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1290" r:id="rId2"/>
    <p:sldId id="1325" r:id="rId3"/>
    <p:sldId id="1327" r:id="rId4"/>
    <p:sldId id="1348" r:id="rId5"/>
    <p:sldId id="1328" r:id="rId6"/>
    <p:sldId id="1332" r:id="rId7"/>
    <p:sldId id="1322" r:id="rId8"/>
    <p:sldId id="1333" r:id="rId9"/>
    <p:sldId id="1334" r:id="rId10"/>
    <p:sldId id="1340" r:id="rId11"/>
    <p:sldId id="1338" r:id="rId12"/>
    <p:sldId id="1341" r:id="rId13"/>
    <p:sldId id="1342" r:id="rId14"/>
    <p:sldId id="1329" r:id="rId15"/>
    <p:sldId id="1323" r:id="rId16"/>
    <p:sldId id="1352" r:id="rId17"/>
    <p:sldId id="1345" r:id="rId18"/>
    <p:sldId id="1330" r:id="rId19"/>
    <p:sldId id="1324" r:id="rId20"/>
    <p:sldId id="1349" r:id="rId21"/>
    <p:sldId id="1350" r:id="rId22"/>
    <p:sldId id="1351" r:id="rId23"/>
    <p:sldId id="1331" r:id="rId24"/>
    <p:sldId id="1346" r:id="rId25"/>
    <p:sldId id="1278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E2B"/>
    <a:srgbClr val="252945"/>
    <a:srgbClr val="FF5000"/>
    <a:srgbClr val="272A48"/>
    <a:srgbClr val="10F8DF"/>
    <a:srgbClr val="FFE6C7"/>
    <a:srgbClr val="262626"/>
    <a:srgbClr val="FF4F00"/>
    <a:srgbClr val="FF5003"/>
    <a:srgbClr val="FF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401" autoAdjust="0"/>
  </p:normalViewPr>
  <p:slideViewPr>
    <p:cSldViewPr snapToGrid="0" snapToObjects="1">
      <p:cViewPr varScale="1">
        <p:scale>
          <a:sx n="39" d="100"/>
          <a:sy n="39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99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43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1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88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18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04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6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737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1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40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96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570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87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1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66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6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31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56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>
            <a:off x="-57375" y="13414207"/>
            <a:ext cx="20556042" cy="317997"/>
          </a:xfrm>
          <a:prstGeom prst="rect">
            <a:avLst/>
          </a:prstGeom>
          <a:solidFill>
            <a:srgbClr val="EB5E2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sp>
        <p:nvSpPr>
          <p:cNvPr id="8" name="矩形"/>
          <p:cNvSpPr/>
          <p:nvPr userDrawn="1"/>
        </p:nvSpPr>
        <p:spPr>
          <a:xfrm>
            <a:off x="20363515" y="13414207"/>
            <a:ext cx="5112644" cy="317997"/>
          </a:xfrm>
          <a:prstGeom prst="rect">
            <a:avLst/>
          </a:prstGeom>
          <a:solidFill>
            <a:srgbClr val="88888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" name="矩形"/>
          <p:cNvSpPr/>
          <p:nvPr userDrawn="1"/>
        </p:nvSpPr>
        <p:spPr>
          <a:xfrm>
            <a:off x="-1" y="13414207"/>
            <a:ext cx="20498667" cy="301793"/>
          </a:xfrm>
          <a:prstGeom prst="rect">
            <a:avLst/>
          </a:prstGeom>
          <a:solidFill>
            <a:srgbClr val="EB5E2A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8" name="矩形"/>
          <p:cNvSpPr/>
          <p:nvPr userDrawn="1"/>
        </p:nvSpPr>
        <p:spPr>
          <a:xfrm>
            <a:off x="20363515" y="13414207"/>
            <a:ext cx="4065160" cy="301793"/>
          </a:xfrm>
          <a:prstGeom prst="rect">
            <a:avLst/>
          </a:prstGeom>
          <a:solidFill>
            <a:srgbClr val="888888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24376159" cy="137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1" y="457028"/>
            <a:ext cx="5608424" cy="990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4383998" cy="137159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29772"/>
            <a:ext cx="2959100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4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.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计算结果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117600" y="4255993"/>
            <a:ext cx="18379768" cy="84125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P99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对按 </a:t>
            </a:r>
            <a:r>
              <a:rPr lang="en-US" altLang="zh-CN" sz="4000" dirty="0" err="1">
                <a:solidFill>
                  <a:schemeClr val="bg1"/>
                </a:solidFill>
              </a:rPr>
              <a:t>ip</a:t>
            </a:r>
            <a:r>
              <a:rPr lang="en-US" altLang="zh-CN" sz="4000" dirty="0">
                <a:solidFill>
                  <a:schemeClr val="bg1"/>
                </a:solidFill>
              </a:rPr>
              <a:t> / service </a:t>
            </a:r>
            <a:r>
              <a:rPr lang="zh-CN" altLang="en-US" sz="4000" dirty="0">
                <a:solidFill>
                  <a:schemeClr val="bg1"/>
                </a:solidFill>
              </a:rPr>
              <a:t>聚合的方法耗时排序，位于</a:t>
            </a:r>
            <a:r>
              <a:rPr lang="en-US" altLang="zh-CN" sz="4000" dirty="0">
                <a:solidFill>
                  <a:schemeClr val="bg1"/>
                </a:solidFill>
              </a:rPr>
              <a:t>99%</a:t>
            </a:r>
            <a:r>
              <a:rPr lang="zh-CN" altLang="en-US" sz="4000" dirty="0">
                <a:solidFill>
                  <a:schemeClr val="bg1"/>
                </a:solidFill>
              </a:rPr>
              <a:t>的值即为</a:t>
            </a:r>
            <a:r>
              <a:rPr lang="en-US" altLang="zh-CN" sz="4000" dirty="0" smtClean="0">
                <a:solidFill>
                  <a:schemeClr val="bg1"/>
                </a:solidFill>
              </a:rPr>
              <a:t>p99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计算</a:t>
            </a:r>
            <a:r>
              <a:rPr lang="en-US" altLang="zh-CN" sz="4000" dirty="0">
                <a:solidFill>
                  <a:schemeClr val="bg1"/>
                </a:solidFill>
              </a:rPr>
              <a:t>SR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	</a:t>
            </a:r>
            <a:r>
              <a:rPr lang="en-US" altLang="zh-CN" sz="4000" dirty="0" err="1">
                <a:solidFill>
                  <a:schemeClr val="bg1"/>
                </a:solidFill>
              </a:rPr>
              <a:t>rateIdx</a:t>
            </a:r>
            <a:r>
              <a:rPr lang="en-US" altLang="zh-CN" sz="4000" dirty="0">
                <a:solidFill>
                  <a:schemeClr val="bg1"/>
                </a:solidFill>
              </a:rPr>
              <a:t> = (</a:t>
            </a:r>
            <a:r>
              <a:rPr lang="en-US" altLang="zh-CN" sz="4000" dirty="0" err="1">
                <a:solidFill>
                  <a:schemeClr val="bg1"/>
                </a:solidFill>
              </a:rPr>
              <a:t>successRecords</a:t>
            </a:r>
            <a:r>
              <a:rPr lang="en-US" altLang="zh-CN" sz="4000" dirty="0">
                <a:solidFill>
                  <a:schemeClr val="bg1"/>
                </a:solidFill>
              </a:rPr>
              <a:t> * 10000) / records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	SR </a:t>
            </a:r>
            <a:r>
              <a:rPr lang="en-US" altLang="zh-CN" sz="4000" dirty="0">
                <a:solidFill>
                  <a:schemeClr val="bg1"/>
                </a:solidFill>
              </a:rPr>
              <a:t>= </a:t>
            </a:r>
            <a:r>
              <a:rPr lang="en-US" altLang="zh-CN" sz="4000" dirty="0" err="1">
                <a:solidFill>
                  <a:schemeClr val="bg1"/>
                </a:solidFill>
              </a:rPr>
              <a:t>rateArr</a:t>
            </a:r>
            <a:r>
              <a:rPr lang="en-US" altLang="zh-CN" sz="4000" dirty="0">
                <a:solidFill>
                  <a:schemeClr val="bg1"/>
                </a:solidFill>
              </a:rPr>
              <a:t>[</a:t>
            </a:r>
            <a:r>
              <a:rPr lang="en-US" altLang="zh-CN" sz="4000" dirty="0" err="1">
                <a:solidFill>
                  <a:schemeClr val="bg1"/>
                </a:solidFill>
              </a:rPr>
              <a:t>rateIdx</a:t>
            </a:r>
            <a:r>
              <a:rPr lang="en-US" altLang="zh-CN" sz="4000" dirty="0">
                <a:solidFill>
                  <a:schemeClr val="bg1"/>
                </a:solidFill>
              </a:rPr>
              <a:t>]</a:t>
            </a: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·</a:t>
            </a:r>
            <a:r>
              <a:rPr lang="en-US" altLang="zh-CN" sz="4000" dirty="0" smtClean="0">
                <a:solidFill>
                  <a:schemeClr val="bg1"/>
                </a:solidFill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</a:rPr>
              <a:t>例如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	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successRecords</a:t>
            </a:r>
            <a:r>
              <a:rPr lang="en-US" altLang="zh-CN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= </a:t>
            </a:r>
            <a:r>
              <a:rPr lang="en-US" altLang="zh-CN" sz="4000" dirty="0" smtClean="0">
                <a:solidFill>
                  <a:schemeClr val="bg1"/>
                </a:solidFill>
              </a:rPr>
              <a:t>4, </a:t>
            </a:r>
            <a:r>
              <a:rPr lang="en-US" altLang="zh-CN" sz="4000" dirty="0">
                <a:solidFill>
                  <a:schemeClr val="bg1"/>
                </a:solidFill>
              </a:rPr>
              <a:t>Records = </a:t>
            </a:r>
            <a:r>
              <a:rPr lang="en-US" altLang="zh-CN" sz="4000" dirty="0" smtClean="0">
                <a:solidFill>
                  <a:schemeClr val="bg1"/>
                </a:solidFill>
              </a:rPr>
              <a:t>6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</a:rPr>
              <a:t>则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rateIdx</a:t>
            </a:r>
            <a:r>
              <a:rPr lang="en-US" altLang="zh-CN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= </a:t>
            </a:r>
            <a:r>
              <a:rPr lang="en-US" altLang="zh-CN" sz="4000" dirty="0" smtClean="0">
                <a:solidFill>
                  <a:schemeClr val="bg1"/>
                </a:solidFill>
              </a:rPr>
              <a:t>6666</a:t>
            </a:r>
            <a:r>
              <a:rPr lang="zh-CN" altLang="en-US" sz="4000" dirty="0" smtClean="0">
                <a:solidFill>
                  <a:schemeClr val="bg1"/>
                </a:solidFill>
              </a:rPr>
              <a:t>，</a:t>
            </a:r>
            <a:r>
              <a:rPr lang="en-US" altLang="zh-CN" sz="4000" dirty="0" err="1">
                <a:solidFill>
                  <a:schemeClr val="bg1"/>
                </a:solidFill>
              </a:rPr>
              <a:t>rateArr</a:t>
            </a:r>
            <a:r>
              <a:rPr lang="en-US" altLang="zh-CN" sz="4000" dirty="0">
                <a:solidFill>
                  <a:schemeClr val="bg1"/>
                </a:solidFill>
              </a:rPr>
              <a:t>[6666] = “66.66</a:t>
            </a:r>
            <a:r>
              <a:rPr lang="en-US" altLang="zh-CN" sz="4000" dirty="0" smtClean="0">
                <a:solidFill>
                  <a:schemeClr val="bg1"/>
                </a:solidFill>
              </a:rPr>
              <a:t>%”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8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29772"/>
            <a:ext cx="2959100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5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.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整合答案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082373" y="4597109"/>
            <a:ext cx="846885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根据报警规则返回触发的报警数据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751623" y="11327767"/>
            <a:ext cx="15868528" cy="0"/>
          </a:xfrm>
          <a:prstGeom prst="straightConnector1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矩形 9"/>
          <p:cNvSpPr/>
          <p:nvPr/>
        </p:nvSpPr>
        <p:spPr>
          <a:xfrm>
            <a:off x="5513397" y="8823142"/>
            <a:ext cx="4219106" cy="25046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 err="1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0501316" y="11586927"/>
            <a:ext cx="47342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8571281" y="11617699"/>
            <a:ext cx="4588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6641244" y="11586927"/>
            <a:ext cx="458834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4649636" y="11586927"/>
            <a:ext cx="52040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2445940" y="11617699"/>
            <a:ext cx="47342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4390564" y="11586927"/>
            <a:ext cx="47342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6335188" y="11586927"/>
            <a:ext cx="47342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8279812" y="11586927"/>
            <a:ext cx="47342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2274750" y="2629772"/>
            <a:ext cx="12304170" cy="6565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f(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无调用 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|| 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不满足规则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start = time + 1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continue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lse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if(time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是是条件中连续发生分钟的最后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一分钟）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存答案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++start</a:t>
            </a:r>
          </a:p>
        </p:txBody>
      </p:sp>
    </p:spTree>
    <p:extLst>
      <p:ext uri="{BB962C8B-B14F-4D97-AF65-F5344CB8AC3E}">
        <p14:creationId xmlns:p14="http://schemas.microsoft.com/office/powerpoint/2010/main" val="1077376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29772"/>
            <a:ext cx="2959100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5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.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整合答案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334530" y="4597109"/>
            <a:ext cx="12794426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根据报警信息返回该条报警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影响的最长调用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链路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以任意一点为起点的正向、反向最长路径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集合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EA3B18E-4D89-4ECA-A18A-181A3A23D08E}"/>
              </a:ext>
            </a:extLst>
          </p:cNvPr>
          <p:cNvSpPr/>
          <p:nvPr/>
        </p:nvSpPr>
        <p:spPr>
          <a:xfrm>
            <a:off x="16297953" y="5515897"/>
            <a:ext cx="3714750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</p:cNvCxnSpPr>
          <p:nvPr/>
        </p:nvCxnSpPr>
        <p:spPr>
          <a:xfrm>
            <a:off x="18143305" y="3236914"/>
            <a:ext cx="12023" cy="2278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19468690" y="3632215"/>
            <a:ext cx="867658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974308" y="3708863"/>
            <a:ext cx="867658" cy="21387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15974308" y="7449149"/>
            <a:ext cx="867658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18143305" y="7780843"/>
            <a:ext cx="12023" cy="2278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19468690" y="7449149"/>
            <a:ext cx="544013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68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29772"/>
            <a:ext cx="2959100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5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.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整合答案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117600" y="4597109"/>
            <a:ext cx="13011356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根据报警信息返回该条报警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影响的最长调用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链路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计算任意两点的最长路径集合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A3B18E-4D89-4ECA-A18A-181A3A23D08E}"/>
              </a:ext>
            </a:extLst>
          </p:cNvPr>
          <p:cNvSpPr/>
          <p:nvPr/>
        </p:nvSpPr>
        <p:spPr>
          <a:xfrm>
            <a:off x="15955526" y="4597109"/>
            <a:ext cx="3714750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</p:cNvCxnSpPr>
          <p:nvPr/>
        </p:nvCxnSpPr>
        <p:spPr>
          <a:xfrm>
            <a:off x="17800878" y="2318126"/>
            <a:ext cx="12023" cy="2278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9126263" y="2713427"/>
            <a:ext cx="867658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631881" y="2790075"/>
            <a:ext cx="867658" cy="21387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812901" y="6862055"/>
            <a:ext cx="0" cy="1209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EA3B18E-4D89-4ECA-A18A-181A3A23D08E}"/>
              </a:ext>
            </a:extLst>
          </p:cNvPr>
          <p:cNvSpPr/>
          <p:nvPr/>
        </p:nvSpPr>
        <p:spPr>
          <a:xfrm>
            <a:off x="15955526" y="8071925"/>
            <a:ext cx="3714750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5631881" y="10005177"/>
            <a:ext cx="867658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17800878" y="10336871"/>
            <a:ext cx="12023" cy="2278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9126263" y="10005177"/>
            <a:ext cx="544013" cy="22153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01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>
            <a:extLst>
              <a:ext uri="{FF2B5EF4-FFF2-40B4-BE49-F238E27FC236}">
                <a16:creationId xmlns:a16="http://schemas.microsoft.com/office/drawing/2014/main" id="{7D81283A-5EB3-4735-8A9A-FAD5AFB7C8E0}"/>
              </a:ext>
            </a:extLst>
          </p:cNvPr>
          <p:cNvSpPr txBox="1"/>
          <p:nvPr/>
        </p:nvSpPr>
        <p:spPr>
          <a:xfrm>
            <a:off x="7294188" y="6319391"/>
            <a:ext cx="9795624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优化过程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460189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1117600" y="487030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优化过程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0" y="2629772"/>
            <a:ext cx="7229988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1.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方法耗时的存储和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p99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的计算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7599" y="4618626"/>
            <a:ext cx="22833781" cy="4206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571500" indent="-571500" algn="l">
              <a:lnSpc>
                <a:spcPts val="64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baseline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：使用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sort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函数对所有的耗时进行排序，取其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99%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位置处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的值即可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。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algn="l">
              <a:lnSpc>
                <a:spcPts val="64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缺点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：需要对整个序列进行排序，耗时较大。</a:t>
            </a:r>
          </a:p>
          <a:p>
            <a:pPr algn="l">
              <a:lnSpc>
                <a:spcPts val="6400"/>
              </a:lnSpc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indent="-571500" algn="l">
              <a:lnSpc>
                <a:spcPts val="64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优化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思路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：使用桶排序的思想，记录每一个耗时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值的个数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99%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位置，从大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到小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依次减去桶中的个数，直到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99%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位置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处，可以降低耗时。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86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1"/>
          <p:cNvSpPr txBox="1"/>
          <p:nvPr/>
        </p:nvSpPr>
        <p:spPr>
          <a:xfrm>
            <a:off x="1117600" y="487030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优化过程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3109" y="7061787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8767" y="7061789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45293" y="7023032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9755" y="7023033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39695" y="7049130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5353" y="7049130"/>
            <a:ext cx="783772" cy="595035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3852" y="7369011"/>
            <a:ext cx="275902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…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81848" y="4889945"/>
            <a:ext cx="5146766" cy="7027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QPS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=10000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P99Idx= 9900</a:t>
            </a:r>
          </a:p>
          <a:p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最大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耗时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=499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数组下标为耗时，存储的值为耗时的个数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8600" y="8076522"/>
            <a:ext cx="2719108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A[0]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19275" y="8094392"/>
            <a:ext cx="2045311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A[499]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6493" y="8112250"/>
            <a:ext cx="214318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A[1]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457001" y="5899444"/>
            <a:ext cx="8014070" cy="52251"/>
          </a:xfrm>
          <a:prstGeom prst="straightConnector1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  <a:headEnd type="none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7060473" y="4564136"/>
            <a:ext cx="514676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递减方向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0653" y="2375074"/>
            <a:ext cx="514676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桶排序思想找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p99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01641" y="8077374"/>
            <a:ext cx="216384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A[497]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90413" y="10104628"/>
            <a:ext cx="5146766" cy="1641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&lt;=P99Idx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9900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9430" y="11729085"/>
            <a:ext cx="514676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P99 =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97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02118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4623388"/>
            <a:ext cx="18828385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优化思路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1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）存储结果的数据结构的查询效率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2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）从查询函数的参数到存储结果的数据结构索引的转化</a:t>
            </a:r>
          </a:p>
        </p:txBody>
      </p:sp>
      <p:sp>
        <p:nvSpPr>
          <p:cNvPr id="3" name="矩形 31"/>
          <p:cNvSpPr txBox="1"/>
          <p:nvPr/>
        </p:nvSpPr>
        <p:spPr>
          <a:xfrm>
            <a:off x="1117600" y="487030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优化过程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0" y="2629772"/>
            <a:ext cx="3375281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2.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优化第二问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0" y="8153300"/>
            <a:ext cx="21299948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优化方案：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对于（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1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），采用数组存储结果，优于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Map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的查询速度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对于（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2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），根据某些参数的特征优化从参数到索引的转化过程。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比如：根据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时间的小时和分钟计算 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timeIdx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，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根据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type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的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length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判断是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P99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还是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SR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01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>
            <a:extLst>
              <a:ext uri="{FF2B5EF4-FFF2-40B4-BE49-F238E27FC236}">
                <a16:creationId xmlns:a16="http://schemas.microsoft.com/office/drawing/2014/main" id="{7D81283A-5EB3-4735-8A9A-FAD5AFB7C8E0}"/>
              </a:ext>
            </a:extLst>
          </p:cNvPr>
          <p:cNvSpPr txBox="1"/>
          <p:nvPr/>
        </p:nvSpPr>
        <p:spPr>
          <a:xfrm>
            <a:off x="5398019" y="6319391"/>
            <a:ext cx="13587961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核心代码展示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”&lt;&lt;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63092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756997" y="487030"/>
            <a:ext cx="526201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核心代码展示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0" y="2629772"/>
            <a:ext cx="6492568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1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.service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与 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ip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的对应关系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972587"/>
            <a:ext cx="22184852" cy="52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1117600" y="593086"/>
            <a:ext cx="1841731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9FE41E-E2B5-4733-88C2-D1690B350684}"/>
              </a:ext>
            </a:extLst>
          </p:cNvPr>
          <p:cNvSpPr txBox="1"/>
          <p:nvPr/>
        </p:nvSpPr>
        <p:spPr>
          <a:xfrm>
            <a:off x="8776393" y="1782764"/>
            <a:ext cx="6831213" cy="101504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switch (catalog) {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case 1: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	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团队 </a:t>
            </a:r>
            <a:r>
              <a:rPr lang="en-US" altLang="zh-CN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&amp; 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团队成员简介</a:t>
            </a:r>
            <a:endParaRPr lang="en-US" altLang="zh-CN" sz="4000" dirty="0">
              <a:solidFill>
                <a:srgbClr val="EC5E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case 2: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	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核心思路讲解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case 3: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	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优化过程</a:t>
            </a:r>
            <a:endParaRPr lang="en-US" altLang="zh-CN" sz="4000" dirty="0">
              <a:solidFill>
                <a:srgbClr val="EC5E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case 4: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	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核心代码展示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case 5: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	</a:t>
            </a:r>
            <a:r>
              <a:rPr lang="zh-CN" altLang="en-US" sz="4000" dirty="0">
                <a:solidFill>
                  <a:srgbClr val="EC5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参赛收获</a:t>
            </a:r>
          </a:p>
        </p:txBody>
      </p:sp>
    </p:spTree>
    <p:extLst>
      <p:ext uri="{BB962C8B-B14F-4D97-AF65-F5344CB8AC3E}">
        <p14:creationId xmlns:p14="http://schemas.microsoft.com/office/powerpoint/2010/main" val="1401340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756997" y="487030"/>
            <a:ext cx="526201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核心代码展示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0" y="2629772"/>
            <a:ext cx="2834968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2.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处理数据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16" y="2305307"/>
            <a:ext cx="14491233" cy="105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5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756997" y="487030"/>
            <a:ext cx="526201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核心代码展示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599" y="2629772"/>
            <a:ext cx="6905523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3.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“滑动窗口”计算报警信息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9" y="3764678"/>
            <a:ext cx="13824282" cy="9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0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756997" y="487030"/>
            <a:ext cx="526201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核心代码展示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0" y="2629772"/>
            <a:ext cx="4427794" cy="92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4.DFS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求正向路径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73" y="3932134"/>
            <a:ext cx="15948725" cy="89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>
            <a:extLst>
              <a:ext uri="{FF2B5EF4-FFF2-40B4-BE49-F238E27FC236}">
                <a16:creationId xmlns:a16="http://schemas.microsoft.com/office/drawing/2014/main" id="{7D81283A-5EB3-4735-8A9A-FAD5AFB7C8E0}"/>
              </a:ext>
            </a:extLst>
          </p:cNvPr>
          <p:cNvSpPr txBox="1"/>
          <p:nvPr/>
        </p:nvSpPr>
        <p:spPr>
          <a:xfrm>
            <a:off x="8199408" y="6319391"/>
            <a:ext cx="7985183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参赛收获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2654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3808750"/>
            <a:ext cx="22037368" cy="6565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在本次赛事中，我们队伍完整的参与了“热身赛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—&gt;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初赛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—&gt;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复赛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—&gt;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决赛”整个过程，回顾这一个多月的时间，在拿到题目时，我们小组充满激情的讨论方案；在碰到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bug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时，我们又谨慎细致的梳理流程，排查代码；当代码初步跑通时，我们又推敲着每一处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可能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优化的点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…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这些经历不仅让我们在技术上得到成长，比如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mmap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、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分级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多线程的了解与使用，更是锻炼了我们协作解决问题的能力。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最后感谢快手公司提供此次赛事平台，让我们可以有机会锻炼与检验自己的解决问题的能力、编程能力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与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协作能力，更重要的是认识到了许多志同道合的朋友，这是此次比赛最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大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  <a:sym typeface="Wingdings" panose="05000000000000000000" pitchFamily="2" charset="2"/>
              </a:rPr>
              <a:t>的收获！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参赛收获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665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谢 谢…"/>
          <p:cNvSpPr txBox="1"/>
          <p:nvPr/>
        </p:nvSpPr>
        <p:spPr>
          <a:xfrm>
            <a:off x="8562858" y="4699038"/>
            <a:ext cx="7736321" cy="204626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14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1500" b="1" dirty="0">
                <a:solidFill>
                  <a:srgbClr val="FF5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 </a:t>
            </a:r>
            <a:r>
              <a:rPr lang="en-US" sz="11500" b="1" dirty="0">
                <a:solidFill>
                  <a:srgbClr val="FF5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sz="11500" b="1" dirty="0" err="1">
                <a:solidFill>
                  <a:srgbClr val="FF5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</a:t>
            </a:r>
            <a:endParaRPr sz="11500" b="1" dirty="0">
              <a:solidFill>
                <a:srgbClr val="FF5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| 记录世界 记录你"/>
          <p:cNvSpPr txBox="1"/>
          <p:nvPr/>
        </p:nvSpPr>
        <p:spPr>
          <a:xfrm>
            <a:off x="11202641" y="9396876"/>
            <a:ext cx="5302278" cy="988989"/>
          </a:xfrm>
          <a:prstGeom prst="rect">
            <a:avLst/>
          </a:prstGeom>
          <a:ln w="12700">
            <a:miter lim="400000"/>
          </a:ln>
          <a:effectLst>
            <a:outerShdw blurRad="12700" dist="12700" dir="5400000" rotWithShape="0">
              <a:srgbClr val="000000">
                <a:alpha val="32492"/>
              </a:srgbClr>
            </a:outerShdw>
          </a:effec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| </a:t>
            </a:r>
            <a:r>
              <a:rPr sz="48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记录世界</a:t>
            </a:r>
            <a:r>
              <a:rPr sz="4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sz="48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记录你</a:t>
            </a:r>
            <a:endParaRPr sz="48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Copyright © 2011 - 2017 KWAI Inc. All Rights Reserved"/>
          <p:cNvSpPr txBox="1"/>
          <p:nvPr/>
        </p:nvSpPr>
        <p:spPr>
          <a:xfrm>
            <a:off x="6625103" y="10402558"/>
            <a:ext cx="12394415" cy="623241"/>
          </a:xfrm>
          <a:prstGeom prst="rect">
            <a:avLst/>
          </a:prstGeom>
          <a:ln w="12700">
            <a:miter lim="400000"/>
          </a:ln>
        </p:spPr>
        <p:txBody>
          <a:bodyPr wrap="square" lIns="95247" tIns="95247" rIns="95247" bIns="95247" anchor="ctr">
            <a:spAutoFit/>
          </a:bodyPr>
          <a:lstStyle>
            <a:lvl1pPr defTabSz="821055">
              <a:defRPr sz="1600">
                <a:solidFill>
                  <a:srgbClr val="A7A7A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800" dirty="0">
                <a:latin typeface="Microsoft YaHei" charset="-122"/>
                <a:ea typeface="Microsoft YaHei" charset="-122"/>
                <a:cs typeface="Microsoft YaHei" charset="-122"/>
              </a:rPr>
              <a:t>Copyright © 2011 - 20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sz="2800" dirty="0">
                <a:latin typeface="Microsoft YaHei" charset="-122"/>
                <a:ea typeface="Microsoft YaHei" charset="-122"/>
                <a:cs typeface="Microsoft YaHei" charset="-122"/>
              </a:rPr>
              <a:t> KWAI Inc. All Rights Reserved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7" b="-1199"/>
          <a:stretch/>
        </p:blipFill>
        <p:spPr>
          <a:xfrm>
            <a:off x="8858251" y="9396876"/>
            <a:ext cx="2555689" cy="9609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6483005" y="6319391"/>
            <a:ext cx="11738494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团队成员简介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601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3" y="4505137"/>
            <a:ext cx="3940194" cy="46353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82" y="4505136"/>
            <a:ext cx="3989589" cy="4605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4156" y="4505137"/>
            <a:ext cx="3864663" cy="4635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B50D5E-F54A-4CDA-8FF7-F8619B2F6583}"/>
              </a:ext>
            </a:extLst>
          </p:cNvPr>
          <p:cNvSpPr txBox="1"/>
          <p:nvPr/>
        </p:nvSpPr>
        <p:spPr>
          <a:xfrm>
            <a:off x="2128773" y="9627174"/>
            <a:ext cx="6559505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吉元昊（队长）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西安电子科技大学（硕士）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最终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版代码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50D5E-F54A-4CDA-8FF7-F8619B2F6583}"/>
              </a:ext>
            </a:extLst>
          </p:cNvPr>
          <p:cNvSpPr txBox="1"/>
          <p:nvPr/>
        </p:nvSpPr>
        <p:spPr>
          <a:xfrm>
            <a:off x="9388033" y="9568215"/>
            <a:ext cx="6481232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刘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航（队员）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西安电子科技大学（硕士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第一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问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baseline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B50D5E-F54A-4CDA-8FF7-F8619B2F6583}"/>
              </a:ext>
            </a:extLst>
          </p:cNvPr>
          <p:cNvSpPr txBox="1"/>
          <p:nvPr/>
        </p:nvSpPr>
        <p:spPr>
          <a:xfrm>
            <a:off x="16703568" y="9568214"/>
            <a:ext cx="6244921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张晗（队员）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西安电子科技大学（硕士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）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  <a:p>
            <a:pPr marL="571500" lvl="4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第二问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baseline</a:t>
            </a:r>
          </a:p>
        </p:txBody>
      </p:sp>
      <p:sp>
        <p:nvSpPr>
          <p:cNvPr id="9" name="矩形 31"/>
          <p:cNvSpPr txBox="1"/>
          <p:nvPr/>
        </p:nvSpPr>
        <p:spPr>
          <a:xfrm>
            <a:off x="1117600" y="593086"/>
            <a:ext cx="7998367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团队成员简介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7600" y="1639359"/>
            <a:ext cx="18828385" cy="23791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队伍：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XDU</a:t>
            </a:r>
          </a:p>
          <a:p>
            <a:pPr marL="571500" marR="0" indent="-5715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队伍成员：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508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>
            <a:extLst>
              <a:ext uri="{FF2B5EF4-FFF2-40B4-BE49-F238E27FC236}">
                <a16:creationId xmlns:a16="http://schemas.microsoft.com/office/drawing/2014/main" id="{7D81283A-5EB3-4735-8A9A-FAD5AFB7C8E0}"/>
              </a:ext>
            </a:extLst>
          </p:cNvPr>
          <p:cNvSpPr txBox="1"/>
          <p:nvPr/>
        </p:nvSpPr>
        <p:spPr>
          <a:xfrm>
            <a:off x="4385889" y="6319391"/>
            <a:ext cx="15612222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865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FB0D2E-F1E3-43AC-BE2C-AF48D320E4C2}"/>
              </a:ext>
            </a:extLst>
          </p:cNvPr>
          <p:cNvSpPr/>
          <p:nvPr/>
        </p:nvSpPr>
        <p:spPr>
          <a:xfrm>
            <a:off x="1420290" y="6289670"/>
            <a:ext cx="3175462" cy="136775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明确需求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652752-4CFF-4C74-9B45-D0867AE2307A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 flipV="1">
            <a:off x="4595752" y="6946909"/>
            <a:ext cx="1154479" cy="2663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6DBC144-C228-4A62-94F8-0358D353A7A6}"/>
              </a:ext>
            </a:extLst>
          </p:cNvPr>
          <p:cNvSpPr/>
          <p:nvPr/>
        </p:nvSpPr>
        <p:spPr>
          <a:xfrm>
            <a:off x="5750231" y="6263034"/>
            <a:ext cx="3175462" cy="136775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读取数据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103FED8-989A-43D4-9EF7-ACA7539840A1}"/>
              </a:ext>
            </a:extLst>
          </p:cNvPr>
          <p:cNvSpPr/>
          <p:nvPr/>
        </p:nvSpPr>
        <p:spPr>
          <a:xfrm>
            <a:off x="10342220" y="6263034"/>
            <a:ext cx="3175462" cy="136775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存储数据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577D855-77C8-41E1-A7F1-754EBDFA43C9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8925693" y="6946909"/>
            <a:ext cx="141652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255E37B-9C8B-424C-A391-5CDBCF7852DB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>
            <a:off x="13517682" y="6946909"/>
            <a:ext cx="1385650" cy="2000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1B440B-E3F9-4E21-830C-421FD42E22DF}"/>
              </a:ext>
            </a:extLst>
          </p:cNvPr>
          <p:cNvSpPr/>
          <p:nvPr/>
        </p:nvSpPr>
        <p:spPr>
          <a:xfrm>
            <a:off x="14903332" y="6283043"/>
            <a:ext cx="3175462" cy="136775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计算结果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4F058E6-7A9B-49D8-B188-EF4DAF7A393C}"/>
              </a:ext>
            </a:extLst>
          </p:cNvPr>
          <p:cNvSpPr/>
          <p:nvPr/>
        </p:nvSpPr>
        <p:spPr>
          <a:xfrm>
            <a:off x="19233273" y="6291647"/>
            <a:ext cx="3175462" cy="136775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整合答案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096A1A9-DF9E-4A66-AE8C-0E5B8554A56A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078794" y="6966918"/>
            <a:ext cx="1154479" cy="86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99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63828"/>
            <a:ext cx="8691417" cy="840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充分了解数据特征，明确题目要求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117600" y="4582121"/>
            <a:ext cx="19101326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·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输入数据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格式：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aller,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callerIp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responder,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responderIp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success,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elapsedTime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timestamp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en-US" altLang="zh-CN" sz="40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为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10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开头的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类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内网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地址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，且与服务存在多对一的关系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B6544-3AF4-4F2B-B0A5-80926A489EB2}"/>
              </a:ext>
            </a:extLst>
          </p:cNvPr>
          <p:cNvSpPr txBox="1"/>
          <p:nvPr/>
        </p:nvSpPr>
        <p:spPr>
          <a:xfrm>
            <a:off x="1117600" y="9108470"/>
            <a:ext cx="16388987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需求：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 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聚合的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P99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SR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数据，聚合粒度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为 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分钟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聚合的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P99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SR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zh-CN" altLang="en-US" sz="4000" dirty="0">
                <a:solidFill>
                  <a:schemeClr val="bg1"/>
                </a:solidFill>
              </a:rPr>
              <a:t>，聚合粒度</a:t>
            </a:r>
            <a:r>
              <a:rPr lang="zh-CN" altLang="en-US" sz="4000" dirty="0" smtClean="0">
                <a:solidFill>
                  <a:schemeClr val="bg1"/>
                </a:solidFill>
              </a:rPr>
              <a:t>为 </a:t>
            </a:r>
            <a:r>
              <a:rPr lang="en-US" altLang="zh-CN" sz="4000" dirty="0" smtClean="0">
                <a:solidFill>
                  <a:schemeClr val="bg1"/>
                </a:solidFill>
              </a:rPr>
              <a:t>1 </a:t>
            </a:r>
            <a:r>
              <a:rPr lang="zh-CN" altLang="en-US" sz="4000" dirty="0" smtClean="0">
                <a:solidFill>
                  <a:schemeClr val="bg1"/>
                </a:solidFill>
              </a:rPr>
              <a:t>分钟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55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9B3170B-3DAD-43D6-AC0C-F062DFAA515F}"/>
              </a:ext>
            </a:extLst>
          </p:cNvPr>
          <p:cNvSpPr/>
          <p:nvPr/>
        </p:nvSpPr>
        <p:spPr>
          <a:xfrm>
            <a:off x="19349285" y="7057978"/>
            <a:ext cx="2367809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cache</a:t>
            </a:r>
            <a:endParaRPr kumimoji="0" lang="zh-CN" altLang="en-US" sz="3600" b="0" i="0" u="none" strike="noStrike" cap="none" spc="0" normalizeH="0" baseline="0" dirty="0" err="1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0" y="2629772"/>
            <a:ext cx="2959100" cy="840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读取数据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12EEA-AD33-4F5D-9C54-F44CD4DD5C3B}"/>
              </a:ext>
            </a:extLst>
          </p:cNvPr>
          <p:cNvSpPr txBox="1"/>
          <p:nvPr/>
        </p:nvSpPr>
        <p:spPr>
          <a:xfrm>
            <a:off x="1142560" y="4514009"/>
            <a:ext cx="22604548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采用 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inputSteam.read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readBuffer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，每次读入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256K</a:t>
            </a: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为保证每次处理的数据块均为完整的行，还需使用 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cache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数组缓存上一个数据块最后剩余的半行</a:t>
            </a:r>
            <a:endParaRPr lang="en-US" altLang="zh-CN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A3B18E-4D89-4ECA-A18A-181A3A23D08E}"/>
              </a:ext>
            </a:extLst>
          </p:cNvPr>
          <p:cNvSpPr/>
          <p:nvPr/>
        </p:nvSpPr>
        <p:spPr>
          <a:xfrm>
            <a:off x="7566922" y="7040711"/>
            <a:ext cx="3714750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cache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38FE65-6961-4EA0-BCF8-DDE9AAFA3419}"/>
              </a:ext>
            </a:extLst>
          </p:cNvPr>
          <p:cNvSpPr/>
          <p:nvPr/>
        </p:nvSpPr>
        <p:spPr>
          <a:xfrm>
            <a:off x="2759796" y="10153910"/>
            <a:ext cx="4534075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readBuffer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F4E80C-72A7-4579-BCF3-D04180FDF74C}"/>
              </a:ext>
            </a:extLst>
          </p:cNvPr>
          <p:cNvSpPr/>
          <p:nvPr/>
        </p:nvSpPr>
        <p:spPr>
          <a:xfrm>
            <a:off x="12132225" y="10153910"/>
            <a:ext cx="3714750" cy="2264946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buffer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BEF600-FFAD-4417-B9E7-175F790309D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5846975" y="11286383"/>
            <a:ext cx="160054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D020F7-D6F8-4E5A-8221-22A069CE9FE1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6629871" y="8973963"/>
            <a:ext cx="1481064" cy="15116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C6FEF8-5390-46FE-AEE3-DF98E6784DA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293871" y="11286383"/>
            <a:ext cx="483835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97BBB6-E223-4B5F-8F98-D9CB72A4996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0737659" y="8973963"/>
            <a:ext cx="1938579" cy="15116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D7A0E31-C36F-4A50-B08A-C7134B1CDECF}"/>
              </a:ext>
            </a:extLst>
          </p:cNvPr>
          <p:cNvSpPr txBox="1"/>
          <p:nvPr/>
        </p:nvSpPr>
        <p:spPr>
          <a:xfrm>
            <a:off x="11739318" y="8857749"/>
            <a:ext cx="112772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829D32-1E97-4934-9D6C-8244272F79B0}"/>
              </a:ext>
            </a:extLst>
          </p:cNvPr>
          <p:cNvSpPr txBox="1"/>
          <p:nvPr/>
        </p:nvSpPr>
        <p:spPr>
          <a:xfrm>
            <a:off x="6260853" y="8881487"/>
            <a:ext cx="112772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417D56-6234-4453-8720-27AE8E2D688D}"/>
              </a:ext>
            </a:extLst>
          </p:cNvPr>
          <p:cNvSpPr txBox="1"/>
          <p:nvPr/>
        </p:nvSpPr>
        <p:spPr>
          <a:xfrm>
            <a:off x="9149533" y="11552170"/>
            <a:ext cx="112772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2B706C-28F8-4CF6-B6C8-4CF078A973FB}"/>
              </a:ext>
            </a:extLst>
          </p:cNvPr>
          <p:cNvSpPr/>
          <p:nvPr/>
        </p:nvSpPr>
        <p:spPr>
          <a:xfrm>
            <a:off x="19349285" y="7057978"/>
            <a:ext cx="3714750" cy="5088573"/>
          </a:xfrm>
          <a:prstGeom prst="rect">
            <a:avLst/>
          </a:prstGeom>
          <a:noFill/>
          <a:ln w="76200">
            <a:solidFill>
              <a:srgbClr val="EC5E2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readBuffer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rgbClr val="FFFFFF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4D73BE-CD02-4E55-BCE0-00AD5C524FB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25964" y="11286383"/>
            <a:ext cx="153383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24581E9-2136-43B2-82A4-4E747DB67511}"/>
              </a:ext>
            </a:extLst>
          </p:cNvPr>
          <p:cNvSpPr/>
          <p:nvPr/>
        </p:nvSpPr>
        <p:spPr>
          <a:xfrm>
            <a:off x="19349285" y="12144768"/>
            <a:ext cx="1681915" cy="1169551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cache</a:t>
            </a:r>
            <a:endParaRPr kumimoji="0" lang="zh-CN" altLang="en-US" sz="3600" b="0" i="0" u="none" strike="noStrike" cap="none" spc="0" normalizeH="0" baseline="0" dirty="0" err="1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852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0" y="2629772"/>
            <a:ext cx="2959100" cy="840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R="0" algn="l" defTabSz="825500" rtl="0" fontAlgn="auto" latinLnBrk="0" hangingPunct="0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3.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Bold" charset="0"/>
              </a:rPr>
              <a:t>存储数据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Bold" charset="0"/>
            </a:endParaRPr>
          </a:p>
        </p:txBody>
      </p:sp>
      <p:sp>
        <p:nvSpPr>
          <p:cNvPr id="3" name="矩形 31"/>
          <p:cNvSpPr txBox="1"/>
          <p:nvPr/>
        </p:nvSpPr>
        <p:spPr>
          <a:xfrm>
            <a:off x="1117600" y="508547"/>
            <a:ext cx="5016756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400" b="1">
                <a:solidFill>
                  <a:srgbClr val="EC5E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核心思路讲解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A12EEA-AD33-4F5D-9C54-F44CD4DD5C3B}"/>
                  </a:ext>
                </a:extLst>
              </p:cNvPr>
              <p:cNvSpPr txBox="1"/>
              <p:nvPr/>
            </p:nvSpPr>
            <p:spPr>
              <a:xfrm>
                <a:off x="1117601" y="4514009"/>
                <a:ext cx="20866099" cy="287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时间跨度为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altLang="zh-CN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1 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分钟，因此需存储两分钟内的所有数据，当出现第三分钟时再处理第一分钟</a:t>
                </a:r>
                <a:endParaRPr lang="en-US" altLang="zh-CN" sz="4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571500" marR="0" indent="-57150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P99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：需存储按 </a:t>
                </a:r>
                <a:r>
                  <a:rPr lang="en-US" altLang="zh-CN" sz="4000" dirty="0" err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ip</a:t>
                </a:r>
                <a:r>
                  <a:rPr lang="en-US" altLang="zh-CN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 / service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聚合的耗时</a:t>
                </a:r>
                <a:endParaRPr lang="en-US" altLang="zh-CN" sz="4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SR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：需存储</a:t>
                </a:r>
                <a:r>
                  <a:rPr lang="zh-CN" altLang="en-US" sz="4000" dirty="0">
                    <a:solidFill>
                      <a:schemeClr val="bg1"/>
                    </a:solidFill>
                  </a:rPr>
                  <a:t>按 </a:t>
                </a:r>
                <a:r>
                  <a:rPr lang="en-US" altLang="zh-CN" sz="4000" dirty="0" err="1">
                    <a:solidFill>
                      <a:schemeClr val="bg1"/>
                    </a:solidFill>
                  </a:rPr>
                  <a:t>ip</a:t>
                </a:r>
                <a:r>
                  <a:rPr lang="en-US" altLang="zh-CN" sz="4000" dirty="0">
                    <a:solidFill>
                      <a:schemeClr val="bg1"/>
                    </a:solidFill>
                  </a:rPr>
                  <a:t> / service </a:t>
                </a:r>
                <a:r>
                  <a:rPr lang="zh-CN" altLang="en-US" sz="4000" dirty="0">
                    <a:solidFill>
                      <a:schemeClr val="bg1"/>
                    </a:solidFill>
                  </a:rPr>
                  <a:t>聚合的调用成功次数和总调用次数</a:t>
                </a:r>
                <a:endParaRPr lang="en-US" altLang="zh-CN" sz="4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A12EEA-AD33-4F5D-9C54-F44CD4D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1" y="4514009"/>
                <a:ext cx="20866099" cy="2872581"/>
              </a:xfrm>
              <a:prstGeom prst="rect">
                <a:avLst/>
              </a:prstGeom>
              <a:blipFill>
                <a:blip r:embed="rId3"/>
                <a:stretch>
                  <a:fillRect l="-1110" r="-1081" b="-360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CBC2F4F-E1C0-4F2C-81FD-5730975E4EF7}"/>
              </a:ext>
            </a:extLst>
          </p:cNvPr>
          <p:cNvSpPr txBox="1"/>
          <p:nvPr/>
        </p:nvSpPr>
        <p:spPr>
          <a:xfrm>
            <a:off x="1117601" y="7867496"/>
            <a:ext cx="22029782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 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聚合的耗时数据：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ipData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时间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主调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被调</a:t>
            </a:r>
            <a:r>
              <a:rPr lang="en-US" altLang="zh-CN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耗时</a:t>
            </a: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按 </a:t>
            </a:r>
            <a:r>
              <a:rPr lang="en-US" altLang="zh-CN" sz="4000" dirty="0" err="1">
                <a:solidFill>
                  <a:schemeClr val="bg1"/>
                </a:solidFill>
              </a:rPr>
              <a:t>ip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zh-CN" altLang="en-US" sz="4000" dirty="0">
                <a:solidFill>
                  <a:schemeClr val="bg1"/>
                </a:solidFill>
              </a:rPr>
              <a:t>聚合的调用成功次数和总调用次数：</a:t>
            </a:r>
            <a:r>
              <a:rPr lang="en-US" altLang="zh-CN" sz="4000" dirty="0" err="1">
                <a:solidFill>
                  <a:schemeClr val="bg1"/>
                </a:solidFill>
              </a:rPr>
              <a:t>ipRecordData</a:t>
            </a:r>
            <a:r>
              <a:rPr lang="en-US" altLang="zh-CN" sz="4000" dirty="0">
                <a:solidFill>
                  <a:schemeClr val="bg1"/>
                </a:solidFill>
              </a:rPr>
              <a:t>[</a:t>
            </a:r>
            <a:r>
              <a:rPr lang="zh-CN" altLang="en-US" sz="4000" dirty="0">
                <a:solidFill>
                  <a:schemeClr val="bg1"/>
                </a:solidFill>
              </a:rPr>
              <a:t>时间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主调</a:t>
            </a:r>
            <a:r>
              <a:rPr lang="en-US" altLang="zh-CN" sz="4000" dirty="0" err="1">
                <a:solidFill>
                  <a:schemeClr val="bg1"/>
                </a:solidFill>
              </a:rPr>
              <a:t>ip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被调</a:t>
            </a:r>
            <a:r>
              <a:rPr lang="en-US" altLang="zh-CN" sz="4000" dirty="0" err="1">
                <a:solidFill>
                  <a:schemeClr val="bg1"/>
                </a:solidFill>
              </a:rPr>
              <a:t>ip</a:t>
            </a:r>
            <a:r>
              <a:rPr lang="en-US" altLang="zh-CN" sz="4000" dirty="0">
                <a:solidFill>
                  <a:schemeClr val="bg1"/>
                </a:solidFill>
              </a:rPr>
              <a:t>][2]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按 </a:t>
            </a:r>
            <a:r>
              <a:rPr lang="en-US" altLang="zh-CN" sz="4000" dirty="0">
                <a:solidFill>
                  <a:schemeClr val="bg1"/>
                </a:solidFill>
              </a:rPr>
              <a:t>service </a:t>
            </a:r>
            <a:r>
              <a:rPr lang="zh-CN" altLang="en-US" sz="4000" dirty="0">
                <a:solidFill>
                  <a:schemeClr val="bg1"/>
                </a:solidFill>
              </a:rPr>
              <a:t>聚合的耗时数据：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serviceData</a:t>
            </a:r>
            <a:r>
              <a:rPr lang="en-US" altLang="zh-CN" sz="4000" dirty="0">
                <a:solidFill>
                  <a:schemeClr val="bg1"/>
                </a:solidFill>
              </a:rPr>
              <a:t>[</a:t>
            </a:r>
            <a:r>
              <a:rPr lang="zh-CN" altLang="en-US" sz="4000" dirty="0">
                <a:solidFill>
                  <a:schemeClr val="bg1"/>
                </a:solidFill>
              </a:rPr>
              <a:t>时间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主调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被调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耗时</a:t>
            </a:r>
            <a:r>
              <a:rPr lang="en-US" altLang="zh-CN" sz="4000" dirty="0">
                <a:solidFill>
                  <a:schemeClr val="bg1"/>
                </a:solidFill>
              </a:rPr>
              <a:t>]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按 </a:t>
            </a:r>
            <a:r>
              <a:rPr lang="en-US" altLang="zh-CN" sz="4000" dirty="0">
                <a:solidFill>
                  <a:schemeClr val="bg1"/>
                </a:solidFill>
              </a:rPr>
              <a:t>service </a:t>
            </a:r>
            <a:r>
              <a:rPr lang="zh-CN" altLang="en-US" sz="4000" dirty="0">
                <a:solidFill>
                  <a:schemeClr val="bg1"/>
                </a:solidFill>
              </a:rPr>
              <a:t>聚合的调用成功次数和总调用次数：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serviceRecordData</a:t>
            </a:r>
            <a:r>
              <a:rPr lang="en-US" altLang="zh-CN" sz="4000" dirty="0">
                <a:solidFill>
                  <a:schemeClr val="bg1"/>
                </a:solidFill>
              </a:rPr>
              <a:t>[</a:t>
            </a:r>
            <a:r>
              <a:rPr lang="zh-CN" altLang="en-US" sz="4000" dirty="0">
                <a:solidFill>
                  <a:schemeClr val="bg1"/>
                </a:solidFill>
              </a:rPr>
              <a:t>时间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主调</a:t>
            </a:r>
            <a:r>
              <a:rPr lang="en-US" altLang="zh-CN" sz="4000" dirty="0">
                <a:solidFill>
                  <a:schemeClr val="bg1"/>
                </a:solidFill>
              </a:rPr>
              <a:t>][</a:t>
            </a:r>
            <a:r>
              <a:rPr lang="zh-CN" altLang="en-US" sz="4000" dirty="0">
                <a:solidFill>
                  <a:schemeClr val="bg1"/>
                </a:solidFill>
              </a:rPr>
              <a:t>被调</a:t>
            </a:r>
            <a:r>
              <a:rPr lang="en-US" altLang="zh-CN" sz="4000" dirty="0">
                <a:solidFill>
                  <a:schemeClr val="bg1"/>
                </a:solidFill>
              </a:rPr>
              <a:t>][2]</a:t>
            </a:r>
          </a:p>
        </p:txBody>
      </p:sp>
    </p:spTree>
    <p:extLst>
      <p:ext uri="{BB962C8B-B14F-4D97-AF65-F5344CB8AC3E}">
        <p14:creationId xmlns:p14="http://schemas.microsoft.com/office/powerpoint/2010/main" val="301401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noFill/>
        <a:ln w="76200">
          <a:solidFill>
            <a:schemeClr val="bg1"/>
          </a:solidFill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 dirty="0" err="1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ap="flat">
          <a:solidFill>
            <a:srgbClr val="000000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733</Words>
  <Application>Microsoft Office PowerPoint</Application>
  <PresentationFormat>自定义</PresentationFormat>
  <Paragraphs>160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Helvetica Bold</vt:lpstr>
      <vt:lpstr>Helvetica Light</vt:lpstr>
      <vt:lpstr>Helvetica Neue</vt:lpstr>
      <vt:lpstr>Helvetica Neue Medium</vt:lpstr>
      <vt:lpstr>Microsoft YaHei</vt:lpstr>
      <vt:lpstr>Microsoft YaHei</vt:lpstr>
      <vt:lpstr>Arial</vt:lpstr>
      <vt:lpstr>Cambria Math</vt:lpstr>
      <vt:lpstr>Helvetica</vt:lpstr>
      <vt:lpstr>Wingdings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liuhang</cp:lastModifiedBy>
  <cp:revision>1076</cp:revision>
  <dcterms:created xsi:type="dcterms:W3CDTF">2020-07-23T05:24:43Z</dcterms:created>
  <dcterms:modified xsi:type="dcterms:W3CDTF">2020-07-30T02:59:56Z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