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  <p:sldMasterId id="2147483707" r:id="rId2"/>
  </p:sldMasterIdLst>
  <p:sldIdLst>
    <p:sldId id="4299" r:id="rId3"/>
    <p:sldId id="4333" r:id="rId4"/>
    <p:sldId id="4347" r:id="rId5"/>
    <p:sldId id="4348" r:id="rId6"/>
    <p:sldId id="4334" r:id="rId7"/>
    <p:sldId id="4351" r:id="rId8"/>
    <p:sldId id="4352" r:id="rId9"/>
    <p:sldId id="4344" r:id="rId10"/>
    <p:sldId id="4345" r:id="rId11"/>
    <p:sldId id="4349" r:id="rId12"/>
    <p:sldId id="4342" r:id="rId13"/>
    <p:sldId id="4346" r:id="rId14"/>
    <p:sldId id="4350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2"/>
    <p:restoredTop sz="96405"/>
  </p:normalViewPr>
  <p:slideViewPr>
    <p:cSldViewPr snapToGrid="0">
      <p:cViewPr varScale="1">
        <p:scale>
          <a:sx n="114" d="100"/>
          <a:sy n="114" d="100"/>
        </p:scale>
        <p:origin x="138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61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2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61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4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z="1000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sz="1000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729737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2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6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2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9B68280-9EF4-B04A-9A56-7239DD16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2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5" name="_x68392720" descr="EMB000001080e10">
            <a:extLst>
              <a:ext uri="{FF2B5EF4-FFF2-40B4-BE49-F238E27FC236}">
                <a16:creationId xmlns:a16="http://schemas.microsoft.com/office/drawing/2014/main" id="{AB9FDDB6-3632-8D4B-81B1-85A9DA9555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500" y="657567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33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584F431-8EFF-D145-B261-7496A08C3F8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1"/>
            <a:ext cx="212864" cy="939338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744253-4E58-034E-A6B9-8824887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39585C-217A-BE4F-8207-75E0417B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4AB712-776D-EA42-8DF1-7EE494AC0FDF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A3F8BA-288C-F443-8D7A-18F86813A30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0175" y="1095586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26" name="직선 연결선 6">
            <a:extLst>
              <a:ext uri="{FF2B5EF4-FFF2-40B4-BE49-F238E27FC236}">
                <a16:creationId xmlns:a16="http://schemas.microsoft.com/office/drawing/2014/main" id="{2E178311-AB06-2843-8972-C8D7101A9D21}"/>
              </a:ext>
            </a:extLst>
          </p:cNvPr>
          <p:cNvCxnSpPr/>
          <p:nvPr userDrawn="1"/>
        </p:nvCxnSpPr>
        <p:spPr>
          <a:xfrm>
            <a:off x="506506" y="927493"/>
            <a:ext cx="8892988" cy="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68392720" descr="EMB000001080e10">
            <a:extLst>
              <a:ext uri="{FF2B5EF4-FFF2-40B4-BE49-F238E27FC236}">
                <a16:creationId xmlns:a16="http://schemas.microsoft.com/office/drawing/2014/main" id="{9A4113E1-7763-7143-8D8C-36D80C305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00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99D395-DF04-E647-BA59-4FC3C8F4493F}"/>
              </a:ext>
            </a:extLst>
          </p:cNvPr>
          <p:cNvSpPr/>
          <p:nvPr userDrawn="1"/>
        </p:nvSpPr>
        <p:spPr bwMode="gray">
          <a:xfrm>
            <a:off x="0" y="-1"/>
            <a:ext cx="9906000" cy="672973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84F431-8EFF-D145-B261-7496A08C3F8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1"/>
            <a:ext cx="212864" cy="939338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744253-4E58-034E-A6B9-8824887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39585C-217A-BE4F-8207-75E0417B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4AB712-776D-EA42-8DF1-7EE494AC0FDF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A3F8BA-288C-F443-8D7A-18F86813A30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0175" y="1095586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26" name="직선 연결선 6">
            <a:extLst>
              <a:ext uri="{FF2B5EF4-FFF2-40B4-BE49-F238E27FC236}">
                <a16:creationId xmlns:a16="http://schemas.microsoft.com/office/drawing/2014/main" id="{2E178311-AB06-2843-8972-C8D7101A9D21}"/>
              </a:ext>
            </a:extLst>
          </p:cNvPr>
          <p:cNvCxnSpPr/>
          <p:nvPr userDrawn="1"/>
        </p:nvCxnSpPr>
        <p:spPr>
          <a:xfrm>
            <a:off x="506506" y="927493"/>
            <a:ext cx="8892988" cy="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68392720" descr="EMB000001080e10">
            <a:extLst>
              <a:ext uri="{FF2B5EF4-FFF2-40B4-BE49-F238E27FC236}">
                <a16:creationId xmlns:a16="http://schemas.microsoft.com/office/drawing/2014/main" id="{9A4113E1-7763-7143-8D8C-36D80C305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118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06506" y="1196752"/>
            <a:ext cx="8892988" cy="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chemeClr val="tx2"/>
          </a:solidFill>
          <a:ln>
            <a:noFill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ETRI 캐릭터">
            <a:extLst>
              <a:ext uri="{FF2B5EF4-FFF2-40B4-BE49-F238E27FC236}">
                <a16:creationId xmlns:a16="http://schemas.microsoft.com/office/drawing/2014/main" id="{618B2AF0-CA1C-0845-B214-B5BF41E650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27390" r="15356" b="20195"/>
          <a:stretch/>
        </p:blipFill>
        <p:spPr bwMode="auto">
          <a:xfrm>
            <a:off x="9076751" y="222015"/>
            <a:ext cx="667897" cy="4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9170897" y="6474781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3A3976-8F07-024B-AD1C-202484785A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47" y="6494865"/>
            <a:ext cx="829917" cy="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03123"/>
            <a:ext cx="8915400" cy="5023042"/>
          </a:xfrm>
        </p:spPr>
        <p:txBody>
          <a:bodyPr/>
          <a:lstStyle>
            <a:lvl1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pic>
        <p:nvPicPr>
          <p:cNvPr id="1026" name="Picture 2" descr="ETRI 캐릭터">
            <a:extLst>
              <a:ext uri="{FF2B5EF4-FFF2-40B4-BE49-F238E27FC236}">
                <a16:creationId xmlns:a16="http://schemas.microsoft.com/office/drawing/2014/main" id="{618B2AF0-CA1C-0845-B214-B5BF41E650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27390" r="15356" b="20195"/>
          <a:stretch/>
        </p:blipFill>
        <p:spPr bwMode="auto">
          <a:xfrm>
            <a:off x="9076751" y="222015"/>
            <a:ext cx="667897" cy="4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0" y="6527404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549479B-1CA2-4540-BEF2-3511E992393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7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4" name="_x68392720" descr="EMB000001080e10">
            <a:extLst>
              <a:ext uri="{FF2B5EF4-FFF2-40B4-BE49-F238E27FC236}">
                <a16:creationId xmlns:a16="http://schemas.microsoft.com/office/drawing/2014/main" id="{0BCFADE8-1B55-7943-AC95-31D180136D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6498" y="652266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54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7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9B68280-9EF4-B04A-9A56-7239DD16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5" name="_x68392720" descr="EMB000001080e10">
            <a:extLst>
              <a:ext uri="{FF2B5EF4-FFF2-40B4-BE49-F238E27FC236}">
                <a16:creationId xmlns:a16="http://schemas.microsoft.com/office/drawing/2014/main" id="{AB9FDDB6-3632-8D4B-81B1-85A9DA9555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6385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82961" y="950261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4" name="_x68392720" descr="EMB000001080e10">
            <a:extLst>
              <a:ext uri="{FF2B5EF4-FFF2-40B4-BE49-F238E27FC236}">
                <a16:creationId xmlns:a16="http://schemas.microsoft.com/office/drawing/2014/main" id="{F51B6742-1164-9549-811B-BBA2922F58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16035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45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35586"/>
            <a:ext cx="8915400" cy="449057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82961" y="950261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37C65D-6477-544B-827A-B683A8EBF39C}"/>
              </a:ext>
            </a:extLst>
          </p:cNvPr>
          <p:cNvGrpSpPr/>
          <p:nvPr userDrawn="1"/>
        </p:nvGrpSpPr>
        <p:grpSpPr>
          <a:xfrm>
            <a:off x="543059" y="1010772"/>
            <a:ext cx="8707985" cy="461665"/>
            <a:chOff x="543059" y="1010772"/>
            <a:chExt cx="8707985" cy="4616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F2C664-D144-4A4B-BBB6-28AB04C6EFA6}"/>
                </a:ext>
              </a:extLst>
            </p:cNvPr>
            <p:cNvSpPr/>
            <p:nvPr/>
          </p:nvSpPr>
          <p:spPr>
            <a:xfrm>
              <a:off x="750075" y="1010772"/>
              <a:ext cx="85009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/>
              <a:r>
                <a:rPr lang="en-US" altLang="ko-KR" sz="2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?</a:t>
              </a:r>
              <a:endPara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EBCF47CD-FB35-C643-B7E1-5F18663E8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59" y="1092879"/>
              <a:ext cx="208343" cy="208343"/>
            </a:xfrm>
            <a:custGeom>
              <a:avLst/>
              <a:gdLst>
                <a:gd name="T0" fmla="*/ 90 w 181"/>
                <a:gd name="T1" fmla="*/ 0 h 181"/>
                <a:gd name="T2" fmla="*/ 181 w 181"/>
                <a:gd name="T3" fmla="*/ 91 h 181"/>
                <a:gd name="T4" fmla="*/ 90 w 181"/>
                <a:gd name="T5" fmla="*/ 181 h 181"/>
                <a:gd name="T6" fmla="*/ 0 w 181"/>
                <a:gd name="T7" fmla="*/ 102 h 181"/>
                <a:gd name="T8" fmla="*/ 97 w 181"/>
                <a:gd name="T9" fmla="*/ 102 h 181"/>
                <a:gd name="T10" fmla="*/ 69 w 181"/>
                <a:gd name="T11" fmla="*/ 125 h 181"/>
                <a:gd name="T12" fmla="*/ 67 w 181"/>
                <a:gd name="T13" fmla="*/ 141 h 181"/>
                <a:gd name="T14" fmla="*/ 83 w 181"/>
                <a:gd name="T15" fmla="*/ 142 h 181"/>
                <a:gd name="T16" fmla="*/ 134 w 181"/>
                <a:gd name="T17" fmla="*/ 99 h 181"/>
                <a:gd name="T18" fmla="*/ 135 w 181"/>
                <a:gd name="T19" fmla="*/ 83 h 181"/>
                <a:gd name="T20" fmla="*/ 134 w 181"/>
                <a:gd name="T21" fmla="*/ 82 h 181"/>
                <a:gd name="T22" fmla="*/ 83 w 181"/>
                <a:gd name="T23" fmla="*/ 39 h 181"/>
                <a:gd name="T24" fmla="*/ 67 w 181"/>
                <a:gd name="T25" fmla="*/ 40 h 181"/>
                <a:gd name="T26" fmla="*/ 69 w 181"/>
                <a:gd name="T27" fmla="*/ 56 h 181"/>
                <a:gd name="T28" fmla="*/ 97 w 181"/>
                <a:gd name="T29" fmla="*/ 80 h 181"/>
                <a:gd name="T30" fmla="*/ 0 w 181"/>
                <a:gd name="T31" fmla="*/ 80 h 181"/>
                <a:gd name="T32" fmla="*/ 90 w 181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81">
                  <a:moveTo>
                    <a:pt x="90" y="0"/>
                  </a:moveTo>
                  <a:cubicBezTo>
                    <a:pt x="140" y="0"/>
                    <a:pt x="181" y="40"/>
                    <a:pt x="181" y="91"/>
                  </a:cubicBezTo>
                  <a:cubicBezTo>
                    <a:pt x="181" y="141"/>
                    <a:pt x="140" y="181"/>
                    <a:pt x="90" y="181"/>
                  </a:cubicBezTo>
                  <a:cubicBezTo>
                    <a:pt x="44" y="181"/>
                    <a:pt x="6" y="147"/>
                    <a:pt x="0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4" y="129"/>
                    <a:pt x="64" y="136"/>
                    <a:pt x="67" y="141"/>
                  </a:cubicBezTo>
                  <a:cubicBezTo>
                    <a:pt x="71" y="146"/>
                    <a:pt x="78" y="146"/>
                    <a:pt x="83" y="142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9" y="95"/>
                    <a:pt x="139" y="88"/>
                    <a:pt x="135" y="83"/>
                  </a:cubicBezTo>
                  <a:cubicBezTo>
                    <a:pt x="135" y="83"/>
                    <a:pt x="134" y="82"/>
                    <a:pt x="134" y="82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8" y="35"/>
                    <a:pt x="71" y="35"/>
                    <a:pt x="67" y="40"/>
                  </a:cubicBezTo>
                  <a:cubicBezTo>
                    <a:pt x="64" y="45"/>
                    <a:pt x="64" y="52"/>
                    <a:pt x="69" y="5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6" y="35"/>
                    <a:pt x="44" y="0"/>
                    <a:pt x="90" y="0"/>
                  </a:cubicBezTo>
                  <a:close/>
                </a:path>
              </a:pathLst>
            </a:custGeom>
            <a:solidFill>
              <a:srgbClr val="34AA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7" name="_x68392720" descr="EMB000001080e10">
            <a:extLst>
              <a:ext uri="{FF2B5EF4-FFF2-40B4-BE49-F238E27FC236}">
                <a16:creationId xmlns:a16="http://schemas.microsoft.com/office/drawing/2014/main" id="{4DDF1B2C-1640-F746-BF61-23AEEB3415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2266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109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16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36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52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71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29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69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9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12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1000934"/>
            <a:ext cx="990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E95BAD9-B2F3-3B48-8E0E-DFD2F5E9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04939"/>
            <a:ext cx="8281706" cy="6326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i="0">
                <a:solidFill>
                  <a:schemeClr val="tx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CDA476C-10EF-A145-BA51-AA41F7FC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398494"/>
            <a:ext cx="8543925" cy="4778469"/>
          </a:xfrm>
        </p:spPr>
        <p:txBody>
          <a:bodyPr/>
          <a:lstStyle>
            <a:lvl1pPr>
              <a:defRPr>
                <a:latin typeface="NanumMyeongjo" charset="-127"/>
                <a:ea typeface="NanumMyeongjo" charset="-127"/>
                <a:cs typeface="NanumMyeongjo" charset="-127"/>
              </a:defRPr>
            </a:lvl1pPr>
            <a:lvl2pPr>
              <a:defRPr>
                <a:latin typeface="NanumMyeongjo" charset="-127"/>
                <a:ea typeface="NanumMyeongjo" charset="-127"/>
                <a:cs typeface="NanumMyeongjo" charset="-127"/>
              </a:defRPr>
            </a:lvl2pPr>
            <a:lvl3pPr>
              <a:defRPr>
                <a:latin typeface="NanumMyeongjo" charset="-127"/>
                <a:ea typeface="NanumMyeongjo" charset="-127"/>
                <a:cs typeface="NanumMyeongjo" charset="-127"/>
              </a:defRPr>
            </a:lvl3pPr>
            <a:lvl4pPr>
              <a:defRPr>
                <a:latin typeface="NanumMyeongjo" charset="-127"/>
                <a:ea typeface="NanumMyeongjo" charset="-127"/>
                <a:cs typeface="NanumMyeongjo" charset="-127"/>
              </a:defRPr>
            </a:lvl4pPr>
            <a:lvl5pPr>
              <a:defRPr>
                <a:latin typeface="NanumMyeongjo" charset="-127"/>
                <a:ea typeface="NanumMyeongjo" charset="-127"/>
                <a:cs typeface="NanumMyeongjo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_x68392720" descr="EMB000001080e10">
            <a:extLst>
              <a:ext uri="{FF2B5EF4-FFF2-40B4-BE49-F238E27FC236}">
                <a16:creationId xmlns:a16="http://schemas.microsoft.com/office/drawing/2014/main" id="{06AFD71E-E904-7345-808A-29699747EC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810" b="-8675"/>
          <a:stretch/>
        </p:blipFill>
        <p:spPr bwMode="auto">
          <a:xfrm>
            <a:off x="9224963" y="6677417"/>
            <a:ext cx="453540" cy="1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2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6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52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15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1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49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38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0F1A-0A6B-3841-9C07-57BE52DCB4ED}" type="datetimeFigureOut">
              <a:rPr kumimoji="1" lang="ko-Kore-KR" altLang="en-US" smtClean="0"/>
              <a:t>06/19/2023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4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B3CF-AF06-46FC-8F0D-BEE87EAD388B}" type="datetimeFigureOut">
              <a:rPr lang="ko-KR" altLang="en-US" smtClean="0"/>
              <a:t>2023-06-19-Monday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newyorkfed.org/research/policy/dsge#/interactiv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19E5-C57F-F3B0-0883-0EE84A70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한국노동연구원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Kli</a:t>
            </a:r>
            <a:r>
              <a:rPr kumimoji="1" lang="en-US" altLang="ko-KR" dirty="0"/>
              <a:t>) </a:t>
            </a:r>
            <a:br>
              <a:rPr kumimoji="1" lang="en-US" altLang="ko-KR" dirty="0"/>
            </a:br>
            <a:r>
              <a:rPr kumimoji="1" lang="ko-KR" altLang="en-US" dirty="0"/>
              <a:t>연구 진행현황 및 계획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346A0-0FC4-033C-F36E-EA34D991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공동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위탁</a:t>
            </a:r>
            <a:r>
              <a:rPr kumimoji="1" lang="en-US" altLang="ko-KR" dirty="0"/>
              <a:t>)</a:t>
            </a:r>
            <a:r>
              <a:rPr kumimoji="1" lang="ko-KR" altLang="en-US" dirty="0"/>
              <a:t>연구기관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124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38D5C-EC6D-44E9-ADB2-83374D6B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/>
              <a:t> 개발 진행 경과 </a:t>
            </a:r>
            <a:r>
              <a:rPr kumimoji="1" lang="en-US" altLang="ko-KR"/>
              <a:t>4. </a:t>
            </a:r>
            <a:r>
              <a:rPr kumimoji="1" lang="ko-KR" altLang="en-US"/>
              <a:t>기계학습 모형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B093-D7F6-450F-AA8C-54FFC2F9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28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87097-FBEA-0098-2912-FEAD6EC8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 dirty="0"/>
              <a:t> 개발 결과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9AD5F-0A33-77B0-8143-43273E08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017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19908-538D-5E06-5034-D2D03E9B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계획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5FDE1-A0CE-AF51-8F9F-D47243A5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이질적 경제주체 </a:t>
            </a:r>
            <a:r>
              <a:rPr kumimoji="1" lang="ko-KR" altLang="en-US" dirty="0" err="1"/>
              <a:t>뉴케인지언</a:t>
            </a:r>
            <a:r>
              <a:rPr kumimoji="1" lang="en-US" altLang="ko-KR" dirty="0"/>
              <a:t>(HANK) </a:t>
            </a:r>
          </a:p>
          <a:p>
            <a:pPr lvl="1"/>
            <a:r>
              <a:rPr kumimoji="1" lang="en-US" altLang="en-US" dirty="0"/>
              <a:t>Bayer, Born and </a:t>
            </a:r>
            <a:r>
              <a:rPr kumimoji="1" lang="en-US" altLang="en-US" dirty="0" err="1"/>
              <a:t>Luetticke</a:t>
            </a:r>
            <a:r>
              <a:rPr kumimoji="1" lang="en-US" altLang="ko-KR" dirty="0"/>
              <a:t>(Forthcoming): </a:t>
            </a:r>
            <a:r>
              <a:rPr kumimoji="1" lang="en-US" altLang="ko-KR" dirty="0" err="1"/>
              <a:t>HANK+Smets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Wouters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Step</a:t>
            </a:r>
            <a:r>
              <a:rPr kumimoji="1" lang="ko-KR" altLang="en-US"/>
              <a:t> </a:t>
            </a:r>
            <a:r>
              <a:rPr kumimoji="1" lang="en-US" altLang="ko-KR" dirty="0"/>
              <a:t>by</a:t>
            </a:r>
            <a:r>
              <a:rPr kumimoji="1" lang="ko-KR" altLang="en-US"/>
              <a:t> </a:t>
            </a:r>
            <a:r>
              <a:rPr kumimoji="1" lang="en-US" altLang="ko-KR" dirty="0"/>
              <a:t>Step:</a:t>
            </a:r>
            <a:r>
              <a:rPr kumimoji="1" lang="ko-KR" altLang="en-US"/>
              <a:t> 이질적 </a:t>
            </a:r>
            <a:r>
              <a:rPr kumimoji="1" lang="ko-KR" altLang="en-US" dirty="0"/>
              <a:t>경제주체 </a:t>
            </a:r>
            <a:r>
              <a:rPr kumimoji="1" lang="ko-KR" altLang="en-US" dirty="0" err="1"/>
              <a:t>뉴케인지언</a:t>
            </a:r>
            <a:r>
              <a:rPr kumimoji="1" lang="en-US" altLang="ko-KR" dirty="0"/>
              <a:t>(HANK) </a:t>
            </a:r>
            <a:r>
              <a:rPr kumimoji="1" lang="ko-KR" altLang="en-US"/>
              <a:t>모형을 먼저 구축하고자</a:t>
            </a:r>
            <a:r>
              <a:rPr kumimoji="1" lang="en-US" altLang="ko-KR" dirty="0"/>
              <a:t> </a:t>
            </a:r>
            <a:r>
              <a:rPr kumimoji="1" lang="ko-KR" altLang="en-US"/>
              <a:t>함</a:t>
            </a:r>
            <a:endParaRPr kumimoji="1" lang="en-US" altLang="ko-KR" dirty="0"/>
          </a:p>
          <a:p>
            <a:pPr lvl="1"/>
            <a:endParaRPr kumimoji="1" lang="en-US" altLang="en-US" dirty="0"/>
          </a:p>
          <a:p>
            <a:r>
              <a:rPr kumimoji="1" lang="en-US" altLang="en-US" dirty="0"/>
              <a:t>Horse racing &amp; </a:t>
            </a:r>
            <a:r>
              <a:rPr kumimoji="1" lang="en-US" altLang="en-US" dirty="0" err="1"/>
              <a:t>fVAR</a:t>
            </a:r>
            <a:endParaRPr kumimoji="1" lang="en-US" altLang="en-US" dirty="0"/>
          </a:p>
          <a:p>
            <a:pPr lvl="1"/>
            <a:r>
              <a:rPr kumimoji="1" lang="ko-KR" altLang="en-US" dirty="0"/>
              <a:t>성과개선을 위한 지속적 유지보수 </a:t>
            </a:r>
            <a:endParaRPr kumimoji="1" lang="en-US" altLang="ko-KR" dirty="0"/>
          </a:p>
          <a:p>
            <a:endParaRPr kumimoji="1" lang="en-US" altLang="en-US" dirty="0"/>
          </a:p>
          <a:p>
            <a:r>
              <a:rPr kumimoji="1" lang="ko-KR" altLang="en-US" dirty="0"/>
              <a:t>대표적 경제주체 </a:t>
            </a:r>
            <a:r>
              <a:rPr kumimoji="1" lang="ko-KR" altLang="en-US" dirty="0" err="1"/>
              <a:t>뉴케인지언</a:t>
            </a:r>
            <a:r>
              <a:rPr kumimoji="1" lang="en-US" altLang="ko-KR" dirty="0"/>
              <a:t>(RANK) </a:t>
            </a:r>
            <a:r>
              <a:rPr kumimoji="1" lang="ko-KR" altLang="en-US"/>
              <a:t>모형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뉴욕연준은행</a:t>
            </a:r>
            <a:r>
              <a:rPr kumimoji="1" lang="en-US" altLang="ko-KR"/>
              <a:t>(NY-FED) </a:t>
            </a:r>
            <a:r>
              <a:rPr kumimoji="1" lang="ko-KR" altLang="en-US"/>
              <a:t>모형 참조하여 개선 가능</a:t>
            </a: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664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19908-538D-5E06-5034-D2D03E9B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기대</a:t>
            </a:r>
            <a:r>
              <a:rPr kumimoji="1" lang="ko-KR" altLang="en-US" dirty="0"/>
              <a:t> 효과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5FDE1-A0CE-AF51-8F9F-D47243A5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빠른 시간 내에 계산이 가능한 </a:t>
            </a:r>
            <a:r>
              <a:rPr kumimoji="1" lang="en-US" altLang="ko-KR" dirty="0"/>
              <a:t>HA – DSGE </a:t>
            </a:r>
            <a:r>
              <a:rPr kumimoji="1" lang="ko-KR" altLang="en-US"/>
              <a:t>모형 구축</a:t>
            </a:r>
            <a:endParaRPr kumimoji="1" lang="en-US" altLang="ko-KR" dirty="0"/>
          </a:p>
          <a:p>
            <a:endParaRPr kumimoji="1" lang="en-US" altLang="en-US" dirty="0"/>
          </a:p>
          <a:p>
            <a:r>
              <a:rPr kumimoji="1" lang="ko-KR" altLang="en-US" dirty="0"/>
              <a:t>참조할 수 있는 전망모형 구축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Horse Racing: </a:t>
            </a:r>
            <a:r>
              <a:rPr kumimoji="1" lang="ko-KR" altLang="en-US"/>
              <a:t>대표적으로 활용되는 전망모형의 성과를 매기 비교하여 최적 성과 모형 도출</a:t>
            </a:r>
            <a:endParaRPr kumimoji="1" lang="en-US" altLang="ko-KR" dirty="0"/>
          </a:p>
          <a:p>
            <a:pPr lvl="1"/>
            <a:r>
              <a:rPr kumimoji="1" lang="en-US" altLang="en-US" dirty="0" err="1"/>
              <a:t>fVAR</a:t>
            </a:r>
            <a:r>
              <a:rPr kumimoji="1" lang="en-US" altLang="en-US" dirty="0"/>
              <a:t>: HA – DSGE </a:t>
            </a:r>
            <a:r>
              <a:rPr kumimoji="1" lang="ko-KR" altLang="en-US"/>
              <a:t>모형 결과를 더 용이하게 참조할 수 있음</a:t>
            </a:r>
            <a:endParaRPr kumimoji="1" lang="en-US" altLang="ko-KR" dirty="0"/>
          </a:p>
          <a:p>
            <a:pPr lvl="1"/>
            <a:endParaRPr kumimoji="1" lang="en-US" altLang="en-US" dirty="0"/>
          </a:p>
          <a:p>
            <a:r>
              <a:rPr kumimoji="1" lang="ko-KR" altLang="en-US" dirty="0"/>
              <a:t>부속결과물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2"/>
              </a:rPr>
              <a:t>NY-FED</a:t>
            </a:r>
            <a:r>
              <a:rPr kumimoji="1" lang="ko-KR" altLang="en-US">
                <a:hlinkClick r:id="rId2"/>
              </a:rPr>
              <a:t> 게시물 링크</a:t>
            </a:r>
            <a:r>
              <a:rPr kumimoji="1" lang="en-US" altLang="ko-KR" dirty="0">
                <a:hlinkClick r:id="rId2"/>
              </a:rPr>
              <a:t>(</a:t>
            </a:r>
            <a:r>
              <a:rPr kumimoji="1" lang="ko-KR" altLang="en-US">
                <a:hlinkClick r:id="rId2"/>
              </a:rPr>
              <a:t>클릭</a:t>
            </a:r>
            <a:r>
              <a:rPr kumimoji="1" lang="en-US" altLang="ko-KR" dirty="0">
                <a:hlinkClick r:id="rId2"/>
              </a:rPr>
              <a:t>)</a:t>
            </a:r>
            <a:r>
              <a:rPr kumimoji="1" lang="en-US" altLang="ko-KR" dirty="0"/>
              <a:t>, 0616 </a:t>
            </a:r>
            <a:r>
              <a:rPr kumimoji="1" lang="ko-KR" altLang="en-US"/>
              <a:t>자료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10F69-29C6-4C63-983A-CE202C55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6669"/>
            <a:ext cx="4953000" cy="2430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F2939-5BF4-4BA5-BBF0-95321383F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336669"/>
            <a:ext cx="4953000" cy="24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DE348-D8E3-3474-81DC-7350C32C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52226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정부부처가 정책이 집계 및 </a:t>
            </a:r>
            <a:r>
              <a:rPr kumimoji="1"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분포적</a:t>
            </a: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효과에 미치는 효과를 분석하는 모형을 상대적으로 손쉽게 확인할 수 있도록 하는 플랫폼 구축</a:t>
            </a: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kumimoji="1"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한국노동연구원은 이를 위해 다음을 목표로 연구를 수행하여 </a:t>
            </a:r>
            <a:r>
              <a:rPr lang="ko-KR" altLang="en-US" sz="1800" dirty="0"/>
              <a:t>「</a:t>
            </a:r>
            <a:r>
              <a:rPr lang="en-US" altLang="ko-KR" sz="1800" dirty="0"/>
              <a:t>AI·</a:t>
            </a:r>
            <a:r>
              <a:rPr lang="ko-KR" altLang="en-US" sz="1800"/>
              <a:t>데이터 기반 재정</a:t>
            </a:r>
            <a:r>
              <a:rPr lang="en-US" altLang="ko-KR" sz="1800" dirty="0"/>
              <a:t>·</a:t>
            </a:r>
            <a:r>
              <a:rPr lang="ko-KR" altLang="en-US" sz="1800"/>
              <a:t>경제 디지털트윈 플랫폼 개발」 연구 성공에 기여하고자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1.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이질적 경제주체 동태적확률일반균형 모형 구축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정책파급효과 매커니즘 파악 및 반사실적 분석 가능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2.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거시 행위자기반모형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노동시장 의사결정 부분 개선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3.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집계변수와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분포적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정보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(ex: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연령별 고용률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소득분포 등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를 모두 활용하여 추정하는 실증분석 모형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추정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과정은 블랙박스지만 결과를 더 손쉽게 볼 수 있음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4.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기계학습 기반 모형 구축 및 개량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전망 결과에 도움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endParaRPr kumimoji="1" lang="ko-Kore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2D7097-0ED7-2541-0697-B94178EE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49039"/>
            <a:ext cx="9309100" cy="701222"/>
          </a:xfrm>
        </p:spPr>
        <p:txBody>
          <a:bodyPr/>
          <a:lstStyle/>
          <a:p>
            <a:r>
              <a:rPr kumimoji="1" lang="ko-Kore-KR" altLang="en-US" dirty="0">
                <a:latin typeface="+mj-lt"/>
              </a:rPr>
              <a:t>연구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ko-Kore-KR" altLang="en-US" dirty="0">
                <a:latin typeface="+mj-lt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19240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A32-CA7C-40AF-99F3-07615518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연차별</a:t>
            </a:r>
            <a:r>
              <a:rPr kumimoji="1" lang="ko-KR" altLang="en-US" dirty="0"/>
              <a:t> 연구 내용 및 예상 결과물 </a:t>
            </a:r>
            <a:r>
              <a:rPr kumimoji="1" lang="en-US" altLang="ko-KR"/>
              <a:t>- 1</a:t>
            </a:r>
            <a:r>
              <a:rPr kumimoji="1" lang="ko-KR" altLang="en-US"/>
              <a:t>차</a:t>
            </a:r>
            <a:r>
              <a:rPr kumimoji="1" lang="en-US" altLang="ko-KR"/>
              <a:t>&amp; 2</a:t>
            </a:r>
            <a:r>
              <a:rPr kumimoji="1" lang="ko-KR" altLang="en-US"/>
              <a:t>차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97B3E1-3454-4636-828B-DBC4873A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8772"/>
              </p:ext>
            </p:extLst>
          </p:nvPr>
        </p:nvGraphicFramePr>
        <p:xfrm>
          <a:off x="495300" y="1478996"/>
          <a:ext cx="8915400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706">
                  <a:extLst>
                    <a:ext uri="{9D8B030D-6E8A-4147-A177-3AD203B41FA5}">
                      <a16:colId xmlns:a16="http://schemas.microsoft.com/office/drawing/2014/main" val="2834988758"/>
                    </a:ext>
                  </a:extLst>
                </a:gridCol>
                <a:gridCol w="7738694">
                  <a:extLst>
                    <a:ext uri="{9D8B030D-6E8A-4147-A177-3AD203B41FA5}">
                      <a16:colId xmlns:a16="http://schemas.microsoft.com/office/drawing/2014/main" val="4231253638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1</a:t>
                      </a:r>
                      <a:r>
                        <a:rPr lang="ko-KR" altLang="en-US" sz="1500" u="none" strike="noStrike">
                          <a:effectLst/>
                        </a:rPr>
                        <a:t>차</a:t>
                      </a:r>
                      <a:r>
                        <a:rPr lang="en-US" altLang="ko-KR" sz="1500" u="none" strike="noStrike">
                          <a:effectLst/>
                        </a:rPr>
                        <a:t>(2022</a:t>
                      </a:r>
                      <a:r>
                        <a:rPr lang="ko-KR" altLang="en-US" sz="1500" u="none" strike="noStrike">
                          <a:effectLst/>
                        </a:rPr>
                        <a:t>년</a:t>
                      </a:r>
                      <a:r>
                        <a:rPr lang="en-US" altLang="ko-KR" sz="1500" u="none" strike="noStrike">
                          <a:effectLst/>
                        </a:rPr>
                        <a:t>)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77212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계획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 dirty="0">
                          <a:effectLst/>
                        </a:rPr>
                        <a:t>1. </a:t>
                      </a:r>
                      <a:r>
                        <a:rPr lang="en-US" altLang="ko-KR" sz="1500" u="none" strike="noStrike" dirty="0" err="1">
                          <a:effectLst/>
                        </a:rPr>
                        <a:t>fVAR</a:t>
                      </a:r>
                      <a:r>
                        <a:rPr lang="en-US" altLang="ko-KR" sz="1500" u="none" strike="noStrike" dirty="0">
                          <a:effectLst/>
                        </a:rPr>
                        <a:t> </a:t>
                      </a:r>
                      <a:r>
                        <a:rPr lang="ko-KR" altLang="en-US" sz="1500" u="none" strike="noStrike">
                          <a:effectLst/>
                        </a:rPr>
                        <a:t>모형</a:t>
                      </a:r>
                      <a:r>
                        <a:rPr lang="en-US" altLang="ko-KR" sz="1500" u="none" strike="noStrike" dirty="0">
                          <a:effectLst/>
                        </a:rPr>
                        <a:t>: </a:t>
                      </a:r>
                      <a:r>
                        <a:rPr lang="ko-KR" altLang="en-US" sz="1500" u="none" strike="noStrike">
                          <a:effectLst/>
                        </a:rPr>
                        <a:t>재정지출 충격의 동태적 및 분포적 고용 효과 분석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28585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>
                          <a:effectLst/>
                        </a:rPr>
                        <a:t>2. </a:t>
                      </a:r>
                      <a:r>
                        <a:rPr lang="en-US" altLang="ko-KR" sz="1500" u="none" strike="noStrike" dirty="0" err="1">
                          <a:effectLst/>
                        </a:rPr>
                        <a:t>Horce</a:t>
                      </a:r>
                      <a:r>
                        <a:rPr lang="en-US" altLang="ko-KR" sz="1500" u="none" strike="noStrike" dirty="0">
                          <a:effectLst/>
                        </a:rPr>
                        <a:t> Racing: </a:t>
                      </a:r>
                      <a:r>
                        <a:rPr lang="ko-KR" altLang="en-US" sz="1500" u="none" strike="noStrike">
                          <a:effectLst/>
                        </a:rPr>
                        <a:t>정형</a:t>
                      </a:r>
                      <a:r>
                        <a:rPr lang="en-US" altLang="ko-KR" sz="1500" u="none" strike="noStrike">
                          <a:effectLst/>
                        </a:rPr>
                        <a:t>&amp;</a:t>
                      </a:r>
                      <a:r>
                        <a:rPr lang="ko-KR" altLang="en-US" sz="1500" u="none" strike="noStrike">
                          <a:effectLst/>
                        </a:rPr>
                        <a:t>비정형자료</a:t>
                      </a:r>
                      <a:r>
                        <a:rPr lang="en-US" altLang="ko-KR" sz="1500" u="none" strike="noStrike">
                          <a:effectLst/>
                        </a:rPr>
                        <a:t>, </a:t>
                      </a:r>
                      <a:r>
                        <a:rPr lang="ko-KR" altLang="en-US" sz="1500" u="none" strike="noStrike">
                          <a:effectLst/>
                        </a:rPr>
                        <a:t>전통적</a:t>
                      </a:r>
                      <a:r>
                        <a:rPr lang="en-US" altLang="ko-KR" sz="1500" u="none" strike="noStrike">
                          <a:effectLst/>
                        </a:rPr>
                        <a:t>&amp;</a:t>
                      </a:r>
                      <a:r>
                        <a:rPr lang="ko-KR" altLang="en-US" sz="1500" u="none" strike="noStrike">
                          <a:effectLst/>
                        </a:rPr>
                        <a:t>기계학습모형을 모두 활용</a:t>
                      </a:r>
                      <a:r>
                        <a:rPr lang="en-US" altLang="ko-KR" sz="1500" u="none" strike="noStrike">
                          <a:effectLst/>
                        </a:rPr>
                        <a:t>-&gt; </a:t>
                      </a:r>
                      <a:r>
                        <a:rPr lang="ko-KR" altLang="en-US" sz="1500" u="none" strike="noStrike">
                          <a:effectLst/>
                        </a:rPr>
                        <a:t>노동시장 주요변수 예측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394949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결과물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>
                          <a:effectLst/>
                        </a:rPr>
                        <a:t>1. </a:t>
                      </a:r>
                      <a:r>
                        <a:rPr lang="ko-KR" altLang="en-US" sz="1500" u="none" strike="noStrike">
                          <a:effectLst/>
                        </a:rPr>
                        <a:t>다양한 용도로 활용 가능한 </a:t>
                      </a:r>
                      <a:r>
                        <a:rPr lang="en-US" altLang="ko-KR" sz="1500" u="none" strike="noStrike">
                          <a:effectLst/>
                        </a:rPr>
                        <a:t>fVAR </a:t>
                      </a:r>
                      <a:r>
                        <a:rPr lang="ko-KR" altLang="en-US" sz="1500" u="none" strike="noStrike">
                          <a:effectLst/>
                        </a:rPr>
                        <a:t>모형 구축 및 정부지출의 비대칭적 고용효과 발견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55250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2. </a:t>
                      </a:r>
                      <a:r>
                        <a:rPr lang="en-US" sz="1500" u="none" strike="noStrike" dirty="0">
                          <a:effectLst/>
                        </a:rPr>
                        <a:t>Support Vector Regressor/Random Forest Regressor&gt;</a:t>
                      </a:r>
                      <a:r>
                        <a:rPr lang="ko-KR" altLang="en-US" sz="1500" u="none" strike="noStrike">
                          <a:effectLst/>
                        </a:rPr>
                        <a:t>전통적 회귀분석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90728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AFF9318-CDD4-4174-A910-1C26FD69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55894"/>
              </p:ext>
            </p:extLst>
          </p:nvPr>
        </p:nvGraphicFramePr>
        <p:xfrm>
          <a:off x="495301" y="3426956"/>
          <a:ext cx="8915399" cy="2619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705">
                  <a:extLst>
                    <a:ext uri="{9D8B030D-6E8A-4147-A177-3AD203B41FA5}">
                      <a16:colId xmlns:a16="http://schemas.microsoft.com/office/drawing/2014/main" val="4287404748"/>
                    </a:ext>
                  </a:extLst>
                </a:gridCol>
                <a:gridCol w="7738694">
                  <a:extLst>
                    <a:ext uri="{9D8B030D-6E8A-4147-A177-3AD203B41FA5}">
                      <a16:colId xmlns:a16="http://schemas.microsoft.com/office/drawing/2014/main" val="2261794718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r>
                        <a:rPr lang="ko-KR" altLang="en-US" sz="1500" u="none" strike="noStrike">
                          <a:effectLst/>
                        </a:rPr>
                        <a:t>차</a:t>
                      </a:r>
                      <a:r>
                        <a:rPr lang="en-US" altLang="ko-KR" sz="1500" u="none" strike="noStrike">
                          <a:effectLst/>
                        </a:rPr>
                        <a:t>(2023</a:t>
                      </a:r>
                      <a:r>
                        <a:rPr lang="ko-KR" altLang="en-US" sz="1500" u="none" strike="noStrike">
                          <a:effectLst/>
                        </a:rPr>
                        <a:t>년</a:t>
                      </a:r>
                      <a:r>
                        <a:rPr lang="en-US" altLang="ko-KR" sz="1500" u="none" strike="noStrike">
                          <a:effectLst/>
                        </a:rPr>
                        <a:t>, </a:t>
                      </a:r>
                      <a:r>
                        <a:rPr lang="ko-KR" altLang="en-US" sz="1500" u="none" strike="noStrike">
                          <a:effectLst/>
                        </a:rPr>
                        <a:t>올해</a:t>
                      </a:r>
                      <a:r>
                        <a:rPr lang="en-US" altLang="ko-KR" sz="1500" u="none" strike="noStrike">
                          <a:effectLst/>
                        </a:rPr>
                        <a:t>)</a:t>
                      </a:r>
                      <a:endParaRPr lang="en-US" altLang="ko-KR" sz="1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1000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r>
                        <a:rPr lang="ko-KR" altLang="en-US" sz="1500" u="none" strike="noStrike">
                          <a:effectLst/>
                        </a:rPr>
                        <a:t>차년 </a:t>
                      </a:r>
                      <a:endParaRPr lang="en-US" altLang="ko-KR" sz="15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연구계획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 dirty="0">
                          <a:effectLst/>
                        </a:rPr>
                        <a:t>1. </a:t>
                      </a:r>
                      <a:r>
                        <a:rPr lang="ko-KR" altLang="en-US" sz="1500" u="none" strike="noStrike">
                          <a:effectLst/>
                        </a:rPr>
                        <a:t>이질적 경제주체 동태적확률일반균형</a:t>
                      </a:r>
                      <a:r>
                        <a:rPr lang="en-US" altLang="ko-KR" sz="1500" u="none" strike="noStrike" dirty="0">
                          <a:effectLst/>
                        </a:rPr>
                        <a:t>(HA - DSGE) </a:t>
                      </a:r>
                      <a:r>
                        <a:rPr lang="ko-KR" altLang="en-US" sz="1500" u="none" strike="noStrike">
                          <a:effectLst/>
                        </a:rPr>
                        <a:t>모형 구축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65077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>
                          <a:effectLst/>
                        </a:rPr>
                        <a:t>2. </a:t>
                      </a:r>
                      <a:r>
                        <a:rPr lang="en-US" altLang="ko-KR" sz="1500" u="none" strike="noStrike" dirty="0">
                          <a:effectLst/>
                        </a:rPr>
                        <a:t>Macro-ABM </a:t>
                      </a:r>
                      <a:r>
                        <a:rPr lang="ko-KR" altLang="en-US" sz="1500" u="none" strike="noStrike">
                          <a:effectLst/>
                        </a:rPr>
                        <a:t>노동시장 의사결정 부분 개량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147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r>
                        <a:rPr lang="en-US" altLang="ko-KR" sz="1500" u="none" strike="noStrike">
                          <a:effectLst/>
                        </a:rPr>
                        <a:t>. </a:t>
                      </a:r>
                      <a:r>
                        <a:rPr lang="ko-KR" altLang="en-US" sz="1500" u="none" strike="noStrike">
                          <a:effectLst/>
                        </a:rPr>
                        <a:t>전망모형 성과 개선 작업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835129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전년도 성과물 개선작업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>
                          <a:effectLst/>
                        </a:rPr>
                        <a:t>1. fVAR: </a:t>
                      </a:r>
                      <a:r>
                        <a:rPr lang="ko-KR" altLang="en-US" sz="1500" u="none" strike="noStrike">
                          <a:effectLst/>
                        </a:rPr>
                        <a:t>기술적 보완</a:t>
                      </a:r>
                      <a:r>
                        <a:rPr lang="en-US" altLang="ko-KR" sz="1500" u="none" strike="noStrike">
                          <a:effectLst/>
                        </a:rPr>
                        <a:t>, </a:t>
                      </a:r>
                      <a:r>
                        <a:rPr lang="ko-KR" altLang="en-US" sz="1500" u="none" strike="noStrike">
                          <a:effectLst/>
                        </a:rPr>
                        <a:t>소득</a:t>
                      </a:r>
                      <a:r>
                        <a:rPr lang="en-US" altLang="ko-KR" sz="1500" u="none" strike="noStrike">
                          <a:effectLst/>
                        </a:rPr>
                        <a:t>.</a:t>
                      </a:r>
                      <a:r>
                        <a:rPr lang="ko-KR" altLang="en-US" sz="1500" u="none" strike="noStrike">
                          <a:effectLst/>
                        </a:rPr>
                        <a:t>소비분포로의 확장</a:t>
                      </a:r>
                      <a:r>
                        <a:rPr lang="en-US" altLang="ko-KR" sz="1500" u="none" strike="noStrike">
                          <a:effectLst/>
                        </a:rPr>
                        <a:t>, </a:t>
                      </a:r>
                      <a:r>
                        <a:rPr lang="ko-KR" altLang="en-US" sz="1500" u="none" strike="noStrike">
                          <a:effectLst/>
                        </a:rPr>
                        <a:t>고용전망 등에 활용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034502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 dirty="0">
                          <a:effectLst/>
                        </a:rPr>
                        <a:t>2. </a:t>
                      </a:r>
                      <a:r>
                        <a:rPr lang="ko-KR" altLang="en-US" sz="1500" u="none" strike="noStrike">
                          <a:effectLst/>
                        </a:rPr>
                        <a:t>학술적 측면 개발</a:t>
                      </a:r>
                      <a:r>
                        <a:rPr lang="en-US" altLang="ko-KR" sz="1500" u="none" strike="noStrike">
                          <a:effectLst/>
                        </a:rPr>
                        <a:t>: fLP, fLP - DiD </a:t>
                      </a:r>
                      <a:r>
                        <a:rPr lang="ko-KR" altLang="en-US" sz="1500" u="none" strike="noStrike">
                          <a:effectLst/>
                        </a:rPr>
                        <a:t>등으로의 확장 고려 중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0752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 dirty="0">
                          <a:effectLst/>
                        </a:rPr>
                        <a:t>3. </a:t>
                      </a:r>
                      <a:r>
                        <a:rPr lang="ko-KR" altLang="en-US" sz="1500" u="none" strike="noStrike">
                          <a:effectLst/>
                        </a:rPr>
                        <a:t>위기 시 기계학습 모형의 </a:t>
                      </a:r>
                      <a:r>
                        <a:rPr lang="en-US" altLang="ko-KR" sz="1500" u="none" strike="noStrike" dirty="0">
                          <a:effectLst/>
                        </a:rPr>
                        <a:t>MSE </a:t>
                      </a:r>
                      <a:r>
                        <a:rPr lang="ko-KR" altLang="en-US" sz="1500" u="none" strike="noStrike">
                          <a:effectLst/>
                        </a:rPr>
                        <a:t>성과를 개선하기 위한 방법론 개발중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859147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 dirty="0">
                          <a:effectLst/>
                        </a:rPr>
                        <a:t>기대 결과물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 dirty="0">
                          <a:effectLst/>
                        </a:rPr>
                        <a:t>1</a:t>
                      </a:r>
                      <a:r>
                        <a:rPr lang="en-US" altLang="ko-KR" sz="1500" u="none" strike="noStrike">
                          <a:effectLst/>
                        </a:rPr>
                        <a:t>. </a:t>
                      </a:r>
                      <a:r>
                        <a:rPr lang="ko-KR" altLang="en-US" sz="1500" u="none" strike="noStrike">
                          <a:effectLst/>
                        </a:rPr>
                        <a:t>빠르게 계산될 수 있는 </a:t>
                      </a:r>
                      <a:r>
                        <a:rPr lang="en-US" altLang="ko-KR" sz="1500" u="none" strike="noStrike">
                          <a:effectLst/>
                        </a:rPr>
                        <a:t>HA-DSGE </a:t>
                      </a:r>
                      <a:r>
                        <a:rPr lang="ko-KR" altLang="en-US" sz="1500" u="none" strike="noStrike">
                          <a:effectLst/>
                        </a:rPr>
                        <a:t>모형 구축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23506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>
                          <a:effectLst/>
                        </a:rPr>
                        <a:t>2. </a:t>
                      </a:r>
                      <a:r>
                        <a:rPr lang="ko-KR" altLang="en-US" sz="1500" u="none" strike="noStrike">
                          <a:effectLst/>
                        </a:rPr>
                        <a:t>정합성 부분을 보완한 </a:t>
                      </a:r>
                      <a:r>
                        <a:rPr lang="en-US" altLang="ko-KR" sz="1500" u="none" strike="noStrike">
                          <a:effectLst/>
                        </a:rPr>
                        <a:t>Macro-ABM </a:t>
                      </a:r>
                      <a:r>
                        <a:rPr lang="ko-KR" altLang="en-US" sz="1500" u="none" strike="noStrike">
                          <a:effectLst/>
                        </a:rPr>
                        <a:t>모형 구축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78968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>
                          <a:effectLst/>
                        </a:rPr>
                        <a:t>3. </a:t>
                      </a:r>
                      <a:r>
                        <a:rPr lang="ko-KR" altLang="en-US" sz="1500" u="none" strike="noStrike">
                          <a:effectLst/>
                        </a:rPr>
                        <a:t>성과가 개선된 기계학습 전망모형 구축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24528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500" u="none" strike="noStrike" dirty="0">
                          <a:effectLst/>
                        </a:rPr>
                        <a:t>4. </a:t>
                      </a:r>
                      <a:r>
                        <a:rPr lang="ko-KR" altLang="en-US" sz="1500" u="none" strike="noStrike">
                          <a:effectLst/>
                        </a:rPr>
                        <a:t>실용적으로 전망작업에서 참조가 가능한 </a:t>
                      </a:r>
                      <a:r>
                        <a:rPr lang="en-US" altLang="ko-KR" sz="1500" u="none" strike="noStrike" dirty="0" err="1">
                          <a:effectLst/>
                        </a:rPr>
                        <a:t>fVAR</a:t>
                      </a:r>
                      <a:r>
                        <a:rPr lang="en-US" altLang="ko-KR" sz="1500" u="none" strike="noStrike" dirty="0">
                          <a:effectLst/>
                        </a:rPr>
                        <a:t> </a:t>
                      </a:r>
                      <a:r>
                        <a:rPr lang="ko-KR" altLang="en-US" sz="1500" u="none" strike="noStrike">
                          <a:effectLst/>
                        </a:rPr>
                        <a:t>모형 구축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64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연차별 연구 내용 및 예상 결과물 </a:t>
            </a:r>
            <a:r>
              <a:rPr kumimoji="1" lang="en-US" altLang="ko-KR"/>
              <a:t>– 3</a:t>
            </a:r>
            <a:r>
              <a:rPr kumimoji="1" lang="ko-KR" altLang="en-US"/>
              <a:t>차 이후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연구내용</a:t>
            </a:r>
          </a:p>
          <a:p>
            <a:pPr lvl="1">
              <a:defRPr/>
            </a:pPr>
            <a:r>
              <a:rPr lang="en-US" altLang="ko-KR"/>
              <a:t>HA – DSGE </a:t>
            </a:r>
            <a:r>
              <a:rPr lang="ko-KR" altLang="en-US"/>
              <a:t>모형 지속 보수 및 개발</a:t>
            </a:r>
          </a:p>
          <a:p>
            <a:pPr lvl="1">
              <a:defRPr/>
            </a:pPr>
            <a:r>
              <a:rPr lang="en-US" altLang="ko-KR"/>
              <a:t>Macro – ABM </a:t>
            </a:r>
            <a:r>
              <a:rPr lang="ko-KR" altLang="en-US"/>
              <a:t>지속 보수 및 개발</a:t>
            </a:r>
          </a:p>
          <a:p>
            <a:pPr lvl="1">
              <a:defRPr/>
            </a:pPr>
            <a:r>
              <a:rPr lang="ko-KR" altLang="en-US"/>
              <a:t>정형 및 비정형데이터 활용 모형 성과개선</a:t>
            </a:r>
          </a:p>
          <a:p>
            <a:pPr lvl="1">
              <a:defRPr/>
            </a:pPr>
            <a:r>
              <a:rPr lang="en-US" altLang="ko-KR"/>
              <a:t>fVAR, fLP </a:t>
            </a:r>
            <a:r>
              <a:rPr lang="ko-KR" altLang="en-US"/>
              <a:t>등 실증모형 지속적으로 유지</a:t>
            </a:r>
            <a:r>
              <a:rPr lang="en-US" altLang="ko-KR"/>
              <a:t>.</a:t>
            </a:r>
            <a:r>
              <a:rPr lang="ko-KR" altLang="en-US"/>
              <a:t>보수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주요 과제</a:t>
            </a:r>
            <a:r>
              <a:rPr lang="en-US" altLang="ko-KR"/>
              <a:t>: </a:t>
            </a:r>
            <a:r>
              <a:rPr lang="ko-KR" altLang="en-US"/>
              <a:t>세분화된 정책 고려</a:t>
            </a:r>
          </a:p>
          <a:p>
            <a:pPr lvl="1">
              <a:defRPr/>
            </a:pPr>
            <a:r>
              <a:rPr lang="ko-KR" altLang="en-US"/>
              <a:t>분야별 재정지출 효과 분석</a:t>
            </a:r>
            <a:r>
              <a:rPr lang="en-US" altLang="ko-KR"/>
              <a:t>: ABM</a:t>
            </a:r>
            <a:r>
              <a:rPr lang="ko-KR" altLang="en-US"/>
              <a:t>이 더 효율적일 수 있음</a:t>
            </a:r>
            <a:r>
              <a:rPr lang="en-US" altLang="ko-KR"/>
              <a:t>. </a:t>
            </a:r>
            <a:r>
              <a:rPr lang="ko-KR" altLang="en-US"/>
              <a:t>이를 위한 정합성 개선</a:t>
            </a:r>
          </a:p>
          <a:p>
            <a:pPr lvl="1">
              <a:defRPr/>
            </a:pPr>
            <a:r>
              <a:rPr lang="en-US" altLang="ko-KR"/>
              <a:t>DSGE: </a:t>
            </a:r>
            <a:r>
              <a:rPr lang="ko-KR" altLang="en-US"/>
              <a:t>성질별 지출까진 가능할 것으로 보임</a:t>
            </a:r>
          </a:p>
          <a:p>
            <a:pPr lvl="1">
              <a:defRPr/>
            </a:pPr>
            <a:r>
              <a:rPr lang="ko-KR" altLang="en-US"/>
              <a:t>실증분석 부분</a:t>
            </a:r>
            <a:r>
              <a:rPr lang="en-US" altLang="ko-KR"/>
              <a:t>:</a:t>
            </a:r>
            <a:r>
              <a:rPr lang="ko-KR" altLang="en-US"/>
              <a:t> 분야별 재정지출 효과 분석 시</a:t>
            </a:r>
            <a:r>
              <a:rPr lang="en-US" altLang="ko-KR"/>
              <a:t> (f)VAR</a:t>
            </a:r>
            <a:r>
              <a:rPr lang="ko-KR" altLang="en-US"/>
              <a:t> 등은 불안정한 결과를 계속 보임</a:t>
            </a:r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348FE2-3602-92E1-927E-D466C0D5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단계</a:t>
            </a:r>
            <a:r>
              <a:rPr lang="en-US" altLang="ko-KR" dirty="0"/>
              <a:t>: </a:t>
            </a:r>
            <a:r>
              <a:rPr lang="ko-KR" altLang="en-US" dirty="0"/>
              <a:t>경제전반적 충격이 없는 경제에서의 소비</a:t>
            </a:r>
            <a:r>
              <a:rPr lang="en-US" altLang="ko-KR" dirty="0"/>
              <a:t>-</a:t>
            </a:r>
            <a:r>
              <a:rPr lang="ko-KR" altLang="en-US" dirty="0"/>
              <a:t>저축</a:t>
            </a:r>
            <a:r>
              <a:rPr lang="en-US" altLang="ko-KR" dirty="0"/>
              <a:t>-</a:t>
            </a:r>
            <a:r>
              <a:rPr lang="ko-KR" altLang="en-US" dirty="0"/>
              <a:t>노동공급 및 탐색마찰이 존재하는 경제 모형 구축</a:t>
            </a:r>
            <a:endParaRPr lang="en-US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2D7097-0ED7-2541-0697-B94178EE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 dirty="0"/>
              <a:t> 개발 </a:t>
            </a:r>
            <a:r>
              <a:rPr kumimoji="1" lang="ko-KR" altLang="en-US"/>
              <a:t>진행 경과 </a:t>
            </a:r>
            <a:r>
              <a:rPr kumimoji="1" lang="en-US" altLang="ko-KR" dirty="0"/>
              <a:t>1. HA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DSGE</a:t>
            </a:r>
            <a:r>
              <a:rPr kumimoji="1" lang="ko-KR" altLang="en-US" dirty="0"/>
              <a:t> 모형</a:t>
            </a:r>
            <a:endParaRPr kumimoji="1" lang="ko-Kore-KR" altLang="en-US" sz="2400" b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8DEB00B-0E95-4E9F-8389-8634467D1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44022"/>
              </p:ext>
            </p:extLst>
          </p:nvPr>
        </p:nvGraphicFramePr>
        <p:xfrm>
          <a:off x="495299" y="2139194"/>
          <a:ext cx="8915402" cy="3986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178">
                  <a:extLst>
                    <a:ext uri="{9D8B030D-6E8A-4147-A177-3AD203B41FA5}">
                      <a16:colId xmlns:a16="http://schemas.microsoft.com/office/drawing/2014/main" val="770850859"/>
                    </a:ext>
                  </a:extLst>
                </a:gridCol>
                <a:gridCol w="2175783">
                  <a:extLst>
                    <a:ext uri="{9D8B030D-6E8A-4147-A177-3AD203B41FA5}">
                      <a16:colId xmlns:a16="http://schemas.microsoft.com/office/drawing/2014/main" val="730385235"/>
                    </a:ext>
                  </a:extLst>
                </a:gridCol>
                <a:gridCol w="1899829">
                  <a:extLst>
                    <a:ext uri="{9D8B030D-6E8A-4147-A177-3AD203B41FA5}">
                      <a16:colId xmlns:a16="http://schemas.microsoft.com/office/drawing/2014/main" val="1766456839"/>
                    </a:ext>
                  </a:extLst>
                </a:gridCol>
                <a:gridCol w="2175783">
                  <a:extLst>
                    <a:ext uri="{9D8B030D-6E8A-4147-A177-3AD203B41FA5}">
                      <a16:colId xmlns:a16="http://schemas.microsoft.com/office/drawing/2014/main" val="2391198194"/>
                    </a:ext>
                  </a:extLst>
                </a:gridCol>
                <a:gridCol w="1899829">
                  <a:extLst>
                    <a:ext uri="{9D8B030D-6E8A-4147-A177-3AD203B41FA5}">
                      <a16:colId xmlns:a16="http://schemas.microsoft.com/office/drawing/2014/main" val="2771302077"/>
                    </a:ext>
                  </a:extLst>
                </a:gridCol>
              </a:tblGrid>
              <a:tr h="107934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Huggett: Consumption, Saving &amp; Labor Supply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Krusell, Mukoyama and Sahin: Precautionary saving &amp; Search Friction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34022"/>
                  </a:ext>
                </a:extLst>
              </a:tr>
              <a:tr h="484604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연속시간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MATLAB)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이산시간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MATLAB)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연속시간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MATLAB)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이산시간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FORTRAN)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662015"/>
                  </a:ext>
                </a:extLst>
              </a:tr>
              <a:tr h="48460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(Finite Difference Method)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(Golden Section + VFI)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(Finite Difference Method)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(Golden Section + VFI)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4072415"/>
                  </a:ext>
                </a:extLst>
              </a:tr>
              <a:tr h="484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Grids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초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초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초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초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475138"/>
                  </a:ext>
                </a:extLst>
              </a:tr>
              <a:tr h="4846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0.23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6.94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1.96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Haven't tried, but hard to expect that it would be much faster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144337"/>
                  </a:ext>
                </a:extLst>
              </a:tr>
              <a:tr h="4846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0.35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67.6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6.43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45148"/>
                  </a:ext>
                </a:extLst>
              </a:tr>
              <a:tr h="4846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1.89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739.14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17.47 (# of grids: 3000)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1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62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26821-F0C4-4FA2-9DCE-378A47E5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ko-KR" altLang="en-US"/>
              <a:t>이산시간 </a:t>
            </a:r>
            <a:r>
              <a:rPr lang="en-US" altLang="ko-KR" dirty="0"/>
              <a:t>vs</a:t>
            </a:r>
            <a:r>
              <a:rPr lang="en-US" altLang="ko-KR"/>
              <a:t>. </a:t>
            </a:r>
            <a:r>
              <a:rPr lang="ko-KR" altLang="en-US"/>
              <a:t>연속시간 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260B-AB19-46FD-89AB-B61301D2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Discrete</a:t>
            </a:r>
            <a:r>
              <a:rPr lang="ko-KR" altLang="en-US"/>
              <a:t> </a:t>
            </a:r>
            <a:r>
              <a:rPr lang="en-US" altLang="ko-KR" dirty="0"/>
              <a:t>Time: Solve for </a:t>
            </a:r>
            <a:r>
              <a:rPr lang="en-US" altLang="ko-KR" u="sng" dirty="0"/>
              <a:t>Today &amp; Tomorrow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Continuous Time: Faster as it solves for </a:t>
            </a:r>
            <a:r>
              <a:rPr lang="en-US" altLang="ko-KR" u="sng" dirty="0"/>
              <a:t>Today only!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C7BE18-8711-4E50-A2F2-B94714AA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868"/>
            <a:ext cx="9906000" cy="2280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B04B26-6256-453A-9368-1A047F2A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0321"/>
            <a:ext cx="9906000" cy="21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5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3E216-0320-4A39-8CD0-97BB2059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2: Alternative &amp; Go Further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996C4-23F4-452B-9ECC-3B5CD0DF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이산시간</a:t>
            </a:r>
            <a:endParaRPr lang="en-US" altLang="ko-KR" dirty="0"/>
          </a:p>
          <a:p>
            <a:pPr lvl="1"/>
            <a:r>
              <a:rPr lang="en-US" altLang="ko-KR" dirty="0" err="1"/>
              <a:t>Auclert</a:t>
            </a:r>
            <a:r>
              <a:rPr lang="en-US" altLang="ko-KR" dirty="0"/>
              <a:t> et al.(2021): Sequence – Space Jacobian(SSJ)</a:t>
            </a:r>
          </a:p>
          <a:p>
            <a:pPr lvl="1"/>
            <a:r>
              <a:rPr lang="en-US" altLang="ko-KR" dirty="0"/>
              <a:t>Fernández-</a:t>
            </a:r>
            <a:r>
              <a:rPr lang="en-US" altLang="ko-KR" dirty="0" err="1"/>
              <a:t>Villaverde</a:t>
            </a:r>
            <a:r>
              <a:rPr lang="en-US" altLang="ko-KR" dirty="0"/>
              <a:t> et al.(2023): </a:t>
            </a:r>
            <a:r>
              <a:rPr lang="en-US" altLang="ko-KR"/>
              <a:t>Deep learning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HA + </a:t>
            </a:r>
            <a:r>
              <a:rPr lang="en-US" altLang="ko-KR" dirty="0" err="1"/>
              <a:t>Smets</a:t>
            </a:r>
            <a:r>
              <a:rPr lang="en-US" altLang="ko-KR" dirty="0"/>
              <a:t> and </a:t>
            </a:r>
            <a:r>
              <a:rPr lang="en-US" altLang="ko-KR" dirty="0" err="1"/>
              <a:t>Wouters</a:t>
            </a:r>
            <a:endParaRPr lang="en-US" altLang="ko-KR" dirty="0"/>
          </a:p>
          <a:p>
            <a:pPr lvl="1"/>
            <a:r>
              <a:rPr lang="en-US" altLang="ko-KR" dirty="0"/>
              <a:t>Bayer et al.(Forthcoming): </a:t>
            </a:r>
            <a:r>
              <a:rPr lang="en-US" altLang="ko-KR" dirty="0" err="1"/>
              <a:t>BAyesian</a:t>
            </a:r>
            <a:r>
              <a:rPr lang="en-US" altLang="ko-KR" dirty="0"/>
              <a:t> Solution and Estimation (BASE)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D7097-0ED7-2541-0697-B94178EE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</a:t>
            </a:r>
            <a:r>
              <a:rPr kumimoji="1" lang="ko-KR" altLang="en-US"/>
              <a:t>한국 버전 </a:t>
            </a:r>
            <a:r>
              <a:rPr kumimoji="1" lang="en-US" altLang="ko-KR" dirty="0" err="1"/>
              <a:t>Smets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Wouters</a:t>
            </a:r>
            <a:r>
              <a:rPr kumimoji="1" lang="en-US" altLang="ko-KR" dirty="0"/>
              <a:t> (2007</a:t>
            </a:r>
            <a:r>
              <a:rPr kumimoji="1" lang="en-US" altLang="ko-KR"/>
              <a:t>) </a:t>
            </a:r>
            <a:br>
              <a:rPr kumimoji="1" lang="en-US" altLang="ko-KR"/>
            </a:br>
            <a:r>
              <a:rPr kumimoji="1" lang="en-US" altLang="ko-KR"/>
              <a:t>– Keep checking &amp; revising</a:t>
            </a:r>
            <a:endParaRPr kumimoji="1" lang="ko-Kore-KR" altLang="en-US" sz="24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0E662-8671-4559-845A-D4BCE996ACFE}"/>
              </a:ext>
            </a:extLst>
          </p:cNvPr>
          <p:cNvPicPr>
            <a:picLocks noGrp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4429" y="1613696"/>
            <a:ext cx="5051571" cy="485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812C0-1C55-488D-8439-E0A3050C4C24}"/>
              </a:ext>
            </a:extLst>
          </p:cNvPr>
          <p:cNvSpPr txBox="1">
            <a:spLocks/>
          </p:cNvSpPr>
          <p:nvPr/>
        </p:nvSpPr>
        <p:spPr>
          <a:xfrm>
            <a:off x="5979634" y="1112080"/>
            <a:ext cx="2801160" cy="36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US: 1966Q1 - 2004Q4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6F012-7216-49A1-A552-620F5F8C31DB}"/>
              </a:ext>
            </a:extLst>
          </p:cNvPr>
          <p:cNvSpPr txBox="1">
            <a:spLocks/>
          </p:cNvSpPr>
          <p:nvPr/>
        </p:nvSpPr>
        <p:spPr>
          <a:xfrm>
            <a:off x="914698" y="1112080"/>
            <a:ext cx="2801160" cy="36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Korea: 2005Q1 - 2016Q4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B82451A-EDEE-46E9-A70B-5E82DC095EF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0" y="1613696"/>
            <a:ext cx="4630556" cy="48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8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B0EE6-F50B-3F8D-8365-F226E276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/>
              <a:t> 개발 진행 경과 </a:t>
            </a:r>
            <a:r>
              <a:rPr kumimoji="1" lang="en-US" altLang="ko-KR" dirty="0"/>
              <a:t>3. </a:t>
            </a:r>
            <a:r>
              <a:rPr kumimoji="1" lang="en-US" altLang="ko-KR" dirty="0" err="1"/>
              <a:t>fVAR</a:t>
            </a:r>
            <a:r>
              <a:rPr kumimoji="1" lang="en-US" altLang="ko-KR" dirty="0"/>
              <a:t> </a:t>
            </a:r>
            <a:r>
              <a:rPr kumimoji="1" lang="ko-KR" altLang="en-US"/>
              <a:t>전망작업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0A84E-E55B-4DBE-B830-786E2105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340"/>
            <a:ext cx="9906000" cy="49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9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769</Words>
  <Application>Microsoft Office PowerPoint</Application>
  <PresentationFormat>A4 용지(210x297mm)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Apple SD Gothic Neo</vt:lpstr>
      <vt:lpstr>Apple SD Gothic Neo SemiBold</vt:lpstr>
      <vt:lpstr>KoPubWorld돋움체 Medium</vt:lpstr>
      <vt:lpstr>NanumMyeongjo</vt:lpstr>
      <vt:lpstr>맑은 고딕</vt:lpstr>
      <vt:lpstr>Arial</vt:lpstr>
      <vt:lpstr>Calibri</vt:lpstr>
      <vt:lpstr>Calibri Light</vt:lpstr>
      <vt:lpstr>Office 테마</vt:lpstr>
      <vt:lpstr>2_Office 테마</vt:lpstr>
      <vt:lpstr>한국노동연구원(Kli)  연구 진행현황 및 계획</vt:lpstr>
      <vt:lpstr>연구 목표</vt:lpstr>
      <vt:lpstr>연차별 연구 내용 및 예상 결과물 - 1차&amp; 2차</vt:lpstr>
      <vt:lpstr>연차별 연구 내용 및 예상 결과물 – 3차 이후</vt:lpstr>
      <vt:lpstr>연구 개발 진행 경과 1. HA – DSGE 모형</vt:lpstr>
      <vt:lpstr>참조: 이산시간 vs. 연속시간 모형</vt:lpstr>
      <vt:lpstr>참조 2: Alternative &amp; Go Further</vt:lpstr>
      <vt:lpstr>2. 한국 버전 Smets and Wouters (2007)  – Keep checking &amp; revising</vt:lpstr>
      <vt:lpstr>연구 개발 진행 경과 3. fVAR 전망작업</vt:lpstr>
      <vt:lpstr>연구 개발 진행 경과 4. 기계학습 모형</vt:lpstr>
      <vt:lpstr>연구 개발 결과</vt:lpstr>
      <vt:lpstr>향후 계획</vt:lpstr>
      <vt:lpstr>기대 효과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(기관명) 연구 진행현황 및 계획</dc:title>
  <dc:creator>Microsoft Office User</dc:creator>
  <cp:lastModifiedBy>KLI</cp:lastModifiedBy>
  <cp:revision>29</cp:revision>
  <dcterms:created xsi:type="dcterms:W3CDTF">2023-06-15T23:47:15Z</dcterms:created>
  <dcterms:modified xsi:type="dcterms:W3CDTF">2023-06-19T05:08:55Z</dcterms:modified>
  <cp:version/>
</cp:coreProperties>
</file>