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50" y="10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oleObject" Target="file:///D:\&#49324;&#50857;&#51088;\KLI\Desktop\&#49457;&#48324;_&#44221;&#51228;&#54876;&#46041;&#51064;&#44396;_&#52509;&#44292;_20230529192559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경제활동인구조사</a:t>
            </a:r>
            <a:r>
              <a:rPr lang="en-US" altLang="ko-KR"/>
              <a:t>: 2000 - 2022, </a:t>
            </a:r>
            <a:r>
              <a:rPr lang="ko-KR" altLang="en-US"/>
              <a:t>단위</a:t>
            </a:r>
            <a:r>
              <a:rPr lang="en-US" altLang="ko-KR"/>
              <a:t>: </a:t>
            </a:r>
            <a:r>
              <a:rPr lang="ko-KR" altLang="en-US"/>
              <a:t>천 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데이터!$B$1</c:f>
              <c:strCache>
                <c:ptCount val="1"/>
                <c:pt idx="0">
                  <c:v>경제활동인구 (천명)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데이터!$A$2:$A$24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데이터!$B$2:$B$24</c:f>
              <c:numCache>
                <c:formatCode>#,##0</c:formatCode>
                <c:ptCount val="23"/>
                <c:pt idx="0">
                  <c:v>22151</c:v>
                </c:pt>
                <c:pt idx="1">
                  <c:v>22511</c:v>
                </c:pt>
                <c:pt idx="2">
                  <c:v>22982</c:v>
                </c:pt>
                <c:pt idx="3">
                  <c:v>23043</c:v>
                </c:pt>
                <c:pt idx="4">
                  <c:v>23544</c:v>
                </c:pt>
                <c:pt idx="5">
                  <c:v>23718</c:v>
                </c:pt>
                <c:pt idx="6">
                  <c:v>24024</c:v>
                </c:pt>
                <c:pt idx="7">
                  <c:v>24351</c:v>
                </c:pt>
                <c:pt idx="8">
                  <c:v>24551</c:v>
                </c:pt>
                <c:pt idx="9">
                  <c:v>24582</c:v>
                </c:pt>
                <c:pt idx="10">
                  <c:v>24956</c:v>
                </c:pt>
                <c:pt idx="11">
                  <c:v>25389</c:v>
                </c:pt>
                <c:pt idx="12">
                  <c:v>25781</c:v>
                </c:pt>
                <c:pt idx="13">
                  <c:v>26108</c:v>
                </c:pt>
                <c:pt idx="14">
                  <c:v>26836</c:v>
                </c:pt>
                <c:pt idx="15">
                  <c:v>27153</c:v>
                </c:pt>
                <c:pt idx="16">
                  <c:v>27418</c:v>
                </c:pt>
                <c:pt idx="17">
                  <c:v>27748</c:v>
                </c:pt>
                <c:pt idx="18">
                  <c:v>27895</c:v>
                </c:pt>
                <c:pt idx="19">
                  <c:v>28186</c:v>
                </c:pt>
                <c:pt idx="20">
                  <c:v>28012</c:v>
                </c:pt>
                <c:pt idx="21">
                  <c:v>28310</c:v>
                </c:pt>
                <c:pt idx="22">
                  <c:v>28922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16-4762-A6B5-010B8A2049DE}"/>
            </c:ext>
          </c:extLst>
        </c:ser>
        <c:ser>
          <c:idx val="1"/>
          <c:order val="1"/>
          <c:tx>
            <c:strRef>
              <c:f>데이터!$C$1</c:f>
              <c:strCache>
                <c:ptCount val="1"/>
                <c:pt idx="0">
                  <c:v>취업자 (천명)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데이터!$A$2:$A$24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데이터!$C$2:$C$24</c:f>
              <c:numCache>
                <c:formatCode>#,##0</c:formatCode>
                <c:ptCount val="23"/>
                <c:pt idx="0">
                  <c:v>21173</c:v>
                </c:pt>
                <c:pt idx="1">
                  <c:v>21614</c:v>
                </c:pt>
                <c:pt idx="2">
                  <c:v>22232</c:v>
                </c:pt>
                <c:pt idx="3">
                  <c:v>22222</c:v>
                </c:pt>
                <c:pt idx="4">
                  <c:v>22682</c:v>
                </c:pt>
                <c:pt idx="5">
                  <c:v>22831</c:v>
                </c:pt>
                <c:pt idx="6">
                  <c:v>23188</c:v>
                </c:pt>
                <c:pt idx="7">
                  <c:v>23561</c:v>
                </c:pt>
                <c:pt idx="8">
                  <c:v>23775</c:v>
                </c:pt>
                <c:pt idx="9">
                  <c:v>23688</c:v>
                </c:pt>
                <c:pt idx="10">
                  <c:v>24033</c:v>
                </c:pt>
                <c:pt idx="11">
                  <c:v>24527</c:v>
                </c:pt>
                <c:pt idx="12">
                  <c:v>24955</c:v>
                </c:pt>
                <c:pt idx="13">
                  <c:v>25299</c:v>
                </c:pt>
                <c:pt idx="14">
                  <c:v>25897</c:v>
                </c:pt>
                <c:pt idx="15">
                  <c:v>26178</c:v>
                </c:pt>
                <c:pt idx="16">
                  <c:v>26409</c:v>
                </c:pt>
                <c:pt idx="17">
                  <c:v>26725</c:v>
                </c:pt>
                <c:pt idx="18">
                  <c:v>26822</c:v>
                </c:pt>
                <c:pt idx="19">
                  <c:v>27123</c:v>
                </c:pt>
                <c:pt idx="20">
                  <c:v>26904</c:v>
                </c:pt>
                <c:pt idx="21">
                  <c:v>27273</c:v>
                </c:pt>
                <c:pt idx="22">
                  <c:v>28089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6-4762-A6B5-010B8A2049DE}"/>
            </c:ext>
          </c:extLst>
        </c:ser>
        <c:ser>
          <c:idx val="2"/>
          <c:order val="2"/>
          <c:tx>
            <c:strRef>
              <c:f>데이터!$D$1</c:f>
              <c:strCache>
                <c:ptCount val="1"/>
                <c:pt idx="0">
                  <c:v>비경제활동인구 (천명)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데이터!$A$2:$A$24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데이터!$D$2:$D$24</c:f>
              <c:numCache>
                <c:formatCode>#,##0</c:formatCode>
                <c:ptCount val="23"/>
                <c:pt idx="0">
                  <c:v>14041</c:v>
                </c:pt>
                <c:pt idx="1">
                  <c:v>14097</c:v>
                </c:pt>
                <c:pt idx="2">
                  <c:v>14032</c:v>
                </c:pt>
                <c:pt idx="3">
                  <c:v>14368</c:v>
                </c:pt>
                <c:pt idx="4">
                  <c:v>14228</c:v>
                </c:pt>
                <c:pt idx="5">
                  <c:v>14401</c:v>
                </c:pt>
                <c:pt idx="6">
                  <c:v>14608</c:v>
                </c:pt>
                <c:pt idx="7">
                  <c:v>14829</c:v>
                </c:pt>
                <c:pt idx="8">
                  <c:v>15225</c:v>
                </c:pt>
                <c:pt idx="9">
                  <c:v>15719</c:v>
                </c:pt>
                <c:pt idx="10">
                  <c:v>15868</c:v>
                </c:pt>
                <c:pt idx="11">
                  <c:v>15998</c:v>
                </c:pt>
                <c:pt idx="12">
                  <c:v>16076</c:v>
                </c:pt>
                <c:pt idx="13">
                  <c:v>16196</c:v>
                </c:pt>
                <c:pt idx="14">
                  <c:v>15959</c:v>
                </c:pt>
                <c:pt idx="15">
                  <c:v>16086</c:v>
                </c:pt>
                <c:pt idx="16">
                  <c:v>16187</c:v>
                </c:pt>
                <c:pt idx="17">
                  <c:v>16183</c:v>
                </c:pt>
                <c:pt idx="18">
                  <c:v>16287</c:v>
                </c:pt>
                <c:pt idx="19">
                  <c:v>16318</c:v>
                </c:pt>
                <c:pt idx="20">
                  <c:v>16773</c:v>
                </c:pt>
                <c:pt idx="21">
                  <c:v>16770</c:v>
                </c:pt>
                <c:pt idx="22">
                  <c:v>16339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6-4762-A6B5-010B8A204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364384"/>
        <c:axId val="202674448"/>
      </c:lineChart>
      <c:catAx>
        <c:axId val="20336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674448"/>
        <c:crosses val="autoZero"/>
        <c:auto val="1"/>
        <c:lblAlgn val="ctr"/>
        <c:lblOffset val="100"/>
        <c:noMultiLvlLbl val="0"/>
      </c:catAx>
      <c:valAx>
        <c:axId val="2026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36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2023-05-29-Monday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ABM calibration &amp; SW model estimation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tx1"/>
                </a:solidFill>
              </a:rPr>
              <a:t>For ETRI meeting (May 30, 2023)</a:t>
            </a:r>
          </a:p>
          <a:p>
            <a:pPr lvl="0">
              <a:defRPr/>
            </a:pPr>
            <a:r>
              <a:rPr lang="en-US" altLang="ko-KR" dirty="0">
                <a:solidFill>
                  <a:schemeClr val="tx1"/>
                </a:solidFill>
              </a:rPr>
              <a:t>Presenter: </a:t>
            </a:r>
            <a:r>
              <a:rPr lang="en-US" altLang="ko-KR" dirty="0" err="1">
                <a:solidFill>
                  <a:schemeClr val="tx1"/>
                </a:solidFill>
              </a:rPr>
              <a:t>ShinHyuck</a:t>
            </a:r>
            <a:r>
              <a:rPr lang="en-US" altLang="ko-KR" dirty="0">
                <a:solidFill>
                  <a:schemeClr val="tx1"/>
                </a:solidFill>
              </a:rPr>
              <a:t> Kang(KLI)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6D963-1985-47D3-9EDD-3A544FBF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Social insurance: Industrial accident insurance (‰)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B95CDD7-067F-487A-AAF3-7929D0388B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79627" y="1600198"/>
          <a:ext cx="4232746" cy="4525967"/>
        </p:xfrm>
        <a:graphic>
          <a:graphicData uri="http://schemas.openxmlformats.org/drawingml/2006/table">
            <a:tbl>
              <a:tblPr/>
              <a:tblGrid>
                <a:gridCol w="1671729">
                  <a:extLst>
                    <a:ext uri="{9D8B030D-6E8A-4147-A177-3AD203B41FA5}">
                      <a16:colId xmlns:a16="http://schemas.microsoft.com/office/drawing/2014/main" val="3548819406"/>
                    </a:ext>
                  </a:extLst>
                </a:gridCol>
                <a:gridCol w="513738">
                  <a:extLst>
                    <a:ext uri="{9D8B030D-6E8A-4147-A177-3AD203B41FA5}">
                      <a16:colId xmlns:a16="http://schemas.microsoft.com/office/drawing/2014/main" val="2526628992"/>
                    </a:ext>
                  </a:extLst>
                </a:gridCol>
                <a:gridCol w="1529144">
                  <a:extLst>
                    <a:ext uri="{9D8B030D-6E8A-4147-A177-3AD203B41FA5}">
                      <a16:colId xmlns:a16="http://schemas.microsoft.com/office/drawing/2014/main" val="2650328929"/>
                    </a:ext>
                  </a:extLst>
                </a:gridCol>
                <a:gridCol w="518135">
                  <a:extLst>
                    <a:ext uri="{9D8B030D-6E8A-4147-A177-3AD203B41FA5}">
                      <a16:colId xmlns:a16="http://schemas.microsoft.com/office/drawing/2014/main" val="864417019"/>
                    </a:ext>
                  </a:extLst>
                </a:gridCol>
              </a:tblGrid>
              <a:tr h="237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 업 종 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7363" marR="67363" marT="33682" marB="3368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요율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7363" marR="67363" marT="33682" marB="33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 업 종 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7363" marR="67363" marT="33682" marB="33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요율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7363" marR="67363" marT="33682" marB="336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177440"/>
                  </a:ext>
                </a:extLst>
              </a:tr>
              <a:tr h="1967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광업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건 설 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872078"/>
                  </a:ext>
                </a:extLst>
              </a:tr>
              <a:tr h="200593"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석탄광업 및 채석업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185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운수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창고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통신업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470699"/>
                  </a:ext>
                </a:extLst>
              </a:tr>
              <a:tr h="398191"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석회석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금속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비금속ㆍ기타광업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57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철도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항공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창고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운수관련서비스업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699314"/>
                  </a:ext>
                </a:extLst>
              </a:tr>
              <a:tr h="1967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제조업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육상 및 수상운수업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20116"/>
                  </a:ext>
                </a:extLst>
              </a:tr>
              <a:tr h="2005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식료품 제조업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16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통신업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632763"/>
                  </a:ext>
                </a:extLst>
              </a:tr>
              <a:tr h="2005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섬유 및 섬유제품 제조업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11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임 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58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42656"/>
                  </a:ext>
                </a:extLst>
              </a:tr>
              <a:tr h="2005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목재 및 종이제품 제조업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어 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158681"/>
                  </a:ext>
                </a:extLst>
              </a:tr>
              <a:tr h="2005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출판ㆍ인쇄ㆍ제본업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8.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농 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52451"/>
                  </a:ext>
                </a:extLst>
              </a:tr>
              <a:tr h="2005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화학 및 고무제품 제조업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13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기타의 사업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206137"/>
                  </a:ext>
                </a:extLst>
              </a:tr>
              <a:tr h="384344">
                <a:tc>
                  <a:txBody>
                    <a:bodyPr/>
                    <a:lstStyle/>
                    <a:p>
                      <a:pPr marL="139700" marR="0" indent="-1397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의약품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화장품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연탄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석유제품 제조업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시설관리 및 사업지원 서비스업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652000"/>
                  </a:ext>
                </a:extLst>
              </a:tr>
              <a:tr h="317355">
                <a:tc>
                  <a:txBody>
                    <a:bodyPr/>
                    <a:lstStyle/>
                    <a:p>
                      <a:pPr marL="139700" marR="0" indent="-1397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기계기구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금속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비금속광물제품 제조업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13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기타의 각종사업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069825"/>
                  </a:ext>
                </a:extLst>
              </a:tr>
              <a:tr h="394355">
                <a:tc>
                  <a:txBody>
                    <a:bodyPr/>
                    <a:lstStyle/>
                    <a:p>
                      <a:pPr marL="139700" marR="0" indent="-1397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금속제련업 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전문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보건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교육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여가관련 서비스업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870"/>
                  </a:ext>
                </a:extLst>
              </a:tr>
              <a:tr h="398191">
                <a:tc>
                  <a:txBody>
                    <a:bodyPr/>
                    <a:lstStyle/>
                    <a:p>
                      <a:pPr marL="139700" marR="0" indent="-1397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전기기계기구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정밀기구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전자제품 제조업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도소매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음식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·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숙박업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68837"/>
                  </a:ext>
                </a:extLst>
              </a:tr>
              <a:tr h="2005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선박건조 및 수리업 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24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부동산 및 임대업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74282"/>
                  </a:ext>
                </a:extLst>
              </a:tr>
              <a:tr h="2005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수제품 및 기타제품 제조업</a:t>
                      </a: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  <a:ea typeface="휴먼명조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12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5100" marR="0" indent="-381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국가 및 지방자치단체의 사업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5895"/>
                  </a:ext>
                </a:extLst>
              </a:tr>
              <a:tr h="2005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전기ㆍ가스ㆍ증기ㆍ수도사업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8</a:t>
                      </a:r>
                      <a:endParaRPr lang="en-US" sz="800" kern="0" spc="-50">
                        <a:solidFill>
                          <a:srgbClr val="000000"/>
                        </a:solidFill>
                        <a:effectLst/>
                        <a:latin typeface="KoPub돋움체 Light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 </a:t>
                      </a: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금융 및 보험업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196239"/>
                  </a:ext>
                </a:extLst>
              </a:tr>
              <a:tr h="1967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* 해외파견자</a:t>
                      </a:r>
                      <a:r>
                        <a:rPr lang="en-US" altLang="ko-KR" sz="8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: 14/1,000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098" marR="13098" marT="13098" marB="130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868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E36ABF-8C2B-49E0-B347-11005874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3077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Update from the previous work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Extension &amp; Revision dataset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임금자료</a:t>
            </a:r>
            <a:r>
              <a:rPr lang="en-US" altLang="ko-KR"/>
              <a:t>: </a:t>
            </a:r>
            <a:r>
              <a:rPr lang="ko-KR" altLang="en-US"/>
              <a:t>사업체노동력조사</a:t>
            </a:r>
            <a:r>
              <a:rPr lang="en-US" altLang="ko-KR"/>
              <a:t>(10</a:t>
            </a:r>
            <a:r>
              <a:rPr lang="ko-KR" altLang="en-US"/>
              <a:t>인 이상</a:t>
            </a:r>
            <a:r>
              <a:rPr lang="en-US" altLang="ko-KR"/>
              <a:t>, 1993Q1~)+</a:t>
            </a:r>
            <a:r>
              <a:rPr lang="ko-KR" altLang="en-US"/>
              <a:t>매월노동통계</a:t>
            </a:r>
            <a:r>
              <a:rPr lang="en-US" altLang="ko-KR"/>
              <a:t>(10</a:t>
            </a:r>
            <a:r>
              <a:rPr lang="ko-KR" altLang="en-US"/>
              <a:t>인 이상</a:t>
            </a:r>
            <a:r>
              <a:rPr lang="en-US" altLang="ko-KR"/>
              <a:t>, 1970Q1~). 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추정은 사업체노동력조사만 활용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Smets and Wouters(2007): </a:t>
            </a:r>
            <a:r>
              <a:rPr lang="ko-KR" altLang="en-US"/>
              <a:t>로그</a:t>
            </a:r>
            <a:r>
              <a:rPr lang="en-US" altLang="ko-KR"/>
              <a:t> </a:t>
            </a:r>
            <a:r>
              <a:rPr lang="ko-KR" altLang="en-US"/>
              <a:t>차분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Austria ABM: Linear Detrending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한국은행 기준금리</a:t>
            </a:r>
            <a:r>
              <a:rPr lang="en-US" altLang="ko-KR"/>
              <a:t>: </a:t>
            </a:r>
            <a:r>
              <a:rPr lang="ko-KR" altLang="en-US"/>
              <a:t>기준금리</a:t>
            </a:r>
            <a:r>
              <a:rPr lang="en-US" altLang="ko-KR"/>
              <a:t>(1999Q3~)+</a:t>
            </a:r>
            <a:r>
              <a:rPr lang="ko-KR" altLang="en-US"/>
              <a:t>콜금리</a:t>
            </a:r>
            <a:r>
              <a:rPr lang="en-US" altLang="ko-KR"/>
              <a:t>(1991Q2).</a:t>
            </a:r>
            <a:r>
              <a:rPr lang="ko-KR" altLang="en-US"/>
              <a:t> </a:t>
            </a:r>
            <a:r>
              <a:rPr lang="en-US" altLang="ko-KR"/>
              <a:t>KORIBOR,</a:t>
            </a:r>
            <a:r>
              <a:rPr lang="ko-KR" altLang="en-US"/>
              <a:t> </a:t>
            </a:r>
            <a:r>
              <a:rPr lang="en-US" altLang="ko-KR"/>
              <a:t>CD</a:t>
            </a:r>
            <a:r>
              <a:rPr lang="ko-KR" altLang="en-US"/>
              <a:t> 금리 중 겹치는 기간에서 상관관계가 가장 높음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Data period used for estimation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2005Q1 ~ 2017Q4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Why? Combination of my mistakes...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Brief summary of Smets and Wouters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/>
              <a:t>Model features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Representative Households: Consume &amp; Savings, Leisure &amp; Work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(Intermediate Goods) Firms: Produce &amp; Setting Prices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Labor Union: Setting wages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New Keynesian: Sticky prices &amp; wages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Smets and Wouters: (Relatively) High dimensional frictions &amp; shocks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Analyzing structure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Estimation: Bayesian with RWMH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Linearized DSGE model &amp; VAR empirical model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Preliminary</a:t>
            </a:r>
            <a:r>
              <a:rPr lang="ko-KR" altLang="en-US"/>
              <a:t> </a:t>
            </a:r>
            <a:r>
              <a:rPr lang="en-US" altLang="ko-KR"/>
              <a:t>Results: Dashed – Prior, Solid - Posterior</a:t>
            </a:r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1539402"/>
            <a:ext cx="6430815" cy="5318598"/>
          </a:xfrm>
        </p:spPr>
      </p:pic>
      <p:sp>
        <p:nvSpPr>
          <p:cNvPr id="8" name=""/>
          <p:cNvSpPr txBox="1"/>
          <p:nvPr/>
        </p:nvSpPr>
        <p:spPr>
          <a:xfrm>
            <a:off x="1883516" y="1417638"/>
            <a:ext cx="2801160" cy="3616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Korea: 2005Q1 - 2016Q4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0815" y="1779270"/>
            <a:ext cx="5761185" cy="5078729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7910828" y="1417638"/>
            <a:ext cx="2801160" cy="3616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US: 1966Q1 - 2004Q4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Shock Decomposition</a:t>
            </a:r>
            <a:endParaRPr lang="en-US" altLang="ko-KR"/>
          </a:p>
        </p:txBody>
      </p:sp>
      <p:pic>
        <p:nvPicPr>
          <p:cNvPr id="5" name="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9" y="2005348"/>
            <a:ext cx="6096001" cy="485265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438618" y="1417638"/>
            <a:ext cx="2801160" cy="3616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US: 1966Q1 - 2004Q4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1883516" y="1417638"/>
            <a:ext cx="2801160" cy="3616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Korea: 2005Q1 - 2016Q4</a:t>
            </a:r>
            <a:endParaRPr lang="en-US" altLang="ko-KR"/>
          </a:p>
        </p:txBody>
      </p:sp>
      <p:pic>
        <p:nvPicPr>
          <p:cNvPr id="8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0" y="2005348"/>
            <a:ext cx="5872126" cy="4852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Necessary Works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Improve computing time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Takes more time than expected...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COVID periods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Plan to revise NYFED code or use only recent dataset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BB81D-C17B-4121-BE2A-413E0697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About ABM Calibration: Labor Force Participation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CEF93-47ED-41F2-A9BA-7EA39321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경제활동인구수</a:t>
            </a:r>
            <a:r>
              <a:rPr lang="ko-KR" altLang="en-US" dirty="0"/>
              <a:t> 및 </a:t>
            </a:r>
            <a:r>
              <a:rPr lang="ko-KR" altLang="en-US" dirty="0" err="1"/>
              <a:t>비경제활동인구수</a:t>
            </a:r>
            <a:r>
              <a:rPr lang="en-US" altLang="ko-KR" dirty="0"/>
              <a:t>: Calibration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경제활동인구조사 통계</a:t>
            </a:r>
            <a:r>
              <a:rPr lang="en-US" altLang="ko-KR" dirty="0"/>
              <a:t>: </a:t>
            </a:r>
            <a:r>
              <a:rPr lang="ko-KR" altLang="en-US" dirty="0"/>
              <a:t>경제활동인구</a:t>
            </a:r>
            <a:r>
              <a:rPr lang="en-US" altLang="ko-KR" dirty="0"/>
              <a:t>=</a:t>
            </a:r>
            <a:r>
              <a:rPr lang="ko-KR" altLang="en-US" dirty="0"/>
              <a:t>취업자</a:t>
            </a:r>
            <a:r>
              <a:rPr lang="en-US" altLang="ko-KR" dirty="0"/>
              <a:t>+</a:t>
            </a:r>
            <a:r>
              <a:rPr lang="ko-KR" altLang="en-US" dirty="0"/>
              <a:t>실업자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006029-24E9-4B31-A576-4A6BF4293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87774"/>
              </p:ext>
            </p:extLst>
          </p:nvPr>
        </p:nvGraphicFramePr>
        <p:xfrm>
          <a:off x="1278294" y="2248678"/>
          <a:ext cx="5803641" cy="989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9956599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6654262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8400310"/>
                    </a:ext>
                  </a:extLst>
                </a:gridCol>
                <a:gridCol w="3085841">
                  <a:extLst>
                    <a:ext uri="{9D8B030D-6E8A-4147-A177-3AD203B41FA5}">
                      <a16:colId xmlns:a16="http://schemas.microsoft.com/office/drawing/2014/main" val="1150100030"/>
                    </a:ext>
                  </a:extLst>
                </a:gridCol>
              </a:tblGrid>
              <a:tr h="3296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오스트리아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한국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한국</a:t>
                      </a:r>
                      <a:r>
                        <a:rPr lang="en-US" altLang="ko-KR" sz="1200" u="none" strike="noStrike" dirty="0">
                          <a:effectLst/>
                        </a:rPr>
                        <a:t>'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6229272"/>
                  </a:ext>
                </a:extLst>
              </a:tr>
              <a:tr h="3296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경제활동인구수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4729215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34923212</a:t>
                      </a:r>
                      <a:endParaRPr lang="en-US" altLang="ko-KR" sz="1000" b="0" i="0" u="none" strike="noStrike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34923212</a:t>
                      </a:r>
                      <a:endParaRPr lang="en-US" altLang="ko-KR" sz="1000" b="0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8120681"/>
                  </a:ext>
                </a:extLst>
              </a:tr>
              <a:tr h="3296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비경제활동인구수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4130385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15847400</a:t>
                      </a:r>
                      <a:endParaRPr lang="en-US" altLang="ko-KR" sz="1000" b="0" i="0" u="none" strike="noStrike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15847400</a:t>
                      </a:r>
                      <a:endParaRPr lang="en-US" altLang="ko-KR" sz="1000" b="0" i="0" u="none" strike="noStrike" dirty="0">
                        <a:solidFill>
                          <a:srgbClr val="00B0F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343222"/>
                  </a:ext>
                </a:extLst>
              </a:tr>
            </a:tbl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0590CE8-F6D1-485D-B1E1-0C4E4C73E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799065"/>
              </p:ext>
            </p:extLst>
          </p:nvPr>
        </p:nvGraphicFramePr>
        <p:xfrm>
          <a:off x="1408922" y="3886199"/>
          <a:ext cx="4432041" cy="2239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335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C1A11-778E-4BC3-B3BB-C5C042D8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Social Insurance: National pension &amp; Health insurance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E3ACA40-60AC-4FBF-940C-680F3B766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958790"/>
              </p:ext>
            </p:extLst>
          </p:nvPr>
        </p:nvGraphicFramePr>
        <p:xfrm>
          <a:off x="2398939" y="1657781"/>
          <a:ext cx="5695950" cy="4018915"/>
        </p:xfrm>
        <a:graphic>
          <a:graphicData uri="http://schemas.openxmlformats.org/drawingml/2006/table">
            <a:tbl>
              <a:tblPr/>
              <a:tblGrid>
                <a:gridCol w="668020">
                  <a:extLst>
                    <a:ext uri="{9D8B030D-6E8A-4147-A177-3AD203B41FA5}">
                      <a16:colId xmlns:a16="http://schemas.microsoft.com/office/drawing/2014/main" val="4154115233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1956789245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692800666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775653485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806524169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1951339294"/>
                    </a:ext>
                  </a:extLst>
                </a:gridCol>
              </a:tblGrid>
              <a:tr h="622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상용근로자</a:t>
                      </a:r>
                      <a:endParaRPr lang="ko-KR" altLang="en-US" sz="1000" kern="0" spc="-10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상용근로자를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고용한 사업주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일용직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근로자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직원이 없는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기타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45413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직장가입자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사업장가입자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지역가입자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173"/>
                  </a:ext>
                </a:extLst>
              </a:tr>
              <a:tr h="8460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국민연금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기준 소득월액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월근로소득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4.5%: 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근로자부담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4.5%: 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사업자 부담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기준 소득월액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월사업소득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9% 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전액 본인부담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기준소득월액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월근로소득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/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사업소득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9% 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전액본인부담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3730"/>
                  </a:ext>
                </a:extLst>
              </a:tr>
              <a:tr h="9100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건강보험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보수월액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월급여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6.46%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3.23%: 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근로자 부담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3.23%: 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사업주부담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보수월액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월사업소득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6.46%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전액본인부담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소득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재산에 따라 차등부과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세대 단위 선정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932819"/>
                  </a:ext>
                </a:extLst>
              </a:tr>
              <a:tr h="6225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-5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소득월액</a:t>
                      </a: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보수월액</a:t>
                      </a: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외 </a:t>
                      </a:r>
                      <a:r>
                        <a:rPr lang="ko-KR" altLang="en-US" sz="11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월소득</a:t>
                      </a: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</a:t>
                      </a: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6.46%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보수월액</a:t>
                      </a: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외 소득이 </a:t>
                      </a: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3,400</a:t>
                      </a: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만원이 초과하는 경우에만 부담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2348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BE5214B-D3FA-4D17-9DFC-799E319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20482" y="-3172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2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B5FB4-7DB5-4ADB-8C45-B49ECAA9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Social Insurance: Employment insurance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697DADB-B391-4686-8560-F55C4F2435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33245" y="2760186"/>
          <a:ext cx="8525510" cy="2205990"/>
        </p:xfrm>
        <a:graphic>
          <a:graphicData uri="http://schemas.openxmlformats.org/drawingml/2006/table">
            <a:tbl>
              <a:tblPr/>
              <a:tblGrid>
                <a:gridCol w="3500755">
                  <a:extLst>
                    <a:ext uri="{9D8B030D-6E8A-4147-A177-3AD203B41FA5}">
                      <a16:colId xmlns:a16="http://schemas.microsoft.com/office/drawing/2014/main" val="1394460578"/>
                    </a:ext>
                  </a:extLst>
                </a:gridCol>
                <a:gridCol w="3500755">
                  <a:extLst>
                    <a:ext uri="{9D8B030D-6E8A-4147-A177-3AD203B41FA5}">
                      <a16:colId xmlns:a16="http://schemas.microsoft.com/office/drawing/2014/main" val="1749778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571904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32185889"/>
                    </a:ext>
                  </a:extLst>
                </a:gridCol>
              </a:tblGrid>
              <a:tr h="17208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노동자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사업주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491485"/>
                  </a:ext>
                </a:extLst>
              </a:tr>
              <a:tr h="17208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실업급여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0.80%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0.80%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37650"/>
                  </a:ext>
                </a:extLst>
              </a:tr>
              <a:tr h="17551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고용안정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직업능력개발 사업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150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 미만 기업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+ 0.25%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22515"/>
                  </a:ext>
                </a:extLst>
              </a:tr>
              <a:tr h="175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150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 이상 기업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+ 0.45%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213917"/>
                  </a:ext>
                </a:extLst>
              </a:tr>
              <a:tr h="175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150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 이상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-1000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 미만기업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우선지원 대상기업 제외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+ 0.65%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085037"/>
                  </a:ext>
                </a:extLst>
              </a:tr>
              <a:tr h="399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1000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 이상 기업 및 국가</a:t>
                      </a:r>
                      <a:r>
                        <a:rPr lang="en-US" altLang="ko-KR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지방자치 단체가 직접행하는 사업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5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+ 0.85%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5332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579FE7B-F82B-4C5F-A04B-56B4A972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4449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414</ep:Words>
  <ep:PresentationFormat>와이드스크린</ep:PresentationFormat>
  <ep:Paragraphs>39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ABM calibration &amp; SW model estimation</vt:lpstr>
      <vt:lpstr>Update from the previous work</vt:lpstr>
      <vt:lpstr>Brief summary of Smets and Wouters</vt:lpstr>
      <vt:lpstr>Preliminary Results: Dashed – Prior, Solid - Posterior</vt:lpstr>
      <vt:lpstr>Shock Decomposition</vt:lpstr>
      <vt:lpstr>Necessary Works</vt:lpstr>
      <vt:lpstr>About ABM Calibration: Labor Force Participation</vt:lpstr>
      <vt:lpstr>Social Insurance: National pension &amp; Health insurance</vt:lpstr>
      <vt:lpstr>Social Insurance: Employment insurance</vt:lpstr>
      <vt:lpstr>Social insurance: Industrial accident insurance (‰)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2023-05-08T16:22:35.000</dcterms:created>
  <dc:creator>sgwal</dc:creator>
  <cp:lastModifiedBy>KSH</cp:lastModifiedBy>
  <dcterms:modified xsi:type="dcterms:W3CDTF">2023-05-29T14:44:00.195</dcterms:modified>
  <cp:revision>39</cp:revision>
  <dc:title>ABM calibration &amp; SW model estimation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