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648" r:id="rId2"/>
    <p:sldId id="662" r:id="rId3"/>
    <p:sldId id="619" r:id="rId4"/>
    <p:sldId id="658" r:id="rId5"/>
    <p:sldId id="637" r:id="rId6"/>
    <p:sldId id="660" r:id="rId7"/>
    <p:sldId id="655" r:id="rId8"/>
    <p:sldId id="651" r:id="rId9"/>
    <p:sldId id="652" r:id="rId10"/>
    <p:sldId id="653" r:id="rId11"/>
    <p:sldId id="654" r:id="rId12"/>
    <p:sldId id="656" r:id="rId13"/>
    <p:sldId id="657" r:id="rId14"/>
    <p:sldId id="6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ason" initials="A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29" autoAdjust="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son\Documents\11%20Research%20active\Debt%20ADB%20III\Againg%20and%20Debt-figures-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son\Documents\11%20Research%20active\Debt%20ADB%20III\Againg%20and%20Debt-figures-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son\Documents\11%20Research%20active\Debt%20ADB%20III\Againg%20and%20Debt-figures-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son\Documents\11%20Research%20active\Debt%20ADB%20III\Againg%20and%20Debt-figures-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'Figure 3'!$A$26</c:f>
              <c:strCache>
                <c:ptCount val="1"/>
                <c:pt idx="0">
                  <c:v>Benefit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'Figure 3'!$B$25:$CN$25</c:f>
              <c:strCach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90+</c:v>
                </c:pt>
              </c:strCache>
            </c:strRef>
          </c:cat>
          <c:val>
            <c:numRef>
              <c:f>'Figure 3'!$B$26:$CN$26</c:f>
              <c:numCache>
                <c:formatCode>General</c:formatCode>
                <c:ptCount val="91"/>
                <c:pt idx="0">
                  <c:v>0.18779978446915246</c:v>
                </c:pt>
                <c:pt idx="1">
                  <c:v>0.18557629029824868</c:v>
                </c:pt>
                <c:pt idx="2">
                  <c:v>0.18335279612734512</c:v>
                </c:pt>
                <c:pt idx="3">
                  <c:v>0.19775355651948714</c:v>
                </c:pt>
                <c:pt idx="4">
                  <c:v>0.21610084043151226</c:v>
                </c:pt>
                <c:pt idx="5">
                  <c:v>0.21872009560559727</c:v>
                </c:pt>
                <c:pt idx="6">
                  <c:v>0.45071366707945465</c:v>
                </c:pt>
                <c:pt idx="7">
                  <c:v>0.44091535648645952</c:v>
                </c:pt>
                <c:pt idx="8">
                  <c:v>0.43067401412649786</c:v>
                </c:pt>
                <c:pt idx="9">
                  <c:v>0.43531963802074219</c:v>
                </c:pt>
                <c:pt idx="10">
                  <c:v>0.42493991617654142</c:v>
                </c:pt>
                <c:pt idx="11">
                  <c:v>0.42310190583890311</c:v>
                </c:pt>
                <c:pt idx="12">
                  <c:v>0.45081923852290795</c:v>
                </c:pt>
                <c:pt idx="13">
                  <c:v>0.45055024069182548</c:v>
                </c:pt>
                <c:pt idx="14">
                  <c:v>0.45145931510085785</c:v>
                </c:pt>
                <c:pt idx="15">
                  <c:v>0.43206136381225091</c:v>
                </c:pt>
                <c:pt idx="16">
                  <c:v>0.43442554743543932</c:v>
                </c:pt>
                <c:pt idx="17">
                  <c:v>0.42587696471924047</c:v>
                </c:pt>
                <c:pt idx="18">
                  <c:v>0.25596002623122921</c:v>
                </c:pt>
                <c:pt idx="19">
                  <c:v>0.24943626808323732</c:v>
                </c:pt>
                <c:pt idx="20">
                  <c:v>0.22877694038634538</c:v>
                </c:pt>
                <c:pt idx="21">
                  <c:v>0.23608471650598967</c:v>
                </c:pt>
                <c:pt idx="22">
                  <c:v>0.182459500580328</c:v>
                </c:pt>
                <c:pt idx="23">
                  <c:v>0.18305305758440951</c:v>
                </c:pt>
                <c:pt idx="24">
                  <c:v>0.16352095677583214</c:v>
                </c:pt>
                <c:pt idx="25">
                  <c:v>0.16450108884668185</c:v>
                </c:pt>
                <c:pt idx="26">
                  <c:v>0.16843144665021734</c:v>
                </c:pt>
                <c:pt idx="27">
                  <c:v>0.16233013851789344</c:v>
                </c:pt>
                <c:pt idx="28">
                  <c:v>0.16089090294776884</c:v>
                </c:pt>
                <c:pt idx="29">
                  <c:v>0.16157819549213012</c:v>
                </c:pt>
                <c:pt idx="30">
                  <c:v>0.16210362371241996</c:v>
                </c:pt>
                <c:pt idx="31">
                  <c:v>0.16260387920001448</c:v>
                </c:pt>
                <c:pt idx="32">
                  <c:v>0.16312045028398109</c:v>
                </c:pt>
                <c:pt idx="33">
                  <c:v>0.16359346950233997</c:v>
                </c:pt>
                <c:pt idx="34">
                  <c:v>0.16405107618381476</c:v>
                </c:pt>
                <c:pt idx="35">
                  <c:v>0.16457477808668908</c:v>
                </c:pt>
                <c:pt idx="36">
                  <c:v>0.16516755143968889</c:v>
                </c:pt>
                <c:pt idx="37">
                  <c:v>0.1658242851493229</c:v>
                </c:pt>
                <c:pt idx="38">
                  <c:v>0.16661799982381803</c:v>
                </c:pt>
                <c:pt idx="39">
                  <c:v>0.16755264944255527</c:v>
                </c:pt>
                <c:pt idx="40">
                  <c:v>0.16963825188055592</c:v>
                </c:pt>
                <c:pt idx="41">
                  <c:v>0.17070395188226625</c:v>
                </c:pt>
                <c:pt idx="42">
                  <c:v>0.17201348225658109</c:v>
                </c:pt>
                <c:pt idx="43">
                  <c:v>0.17373753547596349</c:v>
                </c:pt>
                <c:pt idx="44">
                  <c:v>0.17502894894967028</c:v>
                </c:pt>
                <c:pt idx="45">
                  <c:v>0.1768816228044483</c:v>
                </c:pt>
                <c:pt idx="46">
                  <c:v>0.17875823572860935</c:v>
                </c:pt>
                <c:pt idx="47">
                  <c:v>0.18055805968094668</c:v>
                </c:pt>
                <c:pt idx="48">
                  <c:v>0.18251701878240717</c:v>
                </c:pt>
                <c:pt idx="49">
                  <c:v>0.1845449566435349</c:v>
                </c:pt>
                <c:pt idx="50">
                  <c:v>0.18669342073247516</c:v>
                </c:pt>
                <c:pt idx="51">
                  <c:v>0.1891633560765921</c:v>
                </c:pt>
                <c:pt idx="52">
                  <c:v>0.19187647785602788</c:v>
                </c:pt>
                <c:pt idx="53">
                  <c:v>0.19470727101826554</c:v>
                </c:pt>
                <c:pt idx="54">
                  <c:v>0.19785365912506586</c:v>
                </c:pt>
                <c:pt idx="55">
                  <c:v>0.2012316582246951</c:v>
                </c:pt>
                <c:pt idx="56">
                  <c:v>0.2069212126383233</c:v>
                </c:pt>
                <c:pt idx="57">
                  <c:v>0.21742842871746304</c:v>
                </c:pt>
                <c:pt idx="58">
                  <c:v>0.23388771637368988</c:v>
                </c:pt>
                <c:pt idx="59">
                  <c:v>0.25975596299864762</c:v>
                </c:pt>
                <c:pt idx="60">
                  <c:v>0.29673598763380327</c:v>
                </c:pt>
                <c:pt idx="61">
                  <c:v>0.34279502871796913</c:v>
                </c:pt>
                <c:pt idx="62">
                  <c:v>0.39644797604469778</c:v>
                </c:pt>
                <c:pt idx="63">
                  <c:v>0.4545174569327774</c:v>
                </c:pt>
                <c:pt idx="64">
                  <c:v>0.50695143988875402</c:v>
                </c:pt>
                <c:pt idx="65">
                  <c:v>0.55320453994694896</c:v>
                </c:pt>
                <c:pt idx="66">
                  <c:v>0.59073212266404362</c:v>
                </c:pt>
                <c:pt idx="67">
                  <c:v>0.62102997469216636</c:v>
                </c:pt>
                <c:pt idx="68">
                  <c:v>0.64316994311616271</c:v>
                </c:pt>
                <c:pt idx="69">
                  <c:v>0.66090245673114034</c:v>
                </c:pt>
                <c:pt idx="70">
                  <c:v>0.67625949650151096</c:v>
                </c:pt>
                <c:pt idx="71">
                  <c:v>0.68732294692932583</c:v>
                </c:pt>
                <c:pt idx="72">
                  <c:v>0.70177141145176636</c:v>
                </c:pt>
                <c:pt idx="73">
                  <c:v>0.71767693017771061</c:v>
                </c:pt>
                <c:pt idx="74">
                  <c:v>0.73023786903994914</c:v>
                </c:pt>
                <c:pt idx="75">
                  <c:v>0.74346628819984428</c:v>
                </c:pt>
                <c:pt idx="76">
                  <c:v>0.75464433278507215</c:v>
                </c:pt>
                <c:pt idx="77">
                  <c:v>0.77305605207430228</c:v>
                </c:pt>
                <c:pt idx="78">
                  <c:v>0.78944621228549472</c:v>
                </c:pt>
                <c:pt idx="79">
                  <c:v>0.8002324025672074</c:v>
                </c:pt>
                <c:pt idx="80">
                  <c:v>0.80283057602214669</c:v>
                </c:pt>
                <c:pt idx="81">
                  <c:v>0.8034944019007888</c:v>
                </c:pt>
                <c:pt idx="82">
                  <c:v>0.81169812180599932</c:v>
                </c:pt>
                <c:pt idx="83">
                  <c:v>0.81471231834298397</c:v>
                </c:pt>
                <c:pt idx="84">
                  <c:v>0.82392997025382586</c:v>
                </c:pt>
                <c:pt idx="85">
                  <c:v>0.80240530765349971</c:v>
                </c:pt>
                <c:pt idx="86">
                  <c:v>0.80730360389774125</c:v>
                </c:pt>
                <c:pt idx="87">
                  <c:v>0.83407991036126217</c:v>
                </c:pt>
                <c:pt idx="88">
                  <c:v>0.85522456010554582</c:v>
                </c:pt>
                <c:pt idx="89">
                  <c:v>0.84912596010801522</c:v>
                </c:pt>
                <c:pt idx="90">
                  <c:v>0.86894391041396402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8D-41F9-A593-DA18451211A0}"/>
            </c:ext>
          </c:extLst>
        </c:ser>
        <c:ser>
          <c:idx val="1"/>
          <c:order val="1"/>
          <c:tx>
            <c:strRef>
              <c:f>'Figure 3'!$A$27</c:f>
              <c:strCache>
                <c:ptCount val="1"/>
                <c:pt idx="0">
                  <c:v>Tax burden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'Figure 3'!$B$25:$CN$25</c:f>
              <c:strCach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90+</c:v>
                </c:pt>
              </c:strCache>
            </c:strRef>
          </c:cat>
          <c:val>
            <c:numRef>
              <c:f>'Figure 3'!$B$27:$CN$27</c:f>
              <c:numCache>
                <c:formatCode>General</c:formatCode>
                <c:ptCount val="91"/>
                <c:pt idx="0">
                  <c:v>-3.9304326355652917E-2</c:v>
                </c:pt>
                <c:pt idx="1">
                  <c:v>-3.9048533100229453E-2</c:v>
                </c:pt>
                <c:pt idx="2">
                  <c:v>-3.879273984480585E-2</c:v>
                </c:pt>
                <c:pt idx="3">
                  <c:v>-3.8981360393571307E-2</c:v>
                </c:pt>
                <c:pt idx="4">
                  <c:v>-3.981898512533779E-2</c:v>
                </c:pt>
                <c:pt idx="5">
                  <c:v>-4.1340340128388275E-2</c:v>
                </c:pt>
                <c:pt idx="6">
                  <c:v>-4.3499786354275795E-2</c:v>
                </c:pt>
                <c:pt idx="7">
                  <c:v>-4.6047250045814773E-2</c:v>
                </c:pt>
                <c:pt idx="8">
                  <c:v>-4.8727346820708548E-2</c:v>
                </c:pt>
                <c:pt idx="9">
                  <c:v>-5.1419833320794729E-2</c:v>
                </c:pt>
                <c:pt idx="10">
                  <c:v>-5.4102683814732364E-2</c:v>
                </c:pt>
                <c:pt idx="11">
                  <c:v>-5.6617345322243988E-2</c:v>
                </c:pt>
                <c:pt idx="12">
                  <c:v>-5.9297500012792492E-2</c:v>
                </c:pt>
                <c:pt idx="13">
                  <c:v>-6.2157638904665712E-2</c:v>
                </c:pt>
                <c:pt idx="14">
                  <c:v>-6.5336124076747895E-2</c:v>
                </c:pt>
                <c:pt idx="15">
                  <c:v>-6.8753040905212087E-2</c:v>
                </c:pt>
                <c:pt idx="16">
                  <c:v>-7.5412238612638308E-2</c:v>
                </c:pt>
                <c:pt idx="17">
                  <c:v>-8.4155071679598653E-2</c:v>
                </c:pt>
                <c:pt idx="18">
                  <c:v>-9.5352407067605741E-2</c:v>
                </c:pt>
                <c:pt idx="19">
                  <c:v>-0.10960850353037829</c:v>
                </c:pt>
                <c:pt idx="20">
                  <c:v>-0.13199618479248304</c:v>
                </c:pt>
                <c:pt idx="21">
                  <c:v>-0.15817206803266812</c:v>
                </c:pt>
                <c:pt idx="22">
                  <c:v>-0.19185252190284324</c:v>
                </c:pt>
                <c:pt idx="23">
                  <c:v>-0.22077728069984404</c:v>
                </c:pt>
                <c:pt idx="24">
                  <c:v>-0.25193879584920698</c:v>
                </c:pt>
                <c:pt idx="25">
                  <c:v>-0.27256724653771547</c:v>
                </c:pt>
                <c:pt idx="26">
                  <c:v>-0.29029586947781505</c:v>
                </c:pt>
                <c:pt idx="27">
                  <c:v>-0.29980668860562648</c:v>
                </c:pt>
                <c:pt idx="28">
                  <c:v>-0.31368458137696614</c:v>
                </c:pt>
                <c:pt idx="29">
                  <c:v>-0.33183238011176774</c:v>
                </c:pt>
                <c:pt idx="30">
                  <c:v>-0.35318994762814893</c:v>
                </c:pt>
                <c:pt idx="31">
                  <c:v>-0.37297155750401922</c:v>
                </c:pt>
                <c:pt idx="32">
                  <c:v>-0.38917886919418582</c:v>
                </c:pt>
                <c:pt idx="33">
                  <c:v>-0.40248010650592403</c:v>
                </c:pt>
                <c:pt idx="34">
                  <c:v>-0.40979982307774343</c:v>
                </c:pt>
                <c:pt idx="35">
                  <c:v>-0.42198863560760003</c:v>
                </c:pt>
                <c:pt idx="36">
                  <c:v>-0.43194566789673994</c:v>
                </c:pt>
                <c:pt idx="37">
                  <c:v>-0.45347515968784841</c:v>
                </c:pt>
                <c:pt idx="38">
                  <c:v>-0.47451657041494644</c:v>
                </c:pt>
                <c:pt idx="39">
                  <c:v>-0.49320472328007786</c:v>
                </c:pt>
                <c:pt idx="40">
                  <c:v>-0.51301068490152335</c:v>
                </c:pt>
                <c:pt idx="41">
                  <c:v>-0.54131505196110274</c:v>
                </c:pt>
                <c:pt idx="42">
                  <c:v>-0.56500877626169532</c:v>
                </c:pt>
                <c:pt idx="43">
                  <c:v>-0.57894373380667585</c:v>
                </c:pt>
                <c:pt idx="44">
                  <c:v>-0.60043139318488581</c:v>
                </c:pt>
                <c:pt idx="45">
                  <c:v>-0.61430228075713178</c:v>
                </c:pt>
                <c:pt idx="46">
                  <c:v>-0.62171687446808799</c:v>
                </c:pt>
                <c:pt idx="47">
                  <c:v>-0.63169462635512985</c:v>
                </c:pt>
                <c:pt idx="48">
                  <c:v>-0.65809207295647987</c:v>
                </c:pt>
                <c:pt idx="49">
                  <c:v>-0.67085794958586709</c:v>
                </c:pt>
                <c:pt idx="50">
                  <c:v>-0.68677205036362765</c:v>
                </c:pt>
                <c:pt idx="51">
                  <c:v>-0.70138147354648783</c:v>
                </c:pt>
                <c:pt idx="52">
                  <c:v>-0.70514202659757619</c:v>
                </c:pt>
                <c:pt idx="53">
                  <c:v>-0.69080861341816213</c:v>
                </c:pt>
                <c:pt idx="54">
                  <c:v>-0.68231621958749589</c:v>
                </c:pt>
                <c:pt idx="55">
                  <c:v>-0.66677399702843032</c:v>
                </c:pt>
                <c:pt idx="56">
                  <c:v>-0.6555303593381151</c:v>
                </c:pt>
                <c:pt idx="57">
                  <c:v>-0.63687548685822193</c:v>
                </c:pt>
                <c:pt idx="58">
                  <c:v>-0.60839664042050956</c:v>
                </c:pt>
                <c:pt idx="59">
                  <c:v>-0.56453382379770345</c:v>
                </c:pt>
                <c:pt idx="60">
                  <c:v>-0.52087871052386825</c:v>
                </c:pt>
                <c:pt idx="61">
                  <c:v>-0.46654770865526368</c:v>
                </c:pt>
                <c:pt idx="62">
                  <c:v>-0.42233576845015347</c:v>
                </c:pt>
                <c:pt idx="63">
                  <c:v>-0.39256295591185958</c:v>
                </c:pt>
                <c:pt idx="64">
                  <c:v>-0.37086546661431424</c:v>
                </c:pt>
                <c:pt idx="65">
                  <c:v>-0.34836377694332654</c:v>
                </c:pt>
                <c:pt idx="66">
                  <c:v>-0.32822799911839085</c:v>
                </c:pt>
                <c:pt idx="67">
                  <c:v>-0.31315009152854334</c:v>
                </c:pt>
                <c:pt idx="68">
                  <c:v>-0.29752365821474208</c:v>
                </c:pt>
                <c:pt idx="69">
                  <c:v>-0.28626554431742596</c:v>
                </c:pt>
                <c:pt idx="70">
                  <c:v>-0.27476751257305226</c:v>
                </c:pt>
                <c:pt idx="71">
                  <c:v>-0.26439631595133323</c:v>
                </c:pt>
                <c:pt idx="72">
                  <c:v>-0.25377810877332063</c:v>
                </c:pt>
                <c:pt idx="73">
                  <c:v>-0.2474047740760475</c:v>
                </c:pt>
                <c:pt idx="74">
                  <c:v>-0.24038933964912493</c:v>
                </c:pt>
                <c:pt idx="75">
                  <c:v>-0.23573365071099539</c:v>
                </c:pt>
                <c:pt idx="76">
                  <c:v>-0.23125585563094106</c:v>
                </c:pt>
                <c:pt idx="77">
                  <c:v>-0.22529455818487165</c:v>
                </c:pt>
                <c:pt idx="78">
                  <c:v>-0.222281680572951</c:v>
                </c:pt>
                <c:pt idx="79">
                  <c:v>-0.21844584668470571</c:v>
                </c:pt>
                <c:pt idx="80">
                  <c:v>-0.21435924634703254</c:v>
                </c:pt>
                <c:pt idx="81">
                  <c:v>-0.20852923889531433</c:v>
                </c:pt>
                <c:pt idx="82">
                  <c:v>-0.20314453353181472</c:v>
                </c:pt>
                <c:pt idx="83">
                  <c:v>-0.19487166818967902</c:v>
                </c:pt>
                <c:pt idx="84">
                  <c:v>-0.18649533296766777</c:v>
                </c:pt>
                <c:pt idx="85">
                  <c:v>-0.18059768056514333</c:v>
                </c:pt>
                <c:pt idx="86">
                  <c:v>-0.17307915413183497</c:v>
                </c:pt>
                <c:pt idx="87">
                  <c:v>-0.16593022176419425</c:v>
                </c:pt>
                <c:pt idx="88">
                  <c:v>-0.15786097912653954</c:v>
                </c:pt>
                <c:pt idx="89">
                  <c:v>-0.1501790891347867</c:v>
                </c:pt>
                <c:pt idx="90">
                  <c:v>-0.14249719914303402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8D-41F9-A593-DA18451211A0}"/>
            </c:ext>
          </c:extLst>
        </c:ser>
        <c:ser>
          <c:idx val="2"/>
          <c:order val="2"/>
          <c:tx>
            <c:strRef>
              <c:f>'Figure 3'!$A$28</c:f>
              <c:strCache>
                <c:ptCount val="1"/>
                <c:pt idx="0">
                  <c:v>Net transfers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'Figure 3'!$B$25:$CN$25</c:f>
              <c:strCach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90+</c:v>
                </c:pt>
              </c:strCache>
            </c:strRef>
          </c:cat>
          <c:val>
            <c:numRef>
              <c:f>'Figure 3'!$B$28:$CN$28</c:f>
              <c:numCache>
                <c:formatCode>General</c:formatCode>
                <c:ptCount val="91"/>
                <c:pt idx="0">
                  <c:v>0.14849545811349954</c:v>
                </c:pt>
                <c:pt idx="1">
                  <c:v>0.14652775719801922</c:v>
                </c:pt>
                <c:pt idx="2">
                  <c:v>0.14456005628253926</c:v>
                </c:pt>
                <c:pt idx="3">
                  <c:v>0.15877219612591584</c:v>
                </c:pt>
                <c:pt idx="4">
                  <c:v>0.17628185530617446</c:v>
                </c:pt>
                <c:pt idx="5">
                  <c:v>0.17737975547720899</c:v>
                </c:pt>
                <c:pt idx="6">
                  <c:v>0.40721388072517883</c:v>
                </c:pt>
                <c:pt idx="7">
                  <c:v>0.39486810644064474</c:v>
                </c:pt>
                <c:pt idx="8">
                  <c:v>0.3819466673057893</c:v>
                </c:pt>
                <c:pt idx="9">
                  <c:v>0.38389980469994744</c:v>
                </c:pt>
                <c:pt idx="10">
                  <c:v>0.37083723236180904</c:v>
                </c:pt>
                <c:pt idx="11">
                  <c:v>0.36648456051665912</c:v>
                </c:pt>
                <c:pt idx="12">
                  <c:v>0.39152173851011546</c:v>
                </c:pt>
                <c:pt idx="13">
                  <c:v>0.38839260178715979</c:v>
                </c:pt>
                <c:pt idx="14">
                  <c:v>0.38612319102410997</c:v>
                </c:pt>
                <c:pt idx="15">
                  <c:v>0.36330832290703885</c:v>
                </c:pt>
                <c:pt idx="16">
                  <c:v>0.35901330882280102</c:v>
                </c:pt>
                <c:pt idx="17">
                  <c:v>0.34172189303964184</c:v>
                </c:pt>
                <c:pt idx="18">
                  <c:v>0.16060761916362348</c:v>
                </c:pt>
                <c:pt idx="19">
                  <c:v>0.13982776455285903</c:v>
                </c:pt>
                <c:pt idx="20">
                  <c:v>9.6780755593862344E-2</c:v>
                </c:pt>
                <c:pt idx="21">
                  <c:v>7.791264847332155E-2</c:v>
                </c:pt>
                <c:pt idx="22">
                  <c:v>-9.3930213225152381E-3</c:v>
                </c:pt>
                <c:pt idx="23">
                  <c:v>-3.7724223115434524E-2</c:v>
                </c:pt>
                <c:pt idx="24">
                  <c:v>-8.8417839073374832E-2</c:v>
                </c:pt>
                <c:pt idx="25">
                  <c:v>-0.10806615769103362</c:v>
                </c:pt>
                <c:pt idx="26">
                  <c:v>-0.12186442282759771</c:v>
                </c:pt>
                <c:pt idx="27">
                  <c:v>-0.13747655008773305</c:v>
                </c:pt>
                <c:pt idx="28">
                  <c:v>-0.1527936784291973</c:v>
                </c:pt>
                <c:pt idx="29">
                  <c:v>-0.17025418461963762</c:v>
                </c:pt>
                <c:pt idx="30">
                  <c:v>-0.19108632391572897</c:v>
                </c:pt>
                <c:pt idx="31">
                  <c:v>-0.21036767830400474</c:v>
                </c:pt>
                <c:pt idx="32">
                  <c:v>-0.22605841891020473</c:v>
                </c:pt>
                <c:pt idx="33">
                  <c:v>-0.23888663700358406</c:v>
                </c:pt>
                <c:pt idx="34">
                  <c:v>-0.24574874689392867</c:v>
                </c:pt>
                <c:pt idx="35">
                  <c:v>-0.25741385752091095</c:v>
                </c:pt>
                <c:pt idx="36">
                  <c:v>-0.26677811645705107</c:v>
                </c:pt>
                <c:pt idx="37">
                  <c:v>-0.2876508745385255</c:v>
                </c:pt>
                <c:pt idx="38">
                  <c:v>-0.30789857059112841</c:v>
                </c:pt>
                <c:pt idx="39">
                  <c:v>-0.32565207383752259</c:v>
                </c:pt>
                <c:pt idx="40">
                  <c:v>-0.34337243302096743</c:v>
                </c:pt>
                <c:pt idx="41">
                  <c:v>-0.37061110007883646</c:v>
                </c:pt>
                <c:pt idx="42">
                  <c:v>-0.39299529400511424</c:v>
                </c:pt>
                <c:pt idx="43">
                  <c:v>-0.40520619833071236</c:v>
                </c:pt>
                <c:pt idx="44">
                  <c:v>-0.42540244423521556</c:v>
                </c:pt>
                <c:pt idx="45">
                  <c:v>-0.43742065795268348</c:v>
                </c:pt>
                <c:pt idx="46">
                  <c:v>-0.44295863873947861</c:v>
                </c:pt>
                <c:pt idx="47">
                  <c:v>-0.45113656667418317</c:v>
                </c:pt>
                <c:pt idx="48">
                  <c:v>-0.4755750541740727</c:v>
                </c:pt>
                <c:pt idx="49">
                  <c:v>-0.48631299294233221</c:v>
                </c:pt>
                <c:pt idx="50">
                  <c:v>-0.50007862963115246</c:v>
                </c:pt>
                <c:pt idx="51">
                  <c:v>-0.51221811746989576</c:v>
                </c:pt>
                <c:pt idx="52">
                  <c:v>-0.51326554874154828</c:v>
                </c:pt>
                <c:pt idx="53">
                  <c:v>-0.49610134239989656</c:v>
                </c:pt>
                <c:pt idx="54">
                  <c:v>-0.48446256046243003</c:v>
                </c:pt>
                <c:pt idx="55">
                  <c:v>-0.46554233880373519</c:v>
                </c:pt>
                <c:pt idx="56">
                  <c:v>-0.44860914669979179</c:v>
                </c:pt>
                <c:pt idx="57">
                  <c:v>-0.41944705814075889</c:v>
                </c:pt>
                <c:pt idx="58">
                  <c:v>-0.37450892404681968</c:v>
                </c:pt>
                <c:pt idx="59">
                  <c:v>-0.30477786079905583</c:v>
                </c:pt>
                <c:pt idx="60">
                  <c:v>-0.22414272289006498</c:v>
                </c:pt>
                <c:pt idx="61">
                  <c:v>-0.12375267993729455</c:v>
                </c:pt>
                <c:pt idx="62">
                  <c:v>-2.588779240545569E-2</c:v>
                </c:pt>
                <c:pt idx="63">
                  <c:v>6.1954501020917818E-2</c:v>
                </c:pt>
                <c:pt idx="64">
                  <c:v>0.13608597327443978</c:v>
                </c:pt>
                <c:pt idx="65">
                  <c:v>0.20484076300362242</c:v>
                </c:pt>
                <c:pt idx="66">
                  <c:v>0.26250412354565278</c:v>
                </c:pt>
                <c:pt idx="67">
                  <c:v>0.30787988316362302</c:v>
                </c:pt>
                <c:pt idx="68">
                  <c:v>0.34564628490142063</c:v>
                </c:pt>
                <c:pt idx="69">
                  <c:v>0.37463691241371438</c:v>
                </c:pt>
                <c:pt idx="70">
                  <c:v>0.4014919839284587</c:v>
                </c:pt>
                <c:pt idx="71">
                  <c:v>0.4229266309779926</c:v>
                </c:pt>
                <c:pt idx="72">
                  <c:v>0.44799330267844573</c:v>
                </c:pt>
                <c:pt idx="73">
                  <c:v>0.47027215610166312</c:v>
                </c:pt>
                <c:pt idx="74">
                  <c:v>0.48984852939082424</c:v>
                </c:pt>
                <c:pt idx="75">
                  <c:v>0.50773263748884889</c:v>
                </c:pt>
                <c:pt idx="76">
                  <c:v>0.52338847715413106</c:v>
                </c:pt>
                <c:pt idx="77">
                  <c:v>0.54776149388943063</c:v>
                </c:pt>
                <c:pt idx="78">
                  <c:v>0.56716453171254377</c:v>
                </c:pt>
                <c:pt idx="79">
                  <c:v>0.58178655588250172</c:v>
                </c:pt>
                <c:pt idx="80">
                  <c:v>0.58847132967511417</c:v>
                </c:pt>
                <c:pt idx="81">
                  <c:v>0.59496516300547442</c:v>
                </c:pt>
                <c:pt idx="82">
                  <c:v>0.6085535882741846</c:v>
                </c:pt>
                <c:pt idx="83">
                  <c:v>0.61984065015330492</c:v>
                </c:pt>
                <c:pt idx="84">
                  <c:v>0.63743463728615812</c:v>
                </c:pt>
                <c:pt idx="85">
                  <c:v>0.62180762708835635</c:v>
                </c:pt>
                <c:pt idx="86">
                  <c:v>0.63422444976590631</c:v>
                </c:pt>
                <c:pt idx="87">
                  <c:v>0.66814968859706791</c:v>
                </c:pt>
                <c:pt idx="88">
                  <c:v>0.6973635809790063</c:v>
                </c:pt>
                <c:pt idx="89">
                  <c:v>0.6989468709732285</c:v>
                </c:pt>
                <c:pt idx="90">
                  <c:v>0.72644671127092997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8D-41F9-A593-DA184512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346496"/>
        <c:axId val="594348464"/>
      </c:lineChart>
      <c:catAx>
        <c:axId val="59434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348464"/>
        <c:crosses val="autoZero"/>
        <c:auto val="1"/>
        <c:lblAlgn val="ctr"/>
        <c:lblOffset val="100"/>
        <c:tickLblSkip val="10"/>
        <c:noMultiLvlLbl val="0"/>
      </c:catAx>
      <c:valAx>
        <c:axId val="594348464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34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'Figure 3'!$A$30</c:f>
              <c:strCache>
                <c:ptCount val="1"/>
                <c:pt idx="0">
                  <c:v>Benefit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'Figure 3'!$B$25:$CN$25</c:f>
              <c:strCach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90+</c:v>
                </c:pt>
              </c:strCache>
            </c:strRef>
          </c:cat>
          <c:val>
            <c:numRef>
              <c:f>'Figure 3'!$B$30:$CN$30</c:f>
              <c:numCache>
                <c:formatCode>General</c:formatCode>
                <c:ptCount val="91"/>
                <c:pt idx="0">
                  <c:v>6.9510152141689985E-2</c:v>
                </c:pt>
                <c:pt idx="1">
                  <c:v>5.7327299633322157E-2</c:v>
                </c:pt>
                <c:pt idx="2">
                  <c:v>5.8638749528261508E-2</c:v>
                </c:pt>
                <c:pt idx="3">
                  <c:v>6.316499491246344E-2</c:v>
                </c:pt>
                <c:pt idx="4">
                  <c:v>7.1472865117641532E-2</c:v>
                </c:pt>
                <c:pt idx="5">
                  <c:v>7.5131953915438143E-2</c:v>
                </c:pt>
                <c:pt idx="6">
                  <c:v>0.16288623707090927</c:v>
                </c:pt>
                <c:pt idx="7">
                  <c:v>0.16315937474698336</c:v>
                </c:pt>
                <c:pt idx="8">
                  <c:v>0.16180956064329907</c:v>
                </c:pt>
                <c:pt idx="9">
                  <c:v>0.16439591512800758</c:v>
                </c:pt>
                <c:pt idx="10">
                  <c:v>0.16030319621284433</c:v>
                </c:pt>
                <c:pt idx="11">
                  <c:v>0.16283559132145584</c:v>
                </c:pt>
                <c:pt idx="12">
                  <c:v>0.17275183094386595</c:v>
                </c:pt>
                <c:pt idx="13">
                  <c:v>0.17474800125140913</c:v>
                </c:pt>
                <c:pt idx="14">
                  <c:v>0.17798800295879894</c:v>
                </c:pt>
                <c:pt idx="15">
                  <c:v>0.17114522884146874</c:v>
                </c:pt>
                <c:pt idx="16">
                  <c:v>0.16935722645890075</c:v>
                </c:pt>
                <c:pt idx="17">
                  <c:v>0.1686621308450138</c:v>
                </c:pt>
                <c:pt idx="18">
                  <c:v>0.10198636507440227</c:v>
                </c:pt>
                <c:pt idx="19">
                  <c:v>0.10191862901494428</c:v>
                </c:pt>
                <c:pt idx="20">
                  <c:v>9.6211662975346196E-2</c:v>
                </c:pt>
                <c:pt idx="21">
                  <c:v>0.10323640498596678</c:v>
                </c:pt>
                <c:pt idx="22">
                  <c:v>8.1759943657800691E-2</c:v>
                </c:pt>
                <c:pt idx="23">
                  <c:v>8.4116016318087711E-2</c:v>
                </c:pt>
                <c:pt idx="24">
                  <c:v>7.5957199415813192E-2</c:v>
                </c:pt>
                <c:pt idx="25">
                  <c:v>7.7783014041318016E-2</c:v>
                </c:pt>
                <c:pt idx="26">
                  <c:v>8.0669917465888058E-2</c:v>
                </c:pt>
                <c:pt idx="27">
                  <c:v>7.953258154537432E-2</c:v>
                </c:pt>
                <c:pt idx="28">
                  <c:v>8.1902063376183595E-2</c:v>
                </c:pt>
                <c:pt idx="29">
                  <c:v>8.6137802892026577E-2</c:v>
                </c:pt>
                <c:pt idx="30">
                  <c:v>9.0006591281639917E-2</c:v>
                </c:pt>
                <c:pt idx="31">
                  <c:v>9.4007919703608042E-2</c:v>
                </c:pt>
                <c:pt idx="32">
                  <c:v>9.6156601347724371E-2</c:v>
                </c:pt>
                <c:pt idx="33">
                  <c:v>9.5317567633001823E-2</c:v>
                </c:pt>
                <c:pt idx="34">
                  <c:v>9.2424558642812737E-2</c:v>
                </c:pt>
                <c:pt idx="35">
                  <c:v>8.9753661287814535E-2</c:v>
                </c:pt>
                <c:pt idx="36">
                  <c:v>8.6978647087196756E-2</c:v>
                </c:pt>
                <c:pt idx="37">
                  <c:v>8.447215552879539E-2</c:v>
                </c:pt>
                <c:pt idx="38">
                  <c:v>8.3167170890154588E-2</c:v>
                </c:pt>
                <c:pt idx="39">
                  <c:v>8.2665007302356042E-2</c:v>
                </c:pt>
                <c:pt idx="40">
                  <c:v>8.2630372778465702E-2</c:v>
                </c:pt>
                <c:pt idx="41">
                  <c:v>8.1827387289198777E-2</c:v>
                </c:pt>
                <c:pt idx="42">
                  <c:v>8.1090749263009812E-2</c:v>
                </c:pt>
                <c:pt idx="43">
                  <c:v>8.0616389813011488E-2</c:v>
                </c:pt>
                <c:pt idx="44">
                  <c:v>8.0168278899651738E-2</c:v>
                </c:pt>
                <c:pt idx="45">
                  <c:v>7.9818235745552024E-2</c:v>
                </c:pt>
                <c:pt idx="46">
                  <c:v>7.970316753382127E-2</c:v>
                </c:pt>
                <c:pt idx="47">
                  <c:v>8.0794435619164995E-2</c:v>
                </c:pt>
                <c:pt idx="48">
                  <c:v>8.4076685619464048E-2</c:v>
                </c:pt>
                <c:pt idx="49">
                  <c:v>8.8507132469551011E-2</c:v>
                </c:pt>
                <c:pt idx="50">
                  <c:v>9.304370048731693E-2</c:v>
                </c:pt>
                <c:pt idx="51">
                  <c:v>9.7317436508506563E-2</c:v>
                </c:pt>
                <c:pt idx="52">
                  <c:v>0.1024030692946484</c:v>
                </c:pt>
                <c:pt idx="53">
                  <c:v>0.10863877281243295</c:v>
                </c:pt>
                <c:pt idx="54">
                  <c:v>0.11528640532867246</c:v>
                </c:pt>
                <c:pt idx="55">
                  <c:v>0.12198380935020181</c:v>
                </c:pt>
                <c:pt idx="56">
                  <c:v>0.13019028102099539</c:v>
                </c:pt>
                <c:pt idx="57">
                  <c:v>0.13427506419566004</c:v>
                </c:pt>
                <c:pt idx="58">
                  <c:v>0.14584133532873539</c:v>
                </c:pt>
                <c:pt idx="59">
                  <c:v>0.16306681518697483</c:v>
                </c:pt>
                <c:pt idx="60">
                  <c:v>0.18395859347187093</c:v>
                </c:pt>
                <c:pt idx="61">
                  <c:v>0.20402299268728155</c:v>
                </c:pt>
                <c:pt idx="62">
                  <c:v>0.22512187796120753</c:v>
                </c:pt>
                <c:pt idx="63">
                  <c:v>0.24692881026053989</c:v>
                </c:pt>
                <c:pt idx="64">
                  <c:v>0.26655460361372013</c:v>
                </c:pt>
                <c:pt idx="65">
                  <c:v>0.27746686737775184</c:v>
                </c:pt>
                <c:pt idx="66">
                  <c:v>0.28552561589452241</c:v>
                </c:pt>
                <c:pt idx="67">
                  <c:v>0.29533330880245917</c:v>
                </c:pt>
                <c:pt idx="68">
                  <c:v>0.29981695562403943</c:v>
                </c:pt>
                <c:pt idx="69">
                  <c:v>0.30067412346144667</c:v>
                </c:pt>
                <c:pt idx="70">
                  <c:v>0.30075291722262482</c:v>
                </c:pt>
                <c:pt idx="71">
                  <c:v>0.30159527497627286</c:v>
                </c:pt>
                <c:pt idx="72">
                  <c:v>0.30241569060907225</c:v>
                </c:pt>
                <c:pt idx="73">
                  <c:v>0.30015987227379126</c:v>
                </c:pt>
                <c:pt idx="74">
                  <c:v>0.29258749436716497</c:v>
                </c:pt>
                <c:pt idx="75">
                  <c:v>0.28279401193566378</c:v>
                </c:pt>
                <c:pt idx="76">
                  <c:v>0.27336445000104126</c:v>
                </c:pt>
                <c:pt idx="77">
                  <c:v>0.25743316766036362</c:v>
                </c:pt>
                <c:pt idx="78">
                  <c:v>0.23898412609855132</c:v>
                </c:pt>
                <c:pt idx="79">
                  <c:v>0.21843254697370892</c:v>
                </c:pt>
                <c:pt idx="80">
                  <c:v>0.19593936746421101</c:v>
                </c:pt>
                <c:pt idx="81">
                  <c:v>0.17429273827883596</c:v>
                </c:pt>
                <c:pt idx="82">
                  <c:v>0.15935555726771708</c:v>
                </c:pt>
                <c:pt idx="83">
                  <c:v>0.1452820280345562</c:v>
                </c:pt>
                <c:pt idx="84">
                  <c:v>0.12963275621297263</c:v>
                </c:pt>
                <c:pt idx="85">
                  <c:v>0.11674571629725738</c:v>
                </c:pt>
                <c:pt idx="86">
                  <c:v>0.10159364425810119</c:v>
                </c:pt>
                <c:pt idx="87">
                  <c:v>9.1509157235600408E-2</c:v>
                </c:pt>
                <c:pt idx="88">
                  <c:v>8.0578262326814268E-2</c:v>
                </c:pt>
                <c:pt idx="89">
                  <c:v>7.1448460875449496E-2</c:v>
                </c:pt>
                <c:pt idx="90">
                  <c:v>0.28446610838197073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0-49DA-A9B9-64A4449A6DE5}"/>
            </c:ext>
          </c:extLst>
        </c:ser>
        <c:ser>
          <c:idx val="1"/>
          <c:order val="1"/>
          <c:tx>
            <c:strRef>
              <c:f>'Figure 3'!$A$31</c:f>
              <c:strCache>
                <c:ptCount val="1"/>
                <c:pt idx="0">
                  <c:v>Tax burden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'Figure 3'!$B$25:$CN$25</c:f>
              <c:strCach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90+</c:v>
                </c:pt>
              </c:strCache>
            </c:strRef>
          </c:cat>
          <c:val>
            <c:numRef>
              <c:f>'Figure 3'!$B$31:$CN$31</c:f>
              <c:numCache>
                <c:formatCode>General</c:formatCode>
                <c:ptCount val="91"/>
                <c:pt idx="0">
                  <c:v>-1.2600031859453499E-2</c:v>
                </c:pt>
                <c:pt idx="1">
                  <c:v>-1.2618754497023285E-2</c:v>
                </c:pt>
                <c:pt idx="2">
                  <c:v>-1.309235497628284E-2</c:v>
                </c:pt>
                <c:pt idx="3">
                  <c:v>-1.2631743774813003E-2</c:v>
                </c:pt>
                <c:pt idx="4">
                  <c:v>-1.2508390309371339E-2</c:v>
                </c:pt>
                <c:pt idx="5">
                  <c:v>-1.3608315625371731E-2</c:v>
                </c:pt>
                <c:pt idx="6">
                  <c:v>-1.490275535033154E-2</c:v>
                </c:pt>
                <c:pt idx="7">
                  <c:v>-1.5819842354349387E-2</c:v>
                </c:pt>
                <c:pt idx="8">
                  <c:v>-1.6630183178720129E-2</c:v>
                </c:pt>
                <c:pt idx="9">
                  <c:v>-1.7566042744308761E-2</c:v>
                </c:pt>
                <c:pt idx="10">
                  <c:v>-1.864687843593819E-2</c:v>
                </c:pt>
                <c:pt idx="11">
                  <c:v>-1.9429076932339532E-2</c:v>
                </c:pt>
                <c:pt idx="12">
                  <c:v>-2.0246538757147142E-2</c:v>
                </c:pt>
                <c:pt idx="13">
                  <c:v>-2.1929982783940167E-2</c:v>
                </c:pt>
                <c:pt idx="14">
                  <c:v>-2.3698813483440068E-2</c:v>
                </c:pt>
                <c:pt idx="15">
                  <c:v>-2.5871212965788707E-2</c:v>
                </c:pt>
                <c:pt idx="16">
                  <c:v>-2.7400067102821529E-2</c:v>
                </c:pt>
                <c:pt idx="17">
                  <c:v>-2.9598695286759531E-2</c:v>
                </c:pt>
                <c:pt idx="18">
                  <c:v>-3.4981448214918102E-2</c:v>
                </c:pt>
                <c:pt idx="19">
                  <c:v>-4.8351527448652003E-2</c:v>
                </c:pt>
                <c:pt idx="20">
                  <c:v>-6.1514091301085212E-2</c:v>
                </c:pt>
                <c:pt idx="21">
                  <c:v>-7.9098363486247589E-2</c:v>
                </c:pt>
                <c:pt idx="22">
                  <c:v>-9.7868478490622079E-2</c:v>
                </c:pt>
                <c:pt idx="23">
                  <c:v>-0.11758849971276299</c:v>
                </c:pt>
                <c:pt idx="24">
                  <c:v>-0.13658660063558695</c:v>
                </c:pt>
                <c:pt idx="25">
                  <c:v>-0.15416830897464839</c:v>
                </c:pt>
                <c:pt idx="26">
                  <c:v>-0.16858454394960024</c:v>
                </c:pt>
                <c:pt idx="27">
                  <c:v>-0.1818136108695568</c:v>
                </c:pt>
                <c:pt idx="28">
                  <c:v>-0.19532809176988727</c:v>
                </c:pt>
                <c:pt idx="29">
                  <c:v>-0.20973912002278611</c:v>
                </c:pt>
                <c:pt idx="30">
                  <c:v>-0.22173111460514042</c:v>
                </c:pt>
                <c:pt idx="31">
                  <c:v>-0.23317927743507755</c:v>
                </c:pt>
                <c:pt idx="32">
                  <c:v>-0.24291426656793641</c:v>
                </c:pt>
                <c:pt idx="33">
                  <c:v>-0.24564787916253955</c:v>
                </c:pt>
                <c:pt idx="34">
                  <c:v>-0.2420799750153127</c:v>
                </c:pt>
                <c:pt idx="35">
                  <c:v>-0.24376825956379142</c:v>
                </c:pt>
                <c:pt idx="36">
                  <c:v>-0.24169936785216006</c:v>
                </c:pt>
                <c:pt idx="37">
                  <c:v>-0.23889240857211097</c:v>
                </c:pt>
                <c:pt idx="38">
                  <c:v>-0.24043589415423017</c:v>
                </c:pt>
                <c:pt idx="39">
                  <c:v>-0.24717327057080302</c:v>
                </c:pt>
                <c:pt idx="40">
                  <c:v>-0.24864533723944199</c:v>
                </c:pt>
                <c:pt idx="41">
                  <c:v>-0.24911569478153997</c:v>
                </c:pt>
                <c:pt idx="42">
                  <c:v>-0.25003451123502135</c:v>
                </c:pt>
                <c:pt idx="43">
                  <c:v>-0.25412343669939352</c:v>
                </c:pt>
                <c:pt idx="44">
                  <c:v>-0.25500314207784786</c:v>
                </c:pt>
                <c:pt idx="45">
                  <c:v>-0.25868407147626094</c:v>
                </c:pt>
                <c:pt idx="46">
                  <c:v>-0.26458480547824181</c:v>
                </c:pt>
                <c:pt idx="47">
                  <c:v>-0.27477032339948487</c:v>
                </c:pt>
                <c:pt idx="48">
                  <c:v>-0.2822133493708241</c:v>
                </c:pt>
                <c:pt idx="49">
                  <c:v>-0.29158769939513629</c:v>
                </c:pt>
                <c:pt idx="50">
                  <c:v>-0.30147992766010512</c:v>
                </c:pt>
                <c:pt idx="51">
                  <c:v>-0.31103657042016741</c:v>
                </c:pt>
                <c:pt idx="52">
                  <c:v>-0.3185351143933276</c:v>
                </c:pt>
                <c:pt idx="53">
                  <c:v>-0.33741956453450261</c:v>
                </c:pt>
                <c:pt idx="54">
                  <c:v>-0.35608438196172704</c:v>
                </c:pt>
                <c:pt idx="55">
                  <c:v>-0.36623008653273575</c:v>
                </c:pt>
                <c:pt idx="56">
                  <c:v>-0.3790866082085092</c:v>
                </c:pt>
                <c:pt idx="57">
                  <c:v>-0.38439664214738672</c:v>
                </c:pt>
                <c:pt idx="58">
                  <c:v>-0.34812288644200984</c:v>
                </c:pt>
                <c:pt idx="59">
                  <c:v>-0.30876595056829131</c:v>
                </c:pt>
                <c:pt idx="60">
                  <c:v>-0.2749553314899012</c:v>
                </c:pt>
                <c:pt idx="61">
                  <c:v>-0.22889681691707095</c:v>
                </c:pt>
                <c:pt idx="62">
                  <c:v>-0.19289271379263201</c:v>
                </c:pt>
                <c:pt idx="63">
                  <c:v>-0.17408527379231667</c:v>
                </c:pt>
                <c:pt idx="64">
                  <c:v>-0.16046771723303352</c:v>
                </c:pt>
                <c:pt idx="65">
                  <c:v>-0.15308913852790662</c:v>
                </c:pt>
                <c:pt idx="66">
                  <c:v>-0.14496954329293929</c:v>
                </c:pt>
                <c:pt idx="67">
                  <c:v>-0.13560794819138369</c:v>
                </c:pt>
                <c:pt idx="68">
                  <c:v>-0.12920263483582528</c:v>
                </c:pt>
                <c:pt idx="69">
                  <c:v>-0.12316457177957942</c:v>
                </c:pt>
                <c:pt idx="70">
                  <c:v>-0.11858472794771605</c:v>
                </c:pt>
                <c:pt idx="71">
                  <c:v>-0.11384603903368389</c:v>
                </c:pt>
                <c:pt idx="72">
                  <c:v>-0.11089624454736405</c:v>
                </c:pt>
                <c:pt idx="73">
                  <c:v>-0.10827265236933478</c:v>
                </c:pt>
                <c:pt idx="74">
                  <c:v>-0.10519335713601621</c:v>
                </c:pt>
                <c:pt idx="75">
                  <c:v>-0.10011888432010616</c:v>
                </c:pt>
                <c:pt idx="76">
                  <c:v>-9.7863781196607894E-2</c:v>
                </c:pt>
                <c:pt idx="77">
                  <c:v>-9.1172714936344837E-2</c:v>
                </c:pt>
                <c:pt idx="78">
                  <c:v>-7.9995317057381485E-2</c:v>
                </c:pt>
                <c:pt idx="79">
                  <c:v>-7.0947870610413299E-2</c:v>
                </c:pt>
                <c:pt idx="80">
                  <c:v>-5.800126698888209E-2</c:v>
                </c:pt>
                <c:pt idx="81">
                  <c:v>-4.7156648644781508E-2</c:v>
                </c:pt>
                <c:pt idx="82">
                  <c:v>-3.8109106779449647E-2</c:v>
                </c:pt>
                <c:pt idx="83">
                  <c:v>-3.2012902999722426E-2</c:v>
                </c:pt>
                <c:pt idx="84">
                  <c:v>-2.5286723709653337E-2</c:v>
                </c:pt>
                <c:pt idx="85">
                  <c:v>-2.2437875491790927E-2</c:v>
                </c:pt>
                <c:pt idx="86">
                  <c:v>-1.8261730256126447E-2</c:v>
                </c:pt>
                <c:pt idx="87">
                  <c:v>-1.5753566724316288E-2</c:v>
                </c:pt>
                <c:pt idx="88">
                  <c:v>-1.241287834263069E-2</c:v>
                </c:pt>
                <c:pt idx="89">
                  <c:v>-9.9221729453623699E-3</c:v>
                </c:pt>
                <c:pt idx="90">
                  <c:v>-3.5370739841509471E-2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50-49DA-A9B9-64A4449A6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56728"/>
        <c:axId val="588058696"/>
      </c:areaChart>
      <c:catAx>
        <c:axId val="58805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58696"/>
        <c:crosses val="autoZero"/>
        <c:auto val="1"/>
        <c:lblAlgn val="ctr"/>
        <c:lblOffset val="100"/>
        <c:tickLblSkip val="10"/>
        <c:noMultiLvlLbl val="0"/>
      </c:catAx>
      <c:valAx>
        <c:axId val="588058696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56728"/>
        <c:crosses val="autoZero"/>
        <c:crossBetween val="midCat"/>
      </c:valAx>
      <c:spPr>
        <a:solidFill>
          <a:schemeClr val="accent1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accent1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Projected Demand for Debt, All Asia</a:t>
            </a:r>
          </a:p>
        </c:rich>
      </c:tx>
      <c:layout>
        <c:manualLayout>
          <c:xMode val="edge"/>
          <c:yMode val="edge"/>
          <c:x val="0.2234451249149412"/>
          <c:y val="3.3672391930733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'Table 3'!$L$4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3'!$K$5:$K$7</c:f>
              <c:strCache>
                <c:ptCount val="3"/>
                <c:pt idx="0">
                  <c:v>Total debt</c:v>
                </c:pt>
                <c:pt idx="1">
                  <c:v>Total private debt</c:v>
                </c:pt>
                <c:pt idx="2">
                  <c:v>Total public debt </c:v>
                </c:pt>
              </c:strCache>
            </c:strRef>
          </c:cat>
          <c:val>
            <c:numRef>
              <c:f>'Table 3'!$L$5:$L$7</c:f>
              <c:numCache>
                <c:formatCode>_(* #,##0_);_(* \(#,##0\);_(* "-"??_);_(@_)</c:formatCode>
                <c:ptCount val="3"/>
                <c:pt idx="0">
                  <c:v>35791.032201674003</c:v>
                </c:pt>
                <c:pt idx="1">
                  <c:v>20541.05296201336</c:v>
                </c:pt>
                <c:pt idx="2">
                  <c:v>12930.069612638512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0-4A2A-9977-BC7594031C21}"/>
            </c:ext>
          </c:extLst>
        </c:ser>
        <c:ser>
          <c:idx val="1"/>
          <c:order val="1"/>
          <c:tx>
            <c:strRef>
              <c:f>'Table 3'!$M$4</c:f>
              <c:strCache>
                <c:ptCount val="1"/>
                <c:pt idx="0">
                  <c:v>2040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3'!$K$5:$K$7</c:f>
              <c:strCache>
                <c:ptCount val="3"/>
                <c:pt idx="0">
                  <c:v>Total debt</c:v>
                </c:pt>
                <c:pt idx="1">
                  <c:v>Total private debt</c:v>
                </c:pt>
                <c:pt idx="2">
                  <c:v>Total public debt </c:v>
                </c:pt>
              </c:strCache>
            </c:strRef>
          </c:cat>
          <c:val>
            <c:numRef>
              <c:f>'Table 3'!$M$5:$M$7</c:f>
              <c:numCache>
                <c:formatCode>_(* #,##0_);_(* \(#,##0\);_(* "-"??_);_(@_)</c:formatCode>
                <c:ptCount val="3"/>
                <c:pt idx="0">
                  <c:v>64849.721731091602</c:v>
                </c:pt>
                <c:pt idx="1">
                  <c:v>37218.67048904152</c:v>
                </c:pt>
                <c:pt idx="2">
                  <c:v>23427.952509902672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0-4A2A-9977-BC7594031C21}"/>
            </c:ext>
          </c:extLst>
        </c:ser>
        <c:ser>
          <c:idx val="2"/>
          <c:order val="2"/>
          <c:tx>
            <c:strRef>
              <c:f>'Table 3'!$N$4</c:f>
              <c:strCache>
                <c:ptCount val="1"/>
                <c:pt idx="0">
                  <c:v>2060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3'!$K$5:$K$7</c:f>
              <c:strCache>
                <c:ptCount val="3"/>
                <c:pt idx="0">
                  <c:v>Total debt</c:v>
                </c:pt>
                <c:pt idx="1">
                  <c:v>Total private debt</c:v>
                </c:pt>
                <c:pt idx="2">
                  <c:v>Total public debt </c:v>
                </c:pt>
              </c:strCache>
            </c:strRef>
          </c:cat>
          <c:val>
            <c:numRef>
              <c:f>'Table 3'!$N$5:$N$7</c:f>
              <c:numCache>
                <c:formatCode>_(* #,##0_);_(* \(#,##0\);_(* "-"??_);_(@_)</c:formatCode>
                <c:ptCount val="3"/>
                <c:pt idx="0">
                  <c:v>92599.593571624006</c:v>
                </c:pt>
                <c:pt idx="1">
                  <c:v>53145.119908308436</c:v>
                </c:pt>
                <c:pt idx="2">
                  <c:v>33453.005590878071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E0-4A2A-9977-BC7594031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10288752"/>
        <c:axId val="610293672"/>
      </c:barChart>
      <c:catAx>
        <c:axId val="61028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93672"/>
        <c:crosses val="autoZero"/>
        <c:auto val="1"/>
        <c:lblAlgn val="ctr"/>
        <c:lblOffset val="100"/>
        <c:noMultiLvlLbl val="0"/>
      </c:catAx>
      <c:valAx>
        <c:axId val="610293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Billions $PPP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8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Projected Demand for Public Debt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'Table 3'!$R$4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3'!$Q$5:$Q$8</c:f>
              <c:strCache>
                <c:ptCount val="4"/>
                <c:pt idx="0">
                  <c:v>Central Asia</c:v>
                </c:pt>
                <c:pt idx="1">
                  <c:v>East Asia</c:v>
                </c:pt>
                <c:pt idx="2">
                  <c:v>South Asia</c:v>
                </c:pt>
                <c:pt idx="3">
                  <c:v>Southeast Asia</c:v>
                </c:pt>
              </c:strCache>
            </c:strRef>
          </c:cat>
          <c:val>
            <c:numRef>
              <c:f>'Table 3'!$R$5:$R$8</c:f>
              <c:numCache>
                <c:formatCode>_(* #,##0_);_(* \(#,##0\);_(* "-"??_);_(@_)</c:formatCode>
                <c:ptCount val="4"/>
                <c:pt idx="0">
                  <c:v>237.67655819533201</c:v>
                </c:pt>
                <c:pt idx="1">
                  <c:v>10568.4843427874</c:v>
                </c:pt>
                <c:pt idx="2">
                  <c:v>570.52069505639997</c:v>
                </c:pt>
                <c:pt idx="3">
                  <c:v>1553.3880165993799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1-4F65-B83E-4C4EFA5DEC4A}"/>
            </c:ext>
          </c:extLst>
        </c:ser>
        <c:ser>
          <c:idx val="1"/>
          <c:order val="1"/>
          <c:tx>
            <c:strRef>
              <c:f>'Table 3'!$S$4</c:f>
              <c:strCache>
                <c:ptCount val="1"/>
                <c:pt idx="0">
                  <c:v>2040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3'!$Q$5:$Q$8</c:f>
              <c:strCache>
                <c:ptCount val="4"/>
                <c:pt idx="0">
                  <c:v>Central Asia</c:v>
                </c:pt>
                <c:pt idx="1">
                  <c:v>East Asia</c:v>
                </c:pt>
                <c:pt idx="2">
                  <c:v>South Asia</c:v>
                </c:pt>
                <c:pt idx="3">
                  <c:v>Southeast Asia</c:v>
                </c:pt>
              </c:strCache>
            </c:strRef>
          </c:cat>
          <c:val>
            <c:numRef>
              <c:f>'Table 3'!$S$5:$S$8</c:f>
              <c:numCache>
                <c:formatCode>_(* #,##0_);_(* \(#,##0\);_(* "-"??_);_(@_)</c:formatCode>
                <c:ptCount val="4"/>
                <c:pt idx="0">
                  <c:v>564.19164152606402</c:v>
                </c:pt>
                <c:pt idx="1">
                  <c:v>17969.677149404499</c:v>
                </c:pt>
                <c:pt idx="2">
                  <c:v>1489.14527601896</c:v>
                </c:pt>
                <c:pt idx="3">
                  <c:v>3404.9384429531497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1-4F65-B83E-4C4EFA5DEC4A}"/>
            </c:ext>
          </c:extLst>
        </c:ser>
        <c:ser>
          <c:idx val="2"/>
          <c:order val="2"/>
          <c:tx>
            <c:strRef>
              <c:f>'Table 3'!$T$4</c:f>
              <c:strCache>
                <c:ptCount val="1"/>
                <c:pt idx="0">
                  <c:v>2060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'Table 3'!$Q$5:$Q$8</c:f>
              <c:strCache>
                <c:ptCount val="4"/>
                <c:pt idx="0">
                  <c:v>Central Asia</c:v>
                </c:pt>
                <c:pt idx="1">
                  <c:v>East Asia</c:v>
                </c:pt>
                <c:pt idx="2">
                  <c:v>South Asia</c:v>
                </c:pt>
                <c:pt idx="3">
                  <c:v>Southeast Asia</c:v>
                </c:pt>
              </c:strCache>
            </c:strRef>
          </c:cat>
          <c:val>
            <c:numRef>
              <c:f>'Table 3'!$T$5:$T$8</c:f>
              <c:numCache>
                <c:formatCode>_(* #,##0_);_(* \(#,##0\);_(* "-"??_);_(@_)</c:formatCode>
                <c:ptCount val="4"/>
                <c:pt idx="0">
                  <c:v>962.15729296528002</c:v>
                </c:pt>
                <c:pt idx="1">
                  <c:v>23271.134687318601</c:v>
                </c:pt>
                <c:pt idx="2">
                  <c:v>3385.0124244980598</c:v>
                </c:pt>
                <c:pt idx="3">
                  <c:v>5834.7011860961302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B1-4F65-B83E-4C4EFA5D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12296064"/>
        <c:axId val="612296392"/>
      </c:barChart>
      <c:catAx>
        <c:axId val="612296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96392"/>
        <c:crosses val="autoZero"/>
        <c:auto val="1"/>
        <c:lblAlgn val="ctr"/>
        <c:lblOffset val="100"/>
        <c:noMultiLvlLbl val="0"/>
      </c:catAx>
      <c:valAx>
        <c:axId val="6122963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Billions $PPP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F338-C656-4126-82F5-97609813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F338-C656-4126-82F5-976098134A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0A49E8-BFBC-492B-8807-E778DE8E4FE3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725A6-A3BA-47D2-A9E3-471C45F35031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0D8AB-7A5C-4B16-BB03-C72DCF592EC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2167" y="228601"/>
            <a:ext cx="11387667" cy="587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08000" y="6324600"/>
            <a:ext cx="6705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7BE7E-77CB-4C9E-AC2E-EE7EA8EAA2A9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3A43-0467-4753-A107-BD3525C64D14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0832F8-77AC-4895-A532-2080AC687719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4641-A155-4AD0-8B90-3AB20295EC9F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38909-4FA9-43B1-8796-9830E7DA4178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2E9B3-7DC7-4D14-A4AA-40A039D08378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6D970-E547-42DF-BA1D-E9A4A1B206B5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75C4A-4E50-433A-8D81-0AB3E8883F25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5_PPT-templat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688F2E4-C656-4FF7-A9F9-C597C3CAE4DD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Lee, Mason, and Park    April 15,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B34B3FD-C736-4F14-8D4F-DAF420C257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garonline.com/view/edcoll/9781800883710/9781800883710.x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1"/>
            <a:ext cx="7772400" cy="1470025"/>
          </a:xfrm>
        </p:spPr>
        <p:txBody>
          <a:bodyPr/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Aging and Debt: 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Lessons from Asian Economies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438400"/>
            <a:ext cx="6400800" cy="3429000"/>
          </a:xfrm>
        </p:spPr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Andrew Mason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Emeritus Professor, Department of Economics, University of Hawaii at Manoa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KIPF/HAPI Conference on</a:t>
            </a:r>
          </a:p>
          <a:p>
            <a:r>
              <a:rPr lang="en-US" sz="2800" dirty="0"/>
              <a:t>Fiscal and Tax Reform: Policy Responses for Low Fertility and Aging Society</a:t>
            </a:r>
          </a:p>
          <a:p>
            <a:endParaRPr lang="en-US" sz="2800" dirty="0"/>
          </a:p>
          <a:p>
            <a:r>
              <a:rPr lang="en-US" sz="2800" dirty="0"/>
              <a:t>April 18, 2024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608A8-2DCD-443F-A05F-2FAA3346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781B71-FEF6-4A16-BC7B-1AF9EB208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00044"/>
              </p:ext>
            </p:extLst>
          </p:nvPr>
        </p:nvGraphicFramePr>
        <p:xfrm>
          <a:off x="1981200" y="838201"/>
          <a:ext cx="8229600" cy="528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92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97F-7099-42AC-A67A-582C7337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of Public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ED6D-9CF8-45FB-A324-E259F6AE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Legacy debt:  Current debt + interest</a:t>
            </a:r>
          </a:p>
          <a:p>
            <a:pPr lvl="1"/>
            <a:r>
              <a:rPr lang="en-US" sz="2000" dirty="0"/>
              <a:t>Includes the effects of shocks </a:t>
            </a:r>
          </a:p>
          <a:p>
            <a:pPr lvl="1"/>
            <a:r>
              <a:rPr lang="en-US" sz="2000" dirty="0"/>
              <a:t>Includes any previous responses to aging</a:t>
            </a:r>
          </a:p>
          <a:p>
            <a:r>
              <a:rPr lang="en-US" sz="2400" dirty="0"/>
              <a:t>New debt</a:t>
            </a:r>
          </a:p>
          <a:p>
            <a:pPr lvl="1"/>
            <a:r>
              <a:rPr lang="en-US" sz="2000" dirty="0"/>
              <a:t>Additional debt </a:t>
            </a:r>
            <a:r>
              <a:rPr lang="en-US" sz="2000" i="1" dirty="0"/>
              <a:t>solely</a:t>
            </a:r>
            <a:r>
              <a:rPr lang="en-US" sz="2000" dirty="0"/>
              <a:t> due to changes in population age structure + interest</a:t>
            </a:r>
          </a:p>
          <a:p>
            <a:pPr lvl="1"/>
            <a:r>
              <a:rPr lang="en-US" sz="2000" dirty="0"/>
              <a:t>Hold current per capita age profiles of taxes and benefits constant, adjusted to balance in the base year; allow for productivity increases.</a:t>
            </a:r>
          </a:p>
          <a:p>
            <a:r>
              <a:rPr lang="en-US" sz="2400" dirty="0"/>
              <a:t>Selected findings</a:t>
            </a:r>
          </a:p>
          <a:p>
            <a:pPr lvl="1"/>
            <a:r>
              <a:rPr lang="en-US" sz="2000" dirty="0"/>
              <a:t>Maintaining current policies in rapidly aging countries with robust public support for seniors would lead to massively unsustainable levels of debt.</a:t>
            </a:r>
          </a:p>
          <a:p>
            <a:pPr lvl="1"/>
            <a:r>
              <a:rPr lang="en-US" sz="2000" dirty="0"/>
              <a:t>Countries where aging is less advanced and public support systems are modest have more fiscal space, </a:t>
            </a:r>
            <a:r>
              <a:rPr lang="en-US" sz="2000" i="1" dirty="0"/>
              <a:t>but they too must begin preparing</a:t>
            </a:r>
            <a:r>
              <a:rPr lang="en-US" sz="2000" dirty="0"/>
              <a:t>.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CA69-CA8B-4975-98AB-69C795ED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363375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0751387-76D9-482C-A41D-8D8637AB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Observations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815C24-8B50-480D-B5F9-41C9A13C7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5535"/>
              </p:ext>
            </p:extLst>
          </p:nvPr>
        </p:nvGraphicFramePr>
        <p:xfrm>
          <a:off x="4767265" y="854075"/>
          <a:ext cx="6815134" cy="517948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0949">
                  <a:extLst>
                    <a:ext uri="{9D8B030D-6E8A-4147-A177-3AD203B41FA5}">
                      <a16:colId xmlns:a16="http://schemas.microsoft.com/office/drawing/2014/main" val="44379550"/>
                    </a:ext>
                  </a:extLst>
                </a:gridCol>
                <a:gridCol w="2529217">
                  <a:extLst>
                    <a:ext uri="{9D8B030D-6E8A-4147-A177-3AD203B41FA5}">
                      <a16:colId xmlns:a16="http://schemas.microsoft.com/office/drawing/2014/main" val="4208949166"/>
                    </a:ext>
                  </a:extLst>
                </a:gridCol>
                <a:gridCol w="1411656">
                  <a:extLst>
                    <a:ext uri="{9D8B030D-6E8A-4147-A177-3AD203B41FA5}">
                      <a16:colId xmlns:a16="http://schemas.microsoft.com/office/drawing/2014/main" val="3612198190"/>
                    </a:ext>
                  </a:extLst>
                </a:gridCol>
                <a:gridCol w="1411656">
                  <a:extLst>
                    <a:ext uri="{9D8B030D-6E8A-4147-A177-3AD203B41FA5}">
                      <a16:colId xmlns:a16="http://schemas.microsoft.com/office/drawing/2014/main" val="169565682"/>
                    </a:ext>
                  </a:extLst>
                </a:gridCol>
                <a:gridCol w="1411656">
                  <a:extLst>
                    <a:ext uri="{9D8B030D-6E8A-4147-A177-3AD203B41FA5}">
                      <a16:colId xmlns:a16="http://schemas.microsoft.com/office/drawing/2014/main" val="618236801"/>
                    </a:ext>
                  </a:extLst>
                </a:gridCol>
              </a:tblGrid>
              <a:tr h="56937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Projected supply: Legacy public debt 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6345862"/>
                  </a:ext>
                </a:extLst>
              </a:tr>
              <a:tr h="306910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86944"/>
                  </a:ext>
                </a:extLst>
              </a:tr>
              <a:tr h="30691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Legacy debt, gross, East Asia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4764127"/>
                  </a:ext>
                </a:extLst>
              </a:tr>
              <a:tr h="31337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China, People's Republic of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92.3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166.8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5299476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Japan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256.8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463.8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837.6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341612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Korea, Republic of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79.0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8299267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Taipei,China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732358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Legacy debt, gross, Southeast Asia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2276122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Indonesia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58.0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104.8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8858675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Philippines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1626094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Singapore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119.7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216.1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4679598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Thailand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116.2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675498"/>
                  </a:ext>
                </a:extLst>
              </a:tr>
              <a:tr h="30691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Legacy debt, net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8362606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Japan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174.7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570.0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57479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Korea, Republic of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2335040"/>
                  </a:ext>
                </a:extLst>
              </a:tr>
              <a:tr h="306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Indonesia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064822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2D9060-DC92-415C-BB71-1E957B3F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Gross legacy debt is rising in all East and South East Asian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 legacy debt is not increasing substantially in South Korea or Indonesia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Gross and net debt are both increasing very substantially in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on net debt is rather limited.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D26AE-B643-4ADC-BA36-A195C0DF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420194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C9C5E7-7060-4C29-AEF9-A4F19B2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Observations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F01EEA-F36F-4759-BED9-1FBB2FEE8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83666"/>
              </p:ext>
            </p:extLst>
          </p:nvPr>
        </p:nvGraphicFramePr>
        <p:xfrm>
          <a:off x="4749060" y="1435100"/>
          <a:ext cx="6815136" cy="4392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5788">
                  <a:extLst>
                    <a:ext uri="{9D8B030D-6E8A-4147-A177-3AD203B41FA5}">
                      <a16:colId xmlns:a16="http://schemas.microsoft.com/office/drawing/2014/main" val="3074625999"/>
                    </a:ext>
                  </a:extLst>
                </a:gridCol>
                <a:gridCol w="1163116">
                  <a:extLst>
                    <a:ext uri="{9D8B030D-6E8A-4147-A177-3AD203B41FA5}">
                      <a16:colId xmlns:a16="http://schemas.microsoft.com/office/drawing/2014/main" val="2289686641"/>
                    </a:ext>
                  </a:extLst>
                </a:gridCol>
                <a:gridCol w="1163116">
                  <a:extLst>
                    <a:ext uri="{9D8B030D-6E8A-4147-A177-3AD203B41FA5}">
                      <a16:colId xmlns:a16="http://schemas.microsoft.com/office/drawing/2014/main" val="2991277380"/>
                    </a:ext>
                  </a:extLst>
                </a:gridCol>
                <a:gridCol w="1163116">
                  <a:extLst>
                    <a:ext uri="{9D8B030D-6E8A-4147-A177-3AD203B41FA5}">
                      <a16:colId xmlns:a16="http://schemas.microsoft.com/office/drawing/2014/main" val="2550127379"/>
                    </a:ext>
                  </a:extLst>
                </a:gridCol>
              </a:tblGrid>
              <a:tr h="39178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Projected supply:  New public debt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37329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Percent of GDP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734161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China, People's Republic of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105.5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476.9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98342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Korea, Republic of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150.6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826.6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52752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Taipei,China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58.3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341.2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07343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Japan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144.8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708.9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97940"/>
                  </a:ext>
                </a:extLst>
              </a:tr>
              <a:tr h="24009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72884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Indonesia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124.9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5959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Philippines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-89.4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-424.4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518849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Singapore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-9.4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41.2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45591"/>
                  </a:ext>
                </a:extLst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Thailand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57.0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5990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FD09F2-05D9-4507-9477-87A22B61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Effects of aging on new public debt in East Asia will be very substantial over the next 20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Effects will be impossibly large after 2040.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Southeast Asia, aging will have little or no effect until after 2040.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Philippines, the results signal the need to strengthen programs for seniors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431F4-33AC-46A2-AA2A-A96F8D83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270285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5A2AD-00E8-43CE-B842-F89BACDF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2BEE5C-C83B-49E2-940B-26C7252B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Population aging represents a very serious fiscal challenge </a:t>
            </a:r>
          </a:p>
          <a:p>
            <a:pPr lvl="1"/>
            <a:r>
              <a:rPr lang="en-US" sz="2400" dirty="0"/>
              <a:t>Immediate for Asian countries with low fertility and rapid aging</a:t>
            </a:r>
          </a:p>
          <a:p>
            <a:pPr lvl="1"/>
            <a:r>
              <a:rPr lang="en-US" sz="2400" dirty="0"/>
              <a:t>Longer-term problem for other Asian countries</a:t>
            </a:r>
          </a:p>
          <a:p>
            <a:r>
              <a:rPr lang="en-US" sz="2800" dirty="0"/>
              <a:t>Public sector reform is needed</a:t>
            </a:r>
          </a:p>
          <a:p>
            <a:pPr lvl="1"/>
            <a:r>
              <a:rPr lang="en-US" sz="2400" dirty="0"/>
              <a:t>In some cases, reduced per capita spending on seniors will be necessary. </a:t>
            </a:r>
          </a:p>
          <a:p>
            <a:pPr lvl="1"/>
            <a:r>
              <a:rPr lang="en-US" sz="2400" dirty="0"/>
              <a:t>In other cases, programs for seniors need to be strengthened.</a:t>
            </a:r>
          </a:p>
          <a:p>
            <a:pPr lvl="1"/>
            <a:r>
              <a:rPr lang="en-US" sz="2400" dirty="0"/>
              <a:t>Greater revenue will be needed in all cases.</a:t>
            </a:r>
          </a:p>
          <a:p>
            <a:r>
              <a:rPr lang="en-US" sz="2800" dirty="0"/>
              <a:t>Broad reform is essential</a:t>
            </a:r>
          </a:p>
          <a:p>
            <a:pPr lvl="1"/>
            <a:r>
              <a:rPr lang="en-US" sz="2400" dirty="0"/>
              <a:t>Rethinking what it means to be old</a:t>
            </a:r>
          </a:p>
          <a:p>
            <a:pPr lvl="1"/>
            <a:r>
              <a:rPr lang="en-US" sz="2400" dirty="0"/>
              <a:t>High productivity and good health must be maintained to later in life.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FECF-5FCA-4048-9AA0-8D4B9916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20363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5A5A-DC3B-9658-70BA-4D96D4C4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is based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0AE3-7B20-2D6C-0978-ECFE175D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Sang-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Hyop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Lee, Andrew Mason,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Donghyun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Park, 2022 “Aging and Debt,” in Benno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Ferrarini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Juan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Pradelli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Marcelo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Guigale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(eds)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Debt Sustainability in Asia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Cheltenham, UK and Northampton, MA, Edward Elgar, 342-365.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https://www.elgaronline.com/view/edcoll/9781800883710/9781800883710.xml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2E5D-0128-15AA-60B3-1CF71C69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34615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10134600" cy="5105400"/>
          </a:xfrm>
        </p:spPr>
        <p:txBody>
          <a:bodyPr/>
          <a:lstStyle/>
          <a:p>
            <a:pPr lvl="1"/>
            <a:r>
              <a:rPr lang="en-US" dirty="0"/>
              <a:t>Innovations:</a:t>
            </a:r>
          </a:p>
          <a:p>
            <a:pPr lvl="2"/>
            <a:r>
              <a:rPr lang="en-US" dirty="0"/>
              <a:t>Model both the demand for and the supply of debt</a:t>
            </a:r>
          </a:p>
          <a:p>
            <a:pPr lvl="2"/>
            <a:r>
              <a:rPr lang="en-US" dirty="0"/>
              <a:t>Introduce methods for distinguishing the impact of aging on legacy public debt and new public debt</a:t>
            </a:r>
          </a:p>
          <a:p>
            <a:pPr lvl="1"/>
            <a:r>
              <a:rPr lang="en-US" dirty="0"/>
              <a:t>New projections of debt for Asia </a:t>
            </a:r>
          </a:p>
          <a:p>
            <a:pPr lvl="2"/>
            <a:r>
              <a:rPr lang="en-US" dirty="0"/>
              <a:t>Public and private debt will grow in absolute terms and relative to GDP</a:t>
            </a:r>
          </a:p>
          <a:p>
            <a:pPr lvl="2"/>
            <a:r>
              <a:rPr lang="en-US" dirty="0"/>
              <a:t>In the absence of reform, governments will want to borrow much more than households will want to lend. </a:t>
            </a:r>
          </a:p>
          <a:p>
            <a:pPr lvl="2"/>
            <a:r>
              <a:rPr lang="en-US" dirty="0"/>
              <a:t>Magnitudes of effects will vary across countries depending on:</a:t>
            </a:r>
          </a:p>
          <a:p>
            <a:pPr lvl="3"/>
            <a:r>
              <a:rPr lang="en-US" dirty="0"/>
              <a:t>Pace and extent of aging</a:t>
            </a:r>
          </a:p>
          <a:p>
            <a:pPr lvl="3"/>
            <a:r>
              <a:rPr lang="en-US" dirty="0"/>
              <a:t>Patterns of consumption and work over the lifecycle</a:t>
            </a:r>
          </a:p>
          <a:p>
            <a:pPr lvl="3"/>
            <a:r>
              <a:rPr lang="en-US" dirty="0"/>
              <a:t>Public policy towards pensions, health care, and other social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A350B-D2D6-4E0B-995E-F7357D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20919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16-DA9E-429F-9348-26431D17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/>
              <a:t>Demand for Debt:  Processes and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C1138-F0C4-4D4F-A767-DECD04D3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E3C69-77BC-403C-AFD3-ED9A676E197C}"/>
              </a:ext>
            </a:extLst>
          </p:cNvPr>
          <p:cNvSpPr/>
          <p:nvPr/>
        </p:nvSpPr>
        <p:spPr>
          <a:xfrm>
            <a:off x="1322895" y="3063875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population by age 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UN World Population Prospects 2019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52ACF3-B560-4ED1-A121-8B7D210D1224}"/>
              </a:ext>
            </a:extLst>
          </p:cNvPr>
          <p:cNvSpPr/>
          <p:nvPr/>
        </p:nvSpPr>
        <p:spPr>
          <a:xfrm>
            <a:off x="1278118" y="1342042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consumption and labor income by age </a:t>
            </a:r>
          </a:p>
          <a:p>
            <a:pPr algn="ctr"/>
            <a:r>
              <a:rPr lang="en-US" sz="1400" dirty="0"/>
              <a:t>National Transfer Accounts 2019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EE1EB8-BB38-4DD2-BBE3-761B61CBA2C4}"/>
              </a:ext>
            </a:extLst>
          </p:cNvPr>
          <p:cNvSpPr/>
          <p:nvPr/>
        </p:nvSpPr>
        <p:spPr>
          <a:xfrm>
            <a:off x="5029200" y="3059489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lifecycle pension wealth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5B5863-5BB4-4156-9F1A-3F1F6CBEEF81}"/>
              </a:ext>
            </a:extLst>
          </p:cNvPr>
          <p:cNvSpPr/>
          <p:nvPr/>
        </p:nvSpPr>
        <p:spPr>
          <a:xfrm>
            <a:off x="1278118" y="4722043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 rates and productivity growth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Various 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0B4FC5-B921-4488-93FA-8BB52553F798}"/>
              </a:ext>
            </a:extLst>
          </p:cNvPr>
          <p:cNvSpPr/>
          <p:nvPr/>
        </p:nvSpPr>
        <p:spPr>
          <a:xfrm>
            <a:off x="5029200" y="4722043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and private debt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IMF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42B30-659C-4F2F-B398-8096B9EA106D}"/>
              </a:ext>
            </a:extLst>
          </p:cNvPr>
          <p:cNvSpPr/>
          <p:nvPr/>
        </p:nvSpPr>
        <p:spPr>
          <a:xfrm>
            <a:off x="8534400" y="3059489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demand for private and public debt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C1AFF-DB57-4FC5-ABFB-539E1C7E0580}"/>
              </a:ext>
            </a:extLst>
          </p:cNvPr>
          <p:cNvCxnSpPr>
            <a:cxnSpLocks/>
          </p:cNvCxnSpPr>
          <p:nvPr/>
        </p:nvCxnSpPr>
        <p:spPr>
          <a:xfrm>
            <a:off x="3718089" y="3721461"/>
            <a:ext cx="1234911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DFC75-CC67-4AE2-98D6-52DD1ACDBB6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40318" y="2065942"/>
            <a:ext cx="1312682" cy="142919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CFA2CB-106A-4D58-851B-92FBFC28A78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40318" y="3883744"/>
            <a:ext cx="1312682" cy="156219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AF0AC-E248-44AA-9070-BC2DE17F5082}"/>
              </a:ext>
            </a:extLst>
          </p:cNvPr>
          <p:cNvCxnSpPr>
            <a:cxnSpLocks/>
          </p:cNvCxnSpPr>
          <p:nvPr/>
        </p:nvCxnSpPr>
        <p:spPr>
          <a:xfrm>
            <a:off x="7391400" y="3783389"/>
            <a:ext cx="10668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08024-C0F9-43F2-8F3D-7E12232700C9}"/>
              </a:ext>
            </a:extLst>
          </p:cNvPr>
          <p:cNvCxnSpPr>
            <a:cxnSpLocks/>
          </p:cNvCxnSpPr>
          <p:nvPr/>
        </p:nvCxnSpPr>
        <p:spPr>
          <a:xfrm flipV="1">
            <a:off x="7391400" y="3886200"/>
            <a:ext cx="1066800" cy="154658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 dirty="0"/>
              <a:t>Per Capita Age Profiles, Selected Asian Countries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2EC1-7437-43DF-9F11-291EBA1E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6629400" cy="511111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8DB9D-DD06-4908-95D4-9F84FFDB8D16}"/>
              </a:ext>
            </a:extLst>
          </p:cNvPr>
          <p:cNvSpPr txBox="1"/>
          <p:nvPr/>
        </p:nvSpPr>
        <p:spPr>
          <a:xfrm>
            <a:off x="2971800" y="6162839"/>
            <a:ext cx="439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National Transfer Accounts, www.ntaccounts.org.</a:t>
            </a:r>
          </a:p>
        </p:txBody>
      </p:sp>
    </p:spTree>
    <p:extLst>
      <p:ext uri="{BB962C8B-B14F-4D97-AF65-F5344CB8AC3E}">
        <p14:creationId xmlns:p14="http://schemas.microsoft.com/office/powerpoint/2010/main" val="79591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16-DA9E-429F-9348-26431D17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/>
              <a:t>Supply of Public Debt:  Processes and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C1138-F0C4-4D4F-A767-DECD04D3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E3C69-77BC-403C-AFD3-ED9A676E197C}"/>
              </a:ext>
            </a:extLst>
          </p:cNvPr>
          <p:cNvSpPr/>
          <p:nvPr/>
        </p:nvSpPr>
        <p:spPr>
          <a:xfrm>
            <a:off x="1322895" y="3063875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population by age 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UN World Population Prospects 2019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52ACF3-B560-4ED1-A121-8B7D210D1224}"/>
              </a:ext>
            </a:extLst>
          </p:cNvPr>
          <p:cNvSpPr/>
          <p:nvPr/>
        </p:nvSpPr>
        <p:spPr>
          <a:xfrm>
            <a:off x="1278118" y="1342042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tax and benefit age profiles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/>
              <a:t>National Transfer Accounts 2019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EE1EB8-BB38-4DD2-BBE3-761B61CBA2C4}"/>
              </a:ext>
            </a:extLst>
          </p:cNvPr>
          <p:cNvSpPr/>
          <p:nvPr/>
        </p:nvSpPr>
        <p:spPr>
          <a:xfrm>
            <a:off x="5029200" y="1322208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primary balance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5B5863-5BB4-4156-9F1A-3F1F6CBEEF81}"/>
              </a:ext>
            </a:extLst>
          </p:cNvPr>
          <p:cNvSpPr/>
          <p:nvPr/>
        </p:nvSpPr>
        <p:spPr>
          <a:xfrm>
            <a:off x="1278118" y="4722043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 rates and productivity growth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Various 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0B4FC5-B921-4488-93FA-8BB52553F798}"/>
              </a:ext>
            </a:extLst>
          </p:cNvPr>
          <p:cNvSpPr/>
          <p:nvPr/>
        </p:nvSpPr>
        <p:spPr>
          <a:xfrm>
            <a:off x="5029200" y="3068167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 rates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IMF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42B30-659C-4F2F-B398-8096B9EA106D}"/>
              </a:ext>
            </a:extLst>
          </p:cNvPr>
          <p:cNvSpPr/>
          <p:nvPr/>
        </p:nvSpPr>
        <p:spPr>
          <a:xfrm>
            <a:off x="8534400" y="3059489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legacy debt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C1AFF-DB57-4FC5-ABFB-539E1C7E0580}"/>
              </a:ext>
            </a:extLst>
          </p:cNvPr>
          <p:cNvCxnSpPr>
            <a:cxnSpLocks/>
          </p:cNvCxnSpPr>
          <p:nvPr/>
        </p:nvCxnSpPr>
        <p:spPr>
          <a:xfrm flipV="1">
            <a:off x="3718089" y="2259391"/>
            <a:ext cx="1234911" cy="146207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DFC75-CC67-4AE2-98D6-52DD1ACDBB6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40318" y="2046108"/>
            <a:ext cx="1344105" cy="1983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CFA2CB-106A-4D58-851B-92FBFC28A78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40318" y="2623499"/>
            <a:ext cx="1312682" cy="282244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AF0AC-E248-44AA-9070-BC2DE17F5082}"/>
              </a:ext>
            </a:extLst>
          </p:cNvPr>
          <p:cNvCxnSpPr>
            <a:cxnSpLocks/>
          </p:cNvCxnSpPr>
          <p:nvPr/>
        </p:nvCxnSpPr>
        <p:spPr>
          <a:xfrm>
            <a:off x="7391400" y="3783389"/>
            <a:ext cx="10668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2D1AAA-754B-4731-9BA1-AFC90B9E0F96}"/>
              </a:ext>
            </a:extLst>
          </p:cNvPr>
          <p:cNvSpPr/>
          <p:nvPr/>
        </p:nvSpPr>
        <p:spPr>
          <a:xfrm>
            <a:off x="5029200" y="4776936"/>
            <a:ext cx="2362200" cy="1447800"/>
          </a:xfrm>
          <a:prstGeom prst="roundRect">
            <a:avLst/>
          </a:prstGeom>
          <a:gradFill>
            <a:gsLst>
              <a:gs pos="100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deficit and debt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IMF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2C154A-C6F4-48DE-8C69-DED6EF453B06}"/>
              </a:ext>
            </a:extLst>
          </p:cNvPr>
          <p:cNvSpPr/>
          <p:nvPr/>
        </p:nvSpPr>
        <p:spPr>
          <a:xfrm>
            <a:off x="8534400" y="1219200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new debt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776929-4A96-44E1-82B4-D5831B042075}"/>
              </a:ext>
            </a:extLst>
          </p:cNvPr>
          <p:cNvSpPr/>
          <p:nvPr/>
        </p:nvSpPr>
        <p:spPr>
          <a:xfrm>
            <a:off x="8534400" y="4879485"/>
            <a:ext cx="23622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Projected supply of public debt</a:t>
            </a:r>
          </a:p>
        </p:txBody>
      </p:sp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1B3D733D-49FB-4A02-B566-27C711C74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8414" y="4555344"/>
            <a:ext cx="275378" cy="275378"/>
          </a:xfrm>
          <a:prstGeom prst="rect">
            <a:avLst/>
          </a:prstGeom>
        </p:spPr>
      </p:pic>
      <p:pic>
        <p:nvPicPr>
          <p:cNvPr id="21" name="Graphic 20" descr="Add">
            <a:extLst>
              <a:ext uri="{FF2B5EF4-FFF2-40B4-BE49-F238E27FC236}">
                <a16:creationId xmlns:a16="http://schemas.microsoft.com/office/drawing/2014/main" id="{6F874CDD-7B11-4291-ADC7-1C0C2836DB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8414" y="2695470"/>
            <a:ext cx="343726" cy="34372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0912CC-7508-4020-BE68-026C5804A373}"/>
              </a:ext>
            </a:extLst>
          </p:cNvPr>
          <p:cNvCxnSpPr>
            <a:cxnSpLocks/>
          </p:cNvCxnSpPr>
          <p:nvPr/>
        </p:nvCxnSpPr>
        <p:spPr>
          <a:xfrm>
            <a:off x="7391400" y="2065942"/>
            <a:ext cx="1066800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75C9F-15FB-410B-93EB-0855DB06E1B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391400" y="2259391"/>
            <a:ext cx="1066800" cy="153267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B42A3D-F929-486C-9495-F42FCE1B7F2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91400" y="4079648"/>
            <a:ext cx="1066800" cy="142118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A5DD4-3045-4E61-8196-368C5472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Sector Profiles, Japan, 2009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2E07C-8EFC-4E33-9FBD-CE39C4A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81200" y="1600201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600201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932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DD3-95AA-427D-8870-071775D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Demand for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67DB-C8CB-4071-B9F0-79C35939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0"/>
            <a:ext cx="9887527" cy="4525963"/>
          </a:xfrm>
        </p:spPr>
        <p:txBody>
          <a:bodyPr/>
          <a:lstStyle/>
          <a:p>
            <a:r>
              <a:rPr lang="en-US" sz="2400" dirty="0"/>
              <a:t>Effects of aging on wealth</a:t>
            </a:r>
          </a:p>
          <a:p>
            <a:pPr lvl="1"/>
            <a:r>
              <a:rPr lang="en-US" sz="2000" dirty="0"/>
              <a:t>People are living longer and accumulating more wealth</a:t>
            </a:r>
          </a:p>
          <a:p>
            <a:pPr lvl="1"/>
            <a:r>
              <a:rPr lang="en-US" sz="2000" dirty="0"/>
              <a:t>Changing composition:  more wealthy seniors</a:t>
            </a:r>
          </a:p>
          <a:p>
            <a:pPr lvl="1"/>
            <a:r>
              <a:rPr lang="en-US" sz="2000" dirty="0"/>
              <a:t>Slower GDP growth and, hence, slower growth in total wealth.</a:t>
            </a:r>
          </a:p>
          <a:p>
            <a:pPr lvl="1"/>
            <a:r>
              <a:rPr lang="en-US" sz="2000" dirty="0"/>
              <a:t>No apparent effects on the portfolio composition, i.e., debt as a fraction of wealth is constant.</a:t>
            </a:r>
          </a:p>
          <a:p>
            <a:r>
              <a:rPr lang="en-US" sz="2400" dirty="0"/>
              <a:t>Overall effects</a:t>
            </a:r>
          </a:p>
          <a:p>
            <a:pPr lvl="1"/>
            <a:r>
              <a:rPr lang="en-US" sz="2000" dirty="0"/>
              <a:t>Demand for public and private debt will increase, absolutely and relative to GDP.</a:t>
            </a:r>
          </a:p>
          <a:p>
            <a:pPr lvl="1"/>
            <a:r>
              <a:rPr lang="en-US" sz="2000" dirty="0"/>
              <a:t>Overall effects vary by country.</a:t>
            </a:r>
          </a:p>
          <a:p>
            <a:pPr lvl="1"/>
            <a:r>
              <a:rPr lang="en-US" sz="2000" dirty="0"/>
              <a:t>Sub-regional patterns are apparent.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FDC5F-BA0C-4F01-8327-7D316B8D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</p:spTree>
    <p:extLst>
      <p:ext uri="{BB962C8B-B14F-4D97-AF65-F5344CB8AC3E}">
        <p14:creationId xmlns:p14="http://schemas.microsoft.com/office/powerpoint/2010/main" val="21061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FD6CD-DB86-421D-9081-F765D014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Lee, Mason, and Park    April 15, 2021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4639B53-A741-49E1-983E-E5DC70FA8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203982"/>
              </p:ext>
            </p:extLst>
          </p:nvPr>
        </p:nvGraphicFramePr>
        <p:xfrm>
          <a:off x="1981200" y="685801"/>
          <a:ext cx="82296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793880"/>
      </p:ext>
    </p:extLst>
  </p:cSld>
  <p:clrMapOvr>
    <a:masterClrMapping/>
  </p:clrMapOvr>
</p:sld>
</file>

<file path=ppt/theme/theme1.xml><?xml version="1.0" encoding="utf-8"?>
<a:theme xmlns:a="http://schemas.openxmlformats.org/drawingml/2006/main" name="NTA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NTATheme1</Template>
  <TotalTime>16847</TotalTime>
  <Words>1036</Words>
  <Application>Microsoft Office PowerPoint</Application>
  <PresentationFormat>Widescreen</PresentationFormat>
  <Paragraphs>206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NTATheme1</vt:lpstr>
      <vt:lpstr>Aging and Debt:  Lessons from Asian Economies</vt:lpstr>
      <vt:lpstr>Presentation is based on:</vt:lpstr>
      <vt:lpstr>Highlights</vt:lpstr>
      <vt:lpstr>Demand for Debt:  Processes and Data</vt:lpstr>
      <vt:lpstr>Per Capita Age Profiles, Selected Asian Countries</vt:lpstr>
      <vt:lpstr>Supply of Public Debt:  Processes and Data</vt:lpstr>
      <vt:lpstr>Public Sector Profiles, Japan, 2009</vt:lpstr>
      <vt:lpstr>Results: Demand for Debt</vt:lpstr>
      <vt:lpstr>PowerPoint Presentation</vt:lpstr>
      <vt:lpstr>PowerPoint Presentation</vt:lpstr>
      <vt:lpstr>Supply of Public Debt</vt:lpstr>
      <vt:lpstr>Observations</vt:lpstr>
      <vt:lpstr>Observations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launch</dc:title>
  <dc:creator>Andy</dc:creator>
  <cp:lastModifiedBy>Andrew Mason</cp:lastModifiedBy>
  <cp:revision>322</cp:revision>
  <dcterms:created xsi:type="dcterms:W3CDTF">2011-09-11T03:04:29Z</dcterms:created>
  <dcterms:modified xsi:type="dcterms:W3CDTF">2024-03-25T20:38:25Z</dcterms:modified>
</cp:coreProperties>
</file>