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3"/>
  </p:notesMasterIdLst>
  <p:handoutMasterIdLst>
    <p:handoutMasterId r:id="rId34"/>
  </p:handoutMasterIdLst>
  <p:sldIdLst>
    <p:sldId id="519" r:id="rId2"/>
    <p:sldId id="368" r:id="rId3"/>
    <p:sldId id="443" r:id="rId4"/>
    <p:sldId id="512" r:id="rId5"/>
    <p:sldId id="513" r:id="rId6"/>
    <p:sldId id="514" r:id="rId7"/>
    <p:sldId id="515" r:id="rId8"/>
    <p:sldId id="552" r:id="rId9"/>
    <p:sldId id="517" r:id="rId10"/>
    <p:sldId id="573" r:id="rId11"/>
    <p:sldId id="516" r:id="rId12"/>
    <p:sldId id="522" r:id="rId13"/>
    <p:sldId id="553" r:id="rId14"/>
    <p:sldId id="560" r:id="rId15"/>
    <p:sldId id="561" r:id="rId16"/>
    <p:sldId id="562" r:id="rId17"/>
    <p:sldId id="554" r:id="rId18"/>
    <p:sldId id="563" r:id="rId19"/>
    <p:sldId id="580" r:id="rId20"/>
    <p:sldId id="593" r:id="rId21"/>
    <p:sldId id="594" r:id="rId22"/>
    <p:sldId id="578" r:id="rId23"/>
    <p:sldId id="595" r:id="rId24"/>
    <p:sldId id="591" r:id="rId25"/>
    <p:sldId id="581" r:id="rId26"/>
    <p:sldId id="592" r:id="rId27"/>
    <p:sldId id="555" r:id="rId28"/>
    <p:sldId id="584" r:id="rId29"/>
    <p:sldId id="596" r:id="rId30"/>
    <p:sldId id="590" r:id="rId31"/>
    <p:sldId id="577" r:id="rId32"/>
  </p:sldIdLst>
  <p:sldSz cx="9906000" cy="6858000" type="A4"/>
  <p:notesSz cx="9923463" cy="67865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강신혁" initials="강" lastIdx="3" clrIdx="6"/>
  <p:cmAuthor id="1" name="오현빈" initials="오" lastIdx="19" clrIdx="0"/>
  <p:cmAuthor id="2" name="오종현" initials="오" lastIdx="5" clrIdx="1"/>
  <p:cmAuthor id="3" name="admin" initials="a" lastIdx="18" clrIdx="2"/>
  <p:cmAuthor id="4" name="오종현" initials="오 [2]" lastIdx="1" clrIdx="3"/>
  <p:cmAuthor id="5" name="장준희" initials="장" lastIdx="30" clrIdx="4"/>
  <p:cmAuthor id="6" name="Administrator" initials="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258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Students (10 thousand)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dLbls>
            <c:dLbl>
              <c:idx val="2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E8-4947-A11E-8B197D0DB0DB}"/>
                </c:ext>
              </c:extLst>
            </c:dLbl>
            <c:dLbl>
              <c:idx val="3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E8-4947-A11E-8B197D0DB0D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200" b="1" i="0" u="none">
                    <a:solidFill>
                      <a:srgbClr val="0033CC"/>
                    </a:solidFill>
                    <a:latin typeface="+mn-lt"/>
                    <a:ea typeface="+mn-ea"/>
                    <a:cs typeface="+mn-ea"/>
                    <a:sym typeface="+mn-ea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811</c:v>
                </c:pt>
                <c:pt idx="1">
                  <c:v>735</c:v>
                </c:pt>
                <c:pt idx="2">
                  <c:v>548</c:v>
                </c:pt>
                <c:pt idx="3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8-4947-A11E-8B197D0DB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4260528"/>
        <c:axId val="7442588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Subsidy(KRW Trillion)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E8-4947-A11E-8B197D0DB0D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97" b="1" i="0" u="none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ea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14.9</c:v>
                </c:pt>
                <c:pt idx="1">
                  <c:v>32.299999999999997</c:v>
                </c:pt>
                <c:pt idx="2">
                  <c:v>53.5</c:v>
                </c:pt>
                <c:pt idx="3">
                  <c:v>65.099999999999994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E8-4947-A11E-8B197D0DB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3026280"/>
        <c:axId val="723031856"/>
      </c:lineChart>
      <c:catAx>
        <c:axId val="74426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1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en-US"/>
          </a:p>
        </c:txPr>
        <c:crossAx val="744258888"/>
        <c:crosses val="autoZero"/>
        <c:auto val="1"/>
        <c:lblAlgn val="ctr"/>
        <c:lblOffset val="100"/>
        <c:tickMarkSkip val="1"/>
        <c:noMultiLvlLbl val="0"/>
      </c:catAx>
      <c:valAx>
        <c:axId val="744258888"/>
        <c:scaling>
          <c:orientation val="minMax"/>
          <c:min val="4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en-US"/>
          </a:p>
        </c:txPr>
        <c:crossAx val="744260528"/>
        <c:crosses val="autoZero"/>
        <c:crossBetween val="between"/>
      </c:valAx>
      <c:valAx>
        <c:axId val="723031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en-US"/>
          </a:p>
        </c:txPr>
        <c:crossAx val="723026280"/>
        <c:crosses val="max"/>
        <c:crossBetween val="between"/>
      </c:valAx>
      <c:catAx>
        <c:axId val="723026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3031856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197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en-US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Elemetary/Secondary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23076924867928E-3"/>
                  <c:y val="9.4934068620204926E-3"/>
                </c:manualLayout>
              </c:layout>
              <c:spPr>
                <a:noFill/>
                <a:ln w="9525">
                  <a:noFill/>
                </a:ln>
                <a:effectLst/>
              </c:spPr>
              <c:txPr>
                <a:bodyPr rot="0" vert="horz" wrap="none" lIns="0" tIns="0" rIns="0" bIns="0" anchor="ctr" anchorCtr="1"/>
                <a:lstStyle/>
                <a:p>
                  <a:pPr algn="l">
                    <a:defRPr sz="1200" b="1" i="0" u="none">
                      <a:solidFill>
                        <a:srgbClr val="0033CC"/>
                      </a:solidFill>
                      <a:latin typeface="+mn-lt"/>
                      <a:ea typeface="+mn-ea"/>
                      <a:cs typeface="+mn-ea"/>
                      <a:sym typeface="+mn-ea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33A-470B-9E44-542772B02406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200" b="0" i="0" u="none">
                    <a:solidFill>
                      <a:srgbClr val="0033CC"/>
                    </a:solidFill>
                    <a:latin typeface="+mn-lt"/>
                    <a:ea typeface="+mn-ea"/>
                    <a:cs typeface="+mn-ea"/>
                    <a:sym typeface="+mn-ea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2018</c:v>
                </c:pt>
              </c:numCache>
            </c:numRef>
          </c:cat>
          <c:val>
            <c:numRef>
              <c:f>Sheet1!$B$2:$B$2</c:f>
              <c:numCache>
                <c:formatCode>0%</c:formatCode>
                <c:ptCount val="1"/>
                <c:pt idx="0">
                  <c:v>1.32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A-470B-9E44-542772B02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4476224"/>
        <c:axId val="744478848"/>
      </c:barChart>
      <c:catAx>
        <c:axId val="7444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en-US"/>
          </a:p>
        </c:txPr>
        <c:crossAx val="744478848"/>
        <c:crosses val="autoZero"/>
        <c:auto val="1"/>
        <c:lblAlgn val="ctr"/>
        <c:lblOffset val="100"/>
        <c:tickMarkSkip val="1"/>
        <c:noMultiLvlLbl val="0"/>
      </c:catAx>
      <c:valAx>
        <c:axId val="7444788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444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en-US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24-04-11T19:25:41.176" idx="1">
    <p:pos x="2975" y="1838"/>
    <p:text>원문: Combining Work and Home인데 일가정 양립을 의미한 것이라면 법령상 표현인 제가 적은 "Work Family Balance of Workers"를 같이 참조하실 수 있을듯 합니다.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24-04-11T19:30:12.383" idx="2">
    <p:pos x="5648" y="2567"/>
    <p:text>원문: 720 thousand recipients in 2019 
수정: 720 thousand recipients in 2019. 2022년 정보를 같이 보여주면 좋을 것 같아서 추가하였습니다.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FEC5-903B-4464-A95C-D6BB02016B8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pPr latinLnBrk="1"/>
          <a:endParaRPr lang="ko-KR" altLang="en-US"/>
        </a:p>
      </dgm:t>
    </dgm:pt>
    <dgm:pt modelId="{D897C85A-61CE-4A7A-85E5-535B42B0A840}">
      <dgm:prSet/>
      <dgm:spPr/>
      <dgm:t>
        <a:bodyPr/>
        <a:lstStyle/>
        <a:p>
          <a:pPr latinLnBrk="1"/>
          <a:r>
            <a:rPr lang="en-US" b="1" dirty="0"/>
            <a:t>Creating a Society where Marriage, Childbirth, and Childrearing can be a Happy Choice</a:t>
          </a:r>
          <a:endParaRPr lang="ko-KR" dirty="0"/>
        </a:p>
      </dgm:t>
    </dgm:pt>
    <dgm:pt modelId="{196933B0-DAF4-47AD-ABA0-97C117AECE78}" type="parTrans" cxnId="{8D576A5B-2C1A-4020-AEB3-C7F7D8DCDF07}">
      <dgm:prSet/>
      <dgm:spPr/>
      <dgm:t>
        <a:bodyPr/>
        <a:lstStyle/>
        <a:p>
          <a:pPr latinLnBrk="1"/>
          <a:endParaRPr lang="ko-KR" altLang="en-US"/>
        </a:p>
      </dgm:t>
    </dgm:pt>
    <dgm:pt modelId="{60621592-07A9-4AA8-8ABF-FF7957D3AD33}" type="sibTrans" cxnId="{8D576A5B-2C1A-4020-AEB3-C7F7D8DCDF07}">
      <dgm:prSet/>
      <dgm:spPr/>
      <dgm:t>
        <a:bodyPr/>
        <a:lstStyle/>
        <a:p>
          <a:pPr latinLnBrk="1"/>
          <a:endParaRPr lang="ko-KR" altLang="en-US"/>
        </a:p>
      </dgm:t>
    </dgm:pt>
    <dgm:pt modelId="{44BF4EC0-ADA6-4B59-B898-6170F7A9107C}" type="pres">
      <dgm:prSet presAssocID="{EE2BFEC5-903B-4464-A95C-D6BB02016B8F}" presName="linear" presStyleCnt="0">
        <dgm:presLayoutVars>
          <dgm:animLvl val="lvl"/>
          <dgm:resizeHandles val="exact"/>
        </dgm:presLayoutVars>
      </dgm:prSet>
      <dgm:spPr/>
    </dgm:pt>
    <dgm:pt modelId="{280A112C-B32B-454A-9AA8-D8C6F76CC9B9}" type="pres">
      <dgm:prSet presAssocID="{D897C85A-61CE-4A7A-85E5-535B42B0A8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D28638-6D7B-4A94-998D-54D6CD8D3D4D}" type="presOf" srcId="{EE2BFEC5-903B-4464-A95C-D6BB02016B8F}" destId="{44BF4EC0-ADA6-4B59-B898-6170F7A9107C}" srcOrd="0" destOrd="0" presId="urn:microsoft.com/office/officeart/2005/8/layout/vList2"/>
    <dgm:cxn modelId="{8D576A5B-2C1A-4020-AEB3-C7F7D8DCDF07}" srcId="{EE2BFEC5-903B-4464-A95C-D6BB02016B8F}" destId="{D897C85A-61CE-4A7A-85E5-535B42B0A840}" srcOrd="0" destOrd="0" parTransId="{196933B0-DAF4-47AD-ABA0-97C117AECE78}" sibTransId="{60621592-07A9-4AA8-8ABF-FF7957D3AD33}"/>
    <dgm:cxn modelId="{49F8B3E3-41E0-41B9-BE36-16953F1F8422}" type="presOf" srcId="{D897C85A-61CE-4A7A-85E5-535B42B0A840}" destId="{280A112C-B32B-454A-9AA8-D8C6F76CC9B9}" srcOrd="0" destOrd="0" presId="urn:microsoft.com/office/officeart/2005/8/layout/vList2"/>
    <dgm:cxn modelId="{4E43CD1F-2233-47B3-8218-EB2E9D668072}" type="presParOf" srcId="{44BF4EC0-ADA6-4B59-B898-6170F7A9107C}" destId="{280A112C-B32B-454A-9AA8-D8C6F76CC9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BFEC5-903B-4464-A95C-D6BB02016B8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pPr latinLnBrk="1"/>
          <a:endParaRPr lang="ko-KR" altLang="en-US"/>
        </a:p>
      </dgm:t>
    </dgm:pt>
    <dgm:pt modelId="{D897C85A-61CE-4A7A-85E5-535B42B0A840}">
      <dgm:prSet/>
      <dgm:spPr/>
      <dgm:t>
        <a:bodyPr/>
        <a:lstStyle/>
        <a:p>
          <a:pPr latinLnBrk="1"/>
          <a:r>
            <a:rPr lang="en-US" b="1" dirty="0"/>
            <a:t>Creating a Society where Marriage, Childbirth, and Childrearing can be a Happy Choice</a:t>
          </a:r>
          <a:endParaRPr lang="ko-KR" dirty="0"/>
        </a:p>
      </dgm:t>
    </dgm:pt>
    <dgm:pt modelId="{196933B0-DAF4-47AD-ABA0-97C117AECE78}" type="parTrans" cxnId="{8D576A5B-2C1A-4020-AEB3-C7F7D8DCDF07}">
      <dgm:prSet/>
      <dgm:spPr/>
      <dgm:t>
        <a:bodyPr/>
        <a:lstStyle/>
        <a:p>
          <a:pPr latinLnBrk="1"/>
          <a:endParaRPr lang="ko-KR" altLang="en-US"/>
        </a:p>
      </dgm:t>
    </dgm:pt>
    <dgm:pt modelId="{60621592-07A9-4AA8-8ABF-FF7957D3AD33}" type="sibTrans" cxnId="{8D576A5B-2C1A-4020-AEB3-C7F7D8DCDF07}">
      <dgm:prSet/>
      <dgm:spPr/>
      <dgm:t>
        <a:bodyPr/>
        <a:lstStyle/>
        <a:p>
          <a:pPr latinLnBrk="1"/>
          <a:endParaRPr lang="ko-KR" altLang="en-US"/>
        </a:p>
      </dgm:t>
    </dgm:pt>
    <dgm:pt modelId="{44BF4EC0-ADA6-4B59-B898-6170F7A9107C}" type="pres">
      <dgm:prSet presAssocID="{EE2BFEC5-903B-4464-A95C-D6BB02016B8F}" presName="linear" presStyleCnt="0">
        <dgm:presLayoutVars>
          <dgm:animLvl val="lvl"/>
          <dgm:resizeHandles val="exact"/>
        </dgm:presLayoutVars>
      </dgm:prSet>
      <dgm:spPr/>
    </dgm:pt>
    <dgm:pt modelId="{280A112C-B32B-454A-9AA8-D8C6F76CC9B9}" type="pres">
      <dgm:prSet presAssocID="{D897C85A-61CE-4A7A-85E5-535B42B0A8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D28638-6D7B-4A94-998D-54D6CD8D3D4D}" type="presOf" srcId="{EE2BFEC5-903B-4464-A95C-D6BB02016B8F}" destId="{44BF4EC0-ADA6-4B59-B898-6170F7A9107C}" srcOrd="0" destOrd="0" presId="urn:microsoft.com/office/officeart/2005/8/layout/vList2"/>
    <dgm:cxn modelId="{8D576A5B-2C1A-4020-AEB3-C7F7D8DCDF07}" srcId="{EE2BFEC5-903B-4464-A95C-D6BB02016B8F}" destId="{D897C85A-61CE-4A7A-85E5-535B42B0A840}" srcOrd="0" destOrd="0" parTransId="{196933B0-DAF4-47AD-ABA0-97C117AECE78}" sibTransId="{60621592-07A9-4AA8-8ABF-FF7957D3AD33}"/>
    <dgm:cxn modelId="{49F8B3E3-41E0-41B9-BE36-16953F1F8422}" type="presOf" srcId="{D897C85A-61CE-4A7A-85E5-535B42B0A840}" destId="{280A112C-B32B-454A-9AA8-D8C6F76CC9B9}" srcOrd="0" destOrd="0" presId="urn:microsoft.com/office/officeart/2005/8/layout/vList2"/>
    <dgm:cxn modelId="{4E43CD1F-2233-47B3-8218-EB2E9D668072}" type="presParOf" srcId="{44BF4EC0-ADA6-4B59-B898-6170F7A9107C}" destId="{280A112C-B32B-454A-9AA8-D8C6F76CC9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BFEC5-903B-4464-A95C-D6BB02016B8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D897C85A-61CE-4A7A-85E5-535B42B0A840}">
      <dgm:prSet/>
      <dgm:spPr/>
      <dgm:t>
        <a:bodyPr/>
        <a:lstStyle/>
        <a:p>
          <a:pPr latinLnBrk="1"/>
          <a:r>
            <a:rPr lang="en-US" b="1" dirty="0"/>
            <a:t>Maintaining Sustainable Response to Low Birthrate and Aging Population</a:t>
          </a:r>
          <a:endParaRPr lang="ko-KR" dirty="0"/>
        </a:p>
      </dgm:t>
    </dgm:pt>
    <dgm:pt modelId="{196933B0-DAF4-47AD-ABA0-97C117AECE78}" type="parTrans" cxnId="{8D576A5B-2C1A-4020-AEB3-C7F7D8DCDF07}">
      <dgm:prSet/>
      <dgm:spPr/>
      <dgm:t>
        <a:bodyPr/>
        <a:lstStyle/>
        <a:p>
          <a:pPr latinLnBrk="1"/>
          <a:endParaRPr lang="ko-KR" altLang="en-US"/>
        </a:p>
      </dgm:t>
    </dgm:pt>
    <dgm:pt modelId="{60621592-07A9-4AA8-8ABF-FF7957D3AD33}" type="sibTrans" cxnId="{8D576A5B-2C1A-4020-AEB3-C7F7D8DCDF07}">
      <dgm:prSet/>
      <dgm:spPr/>
      <dgm:t>
        <a:bodyPr/>
        <a:lstStyle/>
        <a:p>
          <a:pPr latinLnBrk="1"/>
          <a:endParaRPr lang="ko-KR" altLang="en-US"/>
        </a:p>
      </dgm:t>
    </dgm:pt>
    <dgm:pt modelId="{44BF4EC0-ADA6-4B59-B898-6170F7A9107C}" type="pres">
      <dgm:prSet presAssocID="{EE2BFEC5-903B-4464-A95C-D6BB02016B8F}" presName="linear" presStyleCnt="0">
        <dgm:presLayoutVars>
          <dgm:animLvl val="lvl"/>
          <dgm:resizeHandles val="exact"/>
        </dgm:presLayoutVars>
      </dgm:prSet>
      <dgm:spPr/>
    </dgm:pt>
    <dgm:pt modelId="{280A112C-B32B-454A-9AA8-D8C6F76CC9B9}" type="pres">
      <dgm:prSet presAssocID="{D897C85A-61CE-4A7A-85E5-535B42B0A8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D28638-6D7B-4A94-998D-54D6CD8D3D4D}" type="presOf" srcId="{EE2BFEC5-903B-4464-A95C-D6BB02016B8F}" destId="{44BF4EC0-ADA6-4B59-B898-6170F7A9107C}" srcOrd="0" destOrd="0" presId="urn:microsoft.com/office/officeart/2005/8/layout/vList2"/>
    <dgm:cxn modelId="{8D576A5B-2C1A-4020-AEB3-C7F7D8DCDF07}" srcId="{EE2BFEC5-903B-4464-A95C-D6BB02016B8F}" destId="{D897C85A-61CE-4A7A-85E5-535B42B0A840}" srcOrd="0" destOrd="0" parTransId="{196933B0-DAF4-47AD-ABA0-97C117AECE78}" sibTransId="{60621592-07A9-4AA8-8ABF-FF7957D3AD33}"/>
    <dgm:cxn modelId="{49F8B3E3-41E0-41B9-BE36-16953F1F8422}" type="presOf" srcId="{D897C85A-61CE-4A7A-85E5-535B42B0A840}" destId="{280A112C-B32B-454A-9AA8-D8C6F76CC9B9}" srcOrd="0" destOrd="0" presId="urn:microsoft.com/office/officeart/2005/8/layout/vList2"/>
    <dgm:cxn modelId="{4E43CD1F-2233-47B3-8218-EB2E9D668072}" type="presParOf" srcId="{44BF4EC0-ADA6-4B59-B898-6170F7A9107C}" destId="{280A112C-B32B-454A-9AA8-D8C6F76CC9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112C-B32B-454A-9AA8-D8C6F76CC9B9}">
      <dsp:nvSpPr>
        <dsp:cNvPr id="0" name=""/>
        <dsp:cNvSpPr/>
      </dsp:nvSpPr>
      <dsp:spPr>
        <a:xfrm>
          <a:off x="0" y="11175"/>
          <a:ext cx="7170651" cy="335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Creating a Society where Marriage, Childbirth, and Childrearing can be a Happy Choice</a:t>
          </a:r>
          <a:endParaRPr lang="ko-KR" sz="1400" kern="1200" dirty="0"/>
        </a:p>
      </dsp:txBody>
      <dsp:txXfrm>
        <a:off x="16392" y="27567"/>
        <a:ext cx="7137867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112C-B32B-454A-9AA8-D8C6F76CC9B9}">
      <dsp:nvSpPr>
        <dsp:cNvPr id="0" name=""/>
        <dsp:cNvSpPr/>
      </dsp:nvSpPr>
      <dsp:spPr>
        <a:xfrm>
          <a:off x="0" y="11175"/>
          <a:ext cx="7170651" cy="335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Creating a Society where Marriage, Childbirth, and Childrearing can be a Happy Choice</a:t>
          </a:r>
          <a:endParaRPr lang="ko-KR" sz="1400" kern="1200" dirty="0"/>
        </a:p>
      </dsp:txBody>
      <dsp:txXfrm>
        <a:off x="16392" y="27567"/>
        <a:ext cx="7137867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112C-B32B-454A-9AA8-D8C6F76CC9B9}">
      <dsp:nvSpPr>
        <dsp:cNvPr id="0" name=""/>
        <dsp:cNvSpPr/>
      </dsp:nvSpPr>
      <dsp:spPr>
        <a:xfrm>
          <a:off x="0" y="3084"/>
          <a:ext cx="7170651" cy="3597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Maintaining Sustainable Response to Low Birthrate and Aging Population</a:t>
          </a:r>
          <a:endParaRPr lang="ko-KR" sz="1500" kern="1200" dirty="0"/>
        </a:p>
      </dsp:txBody>
      <dsp:txXfrm>
        <a:off x="17563" y="20647"/>
        <a:ext cx="7135525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167" cy="340506"/>
          </a:xfrm>
          <a:prstGeom prst="rect">
            <a:avLst/>
          </a:prstGeom>
        </p:spPr>
        <p:txBody>
          <a:bodyPr vert="horz" lIns="91358" tIns="45679" rIns="91358" bIns="45679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001" y="0"/>
            <a:ext cx="4300167" cy="340506"/>
          </a:xfrm>
          <a:prstGeom prst="rect">
            <a:avLst/>
          </a:prstGeom>
        </p:spPr>
        <p:txBody>
          <a:bodyPr vert="horz" lIns="91358" tIns="45679" rIns="91358" bIns="45679"/>
          <a:lstStyle>
            <a:lvl1pPr algn="r">
              <a:defRPr sz="1200"/>
            </a:lvl1pPr>
          </a:lstStyle>
          <a:p>
            <a:pPr lvl="0">
              <a:defRPr/>
            </a:pPr>
            <a:fld id="{C0C0FA5F-B35B-4E41-965F-76699DD1CFEB}" type="datetime1">
              <a:rPr lang="ko-KR" altLang="en-US"/>
              <a:pPr lvl="0">
                <a:defRPr/>
              </a:pPr>
              <a:t>2024-04-13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46058"/>
            <a:ext cx="4300167" cy="340506"/>
          </a:xfrm>
          <a:prstGeom prst="rect">
            <a:avLst/>
          </a:prstGeom>
        </p:spPr>
        <p:txBody>
          <a:bodyPr vert="horz" lIns="91358" tIns="45679" rIns="91358" bIns="45679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001" y="6446058"/>
            <a:ext cx="4300167" cy="340506"/>
          </a:xfrm>
          <a:prstGeom prst="rect">
            <a:avLst/>
          </a:prstGeom>
        </p:spPr>
        <p:txBody>
          <a:bodyPr vert="horz" lIns="91358" tIns="45679" rIns="91358" bIns="45679" anchor="b"/>
          <a:lstStyle>
            <a:lvl1pPr algn="r">
              <a:defRPr sz="1200"/>
            </a:lvl1pPr>
          </a:lstStyle>
          <a:p>
            <a:pPr lvl="0">
              <a:defRPr/>
            </a:pPr>
            <a:fld id="{34D0BF63-8AF0-4EC7-9461-8FDD0997D10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167" cy="340506"/>
          </a:xfrm>
          <a:prstGeom prst="rect">
            <a:avLst/>
          </a:prstGeom>
        </p:spPr>
        <p:txBody>
          <a:bodyPr vert="horz" lIns="91358" tIns="45679" rIns="91358" bIns="45679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001" y="0"/>
            <a:ext cx="4300167" cy="340506"/>
          </a:xfrm>
          <a:prstGeom prst="rect">
            <a:avLst/>
          </a:prstGeom>
        </p:spPr>
        <p:txBody>
          <a:bodyPr vert="horz" lIns="91358" tIns="45679" rIns="91358" bIns="45679"/>
          <a:lstStyle>
            <a:lvl1pPr algn="r">
              <a:defRPr sz="1200"/>
            </a:lvl1pPr>
          </a:lstStyle>
          <a:p>
            <a:pPr lvl="0">
              <a:defRPr/>
            </a:pPr>
            <a:fld id="{94F70283-29ED-4E0A-986B-5978E57AC441}" type="datetime1">
              <a:rPr lang="ko-KR" altLang="en-US"/>
              <a:pPr lvl="0">
                <a:defRPr/>
              </a:pPr>
              <a:t>2024-04-13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08350" y="849313"/>
            <a:ext cx="3306763" cy="228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9" rIns="91358" bIns="45679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47" y="3266034"/>
            <a:ext cx="7938770" cy="2672210"/>
          </a:xfrm>
          <a:prstGeom prst="rect">
            <a:avLst/>
          </a:prstGeom>
        </p:spPr>
        <p:txBody>
          <a:bodyPr vert="horz" lIns="91358" tIns="45679" rIns="91358" bIns="45679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46058"/>
            <a:ext cx="4300167" cy="340506"/>
          </a:xfrm>
          <a:prstGeom prst="rect">
            <a:avLst/>
          </a:prstGeom>
        </p:spPr>
        <p:txBody>
          <a:bodyPr vert="horz" lIns="91358" tIns="45679" rIns="91358" bIns="45679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001" y="6446058"/>
            <a:ext cx="4300167" cy="340506"/>
          </a:xfrm>
          <a:prstGeom prst="rect">
            <a:avLst/>
          </a:prstGeom>
        </p:spPr>
        <p:txBody>
          <a:bodyPr vert="horz" lIns="91358" tIns="45679" rIns="91358" bIns="45679" anchor="b"/>
          <a:lstStyle>
            <a:lvl1pPr algn="r">
              <a:defRPr sz="1200"/>
            </a:lvl1pPr>
          </a:lstStyle>
          <a:p>
            <a:pPr lvl="0">
              <a:defRPr/>
            </a:pPr>
            <a:fld id="{747F0626-7886-4DF3-8188-8ABEECD5F1A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13088" y="508000"/>
            <a:ext cx="3667125" cy="25384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8163" algn="just">
              <a:lnSpc>
                <a:spcPct val="160000"/>
              </a:lnSpc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13088" y="508000"/>
            <a:ext cx="3667125" cy="25384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8163" algn="just">
              <a:lnSpc>
                <a:spcPct val="160000"/>
              </a:lnSpc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13088" y="508000"/>
            <a:ext cx="3667125" cy="25384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8163" algn="just">
              <a:lnSpc>
                <a:spcPct val="160000"/>
              </a:lnSpc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13088" y="508000"/>
            <a:ext cx="3667125" cy="25384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8163" algn="just">
              <a:lnSpc>
                <a:spcPct val="160000"/>
              </a:lnSpc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13088" y="508000"/>
            <a:ext cx="3667125" cy="25384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8163" algn="just">
              <a:lnSpc>
                <a:spcPct val="160000"/>
              </a:lnSpc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13088" y="508000"/>
            <a:ext cx="3667125" cy="25384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8163" algn="just">
              <a:lnSpc>
                <a:spcPct val="160000"/>
              </a:lnSpc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13088" y="508000"/>
            <a:ext cx="3667125" cy="25384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8163" algn="just">
              <a:lnSpc>
                <a:spcPct val="160000"/>
              </a:lnSpc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17230-3D66-44CE-BC83-9FD54CE33FE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6265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F0B2-DC44-4D7F-B9BC-23EB46679998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464C9A-6D25-0645-BE29-BA80DB7C3DC2}"/>
              </a:ext>
            </a:extLst>
          </p:cNvPr>
          <p:cNvSpPr/>
          <p:nvPr/>
        </p:nvSpPr>
        <p:spPr>
          <a:xfrm>
            <a:off x="0" y="0"/>
            <a:ext cx="117446" cy="6858000"/>
          </a:xfrm>
          <a:prstGeom prst="rect">
            <a:avLst/>
          </a:prstGeom>
          <a:solidFill>
            <a:srgbClr val="1B4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E505AF-37D0-9B41-A1AB-946F16CCF1DF}"/>
              </a:ext>
            </a:extLst>
          </p:cNvPr>
          <p:cNvSpPr/>
          <p:nvPr/>
        </p:nvSpPr>
        <p:spPr>
          <a:xfrm>
            <a:off x="6382582" y="5026637"/>
            <a:ext cx="2301834" cy="639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D7ACD06-0446-47A8-B7B0-5FF7786B4460}"/>
              </a:ext>
            </a:extLst>
          </p:cNvPr>
          <p:cNvSpPr txBox="1">
            <a:spLocks/>
          </p:cNvSpPr>
          <p:nvPr/>
        </p:nvSpPr>
        <p:spPr>
          <a:xfrm>
            <a:off x="615950" y="1948343"/>
            <a:ext cx="8769350" cy="131669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Tax and Fiscal Reponse to Low Fertility and Population Aging in South Korea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EEE49787-12D0-44CE-8524-182F9EBE3738}"/>
              </a:ext>
            </a:extLst>
          </p:cNvPr>
          <p:cNvSpPr txBox="1">
            <a:spLocks/>
          </p:cNvSpPr>
          <p:nvPr/>
        </p:nvSpPr>
        <p:spPr>
          <a:xfrm>
            <a:off x="3462294" y="3555584"/>
            <a:ext cx="2981412" cy="6396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Sungjin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EECC1D-F797-4CB2-8A6C-C4D92BC5B2DA}"/>
              </a:ext>
            </a:extLst>
          </p:cNvPr>
          <p:cNvCxnSpPr/>
          <p:nvPr/>
        </p:nvCxnSpPr>
        <p:spPr>
          <a:xfrm>
            <a:off x="665001" y="3159583"/>
            <a:ext cx="8604000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8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90B62A-CD7A-4A1E-A975-8A3A3CCD4B50}"/>
              </a:ext>
            </a:extLst>
          </p:cNvPr>
          <p:cNvSpPr/>
          <p:nvPr/>
        </p:nvSpPr>
        <p:spPr>
          <a:xfrm>
            <a:off x="1015388" y="1013562"/>
            <a:ext cx="8662011" cy="286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Mid-term : Weakness in potential of growth due to declining </a:t>
            </a:r>
          </a:p>
          <a:p>
            <a:pPr marL="0" lvl="1"/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labor force population and aging</a:t>
            </a:r>
          </a:p>
          <a:p>
            <a:pPr marL="266700" lvl="1">
              <a:lnSpc>
                <a:spcPct val="120000"/>
              </a:lnSpc>
              <a:spcBef>
                <a:spcPts val="600"/>
              </a:spcBef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Labor force population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LFP has been decreased continuously since its peak in 2019</a:t>
            </a:r>
          </a:p>
          <a:p>
            <a:pPr marL="627063" lvl="1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300-500 thousand per year</a:t>
            </a:r>
          </a:p>
          <a:p>
            <a:pPr marL="627063"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decreasing rate of youth population (19-34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-35.3% between ’20 and ‘40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Shrinkage of consumption, investment and potential growth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Reduction of Tax Revenue and Social security contributions</a:t>
            </a:r>
          </a:p>
        </p:txBody>
      </p:sp>
      <p:sp>
        <p:nvSpPr>
          <p:cNvPr id="12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48357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Low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5814" y="3834190"/>
            <a:ext cx="2540631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30000"/>
              </a:lnSpc>
              <a:tabLst>
                <a:tab pos="542925" algn="l"/>
              </a:tabLst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&lt;Trend of Labor Force Population&gt;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_x422146720" descr="EMB000049a023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4214679"/>
            <a:ext cx="3738563" cy="202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pic>
        <p:nvPicPr>
          <p:cNvPr id="4101" name="_x422159752" descr="EMB000049a023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05" y="4214679"/>
            <a:ext cx="3702020" cy="200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414884" y="3849900"/>
            <a:ext cx="3842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Labor Input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Potential Growth Rate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5250" y="4331073"/>
            <a:ext cx="122872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Input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Growth Rate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2989583" y="4300605"/>
            <a:ext cx="13259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0033CC"/>
                </a:solidFill>
              </a:rPr>
              <a:t>2019) 37.6 mil. (peak)</a:t>
            </a:r>
            <a:endParaRPr lang="ko-KR" altLang="en-US" sz="800" b="1">
              <a:solidFill>
                <a:srgbClr val="0033CC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14057" y="5152802"/>
            <a:ext cx="109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800" b="1">
                <a:solidFill>
                  <a:srgbClr val="0033CC"/>
                </a:solidFill>
              </a:rPr>
              <a:t>2040) </a:t>
            </a:r>
            <a:r>
              <a:rPr lang="ko-KR" altLang="en-US" sz="800" b="1">
                <a:solidFill>
                  <a:srgbClr val="0033CC"/>
                </a:solidFill>
              </a:rPr>
              <a:t>△</a:t>
            </a:r>
            <a:r>
              <a:rPr lang="en-US" altLang="ko-KR" sz="800" b="1">
                <a:solidFill>
                  <a:srgbClr val="0033CC"/>
                </a:solidFill>
              </a:rPr>
              <a:t>9.1 mil. </a:t>
            </a:r>
            <a:endParaRPr lang="ko-KR" altLang="en-US" sz="800" b="1">
              <a:solidFill>
                <a:srgbClr val="0033CC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53083" y="4743075"/>
            <a:ext cx="1224000" cy="173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800" b="1">
                <a:solidFill>
                  <a:srgbClr val="0033CC"/>
                </a:solidFill>
              </a:rPr>
              <a:t>2027) </a:t>
            </a:r>
            <a:r>
              <a:rPr lang="ko-KR" altLang="en-US" sz="800" b="1">
                <a:solidFill>
                  <a:srgbClr val="0033CC"/>
                </a:solidFill>
              </a:rPr>
              <a:t>△</a:t>
            </a:r>
            <a:r>
              <a:rPr lang="en-US" altLang="ko-KR" sz="800" b="1">
                <a:solidFill>
                  <a:srgbClr val="0033CC"/>
                </a:solidFill>
              </a:rPr>
              <a:t>2.8 mil.</a:t>
            </a:r>
            <a:endParaRPr lang="ko-KR" altLang="en-US" sz="800" b="1">
              <a:solidFill>
                <a:srgbClr val="0033C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1445910" y="6265234"/>
            <a:ext cx="36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Statistics Korea Future Population Forecast 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5389350" y="6265234"/>
            <a:ext cx="36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: Bank of Korea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3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II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0206" y="1595460"/>
            <a:ext cx="8203185" cy="496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/>
            </a:pPr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4616" y="982638"/>
            <a:ext cx="8614367" cy="41303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b="1" kern="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2. Mid-term : Weakness in potential of growth due to declining </a:t>
            </a:r>
          </a:p>
          <a:p>
            <a:pPr marL="0" lvl="1">
              <a:defRPr/>
            </a:pPr>
            <a:r>
              <a:rPr lang="en-US" altLang="ko-KR" sz="2400" b="1" kern="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                        labor force population and aging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536575" indent="-355600"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(2) Population Aging : Weakness in potential of growth and expansion of the elderly poor caused by super-aged society</a:t>
            </a:r>
          </a:p>
          <a:p>
            <a:pPr marL="536575" indent="4763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Increase of aged labor force affect potential of growth</a:t>
            </a:r>
          </a:p>
          <a:p>
            <a:pPr marL="536575" indent="4763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 * low productivity</a:t>
            </a:r>
          </a:p>
          <a:p>
            <a:pPr marL="536575" indent="4763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Korean poverty ratio of the old/elderly is the highest (38.9%)</a:t>
            </a:r>
          </a:p>
          <a:p>
            <a:pPr marL="536575" indent="4763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 * OECD average (13.5%)</a:t>
            </a:r>
          </a:p>
          <a:p>
            <a:pPr marL="536575" indent="4763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Needs for expanding expenditure in aging supporting programs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Shape 272"/>
          <p:cNvSpPr txBox="1"/>
          <p:nvPr/>
        </p:nvSpPr>
        <p:spPr>
          <a:xfrm>
            <a:off x="942072" y="250639"/>
            <a:ext cx="8483578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The Impact of Low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1536850" y="6285665"/>
            <a:ext cx="3389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Statistics Korea Future Population Forecast 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18A35-66CC-410D-9BF1-D106960D62B9}"/>
              </a:ext>
            </a:extLst>
          </p:cNvPr>
          <p:cNvSpPr txBox="1"/>
          <p:nvPr/>
        </p:nvSpPr>
        <p:spPr>
          <a:xfrm>
            <a:off x="1032669" y="1066372"/>
            <a:ext cx="8614367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Long term : Lowering stability of welfare system due to sharp  </a:t>
            </a:r>
          </a:p>
          <a:p>
            <a:pPr marL="0" lvl="1"/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increase in the old age support rate.</a:t>
            </a:r>
          </a:p>
          <a:p>
            <a:pPr marL="90488" lvl="1"/>
            <a:endParaRPr lang="en-US" altLang="ko-KR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8" lvl="1"/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After 2030 baby boom generation (born in ’55-’63) will enter super-aging (over 75yrs)</a:t>
            </a:r>
          </a:p>
          <a:p>
            <a:pPr marL="90488" lvl="1"/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8"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Old age support rate : (’20) 21.8 &gt;  (’30) 38.6  &gt;  (’40) 60.5  &gt; (’70) 100.6</a:t>
            </a:r>
          </a:p>
          <a:p>
            <a:pPr marL="90488" lvl="1"/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-176213"/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The sustainability of welfare system is to be weakened and the burden of next generation will rise heavily.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Deficit of national health insurance and national pension is forecasted in 2023 and 2042 respectively</a:t>
            </a:r>
          </a:p>
          <a:p>
            <a:pPr lvl="1"/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48357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Low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_x422147728" descr="EMB000049a0239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7" t="18900" r="27794" b="22549"/>
          <a:stretch>
            <a:fillRect/>
          </a:stretch>
        </p:blipFill>
        <p:spPr bwMode="auto">
          <a:xfrm>
            <a:off x="1558922" y="4312562"/>
            <a:ext cx="3167380" cy="18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614893" y="3927341"/>
            <a:ext cx="3055453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30000"/>
              </a:lnSpc>
              <a:tabLst>
                <a:tab pos="542925" algn="l"/>
              </a:tabLst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&lt;Trend in the Burden of Old Age Support &gt;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160" y="364693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422147800" descr="EMB000049a0239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1" t="20091" r="28654" b="25909"/>
          <a:stretch>
            <a:fillRect/>
          </a:stretch>
        </p:blipFill>
        <p:spPr bwMode="auto">
          <a:xfrm>
            <a:off x="5423467" y="4291402"/>
            <a:ext cx="3209165" cy="19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525670" y="3926451"/>
            <a:ext cx="2908618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30000"/>
              </a:lnSpc>
              <a:tabLst>
                <a:tab pos="542925" algn="l"/>
              </a:tabLst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&lt;Financial Prospect of National Pension&gt;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02425" y="4245511"/>
            <a:ext cx="3423467" cy="19971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6317" y="4245511"/>
            <a:ext cx="3423467" cy="19971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5285458" y="6285665"/>
            <a:ext cx="3389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  <a:r>
              <a:rPr lang="en-US" altLang="ko-KR" sz="900" spc="-7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Fiscal Calculation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0866" y="4441116"/>
            <a:ext cx="191295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Old Age Support(&gt;65yrs./15~64yrs)</a:t>
            </a:r>
            <a:endParaRPr lang="ko-KR" altLang="en-US" sz="1600"/>
          </a:p>
        </p:txBody>
      </p:sp>
      <p:sp>
        <p:nvSpPr>
          <p:cNvPr id="24" name="직사각형 23"/>
          <p:cNvSpPr/>
          <p:nvPr/>
        </p:nvSpPr>
        <p:spPr>
          <a:xfrm>
            <a:off x="3324732" y="4807807"/>
            <a:ext cx="86400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’40) +38.7</a:t>
            </a:r>
            <a:endParaRPr lang="ko-KR" altLang="en-US" sz="1200" b="1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1909" y="5109515"/>
            <a:ext cx="684000" cy="173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’27) +11.8</a:t>
            </a:r>
            <a:endParaRPr lang="ko-KR" altLang="en-US" sz="1200" b="1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54421" y="5440385"/>
            <a:ext cx="860425" cy="173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’27) 33.5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32708" y="5656890"/>
            <a:ext cx="860425" cy="173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’20) 21.8 seniors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15878" y="5086711"/>
            <a:ext cx="504000" cy="158829"/>
          </a:xfrm>
          <a:prstGeom prst="roundRect">
            <a:avLst>
              <a:gd name="adj" fmla="val 38996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’40) 60.5 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763347" y="4613172"/>
            <a:ext cx="900000" cy="34969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800" b="1" spc="-7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’41) 1,778 trillion KRW</a:t>
            </a:r>
          </a:p>
          <a:p>
            <a:pPr algn="ctr"/>
            <a:r>
              <a:rPr lang="en-US" altLang="ko-KR" sz="800" b="1" spc="-7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(Peak)</a:t>
            </a:r>
            <a:endParaRPr lang="ko-KR" altLang="en-US" sz="1200" b="1" spc="-7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58597" y="5184061"/>
            <a:ext cx="900000" cy="173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800" b="1" spc="-70">
                <a:solidFill>
                  <a:srgbClr val="FF0000"/>
                </a:solidFill>
                <a:cs typeface="Times New Roman" panose="02020603050405020304" pitchFamily="18" charset="0"/>
              </a:rPr>
              <a:t>’42) Pension Deficit</a:t>
            </a:r>
            <a:endParaRPr lang="ko-KR" altLang="en-US" sz="1200" b="1" spc="-7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29560" y="5717145"/>
            <a:ext cx="900000" cy="173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800" b="1" spc="-70">
                <a:solidFill>
                  <a:srgbClr val="FF0000"/>
                </a:solidFill>
                <a:cs typeface="Times New Roman" panose="02020603050405020304" pitchFamily="18" charset="0"/>
              </a:rPr>
              <a:t>’57) Pension Depletion</a:t>
            </a:r>
            <a:endParaRPr lang="ko-KR" altLang="en-US" sz="1200" b="1" spc="-7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1595" y="5103164"/>
            <a:ext cx="900000" cy="173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800" b="1" spc="-7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’20) 781 trillion KRW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51666" y="4549528"/>
            <a:ext cx="396000" cy="12983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600" spc="-7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Pension Funds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64366" y="4432390"/>
            <a:ext cx="360000" cy="12983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600" spc="-6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Fiscal Balance</a:t>
            </a:r>
            <a:endParaRPr lang="en-US" altLang="ko-KR" sz="800" spc="-6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4"/>
          <p:cNvSpPr/>
          <p:nvPr/>
        </p:nvSpPr>
        <p:spPr>
          <a:xfrm>
            <a:off x="0" y="642938"/>
            <a:ext cx="99621" cy="5572125"/>
          </a:xfrm>
          <a:prstGeom prst="rect">
            <a:avLst/>
          </a:prstGeom>
          <a:solidFill>
            <a:srgbClr val="1B408D"/>
          </a:solidFill>
          <a:ln w="12700">
            <a:miter lim="400000"/>
          </a:ln>
        </p:spPr>
        <p:txBody>
          <a:bodyPr lIns="37147" rIns="37147" anchor="ctr"/>
          <a:lstStyle/>
          <a:p>
            <a:pPr algn="ctr">
              <a:defRPr sz="18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맑은 고딕"/>
              </a:defRPr>
            </a:pPr>
            <a:endParaRPr sz="1463"/>
          </a:p>
        </p:txBody>
      </p:sp>
      <p:sp>
        <p:nvSpPr>
          <p:cNvPr id="280" name="직사각형 4"/>
          <p:cNvSpPr txBox="1"/>
          <p:nvPr/>
        </p:nvSpPr>
        <p:spPr>
          <a:xfrm>
            <a:off x="580263" y="3016386"/>
            <a:ext cx="885735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7147" rIns="37147">
            <a:spAutoFit/>
          </a:bodyPr>
          <a:lstStyle/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III. </a:t>
            </a:r>
            <a:r>
              <a:rPr lang="en-US" altLang="ko-KR" sz="4000" spc="-300" dirty="0">
                <a:solidFill>
                  <a:schemeClr val="accent5">
                    <a:lumMod val="75000"/>
                  </a:schemeClr>
                </a:solidFill>
              </a:rPr>
              <a:t>Policy Response over the last 15 Years </a:t>
            </a:r>
          </a:p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altLang="ko-KR" sz="4000" spc="-300" dirty="0">
                <a:solidFill>
                  <a:schemeClr val="accent5">
                    <a:lumMod val="75000"/>
                  </a:schemeClr>
                </a:solidFill>
              </a:rPr>
              <a:t>      (2006-2021)</a:t>
            </a:r>
            <a:endParaRPr lang="ko-KR" altLang="en-US" sz="4000" spc="-3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 sz="8000" spc="-300">
                <a:solidFill>
                  <a:srgbClr val="1B408D"/>
                </a:solidFill>
              </a:defRPr>
            </a:pPr>
            <a:endParaRPr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522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III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31" name="Shape 272"/>
          <p:cNvSpPr txBox="1"/>
          <p:nvPr/>
        </p:nvSpPr>
        <p:spPr>
          <a:xfrm>
            <a:off x="942072" y="250639"/>
            <a:ext cx="8704964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Policy Response during recent 15 Years (2006-2021)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32669" y="974306"/>
            <a:ext cx="8614367" cy="52055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1. Low Fertility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(1) Social Responsibility for Pregnancy, Maternity and Nurture.</a:t>
            </a:r>
          </a:p>
          <a:p>
            <a:pPr marL="266700" lvl="0" indent="-266700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  - Supporting  P, M, N related cost and expenditure, Children’s allowance, Day care at school and town, Infertility support</a:t>
            </a:r>
          </a:p>
          <a:p>
            <a:pPr lvl="0">
              <a:lnSpc>
                <a:spcPct val="130000"/>
              </a:lnSpc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(2) Work and Family Balance</a:t>
            </a:r>
          </a:p>
          <a:p>
            <a:pPr marL="266700" lvl="0" indent="-87313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Introduction of supporting and subsidy system for Maternity leave, Paternity leave, Spouse maternity leave, Children’s day care leave and Working hour reduction</a:t>
            </a:r>
          </a:p>
          <a:p>
            <a:pPr marL="266700" lvl="0" indent="-87313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The number of workers who avail paternity leave and working hour reduction has    increased since 2016</a:t>
            </a:r>
          </a:p>
          <a:p>
            <a:pPr lvl="0">
              <a:lnSpc>
                <a:spcPct val="130000"/>
              </a:lnSpc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(3) Structural approach to the cause of low fertility : Job and Housing</a:t>
            </a:r>
          </a:p>
          <a:p>
            <a:pPr marL="179388" lvl="0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Supporting youth job creating: customized program for search, recruit and retention </a:t>
            </a:r>
          </a:p>
          <a:p>
            <a:pPr marL="179388" lvl="0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Expanding housing loan for the youth and newlyweds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III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0206" y="1065488"/>
            <a:ext cx="8203185" cy="48577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defRPr/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2. Population Aging</a:t>
            </a:r>
          </a:p>
          <a:p>
            <a:pPr marL="179388" lvl="1"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(1) Establishing the Income guarantee for the aged</a:t>
            </a:r>
          </a:p>
          <a:p>
            <a:pPr marL="360363" lvl="1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Expanding external scope of Basic pension, National pension and Private Pension </a:t>
            </a:r>
          </a:p>
          <a:p>
            <a:pPr marL="360363" lvl="1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Relieving blind spot or area continuously</a:t>
            </a:r>
          </a:p>
          <a:p>
            <a:pPr marL="360363" lvl="1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Increasing the basic pension and expanding the senior employment programs</a:t>
            </a:r>
          </a:p>
          <a:p>
            <a:pPr marL="179388" lvl="1">
              <a:lnSpc>
                <a:spcPct val="130000"/>
              </a:lnSpc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179388" lvl="1"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(2) Intensifying Health and Care system</a:t>
            </a:r>
          </a:p>
          <a:p>
            <a:pPr marL="360363" lvl="1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Improvement of Medical examination system and preventive health care</a:t>
            </a:r>
          </a:p>
          <a:p>
            <a:pPr marL="360363" lvl="1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Expansion of the Long term care insurance (720 thousand recipients in 2019 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1.02 million recipients in 2022)</a:t>
            </a:r>
          </a:p>
          <a:p>
            <a:pPr marL="360363" lvl="1"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Establishment of National management of dementia project</a:t>
            </a:r>
          </a:p>
          <a:p>
            <a:pPr marL="179388" lvl="1">
              <a:lnSpc>
                <a:spcPct val="130000"/>
              </a:lnSpc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179388" lvl="1"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(3) Setting the aged-friendly conditions : Public rental housing and Senior zones</a:t>
            </a:r>
          </a:p>
        </p:txBody>
      </p:sp>
      <p:sp>
        <p:nvSpPr>
          <p:cNvPr id="10" name="Shape 272"/>
          <p:cNvSpPr txBox="1"/>
          <p:nvPr/>
        </p:nvSpPr>
        <p:spPr>
          <a:xfrm>
            <a:off x="942072" y="250639"/>
            <a:ext cx="8704964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Policy Response during recent 15 Years (2006-2021)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50048" y="993231"/>
            <a:ext cx="8855951" cy="28571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30000"/>
              </a:lnSpc>
              <a:defRPr/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3. Evaluation and Implication from past policy measures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b="1" dirty="0">
                <a:latin typeface="Times New Roman"/>
                <a:cs typeface="Times New Roman"/>
              </a:rPr>
              <a:t>(1) Interim Evaluation : Problems of the Past Policy Measures</a:t>
            </a:r>
          </a:p>
          <a:p>
            <a:pPr marL="361950" lvl="0" indent="-361950">
              <a:lnSpc>
                <a:spcPct val="130000"/>
              </a:lnSpc>
              <a:defRPr/>
            </a:pPr>
            <a:r>
              <a:rPr lang="en-US" altLang="ko-KR" sz="1600" dirty="0">
                <a:latin typeface="Times New Roman"/>
                <a:cs typeface="Times New Roman"/>
              </a:rPr>
              <a:t>     - Unclear and Abstract Objective</a:t>
            </a:r>
          </a:p>
          <a:p>
            <a:pPr marL="361950" lvl="0" indent="-361950">
              <a:lnSpc>
                <a:spcPct val="130000"/>
              </a:lnSpc>
              <a:defRPr/>
            </a:pPr>
            <a:r>
              <a:rPr lang="en-US" altLang="ko-KR" sz="1600" dirty="0">
                <a:latin typeface="Times New Roman"/>
                <a:cs typeface="Times New Roman"/>
              </a:rPr>
              <a:t>     - Department-store-like display of policy response</a:t>
            </a:r>
          </a:p>
          <a:p>
            <a:pPr marL="361950" lvl="0" indent="-361950">
              <a:lnSpc>
                <a:spcPct val="130000"/>
              </a:lnSpc>
              <a:defRPr/>
            </a:pPr>
            <a:r>
              <a:rPr lang="en-US" altLang="ko-KR" sz="1600" dirty="0">
                <a:latin typeface="Times New Roman"/>
                <a:cs typeface="Times New Roman"/>
              </a:rPr>
              <a:t>     - Less Effective Performance  comparing Amount of budget expenditure (300trillion since 2006)</a:t>
            </a:r>
          </a:p>
          <a:p>
            <a:pPr marL="361950" lvl="0" indent="-361950">
              <a:lnSpc>
                <a:spcPct val="130000"/>
              </a:lnSpc>
              <a:defRPr/>
            </a:pPr>
            <a:r>
              <a:rPr lang="en-US" altLang="ko-KR" sz="1600" dirty="0">
                <a:latin typeface="Times New Roman"/>
                <a:cs typeface="Times New Roman"/>
              </a:rPr>
              <a:t>     - Improper Response to  Structural  Reform and Perception on Policy Response</a:t>
            </a:r>
          </a:p>
          <a:p>
            <a:pPr marL="360363" lvl="2" indent="-88900">
              <a:lnSpc>
                <a:spcPct val="130000"/>
              </a:lnSpc>
              <a:defRPr/>
            </a:pPr>
            <a:endParaRPr lang="en-US" altLang="ko-KR" sz="1600" dirty="0">
              <a:latin typeface="Times New Roman"/>
              <a:cs typeface="Times New Roman"/>
            </a:endParaRPr>
          </a:p>
          <a:p>
            <a:pPr marL="0" lvl="2">
              <a:lnSpc>
                <a:spcPct val="130000"/>
              </a:lnSpc>
              <a:defRPr/>
            </a:pPr>
            <a:r>
              <a:rPr lang="en-US" altLang="ko-KR" b="1" dirty="0">
                <a:latin typeface="Times New Roman"/>
                <a:cs typeface="Times New Roman"/>
              </a:rPr>
              <a:t>(2) Policy Implications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III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3" name="Shape 272"/>
          <p:cNvSpPr txBox="1"/>
          <p:nvPr/>
        </p:nvSpPr>
        <p:spPr>
          <a:xfrm>
            <a:off x="942072" y="250639"/>
            <a:ext cx="8704964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Policy Response during recent 15 Years (2006-2021)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E84E3-3B66-4938-80A1-DCB9CCC7046C}"/>
              </a:ext>
            </a:extLst>
          </p:cNvPr>
          <p:cNvSpPr txBox="1"/>
          <p:nvPr/>
        </p:nvSpPr>
        <p:spPr>
          <a:xfrm>
            <a:off x="1238416" y="3791773"/>
            <a:ext cx="81122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Low fertility issue is comprehensive result of society, economy, structure and values.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More basic and socio-structural approach is required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Gendered approach is taken into account : Life style, Marriage, Childbirth, Family, Chang of time and Youth’s values 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Aging Population : Strengthen Response to Income Guarantee and Alleviating the Elderly Poverty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Increasing the basic Pension and expanding the Senior Employment Programs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Intensifying Health and Daycare System for Elderly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Positive adaptation policy in responding to the change of population structure.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Cooperation with Private Sector is Encouraged: Business, Religion, Mass Communication and    NGO etc.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4"/>
          <p:cNvSpPr/>
          <p:nvPr/>
        </p:nvSpPr>
        <p:spPr>
          <a:xfrm>
            <a:off x="0" y="642938"/>
            <a:ext cx="99621" cy="5572125"/>
          </a:xfrm>
          <a:prstGeom prst="rect">
            <a:avLst/>
          </a:prstGeom>
          <a:solidFill>
            <a:srgbClr val="1B408D"/>
          </a:solidFill>
          <a:ln w="12700">
            <a:miter lim="400000"/>
          </a:ln>
        </p:spPr>
        <p:txBody>
          <a:bodyPr lIns="37147" rIns="37147" anchor="ctr"/>
          <a:lstStyle/>
          <a:p>
            <a:pPr algn="ctr">
              <a:defRPr sz="18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맑은 고딕"/>
              </a:defRPr>
            </a:pPr>
            <a:endParaRPr sz="1463"/>
          </a:p>
        </p:txBody>
      </p:sp>
      <p:sp>
        <p:nvSpPr>
          <p:cNvPr id="280" name="직사각형 4"/>
          <p:cNvSpPr txBox="1"/>
          <p:nvPr/>
        </p:nvSpPr>
        <p:spPr>
          <a:xfrm>
            <a:off x="580263" y="3016386"/>
            <a:ext cx="8857352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7147" rIns="37147">
            <a:spAutoFit/>
          </a:bodyPr>
          <a:lstStyle/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IV</a:t>
            </a:r>
            <a:r>
              <a:rPr lang="en-US" sz="400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altLang="ko-KR" sz="4000" spc="-300">
                <a:solidFill>
                  <a:schemeClr val="accent5">
                    <a:lumMod val="75000"/>
                  </a:schemeClr>
                </a:solidFill>
              </a:rPr>
              <a:t>Policy Directions and Tasks of </a:t>
            </a:r>
          </a:p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altLang="ko-KR" sz="4000" spc="-300">
                <a:solidFill>
                  <a:schemeClr val="accent5">
                    <a:lumMod val="75000"/>
                  </a:schemeClr>
                </a:solidFill>
              </a:rPr>
              <a:t>      New Administration : Overview</a:t>
            </a:r>
            <a:endParaRPr sz="4000" spc="-3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238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789757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8000" spc="-300">
                <a:solidFill>
                  <a:srgbClr val="1B408D"/>
                </a:solidFill>
              </a:defRPr>
            </a:pPr>
            <a:r>
              <a:rPr lang="en-US" altLang="ko-KR" sz="2800" b="1" kern="0" spc="-15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Policy Directions and Tasks of  New Administration : 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7F863-25D3-4BD5-BE78-CAD51EDCC8D7}"/>
              </a:ext>
            </a:extLst>
          </p:cNvPr>
          <p:cNvSpPr txBox="1"/>
          <p:nvPr/>
        </p:nvSpPr>
        <p:spPr>
          <a:xfrm>
            <a:off x="1100206" y="1414022"/>
            <a:ext cx="8631623" cy="3941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71463" lvl="2" indent="-271463" fontAlgn="base"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Policy Direction : Economic management plan of the New Administration (June, 2022)</a:t>
            </a:r>
          </a:p>
          <a:p>
            <a:pPr marL="701675" lvl="2" indent="-342900" fontAlgn="base">
              <a:lnSpc>
                <a:spcPct val="120000"/>
              </a:lnSpc>
              <a:buAutoNum type="arabicParenBoth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on 4 Major Areas of Population Policy</a:t>
            </a:r>
          </a:p>
          <a:p>
            <a:pPr marL="358775" lvl="2"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Expanding Economically Active Population</a:t>
            </a:r>
          </a:p>
          <a:p>
            <a:pPr marL="358775" lvl="2"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Preparation for the Shrinking Society</a:t>
            </a:r>
          </a:p>
          <a:p>
            <a:pPr marL="358775" lvl="2"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Copying with Aging Society</a:t>
            </a:r>
          </a:p>
          <a:p>
            <a:pPr marL="358775" lvl="2"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Responding to Low Birthrate</a:t>
            </a:r>
          </a:p>
          <a:p>
            <a:pPr marL="358775" lvl="2"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58775" lvl="2" fontAlgn="base">
              <a:lnSpc>
                <a:spcPct val="12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Establishment of  the Inter-ministerial Task Force Against Demographic Crisis</a:t>
            </a:r>
          </a:p>
          <a:p>
            <a:pPr marL="358775" lvl="2" fontAlgn="base">
              <a:lnSpc>
                <a:spcPct val="12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lvl="2" fontAlgn="base">
              <a:lnSpc>
                <a:spcPct val="12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Presidential Committee on Aging Society and Population Policy (March, 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4E8F8-A28F-405B-8496-D3754EA1E6A6}"/>
              </a:ext>
            </a:extLst>
          </p:cNvPr>
          <p:cNvSpPr txBox="1"/>
          <p:nvPr/>
        </p:nvSpPr>
        <p:spPr>
          <a:xfrm>
            <a:off x="1626986" y="5355357"/>
            <a:ext cx="794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Announcement “Policy Directions and Tasks for Overcoming Low Birthrate and Aging Population”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329655"/>
            <a:ext cx="8789757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8000" spc="-300">
                <a:solidFill>
                  <a:srgbClr val="1B408D"/>
                </a:solidFill>
              </a:defRPr>
            </a:pPr>
            <a:r>
              <a:rPr lang="en-US" altLang="ko-KR" sz="2800" b="1" kern="0" spc="-15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Policy Directions and Tasks for Overcoming </a:t>
            </a:r>
          </a:p>
          <a:p>
            <a:pPr algn="l">
              <a:defRPr sz="8000" spc="-300">
                <a:solidFill>
                  <a:srgbClr val="1B408D"/>
                </a:solidFill>
              </a:defRPr>
            </a:pPr>
            <a:r>
              <a:rPr lang="en-US" altLang="ko-KR" sz="2800" b="1" kern="0" spc="-15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 Birthrate and Aging Population </a:t>
            </a:r>
            <a:r>
              <a:rPr lang="en-US" altLang="ko-KR" sz="2800" kern="0" spc="-15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(Overview)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9988" y="1189015"/>
            <a:ext cx="77724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GOAL</a:t>
            </a:r>
            <a:endParaRPr lang="ko-KR" altLang="en-US" b="1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359D144-84B6-4FC9-AB92-BBE80647D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981442"/>
              </p:ext>
            </p:extLst>
          </p:nvPr>
        </p:nvGraphicFramePr>
        <p:xfrm>
          <a:off x="2047014" y="1189015"/>
          <a:ext cx="7170651" cy="35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189987" y="2317099"/>
            <a:ext cx="3943987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Narrowing the Focus on 5 Key areas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6850" y="2317099"/>
            <a:ext cx="3943988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sz="1600" b="1" spc="-100" dirty="0">
                <a:solidFill>
                  <a:schemeClr val="tx1"/>
                </a:solidFill>
              </a:rPr>
              <a:t>Eliminating Blind Spots and Alleviating Societal Gaps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89987" y="3083799"/>
            <a:ext cx="3943987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sz="1600" b="1" spc="-100" dirty="0">
                <a:solidFill>
                  <a:schemeClr val="tx1"/>
                </a:solidFill>
              </a:rPr>
              <a:t>Reforming the Structure and Raising Awareness</a:t>
            </a:r>
          </a:p>
          <a:p>
            <a:pPr marL="361950" fontAlgn="base" latinLnBrk="0"/>
            <a:r>
              <a:rPr lang="en-US" altLang="ko-KR" sz="1400" dirty="0">
                <a:solidFill>
                  <a:schemeClr val="tx1"/>
                </a:solidFill>
              </a:rPr>
              <a:t>- Raising level of social consensus</a:t>
            </a:r>
          </a:p>
          <a:p>
            <a:pPr marL="361950" fontAlgn="base" latinLnBrk="0"/>
            <a:r>
              <a:rPr lang="en-US" altLang="ko-KR" sz="1400" dirty="0">
                <a:solidFill>
                  <a:schemeClr val="tx1"/>
                </a:solidFill>
              </a:rPr>
              <a:t>- Restoring community values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76850" y="3083799"/>
            <a:ext cx="3943988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sz="1600" b="1" dirty="0">
                <a:solidFill>
                  <a:schemeClr val="tx1"/>
                </a:solidFill>
              </a:rPr>
              <a:t>Strengthening Policy Grounds</a:t>
            </a:r>
          </a:p>
          <a:p>
            <a:pPr marL="361950" fontAlgn="base" latinLnBrk="0"/>
            <a:r>
              <a:rPr lang="en-US" altLang="ko-KR" sz="1400" dirty="0">
                <a:solidFill>
                  <a:schemeClr val="tx1"/>
                </a:solidFill>
              </a:rPr>
              <a:t>- Cooperation between relevant ministries</a:t>
            </a:r>
          </a:p>
          <a:p>
            <a:pPr marL="361950" fontAlgn="base" latinLnBrk="0"/>
            <a:r>
              <a:rPr lang="en-US" altLang="ko-KR" sz="1400" dirty="0">
                <a:solidFill>
                  <a:schemeClr val="tx1"/>
                </a:solidFill>
              </a:rPr>
              <a:t>- Policy Evaluation and Feedback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89988" y="1922811"/>
            <a:ext cx="8030850" cy="3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Four Main Strategies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1189988" y="4273527"/>
            <a:ext cx="8030850" cy="3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Five Key Areas and Tasks to Overcome Low Birthrate</a:t>
            </a:r>
            <a:endParaRPr lang="ko-KR" altLang="en-US" b="1"/>
          </a:p>
        </p:txBody>
      </p:sp>
      <p:sp>
        <p:nvSpPr>
          <p:cNvPr id="7" name="순서도: 추출 6"/>
          <p:cNvSpPr/>
          <p:nvPr/>
        </p:nvSpPr>
        <p:spPr>
          <a:xfrm>
            <a:off x="2811426" y="1638730"/>
            <a:ext cx="4860000" cy="21600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2811426" y="3960212"/>
            <a:ext cx="4860000" cy="21600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9781" y="4688333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Quality Childcare and Education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37545" y="4688333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More Together Time for Working Parents and their Children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85309" y="4688333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Family-friendly Housing Services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33073" y="4688333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Financial Support for Child-rearing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80838" y="4688333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Healthy Children,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Happy Parents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89988" y="5943366"/>
            <a:ext cx="8030850" cy="3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b="1" spc="-110"/>
              <a:t>Strengthen Communication with the People → Discover Policies with High Policy Perception</a:t>
            </a:r>
          </a:p>
        </p:txBody>
      </p:sp>
      <p:sp>
        <p:nvSpPr>
          <p:cNvPr id="30" name="순서도: 추출 29"/>
          <p:cNvSpPr/>
          <p:nvPr/>
        </p:nvSpPr>
        <p:spPr>
          <a:xfrm>
            <a:off x="2811426" y="5585853"/>
            <a:ext cx="4860000" cy="21600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9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0578" y="1137907"/>
            <a:ext cx="7760298" cy="2219545"/>
            <a:chOff x="505327" y="2367724"/>
            <a:chExt cx="4752474" cy="2136714"/>
          </a:xfrm>
          <a:solidFill>
            <a:srgbClr val="1B408D"/>
          </a:solidFill>
        </p:grpSpPr>
        <p:sp>
          <p:nvSpPr>
            <p:cNvPr id="3" name="모서리가 둥근 직사각형 2"/>
            <p:cNvSpPr/>
            <p:nvPr/>
          </p:nvSpPr>
          <p:spPr>
            <a:xfrm>
              <a:off x="505327" y="2367724"/>
              <a:ext cx="4752474" cy="59667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 </a:t>
              </a:r>
              <a:r>
                <a:rPr lang="en-US" altLang="ko-KR" b="1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I. Current Situation of Fertility and Population Aging</a:t>
              </a:r>
              <a:endParaRPr lang="ko-KR" altLang="en-US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05327" y="3137745"/>
              <a:ext cx="4752474" cy="59667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 </a:t>
              </a:r>
              <a:r>
                <a:rPr lang="en-US" altLang="ko-KR" b="1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II. The Impact of Low Fertility and Population Aging</a:t>
              </a:r>
              <a:endParaRPr lang="ko-KR" altLang="en-US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05327" y="3907768"/>
              <a:ext cx="4752474" cy="59667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III. Policy Response over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the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last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KoPubDotum Bold"/>
                  <a:ea typeface="KoPubDotum Bold"/>
                </a:rPr>
                <a:t>15Years (2006-2021)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0" y="0"/>
            <a:ext cx="117446" cy="6858000"/>
          </a:xfrm>
          <a:prstGeom prst="rect">
            <a:avLst/>
          </a:prstGeom>
          <a:solidFill>
            <a:srgbClr val="1B4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sz="1463"/>
          </a:p>
        </p:txBody>
      </p:sp>
      <p:sp>
        <p:nvSpPr>
          <p:cNvPr id="14" name="모서리가 둥근 직사각형 22"/>
          <p:cNvSpPr/>
          <p:nvPr/>
        </p:nvSpPr>
        <p:spPr>
          <a:xfrm>
            <a:off x="410578" y="3532605"/>
            <a:ext cx="7760298" cy="6198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rPr>
              <a:t> </a:t>
            </a:r>
            <a:r>
              <a:rPr lang="en-US" altLang="ko-KR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rPr>
              <a:t>IV. Policy Directions and Tasks of New Administration : Overview</a:t>
            </a:r>
            <a:endParaRPr lang="ko-KR" altLang="en-US" b="1">
              <a:solidFill>
                <a:schemeClr val="accent5">
                  <a:lumMod val="75000"/>
                </a:schemeClr>
              </a:solidFill>
              <a:latin typeface="KoPubDotum Bold"/>
              <a:ea typeface="KoPubDotum Bold"/>
            </a:endParaRPr>
          </a:p>
        </p:txBody>
      </p:sp>
      <p:sp>
        <p:nvSpPr>
          <p:cNvPr id="15" name="모서리가 둥근 직사각형 22"/>
          <p:cNvSpPr/>
          <p:nvPr/>
        </p:nvSpPr>
        <p:spPr>
          <a:xfrm>
            <a:off x="410578" y="4327559"/>
            <a:ext cx="7760298" cy="6198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rPr>
              <a:t> </a:t>
            </a:r>
            <a:r>
              <a:rPr lang="en-US" altLang="ko-KR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rPr>
              <a:t>V. Tax Incentive and Budget for Main Projects</a:t>
            </a:r>
            <a:endParaRPr lang="ko-KR" altLang="en-US" b="1">
              <a:solidFill>
                <a:schemeClr val="accent5">
                  <a:lumMod val="75000"/>
                </a:schemeClr>
              </a:solidFill>
              <a:latin typeface="KoPubDotum Bold"/>
              <a:ea typeface="KoPubDotum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0578" y="265203"/>
            <a:ext cx="165743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kern="0">
                <a:solidFill>
                  <a:schemeClr val="bg1"/>
                </a:solid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12" name="모서리가 둥근 직사각형 22"/>
          <p:cNvSpPr/>
          <p:nvPr/>
        </p:nvSpPr>
        <p:spPr>
          <a:xfrm>
            <a:off x="410578" y="5122513"/>
            <a:ext cx="7760298" cy="6198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rPr>
              <a:t> </a:t>
            </a:r>
            <a:r>
              <a:rPr lang="en-US" altLang="ko-KR" b="1">
                <a:solidFill>
                  <a:schemeClr val="accent5">
                    <a:lumMod val="75000"/>
                  </a:schemeClr>
                </a:solidFill>
                <a:latin typeface="KoPubDotum Bold"/>
                <a:ea typeface="KoPubDotum Bold"/>
              </a:rPr>
              <a:t>VI. Conclusion and Recommendations</a:t>
            </a:r>
            <a:endParaRPr lang="ko-KR" altLang="en-US" b="1">
              <a:solidFill>
                <a:schemeClr val="accent5">
                  <a:lumMod val="75000"/>
                </a:schemeClr>
              </a:solidFill>
              <a:latin typeface="KoPubDotum Bold"/>
              <a:ea typeface="KoPubDotum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978774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9988" y="1042271"/>
            <a:ext cx="77724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GOAL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1189988" y="2277596"/>
            <a:ext cx="248454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Narrowing the Focus 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on 5 Key areas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9987" y="3242481"/>
            <a:ext cx="248454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sz="1600" b="1" dirty="0">
                <a:solidFill>
                  <a:schemeClr val="tx1"/>
                </a:solidFill>
              </a:rPr>
              <a:t>Eliminating Blind Spots and </a:t>
            </a:r>
          </a:p>
          <a:p>
            <a:pPr algn="ctr" fontAlgn="base" latinLnBrk="0"/>
            <a:r>
              <a:rPr lang="en-US" altLang="ko-KR" sz="1600" b="1" dirty="0">
                <a:solidFill>
                  <a:schemeClr val="tx1"/>
                </a:solidFill>
              </a:rPr>
              <a:t>alleviating Societal Gaps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89988" y="4207366"/>
            <a:ext cx="248454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sz="1600" b="1" dirty="0">
                <a:solidFill>
                  <a:schemeClr val="tx1"/>
                </a:solidFill>
              </a:rPr>
              <a:t>Reforming the Structure and Raising Awareness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89988" y="5172252"/>
            <a:ext cx="248454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sz="1600" b="1" dirty="0">
                <a:solidFill>
                  <a:schemeClr val="tx1"/>
                </a:solidFill>
              </a:rPr>
              <a:t>Strengthening </a:t>
            </a:r>
          </a:p>
          <a:p>
            <a:pPr algn="ctr" fontAlgn="base" latinLnBrk="0"/>
            <a:r>
              <a:rPr lang="en-US" altLang="ko-KR" sz="1600" b="1" dirty="0">
                <a:solidFill>
                  <a:schemeClr val="tx1"/>
                </a:solidFill>
              </a:rPr>
              <a:t>Policy Grounds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89988" y="1776067"/>
            <a:ext cx="8030850" cy="3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Four Main Strategies</a:t>
            </a:r>
            <a:endParaRPr lang="ko-KR" altLang="en-US" b="1"/>
          </a:p>
        </p:txBody>
      </p:sp>
      <p:sp>
        <p:nvSpPr>
          <p:cNvPr id="7" name="순서도: 추출 6"/>
          <p:cNvSpPr/>
          <p:nvPr/>
        </p:nvSpPr>
        <p:spPr>
          <a:xfrm>
            <a:off x="2811426" y="1491986"/>
            <a:ext cx="4860000" cy="21600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76134" y="2277596"/>
            <a:ext cx="5441532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Focusing on key areas and tasks taking into account policy relevance, effectiveness and perception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Five Key Areas : </a:t>
            </a:r>
            <a:r>
              <a:rPr lang="en-US" altLang="ko-KR" sz="1400" b="1" dirty="0">
                <a:solidFill>
                  <a:schemeClr val="tx1"/>
                </a:solidFill>
              </a:rPr>
              <a:t>Childcare/education, combining work and childcare, Housing, Financial support for parents, Healthcare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76133" y="3239410"/>
            <a:ext cx="5441532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Promoting five key areas will lead to provision of </a:t>
            </a:r>
            <a:r>
              <a:rPr lang="en-US" altLang="ko-KR" sz="1400" b="1" dirty="0">
                <a:solidFill>
                  <a:schemeClr val="tx1"/>
                </a:solidFill>
              </a:rPr>
              <a:t>“universal and high quality services”</a:t>
            </a:r>
            <a:r>
              <a:rPr lang="en-US" altLang="ko-KR" sz="1400" dirty="0">
                <a:solidFill>
                  <a:schemeClr val="tx1"/>
                </a:solidFill>
              </a:rPr>
              <a:t> by </a:t>
            </a:r>
            <a:r>
              <a:rPr lang="en-US" altLang="ko-KR" sz="1400" b="1" dirty="0">
                <a:solidFill>
                  <a:schemeClr val="tx1"/>
                </a:solidFill>
              </a:rPr>
              <a:t>“eliminating blind spots and alleviating service gaps”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6133" y="4207366"/>
            <a:ext cx="5441532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Reinforcing family and childrearing-friendly systems and </a:t>
            </a:r>
            <a:r>
              <a:rPr lang="en-US" altLang="ko-KR" sz="1400" b="1" dirty="0">
                <a:solidFill>
                  <a:schemeClr val="tx1"/>
                </a:solidFill>
              </a:rPr>
              <a:t>raising level of social consensus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Restoring community values </a:t>
            </a:r>
            <a:r>
              <a:rPr lang="en-US" altLang="ko-KR" sz="1400" dirty="0">
                <a:solidFill>
                  <a:schemeClr val="tx1"/>
                </a:solidFill>
              </a:rPr>
              <a:t>through cultural, institutional, and other structural reforms of society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133" y="5172252"/>
            <a:ext cx="5441532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 Strengthening </a:t>
            </a:r>
            <a:r>
              <a:rPr lang="en-US" altLang="ko-KR" sz="1400" b="1" dirty="0">
                <a:solidFill>
                  <a:schemeClr val="tx1"/>
                </a:solidFill>
              </a:rPr>
              <a:t>cooperation ties between relevant ministries and committees</a:t>
            </a:r>
            <a:r>
              <a:rPr lang="en-US" altLang="ko-KR" sz="1400" dirty="0">
                <a:solidFill>
                  <a:schemeClr val="tx1"/>
                </a:solidFill>
              </a:rPr>
              <a:t> as well as the </a:t>
            </a:r>
            <a:r>
              <a:rPr lang="en-US" altLang="ko-KR" sz="1400" b="1" dirty="0">
                <a:solidFill>
                  <a:schemeClr val="tx1"/>
                </a:solidFill>
              </a:rPr>
              <a:t>policy evaluation and feedback </a:t>
            </a:r>
            <a:r>
              <a:rPr lang="en-US" altLang="ko-KR" sz="1400" dirty="0">
                <a:solidFill>
                  <a:schemeClr val="tx1"/>
                </a:solidFill>
              </a:rPr>
              <a:t>system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순서도: 추출 35"/>
          <p:cNvSpPr/>
          <p:nvPr/>
        </p:nvSpPr>
        <p:spPr>
          <a:xfrm>
            <a:off x="2959350" y="6157161"/>
            <a:ext cx="4860000" cy="21600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86815" y="6409884"/>
            <a:ext cx="8030850" cy="3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Five Key Areas and Tasks to Overcome Low Birthrate</a:t>
            </a:r>
            <a:endParaRPr lang="ko-KR" altLang="en-US" b="1"/>
          </a:p>
        </p:txBody>
      </p:sp>
      <p:sp>
        <p:nvSpPr>
          <p:cNvPr id="38" name="직사각형 37"/>
          <p:cNvSpPr/>
          <p:nvPr/>
        </p:nvSpPr>
        <p:spPr>
          <a:xfrm>
            <a:off x="1144264" y="268869"/>
            <a:ext cx="9060891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 latinLnBrk="0"/>
            <a:r>
              <a:rPr lang="en-US" altLang="ko-KR" sz="2800" b="1" kern="0" spc="-15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Policy Directions and Tasks for Overcoming  </a:t>
            </a:r>
          </a:p>
          <a:p>
            <a:pPr fontAlgn="base" latinLnBrk="0"/>
            <a:r>
              <a:rPr lang="en-US" altLang="ko-KR" sz="2800" b="1" kern="0" spc="-15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Low Birthrate and Aging Population </a:t>
            </a:r>
            <a:r>
              <a:rPr lang="en-US" altLang="ko-KR" sz="2800" kern="0" spc="-15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(Full Ver.) </a:t>
            </a:r>
          </a:p>
        </p:txBody>
      </p:sp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7013FF7F-F4AB-4E35-A734-9A55FF5E3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447331"/>
              </p:ext>
            </p:extLst>
          </p:nvPr>
        </p:nvGraphicFramePr>
        <p:xfrm>
          <a:off x="2047014" y="1047220"/>
          <a:ext cx="7170651" cy="35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626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18B788-A996-414A-B43C-0B9D7CE5952C}"/>
              </a:ext>
            </a:extLst>
          </p:cNvPr>
          <p:cNvCxnSpPr>
            <a:cxnSpLocks/>
          </p:cNvCxnSpPr>
          <p:nvPr/>
        </p:nvCxnSpPr>
        <p:spPr>
          <a:xfrm>
            <a:off x="580022" y="6622412"/>
            <a:ext cx="899193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08691C-6EC1-4E0F-978C-5EE3A464C025}"/>
              </a:ext>
            </a:extLst>
          </p:cNvPr>
          <p:cNvSpPr/>
          <p:nvPr/>
        </p:nvSpPr>
        <p:spPr>
          <a:xfrm>
            <a:off x="-1" y="0"/>
            <a:ext cx="872701" cy="6857995"/>
          </a:xfrm>
          <a:prstGeom prst="rect">
            <a:avLst/>
          </a:prstGeom>
          <a:gradFill flip="none" rotWithShape="1">
            <a:gsLst>
              <a:gs pos="0">
                <a:srgbClr val="25478E">
                  <a:shade val="30000"/>
                  <a:satMod val="115000"/>
                </a:srgbClr>
              </a:gs>
              <a:gs pos="50000">
                <a:srgbClr val="25478E">
                  <a:shade val="67500"/>
                  <a:satMod val="115000"/>
                </a:srgbClr>
              </a:gs>
              <a:gs pos="100000">
                <a:srgbClr val="25478E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254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89988" y="694972"/>
            <a:ext cx="8030850" cy="3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Five Key Areas and Tasks to Overcome Low Birthrate</a:t>
            </a:r>
            <a:endParaRPr lang="ko-KR" altLang="en-US" b="1"/>
          </a:p>
        </p:txBody>
      </p:sp>
      <p:sp>
        <p:nvSpPr>
          <p:cNvPr id="20" name="순서도: 추출 19"/>
          <p:cNvSpPr/>
          <p:nvPr/>
        </p:nvSpPr>
        <p:spPr>
          <a:xfrm>
            <a:off x="2811426" y="381657"/>
            <a:ext cx="4860000" cy="21600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9987" y="1148988"/>
            <a:ext cx="4015425" cy="358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Quality Childcare and Education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41426" y="1148988"/>
            <a:ext cx="3979412" cy="358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More Together Time for Working Parents and their Children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94769" y="2669562"/>
            <a:ext cx="2592000" cy="434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Family-friendly Housing Services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11803" y="2669562"/>
            <a:ext cx="2592000" cy="434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Financial Support for Child-rearing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28838" y="2669562"/>
            <a:ext cx="2592000" cy="434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Healthy Children, Happy Parents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89988" y="4842712"/>
            <a:ext cx="8030850" cy="3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b="1" spc="-110"/>
              <a:t>Strengthen Communication with the People → Discover Policies with High Policy Perception</a:t>
            </a:r>
          </a:p>
        </p:txBody>
      </p:sp>
      <p:sp>
        <p:nvSpPr>
          <p:cNvPr id="30" name="순서도: 추출 29"/>
          <p:cNvSpPr/>
          <p:nvPr/>
        </p:nvSpPr>
        <p:spPr>
          <a:xfrm>
            <a:off x="2811426" y="4535995"/>
            <a:ext cx="4860000" cy="21600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89987" y="1513402"/>
            <a:ext cx="4015425" cy="1094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Expanding infant care services &amp; part-time childcare services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Implementation of </a:t>
            </a:r>
            <a:r>
              <a:rPr lang="en-US" altLang="ko-KR" sz="1200" b="1" dirty="0">
                <a:solidFill>
                  <a:schemeClr val="tx1"/>
                </a:solidFill>
              </a:rPr>
              <a:t>integration of early childhood education and childcare</a:t>
            </a:r>
            <a:r>
              <a:rPr lang="en-US" altLang="ko-KR" sz="1200" dirty="0">
                <a:solidFill>
                  <a:schemeClr val="tx1"/>
                </a:solidFill>
              </a:rPr>
              <a:t>, nationwide expansion of </a:t>
            </a:r>
            <a:r>
              <a:rPr lang="en-US" altLang="ko-KR" sz="1200" b="1" dirty="0" err="1">
                <a:solidFill>
                  <a:schemeClr val="tx1"/>
                </a:solidFill>
              </a:rPr>
              <a:t>Neulbom</a:t>
            </a:r>
            <a:r>
              <a:rPr lang="en-US" altLang="ko-KR" sz="1200" b="1" dirty="0">
                <a:solidFill>
                  <a:schemeClr val="tx1"/>
                </a:solidFill>
              </a:rPr>
              <a:t> School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Enactment of Framework Act on Children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41426" y="1513402"/>
            <a:ext cx="3979412" cy="1094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Stronger enforcement </a:t>
            </a:r>
            <a:r>
              <a:rPr lang="en-US" altLang="ko-KR" sz="1200" dirty="0">
                <a:solidFill>
                  <a:schemeClr val="tx1"/>
                </a:solidFill>
              </a:rPr>
              <a:t>of support policies for working parents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Reduced/Flexible work hours </a:t>
            </a:r>
            <a:r>
              <a:rPr lang="en-US" altLang="ko-KR" sz="1200" dirty="0">
                <a:solidFill>
                  <a:schemeClr val="tx1"/>
                </a:solidFill>
              </a:rPr>
              <a:t>for child-caring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Closing gender gaps in child-caring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95631" y="3096761"/>
            <a:ext cx="2592000" cy="126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Housing support, expansion of financial support </a:t>
            </a:r>
            <a:r>
              <a:rPr lang="en-US" altLang="ko-KR" sz="1200" dirty="0">
                <a:solidFill>
                  <a:schemeClr val="tx1"/>
                </a:solidFill>
              </a:rPr>
              <a:t>for newlyweds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Expansion of </a:t>
            </a:r>
            <a:r>
              <a:rPr lang="en-US" altLang="ko-KR" sz="1200" b="1" dirty="0">
                <a:solidFill>
                  <a:schemeClr val="tx1"/>
                </a:solidFill>
              </a:rPr>
              <a:t>housing supply with customized residential size </a:t>
            </a:r>
            <a:r>
              <a:rPr lang="en-US" altLang="ko-KR" sz="1200" dirty="0">
                <a:solidFill>
                  <a:schemeClr val="tx1"/>
                </a:solidFill>
              </a:rPr>
              <a:t>considering number of household members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11803" y="3096762"/>
            <a:ext cx="2592000" cy="126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Government allowance </a:t>
            </a:r>
            <a:r>
              <a:rPr lang="en-US" altLang="ko-KR" sz="1200" dirty="0">
                <a:solidFill>
                  <a:schemeClr val="tx1"/>
                </a:solidFill>
              </a:rPr>
              <a:t>for parents with children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Improving payment amount and standards for Child Tax Credits (CTC)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Reforming tax laws </a:t>
            </a:r>
            <a:r>
              <a:rPr lang="en-US" altLang="ko-KR" sz="1200" dirty="0">
                <a:solidFill>
                  <a:schemeClr val="tx1"/>
                </a:solidFill>
              </a:rPr>
              <a:t>to be more </a:t>
            </a:r>
            <a:r>
              <a:rPr lang="en-US" altLang="ko-KR" sz="1200" b="1" dirty="0">
                <a:solidFill>
                  <a:schemeClr val="tx1"/>
                </a:solidFill>
              </a:rPr>
              <a:t>family friendly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628838" y="3096762"/>
            <a:ext cx="2592000" cy="126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Pre-pregnancy healthcare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Expansion of </a:t>
            </a:r>
            <a:r>
              <a:rPr lang="en-US" altLang="ko-KR" sz="1200" b="1" dirty="0">
                <a:solidFill>
                  <a:schemeClr val="tx1"/>
                </a:solidFill>
              </a:rPr>
              <a:t>infertility treatment support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No self-funded hospitalization and medical expenses for children under age 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89986" y="5199413"/>
            <a:ext cx="8030851" cy="126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Participatory Committee </a:t>
            </a:r>
            <a:r>
              <a:rPr lang="en-US" altLang="ko-KR" sz="1200" dirty="0">
                <a:solidFill>
                  <a:schemeClr val="tx1"/>
                </a:solidFill>
              </a:rPr>
              <a:t>under the National Education Commission : discuss high-profile social issues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Future Generation Advisory Group</a:t>
            </a:r>
            <a:r>
              <a:rPr lang="en-US" altLang="ko-KR" sz="1200" dirty="0">
                <a:solidFill>
                  <a:schemeClr val="tx1"/>
                </a:solidFill>
              </a:rPr>
              <a:t>, Low Birthrate Policy </a:t>
            </a:r>
            <a:r>
              <a:rPr lang="en-US" altLang="ko-KR" sz="1200" b="1" dirty="0">
                <a:solidFill>
                  <a:schemeClr val="tx1"/>
                </a:solidFill>
              </a:rPr>
              <a:t>Ombudsman</a:t>
            </a:r>
            <a:r>
              <a:rPr lang="en-US" altLang="ko-KR" sz="1200" dirty="0">
                <a:solidFill>
                  <a:schemeClr val="tx1"/>
                </a:solidFill>
              </a:rPr>
              <a:t> : collect opinions from the youth and examine policy supplementation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Implementation of in-depth survey and public opinion poll on </a:t>
            </a:r>
            <a:r>
              <a:rPr lang="en-US" altLang="ko-KR" sz="1200" b="1" dirty="0">
                <a:solidFill>
                  <a:schemeClr val="tx1"/>
                </a:solidFill>
              </a:rPr>
              <a:t>population issue awareness</a:t>
            </a:r>
            <a:r>
              <a:rPr lang="en-US" altLang="ko-KR" sz="1200" dirty="0">
                <a:solidFill>
                  <a:schemeClr val="tx1"/>
                </a:solidFill>
              </a:rPr>
              <a:t>, and research demand based on materials such as big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65849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4"/>
          <p:cNvSpPr/>
          <p:nvPr/>
        </p:nvSpPr>
        <p:spPr>
          <a:xfrm>
            <a:off x="0" y="642938"/>
            <a:ext cx="99621" cy="5572125"/>
          </a:xfrm>
          <a:prstGeom prst="rect">
            <a:avLst/>
          </a:prstGeom>
          <a:solidFill>
            <a:srgbClr val="1B408D"/>
          </a:solidFill>
          <a:ln w="12700">
            <a:miter lim="400000"/>
          </a:ln>
        </p:spPr>
        <p:txBody>
          <a:bodyPr lIns="37147" rIns="37147" anchor="ctr"/>
          <a:lstStyle/>
          <a:p>
            <a:pPr algn="ctr">
              <a:defRPr sz="18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맑은 고딕"/>
              </a:defRPr>
            </a:pPr>
            <a:endParaRPr sz="1463"/>
          </a:p>
        </p:txBody>
      </p:sp>
      <p:sp>
        <p:nvSpPr>
          <p:cNvPr id="280" name="직사각형 4"/>
          <p:cNvSpPr txBox="1"/>
          <p:nvPr/>
        </p:nvSpPr>
        <p:spPr>
          <a:xfrm>
            <a:off x="580263" y="3016386"/>
            <a:ext cx="885735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7147" rIns="37147">
            <a:spAutoFit/>
          </a:bodyPr>
          <a:lstStyle/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sz="4000">
                <a:solidFill>
                  <a:schemeClr val="accent5">
                    <a:lumMod val="75000"/>
                  </a:schemeClr>
                </a:solidFill>
              </a:rPr>
              <a:t>V. </a:t>
            </a:r>
            <a:r>
              <a:rPr lang="en-US" altLang="ko-KR" sz="4000">
                <a:solidFill>
                  <a:schemeClr val="accent5">
                    <a:lumMod val="75000"/>
                  </a:schemeClr>
                </a:solidFill>
              </a:rPr>
              <a:t>Tax Incentive and Budget for Main Projects</a:t>
            </a:r>
            <a:endParaRPr lang="ko-KR" altLang="en-US" sz="4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691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7744" y="256312"/>
            <a:ext cx="413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V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31" name="Shape 272"/>
          <p:cNvSpPr txBox="1"/>
          <p:nvPr/>
        </p:nvSpPr>
        <p:spPr>
          <a:xfrm>
            <a:off x="883349" y="250639"/>
            <a:ext cx="9116328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Tax Incentive and Budget for Main Projects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00421" y="940902"/>
            <a:ext cx="864365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2400" b="1" spc="-15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1. Tax Incentives for Overcoming Low Birthrate and Aging Population</a:t>
            </a:r>
            <a:endParaRPr lang="en-US" altLang="ko-KR" sz="2400" b="1" spc="-15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4184650" y="1738313"/>
            <a:ext cx="323214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78951" y="1456266"/>
          <a:ext cx="8459438" cy="4737799"/>
        </p:xfrm>
        <a:graphic>
          <a:graphicData uri="http://schemas.openxmlformats.org/drawingml/2006/table">
            <a:tbl>
              <a:tblPr/>
              <a:tblGrid>
                <a:gridCol w="93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3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맑은 고딕"/>
                          <a:cs typeface="Times New Roman"/>
                        </a:rPr>
                        <a:t>Tax</a:t>
                      </a:r>
                      <a:r>
                        <a:rPr lang="en-US" sz="1200" b="1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맑은 고딕"/>
                          <a:cs typeface="Times New Roman"/>
                        </a:rPr>
                        <a:t>Category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맑은 고딕"/>
                          <a:cs typeface="Times New Roman"/>
                        </a:rPr>
                        <a:t>Means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맑은 고딕"/>
                          <a:cs typeface="Times New Roman"/>
                        </a:rPr>
                        <a:t>Contents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33">
                <a:tc rowSpan="8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Income Tax</a:t>
                      </a:r>
                    </a:p>
                  </a:txBody>
                  <a:tcPr marL="17620" marR="17620" marT="4871" marB="4871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Tax-Free</a:t>
                      </a: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Child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birth/rearing benefits (200,000 KRW per month)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Parental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Leave Benefits, Pre and Post Childbirth Leave Benefits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6">
                <a:tc vMerge="1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-1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Income Tax Deduction</a:t>
                      </a: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Deduction for dependents (children and others)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: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1.50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million KRW per person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7822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Tax Credit</a:t>
                      </a: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Child Tax Deductions</a:t>
                      </a:r>
                    </a:p>
                    <a:p>
                      <a:pPr marL="88900" marR="0" indent="-8890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- Tax Deduction : 150,000 KRW for one child, 350,000 KRW for two children, 300,000 KRW per child for households with two or more children</a:t>
                      </a:r>
                    </a:p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(2) Childbirth or Adoption Tax Credit</a:t>
                      </a:r>
                    </a:p>
                    <a:p>
                      <a:pPr marL="0" marR="0" indent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- First child : 300,000 KRW, second child : 500,000 </a:t>
                      </a:r>
                      <a:r>
                        <a:rPr lang="en-US" altLang="ko-KR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KRW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, third child and more 700,000 </a:t>
                      </a:r>
                      <a:r>
                        <a:rPr lang="en-US" altLang="ko-KR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KRW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45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-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Education Expenses Tax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Credit(deduction rate 15%)</a:t>
                      </a:r>
                    </a:p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- </a:t>
                      </a:r>
                      <a:r>
                        <a:rPr lang="en-US" sz="1200" kern="0" spc="-5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(Limit) Infants and young children~high school students : 3 million, college student : 9 million KRW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306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-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Medical Expenses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Tax Credit (Deduction rate 15%, premature babies/babies with congenital conditions 20%, fertility treatment expenses 30%)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806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-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Child Tax Credit</a:t>
                      </a: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Child</a:t>
                      </a:r>
                      <a:r>
                        <a:rPr lang="en-US" sz="1200" kern="0" spc="-10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benefits are paid up to 1 million KRW per child for households with annual income of 70 million KRW or less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2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kern="0" spc="-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Separate</a:t>
                      </a:r>
                      <a:r>
                        <a:rPr lang="en-US" sz="1200" b="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Taxation for </a:t>
                      </a:r>
                    </a:p>
                    <a:p>
                      <a:pPr marL="0" marR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Private Pensions Income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 Alleviated Tax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Burden regarding retirement pension income</a:t>
                      </a:r>
                    </a:p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 Standard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amount of separate taxation for private pension income (15 million KRW per year)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24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VAT</a:t>
                      </a:r>
                    </a:p>
                  </a:txBody>
                  <a:tcPr marL="17620" marR="17620" marT="4871" marB="4871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Tax Exemption</a:t>
                      </a: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Tax Exemption for Infant Diapers, Formula, and Postnatal Care Center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24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Gift Tax</a:t>
                      </a:r>
                    </a:p>
                  </a:txBody>
                  <a:tcPr marL="17620" marR="17620" marT="4871" marB="4871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Deduction</a:t>
                      </a:r>
                    </a:p>
                  </a:txBody>
                  <a:tcPr marL="17620" marR="17620" marT="4871" marB="487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lang="en-US" sz="1200" kern="0" spc="0" baseline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100 million KRW deduction for gifted property from direct ascendants, within 2 years each (4 years) before and after date of marriage registration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41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883349" y="250639"/>
            <a:ext cx="911632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Tax Incentive and Budget for Main Projects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3936A-A0AF-4868-A326-F9B5D5A125B2}"/>
              </a:ext>
            </a:extLst>
          </p:cNvPr>
          <p:cNvSpPr txBox="1"/>
          <p:nvPr/>
        </p:nvSpPr>
        <p:spPr>
          <a:xfrm>
            <a:off x="1100421" y="940902"/>
            <a:ext cx="86436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’24 Budget for Main Projects in Response to Low Birthrate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43200"/>
              </p:ext>
            </p:extLst>
          </p:nvPr>
        </p:nvGraphicFramePr>
        <p:xfrm>
          <a:off x="1178954" y="1352308"/>
          <a:ext cx="8393004" cy="4834358"/>
        </p:xfrm>
        <a:graphic>
          <a:graphicData uri="http://schemas.openxmlformats.org/drawingml/2006/table">
            <a:tbl>
              <a:tblPr/>
              <a:tblGrid>
                <a:gridCol w="2453009">
                  <a:extLst>
                    <a:ext uri="{9D8B030D-6E8A-4147-A177-3AD203B41FA5}">
                      <a16:colId xmlns:a16="http://schemas.microsoft.com/office/drawing/2014/main" val="3955358894"/>
                    </a:ext>
                  </a:extLst>
                </a:gridCol>
                <a:gridCol w="767829">
                  <a:extLst>
                    <a:ext uri="{9D8B030D-6E8A-4147-A177-3AD203B41FA5}">
                      <a16:colId xmlns:a16="http://schemas.microsoft.com/office/drawing/2014/main" val="2972107647"/>
                    </a:ext>
                  </a:extLst>
                </a:gridCol>
                <a:gridCol w="659318">
                  <a:extLst>
                    <a:ext uri="{9D8B030D-6E8A-4147-A177-3AD203B41FA5}">
                      <a16:colId xmlns:a16="http://schemas.microsoft.com/office/drawing/2014/main" val="2084728069"/>
                    </a:ext>
                  </a:extLst>
                </a:gridCol>
                <a:gridCol w="4512848">
                  <a:extLst>
                    <a:ext uri="{9D8B030D-6E8A-4147-A177-3AD203B41FA5}">
                      <a16:colId xmlns:a16="http://schemas.microsoft.com/office/drawing/2014/main" val="1515359008"/>
                    </a:ext>
                  </a:extLst>
                </a:gridCol>
              </a:tblGrid>
              <a:tr h="2242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(unit: hundred million KRW)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11332"/>
                  </a:ext>
                </a:extLst>
              </a:tr>
              <a:tr h="2843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496186"/>
                  </a:ext>
                </a:extLst>
              </a:tr>
              <a:tr h="253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sz="10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Housing Support for Families with Babies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68,880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89,732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73805"/>
                  </a:ext>
                </a:extLst>
              </a:tr>
              <a:tr h="25307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 Housing purchase and lease funds (loans)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68,231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86,876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Raised income requirements for families with newborns for housing purchase and lease loan purposes, prioritization in sale in lots and housing leases</a:t>
                      </a:r>
                      <a:endParaRPr 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272443"/>
                  </a:ext>
                </a:extLst>
              </a:tr>
              <a:tr h="25307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 Support for private loan interests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2,856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45284"/>
                  </a:ext>
                </a:extLst>
              </a:tr>
              <a:tr h="303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Combining Childcare and Work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17,985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21,534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5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00654"/>
                  </a:ext>
                </a:extLst>
              </a:tr>
              <a:tr h="477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-Parental Leave Benefits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16,964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19,869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Extension of parental leave period: 12→18 mths,</a:t>
                      </a:r>
                      <a:endParaRPr lang="en-US" sz="1000" kern="0" spc="-5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Infancy benefits : 3→6 mths</a:t>
                      </a:r>
                      <a:endParaRPr lang="en-US" sz="1000" kern="0" spc="-5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Maximum payment: 3→4.5 million won</a:t>
                      </a:r>
                      <a:endParaRPr lang="en-US" sz="1000" kern="0" spc="-5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65480"/>
                  </a:ext>
                </a:extLst>
              </a:tr>
              <a:tr h="3160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-Benefits during childrearing period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1,490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Child’s Age: 8→12, 100% full payment 5→10 hours per week,</a:t>
                      </a:r>
                      <a:b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Maximum period of use: 24→36 months</a:t>
                      </a:r>
                      <a:endParaRPr 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81372"/>
                  </a:ext>
                </a:extLst>
              </a:tr>
              <a:tr h="3160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-Maternity Leave Benefits for Spouses 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Wage support for employees of small and medium-sized businesses: 5→10 days</a:t>
                      </a:r>
                      <a:endParaRPr lang="en-US" sz="1000" kern="0" spc="-5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052289"/>
                  </a:ext>
                </a:extLst>
              </a:tr>
              <a:tr h="253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-Work Hours Time Clocking System 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Provision of 800 systems to support flexible work hours for parents</a:t>
                      </a:r>
                      <a:endParaRPr lang="en-US" sz="1000" kern="0" spc="-5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155948"/>
                  </a:ext>
                </a:extLst>
              </a:tr>
              <a:tr h="477823">
                <a:tc>
                  <a:txBody>
                    <a:bodyPr/>
                    <a:lstStyle/>
                    <a:p>
                      <a:pPr marL="176530" marR="0" indent="-17653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</a:t>
                      </a: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Funding for workload sharing during child- rearing period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Monthly payment of 200,000 won (6000 recipients) when business owner provides benefits to substitute employee sharing the workload of original employee</a:t>
                      </a:r>
                      <a:endParaRPr 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4849"/>
                  </a:ext>
                </a:extLst>
              </a:tr>
              <a:tr h="477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-Substitute Human Resources Banks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and other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2→5 Substitute Human Resources Banks, support for employees of small businesses utilizing flexible work hours for childrearing: monthly payment of 200,000 won(2,000 recipients) and more</a:t>
                      </a:r>
                      <a:endParaRPr 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15023"/>
                  </a:ext>
                </a:extLst>
              </a:tr>
              <a:tr h="253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Financial Support for Childrearing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19,409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27,083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0" indent="-13589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12326"/>
                  </a:ext>
                </a:extLst>
              </a:tr>
              <a:tr h="3160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 Gov. Allowance for Parents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16,215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23,279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 0: 700,000→1 million won, Age 1: 350,000→500,000 won</a:t>
                      </a:r>
                      <a:endParaRPr 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450" marR="0" indent="-4445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 excepting 56.08 billion won worth of benefits payment</a:t>
                      </a:r>
                      <a:endParaRPr 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197005"/>
                  </a:ext>
                </a:extLst>
              </a:tr>
              <a:tr h="253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- Cash Voucher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3,194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3,803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Second child: 2 million→3 million won</a:t>
                      </a:r>
                      <a:endParaRPr lang="en-US" sz="1000" kern="0" spc="-5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1827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84650" y="1738313"/>
            <a:ext cx="323214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9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41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883349" y="250639"/>
            <a:ext cx="911632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Tax Incentive and Budget for Main Projects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3936A-A0AF-4868-A326-F9B5D5A125B2}"/>
              </a:ext>
            </a:extLst>
          </p:cNvPr>
          <p:cNvSpPr txBox="1"/>
          <p:nvPr/>
        </p:nvSpPr>
        <p:spPr>
          <a:xfrm>
            <a:off x="1033746" y="902802"/>
            <a:ext cx="86436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’24 Budget for Main Projects in Response to Low Birthrate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84650" y="1738313"/>
            <a:ext cx="323214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61479"/>
              </p:ext>
            </p:extLst>
          </p:nvPr>
        </p:nvGraphicFramePr>
        <p:xfrm>
          <a:off x="1033747" y="1307222"/>
          <a:ext cx="8164440" cy="4889630"/>
        </p:xfrm>
        <a:graphic>
          <a:graphicData uri="http://schemas.openxmlformats.org/drawingml/2006/table">
            <a:tbl>
              <a:tblPr/>
              <a:tblGrid>
                <a:gridCol w="2811978">
                  <a:extLst>
                    <a:ext uri="{9D8B030D-6E8A-4147-A177-3AD203B41FA5}">
                      <a16:colId xmlns:a16="http://schemas.microsoft.com/office/drawing/2014/main" val="3201751805"/>
                    </a:ext>
                  </a:extLst>
                </a:gridCol>
                <a:gridCol w="673819">
                  <a:extLst>
                    <a:ext uri="{9D8B030D-6E8A-4147-A177-3AD203B41FA5}">
                      <a16:colId xmlns:a16="http://schemas.microsoft.com/office/drawing/2014/main" val="144141240"/>
                    </a:ext>
                  </a:extLst>
                </a:gridCol>
                <a:gridCol w="701895">
                  <a:extLst>
                    <a:ext uri="{9D8B030D-6E8A-4147-A177-3AD203B41FA5}">
                      <a16:colId xmlns:a16="http://schemas.microsoft.com/office/drawing/2014/main" val="1129439875"/>
                    </a:ext>
                  </a:extLst>
                </a:gridCol>
                <a:gridCol w="3976748">
                  <a:extLst>
                    <a:ext uri="{9D8B030D-6E8A-4147-A177-3AD203B41FA5}">
                      <a16:colId xmlns:a16="http://schemas.microsoft.com/office/drawing/2014/main" val="3566067496"/>
                    </a:ext>
                  </a:extLst>
                </a:gridCol>
              </a:tblGrid>
              <a:tr h="2326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(unit: hundred million KRW)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815417"/>
                  </a:ext>
                </a:extLst>
              </a:tr>
              <a:tr h="2718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61882"/>
                  </a:ext>
                </a:extLst>
              </a:tr>
              <a:tr h="232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Expansion of Childcare Infrastructure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34,001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37,267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11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74976"/>
                  </a:ext>
                </a:extLst>
              </a:tr>
              <a:tr h="327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Infant and Childcare Benefits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30,251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31,543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 0~2, 5% raise in child with disability benefits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 including a 56.08 billion won transfer of government allowance for parents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48348"/>
                  </a:ext>
                </a:extLst>
              </a:tr>
              <a:tr h="327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Incentives for Classes for Infants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Additional support benefits to classes (age 0~2) that do not meet required number of enrollment per class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300898"/>
                  </a:ext>
                </a:extLst>
              </a:tr>
              <a:tr h="327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Infant Care Services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3,546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4,679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85,000→110,000 Households, 10% discount for households with two or more children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780889"/>
                  </a:ext>
                </a:extLst>
              </a:tr>
              <a:tr h="232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Part-time Childcare </a:t>
                      </a: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830→850 Hourly Classes, 200→1,465 Half-day Classes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899500"/>
                  </a:ext>
                </a:extLst>
              </a:tr>
              <a:tr h="232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Support for Infertile Families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82871"/>
                  </a:ext>
                </a:extLst>
              </a:tr>
              <a:tr h="232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Pre-pregnancy Healthcare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Fertility test support for 164,000 couples preparing for pregnancy</a:t>
                      </a:r>
                      <a:endParaRPr lang="en-US" sz="1000" kern="0" spc="-7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61203"/>
                  </a:ext>
                </a:extLst>
              </a:tr>
              <a:tr h="372510">
                <a:tc>
                  <a:txBody>
                    <a:bodyPr/>
                    <a:lstStyle/>
                    <a:p>
                      <a:pPr marL="162560" marR="0" indent="-1625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 Support for Assisted Reproductive Tech. (ART) : </a:t>
                      </a:r>
                    </a:p>
                    <a:p>
                      <a:pPr marL="162560" marR="0" indent="-1625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utilizing Egg Freezing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Egg Thawing and Assisted Reproductive Technology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700857"/>
                  </a:ext>
                </a:extLst>
              </a:tr>
              <a:tr h="232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Medical Expenses Support for High-risk Pregnancies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Removal of income requirements (current requirement: 180% median income)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57480" marR="0" indent="-15748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 (recipient) 13,000→33,000 high-risk pregnant women, 8,000→12,000 premature babies/babies with congenital conditions, 100→278 babies with hearing loss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71430"/>
                  </a:ext>
                </a:extLst>
              </a:tr>
              <a:tr h="232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Other Medical Expenses including Support for Premature Babies</a:t>
                      </a:r>
                      <a:endParaRPr lang="en-US" sz="1000" kern="0" spc="-1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03907"/>
                  </a:ext>
                </a:extLst>
              </a:tr>
              <a:tr h="434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Support for Congenital Hearing Loss Examination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35303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-Early-life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Healthcare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Infant development assessment through house visits, more healthcare centers that provide healthcare consultation for mothers and infants (60→75 centers)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453918"/>
                  </a:ext>
                </a:extLst>
              </a:tr>
              <a:tr h="327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Counseling Centers for Infertility and Depression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Psychiatric Counseling Support for Infertility/Postpartum Depression (8→10 Centers)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73366"/>
                  </a:ext>
                </a:extLst>
              </a:tr>
              <a:tr h="327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-Fertility Treatment Leave Benefits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20" marR="17620" marT="4871" marB="4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Fertility Treatment Paid Leave for Employees of Small and Medium-sized </a:t>
                      </a:r>
                    </a:p>
                    <a:p>
                      <a:pPr marL="44450" marR="0" indent="-44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Enterprises: 2 days</a:t>
                      </a:r>
                      <a:endParaRPr lang="en-US" sz="1000" kern="0" spc="-7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35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42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7744" y="256312"/>
            <a:ext cx="413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V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31" name="Shape 272"/>
          <p:cNvSpPr txBox="1"/>
          <p:nvPr/>
        </p:nvSpPr>
        <p:spPr>
          <a:xfrm>
            <a:off x="883349" y="250639"/>
            <a:ext cx="9116328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Tax Incentive and Budget for Main Projects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33746" y="1034032"/>
            <a:ext cx="864365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3. Preparation for Aging Society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4184650" y="1738313"/>
            <a:ext cx="323214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50432" y="1523016"/>
            <a:ext cx="8221528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latin typeface="Times New Roman"/>
                <a:cs typeface="Times New Roman"/>
              </a:rPr>
              <a:t>(1) Supporting Employment and Income of the Elderly</a:t>
            </a:r>
          </a:p>
          <a:p>
            <a:pPr marL="177800"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- Increase of employment and financial benefit</a:t>
            </a:r>
          </a:p>
          <a:p>
            <a:pPr marL="177800"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- Increase of Basic Pension (32.3 &gt; 33.4 ten thousand won per month)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latin typeface="Times New Roman"/>
                <a:cs typeface="Times New Roman"/>
              </a:rPr>
              <a:t>(2) Intensifying Health and Daycare  System for the Elderly</a:t>
            </a:r>
          </a:p>
          <a:p>
            <a:pPr marL="88900" indent="88900"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- Expanding Customized preventive care service</a:t>
            </a:r>
          </a:p>
          <a:p>
            <a:pPr marL="88900" indent="88900"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- Extending time of care for old people living alone</a:t>
            </a:r>
          </a:p>
          <a:p>
            <a:pPr marL="88900" indent="88900">
              <a:lnSpc>
                <a:spcPct val="130000"/>
              </a:lnSpc>
              <a:defRPr/>
            </a:pPr>
            <a:endParaRPr lang="en-US" altLang="ko-KR" dirty="0">
              <a:latin typeface="Times New Roman"/>
              <a:cs typeface="Times New Roman"/>
            </a:endParaRPr>
          </a:p>
          <a:p>
            <a:pPr marL="88900" indent="88900">
              <a:lnSpc>
                <a:spcPct val="130000"/>
              </a:lnSpc>
              <a:defRPr/>
            </a:pPr>
            <a:r>
              <a:rPr lang="en-US" altLang="ko-KR" b="1" u="sng" dirty="0">
                <a:latin typeface="Times New Roman"/>
                <a:cs typeface="Times New Roman"/>
              </a:rPr>
              <a:t>&lt;‘24 Budget for Aging Society&gt;</a:t>
            </a:r>
          </a:p>
          <a:p>
            <a:pPr marL="88900" indent="88900">
              <a:lnSpc>
                <a:spcPct val="130000"/>
              </a:lnSpc>
              <a:defRPr/>
            </a:pPr>
            <a:r>
              <a:rPr lang="en-US" altLang="ko-KR" sz="1000" dirty="0">
                <a:latin typeface="Times New Roman"/>
                <a:cs typeface="Times New Roman"/>
              </a:rPr>
              <a:t>                                                					             	                (hundred million won)</a:t>
            </a:r>
          </a:p>
          <a:p>
            <a:pPr marL="88900" indent="88900">
              <a:lnSpc>
                <a:spcPct val="130000"/>
              </a:lnSpc>
              <a:defRPr/>
            </a:pPr>
            <a:endParaRPr lang="en-US" altLang="ko-KR" sz="1000" dirty="0">
              <a:latin typeface="Times New Roman"/>
              <a:cs typeface="Times New Roman"/>
            </a:endParaRPr>
          </a:p>
          <a:p>
            <a:pPr marL="88900" indent="88900">
              <a:lnSpc>
                <a:spcPct val="130000"/>
              </a:lnSpc>
              <a:defRPr/>
            </a:pPr>
            <a:endParaRPr lang="en-US" altLang="ko-KR" dirty="0">
              <a:latin typeface="Times New Roman"/>
              <a:cs typeface="Times New Roman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64D47D-98F5-4CC6-9991-58B93FB2F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85810"/>
              </p:ext>
            </p:extLst>
          </p:nvPr>
        </p:nvGraphicFramePr>
        <p:xfrm>
          <a:off x="1350432" y="4978602"/>
          <a:ext cx="8221529" cy="155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912">
                  <a:extLst>
                    <a:ext uri="{9D8B030D-6E8A-4147-A177-3AD203B41FA5}">
                      <a16:colId xmlns:a16="http://schemas.microsoft.com/office/drawing/2014/main" val="489347038"/>
                    </a:ext>
                  </a:extLst>
                </a:gridCol>
                <a:gridCol w="2717563">
                  <a:extLst>
                    <a:ext uri="{9D8B030D-6E8A-4147-A177-3AD203B41FA5}">
                      <a16:colId xmlns:a16="http://schemas.microsoft.com/office/drawing/2014/main" val="1347382577"/>
                    </a:ext>
                  </a:extLst>
                </a:gridCol>
                <a:gridCol w="2778054">
                  <a:extLst>
                    <a:ext uri="{9D8B030D-6E8A-4147-A177-3AD203B41FA5}">
                      <a16:colId xmlns:a16="http://schemas.microsoft.com/office/drawing/2014/main" val="2512174687"/>
                    </a:ext>
                  </a:extLst>
                </a:gridCol>
              </a:tblGrid>
              <a:tr h="3877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`23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`24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47051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Employment and Income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20,262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74489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Basic Pension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185,304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202,015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15687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Elderly Care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5,020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5,461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781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4"/>
          <p:cNvSpPr/>
          <p:nvPr/>
        </p:nvSpPr>
        <p:spPr>
          <a:xfrm>
            <a:off x="0" y="642938"/>
            <a:ext cx="99621" cy="5572125"/>
          </a:xfrm>
          <a:prstGeom prst="rect">
            <a:avLst/>
          </a:prstGeom>
          <a:solidFill>
            <a:srgbClr val="1B408D"/>
          </a:solidFill>
          <a:ln w="12700">
            <a:miter lim="400000"/>
          </a:ln>
        </p:spPr>
        <p:txBody>
          <a:bodyPr lIns="37147" rIns="37147" anchor="ctr"/>
          <a:lstStyle/>
          <a:p>
            <a:pPr algn="ctr">
              <a:defRPr sz="18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맑은 고딕"/>
              </a:defRPr>
            </a:pPr>
            <a:endParaRPr sz="1463"/>
          </a:p>
        </p:txBody>
      </p:sp>
      <p:sp>
        <p:nvSpPr>
          <p:cNvPr id="280" name="직사각형 4"/>
          <p:cNvSpPr txBox="1"/>
          <p:nvPr/>
        </p:nvSpPr>
        <p:spPr>
          <a:xfrm>
            <a:off x="580263" y="3016386"/>
            <a:ext cx="885735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7147" rIns="37147">
            <a:spAutoFit/>
          </a:bodyPr>
          <a:lstStyle/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sz="4000">
                <a:solidFill>
                  <a:schemeClr val="accent5">
                    <a:lumMod val="75000"/>
                  </a:schemeClr>
                </a:solidFill>
              </a:rPr>
              <a:t>VI.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Conclusion and Recommendation</a:t>
            </a:r>
            <a:endParaRPr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717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0500" y="256312"/>
            <a:ext cx="530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VI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31" name="Shape 272"/>
          <p:cNvSpPr txBox="1"/>
          <p:nvPr/>
        </p:nvSpPr>
        <p:spPr>
          <a:xfrm>
            <a:off x="883348" y="250639"/>
            <a:ext cx="9908829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700" b="1" kern="0" spc="-15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1. More Comprehensive and Socio-structural Approach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3650" y="1116809"/>
            <a:ext cx="8614367" cy="52086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- Focusing on Key Areas and Enhancing Effectiveness of Policy.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- Deepening and Expanding scope of Policy measures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- Comprehensive Approach with Social Structure and Fiscal Resources. </a:t>
            </a:r>
          </a:p>
          <a:p>
            <a:pPr algn="l">
              <a:defRPr/>
            </a:pPr>
            <a:endParaRPr lang="en-US" altLang="ko-KR" b="1" kern="0" spc="-15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altLang="ko-KR" b="1" kern="0" spc="-15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1. More Comprehensive and Socio-structural Approach is Required</a:t>
            </a:r>
          </a:p>
          <a:p>
            <a:pPr algn="l">
              <a:defRPr/>
            </a:pPr>
            <a:endParaRPr lang="en-US" altLang="ko-KR" b="1" kern="0" spc="-15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latin typeface="Times New Roman"/>
                <a:cs typeface="Times New Roman"/>
              </a:rPr>
              <a:t>(1) Reducing Direct and Indirect Cost of Childbirth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 - Supporting Job Creating and Stabilizing Housing Price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 - Reducing excessive Expenditure on Education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 - Alleviating concentration into Metropolitan Area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latin typeface="Times New Roman"/>
                <a:cs typeface="Times New Roman"/>
              </a:rPr>
              <a:t>(2) Improvement of Social Structure and Perception</a:t>
            </a:r>
          </a:p>
          <a:p>
            <a:pPr marL="180975" indent="-180975">
              <a:lnSpc>
                <a:spcPct val="130000"/>
              </a:lnSpc>
              <a:defRPr/>
            </a:pPr>
            <a:r>
              <a:rPr lang="en-US" altLang="ko-KR" dirty="0">
                <a:latin typeface="Times New Roman"/>
                <a:cs typeface="Times New Roman"/>
              </a:rPr>
              <a:t> - Positive Adaptation policy responding Changes in the view of value : Life Style, Marriage, Childbirth, Family, Community and Youth’s Values</a:t>
            </a: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6B6C80-8260-46FC-9C8D-1120A5F673C8}"/>
              </a:ext>
            </a:extLst>
          </p:cNvPr>
          <p:cNvSpPr/>
          <p:nvPr/>
        </p:nvSpPr>
        <p:spPr>
          <a:xfrm>
            <a:off x="1114487" y="1124613"/>
            <a:ext cx="77724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GOAL</a:t>
            </a:r>
            <a:endParaRPr lang="ko-KR" altLang="en-US" b="1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04C97D47-3F68-49BE-BBC2-43736519B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810138"/>
              </p:ext>
            </p:extLst>
          </p:nvPr>
        </p:nvGraphicFramePr>
        <p:xfrm>
          <a:off x="1971513" y="1116808"/>
          <a:ext cx="7170651" cy="365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191799" y="4012172"/>
            <a:ext cx="4531865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&lt;Education Expenditure per Student (RoK/OECD)&gt;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63">
                <a:latin typeface="Arial"/>
                <a:cs typeface="Arial"/>
              </a:endParaRPr>
            </a:p>
          </p:txBody>
        </p:sp>
      </p:grpSp>
      <p:sp>
        <p:nvSpPr>
          <p:cNvPr id="31" name="Shape 272"/>
          <p:cNvSpPr txBox="1"/>
          <p:nvPr/>
        </p:nvSpPr>
        <p:spPr>
          <a:xfrm>
            <a:off x="883349" y="250639"/>
            <a:ext cx="9116328" cy="503787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imes New Roman"/>
                <a:cs typeface="Times New Roman"/>
              </a:rPr>
              <a:t>2. Securing Fiscal Resources </a:t>
            </a:r>
            <a:endParaRPr lang="en-US" sz="2800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3650" y="986987"/>
            <a:ext cx="8614367" cy="2693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0488" lvl="1">
              <a:lnSpc>
                <a:spcPct val="130000"/>
              </a:lnSpc>
              <a:defRPr/>
            </a:pPr>
            <a:r>
              <a:rPr lang="en-US" altLang="ko-KR" b="1">
                <a:latin typeface="Times New Roman"/>
                <a:cs typeface="Times New Roman"/>
              </a:rPr>
              <a:t>(1) Utilization of unused local education subsidy </a:t>
            </a:r>
          </a:p>
          <a:p>
            <a:pPr marL="266700" lvl="1" indent="-85725">
              <a:lnSpc>
                <a:spcPct val="130000"/>
              </a:lnSpc>
              <a:buFont typeface="Arial"/>
              <a:buChar char="•"/>
              <a:defRPr/>
            </a:pPr>
            <a:r>
              <a:rPr lang="en-US" altLang="ko-KR" sz="1600" b="1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600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 central government provides subsidy to the local educational governments to support preschool, primary, and secondary education.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600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 The subsidy is financed by 20.79% of internal tax revenue and a portion of education tax</a:t>
            </a:r>
          </a:p>
          <a:p>
            <a:pPr marL="630238" lvl="1" indent="-173038">
              <a:lnSpc>
                <a:spcPct val="130000"/>
              </a:lnSpc>
              <a:defRPr/>
            </a:pPr>
            <a:r>
              <a:rPr lang="en-US" altLang="ko-KR" sz="1600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altLang="ko-KR" sz="1600" b="1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(Why is the reform necessary?)</a:t>
            </a:r>
            <a:r>
              <a:rPr lang="en-US" altLang="ko-KR" sz="1600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The total amount of subsidy has increased four times over the last 20 years, though the number of students has decreased by 34% over the same period</a:t>
            </a:r>
          </a:p>
          <a:p>
            <a:pPr marL="630238" lvl="1" indent="-173038">
              <a:lnSpc>
                <a:spcPct val="130000"/>
              </a:lnSpc>
              <a:defRPr/>
            </a:pPr>
            <a:r>
              <a:rPr lang="en-US" altLang="ko-KR" sz="1600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altLang="ko-KR" sz="1600" b="1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(Problem)</a:t>
            </a:r>
            <a:r>
              <a:rPr lang="en-US" altLang="ko-KR" sz="1600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There is unused subsidy : need to transfer to combining childcare and work</a:t>
            </a:r>
          </a:p>
          <a:p>
            <a:pPr marL="627063" lvl="1" indent="-169863">
              <a:lnSpc>
                <a:spcPct val="130000"/>
              </a:lnSpc>
              <a:defRPr/>
            </a:pPr>
            <a:r>
              <a:rPr lang="en-US" altLang="ko-KR" sz="1600" spc="-7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        * 7.5 trillion KRW was unused in 2023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1796827" y="4427746"/>
          <a:ext cx="3408586" cy="1957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5872674" y="4427670"/>
          <a:ext cx="3258149" cy="195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6827" y="4012172"/>
            <a:ext cx="3408586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&lt;Student Population and Subsidy&gt;</a:t>
            </a: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pPr lvl="0">
              <a:defRPr/>
            </a:pPr>
            <a:fld id="{8BF5F6E0-E4C1-4D32-8605-C37E4FBD9F9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80748" y="5514798"/>
            <a:ext cx="796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 spc="-100">
                <a:solidFill>
                  <a:schemeClr val="bg2">
                    <a:lumMod val="25000"/>
                  </a:schemeClr>
                </a:solidFill>
              </a:rPr>
              <a:t>(# of Students)</a:t>
            </a:r>
            <a:endParaRPr lang="ko-KR" altLang="en-US" sz="1100" spc="-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621" y="5514798"/>
            <a:ext cx="796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 spc="-100">
                <a:solidFill>
                  <a:schemeClr val="bg2">
                    <a:lumMod val="25000"/>
                  </a:schemeClr>
                </a:solidFill>
              </a:rPr>
              <a:t>(Sub.)</a:t>
            </a:r>
            <a:endParaRPr lang="ko-KR" altLang="en-US" sz="1100" spc="-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" y="256312"/>
            <a:ext cx="530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2"/>
                </a:solidFill>
                <a:latin typeface="Arial"/>
                <a:cs typeface="Arial"/>
              </a:rPr>
              <a:t>VI</a:t>
            </a:r>
            <a:endParaRPr lang="ko-KR" altLang="en-US" sz="2800" b="1">
              <a:solidFill>
                <a:schemeClr val="bg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4"/>
          <p:cNvSpPr/>
          <p:nvPr/>
        </p:nvSpPr>
        <p:spPr>
          <a:xfrm>
            <a:off x="0" y="642938"/>
            <a:ext cx="99621" cy="5572125"/>
          </a:xfrm>
          <a:prstGeom prst="rect">
            <a:avLst/>
          </a:prstGeom>
          <a:solidFill>
            <a:srgbClr val="1B408D"/>
          </a:solidFill>
          <a:ln w="12700">
            <a:miter lim="400000"/>
          </a:ln>
        </p:spPr>
        <p:txBody>
          <a:bodyPr lIns="37147" rIns="37147" anchor="ctr"/>
          <a:lstStyle/>
          <a:p>
            <a:pPr algn="ctr">
              <a:defRPr sz="18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맑은 고딕"/>
              </a:defRPr>
            </a:pPr>
            <a:endParaRPr sz="1463"/>
          </a:p>
        </p:txBody>
      </p:sp>
      <p:sp>
        <p:nvSpPr>
          <p:cNvPr id="280" name="직사각형 4"/>
          <p:cNvSpPr txBox="1"/>
          <p:nvPr/>
        </p:nvSpPr>
        <p:spPr>
          <a:xfrm>
            <a:off x="580263" y="3016386"/>
            <a:ext cx="885735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7147" rIns="37147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 </a:t>
            </a:r>
            <a:r>
              <a:rPr lang="en-US" altLang="ko-KR" sz="4000" spc="-300">
                <a:solidFill>
                  <a:schemeClr val="accent5">
                    <a:lumMod val="75000"/>
                  </a:schemeClr>
                </a:solidFill>
              </a:rPr>
              <a:t>I. Current Situation of Fertility and Population Aging</a:t>
            </a:r>
            <a:endParaRPr lang="ko-KR" altLang="en-US" sz="4000" spc="-3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883349" y="250639"/>
            <a:ext cx="911632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Securing Fiscal Resources 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E82B4-EE33-403C-B6F5-CB0250D17F7A}"/>
              </a:ext>
            </a:extLst>
          </p:cNvPr>
          <p:cNvSpPr txBox="1"/>
          <p:nvPr/>
        </p:nvSpPr>
        <p:spPr>
          <a:xfrm>
            <a:off x="1013650" y="1178899"/>
            <a:ext cx="8614367" cy="333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Review of Increasing VAT rate</a:t>
            </a:r>
          </a:p>
          <a:p>
            <a:pPr marL="180975">
              <a:lnSpc>
                <a:spcPct val="13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 from 10% to 12 and 15% gradually</a:t>
            </a:r>
          </a:p>
          <a:p>
            <a:pPr marL="271463" indent="-90488">
              <a:lnSpc>
                <a:spcPct val="13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10% rate has been kept since 1978</a:t>
            </a:r>
          </a:p>
          <a:p>
            <a:pPr marL="180975">
              <a:lnSpc>
                <a:spcPct val="13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Adverse Impact could be overcome by deliberate  expenditure on Children and Elderly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Enhancing efficiency of welfare expenditure</a:t>
            </a:r>
          </a:p>
          <a:p>
            <a:pPr marL="180975">
              <a:lnSpc>
                <a:spcPct val="13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Reform social welfare project</a:t>
            </a:r>
          </a:p>
          <a:p>
            <a:pPr marL="180975">
              <a:lnSpc>
                <a:spcPct val="13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Improve delivery method to prevent leakage and blind spots (prevent benefit fraud)</a:t>
            </a:r>
          </a:p>
          <a:p>
            <a:pPr marL="180975">
              <a:lnSpc>
                <a:spcPct val="13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Combine programs with similar objective and beneficiaries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86F6916B-DF0B-44E9-B37B-E7A442DA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190500" y="256312"/>
            <a:ext cx="53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2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4"/>
          <p:cNvSpPr/>
          <p:nvPr/>
        </p:nvSpPr>
        <p:spPr>
          <a:xfrm>
            <a:off x="0" y="642938"/>
            <a:ext cx="99621" cy="5572125"/>
          </a:xfrm>
          <a:prstGeom prst="rect">
            <a:avLst/>
          </a:prstGeom>
          <a:solidFill>
            <a:srgbClr val="1B408D"/>
          </a:solidFill>
          <a:ln w="12700">
            <a:miter lim="400000"/>
          </a:ln>
        </p:spPr>
        <p:txBody>
          <a:bodyPr lIns="37147" rIns="37147" anchor="ctr"/>
          <a:lstStyle/>
          <a:p>
            <a:pPr algn="ctr">
              <a:defRPr sz="18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맑은 고딕"/>
              </a:defRPr>
            </a:pPr>
            <a:endParaRPr sz="1463"/>
          </a:p>
        </p:txBody>
      </p:sp>
      <p:sp>
        <p:nvSpPr>
          <p:cNvPr id="280" name="직사각형 4"/>
          <p:cNvSpPr txBox="1"/>
          <p:nvPr/>
        </p:nvSpPr>
        <p:spPr>
          <a:xfrm>
            <a:off x="580263" y="3016386"/>
            <a:ext cx="885735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7147" rIns="37147">
            <a:spAutoFit/>
          </a:bodyPr>
          <a:lstStyle/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sz="4000">
                <a:solidFill>
                  <a:schemeClr val="accent5">
                    <a:lumMod val="75000"/>
                  </a:schemeClr>
                </a:solidFill>
              </a:rPr>
              <a:t>Thank you for your time!</a:t>
            </a:r>
            <a:endParaRPr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133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96392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 of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7F863-25D3-4BD5-BE78-CAD51EDCC8D7}"/>
              </a:ext>
            </a:extLst>
          </p:cNvPr>
          <p:cNvSpPr txBox="1"/>
          <p:nvPr/>
        </p:nvSpPr>
        <p:spPr>
          <a:xfrm>
            <a:off x="1083428" y="1119555"/>
            <a:ext cx="8203185" cy="20128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Low Fertility : Continuous decline in Total Fertility Rate</a:t>
            </a:r>
            <a:endParaRPr lang="ko-KR" altLang="ko-KR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TFR was declined to 0.78 in 2022 </a:t>
            </a:r>
            <a:endParaRPr lang="ko-KR" altLang="ko-KR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0">
              <a:lnSpc>
                <a:spcPct val="130000"/>
              </a:lnSpc>
              <a:tabLst>
                <a:tab pos="269875" algn="l"/>
              </a:tabLst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lowest out of 198 nations</a:t>
            </a:r>
            <a:endParaRPr lang="ko-KR" altLang="ko-KR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0">
              <a:lnSpc>
                <a:spcPct val="130000"/>
              </a:lnSpc>
              <a:tabLst>
                <a:tab pos="269875" algn="l"/>
              </a:tabLst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only country below 1.0</a:t>
            </a:r>
            <a:endParaRPr lang="ko-KR" altLang="ko-KR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Forecasted 0.7 in 2024</a:t>
            </a:r>
            <a:endParaRPr lang="ko-KR" altLang="ko-KR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67031" y="3841810"/>
            <a:ext cx="15754103" cy="6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431120224" descr="EMB000049a023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94" y="3625362"/>
            <a:ext cx="3766656" cy="24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738825" y="319599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&lt;TFR Trend&gt;</a:t>
            </a:r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5985040" y="3195990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TFR: Cross-Country&gt;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33816" y="3128597"/>
            <a:ext cx="13218839" cy="89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422146000" descr="EMB000049a023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04" y="3779401"/>
            <a:ext cx="3745799" cy="18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452844" y="3625362"/>
            <a:ext cx="4005482" cy="24759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24958" y="4110855"/>
            <a:ext cx="174319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spc="-100"/>
              <a:t>1983) Population Replacement </a:t>
            </a:r>
          </a:p>
          <a:p>
            <a:r>
              <a:rPr lang="en-US" altLang="ko-KR" sz="1100" spc="-100"/>
              <a:t>               Rate under 2.1</a:t>
            </a:r>
            <a:endParaRPr lang="ko-KR" altLang="en-US" sz="1100" spc="-100"/>
          </a:p>
        </p:txBody>
      </p:sp>
      <p:sp>
        <p:nvSpPr>
          <p:cNvPr id="5" name="직사각형 4"/>
          <p:cNvSpPr/>
          <p:nvPr/>
        </p:nvSpPr>
        <p:spPr>
          <a:xfrm>
            <a:off x="2478088" y="4505124"/>
            <a:ext cx="323849" cy="45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801937" y="4500361"/>
            <a:ext cx="103188" cy="419302"/>
          </a:xfrm>
          <a:prstGeom prst="straightConnector1">
            <a:avLst/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9898" y="5344466"/>
            <a:ext cx="886649" cy="33855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1100" spc="-100"/>
              <a:t>2020) </a:t>
            </a:r>
          </a:p>
          <a:p>
            <a:r>
              <a:rPr lang="en-US" altLang="ko-KR" sz="1100" spc="-100"/>
              <a:t>OECD Avg. 1.59</a:t>
            </a:r>
            <a:endParaRPr lang="ko-KR" altLang="en-US" sz="1100" spc="-100"/>
          </a:p>
        </p:txBody>
      </p:sp>
      <p:sp>
        <p:nvSpPr>
          <p:cNvPr id="24" name="TextBox 23"/>
          <p:cNvSpPr txBox="1"/>
          <p:nvPr/>
        </p:nvSpPr>
        <p:spPr>
          <a:xfrm>
            <a:off x="3125786" y="4822940"/>
            <a:ext cx="106620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00"/>
              <a:t>2018) BR under 1.0</a:t>
            </a:r>
            <a:endParaRPr lang="ko-KR" altLang="en-US" sz="1100" spc="-100"/>
          </a:p>
        </p:txBody>
      </p:sp>
      <p:sp>
        <p:nvSpPr>
          <p:cNvPr id="26" name="TextBox 25"/>
          <p:cNvSpPr txBox="1"/>
          <p:nvPr/>
        </p:nvSpPr>
        <p:spPr>
          <a:xfrm>
            <a:off x="4146825" y="4645523"/>
            <a:ext cx="94333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spc="-100"/>
              <a:t>2024) Lowest BR</a:t>
            </a:r>
          </a:p>
          <a:p>
            <a:r>
              <a:rPr lang="en-US" altLang="ko-KR" sz="1100" spc="-100"/>
              <a:t>   ever forecasted </a:t>
            </a:r>
            <a:endParaRPr lang="ko-KR" altLang="en-US" sz="1100" spc="-10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124908" y="3649802"/>
            <a:ext cx="783369" cy="3640612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>
              <a:lnSpc>
                <a:spcPct val="103000"/>
              </a:lnSpc>
            </a:pPr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S.Korea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Spain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Italia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Japan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Portugal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Greece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Luxembourg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Finland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Austria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Germany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Hungary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Australia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USA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Sweden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Denmark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France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Mexico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Turkey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India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Indonesia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>
                <a:solidFill>
                  <a:srgbClr val="7030A0"/>
                </a:solidFill>
              </a:rPr>
              <a:t>World Avg.</a:t>
            </a:r>
          </a:p>
          <a:p>
            <a:pPr algn="r">
              <a:lnSpc>
                <a:spcPct val="103000"/>
              </a:lnSpc>
            </a:pPr>
            <a:r>
              <a:rPr lang="en-US" altLang="ko-KR" sz="1000" dirty="0"/>
              <a:t>Israel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1603793" y="6126483"/>
            <a:ext cx="36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Statistics Korea, Future Population Forecast 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5452844" y="6135958"/>
            <a:ext cx="36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Statistics Korea, Future Population Forecast 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7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7F863-25D3-4BD5-BE78-CAD51EDCC8D7}"/>
              </a:ext>
            </a:extLst>
          </p:cNvPr>
          <p:cNvSpPr txBox="1"/>
          <p:nvPr/>
        </p:nvSpPr>
        <p:spPr>
          <a:xfrm>
            <a:off x="1100206" y="1146428"/>
            <a:ext cx="8203185" cy="1766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Decline in Population : Peak in 2020 (51.84 Million)</a:t>
            </a:r>
          </a:p>
          <a:p>
            <a:pPr marL="361950" indent="-1079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Forested to decline 27.3% (37.66 Million) in 2070 compared to 2020 (between 1920 and 70 12.41Million declined)</a:t>
            </a:r>
          </a:p>
          <a:p>
            <a:pPr marL="254250">
              <a:lnSpc>
                <a:spcPct val="130000"/>
              </a:lnSpc>
              <a:spcBef>
                <a:spcPts val="600"/>
              </a:spcBef>
            </a:pPr>
            <a:r>
              <a:rPr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Ranked at 2nd among 29 nations with population over 50million, 4th in OECD 39 nations</a:t>
            </a:r>
          </a:p>
        </p:txBody>
      </p:sp>
      <p:sp>
        <p:nvSpPr>
          <p:cNvPr id="10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96392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 of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_x422135056" descr="EMB000049a023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862" y="3585888"/>
            <a:ext cx="3791824" cy="24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60116" y="3137305"/>
            <a:ext cx="3361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S. Korea Population Trend </a:t>
            </a:r>
            <a:r>
              <a:rPr lang="en-US" altLang="ko-KR" sz="1200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(ten-thousand)</a:t>
            </a:r>
            <a:r>
              <a:rPr lang="en-US" altLang="ko-KR" sz="1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ko-KR" altLang="en-US" sz="1400" b="1"/>
          </a:p>
        </p:txBody>
      </p:sp>
      <p:sp>
        <p:nvSpPr>
          <p:cNvPr id="5" name="직사각형 4"/>
          <p:cNvSpPr/>
          <p:nvPr/>
        </p:nvSpPr>
        <p:spPr>
          <a:xfrm>
            <a:off x="4705220" y="3068248"/>
            <a:ext cx="4953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250"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Rate of Population Change in OECD Countries</a:t>
            </a:r>
            <a:r>
              <a:rPr lang="en-US" altLang="ko-K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r>
              <a:rPr lang="en-US" altLang="ko-KR" sz="1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  <p:pic>
        <p:nvPicPr>
          <p:cNvPr id="2049" name="_x431148520" descr="EMB000049a023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4" t="29001" r="22665" b="33391"/>
          <a:stretch>
            <a:fillRect/>
          </a:stretch>
        </p:blipFill>
        <p:spPr bwMode="auto">
          <a:xfrm>
            <a:off x="5389350" y="3770853"/>
            <a:ext cx="3821325" cy="17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297909" y="3585888"/>
            <a:ext cx="4005482" cy="24759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1264935" y="6103309"/>
            <a:ext cx="36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Statistics Korea Future Population Forecast 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5275091" y="6113979"/>
            <a:ext cx="3935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</a:t>
            </a:r>
            <a:r>
              <a:rPr lang="en-US" altLang="ko-KR" sz="900" spc="-7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Statistics Korea Future Population Forecast, UN World Population Prospects 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000207" y="3606024"/>
            <a:ext cx="783369" cy="3554819"/>
          </a:xfrm>
          <a:prstGeom prst="rect">
            <a:avLst/>
          </a:prstGeom>
          <a:solidFill>
            <a:schemeClr val="bg1"/>
          </a:solidFill>
        </p:spPr>
        <p:txBody>
          <a:bodyPr wrap="square" rIns="0" bIns="0" rtlCol="0">
            <a:spAutoFit/>
          </a:bodyPr>
          <a:lstStyle/>
          <a:p>
            <a:pPr algn="r"/>
            <a:r>
              <a:rPr lang="en-US" altLang="ko-KR" sz="600"/>
              <a:t>Lituania</a:t>
            </a:r>
          </a:p>
          <a:p>
            <a:pPr algn="r"/>
            <a:r>
              <a:rPr lang="en-US" altLang="ko-KR" sz="600"/>
              <a:t>Latvia</a:t>
            </a:r>
          </a:p>
          <a:p>
            <a:pPr algn="r"/>
            <a:r>
              <a:rPr lang="en-US" altLang="ko-KR" sz="600"/>
              <a:t>Japan</a:t>
            </a:r>
          </a:p>
          <a:p>
            <a:pPr algn="r"/>
            <a:r>
              <a:rPr lang="en-US" altLang="ko-KR" sz="600" b="1">
                <a:solidFill>
                  <a:srgbClr val="FF0000"/>
                </a:solidFill>
              </a:rPr>
              <a:t>S.Korea</a:t>
            </a:r>
          </a:p>
          <a:p>
            <a:pPr algn="r"/>
            <a:r>
              <a:rPr lang="en-US" altLang="ko-KR" sz="600"/>
              <a:t>Greece</a:t>
            </a:r>
          </a:p>
          <a:p>
            <a:pPr algn="r"/>
            <a:r>
              <a:rPr lang="en-US" altLang="ko-KR" sz="600"/>
              <a:t>Poland</a:t>
            </a:r>
          </a:p>
          <a:p>
            <a:pPr algn="r"/>
            <a:r>
              <a:rPr lang="en-US" altLang="ko-KR" sz="600"/>
              <a:t>Estonia</a:t>
            </a:r>
          </a:p>
          <a:p>
            <a:pPr algn="r"/>
            <a:r>
              <a:rPr lang="en-US" altLang="ko-KR" sz="600"/>
              <a:t>Italia</a:t>
            </a:r>
          </a:p>
          <a:p>
            <a:pPr algn="r"/>
            <a:r>
              <a:rPr lang="en-US" altLang="ko-KR" sz="600"/>
              <a:t>Portugal</a:t>
            </a:r>
          </a:p>
          <a:p>
            <a:pPr algn="r"/>
            <a:r>
              <a:rPr lang="en-US" altLang="ko-KR" sz="600"/>
              <a:t>Hungary</a:t>
            </a:r>
          </a:p>
          <a:p>
            <a:pPr algn="r"/>
            <a:r>
              <a:rPr lang="en-US" altLang="ko-KR" sz="600"/>
              <a:t>Spain</a:t>
            </a:r>
          </a:p>
          <a:p>
            <a:pPr algn="r"/>
            <a:r>
              <a:rPr lang="en-US" altLang="ko-KR" sz="600"/>
              <a:t>Slovakia</a:t>
            </a:r>
          </a:p>
          <a:p>
            <a:pPr algn="r"/>
            <a:r>
              <a:rPr lang="en-US" altLang="ko-KR" sz="600"/>
              <a:t>Slovenia</a:t>
            </a:r>
          </a:p>
          <a:p>
            <a:pPr algn="r"/>
            <a:r>
              <a:rPr lang="en-US" altLang="ko-KR" sz="600"/>
              <a:t>Germany</a:t>
            </a:r>
          </a:p>
          <a:p>
            <a:pPr algn="r"/>
            <a:r>
              <a:rPr lang="en-US" altLang="ko-KR" sz="600"/>
              <a:t>Czech Rep.</a:t>
            </a:r>
          </a:p>
          <a:p>
            <a:pPr algn="r"/>
            <a:r>
              <a:rPr lang="en-US" altLang="ko-KR" sz="600"/>
              <a:t>Netherlands</a:t>
            </a:r>
          </a:p>
          <a:p>
            <a:pPr algn="r"/>
            <a:r>
              <a:rPr lang="en-US" altLang="ko-KR" sz="600"/>
              <a:t>Finland</a:t>
            </a:r>
          </a:p>
          <a:p>
            <a:pPr algn="r"/>
            <a:r>
              <a:rPr lang="en-US" altLang="ko-KR" sz="600"/>
              <a:t>Austria</a:t>
            </a:r>
          </a:p>
          <a:p>
            <a:pPr algn="r"/>
            <a:r>
              <a:rPr lang="en-US" altLang="ko-KR" sz="600"/>
              <a:t>France</a:t>
            </a:r>
          </a:p>
          <a:p>
            <a:pPr algn="r"/>
            <a:r>
              <a:rPr lang="en-US" altLang="ko-KR" sz="600"/>
              <a:t>Chile</a:t>
            </a:r>
          </a:p>
          <a:p>
            <a:pPr algn="r"/>
            <a:r>
              <a:rPr lang="en-US" altLang="ko-KR" sz="600">
                <a:solidFill>
                  <a:srgbClr val="0033CC"/>
                </a:solidFill>
              </a:rPr>
              <a:t>OECD Avg</a:t>
            </a:r>
            <a:r>
              <a:rPr lang="en-US" altLang="ko-KR" sz="600"/>
              <a:t>.</a:t>
            </a:r>
          </a:p>
          <a:p>
            <a:pPr algn="r"/>
            <a:r>
              <a:rPr lang="en-US" altLang="ko-KR" sz="600"/>
              <a:t>Belgium</a:t>
            </a:r>
          </a:p>
          <a:p>
            <a:pPr algn="r"/>
            <a:r>
              <a:rPr lang="en-US" altLang="ko-KR" sz="600"/>
              <a:t>Columbia</a:t>
            </a:r>
          </a:p>
          <a:p>
            <a:pPr algn="r"/>
            <a:r>
              <a:rPr lang="en-US" altLang="ko-KR" sz="600"/>
              <a:t>Costa Rica</a:t>
            </a:r>
          </a:p>
          <a:p>
            <a:pPr algn="r"/>
            <a:r>
              <a:rPr lang="en-US" altLang="ko-KR" sz="600"/>
              <a:t>Iceland</a:t>
            </a:r>
          </a:p>
          <a:p>
            <a:pPr algn="r"/>
            <a:r>
              <a:rPr lang="en-US" altLang="ko-KR" sz="600"/>
              <a:t>Great Britain</a:t>
            </a:r>
          </a:p>
          <a:p>
            <a:pPr algn="r"/>
            <a:r>
              <a:rPr lang="en-US" altLang="ko-KR" sz="600"/>
              <a:t>Denmark</a:t>
            </a:r>
          </a:p>
          <a:p>
            <a:pPr algn="r"/>
            <a:r>
              <a:rPr lang="en-US" altLang="ko-KR" sz="600"/>
              <a:t>Turkey</a:t>
            </a:r>
          </a:p>
          <a:p>
            <a:pPr algn="r"/>
            <a:r>
              <a:rPr lang="en-US" altLang="ko-KR" sz="600"/>
              <a:t>Island</a:t>
            </a:r>
          </a:p>
          <a:p>
            <a:pPr algn="r"/>
            <a:r>
              <a:rPr lang="en-US" altLang="ko-KR" sz="600"/>
              <a:t>Swiss</a:t>
            </a:r>
          </a:p>
          <a:p>
            <a:pPr algn="r"/>
            <a:r>
              <a:rPr lang="en-US" altLang="ko-KR" sz="600"/>
              <a:t>Sweden</a:t>
            </a:r>
          </a:p>
          <a:p>
            <a:pPr algn="r"/>
            <a:r>
              <a:rPr lang="en-US" altLang="ko-KR" sz="600"/>
              <a:t>New Zealand</a:t>
            </a:r>
          </a:p>
          <a:p>
            <a:pPr algn="r"/>
            <a:r>
              <a:rPr lang="en-US" altLang="ko-KR" sz="600"/>
              <a:t>Mexico</a:t>
            </a:r>
          </a:p>
          <a:p>
            <a:pPr algn="r"/>
            <a:r>
              <a:rPr lang="en-US" altLang="ko-KR" sz="600"/>
              <a:t>USA</a:t>
            </a:r>
          </a:p>
          <a:p>
            <a:pPr algn="r"/>
            <a:r>
              <a:rPr lang="en-US" altLang="ko-KR" sz="600"/>
              <a:t>Norway</a:t>
            </a:r>
          </a:p>
          <a:p>
            <a:pPr algn="r"/>
            <a:r>
              <a:rPr lang="en-US" altLang="ko-KR" sz="600"/>
              <a:t>Canada</a:t>
            </a:r>
          </a:p>
          <a:p>
            <a:pPr algn="r"/>
            <a:r>
              <a:rPr lang="en-US" altLang="ko-KR" sz="600"/>
              <a:t>Luxembourg</a:t>
            </a:r>
          </a:p>
          <a:p>
            <a:pPr algn="r"/>
            <a:r>
              <a:rPr lang="en-US" altLang="ko-KR" sz="600"/>
              <a:t>Australia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08168" y="3726190"/>
            <a:ext cx="132590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1100" b="1" spc="-100">
                <a:solidFill>
                  <a:srgbClr val="0033CC"/>
                </a:solidFill>
              </a:rPr>
              <a:t>2020) 51.8 mil . (peak)</a:t>
            </a:r>
            <a:endParaRPr lang="ko-KR" altLang="en-US" sz="1100" b="1" spc="-100">
              <a:solidFill>
                <a:srgbClr val="0033C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40858" y="4263903"/>
            <a:ext cx="107498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1100" b="1" spc="-100">
                <a:solidFill>
                  <a:srgbClr val="0033CC"/>
                </a:solidFill>
              </a:rPr>
              <a:t>2027) </a:t>
            </a:r>
            <a:r>
              <a:rPr lang="ko-KR" altLang="en-US" sz="1100" b="1" spc="-100">
                <a:solidFill>
                  <a:srgbClr val="0033CC"/>
                </a:solidFill>
              </a:rPr>
              <a:t>△</a:t>
            </a:r>
            <a:r>
              <a:rPr lang="en-US" altLang="ko-KR" sz="1100" b="1" spc="-100">
                <a:solidFill>
                  <a:srgbClr val="0033CC"/>
                </a:solidFill>
              </a:rPr>
              <a:t>0.5 mil </a:t>
            </a:r>
            <a:endParaRPr lang="ko-KR" altLang="en-US" sz="1100" b="1" spc="-100">
              <a:solidFill>
                <a:srgbClr val="0033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9350" y="4602587"/>
            <a:ext cx="11160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1100" b="1" spc="-100">
                <a:solidFill>
                  <a:srgbClr val="0033CC"/>
                </a:solidFill>
              </a:rPr>
              <a:t>2040) </a:t>
            </a:r>
            <a:r>
              <a:rPr lang="ko-KR" altLang="en-US" sz="1100" b="1" spc="-100">
                <a:solidFill>
                  <a:srgbClr val="0033CC"/>
                </a:solidFill>
              </a:rPr>
              <a:t>△</a:t>
            </a:r>
            <a:r>
              <a:rPr lang="en-US" altLang="ko-KR" sz="1100" b="1" spc="-100">
                <a:solidFill>
                  <a:srgbClr val="0033CC"/>
                </a:solidFill>
              </a:rPr>
              <a:t>1.65 mil </a:t>
            </a:r>
            <a:endParaRPr lang="ko-KR" altLang="en-US" sz="1100" b="1" spc="-1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7F863-25D3-4BD5-BE78-CAD51EDCC8D7}"/>
              </a:ext>
            </a:extLst>
          </p:cNvPr>
          <p:cNvSpPr txBox="1"/>
          <p:nvPr/>
        </p:nvSpPr>
        <p:spPr>
          <a:xfrm>
            <a:off x="1100206" y="1595460"/>
            <a:ext cx="8203185" cy="496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07F863-25D3-4BD5-BE78-CAD51EDCC8D7}"/>
              </a:ext>
            </a:extLst>
          </p:cNvPr>
          <p:cNvSpPr txBox="1"/>
          <p:nvPr/>
        </p:nvSpPr>
        <p:spPr>
          <a:xfrm>
            <a:off x="1066323" y="990543"/>
            <a:ext cx="8505637" cy="2581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Population Aging : Entered Aging Society in 2018</a:t>
            </a:r>
          </a:p>
          <a:p>
            <a:pPr marL="269875" lvl="1" indent="-15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Forecasted “Super-aged Society” in 2025 (Taking only 7 years)</a:t>
            </a:r>
          </a:p>
          <a:p>
            <a:pPr marL="269875" lvl="1" indent="-15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baby boom generation (1955-63, 7.1 million) entering Aging society</a:t>
            </a:r>
          </a:p>
          <a:p>
            <a:pPr marL="269875" lvl="1" indent="-15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Quickest speed in the world. </a:t>
            </a:r>
          </a:p>
          <a:p>
            <a:pPr marL="254250" lvl="1">
              <a:lnSpc>
                <a:spcPct val="13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250" lvl="1">
              <a:lnSpc>
                <a:spcPct val="13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&lt;Total years between Aging and Super-aged Society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 </a:t>
            </a:r>
          </a:p>
          <a:p>
            <a:pPr marL="254250" lvl="1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r>
              <a:rPr lang="en-US" altLang="ko-KR"/>
              <a:t>6</a:t>
            </a:r>
            <a:endParaRPr lang="ko-KR" altLang="en-US" dirty="0"/>
          </a:p>
        </p:txBody>
      </p:sp>
      <p:sp>
        <p:nvSpPr>
          <p:cNvPr id="43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96392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 of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784F4D-6E22-4F0B-A647-B58753E7C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58968"/>
              </p:ext>
            </p:extLst>
          </p:nvPr>
        </p:nvGraphicFramePr>
        <p:xfrm>
          <a:off x="1399330" y="3262608"/>
          <a:ext cx="74403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116">
                  <a:extLst>
                    <a:ext uri="{9D8B030D-6E8A-4147-A177-3AD203B41FA5}">
                      <a16:colId xmlns:a16="http://schemas.microsoft.com/office/drawing/2014/main" val="742365982"/>
                    </a:ext>
                  </a:extLst>
                </a:gridCol>
                <a:gridCol w="2480116">
                  <a:extLst>
                    <a:ext uri="{9D8B030D-6E8A-4147-A177-3AD203B41FA5}">
                      <a16:colId xmlns:a16="http://schemas.microsoft.com/office/drawing/2014/main" val="2819137977"/>
                    </a:ext>
                  </a:extLst>
                </a:gridCol>
                <a:gridCol w="2480116">
                  <a:extLst>
                    <a:ext uri="{9D8B030D-6E8A-4147-A177-3AD203B41FA5}">
                      <a16:colId xmlns:a16="http://schemas.microsoft.com/office/drawing/2014/main" val="365241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U.S.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8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 </a:t>
                      </a:r>
                      <a:r>
                        <a:rPr lang="en-US" altLang="ko-KR" dirty="0" err="1"/>
                        <a:t>yrs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 </a:t>
                      </a:r>
                      <a:r>
                        <a:rPr lang="en-US" altLang="ko-KR" dirty="0" err="1"/>
                        <a:t>yrs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 </a:t>
                      </a:r>
                      <a:r>
                        <a:rPr lang="en-US" altLang="ko-KR" dirty="0" err="1"/>
                        <a:t>yrs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8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1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7F863-25D3-4BD5-BE78-CAD51EDCC8D7}"/>
              </a:ext>
            </a:extLst>
          </p:cNvPr>
          <p:cNvSpPr txBox="1"/>
          <p:nvPr/>
        </p:nvSpPr>
        <p:spPr>
          <a:xfrm>
            <a:off x="1100206" y="1595460"/>
            <a:ext cx="8203185" cy="496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F013B-C3FA-4929-9E1A-95419C447787}"/>
              </a:ext>
            </a:extLst>
          </p:cNvPr>
          <p:cNvSpPr txBox="1"/>
          <p:nvPr/>
        </p:nvSpPr>
        <p:spPr>
          <a:xfrm>
            <a:off x="1033094" y="1489073"/>
            <a:ext cx="8203185" cy="496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93B0D-96EB-4B9B-AF6B-BAC9638B64D5}"/>
              </a:ext>
            </a:extLst>
          </p:cNvPr>
          <p:cNvSpPr txBox="1"/>
          <p:nvPr/>
        </p:nvSpPr>
        <p:spPr>
          <a:xfrm>
            <a:off x="1033094" y="1097147"/>
            <a:ext cx="8872906" cy="185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54250" lvl="1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Population Aging : Entered Aging Society in 2018</a:t>
            </a:r>
          </a:p>
          <a:p>
            <a:pPr marL="900000" lvl="2" indent="-285750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Aging population to Total Population is forecasted highest in the world after 2045</a:t>
            </a:r>
          </a:p>
          <a:p>
            <a:pPr marL="614250" lvl="2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(’70) 3.1%  (’22) 17.5  (‘40) 34.4  (‘70) 46.4%</a:t>
            </a:r>
          </a:p>
          <a:p>
            <a:pPr marL="900000" lvl="2" indent="-285750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old age support rate will increase most rapidly  </a:t>
            </a:r>
          </a:p>
          <a:p>
            <a:pPr marL="614250" lvl="2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(’22) 24.6 / 56th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(‘70) 100.6 / 1st</a:t>
            </a:r>
          </a:p>
        </p:txBody>
      </p:sp>
      <p:sp>
        <p:nvSpPr>
          <p:cNvPr id="12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96392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 of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62125" y="35353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22145352" descr="EMB000049a023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46" y="3737557"/>
            <a:ext cx="3069927" cy="22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985208" y="3535308"/>
            <a:ext cx="3935584" cy="24759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902700" y="4357214"/>
            <a:ext cx="518391" cy="274395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altLang="ko-KR" sz="700" dirty="0" err="1">
                <a:solidFill>
                  <a:schemeClr val="accent2">
                    <a:lumMod val="75000"/>
                  </a:schemeClr>
                </a:solidFill>
              </a:rPr>
              <a:t>S.Korea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Japan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Spain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Italia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Greece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Poland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Austria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Germany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France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Swiss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Netherlands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>
                <a:solidFill>
                  <a:srgbClr val="7030A0"/>
                </a:solidFill>
              </a:rPr>
              <a:t>OECD Avg.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Belgium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Great Britain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Canada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Sweden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Australia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Denmark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Turkey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USA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Mexico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Czech Rep.</a:t>
            </a:r>
          </a:p>
          <a:p>
            <a:pPr algn="r">
              <a:lnSpc>
                <a:spcPct val="107000"/>
              </a:lnSpc>
            </a:pPr>
            <a:r>
              <a:rPr lang="en-US" altLang="ko-KR" sz="700" dirty="0"/>
              <a:t>Israel</a:t>
            </a:r>
            <a:endParaRPr lang="ko-KR" altLang="en-US" sz="700" dirty="0"/>
          </a:p>
        </p:txBody>
      </p:sp>
      <p:sp>
        <p:nvSpPr>
          <p:cNvPr id="5" name="직사각형 4"/>
          <p:cNvSpPr/>
          <p:nvPr/>
        </p:nvSpPr>
        <p:spPr>
          <a:xfrm>
            <a:off x="2476500" y="3127555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14250" lvl="2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&lt;The old age support rate in major countries&gt;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F0D71-F8F7-4BF4-ADD8-218BDA1A2568}"/>
              </a:ext>
            </a:extLst>
          </p:cNvPr>
          <p:cNvSpPr txBox="1"/>
          <p:nvPr/>
        </p:nvSpPr>
        <p:spPr>
          <a:xfrm>
            <a:off x="2985208" y="6047485"/>
            <a:ext cx="3935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 : Statistics Korea Future Population Forecast, UN World Population Prospects </a:t>
            </a:r>
            <a:endParaRPr lang="ko-KR" altLang="en-US" sz="900" spc="-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4"/>
          <p:cNvSpPr/>
          <p:nvPr/>
        </p:nvSpPr>
        <p:spPr>
          <a:xfrm>
            <a:off x="0" y="642938"/>
            <a:ext cx="99621" cy="5572125"/>
          </a:xfrm>
          <a:prstGeom prst="rect">
            <a:avLst/>
          </a:prstGeom>
          <a:solidFill>
            <a:srgbClr val="1B408D"/>
          </a:solidFill>
          <a:ln w="12700">
            <a:miter lim="400000"/>
          </a:ln>
        </p:spPr>
        <p:txBody>
          <a:bodyPr lIns="37147" rIns="37147" anchor="ctr"/>
          <a:lstStyle/>
          <a:p>
            <a:pPr algn="ctr">
              <a:defRPr sz="18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맑은 고딕"/>
              </a:defRPr>
            </a:pPr>
            <a:endParaRPr sz="1463"/>
          </a:p>
        </p:txBody>
      </p:sp>
      <p:sp>
        <p:nvSpPr>
          <p:cNvPr id="280" name="직사각형 4"/>
          <p:cNvSpPr txBox="1"/>
          <p:nvPr/>
        </p:nvSpPr>
        <p:spPr>
          <a:xfrm>
            <a:off x="580263" y="3016386"/>
            <a:ext cx="885735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7147" rIns="37147">
            <a:spAutoFit/>
          </a:bodyPr>
          <a:lstStyle/>
          <a:p>
            <a:pPr>
              <a:defRPr sz="8000" spc="-300">
                <a:solidFill>
                  <a:srgbClr val="1B408D"/>
                </a:solidFill>
              </a:defRPr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II</a:t>
            </a:r>
            <a:r>
              <a:rPr lang="en-US" sz="400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altLang="ko-KR" sz="4000" spc="-300">
                <a:solidFill>
                  <a:schemeClr val="accent5">
                    <a:lumMod val="75000"/>
                  </a:schemeClr>
                </a:solidFill>
              </a:rPr>
              <a:t>The Impact of Low Fertility and Population Aging</a:t>
            </a:r>
            <a:endParaRPr lang="ko-KR" altLang="en-US" sz="4000" spc="-3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951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69734C-8629-4349-B9A7-A92C1EA0A369}"/>
              </a:ext>
            </a:extLst>
          </p:cNvPr>
          <p:cNvGrpSpPr/>
          <p:nvPr/>
        </p:nvGrpSpPr>
        <p:grpSpPr>
          <a:xfrm>
            <a:off x="-1" y="0"/>
            <a:ext cx="9906001" cy="6857995"/>
            <a:chOff x="-1" y="58723"/>
            <a:chExt cx="12192001" cy="68579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C18B788-A996-414A-B43C-0B9D7CE5952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73" y="6613407"/>
              <a:ext cx="110670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700313-88F5-4619-A0FE-1F424550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93" y="899757"/>
              <a:ext cx="1111790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08691C-6EC1-4E0F-978C-5EE3A464C025}"/>
                </a:ext>
              </a:extLst>
            </p:cNvPr>
            <p:cNvSpPr/>
            <p:nvPr/>
          </p:nvSpPr>
          <p:spPr>
            <a:xfrm>
              <a:off x="-1" y="58723"/>
              <a:ext cx="1074094" cy="6857995"/>
            </a:xfrm>
            <a:prstGeom prst="rect">
              <a:avLst/>
            </a:prstGeom>
            <a:gradFill flip="none" rotWithShape="1">
              <a:gsLst>
                <a:gs pos="0">
                  <a:srgbClr val="25478E">
                    <a:shade val="30000"/>
                    <a:satMod val="115000"/>
                  </a:srgbClr>
                </a:gs>
                <a:gs pos="50000">
                  <a:srgbClr val="25478E">
                    <a:shade val="67500"/>
                    <a:satMod val="115000"/>
                  </a:srgbClr>
                </a:gs>
                <a:gs pos="100000">
                  <a:srgbClr val="25478E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254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9377F-5B56-4FE2-8690-9C0E40F92EAE}"/>
              </a:ext>
            </a:extLst>
          </p:cNvPr>
          <p:cNvSpPr txBox="1"/>
          <p:nvPr/>
        </p:nvSpPr>
        <p:spPr>
          <a:xfrm>
            <a:off x="307744" y="256312"/>
            <a:ext cx="52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ko-KR" altLang="en-U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72">
            <a:extLst>
              <a:ext uri="{FF2B5EF4-FFF2-40B4-BE49-F238E27FC236}">
                <a16:creationId xmlns:a16="http://schemas.microsoft.com/office/drawing/2014/main" id="{88966E26-9F43-4EA1-883E-913A74558CD6}"/>
              </a:ext>
            </a:extLst>
          </p:cNvPr>
          <p:cNvSpPr txBox="1">
            <a:spLocks/>
          </p:cNvSpPr>
          <p:nvPr/>
        </p:nvSpPr>
        <p:spPr>
          <a:xfrm>
            <a:off x="942072" y="250639"/>
            <a:ext cx="8483578" cy="503787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ker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Low Fertility and Population Aging</a:t>
            </a:r>
            <a:endParaRPr lang="ko-KR" altLang="en-US" sz="2800" b="1" ker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36D69-6DAA-4EAD-B8C7-2A43D6F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0"/>
            <a:ext cx="2228850" cy="365125"/>
          </a:xfrm>
        </p:spPr>
        <p:txBody>
          <a:bodyPr/>
          <a:lstStyle/>
          <a:p>
            <a:fld id="{8BF5F6E0-E4C1-4D32-8605-C37E4FBD9F9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E6FD4-14AF-44C9-BA89-1C57BF7FA2B6}"/>
              </a:ext>
            </a:extLst>
          </p:cNvPr>
          <p:cNvSpPr/>
          <p:nvPr/>
        </p:nvSpPr>
        <p:spPr>
          <a:xfrm>
            <a:off x="1040083" y="985630"/>
            <a:ext cx="8928006" cy="4137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30000"/>
              </a:lnSpc>
            </a:pPr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Short term : Beginning of the Shrinking Society</a:t>
            </a:r>
          </a:p>
          <a:p>
            <a:pPr marL="90488" lvl="2">
              <a:lnSpc>
                <a:spcPct val="13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Sharp reduction of the School-age population both in elementary and college level</a:t>
            </a:r>
          </a:p>
          <a:p>
            <a:pPr marL="90488" lvl="2">
              <a:lnSpc>
                <a:spcPct val="130000"/>
              </a:lnSpc>
              <a:tabLst>
                <a:tab pos="538163" algn="l"/>
              </a:tabLst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over capacity of educational infrastructure, idle space, facilities and equipment.</a:t>
            </a:r>
          </a:p>
          <a:p>
            <a:pPr marL="90488" lvl="2">
              <a:lnSpc>
                <a:spcPct val="130000"/>
              </a:lnSpc>
              <a:tabLst>
                <a:tab pos="538163" algn="l"/>
              </a:tabLst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financial problems of local colleges </a:t>
            </a:r>
          </a:p>
          <a:p>
            <a:pPr marL="90488" lvl="2">
              <a:lnSpc>
                <a:spcPct val="13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8" lvl="2">
              <a:lnSpc>
                <a:spcPct val="13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Sharp decrease in Military resources </a:t>
            </a:r>
          </a:p>
          <a:p>
            <a:pPr marL="90488" lvl="2">
              <a:lnSpc>
                <a:spcPct val="130000"/>
              </a:lnSpc>
              <a:tabLst>
                <a:tab pos="449263" algn="l"/>
              </a:tabLs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recruit, operation and overall national defense</a:t>
            </a:r>
          </a:p>
          <a:p>
            <a:pPr marL="90488" lvl="2">
              <a:lnSpc>
                <a:spcPct val="13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8" lvl="2">
              <a:lnSpc>
                <a:spcPct val="13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Regional extinction</a:t>
            </a:r>
          </a:p>
          <a:p>
            <a:pPr marL="90488" lvl="2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Extinction risky area reaches 49.6% of total local government</a:t>
            </a:r>
          </a:p>
          <a:p>
            <a:pPr marL="90488" lvl="2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increase of Social cost caused by population concentration around metropolitan area</a:t>
            </a:r>
          </a:p>
        </p:txBody>
      </p:sp>
    </p:spTree>
    <p:extLst>
      <p:ext uri="{BB962C8B-B14F-4D97-AF65-F5344CB8AC3E}">
        <p14:creationId xmlns:p14="http://schemas.microsoft.com/office/powerpoint/2010/main" val="31772335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3701</Words>
  <Application>Microsoft Office PowerPoint</Application>
  <PresentationFormat>A4 Paper (210x297 mm)</PresentationFormat>
  <Paragraphs>620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KoPubDotum Bold</vt:lpstr>
      <vt:lpstr>맑은 고딕</vt:lpstr>
      <vt:lpstr>함초롬바탕</vt:lpstr>
      <vt:lpstr>Arial</vt:lpstr>
      <vt:lpstr>Calibri</vt:lpstr>
      <vt:lpstr>Calibri Light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Fiscal Rule and fiscal management post Covid-19 in Korea</dc:title>
  <dc:creator>Administrator</dc:creator>
  <cp:lastModifiedBy>Sang-Hyop</cp:lastModifiedBy>
  <cp:revision>591</cp:revision>
  <dcterms:created xsi:type="dcterms:W3CDTF">2023-07-24T06:26:50Z</dcterms:created>
  <dcterms:modified xsi:type="dcterms:W3CDTF">2024-04-14T06:38:27Z</dcterms:modified>
  <cp:version/>
</cp:coreProperties>
</file>