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xml" ContentType="application/vnd.openxmlformats-officedocument.themeOverrid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2.xml" ContentType="application/vnd.openxmlformats-officedocument.themeOverrid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3.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36.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7.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38.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48.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70.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737" r:id="rId2"/>
  </p:sldMasterIdLst>
  <p:notesMasterIdLst>
    <p:notesMasterId r:id="rId81"/>
  </p:notesMasterIdLst>
  <p:sldIdLst>
    <p:sldId id="812" r:id="rId3"/>
    <p:sldId id="1102" r:id="rId4"/>
    <p:sldId id="813" r:id="rId5"/>
    <p:sldId id="994" r:id="rId6"/>
    <p:sldId id="1138" r:id="rId7"/>
    <p:sldId id="1123" r:id="rId8"/>
    <p:sldId id="1114" r:id="rId9"/>
    <p:sldId id="1173" r:id="rId10"/>
    <p:sldId id="1179" r:id="rId11"/>
    <p:sldId id="1176" r:id="rId12"/>
    <p:sldId id="1178" r:id="rId13"/>
    <p:sldId id="1175" r:id="rId14"/>
    <p:sldId id="1177" r:id="rId15"/>
    <p:sldId id="1108" r:id="rId16"/>
    <p:sldId id="1109" r:id="rId17"/>
    <p:sldId id="1166" r:id="rId18"/>
    <p:sldId id="1174" r:id="rId19"/>
    <p:sldId id="880" r:id="rId20"/>
    <p:sldId id="1044" r:id="rId21"/>
    <p:sldId id="1156" r:id="rId22"/>
    <p:sldId id="1084" r:id="rId23"/>
    <p:sldId id="1183" r:id="rId24"/>
    <p:sldId id="1075" r:id="rId25"/>
    <p:sldId id="1077" r:id="rId26"/>
    <p:sldId id="1161" r:id="rId27"/>
    <p:sldId id="1162" r:id="rId28"/>
    <p:sldId id="1163" r:id="rId29"/>
    <p:sldId id="1164" r:id="rId30"/>
    <p:sldId id="1083" r:id="rId31"/>
    <p:sldId id="1168" r:id="rId32"/>
    <p:sldId id="1169" r:id="rId33"/>
    <p:sldId id="1074" r:id="rId34"/>
    <p:sldId id="1064" r:id="rId35"/>
    <p:sldId id="1063" r:id="rId36"/>
    <p:sldId id="1076" r:id="rId37"/>
    <p:sldId id="1158" r:id="rId38"/>
    <p:sldId id="1159" r:id="rId39"/>
    <p:sldId id="1160" r:id="rId40"/>
    <p:sldId id="820" r:id="rId41"/>
    <p:sldId id="1124" r:id="rId42"/>
    <p:sldId id="1180" r:id="rId43"/>
    <p:sldId id="1127" r:id="rId44"/>
    <p:sldId id="1181" r:id="rId45"/>
    <p:sldId id="1126" r:id="rId46"/>
    <p:sldId id="1060" r:id="rId47"/>
    <p:sldId id="1170" r:id="rId48"/>
    <p:sldId id="1139" r:id="rId49"/>
    <p:sldId id="1087" r:id="rId50"/>
    <p:sldId id="1103" r:id="rId51"/>
    <p:sldId id="1104" r:id="rId52"/>
    <p:sldId id="1105" r:id="rId53"/>
    <p:sldId id="1100" r:id="rId54"/>
    <p:sldId id="1132" r:id="rId55"/>
    <p:sldId id="1090" r:id="rId56"/>
    <p:sldId id="1095" r:id="rId57"/>
    <p:sldId id="676" r:id="rId58"/>
    <p:sldId id="1133" r:id="rId59"/>
    <p:sldId id="1147" r:id="rId60"/>
    <p:sldId id="1148" r:id="rId61"/>
    <p:sldId id="774" r:id="rId62"/>
    <p:sldId id="1182" r:id="rId63"/>
    <p:sldId id="818" r:id="rId64"/>
    <p:sldId id="1150" r:id="rId65"/>
    <p:sldId id="839" r:id="rId66"/>
    <p:sldId id="840" r:id="rId67"/>
    <p:sldId id="1099" r:id="rId68"/>
    <p:sldId id="1098" r:id="rId69"/>
    <p:sldId id="1097" r:id="rId70"/>
    <p:sldId id="1134" r:id="rId71"/>
    <p:sldId id="1165" r:id="rId72"/>
    <p:sldId id="1152" r:id="rId73"/>
    <p:sldId id="1153" r:id="rId74"/>
    <p:sldId id="1154" r:id="rId75"/>
    <p:sldId id="1155" r:id="rId76"/>
    <p:sldId id="846" r:id="rId77"/>
    <p:sldId id="766" r:id="rId78"/>
    <p:sldId id="1172" r:id="rId79"/>
    <p:sldId id="1167" r:id="rId8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800080"/>
    <a:srgbClr val="993366"/>
    <a:srgbClr val="660066"/>
    <a:srgbClr val="6600FF"/>
    <a:srgbClr val="FFBFFF"/>
    <a:srgbClr val="CC99FF"/>
    <a:srgbClr val="008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95" autoAdjust="0"/>
    <p:restoredTop sz="87858" autoAdjust="0"/>
  </p:normalViewPr>
  <p:slideViewPr>
    <p:cSldViewPr>
      <p:cViewPr varScale="1">
        <p:scale>
          <a:sx n="79" d="100"/>
          <a:sy n="79" d="100"/>
        </p:scale>
        <p:origin x="282" y="96"/>
      </p:cViewPr>
      <p:guideLst>
        <p:guide orient="horz" pos="2160"/>
        <p:guide pos="2880"/>
      </p:guideLst>
    </p:cSldViewPr>
  </p:slideViewPr>
  <p:notesTextViewPr>
    <p:cViewPr>
      <p:scale>
        <a:sx n="1" d="1"/>
        <a:sy n="1" d="1"/>
      </p:scale>
      <p:origin x="0" y="0"/>
    </p:cViewPr>
  </p:notesTextViewPr>
  <p:sorterViewPr>
    <p:cViewPr varScale="1">
      <p:scale>
        <a:sx n="1" d="1"/>
        <a:sy n="1" d="1"/>
      </p:scale>
      <p:origin x="0" y="-11682"/>
    </p:cViewPr>
  </p:sorterViewPr>
  <p:notesViewPr>
    <p:cSldViewPr>
      <p:cViewPr varScale="1">
        <p:scale>
          <a:sx n="56" d="100"/>
          <a:sy n="56" d="100"/>
        </p:scale>
        <p:origin x="-195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1.bin"/></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2.bin"/></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jialu512\Dropbox\miaomiao%20work\Projects\ILTC\conference\US-June%202021%20conference%20preparation\excel_data_output\ltc_spend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1990</c:v>
                </c:pt>
              </c:strCache>
            </c:strRef>
          </c:tx>
          <c:spPr>
            <a:solidFill>
              <a:schemeClr val="accent6">
                <a:lumMod val="40000"/>
                <a:lumOff val="60000"/>
              </a:schemeClr>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8.8000000000000007</c:v>
                </c:pt>
                <c:pt idx="1">
                  <c:v>9.6999999999999993</c:v>
                </c:pt>
                <c:pt idx="2">
                  <c:v>8.9</c:v>
                </c:pt>
                <c:pt idx="3">
                  <c:v>9.3000000000000007</c:v>
                </c:pt>
                <c:pt idx="4">
                  <c:v>8</c:v>
                </c:pt>
                <c:pt idx="5">
                  <c:v>7.5</c:v>
                </c:pt>
                <c:pt idx="6">
                  <c:v>9.3000000000000007</c:v>
                </c:pt>
                <c:pt idx="7">
                  <c:v>0</c:v>
                </c:pt>
                <c:pt idx="8">
                  <c:v>8.3000000000000007</c:v>
                </c:pt>
                <c:pt idx="9">
                  <c:v>9.8000000000000007</c:v>
                </c:pt>
              </c:numCache>
            </c:numRef>
          </c:val>
          <c:extLst>
            <c:ext xmlns:c16="http://schemas.microsoft.com/office/drawing/2014/chart" uri="{C3380CC4-5D6E-409C-BE32-E72D297353CC}">
              <c16:uniqueId val="{00000000-C6C6-4D43-9522-7CA4E70BAA14}"/>
            </c:ext>
          </c:extLst>
        </c:ser>
        <c:ser>
          <c:idx val="1"/>
          <c:order val="1"/>
          <c:tx>
            <c:strRef>
              <c:f>Sheet1!$C$1</c:f>
              <c:strCache>
                <c:ptCount val="1"/>
                <c:pt idx="0">
                  <c:v>2020</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Sheet1!$C$2:$C$11</c:f>
              <c:numCache>
                <c:formatCode>General</c:formatCode>
                <c:ptCount val="10"/>
                <c:pt idx="0">
                  <c:v>12.5</c:v>
                </c:pt>
                <c:pt idx="1">
                  <c:v>10.8</c:v>
                </c:pt>
                <c:pt idx="2">
                  <c:v>13.4</c:v>
                </c:pt>
                <c:pt idx="3">
                  <c:v>13.5</c:v>
                </c:pt>
                <c:pt idx="4">
                  <c:v>15.8</c:v>
                </c:pt>
                <c:pt idx="5">
                  <c:v>17.100000000000001</c:v>
                </c:pt>
                <c:pt idx="6">
                  <c:v>11.4</c:v>
                </c:pt>
                <c:pt idx="7">
                  <c:v>9.4</c:v>
                </c:pt>
                <c:pt idx="8">
                  <c:v>16.8</c:v>
                </c:pt>
                <c:pt idx="9">
                  <c:v>12</c:v>
                </c:pt>
              </c:numCache>
            </c:numRef>
          </c:val>
          <c:extLst>
            <c:ext xmlns:c16="http://schemas.microsoft.com/office/drawing/2014/chart" uri="{C3380CC4-5D6E-409C-BE32-E72D297353CC}">
              <c16:uniqueId val="{00000000-CC5A-4C8D-99AF-D975A46AAA63}"/>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5766942947920981"/>
          <c:y val="0.93229240255602974"/>
          <c:w val="0.29400276281254317"/>
          <c:h val="6.77075974439702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Public spending on home care and insitutional care</a:t>
            </a:r>
            <a:endParaRPr lang="zh-CN"/>
          </a:p>
        </c:rich>
      </c:tx>
      <c:layout>
        <c:manualLayout>
          <c:xMode val="edge"/>
          <c:yMode val="edge"/>
          <c:x val="0.15278367693664846"/>
          <c:y val="3.8258210750459425E-2"/>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0481599956255468"/>
          <c:y val="0.16046863176750975"/>
          <c:w val="0.86972097237845269"/>
          <c:h val="0.57885254537124897"/>
        </c:manualLayout>
      </c:layout>
      <c:barChart>
        <c:barDir val="col"/>
        <c:grouping val="percentStacked"/>
        <c:varyColors val="0"/>
        <c:ser>
          <c:idx val="0"/>
          <c:order val="0"/>
          <c:tx>
            <c:strRef>
              <c:f>[Japan_Data.xlsx]IIIC3!$C$84</c:f>
              <c:strCache>
                <c:ptCount val="1"/>
                <c:pt idx="0">
                  <c:v>Insitutional care</c:v>
                </c:pt>
              </c:strCache>
            </c:strRef>
          </c:tx>
          <c:spPr>
            <a:solidFill>
              <a:schemeClr val="accent1"/>
            </a:solidFill>
            <a:ln>
              <a:noFill/>
            </a:ln>
            <a:effectLst/>
          </c:spPr>
          <c:invertIfNegative val="0"/>
          <c:dLbls>
            <c:spPr>
              <a:noFill/>
              <a:ln>
                <a:noFill/>
              </a:ln>
              <a:effectLst/>
            </c:spPr>
            <c:txPr>
              <a:bodyPr rot="-5400000" spcFirstLastPara="1" vertOverflow="ellipsis" wrap="square" anchor="ctr" anchorCtr="1"/>
              <a:lstStyle/>
              <a:p>
                <a:pPr>
                  <a:defRPr lang="ja-JP"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round/>
                    </a:ln>
                    <a:effectLst/>
                  </c:spPr>
                </c15:leaderLines>
              </c:ext>
            </c:extLst>
          </c:dLbls>
          <c:cat>
            <c:numRef>
              <c:f>[Japan_Data.xlsx]IIIC3!$B$85:$B$103</c:f>
              <c:numCache>
                <c:formatCode>0_);[Red]\(0\)</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[Japan_Data.xlsx]IIIC3!$C$85:$C$103</c:f>
              <c:numCache>
                <c:formatCode>0%</c:formatCode>
                <c:ptCount val="19"/>
                <c:pt idx="0">
                  <c:v>0.66072326986705121</c:v>
                </c:pt>
                <c:pt idx="1">
                  <c:v>0.6104520616693081</c:v>
                </c:pt>
                <c:pt idx="2">
                  <c:v>0.57440600871840031</c:v>
                </c:pt>
                <c:pt idx="3">
                  <c:v>0.53471764863819071</c:v>
                </c:pt>
                <c:pt idx="4">
                  <c:v>0.50990278666633349</c:v>
                </c:pt>
                <c:pt idx="5">
                  <c:v>0.48092211641120564</c:v>
                </c:pt>
                <c:pt idx="6">
                  <c:v>0.44368898337158524</c:v>
                </c:pt>
                <c:pt idx="7">
                  <c:v>0.43333171145895366</c:v>
                </c:pt>
                <c:pt idx="8">
                  <c:v>0.41868058145096032</c:v>
                </c:pt>
                <c:pt idx="9">
                  <c:v>0.40588607833586121</c:v>
                </c:pt>
                <c:pt idx="10">
                  <c:v>0.3903753792457208</c:v>
                </c:pt>
                <c:pt idx="11">
                  <c:v>0.37668681704709395</c:v>
                </c:pt>
                <c:pt idx="12">
                  <c:v>0.36174322277996762</c:v>
                </c:pt>
                <c:pt idx="13">
                  <c:v>0.35106192278161336</c:v>
                </c:pt>
                <c:pt idx="14">
                  <c:v>0.34022390375480388</c:v>
                </c:pt>
                <c:pt idx="15">
                  <c:v>0.33328262853665958</c:v>
                </c:pt>
                <c:pt idx="16">
                  <c:v>0.32930485723511232</c:v>
                </c:pt>
                <c:pt idx="17">
                  <c:v>0.32814961515956248</c:v>
                </c:pt>
                <c:pt idx="18">
                  <c:v>0.33058435178131795</c:v>
                </c:pt>
              </c:numCache>
            </c:numRef>
          </c:val>
          <c:extLst>
            <c:ext xmlns:c16="http://schemas.microsoft.com/office/drawing/2014/chart" uri="{C3380CC4-5D6E-409C-BE32-E72D297353CC}">
              <c16:uniqueId val="{00000000-A032-45EB-B723-046865625122}"/>
            </c:ext>
          </c:extLst>
        </c:ser>
        <c:ser>
          <c:idx val="1"/>
          <c:order val="1"/>
          <c:tx>
            <c:strRef>
              <c:f>[Japan_Data.xlsx]IIIC3!$D$84</c:f>
              <c:strCache>
                <c:ptCount val="1"/>
                <c:pt idx="0">
                  <c:v>Home care</c:v>
                </c:pt>
              </c:strCache>
            </c:strRef>
          </c:tx>
          <c:spPr>
            <a:solidFill>
              <a:schemeClr val="accent2"/>
            </a:solidFill>
            <a:ln>
              <a:noFill/>
            </a:ln>
            <a:effectLst/>
          </c:spPr>
          <c:invertIfNegative val="0"/>
          <c:dLbls>
            <c:spPr>
              <a:noFill/>
              <a:ln>
                <a:noFill/>
              </a:ln>
              <a:effectLst/>
            </c:spPr>
            <c:txPr>
              <a:bodyPr rot="-5400000" spcFirstLastPara="1" vertOverflow="ellipsis" wrap="square" anchor="ctr" anchorCtr="1"/>
              <a:lstStyle/>
              <a:p>
                <a:pPr>
                  <a:defRPr lang="ja-JP"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round/>
                    </a:ln>
                    <a:effectLst/>
                  </c:spPr>
                </c15:leaderLines>
              </c:ext>
            </c:extLst>
          </c:dLbls>
          <c:cat>
            <c:numRef>
              <c:f>[Japan_Data.xlsx]IIIC3!$B$85:$B$103</c:f>
              <c:numCache>
                <c:formatCode>0_);[Red]\(0\)</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[Japan_Data.xlsx]IIIC3!$D$85:$D$103</c:f>
              <c:numCache>
                <c:formatCode>0%</c:formatCode>
                <c:ptCount val="19"/>
                <c:pt idx="0">
                  <c:v>0.33927673013294884</c:v>
                </c:pt>
                <c:pt idx="1">
                  <c:v>0.38954793833069185</c:v>
                </c:pt>
                <c:pt idx="2">
                  <c:v>0.42559399128159964</c:v>
                </c:pt>
                <c:pt idx="3">
                  <c:v>0.46528235136180934</c:v>
                </c:pt>
                <c:pt idx="4">
                  <c:v>0.49009721333366651</c:v>
                </c:pt>
                <c:pt idx="5">
                  <c:v>0.51907788358879436</c:v>
                </c:pt>
                <c:pt idx="6">
                  <c:v>0.55631101662841476</c:v>
                </c:pt>
                <c:pt idx="7">
                  <c:v>0.56666828854104634</c:v>
                </c:pt>
                <c:pt idx="8">
                  <c:v>0.58131941854903968</c:v>
                </c:pt>
                <c:pt idx="9">
                  <c:v>0.59411392166413879</c:v>
                </c:pt>
                <c:pt idx="10">
                  <c:v>0.60962462075427915</c:v>
                </c:pt>
                <c:pt idx="11">
                  <c:v>0.62331318295290605</c:v>
                </c:pt>
                <c:pt idx="12">
                  <c:v>0.63825677722003238</c:v>
                </c:pt>
                <c:pt idx="13">
                  <c:v>0.6489380772183867</c:v>
                </c:pt>
                <c:pt idx="14">
                  <c:v>0.65977609624519606</c:v>
                </c:pt>
                <c:pt idx="15">
                  <c:v>0.66671737146334042</c:v>
                </c:pt>
                <c:pt idx="16">
                  <c:v>0.67069514276488773</c:v>
                </c:pt>
                <c:pt idx="17">
                  <c:v>0.67185038484043746</c:v>
                </c:pt>
                <c:pt idx="18">
                  <c:v>0.66941564821868205</c:v>
                </c:pt>
              </c:numCache>
            </c:numRef>
          </c:val>
          <c:extLst>
            <c:ext xmlns:c16="http://schemas.microsoft.com/office/drawing/2014/chart" uri="{C3380CC4-5D6E-409C-BE32-E72D297353CC}">
              <c16:uniqueId val="{00000001-A032-45EB-B723-046865625122}"/>
            </c:ext>
          </c:extLst>
        </c:ser>
        <c:dLbls>
          <c:showLegendKey val="0"/>
          <c:showVal val="0"/>
          <c:showCatName val="0"/>
          <c:showSerName val="0"/>
          <c:showPercent val="0"/>
          <c:showBubbleSize val="0"/>
        </c:dLbls>
        <c:gapWidth val="48"/>
        <c:overlap val="100"/>
        <c:axId val="58561864"/>
        <c:axId val="58560688"/>
      </c:barChart>
      <c:catAx>
        <c:axId val="58561864"/>
        <c:scaling>
          <c:orientation val="minMax"/>
        </c:scaling>
        <c:delete val="0"/>
        <c:axPos val="b"/>
        <c:numFmt formatCode="0_);[Red]\(0\)" sourceLinked="1"/>
        <c:majorTickMark val="none"/>
        <c:minorTickMark val="none"/>
        <c:tickLblPos val="nextTo"/>
        <c:spPr>
          <a:noFill/>
          <a:ln w="6350">
            <a:solidFill>
              <a:schemeClr val="bg2">
                <a:lumMod val="90000"/>
              </a:schemeClr>
            </a:solidFill>
            <a:round/>
          </a:ln>
          <a:effectLst/>
        </c:spPr>
        <c:txPr>
          <a:bodyPr rot="-5400000" spcFirstLastPara="1" vertOverflow="ellipsis" wrap="square" anchor="b" anchorCtr="0"/>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8560688"/>
        <c:crosses val="autoZero"/>
        <c:auto val="1"/>
        <c:lblAlgn val="ctr"/>
        <c:lblOffset val="100"/>
        <c:noMultiLvlLbl val="0"/>
      </c:catAx>
      <c:valAx>
        <c:axId val="5856068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8561864"/>
        <c:crosses val="autoZero"/>
        <c:crossBetween val="between"/>
      </c:valAx>
      <c:spPr>
        <a:noFill/>
        <a:ln w="6350">
          <a:solidFill>
            <a:schemeClr val="bg2">
              <a:lumMod val="75000"/>
            </a:schemeClr>
          </a:solidFill>
        </a:ln>
        <a:effectLst/>
      </c:spPr>
    </c:plotArea>
    <c:legend>
      <c:legendPos val="b"/>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a:noFill/>
      <a:round/>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nl-NL"/>
              <a:t>Expenditures, % of total</a:t>
            </a:r>
            <a:r>
              <a:rPr lang="nl-NL" baseline="0"/>
              <a:t> by type </a:t>
            </a:r>
            <a:r>
              <a:rPr lang="nl-NL"/>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 GDP'!$C$2</c:f>
              <c:strCache>
                <c:ptCount val="1"/>
                <c:pt idx="0">
                  <c:v>  Inpatient long-term care (health)</c:v>
                </c:pt>
              </c:strCache>
            </c:strRef>
          </c:tx>
          <c:spPr>
            <a:solidFill>
              <a:schemeClr val="accent1"/>
            </a:solidFill>
            <a:ln>
              <a:noFill/>
            </a:ln>
            <a:effectLst/>
          </c:spPr>
          <c:invertIfNegative val="0"/>
          <c:cat>
            <c:strRef>
              <c:f>'% GDP'!$A$3:$A$51</c:f>
              <c:strCache>
                <c:ptCount val="49"/>
                <c:pt idx="0">
                  <c:v>1972</c:v>
                </c:pt>
                <c:pt idx="8">
                  <c:v>1980</c:v>
                </c:pt>
                <c:pt idx="18">
                  <c:v>1990</c:v>
                </c:pt>
                <c:pt idx="28">
                  <c:v>2000</c:v>
                </c:pt>
                <c:pt idx="38">
                  <c:v>2010</c:v>
                </c:pt>
                <c:pt idx="48">
                  <c:v>2020</c:v>
                </c:pt>
              </c:strCache>
            </c:strRef>
          </c:cat>
          <c:val>
            <c:numRef>
              <c:f>'% GDP'!$C$3:$C$51</c:f>
              <c:numCache>
                <c:formatCode>General</c:formatCode>
                <c:ptCount val="49"/>
                <c:pt idx="0">
                  <c:v>0.46400000000000002</c:v>
                </c:pt>
                <c:pt idx="1">
                  <c:v>0.52400000000000002</c:v>
                </c:pt>
                <c:pt idx="2">
                  <c:v>0.56899999999999995</c:v>
                </c:pt>
                <c:pt idx="3">
                  <c:v>0.64200000000000002</c:v>
                </c:pt>
                <c:pt idx="4">
                  <c:v>0.66400000000000003</c:v>
                </c:pt>
                <c:pt idx="5">
                  <c:v>0.68200000000000005</c:v>
                </c:pt>
                <c:pt idx="6">
                  <c:v>0.70299999999999996</c:v>
                </c:pt>
                <c:pt idx="7">
                  <c:v>0.72399999999999998</c:v>
                </c:pt>
                <c:pt idx="8">
                  <c:v>0.73799999999999999</c:v>
                </c:pt>
                <c:pt idx="9">
                  <c:v>0.746</c:v>
                </c:pt>
                <c:pt idx="10">
                  <c:v>0.76900000000000002</c:v>
                </c:pt>
                <c:pt idx="11">
                  <c:v>0.77700000000000002</c:v>
                </c:pt>
                <c:pt idx="12">
                  <c:v>0.748</c:v>
                </c:pt>
                <c:pt idx="13">
                  <c:v>0.746</c:v>
                </c:pt>
                <c:pt idx="14">
                  <c:v>0.752</c:v>
                </c:pt>
                <c:pt idx="15">
                  <c:v>0.76100000000000001</c:v>
                </c:pt>
                <c:pt idx="16">
                  <c:v>0.74399999999999999</c:v>
                </c:pt>
                <c:pt idx="17">
                  <c:v>0.72399999999999998</c:v>
                </c:pt>
                <c:pt idx="18">
                  <c:v>0.73199999999999998</c:v>
                </c:pt>
                <c:pt idx="19">
                  <c:v>0.74</c:v>
                </c:pt>
                <c:pt idx="20">
                  <c:v>0.75700000000000001</c:v>
                </c:pt>
                <c:pt idx="21">
                  <c:v>0.78900000000000003</c:v>
                </c:pt>
                <c:pt idx="22">
                  <c:v>0.78200000000000003</c:v>
                </c:pt>
                <c:pt idx="23">
                  <c:v>0.77700000000000002</c:v>
                </c:pt>
                <c:pt idx="24">
                  <c:v>0.78800000000000003</c:v>
                </c:pt>
                <c:pt idx="25">
                  <c:v>0.76200000000000001</c:v>
                </c:pt>
                <c:pt idx="26">
                  <c:v>1.544</c:v>
                </c:pt>
                <c:pt idx="27">
                  <c:v>1.57</c:v>
                </c:pt>
                <c:pt idx="28">
                  <c:v>1.5469999999999999</c:v>
                </c:pt>
                <c:pt idx="29">
                  <c:v>1.617</c:v>
                </c:pt>
                <c:pt idx="30">
                  <c:v>1.7609999999999999</c:v>
                </c:pt>
                <c:pt idx="31">
                  <c:v>1.8169999999999999</c:v>
                </c:pt>
                <c:pt idx="32">
                  <c:v>1.827</c:v>
                </c:pt>
                <c:pt idx="33">
                  <c:v>1.796</c:v>
                </c:pt>
                <c:pt idx="34">
                  <c:v>1.871</c:v>
                </c:pt>
                <c:pt idx="35">
                  <c:v>1.8360000000000001</c:v>
                </c:pt>
                <c:pt idx="36">
                  <c:v>1.9179999999999999</c:v>
                </c:pt>
                <c:pt idx="37">
                  <c:v>2.0640000000000001</c:v>
                </c:pt>
                <c:pt idx="38">
                  <c:v>2.1120000000000001</c:v>
                </c:pt>
                <c:pt idx="39">
                  <c:v>2.1709999999999998</c:v>
                </c:pt>
                <c:pt idx="40">
                  <c:v>2.383</c:v>
                </c:pt>
                <c:pt idx="41">
                  <c:v>2.387</c:v>
                </c:pt>
                <c:pt idx="42">
                  <c:v>2.3279999999999998</c:v>
                </c:pt>
                <c:pt idx="43">
                  <c:v>2.09</c:v>
                </c:pt>
                <c:pt idx="44">
                  <c:v>2.0499999999999998</c:v>
                </c:pt>
                <c:pt idx="45">
                  <c:v>2.0670000000000002</c:v>
                </c:pt>
                <c:pt idx="46">
                  <c:v>2.0910000000000002</c:v>
                </c:pt>
                <c:pt idx="47">
                  <c:v>2.2200000000000002</c:v>
                </c:pt>
                <c:pt idx="48">
                  <c:v>2.6030000000000002</c:v>
                </c:pt>
              </c:numCache>
            </c:numRef>
          </c:val>
          <c:extLst>
            <c:ext xmlns:c16="http://schemas.microsoft.com/office/drawing/2014/chart" uri="{C3380CC4-5D6E-409C-BE32-E72D297353CC}">
              <c16:uniqueId val="{00000000-83E4-4785-95B0-3F37FC7B1F07}"/>
            </c:ext>
          </c:extLst>
        </c:ser>
        <c:ser>
          <c:idx val="1"/>
          <c:order val="1"/>
          <c:tx>
            <c:strRef>
              <c:f>'% GDP'!$H$2</c:f>
              <c:strCache>
                <c:ptCount val="1"/>
                <c:pt idx="0">
                  <c:v>Home care</c:v>
                </c:pt>
              </c:strCache>
            </c:strRef>
          </c:tx>
          <c:spPr>
            <a:solidFill>
              <a:schemeClr val="accent2"/>
            </a:solidFill>
            <a:ln>
              <a:noFill/>
            </a:ln>
            <a:effectLst/>
          </c:spPr>
          <c:invertIfNegative val="0"/>
          <c:cat>
            <c:strRef>
              <c:f>'% GDP'!$A$3:$A$51</c:f>
              <c:strCache>
                <c:ptCount val="49"/>
                <c:pt idx="0">
                  <c:v>1972</c:v>
                </c:pt>
                <c:pt idx="8">
                  <c:v>1980</c:v>
                </c:pt>
                <c:pt idx="18">
                  <c:v>1990</c:v>
                </c:pt>
                <c:pt idx="28">
                  <c:v>2000</c:v>
                </c:pt>
                <c:pt idx="38">
                  <c:v>2010</c:v>
                </c:pt>
                <c:pt idx="48">
                  <c:v>2020</c:v>
                </c:pt>
              </c:strCache>
            </c:strRef>
          </c:cat>
          <c:val>
            <c:numRef>
              <c:f>'% GDP'!$H$3:$H$51</c:f>
              <c:numCache>
                <c:formatCode>General</c:formatCode>
                <c:ptCount val="49"/>
                <c:pt idx="0">
                  <c:v>0.16600000000000001</c:v>
                </c:pt>
                <c:pt idx="1">
                  <c:v>0.16400000000000001</c:v>
                </c:pt>
                <c:pt idx="2">
                  <c:v>0.154</c:v>
                </c:pt>
                <c:pt idx="3">
                  <c:v>0.16400000000000001</c:v>
                </c:pt>
                <c:pt idx="4">
                  <c:v>0.16</c:v>
                </c:pt>
                <c:pt idx="5">
                  <c:v>0.16700000000000001</c:v>
                </c:pt>
                <c:pt idx="6">
                  <c:v>0.17199999999999999</c:v>
                </c:pt>
                <c:pt idx="7">
                  <c:v>0.17699999999999999</c:v>
                </c:pt>
                <c:pt idx="8">
                  <c:v>0.182</c:v>
                </c:pt>
                <c:pt idx="9">
                  <c:v>0.191</c:v>
                </c:pt>
                <c:pt idx="10">
                  <c:v>0.20599999999999999</c:v>
                </c:pt>
                <c:pt idx="11">
                  <c:v>0.20799999999999999</c:v>
                </c:pt>
                <c:pt idx="12">
                  <c:v>0.20300000000000001</c:v>
                </c:pt>
                <c:pt idx="13">
                  <c:v>0.20899999999999999</c:v>
                </c:pt>
                <c:pt idx="14">
                  <c:v>0.215</c:v>
                </c:pt>
                <c:pt idx="15">
                  <c:v>0.223</c:v>
                </c:pt>
                <c:pt idx="16">
                  <c:v>0.22</c:v>
                </c:pt>
                <c:pt idx="17">
                  <c:v>0.51900000000000002</c:v>
                </c:pt>
                <c:pt idx="18">
                  <c:v>0.51900000000000002</c:v>
                </c:pt>
                <c:pt idx="19">
                  <c:v>0.53</c:v>
                </c:pt>
                <c:pt idx="20">
                  <c:v>0.53300000000000003</c:v>
                </c:pt>
                <c:pt idx="21">
                  <c:v>0.54500000000000004</c:v>
                </c:pt>
                <c:pt idx="22">
                  <c:v>0.52800000000000002</c:v>
                </c:pt>
                <c:pt idx="23">
                  <c:v>0.52400000000000002</c:v>
                </c:pt>
                <c:pt idx="24">
                  <c:v>0.51100000000000001</c:v>
                </c:pt>
                <c:pt idx="25">
                  <c:v>0.503</c:v>
                </c:pt>
                <c:pt idx="26">
                  <c:v>1.171</c:v>
                </c:pt>
                <c:pt idx="27">
                  <c:v>1.153</c:v>
                </c:pt>
                <c:pt idx="28">
                  <c:v>1.171</c:v>
                </c:pt>
                <c:pt idx="29">
                  <c:v>1.2489999999999999</c:v>
                </c:pt>
                <c:pt idx="30">
                  <c:v>1.3780000000000001</c:v>
                </c:pt>
                <c:pt idx="31">
                  <c:v>1.5289999999999999</c:v>
                </c:pt>
                <c:pt idx="32">
                  <c:v>1.52</c:v>
                </c:pt>
                <c:pt idx="33">
                  <c:v>1.5579999999999998</c:v>
                </c:pt>
                <c:pt idx="34">
                  <c:v>1.516</c:v>
                </c:pt>
                <c:pt idx="35">
                  <c:v>1.4789999999999999</c:v>
                </c:pt>
                <c:pt idx="36">
                  <c:v>1.4330000000000001</c:v>
                </c:pt>
                <c:pt idx="37">
                  <c:v>1.6759999999999999</c:v>
                </c:pt>
                <c:pt idx="38">
                  <c:v>1.714</c:v>
                </c:pt>
                <c:pt idx="39">
                  <c:v>1.76</c:v>
                </c:pt>
                <c:pt idx="40">
                  <c:v>1.8759999999999999</c:v>
                </c:pt>
                <c:pt idx="41">
                  <c:v>1.845</c:v>
                </c:pt>
                <c:pt idx="42">
                  <c:v>1.8620000000000001</c:v>
                </c:pt>
                <c:pt idx="43">
                  <c:v>1.9300000000000002</c:v>
                </c:pt>
                <c:pt idx="44">
                  <c:v>1.883</c:v>
                </c:pt>
                <c:pt idx="45">
                  <c:v>1.847</c:v>
                </c:pt>
                <c:pt idx="46">
                  <c:v>1.8480000000000001</c:v>
                </c:pt>
                <c:pt idx="47">
                  <c:v>1.8519999999999999</c:v>
                </c:pt>
                <c:pt idx="48">
                  <c:v>1.9950000000000001</c:v>
                </c:pt>
              </c:numCache>
            </c:numRef>
          </c:val>
          <c:extLst>
            <c:ext xmlns:c16="http://schemas.microsoft.com/office/drawing/2014/chart" uri="{C3380CC4-5D6E-409C-BE32-E72D297353CC}">
              <c16:uniqueId val="{00000001-83E4-4785-95B0-3F37FC7B1F07}"/>
            </c:ext>
          </c:extLst>
        </c:ser>
        <c:dLbls>
          <c:showLegendKey val="0"/>
          <c:showVal val="0"/>
          <c:showCatName val="0"/>
          <c:showSerName val="0"/>
          <c:showPercent val="0"/>
          <c:showBubbleSize val="0"/>
        </c:dLbls>
        <c:gapWidth val="150"/>
        <c:overlap val="100"/>
        <c:axId val="1201943984"/>
        <c:axId val="1021745456"/>
      </c:barChart>
      <c:catAx>
        <c:axId val="120194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745456"/>
        <c:crosses val="autoZero"/>
        <c:auto val="1"/>
        <c:lblAlgn val="ctr"/>
        <c:lblOffset val="100"/>
        <c:noMultiLvlLbl val="0"/>
      </c:catAx>
      <c:valAx>
        <c:axId val="10217454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943984"/>
        <c:crosses val="autoZero"/>
        <c:crossBetween val="between"/>
        <c:majorUnit val="0.5"/>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NH</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118000</c:v>
                </c:pt>
                <c:pt idx="1">
                  <c:v>101000</c:v>
                </c:pt>
                <c:pt idx="2">
                  <c:v>49000</c:v>
                </c:pt>
                <c:pt idx="3">
                  <c:v>59000</c:v>
                </c:pt>
                <c:pt idx="4">
                  <c:v>35000</c:v>
                </c:pt>
                <c:pt idx="5">
                  <c:v>25000</c:v>
                </c:pt>
                <c:pt idx="6">
                  <c:v>81000</c:v>
                </c:pt>
                <c:pt idx="7">
                  <c:v>66000</c:v>
                </c:pt>
                <c:pt idx="8">
                  <c:v>48000</c:v>
                </c:pt>
                <c:pt idx="9">
                  <c:v>108000</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Nursing Home Employment to Residents Ratio</c:v>
          </c:tx>
          <c:spPr>
            <a:solidFill>
              <a:srgbClr val="002060"/>
            </a:solidFill>
            <a:ln>
              <a:noFill/>
            </a:ln>
            <a:effectLst/>
          </c:spPr>
          <c:invertIfNegative val="0"/>
          <c:cat>
            <c:strRef>
              <c:f>('Figure 4 Detailed'!$E$6,'Figure 4 Detailed'!$H$6:$J$6,'Figure 4 Detailed'!$C$6:$D$6,'Figure 4 Detailed'!$G$6,'Figure 4 Detailed'!$B$6)</c:f>
              <c:strCache>
                <c:ptCount val="8"/>
                <c:pt idx="0">
                  <c:v>Denmark</c:v>
                </c:pt>
                <c:pt idx="1">
                  <c:v>England</c:v>
                </c:pt>
                <c:pt idx="2">
                  <c:v>Germany</c:v>
                </c:pt>
                <c:pt idx="3">
                  <c:v>Italy</c:v>
                </c:pt>
                <c:pt idx="4">
                  <c:v>Japan</c:v>
                </c:pt>
                <c:pt idx="5">
                  <c:v>Netherlands</c:v>
                </c:pt>
                <c:pt idx="6">
                  <c:v>Spain</c:v>
                </c:pt>
                <c:pt idx="7">
                  <c:v>US</c:v>
                </c:pt>
              </c:strCache>
            </c:strRef>
          </c:cat>
          <c:val>
            <c:numRef>
              <c:f>('Figure 4 Detailed'!$E$10,'Figure 4 Detailed'!$H$10:$J$10,'Figure 4 Detailed'!$C$10:$D$10,'Figure 4 Detailed'!$G$10,'Figure 4 Detailed'!$B$10)</c:f>
              <c:numCache>
                <c:formatCode>#,##0.00</c:formatCode>
                <c:ptCount val="8"/>
                <c:pt idx="0">
                  <c:v>1.75</c:v>
                </c:pt>
                <c:pt idx="1">
                  <c:v>1.56</c:v>
                </c:pt>
                <c:pt idx="2">
                  <c:v>0.82</c:v>
                </c:pt>
                <c:pt idx="3">
                  <c:v>1.47</c:v>
                </c:pt>
                <c:pt idx="4">
                  <c:v>2.23</c:v>
                </c:pt>
                <c:pt idx="5">
                  <c:v>1.93</c:v>
                </c:pt>
                <c:pt idx="6">
                  <c:v>1.27</c:v>
                </c:pt>
                <c:pt idx="7">
                  <c:v>1.23</c:v>
                </c:pt>
              </c:numCache>
            </c:numRef>
          </c:val>
          <c:extLst>
            <c:ext xmlns:c16="http://schemas.microsoft.com/office/drawing/2014/chart" uri="{C3380CC4-5D6E-409C-BE32-E72D297353CC}">
              <c16:uniqueId val="{00000000-D48F-4D07-A6DE-EA152D0D6B13}"/>
            </c:ext>
          </c:extLst>
        </c:ser>
        <c:dLbls>
          <c:showLegendKey val="0"/>
          <c:showVal val="0"/>
          <c:showCatName val="0"/>
          <c:showSerName val="0"/>
          <c:showPercent val="0"/>
          <c:showBubbleSize val="0"/>
        </c:dLbls>
        <c:gapWidth val="219"/>
        <c:overlap val="-27"/>
        <c:axId val="1225596479"/>
        <c:axId val="1225277999"/>
      </c:barChart>
      <c:catAx>
        <c:axId val="1225596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25277999"/>
        <c:crosses val="autoZero"/>
        <c:auto val="1"/>
        <c:lblAlgn val="ctr"/>
        <c:lblOffset val="100"/>
        <c:noMultiLvlLbl val="0"/>
      </c:catAx>
      <c:valAx>
        <c:axId val="12252779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596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2019</c:v>
                </c:pt>
              </c:strCache>
            </c:strRef>
          </c:tx>
          <c:spPr>
            <a:solidFill>
              <a:srgbClr val="002060"/>
            </a:solidFill>
            <a:ln>
              <a:noFill/>
            </a:ln>
            <a:effectLst/>
          </c:spPr>
          <c:invertIfNegative val="0"/>
          <c:cat>
            <c:strRef>
              <c:f>Sheet1!$A$2:$A$10</c:f>
              <c:strCache>
                <c:ptCount val="9"/>
                <c:pt idx="0">
                  <c:v>Denmark</c:v>
                </c:pt>
                <c:pt idx="1">
                  <c:v>England</c:v>
                </c:pt>
                <c:pt idx="2">
                  <c:v>Germany</c:v>
                </c:pt>
                <c:pt idx="3">
                  <c:v>Italy</c:v>
                </c:pt>
                <c:pt idx="4">
                  <c:v>Japan</c:v>
                </c:pt>
                <c:pt idx="5">
                  <c:v>Netherlands</c:v>
                </c:pt>
                <c:pt idx="6">
                  <c:v>Singapore</c:v>
                </c:pt>
                <c:pt idx="7">
                  <c:v>Spain</c:v>
                </c:pt>
                <c:pt idx="8">
                  <c:v>US</c:v>
                </c:pt>
              </c:strCache>
            </c:strRef>
          </c:cat>
          <c:val>
            <c:numRef>
              <c:f>Sheet1!$B$2:$B$10</c:f>
              <c:numCache>
                <c:formatCode>General</c:formatCode>
                <c:ptCount val="9"/>
                <c:pt idx="0">
                  <c:v>0.32</c:v>
                </c:pt>
                <c:pt idx="1">
                  <c:v>0.37</c:v>
                </c:pt>
                <c:pt idx="2">
                  <c:v>0.3</c:v>
                </c:pt>
                <c:pt idx="3">
                  <c:v>0.35</c:v>
                </c:pt>
                <c:pt idx="4">
                  <c:v>0.18</c:v>
                </c:pt>
                <c:pt idx="5">
                  <c:v>0.3</c:v>
                </c:pt>
                <c:pt idx="6">
                  <c:v>0.28000000000000003</c:v>
                </c:pt>
                <c:pt idx="7">
                  <c:v>0.34</c:v>
                </c:pt>
                <c:pt idx="8">
                  <c:v>0.28000000000000003</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Only informal</c:v>
                </c:pt>
              </c:strCache>
            </c:strRef>
          </c:tx>
          <c:spPr>
            <a:solidFill>
              <a:srgbClr val="002060"/>
            </a:solidFill>
            <a:ln>
              <a:noFill/>
            </a:ln>
            <a:effectLst/>
          </c:spPr>
          <c:invertIfNegative val="0"/>
          <c:cat>
            <c:strRef>
              <c:f>Sheet1!$A$2:$A$10</c:f>
              <c:strCache>
                <c:ptCount val="9"/>
                <c:pt idx="0">
                  <c:v>Denmark</c:v>
                </c:pt>
                <c:pt idx="1">
                  <c:v>England</c:v>
                </c:pt>
                <c:pt idx="2">
                  <c:v>Germany</c:v>
                </c:pt>
                <c:pt idx="3">
                  <c:v>Italy</c:v>
                </c:pt>
                <c:pt idx="4">
                  <c:v>Japan</c:v>
                </c:pt>
                <c:pt idx="5">
                  <c:v>Netherlands</c:v>
                </c:pt>
                <c:pt idx="6">
                  <c:v>Singapore</c:v>
                </c:pt>
                <c:pt idx="7">
                  <c:v>Spain</c:v>
                </c:pt>
                <c:pt idx="8">
                  <c:v>US</c:v>
                </c:pt>
              </c:strCache>
            </c:strRef>
          </c:cat>
          <c:val>
            <c:numRef>
              <c:f>Sheet1!$B$2:$B$10</c:f>
              <c:numCache>
                <c:formatCode>General</c:formatCode>
                <c:ptCount val="9"/>
                <c:pt idx="0">
                  <c:v>78</c:v>
                </c:pt>
                <c:pt idx="1">
                  <c:v>70</c:v>
                </c:pt>
                <c:pt idx="2">
                  <c:v>54</c:v>
                </c:pt>
                <c:pt idx="3">
                  <c:v>55</c:v>
                </c:pt>
                <c:pt idx="4">
                  <c:v>46</c:v>
                </c:pt>
                <c:pt idx="5">
                  <c:v>19</c:v>
                </c:pt>
                <c:pt idx="6">
                  <c:v>66</c:v>
                </c:pt>
                <c:pt idx="7">
                  <c:v>70</c:v>
                </c:pt>
                <c:pt idx="8">
                  <c:v>69</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Any formal</c:v>
                </c:pt>
              </c:strCache>
            </c:strRef>
          </c:tx>
          <c:spPr>
            <a:solidFill>
              <a:schemeClr val="accent6">
                <a:lumMod val="40000"/>
                <a:lumOff val="60000"/>
              </a:schemeClr>
            </a:solidFill>
            <a:ln>
              <a:noFill/>
            </a:ln>
            <a:effectLst/>
          </c:spPr>
          <c:invertIfNegative val="0"/>
          <c:cat>
            <c:strRef>
              <c:f>Sheet1!$A$2:$A$10</c:f>
              <c:strCache>
                <c:ptCount val="9"/>
                <c:pt idx="0">
                  <c:v>Denmark</c:v>
                </c:pt>
                <c:pt idx="1">
                  <c:v>Singapore</c:v>
                </c:pt>
                <c:pt idx="2">
                  <c:v>US</c:v>
                </c:pt>
                <c:pt idx="3">
                  <c:v>England</c:v>
                </c:pt>
                <c:pt idx="4">
                  <c:v>Germany</c:v>
                </c:pt>
                <c:pt idx="5">
                  <c:v>Italy</c:v>
                </c:pt>
                <c:pt idx="6">
                  <c:v>Japan</c:v>
                </c:pt>
                <c:pt idx="7">
                  <c:v>Spain</c:v>
                </c:pt>
                <c:pt idx="8">
                  <c:v>Netherlands</c:v>
                </c:pt>
              </c:strCache>
            </c:strRef>
          </c:cat>
          <c:val>
            <c:numRef>
              <c:f>Sheet1!$B$2:$B$10</c:f>
              <c:numCache>
                <c:formatCode>General</c:formatCode>
                <c:ptCount val="9"/>
                <c:pt idx="0">
                  <c:v>12</c:v>
                </c:pt>
                <c:pt idx="1">
                  <c:v>36</c:v>
                </c:pt>
                <c:pt idx="2">
                  <c:v>18</c:v>
                </c:pt>
                <c:pt idx="3">
                  <c:v>17</c:v>
                </c:pt>
                <c:pt idx="4">
                  <c:v>39</c:v>
                </c:pt>
                <c:pt idx="5">
                  <c:v>36</c:v>
                </c:pt>
                <c:pt idx="6">
                  <c:v>63</c:v>
                </c:pt>
                <c:pt idx="7">
                  <c:v>37</c:v>
                </c:pt>
                <c:pt idx="8">
                  <c:v>52</c:v>
                </c:pt>
              </c:numCache>
            </c:numRef>
          </c:val>
          <c:extLst>
            <c:ext xmlns:c16="http://schemas.microsoft.com/office/drawing/2014/chart" uri="{C3380CC4-5D6E-409C-BE32-E72D297353CC}">
              <c16:uniqueId val="{00000000-C6C6-4D43-9522-7CA4E70BAA14}"/>
            </c:ext>
          </c:extLst>
        </c:ser>
        <c:ser>
          <c:idx val="1"/>
          <c:order val="1"/>
          <c:tx>
            <c:strRef>
              <c:f>Sheet1!$C$1</c:f>
              <c:strCache>
                <c:ptCount val="1"/>
                <c:pt idx="0">
                  <c:v>Any informal</c:v>
                </c:pt>
              </c:strCache>
            </c:strRef>
          </c:tx>
          <c:spPr>
            <a:solidFill>
              <a:srgbClr val="002060"/>
            </a:solidFill>
            <a:ln>
              <a:noFill/>
            </a:ln>
            <a:effectLst/>
          </c:spPr>
          <c:invertIfNegative val="0"/>
          <c:cat>
            <c:strRef>
              <c:f>Sheet1!$A$2:$A$10</c:f>
              <c:strCache>
                <c:ptCount val="9"/>
                <c:pt idx="0">
                  <c:v>Denmark</c:v>
                </c:pt>
                <c:pt idx="1">
                  <c:v>Singapore</c:v>
                </c:pt>
                <c:pt idx="2">
                  <c:v>US</c:v>
                </c:pt>
                <c:pt idx="3">
                  <c:v>England</c:v>
                </c:pt>
                <c:pt idx="4">
                  <c:v>Germany</c:v>
                </c:pt>
                <c:pt idx="5">
                  <c:v>Italy</c:v>
                </c:pt>
                <c:pt idx="6">
                  <c:v>Japan</c:v>
                </c:pt>
                <c:pt idx="7">
                  <c:v>Spain</c:v>
                </c:pt>
                <c:pt idx="8">
                  <c:v>Netherlands</c:v>
                </c:pt>
              </c:strCache>
            </c:strRef>
          </c:cat>
          <c:val>
            <c:numRef>
              <c:f>Sheet1!$C$2:$C$10</c:f>
              <c:numCache>
                <c:formatCode>General</c:formatCode>
                <c:ptCount val="9"/>
                <c:pt idx="0">
                  <c:v>86</c:v>
                </c:pt>
                <c:pt idx="1">
                  <c:v>84</c:v>
                </c:pt>
                <c:pt idx="2">
                  <c:v>82</c:v>
                </c:pt>
                <c:pt idx="3">
                  <c:v>81</c:v>
                </c:pt>
                <c:pt idx="4">
                  <c:v>78</c:v>
                </c:pt>
                <c:pt idx="5">
                  <c:v>70</c:v>
                </c:pt>
                <c:pt idx="6">
                  <c:v>67</c:v>
                </c:pt>
                <c:pt idx="7">
                  <c:v>59</c:v>
                </c:pt>
                <c:pt idx="8">
                  <c:v>42</c:v>
                </c:pt>
              </c:numCache>
            </c:numRef>
          </c:val>
          <c:extLst>
            <c:ext xmlns:c16="http://schemas.microsoft.com/office/drawing/2014/chart" uri="{C3380CC4-5D6E-409C-BE32-E72D297353CC}">
              <c16:uniqueId val="{00000000-9500-4F56-8140-6FEC5AA37D73}"/>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
          <c:y val="0.92100691436091708"/>
          <c:w val="0.57776225998066033"/>
          <c:h val="6.77075974439702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Informal Care</c:v>
                </c:pt>
              </c:strCache>
            </c:strRef>
          </c:tx>
          <c:spPr>
            <a:solidFill>
              <a:schemeClr val="accent6">
                <a:lumMod val="60000"/>
                <a:lumOff val="40000"/>
              </a:schemeClr>
            </a:solidFill>
            <a:ln>
              <a:noFill/>
            </a:ln>
            <a:effectLst/>
          </c:spPr>
          <c:invertIfNegative val="0"/>
          <c:cat>
            <c:strRef>
              <c:f>Sheet1!$A$2:$A$8</c:f>
              <c:strCache>
                <c:ptCount val="7"/>
                <c:pt idx="0">
                  <c:v>US</c:v>
                </c:pt>
                <c:pt idx="1">
                  <c:v>Japan</c:v>
                </c:pt>
                <c:pt idx="2">
                  <c:v>Netherlands</c:v>
                </c:pt>
                <c:pt idx="3">
                  <c:v>Spain</c:v>
                </c:pt>
                <c:pt idx="4">
                  <c:v>Denmark</c:v>
                </c:pt>
                <c:pt idx="5">
                  <c:v>England</c:v>
                </c:pt>
                <c:pt idx="6">
                  <c:v>Germay</c:v>
                </c:pt>
              </c:strCache>
            </c:strRef>
          </c:cat>
          <c:val>
            <c:numRef>
              <c:f>Sheet1!$B$2:$B$8</c:f>
              <c:numCache>
                <c:formatCode>General</c:formatCode>
                <c:ptCount val="7"/>
                <c:pt idx="0">
                  <c:v>67</c:v>
                </c:pt>
                <c:pt idx="1">
                  <c:v>67</c:v>
                </c:pt>
                <c:pt idx="2">
                  <c:v>61</c:v>
                </c:pt>
                <c:pt idx="3">
                  <c:v>65</c:v>
                </c:pt>
                <c:pt idx="4">
                  <c:v>58</c:v>
                </c:pt>
                <c:pt idx="5">
                  <c:v>58</c:v>
                </c:pt>
                <c:pt idx="6">
                  <c:v>60</c:v>
                </c:pt>
              </c:numCache>
            </c:numRef>
          </c:val>
          <c:extLst>
            <c:ext xmlns:c16="http://schemas.microsoft.com/office/drawing/2014/chart" uri="{C3380CC4-5D6E-409C-BE32-E72D297353CC}">
              <c16:uniqueId val="{00000000-D906-44C5-AD3E-3B6E2B3E4465}"/>
            </c:ext>
          </c:extLst>
        </c:ser>
        <c:dLbls>
          <c:showLegendKey val="0"/>
          <c:showVal val="0"/>
          <c:showCatName val="0"/>
          <c:showSerName val="0"/>
          <c:showPercent val="0"/>
          <c:showBubbleSize val="0"/>
        </c:dLbls>
        <c:gapWidth val="219"/>
        <c:overlap val="-27"/>
        <c:axId val="1313590911"/>
        <c:axId val="1313584671"/>
      </c:barChart>
      <c:catAx>
        <c:axId val="1313590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584671"/>
        <c:crosses val="autoZero"/>
        <c:auto val="1"/>
        <c:lblAlgn val="ctr"/>
        <c:lblOffset val="100"/>
        <c:noMultiLvlLbl val="0"/>
      </c:catAx>
      <c:valAx>
        <c:axId val="1313584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590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Informal Care</c:v>
                </c:pt>
              </c:strCache>
            </c:strRef>
          </c:tx>
          <c:spPr>
            <a:solidFill>
              <a:schemeClr val="accent6">
                <a:lumMod val="60000"/>
                <a:lumOff val="40000"/>
              </a:schemeClr>
            </a:solidFill>
            <a:ln>
              <a:noFill/>
            </a:ln>
            <a:effectLst/>
          </c:spPr>
          <c:invertIfNegative val="0"/>
          <c:cat>
            <c:strRef>
              <c:f>Sheet1!$A$2:$A$8</c:f>
              <c:strCache>
                <c:ptCount val="7"/>
                <c:pt idx="0">
                  <c:v>US</c:v>
                </c:pt>
                <c:pt idx="1">
                  <c:v>Japan</c:v>
                </c:pt>
                <c:pt idx="2">
                  <c:v>Netherlands</c:v>
                </c:pt>
                <c:pt idx="3">
                  <c:v>Spain</c:v>
                </c:pt>
                <c:pt idx="4">
                  <c:v>Denmark</c:v>
                </c:pt>
                <c:pt idx="5">
                  <c:v>England</c:v>
                </c:pt>
                <c:pt idx="6">
                  <c:v>Germay</c:v>
                </c:pt>
              </c:strCache>
            </c:strRef>
          </c:cat>
          <c:val>
            <c:numRef>
              <c:f>Sheet1!$B$2:$B$8</c:f>
              <c:numCache>
                <c:formatCode>General</c:formatCode>
                <c:ptCount val="7"/>
                <c:pt idx="0">
                  <c:v>67</c:v>
                </c:pt>
                <c:pt idx="1">
                  <c:v>67</c:v>
                </c:pt>
                <c:pt idx="2">
                  <c:v>61</c:v>
                </c:pt>
                <c:pt idx="3">
                  <c:v>65</c:v>
                </c:pt>
                <c:pt idx="4">
                  <c:v>58</c:v>
                </c:pt>
                <c:pt idx="5">
                  <c:v>58</c:v>
                </c:pt>
                <c:pt idx="6">
                  <c:v>60</c:v>
                </c:pt>
              </c:numCache>
            </c:numRef>
          </c:val>
          <c:extLst>
            <c:ext xmlns:c16="http://schemas.microsoft.com/office/drawing/2014/chart" uri="{C3380CC4-5D6E-409C-BE32-E72D297353CC}">
              <c16:uniqueId val="{00000000-D906-44C5-AD3E-3B6E2B3E4465}"/>
            </c:ext>
          </c:extLst>
        </c:ser>
        <c:ser>
          <c:idx val="1"/>
          <c:order val="1"/>
          <c:tx>
            <c:strRef>
              <c:f>Sheet1!$C$1</c:f>
              <c:strCache>
                <c:ptCount val="1"/>
                <c:pt idx="0">
                  <c:v>Formal Care</c:v>
                </c:pt>
              </c:strCache>
            </c:strRef>
          </c:tx>
          <c:spPr>
            <a:solidFill>
              <a:srgbClr val="002060"/>
            </a:solidFill>
            <a:ln>
              <a:noFill/>
            </a:ln>
            <a:effectLst/>
          </c:spPr>
          <c:invertIfNegative val="0"/>
          <c:cat>
            <c:strRef>
              <c:f>Sheet1!$A$2:$A$8</c:f>
              <c:strCache>
                <c:ptCount val="7"/>
                <c:pt idx="0">
                  <c:v>US</c:v>
                </c:pt>
                <c:pt idx="1">
                  <c:v>Japan</c:v>
                </c:pt>
                <c:pt idx="2">
                  <c:v>Netherlands</c:v>
                </c:pt>
                <c:pt idx="3">
                  <c:v>Spain</c:v>
                </c:pt>
                <c:pt idx="4">
                  <c:v>Denmark</c:v>
                </c:pt>
                <c:pt idx="5">
                  <c:v>England</c:v>
                </c:pt>
                <c:pt idx="6">
                  <c:v>Germay</c:v>
                </c:pt>
              </c:strCache>
            </c:strRef>
          </c:cat>
          <c:val>
            <c:numRef>
              <c:f>Sheet1!$C$2:$C$8</c:f>
              <c:numCache>
                <c:formatCode>General</c:formatCode>
                <c:ptCount val="7"/>
                <c:pt idx="0">
                  <c:v>88</c:v>
                </c:pt>
                <c:pt idx="1">
                  <c:v>84</c:v>
                </c:pt>
                <c:pt idx="2">
                  <c:v>92</c:v>
                </c:pt>
                <c:pt idx="3">
                  <c:v>87</c:v>
                </c:pt>
                <c:pt idx="4">
                  <c:v>83</c:v>
                </c:pt>
                <c:pt idx="5">
                  <c:v>83</c:v>
                </c:pt>
                <c:pt idx="6">
                  <c:v>87</c:v>
                </c:pt>
              </c:numCache>
            </c:numRef>
          </c:val>
          <c:extLst>
            <c:ext xmlns:c16="http://schemas.microsoft.com/office/drawing/2014/chart" uri="{C3380CC4-5D6E-409C-BE32-E72D297353CC}">
              <c16:uniqueId val="{00000000-DCC8-45B0-80B1-622C2F99904A}"/>
            </c:ext>
          </c:extLst>
        </c:ser>
        <c:dLbls>
          <c:showLegendKey val="0"/>
          <c:showVal val="0"/>
          <c:showCatName val="0"/>
          <c:showSerName val="0"/>
          <c:showPercent val="0"/>
          <c:showBubbleSize val="0"/>
        </c:dLbls>
        <c:gapWidth val="219"/>
        <c:overlap val="-27"/>
        <c:axId val="1313590911"/>
        <c:axId val="1313584671"/>
      </c:barChart>
      <c:catAx>
        <c:axId val="1313590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584671"/>
        <c:crosses val="autoZero"/>
        <c:auto val="1"/>
        <c:lblAlgn val="ctr"/>
        <c:lblOffset val="100"/>
        <c:noMultiLvlLbl val="0"/>
      </c:catAx>
      <c:valAx>
        <c:axId val="1313584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590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1990</c:v>
                </c:pt>
              </c:strCache>
            </c:strRef>
          </c:tx>
          <c:spPr>
            <a:solidFill>
              <a:schemeClr val="accent6">
                <a:lumMod val="40000"/>
                <a:lumOff val="60000"/>
              </a:schemeClr>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8.8000000000000007</c:v>
                </c:pt>
                <c:pt idx="1">
                  <c:v>9.6999999999999993</c:v>
                </c:pt>
                <c:pt idx="2">
                  <c:v>8.9</c:v>
                </c:pt>
                <c:pt idx="3">
                  <c:v>9.3000000000000007</c:v>
                </c:pt>
                <c:pt idx="4">
                  <c:v>8</c:v>
                </c:pt>
                <c:pt idx="5">
                  <c:v>7.5</c:v>
                </c:pt>
                <c:pt idx="6">
                  <c:v>9.3000000000000007</c:v>
                </c:pt>
                <c:pt idx="7">
                  <c:v>0</c:v>
                </c:pt>
                <c:pt idx="8">
                  <c:v>8.3000000000000007</c:v>
                </c:pt>
                <c:pt idx="9">
                  <c:v>9.8000000000000007</c:v>
                </c:pt>
              </c:numCache>
            </c:numRef>
          </c:val>
          <c:extLst>
            <c:ext xmlns:c16="http://schemas.microsoft.com/office/drawing/2014/chart" uri="{C3380CC4-5D6E-409C-BE32-E72D297353CC}">
              <c16:uniqueId val="{00000000-C6C6-4D43-9522-7CA4E70BAA14}"/>
            </c:ext>
          </c:extLst>
        </c:ser>
        <c:ser>
          <c:idx val="1"/>
          <c:order val="1"/>
          <c:tx>
            <c:strRef>
              <c:f>Sheet1!$C$1</c:f>
              <c:strCache>
                <c:ptCount val="1"/>
                <c:pt idx="0">
                  <c:v>2020</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Sheet1!$C$2:$C$11</c:f>
              <c:numCache>
                <c:formatCode>General</c:formatCode>
                <c:ptCount val="10"/>
                <c:pt idx="0">
                  <c:v>12.5</c:v>
                </c:pt>
                <c:pt idx="1">
                  <c:v>10.8</c:v>
                </c:pt>
                <c:pt idx="2">
                  <c:v>13.4</c:v>
                </c:pt>
                <c:pt idx="3">
                  <c:v>13.5</c:v>
                </c:pt>
                <c:pt idx="4">
                  <c:v>15.8</c:v>
                </c:pt>
                <c:pt idx="5">
                  <c:v>17.100000000000001</c:v>
                </c:pt>
                <c:pt idx="6">
                  <c:v>11.4</c:v>
                </c:pt>
                <c:pt idx="7">
                  <c:v>9.4</c:v>
                </c:pt>
                <c:pt idx="8">
                  <c:v>16.8</c:v>
                </c:pt>
                <c:pt idx="9">
                  <c:v>12</c:v>
                </c:pt>
              </c:numCache>
            </c:numRef>
          </c:val>
          <c:extLst>
            <c:ext xmlns:c16="http://schemas.microsoft.com/office/drawing/2014/chart" uri="{C3380CC4-5D6E-409C-BE32-E72D297353CC}">
              <c16:uniqueId val="{00000000-CC5A-4C8D-99AF-D975A46AAA63}"/>
            </c:ext>
          </c:extLst>
        </c:ser>
        <c:ser>
          <c:idx val="2"/>
          <c:order val="2"/>
          <c:tx>
            <c:strRef>
              <c:f>Sheet1!$D$1</c:f>
              <c:strCache>
                <c:ptCount val="1"/>
                <c:pt idx="0">
                  <c:v>2050</c:v>
                </c:pt>
              </c:strCache>
            </c:strRef>
          </c:tx>
          <c:spPr>
            <a:solidFill>
              <a:schemeClr val="accent3"/>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Sheet1!$D$2:$D$11</c:f>
              <c:numCache>
                <c:formatCode>General</c:formatCode>
                <c:ptCount val="10"/>
                <c:pt idx="0">
                  <c:v>23.3</c:v>
                </c:pt>
                <c:pt idx="1">
                  <c:v>21.3</c:v>
                </c:pt>
                <c:pt idx="2">
                  <c:v>20.6</c:v>
                </c:pt>
                <c:pt idx="3">
                  <c:v>23.4</c:v>
                </c:pt>
                <c:pt idx="4">
                  <c:v>22.4</c:v>
                </c:pt>
                <c:pt idx="5">
                  <c:v>25.1</c:v>
                </c:pt>
                <c:pt idx="6">
                  <c:v>22.4</c:v>
                </c:pt>
                <c:pt idx="7">
                  <c:v>23.9</c:v>
                </c:pt>
                <c:pt idx="8">
                  <c:v>21</c:v>
                </c:pt>
                <c:pt idx="9">
                  <c:v>21.7</c:v>
                </c:pt>
              </c:numCache>
            </c:numRef>
          </c:val>
          <c:extLst>
            <c:ext xmlns:c16="http://schemas.microsoft.com/office/drawing/2014/chart" uri="{C3380CC4-5D6E-409C-BE32-E72D297353CC}">
              <c16:uniqueId val="{00000001-CC5A-4C8D-99AF-D975A46AAA63}"/>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max val="27"/>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9977469263710457"/>
          <c:y val="0.93229240255602974"/>
          <c:w val="0.29400276281254317"/>
          <c:h val="6.77075974439702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2019</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1.3</c:v>
                </c:pt>
                <c:pt idx="1">
                  <c:v>0.9</c:v>
                </c:pt>
                <c:pt idx="2">
                  <c:v>1.4</c:v>
                </c:pt>
                <c:pt idx="3">
                  <c:v>1.2</c:v>
                </c:pt>
                <c:pt idx="4">
                  <c:v>0.7</c:v>
                </c:pt>
                <c:pt idx="5">
                  <c:v>1.2</c:v>
                </c:pt>
                <c:pt idx="6">
                  <c:v>1.4</c:v>
                </c:pt>
                <c:pt idx="7">
                  <c:v>0.2</c:v>
                </c:pt>
                <c:pt idx="8">
                  <c:v>0.9</c:v>
                </c:pt>
                <c:pt idx="9">
                  <c:v>1.3</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NH Care</c:v>
                </c:pt>
              </c:strCache>
            </c:strRef>
          </c:tx>
          <c:spPr>
            <a:solidFill>
              <a:srgbClr val="002060"/>
            </a:solidFill>
            <a:ln>
              <a:noFill/>
            </a:ln>
            <a:effectLst/>
          </c:spPr>
          <c:invertIfNegative val="0"/>
          <c:cat>
            <c:strRef>
              <c:f>Sheet1!$A$2:$A$5</c:f>
              <c:strCache>
                <c:ptCount val="4"/>
                <c:pt idx="0">
                  <c:v>Germany</c:v>
                </c:pt>
                <c:pt idx="1">
                  <c:v>Japan</c:v>
                </c:pt>
                <c:pt idx="2">
                  <c:v>Netherlands</c:v>
                </c:pt>
                <c:pt idx="3">
                  <c:v>US</c:v>
                </c:pt>
              </c:strCache>
            </c:strRef>
          </c:cat>
          <c:val>
            <c:numRef>
              <c:f>Sheet1!$B$2:$B$5</c:f>
              <c:numCache>
                <c:formatCode>General</c:formatCode>
                <c:ptCount val="4"/>
                <c:pt idx="0">
                  <c:v>0.9</c:v>
                </c:pt>
                <c:pt idx="1">
                  <c:v>0.6</c:v>
                </c:pt>
                <c:pt idx="2">
                  <c:v>1.8</c:v>
                </c:pt>
                <c:pt idx="3">
                  <c:v>0.7</c:v>
                </c:pt>
              </c:numCache>
            </c:numRef>
          </c:val>
          <c:extLst>
            <c:ext xmlns:c16="http://schemas.microsoft.com/office/drawing/2014/chart" uri="{C3380CC4-5D6E-409C-BE32-E72D297353CC}">
              <c16:uniqueId val="{00000000-78D5-4AB0-8E25-BD68AB8C76FE}"/>
            </c:ext>
          </c:extLst>
        </c:ser>
        <c:ser>
          <c:idx val="1"/>
          <c:order val="1"/>
          <c:tx>
            <c:strRef>
              <c:f>Sheet1!$C$1</c:f>
              <c:strCache>
                <c:ptCount val="1"/>
                <c:pt idx="0">
                  <c:v>Formal Home Care</c:v>
                </c:pt>
              </c:strCache>
            </c:strRef>
          </c:tx>
          <c:spPr>
            <a:solidFill>
              <a:srgbClr val="0070C0"/>
            </a:solidFill>
            <a:ln>
              <a:noFill/>
            </a:ln>
            <a:effectLst/>
          </c:spPr>
          <c:invertIfNegative val="0"/>
          <c:cat>
            <c:strRef>
              <c:f>Sheet1!$A$2:$A$5</c:f>
              <c:strCache>
                <c:ptCount val="4"/>
                <c:pt idx="0">
                  <c:v>Germany</c:v>
                </c:pt>
                <c:pt idx="1">
                  <c:v>Japan</c:v>
                </c:pt>
                <c:pt idx="2">
                  <c:v>Netherlands</c:v>
                </c:pt>
                <c:pt idx="3">
                  <c:v>US</c:v>
                </c:pt>
              </c:strCache>
            </c:strRef>
          </c:cat>
          <c:val>
            <c:numRef>
              <c:f>Sheet1!$C$2:$C$5</c:f>
              <c:numCache>
                <c:formatCode>General</c:formatCode>
                <c:ptCount val="4"/>
                <c:pt idx="0">
                  <c:v>0.9</c:v>
                </c:pt>
                <c:pt idx="1">
                  <c:v>1</c:v>
                </c:pt>
                <c:pt idx="2">
                  <c:v>0.9</c:v>
                </c:pt>
                <c:pt idx="3">
                  <c:v>0.4</c:v>
                </c:pt>
              </c:numCache>
            </c:numRef>
          </c:val>
          <c:extLst>
            <c:ext xmlns:c16="http://schemas.microsoft.com/office/drawing/2014/chart" uri="{C3380CC4-5D6E-409C-BE32-E72D297353CC}">
              <c16:uniqueId val="{00000000-5227-4081-A803-A0B8E766E547}"/>
            </c:ext>
          </c:extLst>
        </c:ser>
        <c:ser>
          <c:idx val="2"/>
          <c:order val="2"/>
          <c:tx>
            <c:strRef>
              <c:f>Sheet1!$D$1</c:f>
              <c:strCache>
                <c:ptCount val="1"/>
                <c:pt idx="0">
                  <c:v>Informal Care</c:v>
                </c:pt>
              </c:strCache>
            </c:strRef>
          </c:tx>
          <c:spPr>
            <a:solidFill>
              <a:schemeClr val="bg2"/>
            </a:solidFill>
            <a:ln>
              <a:noFill/>
            </a:ln>
            <a:effectLst/>
          </c:spPr>
          <c:invertIfNegative val="0"/>
          <c:cat>
            <c:strRef>
              <c:f>Sheet1!$A$2:$A$5</c:f>
              <c:strCache>
                <c:ptCount val="4"/>
                <c:pt idx="0">
                  <c:v>Germany</c:v>
                </c:pt>
                <c:pt idx="1">
                  <c:v>Japan</c:v>
                </c:pt>
                <c:pt idx="2">
                  <c:v>Netherlands</c:v>
                </c:pt>
                <c:pt idx="3">
                  <c:v>US</c:v>
                </c:pt>
              </c:strCache>
            </c:strRef>
          </c:cat>
          <c:val>
            <c:numRef>
              <c:f>Sheet1!$D$2:$D$5</c:f>
              <c:numCache>
                <c:formatCode>General</c:formatCode>
                <c:ptCount val="4"/>
                <c:pt idx="0">
                  <c:v>1.2</c:v>
                </c:pt>
                <c:pt idx="1">
                  <c:v>1.2</c:v>
                </c:pt>
                <c:pt idx="2">
                  <c:v>1.4</c:v>
                </c:pt>
                <c:pt idx="3">
                  <c:v>0.7</c:v>
                </c:pt>
              </c:numCache>
            </c:numRef>
          </c:val>
          <c:extLst>
            <c:ext xmlns:c16="http://schemas.microsoft.com/office/drawing/2014/chart" uri="{C3380CC4-5D6E-409C-BE32-E72D297353CC}">
              <c16:uniqueId val="{00000001-5227-4081-A803-A0B8E766E547}"/>
            </c:ext>
          </c:extLst>
        </c:ser>
        <c:dLbls>
          <c:showLegendKey val="0"/>
          <c:showVal val="0"/>
          <c:showCatName val="0"/>
          <c:showSerName val="0"/>
          <c:showPercent val="0"/>
          <c:showBubbleSize val="0"/>
        </c:dLbls>
        <c:gapWidth val="219"/>
        <c:overlap val="-27"/>
        <c:axId val="1127350431"/>
        <c:axId val="1127353791"/>
      </c:barChart>
      <c:catAx>
        <c:axId val="112735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27353791"/>
        <c:crosses val="autoZero"/>
        <c:auto val="1"/>
        <c:lblAlgn val="ctr"/>
        <c:lblOffset val="100"/>
        <c:noMultiLvlLbl val="0"/>
      </c:catAx>
      <c:valAx>
        <c:axId val="1127353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27350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2060"/>
            </a:solidFill>
            <a:ln>
              <a:noFill/>
            </a:ln>
            <a:effectLst/>
          </c:spPr>
          <c:invertIfNegative val="0"/>
          <c:cat>
            <c:strRef>
              <c:f>'NH Pop Shares'!$A$2:$A$11</c:f>
              <c:strCache>
                <c:ptCount val="10"/>
                <c:pt idx="0">
                  <c:v>Denmark</c:v>
                </c:pt>
                <c:pt idx="1">
                  <c:v>Canada</c:v>
                </c:pt>
                <c:pt idx="2">
                  <c:v>Germany</c:v>
                </c:pt>
                <c:pt idx="3">
                  <c:v>Netherlands</c:v>
                </c:pt>
                <c:pt idx="4">
                  <c:v>Spain</c:v>
                </c:pt>
                <c:pt idx="5">
                  <c:v>US</c:v>
                </c:pt>
                <c:pt idx="6">
                  <c:v>Singapore</c:v>
                </c:pt>
                <c:pt idx="7">
                  <c:v>Italy</c:v>
                </c:pt>
                <c:pt idx="8">
                  <c:v>Japan</c:v>
                </c:pt>
                <c:pt idx="9">
                  <c:v>England</c:v>
                </c:pt>
              </c:strCache>
            </c:strRef>
          </c:cat>
          <c:val>
            <c:numRef>
              <c:f>'NH Pop Shares'!$B$2:$B$11</c:f>
              <c:numCache>
                <c:formatCode>0.0%</c:formatCode>
                <c:ptCount val="10"/>
                <c:pt idx="0">
                  <c:v>6.6000000000000003E-2</c:v>
                </c:pt>
                <c:pt idx="1">
                  <c:v>4.4999999999999998E-2</c:v>
                </c:pt>
                <c:pt idx="2">
                  <c:v>4.4999999999999998E-2</c:v>
                </c:pt>
                <c:pt idx="3">
                  <c:v>3.4000000000000002E-2</c:v>
                </c:pt>
                <c:pt idx="4">
                  <c:v>2.7E-2</c:v>
                </c:pt>
                <c:pt idx="5">
                  <c:v>2.7E-2</c:v>
                </c:pt>
                <c:pt idx="6">
                  <c:v>2.4E-2</c:v>
                </c:pt>
                <c:pt idx="7">
                  <c:v>2.1000000000000001E-2</c:v>
                </c:pt>
                <c:pt idx="8">
                  <c:v>0.02</c:v>
                </c:pt>
                <c:pt idx="9">
                  <c:v>1.7999999999999999E-2</c:v>
                </c:pt>
              </c:numCache>
            </c:numRef>
          </c:val>
          <c:extLst>
            <c:ext xmlns:c16="http://schemas.microsoft.com/office/drawing/2014/chart" uri="{C3380CC4-5D6E-409C-BE32-E72D297353CC}">
              <c16:uniqueId val="{00000000-5538-4F82-97EB-007F7F9294F0}"/>
            </c:ext>
          </c:extLst>
        </c:ser>
        <c:dLbls>
          <c:showLegendKey val="0"/>
          <c:showVal val="0"/>
          <c:showCatName val="0"/>
          <c:showSerName val="0"/>
          <c:showPercent val="0"/>
          <c:showBubbleSize val="0"/>
        </c:dLbls>
        <c:gapWidth val="219"/>
        <c:overlap val="-27"/>
        <c:axId val="1601863664"/>
        <c:axId val="1115474671"/>
      </c:barChart>
      <c:catAx>
        <c:axId val="160186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15474671"/>
        <c:crosses val="autoZero"/>
        <c:auto val="1"/>
        <c:lblAlgn val="ctr"/>
        <c:lblOffset val="100"/>
        <c:noMultiLvlLbl val="0"/>
      </c:catAx>
      <c:valAx>
        <c:axId val="111547467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1863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Nursing Home Residents per 65+ Population</c:v>
          </c:tx>
          <c:spPr>
            <a:solidFill>
              <a:srgbClr val="002060"/>
            </a:solidFill>
            <a:ln>
              <a:noFill/>
            </a:ln>
            <a:effectLst/>
          </c:spPr>
          <c:invertIfNegative val="0"/>
          <c:cat>
            <c:strRef>
              <c:f>('Figure 4 Detailed'!$E$6,'Figure 4 Detailed'!$H$6:$J$6,'Figure 4 Detailed'!$C$6:$D$6,'Figure 4 Detailed'!$K$6,'Figure 4 Detailed'!$G$6,'Figure 4 Detailed'!$B$6)</c:f>
              <c:strCache>
                <c:ptCount val="9"/>
                <c:pt idx="0">
                  <c:v>Denmark</c:v>
                </c:pt>
                <c:pt idx="1">
                  <c:v>England</c:v>
                </c:pt>
                <c:pt idx="2">
                  <c:v>Germany</c:v>
                </c:pt>
                <c:pt idx="3">
                  <c:v>Italy</c:v>
                </c:pt>
                <c:pt idx="4">
                  <c:v>Japan</c:v>
                </c:pt>
                <c:pt idx="5">
                  <c:v>Netherlands</c:v>
                </c:pt>
                <c:pt idx="6">
                  <c:v>Singapore</c:v>
                </c:pt>
                <c:pt idx="7">
                  <c:v>Spain</c:v>
                </c:pt>
                <c:pt idx="8">
                  <c:v>US</c:v>
                </c:pt>
              </c:strCache>
            </c:strRef>
          </c:cat>
          <c:val>
            <c:numRef>
              <c:f>('Figure 4 Detailed'!$E$9,'Figure 4 Detailed'!$H$9:$J$9,'Figure 4 Detailed'!$C$9:$D$9,'Figure 4 Detailed'!$K$9,'Figure 4 Detailed'!$G$9,'Figure 4 Detailed'!$B$9)</c:f>
              <c:numCache>
                <c:formatCode>#,##0.000</c:formatCode>
                <c:ptCount val="9"/>
                <c:pt idx="0">
                  <c:v>3.7999999999999999E-2</c:v>
                </c:pt>
                <c:pt idx="1">
                  <c:v>1.7999999999999999E-2</c:v>
                </c:pt>
                <c:pt idx="2">
                  <c:v>4.4999999999999998E-2</c:v>
                </c:pt>
                <c:pt idx="3">
                  <c:v>2.1000000000000001E-2</c:v>
                </c:pt>
                <c:pt idx="4">
                  <c:v>3.5999999999999997E-2</c:v>
                </c:pt>
                <c:pt idx="5">
                  <c:v>0.04</c:v>
                </c:pt>
                <c:pt idx="6">
                  <c:v>2.4E-2</c:v>
                </c:pt>
                <c:pt idx="7">
                  <c:v>2.7E-2</c:v>
                </c:pt>
                <c:pt idx="8">
                  <c:v>2.5000000000000001E-2</c:v>
                </c:pt>
              </c:numCache>
            </c:numRef>
          </c:val>
          <c:extLst>
            <c:ext xmlns:c16="http://schemas.microsoft.com/office/drawing/2014/chart" uri="{C3380CC4-5D6E-409C-BE32-E72D297353CC}">
              <c16:uniqueId val="{00000000-B6DE-4604-AC66-66D3950BBCED}"/>
            </c:ext>
          </c:extLst>
        </c:ser>
        <c:dLbls>
          <c:showLegendKey val="0"/>
          <c:showVal val="0"/>
          <c:showCatName val="0"/>
          <c:showSerName val="0"/>
          <c:showPercent val="0"/>
          <c:showBubbleSize val="0"/>
        </c:dLbls>
        <c:gapWidth val="219"/>
        <c:overlap val="-27"/>
        <c:axId val="1225596479"/>
        <c:axId val="1225277999"/>
      </c:barChart>
      <c:catAx>
        <c:axId val="1225596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77999"/>
        <c:crosses val="autoZero"/>
        <c:auto val="1"/>
        <c:lblAlgn val="ctr"/>
        <c:lblOffset val="100"/>
        <c:noMultiLvlLbl val="0"/>
      </c:catAx>
      <c:valAx>
        <c:axId val="1225277999"/>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596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1990-2050</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4.5999999999999996</c:v>
                </c:pt>
                <c:pt idx="1">
                  <c:v>3.7</c:v>
                </c:pt>
                <c:pt idx="2">
                  <c:v>3.8</c:v>
                </c:pt>
                <c:pt idx="3">
                  <c:v>5.2</c:v>
                </c:pt>
                <c:pt idx="4">
                  <c:v>6.4</c:v>
                </c:pt>
                <c:pt idx="5">
                  <c:v>8.6</c:v>
                </c:pt>
                <c:pt idx="6">
                  <c:v>4.4000000000000004</c:v>
                </c:pt>
                <c:pt idx="7">
                  <c:v>6.7</c:v>
                </c:pt>
                <c:pt idx="8">
                  <c:v>5.5</c:v>
                </c:pt>
                <c:pt idx="9">
                  <c:v>3.5</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1990-2020</c:v>
                </c:pt>
              </c:strCache>
            </c:strRef>
          </c:tx>
          <c:spPr>
            <a:solidFill>
              <a:schemeClr val="accent6">
                <a:lumMod val="60000"/>
                <a:lumOff val="40000"/>
              </a:schemeClr>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1.3</c:v>
                </c:pt>
                <c:pt idx="1">
                  <c:v>0.6</c:v>
                </c:pt>
                <c:pt idx="2">
                  <c:v>1.1000000000000001</c:v>
                </c:pt>
                <c:pt idx="3">
                  <c:v>1.5</c:v>
                </c:pt>
                <c:pt idx="4">
                  <c:v>2.5</c:v>
                </c:pt>
                <c:pt idx="5">
                  <c:v>4</c:v>
                </c:pt>
                <c:pt idx="6">
                  <c:v>1</c:v>
                </c:pt>
                <c:pt idx="7">
                  <c:v>0.9</c:v>
                </c:pt>
                <c:pt idx="8">
                  <c:v>2.2000000000000002</c:v>
                </c:pt>
                <c:pt idx="9">
                  <c:v>0.8</c:v>
                </c:pt>
              </c:numCache>
            </c:numRef>
          </c:val>
          <c:extLst>
            <c:ext xmlns:c16="http://schemas.microsoft.com/office/drawing/2014/chart" uri="{C3380CC4-5D6E-409C-BE32-E72D297353CC}">
              <c16:uniqueId val="{00000000-C6C6-4D43-9522-7CA4E70BAA14}"/>
            </c:ext>
          </c:extLst>
        </c:ser>
        <c:ser>
          <c:idx val="1"/>
          <c:order val="1"/>
          <c:tx>
            <c:strRef>
              <c:f>Sheet1!$C$1</c:f>
              <c:strCache>
                <c:ptCount val="1"/>
                <c:pt idx="0">
                  <c:v>2020-2050</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Sheet1!$C$2:$C$11</c:f>
              <c:numCache>
                <c:formatCode>General</c:formatCode>
                <c:ptCount val="10"/>
                <c:pt idx="0">
                  <c:v>3.4</c:v>
                </c:pt>
                <c:pt idx="1">
                  <c:v>3.1</c:v>
                </c:pt>
                <c:pt idx="2">
                  <c:v>2.7</c:v>
                </c:pt>
                <c:pt idx="3">
                  <c:v>3.6</c:v>
                </c:pt>
                <c:pt idx="4">
                  <c:v>3.9</c:v>
                </c:pt>
                <c:pt idx="5">
                  <c:v>4.5</c:v>
                </c:pt>
                <c:pt idx="6">
                  <c:v>3.3</c:v>
                </c:pt>
                <c:pt idx="7">
                  <c:v>5.9</c:v>
                </c:pt>
                <c:pt idx="8">
                  <c:v>3.3</c:v>
                </c:pt>
                <c:pt idx="9">
                  <c:v>2.8</c:v>
                </c:pt>
              </c:numCache>
            </c:numRef>
          </c:val>
          <c:extLst>
            <c:ext xmlns:c16="http://schemas.microsoft.com/office/drawing/2014/chart" uri="{C3380CC4-5D6E-409C-BE32-E72D297353CC}">
              <c16:uniqueId val="{00000000-CC5A-4C8D-99AF-D975A46AAA63}"/>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2019</c:v>
                </c:pt>
              </c:strCache>
            </c:strRef>
          </c:tx>
          <c:spPr>
            <a:solidFill>
              <a:srgbClr val="002060"/>
            </a:solidFill>
            <a:ln>
              <a:noFill/>
            </a:ln>
            <a:effectLst/>
          </c:spPr>
          <c:invertIfNegative val="0"/>
          <c:cat>
            <c:strRef>
              <c:f>Sheet1!$A$2:$A$11</c:f>
              <c:strCache>
                <c:ptCount val="10"/>
                <c:pt idx="0">
                  <c:v>Canada</c:v>
                </c:pt>
                <c:pt idx="1">
                  <c:v>Denmark</c:v>
                </c:pt>
                <c:pt idx="2">
                  <c:v>England</c:v>
                </c:pt>
                <c:pt idx="3">
                  <c:v>Germany</c:v>
                </c:pt>
                <c:pt idx="4">
                  <c:v>Italy</c:v>
                </c:pt>
                <c:pt idx="5">
                  <c:v>Japan</c:v>
                </c:pt>
                <c:pt idx="6">
                  <c:v>Netherlands</c:v>
                </c:pt>
                <c:pt idx="7">
                  <c:v>Singapore</c:v>
                </c:pt>
                <c:pt idx="8">
                  <c:v>Spain</c:v>
                </c:pt>
                <c:pt idx="9">
                  <c:v>US</c:v>
                </c:pt>
              </c:strCache>
            </c:strRef>
          </c:cat>
          <c:val>
            <c:numRef>
              <c:f>Sheet1!$B$2:$B$11</c:f>
              <c:numCache>
                <c:formatCode>General</c:formatCode>
                <c:ptCount val="10"/>
                <c:pt idx="0">
                  <c:v>2.1</c:v>
                </c:pt>
                <c:pt idx="1">
                  <c:v>2.1</c:v>
                </c:pt>
                <c:pt idx="2">
                  <c:v>2.2999999999999998</c:v>
                </c:pt>
                <c:pt idx="3">
                  <c:v>2.2000000000000002</c:v>
                </c:pt>
                <c:pt idx="4">
                  <c:v>1.8</c:v>
                </c:pt>
                <c:pt idx="5">
                  <c:v>2.1</c:v>
                </c:pt>
                <c:pt idx="6">
                  <c:v>4.0999999999999996</c:v>
                </c:pt>
                <c:pt idx="7">
                  <c:v>0.3</c:v>
                </c:pt>
                <c:pt idx="8">
                  <c:v>0.9</c:v>
                </c:pt>
                <c:pt idx="9">
                  <c:v>1.3</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w="25400">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1142077635032461"/>
          <c:y val="0.92533538782535751"/>
          <c:w val="0.22276626605884792"/>
          <c:h val="6.77075974439702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2019</c:v>
                </c:pt>
              </c:strCache>
            </c:strRef>
          </c:tx>
          <c:spPr>
            <a:solidFill>
              <a:srgbClr val="002060"/>
            </a:solidFill>
            <a:ln>
              <a:noFill/>
            </a:ln>
            <a:effectLst/>
          </c:spPr>
          <c:invertIfNegative val="0"/>
          <c:cat>
            <c:strRef>
              <c:f>Sheet1!$A$2:$A$10</c:f>
              <c:strCache>
                <c:ptCount val="9"/>
                <c:pt idx="0">
                  <c:v>Denmark</c:v>
                </c:pt>
                <c:pt idx="1">
                  <c:v>England</c:v>
                </c:pt>
                <c:pt idx="2">
                  <c:v>Germany</c:v>
                </c:pt>
                <c:pt idx="3">
                  <c:v>Italy</c:v>
                </c:pt>
                <c:pt idx="4">
                  <c:v>Japan</c:v>
                </c:pt>
                <c:pt idx="5">
                  <c:v>Netherlands</c:v>
                </c:pt>
                <c:pt idx="6">
                  <c:v>Singapore</c:v>
                </c:pt>
                <c:pt idx="7">
                  <c:v>Spain</c:v>
                </c:pt>
                <c:pt idx="8">
                  <c:v>US</c:v>
                </c:pt>
              </c:strCache>
            </c:strRef>
          </c:cat>
          <c:val>
            <c:numRef>
              <c:f>Sheet1!$B$2:$B$10</c:f>
              <c:numCache>
                <c:formatCode>General</c:formatCode>
                <c:ptCount val="9"/>
                <c:pt idx="0">
                  <c:v>90</c:v>
                </c:pt>
                <c:pt idx="1">
                  <c:v>74</c:v>
                </c:pt>
                <c:pt idx="2">
                  <c:v>70</c:v>
                </c:pt>
                <c:pt idx="3">
                  <c:v>75</c:v>
                </c:pt>
                <c:pt idx="4">
                  <c:v>92</c:v>
                </c:pt>
                <c:pt idx="5">
                  <c:v>94</c:v>
                </c:pt>
                <c:pt idx="6">
                  <c:v>51</c:v>
                </c:pt>
                <c:pt idx="7">
                  <c:v>79</c:v>
                </c:pt>
                <c:pt idx="8">
                  <c:v>71</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NH</c:v>
                </c:pt>
              </c:strCache>
            </c:strRef>
          </c:tx>
          <c:spPr>
            <a:solidFill>
              <a:srgbClr val="002060"/>
            </a:solidFill>
            <a:ln>
              <a:noFill/>
            </a:ln>
            <a:effectLst/>
          </c:spPr>
          <c:invertIfNegative val="0"/>
          <c:cat>
            <c:strRef>
              <c:f>Sheet1!$A$2:$A$9</c:f>
              <c:strCache>
                <c:ptCount val="8"/>
                <c:pt idx="0">
                  <c:v>Denmark</c:v>
                </c:pt>
                <c:pt idx="1">
                  <c:v>England</c:v>
                </c:pt>
                <c:pt idx="2">
                  <c:v>Germany</c:v>
                </c:pt>
                <c:pt idx="3">
                  <c:v>Italy</c:v>
                </c:pt>
                <c:pt idx="4">
                  <c:v>Japan</c:v>
                </c:pt>
                <c:pt idx="5">
                  <c:v>Netherlands</c:v>
                </c:pt>
                <c:pt idx="6">
                  <c:v>Spain</c:v>
                </c:pt>
                <c:pt idx="7">
                  <c:v>US</c:v>
                </c:pt>
              </c:strCache>
            </c:strRef>
          </c:cat>
          <c:val>
            <c:numRef>
              <c:f>Sheet1!$B$2:$B$9</c:f>
              <c:numCache>
                <c:formatCode>General</c:formatCode>
                <c:ptCount val="8"/>
                <c:pt idx="0">
                  <c:v>10</c:v>
                </c:pt>
                <c:pt idx="1">
                  <c:v>14</c:v>
                </c:pt>
                <c:pt idx="2">
                  <c:v>7</c:v>
                </c:pt>
                <c:pt idx="3">
                  <c:v>8</c:v>
                </c:pt>
                <c:pt idx="4">
                  <c:v>16</c:v>
                </c:pt>
                <c:pt idx="5">
                  <c:v>29</c:v>
                </c:pt>
                <c:pt idx="6">
                  <c:v>14</c:v>
                </c:pt>
                <c:pt idx="7">
                  <c:v>13</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41027766266044E-2"/>
          <c:y val="1.9185329931691694E-2"/>
          <c:w val="0.92620458626882163"/>
          <c:h val="0.73355495544009408"/>
        </c:manualLayout>
      </c:layout>
      <c:barChart>
        <c:barDir val="col"/>
        <c:grouping val="clustered"/>
        <c:varyColors val="0"/>
        <c:ser>
          <c:idx val="0"/>
          <c:order val="0"/>
          <c:tx>
            <c:strRef>
              <c:f>Sheet1!$B$1</c:f>
              <c:strCache>
                <c:ptCount val="1"/>
                <c:pt idx="0">
                  <c:v>Any formal</c:v>
                </c:pt>
              </c:strCache>
            </c:strRef>
          </c:tx>
          <c:spPr>
            <a:solidFill>
              <a:srgbClr val="002060"/>
            </a:solidFill>
            <a:ln>
              <a:noFill/>
            </a:ln>
            <a:effectLst/>
          </c:spPr>
          <c:invertIfNegative val="0"/>
          <c:cat>
            <c:strRef>
              <c:f>Sheet1!$A$2:$A$10</c:f>
              <c:strCache>
                <c:ptCount val="9"/>
                <c:pt idx="0">
                  <c:v>Denmark</c:v>
                </c:pt>
                <c:pt idx="1">
                  <c:v>England</c:v>
                </c:pt>
                <c:pt idx="2">
                  <c:v>Germany</c:v>
                </c:pt>
                <c:pt idx="3">
                  <c:v>Italy</c:v>
                </c:pt>
                <c:pt idx="4">
                  <c:v>Japan</c:v>
                </c:pt>
                <c:pt idx="5">
                  <c:v>Netherlands</c:v>
                </c:pt>
                <c:pt idx="6">
                  <c:v>Singapore</c:v>
                </c:pt>
                <c:pt idx="7">
                  <c:v>Spain</c:v>
                </c:pt>
                <c:pt idx="8">
                  <c:v>US</c:v>
                </c:pt>
              </c:strCache>
            </c:strRef>
          </c:cat>
          <c:val>
            <c:numRef>
              <c:f>Sheet1!$B$2:$B$10</c:f>
              <c:numCache>
                <c:formatCode>General</c:formatCode>
                <c:ptCount val="9"/>
                <c:pt idx="0">
                  <c:v>12</c:v>
                </c:pt>
                <c:pt idx="1">
                  <c:v>17</c:v>
                </c:pt>
                <c:pt idx="2">
                  <c:v>39</c:v>
                </c:pt>
                <c:pt idx="3">
                  <c:v>36</c:v>
                </c:pt>
                <c:pt idx="4">
                  <c:v>63</c:v>
                </c:pt>
                <c:pt idx="5">
                  <c:v>52</c:v>
                </c:pt>
                <c:pt idx="6">
                  <c:v>36</c:v>
                </c:pt>
                <c:pt idx="7">
                  <c:v>37</c:v>
                </c:pt>
                <c:pt idx="8">
                  <c:v>18</c:v>
                </c:pt>
              </c:numCache>
            </c:numRef>
          </c:val>
          <c:extLst>
            <c:ext xmlns:c16="http://schemas.microsoft.com/office/drawing/2014/chart" uri="{C3380CC4-5D6E-409C-BE32-E72D297353CC}">
              <c16:uniqueId val="{00000000-C6C6-4D43-9522-7CA4E70BAA14}"/>
            </c:ext>
          </c:extLst>
        </c:ser>
        <c:dLbls>
          <c:showLegendKey val="0"/>
          <c:showVal val="0"/>
          <c:showCatName val="0"/>
          <c:showSerName val="0"/>
          <c:showPercent val="0"/>
          <c:showBubbleSize val="0"/>
        </c:dLbls>
        <c:gapWidth val="182"/>
        <c:axId val="1697084816"/>
        <c:axId val="1697082096"/>
      </c:barChart>
      <c:catAx>
        <c:axId val="16970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97082096"/>
        <c:crosses val="autoZero"/>
        <c:auto val="1"/>
        <c:lblAlgn val="ctr"/>
        <c:lblOffset val="100"/>
        <c:noMultiLvlLbl val="0"/>
      </c:catAx>
      <c:valAx>
        <c:axId val="16970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708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a:effectLst/>
              </a:rPr>
              <a:t>Share of Medicaid Long-Term Care Spending </a:t>
            </a:r>
            <a:endParaRPr lang="en-US" sz="1200">
              <a:effectLst/>
            </a:endParaRPr>
          </a:p>
          <a:p>
            <a:pPr>
              <a:defRPr/>
            </a:pPr>
            <a:r>
              <a:rPr lang="en-US" sz="1200" b="0" i="0" baseline="0">
                <a:effectLst/>
              </a:rPr>
              <a:t>for Institutional and Community-Based Care</a:t>
            </a:r>
            <a:endParaRPr lang="en-US"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HCBSshare!$B$1</c:f>
              <c:strCache>
                <c:ptCount val="1"/>
                <c:pt idx="0">
                  <c:v>Institutional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HCBSshare!$A$2:$A$13</c:f>
              <c:numCache>
                <c:formatCode>General</c:formatCode>
                <c:ptCount val="12"/>
                <c:pt idx="0">
                  <c:v>1981</c:v>
                </c:pt>
                <c:pt idx="1">
                  <c:v>1984</c:v>
                </c:pt>
                <c:pt idx="2">
                  <c:v>1988</c:v>
                </c:pt>
                <c:pt idx="3">
                  <c:v>1992</c:v>
                </c:pt>
                <c:pt idx="4">
                  <c:v>1996</c:v>
                </c:pt>
                <c:pt idx="5">
                  <c:v>2000</c:v>
                </c:pt>
                <c:pt idx="6">
                  <c:v>2004</c:v>
                </c:pt>
                <c:pt idx="7">
                  <c:v>2008</c:v>
                </c:pt>
                <c:pt idx="8">
                  <c:v>2012</c:v>
                </c:pt>
                <c:pt idx="9">
                  <c:v>2016</c:v>
                </c:pt>
                <c:pt idx="10">
                  <c:v>2017</c:v>
                </c:pt>
                <c:pt idx="11">
                  <c:v>2018</c:v>
                </c:pt>
              </c:numCache>
            </c:numRef>
          </c:cat>
          <c:val>
            <c:numRef>
              <c:f>HCBSshare!$B$2:$B$13</c:f>
              <c:numCache>
                <c:formatCode>General</c:formatCode>
                <c:ptCount val="12"/>
                <c:pt idx="0">
                  <c:v>99</c:v>
                </c:pt>
                <c:pt idx="1">
                  <c:v>97</c:v>
                </c:pt>
                <c:pt idx="2">
                  <c:v>90</c:v>
                </c:pt>
                <c:pt idx="3">
                  <c:v>87</c:v>
                </c:pt>
                <c:pt idx="4">
                  <c:v>81</c:v>
                </c:pt>
                <c:pt idx="5">
                  <c:v>73</c:v>
                </c:pt>
                <c:pt idx="6">
                  <c:v>65</c:v>
                </c:pt>
                <c:pt idx="7">
                  <c:v>57</c:v>
                </c:pt>
                <c:pt idx="8">
                  <c:v>51</c:v>
                </c:pt>
                <c:pt idx="9">
                  <c:v>43</c:v>
                </c:pt>
                <c:pt idx="10">
                  <c:v>45</c:v>
                </c:pt>
                <c:pt idx="11">
                  <c:v>44</c:v>
                </c:pt>
              </c:numCache>
            </c:numRef>
          </c:val>
          <c:extLst>
            <c:ext xmlns:c16="http://schemas.microsoft.com/office/drawing/2014/chart" uri="{C3380CC4-5D6E-409C-BE32-E72D297353CC}">
              <c16:uniqueId val="{00000000-70F3-49C2-8375-B181C2C50578}"/>
            </c:ext>
          </c:extLst>
        </c:ser>
        <c:ser>
          <c:idx val="1"/>
          <c:order val="1"/>
          <c:tx>
            <c:strRef>
              <c:f>HCBSshare!$C$1</c:f>
              <c:strCache>
                <c:ptCount val="1"/>
                <c:pt idx="0">
                  <c:v>HCBS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HCBSshare!$A$2:$A$13</c:f>
              <c:numCache>
                <c:formatCode>General</c:formatCode>
                <c:ptCount val="12"/>
                <c:pt idx="0">
                  <c:v>1981</c:v>
                </c:pt>
                <c:pt idx="1">
                  <c:v>1984</c:v>
                </c:pt>
                <c:pt idx="2">
                  <c:v>1988</c:v>
                </c:pt>
                <c:pt idx="3">
                  <c:v>1992</c:v>
                </c:pt>
                <c:pt idx="4">
                  <c:v>1996</c:v>
                </c:pt>
                <c:pt idx="5">
                  <c:v>2000</c:v>
                </c:pt>
                <c:pt idx="6">
                  <c:v>2004</c:v>
                </c:pt>
                <c:pt idx="7">
                  <c:v>2008</c:v>
                </c:pt>
                <c:pt idx="8">
                  <c:v>2012</c:v>
                </c:pt>
                <c:pt idx="9">
                  <c:v>2016</c:v>
                </c:pt>
                <c:pt idx="10">
                  <c:v>2017</c:v>
                </c:pt>
                <c:pt idx="11">
                  <c:v>2018</c:v>
                </c:pt>
              </c:numCache>
            </c:numRef>
          </c:cat>
          <c:val>
            <c:numRef>
              <c:f>HCBSshare!$C$2:$C$13</c:f>
              <c:numCache>
                <c:formatCode>General</c:formatCode>
                <c:ptCount val="12"/>
                <c:pt idx="0">
                  <c:v>1</c:v>
                </c:pt>
                <c:pt idx="1">
                  <c:v>3</c:v>
                </c:pt>
                <c:pt idx="2">
                  <c:v>10</c:v>
                </c:pt>
                <c:pt idx="3">
                  <c:v>13</c:v>
                </c:pt>
                <c:pt idx="4">
                  <c:v>19</c:v>
                </c:pt>
                <c:pt idx="5">
                  <c:v>27</c:v>
                </c:pt>
                <c:pt idx="6">
                  <c:v>35</c:v>
                </c:pt>
                <c:pt idx="7">
                  <c:v>43</c:v>
                </c:pt>
                <c:pt idx="8">
                  <c:v>49</c:v>
                </c:pt>
                <c:pt idx="9">
                  <c:v>57</c:v>
                </c:pt>
                <c:pt idx="10">
                  <c:v>55</c:v>
                </c:pt>
                <c:pt idx="11">
                  <c:v>56</c:v>
                </c:pt>
              </c:numCache>
            </c:numRef>
          </c:val>
          <c:extLst>
            <c:ext xmlns:c16="http://schemas.microsoft.com/office/drawing/2014/chart" uri="{C3380CC4-5D6E-409C-BE32-E72D297353CC}">
              <c16:uniqueId val="{00000001-70F3-49C2-8375-B181C2C50578}"/>
            </c:ext>
          </c:extLst>
        </c:ser>
        <c:dLbls>
          <c:showLegendKey val="0"/>
          <c:showVal val="0"/>
          <c:showCatName val="0"/>
          <c:showSerName val="0"/>
          <c:showPercent val="0"/>
          <c:showBubbleSize val="0"/>
        </c:dLbls>
        <c:gapWidth val="150"/>
        <c:overlap val="100"/>
        <c:axId val="1872534255"/>
        <c:axId val="1872518447"/>
      </c:barChart>
      <c:catAx>
        <c:axId val="187253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518447"/>
        <c:crosses val="autoZero"/>
        <c:auto val="1"/>
        <c:lblAlgn val="ctr"/>
        <c:lblOffset val="100"/>
        <c:noMultiLvlLbl val="0"/>
      </c:catAx>
      <c:valAx>
        <c:axId val="1872518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534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round/>
      </a:ln>
    </cs:spPr>
  </cs:dropLine>
  <cs:errorBar>
    <cs:lnRef idx="0"/>
    <cs:fillRef idx="0"/>
    <cs:effectRef idx="0"/>
    <cs:fontRef idx="minor">
      <a:schemeClr val="tx1"/>
    </cs:fontRef>
    <cs:spPr>
      <a:ln w="9525">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a:solidFill>
          <a:schemeClr val="tx1">
            <a:lumMod val="15000"/>
            <a:lumOff val="85000"/>
          </a:schemeClr>
        </a:solidFill>
        <a:round/>
      </a:ln>
    </cs:spPr>
  </cs:gridlineMajor>
  <cs:gridlineMinor>
    <cs:lnRef idx="0"/>
    <cs:fillRef idx="0"/>
    <cs:effectRef idx="0"/>
    <cs:fontRef idx="minor">
      <a:schemeClr val="tx1"/>
    </cs:fontRef>
    <cs:spPr>
      <a:ln w="9525">
        <a:solidFill>
          <a:schemeClr val="tx1">
            <a:lumMod val="5000"/>
            <a:lumOff val="95000"/>
          </a:schemeClr>
        </a:solidFill>
        <a:round/>
      </a:ln>
    </cs:spPr>
  </cs:gridlineMinor>
  <cs:hiLoLine>
    <cs:lnRef idx="0"/>
    <cs:fillRef idx="0"/>
    <cs:effectRef idx="0"/>
    <cs:fontRef idx="minor">
      <a:schemeClr val="tx1"/>
    </cs:fontRef>
    <cs:spPr>
      <a:ln w="9525">
        <a:solidFill>
          <a:schemeClr val="tx1">
            <a:lumMod val="75000"/>
            <a:lumOff val="25000"/>
          </a:schemeClr>
        </a:solidFill>
        <a:round/>
      </a:ln>
    </cs:spPr>
  </cs:hiLoLine>
  <cs:leaderLine>
    <cs:lnRef idx="0"/>
    <cs:fillRef idx="0"/>
    <cs:effectRef idx="0"/>
    <cs:fontRef idx="minor">
      <a:schemeClr val="tx1"/>
    </cs:fontRef>
    <cs:spPr>
      <a:ln w="9525">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cdr:x>
      <cdr:y>0</cdr:y>
    </cdr:from>
    <cdr:to>
      <cdr:x>0.92213</cdr:x>
      <cdr:y>0.54913</cdr:y>
    </cdr:to>
    <cdr:sp macro="" textlink="">
      <cdr:nvSpPr>
        <cdr:cNvPr id="2" name="Oval 1">
          <a:extLst xmlns:a="http://schemas.openxmlformats.org/drawingml/2006/main">
            <a:ext uri="{FF2B5EF4-FFF2-40B4-BE49-F238E27FC236}">
              <a16:creationId xmlns:a16="http://schemas.microsoft.com/office/drawing/2014/main" id="{FEDE1019-181E-7336-F6AE-692367D1BFAA}"/>
            </a:ext>
          </a:extLst>
        </cdr:cNvPr>
        <cdr:cNvSpPr/>
      </cdr:nvSpPr>
      <cdr:spPr>
        <a:xfrm xmlns:a="http://schemas.openxmlformats.org/drawingml/2006/main">
          <a:off x="5791200" y="0"/>
          <a:ext cx="884127" cy="2471826"/>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0.71053</cdr:x>
      <cdr:y>0.04336</cdr:y>
    </cdr:from>
    <cdr:to>
      <cdr:x>0.82632</cdr:x>
      <cdr:y>0.60837</cdr:y>
    </cdr:to>
    <cdr:sp macro="" textlink="">
      <cdr:nvSpPr>
        <cdr:cNvPr id="2" name="Oval 1">
          <a:extLst xmlns:a="http://schemas.openxmlformats.org/drawingml/2006/main">
            <a:ext uri="{FF2B5EF4-FFF2-40B4-BE49-F238E27FC236}">
              <a16:creationId xmlns:a16="http://schemas.microsoft.com/office/drawing/2014/main" id="{FEDE1019-181E-7336-F6AE-692367D1BFAA}"/>
            </a:ext>
          </a:extLst>
        </cdr:cNvPr>
        <cdr:cNvSpPr/>
      </cdr:nvSpPr>
      <cdr:spPr>
        <a:xfrm xmlns:a="http://schemas.openxmlformats.org/drawingml/2006/main">
          <a:off x="5143496" y="195174"/>
          <a:ext cx="838204" cy="254331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200"/>
            </a:lvl1pPr>
          </a:lstStyle>
          <a:p>
            <a:fld id="{7F02D8F8-148F-46ED-AD5C-EE98462D5E5A}" type="datetimeFigureOut">
              <a:rPr lang="en-US" smtClean="0"/>
              <a:pPr/>
              <a:t>4/18/2024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6" tIns="46588" rIns="93176"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200"/>
            </a:lvl1pPr>
          </a:lstStyle>
          <a:p>
            <a:fld id="{922456AC-1528-4E28-BD18-031291CCA7A3}" type="slidenum">
              <a:rPr lang="en-US" smtClean="0"/>
              <a:pPr/>
              <a:t>‹#›</a:t>
            </a:fld>
            <a:endParaRPr lang="en-US"/>
          </a:p>
        </p:txBody>
      </p:sp>
    </p:spTree>
    <p:extLst>
      <p:ext uri="{BB962C8B-B14F-4D97-AF65-F5344CB8AC3E}">
        <p14:creationId xmlns:p14="http://schemas.microsoft.com/office/powerpoint/2010/main" val="375848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8622C-8B6F-4E63-B50B-E2F4972336C4}" type="slidenum">
              <a:rPr lang="en-US" smtClean="0"/>
              <a:t>1</a:t>
            </a:fld>
            <a:endParaRPr lang="en-US"/>
          </a:p>
        </p:txBody>
      </p:sp>
    </p:spTree>
    <p:extLst>
      <p:ext uri="{BB962C8B-B14F-4D97-AF65-F5344CB8AC3E}">
        <p14:creationId xmlns:p14="http://schemas.microsoft.com/office/powerpoint/2010/main" val="2898873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10</a:t>
            </a:fld>
            <a:endParaRPr lang="en-US"/>
          </a:p>
        </p:txBody>
      </p:sp>
    </p:spTree>
    <p:extLst>
      <p:ext uri="{BB962C8B-B14F-4D97-AF65-F5344CB8AC3E}">
        <p14:creationId xmlns:p14="http://schemas.microsoft.com/office/powerpoint/2010/main" val="1229738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11</a:t>
            </a:fld>
            <a:endParaRPr lang="en-US"/>
          </a:p>
        </p:txBody>
      </p:sp>
    </p:spTree>
    <p:extLst>
      <p:ext uri="{BB962C8B-B14F-4D97-AF65-F5344CB8AC3E}">
        <p14:creationId xmlns:p14="http://schemas.microsoft.com/office/powerpoint/2010/main" val="3924732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12</a:t>
            </a:fld>
            <a:endParaRPr lang="en-US"/>
          </a:p>
        </p:txBody>
      </p:sp>
    </p:spTree>
    <p:extLst>
      <p:ext uri="{BB962C8B-B14F-4D97-AF65-F5344CB8AC3E}">
        <p14:creationId xmlns:p14="http://schemas.microsoft.com/office/powerpoint/2010/main" val="377722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13</a:t>
            </a:fld>
            <a:endParaRPr lang="en-US"/>
          </a:p>
        </p:txBody>
      </p:sp>
    </p:spTree>
    <p:extLst>
      <p:ext uri="{BB962C8B-B14F-4D97-AF65-F5344CB8AC3E}">
        <p14:creationId xmlns:p14="http://schemas.microsoft.com/office/powerpoint/2010/main" val="1295403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14</a:t>
            </a:fld>
            <a:endParaRPr lang="en-US"/>
          </a:p>
        </p:txBody>
      </p:sp>
    </p:spTree>
    <p:extLst>
      <p:ext uri="{BB962C8B-B14F-4D97-AF65-F5344CB8AC3E}">
        <p14:creationId xmlns:p14="http://schemas.microsoft.com/office/powerpoint/2010/main" val="194549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15</a:t>
            </a:fld>
            <a:endParaRPr lang="en-US"/>
          </a:p>
        </p:txBody>
      </p:sp>
    </p:spTree>
    <p:extLst>
      <p:ext uri="{BB962C8B-B14F-4D97-AF65-F5344CB8AC3E}">
        <p14:creationId xmlns:p14="http://schemas.microsoft.com/office/powerpoint/2010/main" val="193645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16</a:t>
            </a:fld>
            <a:endParaRPr lang="en-US"/>
          </a:p>
        </p:txBody>
      </p:sp>
    </p:spTree>
    <p:extLst>
      <p:ext uri="{BB962C8B-B14F-4D97-AF65-F5344CB8AC3E}">
        <p14:creationId xmlns:p14="http://schemas.microsoft.com/office/powerpoint/2010/main" val="469303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17</a:t>
            </a:fld>
            <a:endParaRPr lang="en-US"/>
          </a:p>
        </p:txBody>
      </p:sp>
    </p:spTree>
    <p:extLst>
      <p:ext uri="{BB962C8B-B14F-4D97-AF65-F5344CB8AC3E}">
        <p14:creationId xmlns:p14="http://schemas.microsoft.com/office/powerpoint/2010/main" val="197482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OECE found 6 fold increase between those 55-59 and 85+ </a:t>
            </a:r>
          </a:p>
          <a:p>
            <a:r>
              <a:rPr lang="en-US" dirty="0"/>
              <a:t>https://www.ncbi.nlm.nih.gov/pmc/articles/PMC7411536/</a:t>
            </a:r>
          </a:p>
          <a:p>
            <a:r>
              <a:rPr lang="en-US" dirty="0" err="1"/>
              <a:t>Papanicolas</a:t>
            </a:r>
            <a:r>
              <a:rPr lang="en-US" dirty="0"/>
              <a:t> et al, JAMA, August 2020 </a:t>
            </a:r>
          </a:p>
        </p:txBody>
      </p:sp>
      <p:sp>
        <p:nvSpPr>
          <p:cNvPr id="4" name="Slide Number Placeholder 3"/>
          <p:cNvSpPr>
            <a:spLocks noGrp="1"/>
          </p:cNvSpPr>
          <p:nvPr>
            <p:ph type="sldNum" sz="quarter" idx="10"/>
          </p:nvPr>
        </p:nvSpPr>
        <p:spPr/>
        <p:txBody>
          <a:bodyPr/>
          <a:lstStyle/>
          <a:p>
            <a:fld id="{922456AC-1528-4E28-BD18-031291CCA7A3}" type="slidenum">
              <a:rPr lang="en-US" smtClean="0"/>
              <a:pPr/>
              <a:t>18</a:t>
            </a:fld>
            <a:endParaRPr lang="en-US"/>
          </a:p>
        </p:txBody>
      </p:sp>
    </p:spTree>
    <p:extLst>
      <p:ext uri="{BB962C8B-B14F-4D97-AF65-F5344CB8AC3E}">
        <p14:creationId xmlns:p14="http://schemas.microsoft.com/office/powerpoint/2010/main" val="540742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767E0-BA56-8E14-05E7-709F8D6487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4E58B-DE24-BA09-BD4E-62A017FE0E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38DDE-9DB0-68E1-D1EE-33DBCFAB0D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B18F82-D881-7410-E438-59544FDFC8AD}"/>
              </a:ext>
            </a:extLst>
          </p:cNvPr>
          <p:cNvSpPr>
            <a:spLocks noGrp="1"/>
          </p:cNvSpPr>
          <p:nvPr>
            <p:ph type="sldNum" sz="quarter" idx="10"/>
          </p:nvPr>
        </p:nvSpPr>
        <p:spPr/>
        <p:txBody>
          <a:bodyPr/>
          <a:lstStyle/>
          <a:p>
            <a:fld id="{922456AC-1528-4E28-BD18-031291CCA7A3}" type="slidenum">
              <a:rPr lang="en-US" smtClean="0"/>
              <a:pPr/>
              <a:t>19</a:t>
            </a:fld>
            <a:endParaRPr lang="en-US"/>
          </a:p>
        </p:txBody>
      </p:sp>
    </p:spTree>
    <p:extLst>
      <p:ext uri="{BB962C8B-B14F-4D97-AF65-F5344CB8AC3E}">
        <p14:creationId xmlns:p14="http://schemas.microsoft.com/office/powerpoint/2010/main" val="176270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2</a:t>
            </a:fld>
            <a:endParaRPr lang="en-US"/>
          </a:p>
        </p:txBody>
      </p:sp>
    </p:spTree>
    <p:extLst>
      <p:ext uri="{BB962C8B-B14F-4D97-AF65-F5344CB8AC3E}">
        <p14:creationId xmlns:p14="http://schemas.microsoft.com/office/powerpoint/2010/main" val="3158011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20</a:t>
            </a:fld>
            <a:endParaRPr lang="en-US"/>
          </a:p>
        </p:txBody>
      </p:sp>
    </p:spTree>
    <p:extLst>
      <p:ext uri="{BB962C8B-B14F-4D97-AF65-F5344CB8AC3E}">
        <p14:creationId xmlns:p14="http://schemas.microsoft.com/office/powerpoint/2010/main" val="312037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 table 10</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21</a:t>
            </a:fld>
            <a:endParaRPr lang="en-US"/>
          </a:p>
        </p:txBody>
      </p:sp>
    </p:spTree>
    <p:extLst>
      <p:ext uri="{BB962C8B-B14F-4D97-AF65-F5344CB8AC3E}">
        <p14:creationId xmlns:p14="http://schemas.microsoft.com/office/powerpoint/2010/main" val="2710030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22</a:t>
            </a:fld>
            <a:endParaRPr lang="en-US"/>
          </a:p>
        </p:txBody>
      </p:sp>
    </p:spTree>
    <p:extLst>
      <p:ext uri="{BB962C8B-B14F-4D97-AF65-F5344CB8AC3E}">
        <p14:creationId xmlns:p14="http://schemas.microsoft.com/office/powerpoint/2010/main" val="2943226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23</a:t>
            </a:fld>
            <a:endParaRPr lang="en-US"/>
          </a:p>
        </p:txBody>
      </p:sp>
    </p:spTree>
    <p:extLst>
      <p:ext uri="{BB962C8B-B14F-4D97-AF65-F5344CB8AC3E}">
        <p14:creationId xmlns:p14="http://schemas.microsoft.com/office/powerpoint/2010/main" val="3616622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24</a:t>
            </a:fld>
            <a:endParaRPr lang="en-US"/>
          </a:p>
        </p:txBody>
      </p:sp>
    </p:spTree>
    <p:extLst>
      <p:ext uri="{BB962C8B-B14F-4D97-AF65-F5344CB8AC3E}">
        <p14:creationId xmlns:p14="http://schemas.microsoft.com/office/powerpoint/2010/main" val="4235535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2932-17C7-FD7C-5113-31B6755CC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DA2FE-1337-01CB-3133-91B0A0575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60048-0DA2-B4FD-726D-C5EFDD49FD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20FDC5-AB55-1777-122B-8BA44945C9FA}"/>
              </a:ext>
            </a:extLst>
          </p:cNvPr>
          <p:cNvSpPr>
            <a:spLocks noGrp="1"/>
          </p:cNvSpPr>
          <p:nvPr>
            <p:ph type="sldNum" sz="quarter" idx="5"/>
          </p:nvPr>
        </p:nvSpPr>
        <p:spPr/>
        <p:txBody>
          <a:bodyPr/>
          <a:lstStyle/>
          <a:p>
            <a:fld id="{9D18622C-8B6F-4E63-B50B-E2F4972336C4}" type="slidenum">
              <a:rPr lang="en-US" smtClean="0"/>
              <a:t>25</a:t>
            </a:fld>
            <a:endParaRPr lang="en-US"/>
          </a:p>
        </p:txBody>
      </p:sp>
    </p:spTree>
    <p:extLst>
      <p:ext uri="{BB962C8B-B14F-4D97-AF65-F5344CB8AC3E}">
        <p14:creationId xmlns:p14="http://schemas.microsoft.com/office/powerpoint/2010/main" val="264112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2932-17C7-FD7C-5113-31B6755CC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DA2FE-1337-01CB-3133-91B0A0575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60048-0DA2-B4FD-726D-C5EFDD49FD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20FDC5-AB55-1777-122B-8BA44945C9FA}"/>
              </a:ext>
            </a:extLst>
          </p:cNvPr>
          <p:cNvSpPr>
            <a:spLocks noGrp="1"/>
          </p:cNvSpPr>
          <p:nvPr>
            <p:ph type="sldNum" sz="quarter" idx="5"/>
          </p:nvPr>
        </p:nvSpPr>
        <p:spPr/>
        <p:txBody>
          <a:bodyPr/>
          <a:lstStyle/>
          <a:p>
            <a:fld id="{9D18622C-8B6F-4E63-B50B-E2F4972336C4}" type="slidenum">
              <a:rPr lang="en-US" smtClean="0"/>
              <a:t>26</a:t>
            </a:fld>
            <a:endParaRPr lang="en-US"/>
          </a:p>
        </p:txBody>
      </p:sp>
    </p:spTree>
    <p:extLst>
      <p:ext uri="{BB962C8B-B14F-4D97-AF65-F5344CB8AC3E}">
        <p14:creationId xmlns:p14="http://schemas.microsoft.com/office/powerpoint/2010/main" val="2460277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2932-17C7-FD7C-5113-31B6755CC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DA2FE-1337-01CB-3133-91B0A0575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60048-0DA2-B4FD-726D-C5EFDD49FD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20FDC5-AB55-1777-122B-8BA44945C9FA}"/>
              </a:ext>
            </a:extLst>
          </p:cNvPr>
          <p:cNvSpPr>
            <a:spLocks noGrp="1"/>
          </p:cNvSpPr>
          <p:nvPr>
            <p:ph type="sldNum" sz="quarter" idx="5"/>
          </p:nvPr>
        </p:nvSpPr>
        <p:spPr/>
        <p:txBody>
          <a:bodyPr/>
          <a:lstStyle/>
          <a:p>
            <a:fld id="{9D18622C-8B6F-4E63-B50B-E2F4972336C4}" type="slidenum">
              <a:rPr lang="en-US" smtClean="0"/>
              <a:t>27</a:t>
            </a:fld>
            <a:endParaRPr lang="en-US"/>
          </a:p>
        </p:txBody>
      </p:sp>
    </p:spTree>
    <p:extLst>
      <p:ext uri="{BB962C8B-B14F-4D97-AF65-F5344CB8AC3E}">
        <p14:creationId xmlns:p14="http://schemas.microsoft.com/office/powerpoint/2010/main" val="371269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28</a:t>
            </a:fld>
            <a:endParaRPr lang="en-US"/>
          </a:p>
        </p:txBody>
      </p:sp>
    </p:spTree>
    <p:extLst>
      <p:ext uri="{BB962C8B-B14F-4D97-AF65-F5344CB8AC3E}">
        <p14:creationId xmlns:p14="http://schemas.microsoft.com/office/powerpoint/2010/main" val="3935969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 table 8</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29</a:t>
            </a:fld>
            <a:endParaRPr lang="en-US"/>
          </a:p>
        </p:txBody>
      </p:sp>
    </p:spTree>
    <p:extLst>
      <p:ext uri="{BB962C8B-B14F-4D97-AF65-F5344CB8AC3E}">
        <p14:creationId xmlns:p14="http://schemas.microsoft.com/office/powerpoint/2010/main" val="411749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3</a:t>
            </a:fld>
            <a:endParaRPr lang="en-US"/>
          </a:p>
        </p:txBody>
      </p:sp>
    </p:spTree>
    <p:extLst>
      <p:ext uri="{BB962C8B-B14F-4D97-AF65-F5344CB8AC3E}">
        <p14:creationId xmlns:p14="http://schemas.microsoft.com/office/powerpoint/2010/main" val="3796012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30</a:t>
            </a:fld>
            <a:endParaRPr lang="en-US"/>
          </a:p>
        </p:txBody>
      </p:sp>
    </p:spTree>
    <p:extLst>
      <p:ext uri="{BB962C8B-B14F-4D97-AF65-F5344CB8AC3E}">
        <p14:creationId xmlns:p14="http://schemas.microsoft.com/office/powerpoint/2010/main" val="182656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31</a:t>
            </a:fld>
            <a:endParaRPr lang="en-US"/>
          </a:p>
        </p:txBody>
      </p:sp>
    </p:spTree>
    <p:extLst>
      <p:ext uri="{BB962C8B-B14F-4D97-AF65-F5344CB8AC3E}">
        <p14:creationId xmlns:p14="http://schemas.microsoft.com/office/powerpoint/2010/main" val="3933218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32</a:t>
            </a:fld>
            <a:endParaRPr lang="en-US"/>
          </a:p>
        </p:txBody>
      </p:sp>
    </p:spTree>
    <p:extLst>
      <p:ext uri="{BB962C8B-B14F-4D97-AF65-F5344CB8AC3E}">
        <p14:creationId xmlns:p14="http://schemas.microsoft.com/office/powerpoint/2010/main" val="2555152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2932-17C7-FD7C-5113-31B6755CC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DA2FE-1337-01CB-3133-91B0A0575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60048-0DA2-B4FD-726D-C5EFDD49FD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20FDC5-AB55-1777-122B-8BA44945C9FA}"/>
              </a:ext>
            </a:extLst>
          </p:cNvPr>
          <p:cNvSpPr>
            <a:spLocks noGrp="1"/>
          </p:cNvSpPr>
          <p:nvPr>
            <p:ph type="sldNum" sz="quarter" idx="5"/>
          </p:nvPr>
        </p:nvSpPr>
        <p:spPr/>
        <p:txBody>
          <a:bodyPr/>
          <a:lstStyle/>
          <a:p>
            <a:fld id="{9D18622C-8B6F-4E63-B50B-E2F4972336C4}" type="slidenum">
              <a:rPr lang="en-US" smtClean="0"/>
              <a:t>33</a:t>
            </a:fld>
            <a:endParaRPr lang="en-US"/>
          </a:p>
        </p:txBody>
      </p:sp>
    </p:spTree>
    <p:extLst>
      <p:ext uri="{BB962C8B-B14F-4D97-AF65-F5344CB8AC3E}">
        <p14:creationId xmlns:p14="http://schemas.microsoft.com/office/powerpoint/2010/main" val="303539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2932-17C7-FD7C-5113-31B6755CC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DA2FE-1337-01CB-3133-91B0A0575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60048-0DA2-B4FD-726D-C5EFDD49FD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https://www.nytimes.com/interactive/2024/03/09/world/asia/china-childbirth-propaganda.html</a:t>
            </a:r>
          </a:p>
          <a:p>
            <a:endParaRPr lang="en-US" dirty="0"/>
          </a:p>
        </p:txBody>
      </p:sp>
      <p:sp>
        <p:nvSpPr>
          <p:cNvPr id="4" name="Slide Number Placeholder 3">
            <a:extLst>
              <a:ext uri="{FF2B5EF4-FFF2-40B4-BE49-F238E27FC236}">
                <a16:creationId xmlns:a16="http://schemas.microsoft.com/office/drawing/2014/main" id="{3220FDC5-AB55-1777-122B-8BA44945C9FA}"/>
              </a:ext>
            </a:extLst>
          </p:cNvPr>
          <p:cNvSpPr>
            <a:spLocks noGrp="1"/>
          </p:cNvSpPr>
          <p:nvPr>
            <p:ph type="sldNum" sz="quarter" idx="5"/>
          </p:nvPr>
        </p:nvSpPr>
        <p:spPr/>
        <p:txBody>
          <a:bodyPr/>
          <a:lstStyle/>
          <a:p>
            <a:fld id="{9D18622C-8B6F-4E63-B50B-E2F4972336C4}" type="slidenum">
              <a:rPr lang="en-US" smtClean="0"/>
              <a:t>34</a:t>
            </a:fld>
            <a:endParaRPr lang="en-US"/>
          </a:p>
        </p:txBody>
      </p:sp>
    </p:spTree>
    <p:extLst>
      <p:ext uri="{BB962C8B-B14F-4D97-AF65-F5344CB8AC3E}">
        <p14:creationId xmlns:p14="http://schemas.microsoft.com/office/powerpoint/2010/main" val="4267493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35</a:t>
            </a:fld>
            <a:endParaRPr lang="en-US"/>
          </a:p>
        </p:txBody>
      </p:sp>
    </p:spTree>
    <p:extLst>
      <p:ext uri="{BB962C8B-B14F-4D97-AF65-F5344CB8AC3E}">
        <p14:creationId xmlns:p14="http://schemas.microsoft.com/office/powerpoint/2010/main" val="698809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36</a:t>
            </a:fld>
            <a:endParaRPr lang="en-US"/>
          </a:p>
        </p:txBody>
      </p:sp>
    </p:spTree>
    <p:extLst>
      <p:ext uri="{BB962C8B-B14F-4D97-AF65-F5344CB8AC3E}">
        <p14:creationId xmlns:p14="http://schemas.microsoft.com/office/powerpoint/2010/main" val="272513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456AC-1528-4E28-BD18-031291CCA7A3}" type="slidenum">
              <a:rPr lang="en-US" smtClean="0"/>
              <a:pPr/>
              <a:t>37</a:t>
            </a:fld>
            <a:endParaRPr lang="en-US"/>
          </a:p>
        </p:txBody>
      </p:sp>
    </p:spTree>
    <p:extLst>
      <p:ext uri="{BB962C8B-B14F-4D97-AF65-F5344CB8AC3E}">
        <p14:creationId xmlns:p14="http://schemas.microsoft.com/office/powerpoint/2010/main" val="2329437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456AC-1528-4E28-BD18-031291CCA7A3}" type="slidenum">
              <a:rPr lang="en-US" smtClean="0"/>
              <a:pPr/>
              <a:t>38</a:t>
            </a:fld>
            <a:endParaRPr lang="en-US"/>
          </a:p>
        </p:txBody>
      </p:sp>
    </p:spTree>
    <p:extLst>
      <p:ext uri="{BB962C8B-B14F-4D97-AF65-F5344CB8AC3E}">
        <p14:creationId xmlns:p14="http://schemas.microsoft.com/office/powerpoint/2010/main" val="2503785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39</a:t>
            </a:fld>
            <a:endParaRPr lang="en-US"/>
          </a:p>
        </p:txBody>
      </p:sp>
    </p:spTree>
    <p:extLst>
      <p:ext uri="{BB962C8B-B14F-4D97-AF65-F5344CB8AC3E}">
        <p14:creationId xmlns:p14="http://schemas.microsoft.com/office/powerpoint/2010/main" val="248983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CB44-2F32-1512-A1CE-E1B5EE03F3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15C28-FAFC-6D6D-0CBA-076326FE4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579F9-9EBA-D1D0-1783-86D4797261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9414E8-5FD3-904C-BAFB-3FFABD0189DD}"/>
              </a:ext>
            </a:extLst>
          </p:cNvPr>
          <p:cNvSpPr>
            <a:spLocks noGrp="1"/>
          </p:cNvSpPr>
          <p:nvPr>
            <p:ph type="sldNum" sz="quarter" idx="5"/>
          </p:nvPr>
        </p:nvSpPr>
        <p:spPr/>
        <p:txBody>
          <a:bodyPr/>
          <a:lstStyle/>
          <a:p>
            <a:fld id="{9D18622C-8B6F-4E63-B50B-E2F4972336C4}" type="slidenum">
              <a:rPr lang="en-US" smtClean="0"/>
              <a:t>4</a:t>
            </a:fld>
            <a:endParaRPr lang="en-US"/>
          </a:p>
        </p:txBody>
      </p:sp>
    </p:spTree>
    <p:extLst>
      <p:ext uri="{BB962C8B-B14F-4D97-AF65-F5344CB8AC3E}">
        <p14:creationId xmlns:p14="http://schemas.microsoft.com/office/powerpoint/2010/main" val="2543651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40</a:t>
            </a:fld>
            <a:endParaRPr lang="en-US"/>
          </a:p>
        </p:txBody>
      </p:sp>
    </p:spTree>
    <p:extLst>
      <p:ext uri="{BB962C8B-B14F-4D97-AF65-F5344CB8AC3E}">
        <p14:creationId xmlns:p14="http://schemas.microsoft.com/office/powerpoint/2010/main" val="1745599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41</a:t>
            </a:fld>
            <a:endParaRPr lang="en-US"/>
          </a:p>
        </p:txBody>
      </p:sp>
    </p:spTree>
    <p:extLst>
      <p:ext uri="{BB962C8B-B14F-4D97-AF65-F5344CB8AC3E}">
        <p14:creationId xmlns:p14="http://schemas.microsoft.com/office/powerpoint/2010/main" val="2522645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42</a:t>
            </a:fld>
            <a:endParaRPr lang="en-US"/>
          </a:p>
        </p:txBody>
      </p:sp>
    </p:spTree>
    <p:extLst>
      <p:ext uri="{BB962C8B-B14F-4D97-AF65-F5344CB8AC3E}">
        <p14:creationId xmlns:p14="http://schemas.microsoft.com/office/powerpoint/2010/main" val="1036398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43</a:t>
            </a:fld>
            <a:endParaRPr lang="en-US"/>
          </a:p>
        </p:txBody>
      </p:sp>
    </p:spTree>
    <p:extLst>
      <p:ext uri="{BB962C8B-B14F-4D97-AF65-F5344CB8AC3E}">
        <p14:creationId xmlns:p14="http://schemas.microsoft.com/office/powerpoint/2010/main" val="304490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44</a:t>
            </a:fld>
            <a:endParaRPr lang="en-US"/>
          </a:p>
        </p:txBody>
      </p:sp>
    </p:spTree>
    <p:extLst>
      <p:ext uri="{BB962C8B-B14F-4D97-AF65-F5344CB8AC3E}">
        <p14:creationId xmlns:p14="http://schemas.microsoft.com/office/powerpoint/2010/main" val="1284374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45</a:t>
            </a:fld>
            <a:endParaRPr lang="en-US"/>
          </a:p>
        </p:txBody>
      </p:sp>
    </p:spTree>
    <p:extLst>
      <p:ext uri="{BB962C8B-B14F-4D97-AF65-F5344CB8AC3E}">
        <p14:creationId xmlns:p14="http://schemas.microsoft.com/office/powerpoint/2010/main" val="36915854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46</a:t>
            </a:fld>
            <a:endParaRPr lang="en-US"/>
          </a:p>
        </p:txBody>
      </p:sp>
    </p:spTree>
    <p:extLst>
      <p:ext uri="{BB962C8B-B14F-4D97-AF65-F5344CB8AC3E}">
        <p14:creationId xmlns:p14="http://schemas.microsoft.com/office/powerpoint/2010/main" val="3027591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47</a:t>
            </a:fld>
            <a:endParaRPr lang="en-US"/>
          </a:p>
        </p:txBody>
      </p:sp>
    </p:spTree>
    <p:extLst>
      <p:ext uri="{BB962C8B-B14F-4D97-AF65-F5344CB8AC3E}">
        <p14:creationId xmlns:p14="http://schemas.microsoft.com/office/powerpoint/2010/main" val="320359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48</a:t>
            </a:fld>
            <a:endParaRPr lang="en-US"/>
          </a:p>
        </p:txBody>
      </p:sp>
    </p:spTree>
    <p:extLst>
      <p:ext uri="{BB962C8B-B14F-4D97-AF65-F5344CB8AC3E}">
        <p14:creationId xmlns:p14="http://schemas.microsoft.com/office/powerpoint/2010/main" val="2868568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https://www.ncbi.nlm.nih.gov/pmc/articles/PMC6850889/pdf/gny137.pdf</a:t>
            </a:r>
          </a:p>
        </p:txBody>
      </p:sp>
      <p:sp>
        <p:nvSpPr>
          <p:cNvPr id="4" name="Slide Number Placeholder 3"/>
          <p:cNvSpPr>
            <a:spLocks noGrp="1"/>
          </p:cNvSpPr>
          <p:nvPr>
            <p:ph type="sldNum" sz="quarter" idx="5"/>
          </p:nvPr>
        </p:nvSpPr>
        <p:spPr/>
        <p:txBody>
          <a:bodyPr/>
          <a:lstStyle/>
          <a:p>
            <a:fld id="{9D18622C-8B6F-4E63-B50B-E2F4972336C4}" type="slidenum">
              <a:rPr lang="en-US" smtClean="0"/>
              <a:t>49</a:t>
            </a:fld>
            <a:endParaRPr lang="en-US"/>
          </a:p>
        </p:txBody>
      </p:sp>
    </p:spTree>
    <p:extLst>
      <p:ext uri="{BB962C8B-B14F-4D97-AF65-F5344CB8AC3E}">
        <p14:creationId xmlns:p14="http://schemas.microsoft.com/office/powerpoint/2010/main" val="370606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CB44-2F32-1512-A1CE-E1B5EE03F3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15C28-FAFC-6D6D-0CBA-076326FE4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579F9-9EBA-D1D0-1783-86D4797261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9414E8-5FD3-904C-BAFB-3FFABD0189DD}"/>
              </a:ext>
            </a:extLst>
          </p:cNvPr>
          <p:cNvSpPr>
            <a:spLocks noGrp="1"/>
          </p:cNvSpPr>
          <p:nvPr>
            <p:ph type="sldNum" sz="quarter" idx="5"/>
          </p:nvPr>
        </p:nvSpPr>
        <p:spPr/>
        <p:txBody>
          <a:bodyPr/>
          <a:lstStyle/>
          <a:p>
            <a:fld id="{9D18622C-8B6F-4E63-B50B-E2F4972336C4}" type="slidenum">
              <a:rPr lang="en-US" smtClean="0"/>
              <a:t>5</a:t>
            </a:fld>
            <a:endParaRPr lang="en-US"/>
          </a:p>
        </p:txBody>
      </p:sp>
    </p:spTree>
    <p:extLst>
      <p:ext uri="{BB962C8B-B14F-4D97-AF65-F5344CB8AC3E}">
        <p14:creationId xmlns:p14="http://schemas.microsoft.com/office/powerpoint/2010/main" val="3045938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50</a:t>
            </a:fld>
            <a:endParaRPr lang="en-US"/>
          </a:p>
        </p:txBody>
      </p:sp>
    </p:spTree>
    <p:extLst>
      <p:ext uri="{BB962C8B-B14F-4D97-AF65-F5344CB8AC3E}">
        <p14:creationId xmlns:p14="http://schemas.microsoft.com/office/powerpoint/2010/main" val="12247736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51</a:t>
            </a:fld>
            <a:endParaRPr lang="en-US"/>
          </a:p>
        </p:txBody>
      </p:sp>
    </p:spTree>
    <p:extLst>
      <p:ext uri="{BB962C8B-B14F-4D97-AF65-F5344CB8AC3E}">
        <p14:creationId xmlns:p14="http://schemas.microsoft.com/office/powerpoint/2010/main" val="9888025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52</a:t>
            </a:fld>
            <a:endParaRPr lang="en-US"/>
          </a:p>
        </p:txBody>
      </p:sp>
    </p:spTree>
    <p:extLst>
      <p:ext uri="{BB962C8B-B14F-4D97-AF65-F5344CB8AC3E}">
        <p14:creationId xmlns:p14="http://schemas.microsoft.com/office/powerpoint/2010/main" val="20441898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https://www.ncbi.nlm.nih.gov/pmc/articles/PMC6850889/pdf/gny137.pdf</a:t>
            </a:r>
          </a:p>
        </p:txBody>
      </p:sp>
      <p:sp>
        <p:nvSpPr>
          <p:cNvPr id="4" name="Slide Number Placeholder 3"/>
          <p:cNvSpPr>
            <a:spLocks noGrp="1"/>
          </p:cNvSpPr>
          <p:nvPr>
            <p:ph type="sldNum" sz="quarter" idx="5"/>
          </p:nvPr>
        </p:nvSpPr>
        <p:spPr/>
        <p:txBody>
          <a:bodyPr/>
          <a:lstStyle/>
          <a:p>
            <a:fld id="{9D18622C-8B6F-4E63-B50B-E2F4972336C4}" type="slidenum">
              <a:rPr lang="en-US" smtClean="0"/>
              <a:t>53</a:t>
            </a:fld>
            <a:endParaRPr lang="en-US"/>
          </a:p>
        </p:txBody>
      </p:sp>
    </p:spTree>
    <p:extLst>
      <p:ext uri="{BB962C8B-B14F-4D97-AF65-F5344CB8AC3E}">
        <p14:creationId xmlns:p14="http://schemas.microsoft.com/office/powerpoint/2010/main" val="1060766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https://www.ncbi.nlm.nih.gov/pmc/articles/PMC6850889/pdf/gny137.pdf</a:t>
            </a:r>
          </a:p>
        </p:txBody>
      </p:sp>
      <p:sp>
        <p:nvSpPr>
          <p:cNvPr id="4" name="Slide Number Placeholder 3"/>
          <p:cNvSpPr>
            <a:spLocks noGrp="1"/>
          </p:cNvSpPr>
          <p:nvPr>
            <p:ph type="sldNum" sz="quarter" idx="5"/>
          </p:nvPr>
        </p:nvSpPr>
        <p:spPr/>
        <p:txBody>
          <a:bodyPr/>
          <a:lstStyle/>
          <a:p>
            <a:fld id="{9D18622C-8B6F-4E63-B50B-E2F4972336C4}" type="slidenum">
              <a:rPr lang="en-US" smtClean="0"/>
              <a:t>54</a:t>
            </a:fld>
            <a:endParaRPr lang="en-US"/>
          </a:p>
        </p:txBody>
      </p:sp>
    </p:spTree>
    <p:extLst>
      <p:ext uri="{BB962C8B-B14F-4D97-AF65-F5344CB8AC3E}">
        <p14:creationId xmlns:p14="http://schemas.microsoft.com/office/powerpoint/2010/main" val="6032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55</a:t>
            </a:fld>
            <a:endParaRPr lang="en-US"/>
          </a:p>
        </p:txBody>
      </p:sp>
    </p:spTree>
    <p:extLst>
      <p:ext uri="{BB962C8B-B14F-4D97-AF65-F5344CB8AC3E}">
        <p14:creationId xmlns:p14="http://schemas.microsoft.com/office/powerpoint/2010/main" val="11639001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https://ourworldindata.org/cardiovascular-diseases</a:t>
            </a:r>
          </a:p>
        </p:txBody>
      </p:sp>
      <p:sp>
        <p:nvSpPr>
          <p:cNvPr id="4" name="Slide Number Placeholder 3"/>
          <p:cNvSpPr>
            <a:spLocks noGrp="1"/>
          </p:cNvSpPr>
          <p:nvPr>
            <p:ph type="sldNum" sz="quarter" idx="5"/>
          </p:nvPr>
        </p:nvSpPr>
        <p:spPr/>
        <p:txBody>
          <a:bodyPr/>
          <a:lstStyle/>
          <a:p>
            <a:fld id="{922456AC-1528-4E28-BD18-031291CCA7A3}" type="slidenum">
              <a:rPr lang="en-US" smtClean="0"/>
              <a:pPr/>
              <a:t>56</a:t>
            </a:fld>
            <a:endParaRPr lang="en-US"/>
          </a:p>
        </p:txBody>
      </p:sp>
    </p:spTree>
    <p:extLst>
      <p:ext uri="{BB962C8B-B14F-4D97-AF65-F5344CB8AC3E}">
        <p14:creationId xmlns:p14="http://schemas.microsoft.com/office/powerpoint/2010/main" val="14275513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61</a:t>
            </a:fld>
            <a:endParaRPr lang="en-US"/>
          </a:p>
        </p:txBody>
      </p:sp>
    </p:spTree>
    <p:extLst>
      <p:ext uri="{BB962C8B-B14F-4D97-AF65-F5344CB8AC3E}">
        <p14:creationId xmlns:p14="http://schemas.microsoft.com/office/powerpoint/2010/main" val="25796735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62</a:t>
            </a:fld>
            <a:endParaRPr lang="en-US"/>
          </a:p>
        </p:txBody>
      </p:sp>
    </p:spTree>
    <p:extLst>
      <p:ext uri="{BB962C8B-B14F-4D97-AF65-F5344CB8AC3E}">
        <p14:creationId xmlns:p14="http://schemas.microsoft.com/office/powerpoint/2010/main" val="1955748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456AC-1528-4E28-BD18-031291CCA7A3}" type="slidenum">
              <a:rPr lang="en-US" smtClean="0"/>
              <a:pPr/>
              <a:t>63</a:t>
            </a:fld>
            <a:endParaRPr lang="en-US"/>
          </a:p>
        </p:txBody>
      </p:sp>
    </p:spTree>
    <p:extLst>
      <p:ext uri="{BB962C8B-B14F-4D97-AF65-F5344CB8AC3E}">
        <p14:creationId xmlns:p14="http://schemas.microsoft.com/office/powerpoint/2010/main" val="45055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CB44-2F32-1512-A1CE-E1B5EE03F3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15C28-FAFC-6D6D-0CBA-076326FE4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579F9-9EBA-D1D0-1783-86D4797261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9414E8-5FD3-904C-BAFB-3FFABD0189DD}"/>
              </a:ext>
            </a:extLst>
          </p:cNvPr>
          <p:cNvSpPr>
            <a:spLocks noGrp="1"/>
          </p:cNvSpPr>
          <p:nvPr>
            <p:ph type="sldNum" sz="quarter" idx="5"/>
          </p:nvPr>
        </p:nvSpPr>
        <p:spPr/>
        <p:txBody>
          <a:bodyPr/>
          <a:lstStyle/>
          <a:p>
            <a:fld id="{9D18622C-8B6F-4E63-B50B-E2F4972336C4}" type="slidenum">
              <a:rPr lang="en-US" smtClean="0"/>
              <a:t>6</a:t>
            </a:fld>
            <a:endParaRPr lang="en-US"/>
          </a:p>
        </p:txBody>
      </p:sp>
    </p:spTree>
    <p:extLst>
      <p:ext uri="{BB962C8B-B14F-4D97-AF65-F5344CB8AC3E}">
        <p14:creationId xmlns:p14="http://schemas.microsoft.com/office/powerpoint/2010/main" val="20370811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64</a:t>
            </a:fld>
            <a:endParaRPr lang="en-US"/>
          </a:p>
        </p:txBody>
      </p:sp>
    </p:spTree>
    <p:extLst>
      <p:ext uri="{BB962C8B-B14F-4D97-AF65-F5344CB8AC3E}">
        <p14:creationId xmlns:p14="http://schemas.microsoft.com/office/powerpoint/2010/main" val="42688640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65</a:t>
            </a:fld>
            <a:endParaRPr lang="en-US"/>
          </a:p>
        </p:txBody>
      </p:sp>
    </p:spTree>
    <p:extLst>
      <p:ext uri="{BB962C8B-B14F-4D97-AF65-F5344CB8AC3E}">
        <p14:creationId xmlns:p14="http://schemas.microsoft.com/office/powerpoint/2010/main" val="33584775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67</a:t>
            </a:fld>
            <a:endParaRPr lang="en-US"/>
          </a:p>
        </p:txBody>
      </p:sp>
    </p:spTree>
    <p:extLst>
      <p:ext uri="{BB962C8B-B14F-4D97-AF65-F5344CB8AC3E}">
        <p14:creationId xmlns:p14="http://schemas.microsoft.com/office/powerpoint/2010/main" val="42597488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68</a:t>
            </a:fld>
            <a:endParaRPr lang="en-US"/>
          </a:p>
        </p:txBody>
      </p:sp>
    </p:spTree>
    <p:extLst>
      <p:ext uri="{BB962C8B-B14F-4D97-AF65-F5344CB8AC3E}">
        <p14:creationId xmlns:p14="http://schemas.microsoft.com/office/powerpoint/2010/main" val="12894899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70</a:t>
            </a:fld>
            <a:endParaRPr lang="en-US"/>
          </a:p>
        </p:txBody>
      </p:sp>
    </p:spTree>
    <p:extLst>
      <p:ext uri="{BB962C8B-B14F-4D97-AF65-F5344CB8AC3E}">
        <p14:creationId xmlns:p14="http://schemas.microsoft.com/office/powerpoint/2010/main" val="143688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study predicts 75 percent increase in nursing home care by 2030</a:t>
            </a:r>
          </a:p>
          <a:p>
            <a:r>
              <a:rPr lang="en-US" dirty="0"/>
              <a:t>https://www.mcknights.com/marketplace/marketplace-experts/how-consolidation-and-change-challenge-ltc/</a:t>
            </a:r>
          </a:p>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71</a:t>
            </a:fld>
            <a:endParaRPr lang="en-US"/>
          </a:p>
        </p:txBody>
      </p:sp>
    </p:spTree>
    <p:extLst>
      <p:ext uri="{BB962C8B-B14F-4D97-AF65-F5344CB8AC3E}">
        <p14:creationId xmlns:p14="http://schemas.microsoft.com/office/powerpoint/2010/main" val="5178380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study predicts 75 percent increase in nursing home care by 2030</a:t>
            </a:r>
          </a:p>
          <a:p>
            <a:r>
              <a:rPr lang="en-US" dirty="0"/>
              <a:t>https://www.mcknights.com/marketplace/marketplace-experts/how-consolidation-and-change-challenge-ltc/</a:t>
            </a:r>
          </a:p>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72</a:t>
            </a:fld>
            <a:endParaRPr lang="en-US"/>
          </a:p>
        </p:txBody>
      </p:sp>
    </p:spTree>
    <p:extLst>
      <p:ext uri="{BB962C8B-B14F-4D97-AF65-F5344CB8AC3E}">
        <p14:creationId xmlns:p14="http://schemas.microsoft.com/office/powerpoint/2010/main" val="26390795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study predicts 75 percent increase in nursing home care by 2030</a:t>
            </a:r>
          </a:p>
          <a:p>
            <a:r>
              <a:rPr lang="en-US" dirty="0"/>
              <a:t>https://www.mcknights.com/marketplace/marketplace-experts/how-consolidation-and-change-challenge-ltc/</a:t>
            </a:r>
          </a:p>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73</a:t>
            </a:fld>
            <a:endParaRPr lang="en-US"/>
          </a:p>
        </p:txBody>
      </p:sp>
    </p:spTree>
    <p:extLst>
      <p:ext uri="{BB962C8B-B14F-4D97-AF65-F5344CB8AC3E}">
        <p14:creationId xmlns:p14="http://schemas.microsoft.com/office/powerpoint/2010/main" val="13886557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study predicts 75 percent increase in nursing home care by 2030</a:t>
            </a:r>
          </a:p>
          <a:p>
            <a:r>
              <a:rPr lang="en-US" dirty="0"/>
              <a:t>https://www.mcknights.com/marketplace/marketplace-experts/how-consolidation-and-change-challenge-ltc/</a:t>
            </a:r>
          </a:p>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74</a:t>
            </a:fld>
            <a:endParaRPr lang="en-US"/>
          </a:p>
        </p:txBody>
      </p:sp>
    </p:spTree>
    <p:extLst>
      <p:ext uri="{BB962C8B-B14F-4D97-AF65-F5344CB8AC3E}">
        <p14:creationId xmlns:p14="http://schemas.microsoft.com/office/powerpoint/2010/main" val="9216145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18622C-8B6F-4E63-B50B-E2F4972336C4}" type="slidenum">
              <a:rPr lang="en-US" smtClean="0"/>
              <a:t>75</a:t>
            </a:fld>
            <a:endParaRPr lang="en-US"/>
          </a:p>
        </p:txBody>
      </p:sp>
    </p:spTree>
    <p:extLst>
      <p:ext uri="{BB962C8B-B14F-4D97-AF65-F5344CB8AC3E}">
        <p14:creationId xmlns:p14="http://schemas.microsoft.com/office/powerpoint/2010/main" val="369268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CB44-2F32-1512-A1CE-E1B5EE03F3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15C28-FAFC-6D6D-0CBA-076326FE4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579F9-9EBA-D1D0-1783-86D4797261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9414E8-5FD3-904C-BAFB-3FFABD0189DD}"/>
              </a:ext>
            </a:extLst>
          </p:cNvPr>
          <p:cNvSpPr>
            <a:spLocks noGrp="1"/>
          </p:cNvSpPr>
          <p:nvPr>
            <p:ph type="sldNum" sz="quarter" idx="5"/>
          </p:nvPr>
        </p:nvSpPr>
        <p:spPr/>
        <p:txBody>
          <a:bodyPr/>
          <a:lstStyle/>
          <a:p>
            <a:fld id="{9D18622C-8B6F-4E63-B50B-E2F4972336C4}" type="slidenum">
              <a:rPr lang="en-US" smtClean="0"/>
              <a:t>7</a:t>
            </a:fld>
            <a:endParaRPr lang="en-US"/>
          </a:p>
        </p:txBody>
      </p:sp>
    </p:spTree>
    <p:extLst>
      <p:ext uri="{BB962C8B-B14F-4D97-AF65-F5344CB8AC3E}">
        <p14:creationId xmlns:p14="http://schemas.microsoft.com/office/powerpoint/2010/main" val="28180870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005E-DFCF-0590-E465-C50E61948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CD92D-A90C-F743-D1D4-DB99C1B75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C3159-94B2-B5E6-5092-21A8C5A382B0}"/>
              </a:ext>
            </a:extLst>
          </p:cNvPr>
          <p:cNvSpPr>
            <a:spLocks noGrp="1"/>
          </p:cNvSpPr>
          <p:nvPr>
            <p:ph type="body" idx="1"/>
          </p:nvPr>
        </p:nvSpPr>
        <p:spPr/>
        <p:txBody>
          <a:bodyPr/>
          <a:lstStyle/>
          <a:p>
            <a:r>
              <a:rPr lang="en-US" dirty="0"/>
              <a:t>International long-term care project</a:t>
            </a:r>
          </a:p>
        </p:txBody>
      </p:sp>
      <p:sp>
        <p:nvSpPr>
          <p:cNvPr id="4" name="Slide Number Placeholder 3">
            <a:extLst>
              <a:ext uri="{FF2B5EF4-FFF2-40B4-BE49-F238E27FC236}">
                <a16:creationId xmlns:a16="http://schemas.microsoft.com/office/drawing/2014/main" id="{45633B1C-4D44-5F4A-FEA3-4CEDBAE1CC1D}"/>
              </a:ext>
            </a:extLst>
          </p:cNvPr>
          <p:cNvSpPr>
            <a:spLocks noGrp="1"/>
          </p:cNvSpPr>
          <p:nvPr>
            <p:ph type="sldNum" sz="quarter" idx="10"/>
          </p:nvPr>
        </p:nvSpPr>
        <p:spPr/>
        <p:txBody>
          <a:bodyPr/>
          <a:lstStyle/>
          <a:p>
            <a:fld id="{922456AC-1528-4E28-BD18-031291CCA7A3}" type="slidenum">
              <a:rPr lang="en-US" smtClean="0"/>
              <a:pPr/>
              <a:t>78</a:t>
            </a:fld>
            <a:endParaRPr lang="en-US"/>
          </a:p>
        </p:txBody>
      </p:sp>
    </p:spTree>
    <p:extLst>
      <p:ext uri="{BB962C8B-B14F-4D97-AF65-F5344CB8AC3E}">
        <p14:creationId xmlns:p14="http://schemas.microsoft.com/office/powerpoint/2010/main" val="376282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8</a:t>
            </a:fld>
            <a:endParaRPr lang="en-US"/>
          </a:p>
        </p:txBody>
      </p:sp>
    </p:spTree>
    <p:extLst>
      <p:ext uri="{BB962C8B-B14F-4D97-AF65-F5344CB8AC3E}">
        <p14:creationId xmlns:p14="http://schemas.microsoft.com/office/powerpoint/2010/main" val="236009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4AACF-3F89-BEB5-70BD-05868FA3C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9AAD6-2068-8807-D270-05214B780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42F46-ABBB-9494-5F40-981691AC7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88719C-21FD-E4C7-23C8-D65FF0276AF3}"/>
              </a:ext>
            </a:extLst>
          </p:cNvPr>
          <p:cNvSpPr>
            <a:spLocks noGrp="1"/>
          </p:cNvSpPr>
          <p:nvPr>
            <p:ph type="sldNum" sz="quarter" idx="5"/>
          </p:nvPr>
        </p:nvSpPr>
        <p:spPr/>
        <p:txBody>
          <a:bodyPr/>
          <a:lstStyle/>
          <a:p>
            <a:fld id="{9D18622C-8B6F-4E63-B50B-E2F4972336C4}" type="slidenum">
              <a:rPr lang="en-US" smtClean="0"/>
              <a:t>9</a:t>
            </a:fld>
            <a:endParaRPr lang="en-US"/>
          </a:p>
        </p:txBody>
      </p:sp>
    </p:spTree>
    <p:extLst>
      <p:ext uri="{BB962C8B-B14F-4D97-AF65-F5344CB8AC3E}">
        <p14:creationId xmlns:p14="http://schemas.microsoft.com/office/powerpoint/2010/main" val="113932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p:spPr>
        <p:txBody>
          <a:bodyPr/>
          <a:lstStyle>
            <a:lvl1pPr>
              <a:defRPr/>
            </a:lvl1pPr>
          </a:lstStyle>
          <a:p>
            <a:fld id="{189BE54F-B180-4433-B788-3848B13BD6CA}" type="datetimeFigureOut">
              <a:rPr lang="en-US" smtClean="0"/>
              <a:pPr/>
              <a:t>4/18/2024</a:t>
            </a:fld>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74478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11937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382527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7" name="Footer Placeholder 2"/>
          <p:cNvSpPr>
            <a:spLocks noGrp="1"/>
          </p:cNvSpPr>
          <p:nvPr>
            <p:ph type="ftr" sz="quarter" idx="11"/>
          </p:nvPr>
        </p:nvSpPr>
        <p:spPr/>
        <p:txBody>
          <a:bodyPr/>
          <a:lstStyle>
            <a:lvl1pPr>
              <a:defRPr/>
            </a:lvl1pPr>
          </a:lstStyle>
          <a:p>
            <a:endParaRPr lang="en-US"/>
          </a:p>
        </p:txBody>
      </p:sp>
      <p:sp>
        <p:nvSpPr>
          <p:cNvPr id="8"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3633307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normAutofit/>
          </a:bodyPr>
          <a:lstStyle/>
          <a:p>
            <a:pPr lvl="0"/>
            <a:r>
              <a:rPr lang="en-US" noProof="0"/>
              <a:t>Click icon to add table</a:t>
            </a:r>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0A75FF9B-28AD-42D2-8B5D-51D55180718A}" type="slidenum">
              <a:rPr lang="en-US"/>
              <a:pPr>
                <a:defRPr/>
              </a:pPr>
              <a:t>‹#›</a:t>
            </a:fld>
            <a:endParaRPr lang="en-US"/>
          </a:p>
        </p:txBody>
      </p:sp>
    </p:spTree>
    <p:extLst>
      <p:ext uri="{BB962C8B-B14F-4D97-AF65-F5344CB8AC3E}">
        <p14:creationId xmlns:p14="http://schemas.microsoft.com/office/powerpoint/2010/main" val="2370036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62CCFE-B150-4900-8003-0CABB41D69A7}"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A51ED4-A57C-4650-86D3-F17E9525545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5529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34E12F-8C59-4E81-B466-F57FC6CE6E6D}"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2D476-5B48-4155-9C29-EF4AF21E5FFC}" type="slidenum">
              <a:rPr lang="en-US" smtClean="0"/>
              <a:t>‹#›</a:t>
            </a:fld>
            <a:endParaRPr lang="en-US"/>
          </a:p>
        </p:txBody>
      </p:sp>
    </p:spTree>
    <p:extLst>
      <p:ext uri="{BB962C8B-B14F-4D97-AF65-F5344CB8AC3E}">
        <p14:creationId xmlns:p14="http://schemas.microsoft.com/office/powerpoint/2010/main" val="25872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70650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362394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34860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fld id="{189BE54F-B180-4433-B788-3848B13BD6CA}" type="datetimeFigureOut">
              <a:rPr lang="en-US" smtClean="0"/>
              <a:pPr/>
              <a:t>4/18/2024</a:t>
            </a:fld>
            <a:endParaRPr lang="en-US"/>
          </a:p>
        </p:txBody>
      </p:sp>
      <p:sp>
        <p:nvSpPr>
          <p:cNvPr id="8" name="Slide Number Placeholder 26"/>
          <p:cNvSpPr>
            <a:spLocks noGrp="1"/>
          </p:cNvSpPr>
          <p:nvPr>
            <p:ph type="sldNum" sz="quarter" idx="11"/>
          </p:nvPr>
        </p:nvSpPr>
        <p:spPr/>
        <p:txBody>
          <a:bodyPr rtlCol="0"/>
          <a:lstStyle>
            <a:lvl1pPr>
              <a:defRPr/>
            </a:lvl1pPr>
          </a:lstStyle>
          <a:p>
            <a:fld id="{2878F83B-9A97-4597-B6D1-150A4FAB352D}" type="slidenum">
              <a:rPr lang="en-US" smtClean="0"/>
              <a:pPr/>
              <a:t>‹#›</a:t>
            </a:fld>
            <a:endParaRPr lang="en-US"/>
          </a:p>
        </p:txBody>
      </p:sp>
      <p:sp>
        <p:nvSpPr>
          <p:cNvPr id="9" name="Footer Placeholder 27"/>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283145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p:spPr>
        <p:txBody>
          <a:bodyPr/>
          <a:lstStyle>
            <a:lvl1pPr>
              <a:defRPr/>
            </a:lvl1pPr>
          </a:lstStyle>
          <a:p>
            <a:fld id="{189BE54F-B180-4433-B788-3848B13BD6CA}" type="datetimeFigureOut">
              <a:rPr lang="en-US" smtClean="0"/>
              <a:pPr/>
              <a:t>4/18/2024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412495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223818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424412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fld id="{189BE54F-B180-4433-B788-3848B13BD6CA}" type="datetimeFigureOut">
              <a:rPr lang="en-US" smtClean="0"/>
              <a:pPr/>
              <a:t>4/18/2024</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2878F83B-9A97-4597-B6D1-150A4FAB352D}" type="slidenum">
              <a:rPr lang="en-US" smtClean="0"/>
              <a:pPr/>
              <a:t>‹#›</a:t>
            </a:fld>
            <a:endParaRPr lang="en-US"/>
          </a:p>
        </p:txBody>
      </p:sp>
    </p:spTree>
    <p:extLst>
      <p:ext uri="{BB962C8B-B14F-4D97-AF65-F5344CB8AC3E}">
        <p14:creationId xmlns:p14="http://schemas.microsoft.com/office/powerpoint/2010/main" val="134013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defRPr>
            </a:lvl1pPr>
          </a:lstStyle>
          <a:p>
            <a:fld id="{189BE54F-B180-4433-B788-3848B13BD6CA}" type="datetimeFigureOut">
              <a:rPr lang="en-US" smtClean="0"/>
              <a:pPr/>
              <a:t>4/18/2024</a:t>
            </a:fld>
            <a:endParaRPr 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defRPr>
            </a:lvl1pPr>
          </a:lstStyle>
          <a:p>
            <a:fld id="{2878F83B-9A97-4597-B6D1-150A4FAB35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5" r:id="rId13"/>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Trebuchet MS" pitchFamily="34" charset="0"/>
        </a:defRPr>
      </a:lvl2pPr>
      <a:lvl3pPr algn="l" rtl="0" eaLnBrk="1" fontAlgn="base" hangingPunct="1">
        <a:spcBef>
          <a:spcPct val="0"/>
        </a:spcBef>
        <a:spcAft>
          <a:spcPct val="0"/>
        </a:spcAft>
        <a:defRPr sz="4000">
          <a:solidFill>
            <a:schemeClr val="tx2"/>
          </a:solidFill>
          <a:latin typeface="Trebuchet MS" pitchFamily="34" charset="0"/>
        </a:defRPr>
      </a:lvl3pPr>
      <a:lvl4pPr algn="l" rtl="0" eaLnBrk="1" fontAlgn="base" hangingPunct="1">
        <a:spcBef>
          <a:spcPct val="0"/>
        </a:spcBef>
        <a:spcAft>
          <a:spcPct val="0"/>
        </a:spcAft>
        <a:defRPr sz="4000">
          <a:solidFill>
            <a:schemeClr val="tx2"/>
          </a:solidFill>
          <a:latin typeface="Trebuchet MS" pitchFamily="34" charset="0"/>
        </a:defRPr>
      </a:lvl4pPr>
      <a:lvl5pPr algn="l" rtl="0" eaLnBrk="1" fontAlgn="base" hangingPunct="1">
        <a:spcBef>
          <a:spcPct val="0"/>
        </a:spcBef>
        <a:spcAft>
          <a:spcPct val="0"/>
        </a:spcAft>
        <a:defRPr sz="4000">
          <a:solidFill>
            <a:schemeClr val="tx2"/>
          </a:solidFill>
          <a:latin typeface="Trebuchet MS" pitchFamily="34" charset="0"/>
        </a:defRPr>
      </a:lvl5pPr>
      <a:lvl6pPr marL="457200" algn="l" rtl="0" eaLnBrk="1" fontAlgn="base" hangingPunct="1">
        <a:spcBef>
          <a:spcPct val="0"/>
        </a:spcBef>
        <a:spcAft>
          <a:spcPct val="0"/>
        </a:spcAft>
        <a:defRPr sz="4000">
          <a:solidFill>
            <a:schemeClr val="tx2"/>
          </a:solidFill>
          <a:latin typeface="Trebuchet MS" pitchFamily="34" charset="0"/>
        </a:defRPr>
      </a:lvl6pPr>
      <a:lvl7pPr marL="914400" algn="l" rtl="0" eaLnBrk="1" fontAlgn="base" hangingPunct="1">
        <a:spcBef>
          <a:spcPct val="0"/>
        </a:spcBef>
        <a:spcAft>
          <a:spcPct val="0"/>
        </a:spcAft>
        <a:defRPr sz="4000">
          <a:solidFill>
            <a:schemeClr val="tx2"/>
          </a:solidFill>
          <a:latin typeface="Trebuchet MS" pitchFamily="34" charset="0"/>
        </a:defRPr>
      </a:lvl7pPr>
      <a:lvl8pPr marL="1371600" algn="l" rtl="0" eaLnBrk="1" fontAlgn="base" hangingPunct="1">
        <a:spcBef>
          <a:spcPct val="0"/>
        </a:spcBef>
        <a:spcAft>
          <a:spcPct val="0"/>
        </a:spcAft>
        <a:defRPr sz="4000">
          <a:solidFill>
            <a:schemeClr val="tx2"/>
          </a:solidFill>
          <a:latin typeface="Trebuchet MS" pitchFamily="34" charset="0"/>
        </a:defRPr>
      </a:lvl8pPr>
      <a:lvl9pPr marL="1828800" algn="l" rtl="0" eaLnBrk="1" fontAlgn="base" hangingPunct="1">
        <a:spcBef>
          <a:spcPct val="0"/>
        </a:spcBef>
        <a:spcAft>
          <a:spcPct val="0"/>
        </a:spcAft>
        <a:defRPr sz="4000">
          <a:solidFill>
            <a:schemeClr val="tx2"/>
          </a:solidFill>
          <a:latin typeface="Trebuchet MS" pitchFamily="34" charset="0"/>
        </a:defRPr>
      </a:lvl9pPr>
    </p:titleStyle>
    <p:bodyStyle>
      <a:lvl1pPr marL="365125" indent="-255588" algn="l" rtl="0" eaLnBrk="1" fontAlgn="base" hangingPunct="1">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2CCFE-B150-4900-8003-0CABB41D69A7}"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1ED4-A57C-4650-86D3-F17E9525545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8322733"/>
      </p:ext>
    </p:extLst>
  </p:cSld>
  <p:clrMap bg1="lt1" tx1="dk1" bg2="lt2" tx2="dk2" accent1="accent1" accent2="accent2" accent3="accent3" accent4="accent4" accent5="accent5" accent6="accent6" hlink="hlink" folHlink="folHlink"/>
  <p:sldLayoutIdLst>
    <p:sldLayoutId id="2147483738" r:id="rId1"/>
    <p:sldLayoutId id="214748373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chart" Target="../charts/chart9.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chart" Target="../charts/chart10.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chart" Target="../charts/char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chart" Target="../charts/char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chart" Target="../charts/chart19.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chart" Target="../charts/chart2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5300"/>
                    </a14:imgEffect>
                    <a14:imgEffect>
                      <a14:saturation sat="33000"/>
                    </a14:imgEffect>
                  </a14:imgLayer>
                </a14:imgProps>
              </a:ext>
              <a:ext uri="{28A0092B-C50C-407E-A947-70E740481C1C}">
                <a14:useLocalDpi xmlns:a14="http://schemas.microsoft.com/office/drawing/2010/main"/>
              </a:ext>
            </a:extLst>
          </a:blip>
          <a:stretch>
            <a:fillRect/>
          </a:stretch>
        </p:blipFill>
        <p:spPr>
          <a:xfrm>
            <a:off x="0" y="1041184"/>
            <a:ext cx="9143999" cy="5142857"/>
          </a:xfrm>
          <a:prstGeom prst="rect">
            <a:avLst/>
          </a:prstGeom>
          <a:solidFill>
            <a:schemeClr val="accent1"/>
          </a:solidFill>
        </p:spPr>
      </p:pic>
      <p:sp>
        <p:nvSpPr>
          <p:cNvPr id="5" name="TextBox 4"/>
          <p:cNvSpPr txBox="1"/>
          <p:nvPr/>
        </p:nvSpPr>
        <p:spPr>
          <a:xfrm>
            <a:off x="596467" y="1734235"/>
            <a:ext cx="7951063" cy="625428"/>
          </a:xfrm>
          <a:prstGeom prst="rect">
            <a:avLst/>
          </a:prstGeom>
          <a:noFill/>
        </p:spPr>
        <p:txBody>
          <a:bodyPr wrap="square" rtlCol="0">
            <a:spAutoFit/>
          </a:bodyPr>
          <a:lstStyle/>
          <a:p>
            <a:pPr marL="12700" marR="5080" algn="ctr">
              <a:lnSpc>
                <a:spcPct val="102699"/>
              </a:lnSpc>
            </a:pPr>
            <a:r>
              <a:rPr lang="en-US" sz="3600" dirty="0">
                <a:solidFill>
                  <a:schemeClr val="bg1"/>
                </a:solidFill>
                <a:latin typeface="Arial"/>
                <a:cs typeface="Arial"/>
              </a:rPr>
              <a:t>Understanding Long-term Care</a:t>
            </a:r>
          </a:p>
        </p:txBody>
      </p:sp>
      <p:sp>
        <p:nvSpPr>
          <p:cNvPr id="6" name="TextBox 5"/>
          <p:cNvSpPr txBox="1"/>
          <p:nvPr/>
        </p:nvSpPr>
        <p:spPr>
          <a:xfrm>
            <a:off x="360607" y="5410200"/>
            <a:ext cx="8186923" cy="313932"/>
          </a:xfrm>
          <a:prstGeom prst="rect">
            <a:avLst/>
          </a:prstGeom>
          <a:noFill/>
        </p:spPr>
        <p:txBody>
          <a:bodyPr wrap="square" rtlCol="0">
            <a:spAutoFit/>
          </a:bodyPr>
          <a:lstStyle/>
          <a:p>
            <a:pPr>
              <a:lnSpc>
                <a:spcPct val="90000"/>
              </a:lnSpc>
            </a:pPr>
            <a:r>
              <a:rPr lang="en-US" sz="1600" dirty="0">
                <a:solidFill>
                  <a:schemeClr val="bg1"/>
                </a:solidFill>
                <a:latin typeface="Helvetica Light"/>
                <a:cs typeface="Helvetica Light"/>
              </a:rPr>
              <a:t>Prepared for the KIPF-HAPI Conference, April 18-19, 2024, Honolulu, Hawaii  </a:t>
            </a:r>
          </a:p>
        </p:txBody>
      </p:sp>
      <p:sp>
        <p:nvSpPr>
          <p:cNvPr id="7" name="TextBox 6">
            <a:extLst>
              <a:ext uri="{FF2B5EF4-FFF2-40B4-BE49-F238E27FC236}">
                <a16:creationId xmlns:a16="http://schemas.microsoft.com/office/drawing/2014/main" id="{6F8B8A5A-6983-40F1-96DB-761B2A3D4B96}"/>
              </a:ext>
            </a:extLst>
          </p:cNvPr>
          <p:cNvSpPr txBox="1"/>
          <p:nvPr/>
        </p:nvSpPr>
        <p:spPr>
          <a:xfrm>
            <a:off x="1676400" y="3161654"/>
            <a:ext cx="5257800" cy="1200329"/>
          </a:xfrm>
          <a:prstGeom prst="rect">
            <a:avLst/>
          </a:prstGeom>
          <a:noFill/>
        </p:spPr>
        <p:txBody>
          <a:bodyPr wrap="square" rtlCol="0">
            <a:spAutoFit/>
          </a:bodyPr>
          <a:lstStyle/>
          <a:p>
            <a:pPr algn="ctr">
              <a:lnSpc>
                <a:spcPct val="90000"/>
              </a:lnSpc>
            </a:pPr>
            <a:r>
              <a:rPr lang="en-US" sz="2000" dirty="0">
                <a:solidFill>
                  <a:schemeClr val="bg1"/>
                </a:solidFill>
                <a:latin typeface="Helvetica Light"/>
                <a:cs typeface="Helvetica Light"/>
              </a:rPr>
              <a:t>Kathleen McGarry</a:t>
            </a:r>
          </a:p>
          <a:p>
            <a:pPr algn="ctr">
              <a:lnSpc>
                <a:spcPct val="90000"/>
              </a:lnSpc>
            </a:pPr>
            <a:r>
              <a:rPr lang="en-US" sz="2000" dirty="0">
                <a:solidFill>
                  <a:schemeClr val="bg1"/>
                </a:solidFill>
                <a:latin typeface="Helvetica Light"/>
                <a:cs typeface="Helvetica Light"/>
              </a:rPr>
              <a:t>Stony Brook University</a:t>
            </a:r>
          </a:p>
          <a:p>
            <a:pPr algn="ctr">
              <a:lnSpc>
                <a:spcPct val="90000"/>
              </a:lnSpc>
            </a:pPr>
            <a:r>
              <a:rPr lang="en-US" sz="2000" dirty="0">
                <a:solidFill>
                  <a:schemeClr val="bg1"/>
                </a:solidFill>
                <a:latin typeface="Helvetica Light"/>
                <a:cs typeface="Helvetica Light"/>
              </a:rPr>
              <a:t>University of California, Los Angeles</a:t>
            </a:r>
          </a:p>
          <a:p>
            <a:pPr algn="ctr">
              <a:lnSpc>
                <a:spcPct val="90000"/>
              </a:lnSpc>
            </a:pPr>
            <a:r>
              <a:rPr lang="en-US" sz="2000" dirty="0">
                <a:solidFill>
                  <a:schemeClr val="bg1"/>
                </a:solidFill>
                <a:latin typeface="Helvetica Light"/>
                <a:cs typeface="Helvetica Light"/>
              </a:rPr>
              <a:t>and NBER </a:t>
            </a:r>
          </a:p>
        </p:txBody>
      </p:sp>
    </p:spTree>
    <p:extLst>
      <p:ext uri="{BB962C8B-B14F-4D97-AF65-F5344CB8AC3E}">
        <p14:creationId xmlns:p14="http://schemas.microsoft.com/office/powerpoint/2010/main" val="3195164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Main Points</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a:bodyPr>
          <a:lstStyle/>
          <a:p>
            <a:pPr marL="514350" indent="-514350" eaLnBrk="1" hangingPunct="1">
              <a:buFont typeface="+mj-lt"/>
              <a:buAutoNum type="arabicPeriod" startAt="3"/>
            </a:pPr>
            <a:r>
              <a:rPr lang="en-US" dirty="0"/>
              <a:t>Women provide the majority of care</a:t>
            </a:r>
          </a:p>
          <a:p>
            <a:pPr lvl="1"/>
            <a:r>
              <a:rPr lang="en-US" dirty="0"/>
              <a:t>Gender difference is larger for formal care than informal care </a:t>
            </a:r>
          </a:p>
          <a:p>
            <a:pPr lvl="1"/>
            <a:r>
              <a:rPr lang="en-US" dirty="0"/>
              <a:t>Women are more likely to help with basic personal needs (ADLs) which may be less flexibly provided</a:t>
            </a:r>
          </a:p>
          <a:p>
            <a:pPr lvl="1"/>
            <a:r>
              <a:rPr lang="en-US" dirty="0"/>
              <a:t>Men are more likely to help with IADLs</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28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Main Points</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a:bodyPr>
          <a:lstStyle/>
          <a:p>
            <a:pPr marL="514350" indent="-514350" eaLnBrk="1" hangingPunct="1">
              <a:buFont typeface="+mj-lt"/>
              <a:buAutoNum type="arabicPeriod" startAt="4"/>
            </a:pPr>
            <a:r>
              <a:rPr lang="en-US" dirty="0"/>
              <a:t>Public sector bears the lion share of costs</a:t>
            </a:r>
          </a:p>
          <a:p>
            <a:pPr lvl="1"/>
            <a:r>
              <a:rPr lang="en-US" dirty="0"/>
              <a:t>Even in countries with no national LTC insurance program </a:t>
            </a:r>
          </a:p>
          <a:p>
            <a:pPr lvl="1"/>
            <a:r>
              <a:rPr lang="en-US" dirty="0"/>
              <a:t>Strong positive correlation between fraction borne by public sector and LTC spending as a share of GDP</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91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Main Points</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a:bodyPr>
          <a:lstStyle/>
          <a:p>
            <a:pPr marL="514350" indent="-514350" eaLnBrk="1" hangingPunct="1">
              <a:buFont typeface="+mj-lt"/>
              <a:buAutoNum type="arabicPeriod" startAt="5"/>
            </a:pPr>
            <a:r>
              <a:rPr lang="en-US" dirty="0"/>
              <a:t>Regardless of the system in place, informal care from family comprises the majority of care </a:t>
            </a:r>
          </a:p>
          <a:p>
            <a:pPr lvl="1"/>
            <a:r>
              <a:rPr lang="en-US" dirty="0"/>
              <a:t>Highlights the importance of including a measure of this care in statistics on the cost of long-term care</a:t>
            </a:r>
          </a:p>
          <a:p>
            <a:pPr lvl="2"/>
            <a:r>
              <a:rPr lang="en-US" dirty="0"/>
              <a:t>Such care is currently omitted</a:t>
            </a:r>
          </a:p>
          <a:p>
            <a:pPr lvl="2"/>
            <a:r>
              <a:rPr lang="en-US" dirty="0"/>
              <a:t>Proxies for this care have been incomplete</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7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Main Points</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a:bodyPr>
          <a:lstStyle/>
          <a:p>
            <a:pPr marL="514350" indent="-514350" eaLnBrk="1" hangingPunct="1">
              <a:buFont typeface="+mj-lt"/>
              <a:buAutoNum type="arabicPeriod" startAt="6"/>
            </a:pPr>
            <a:r>
              <a:rPr lang="en-US" dirty="0"/>
              <a:t>Skilled caregivers (registered nurses) are fairly well compensated everywhere, but less skilled caregivers are poorly compensated</a:t>
            </a:r>
          </a:p>
          <a:p>
            <a:pPr lvl="1"/>
            <a:r>
              <a:rPr lang="en-US" dirty="0"/>
              <a:t>Skilled caregivers receive approximately the average wage in all countries</a:t>
            </a:r>
          </a:p>
          <a:p>
            <a:pPr lvl="1"/>
            <a:r>
              <a:rPr lang="en-US" dirty="0"/>
              <a:t>Less skilled caregivers receive roughly one-half the mean wage </a:t>
            </a:r>
          </a:p>
          <a:p>
            <a:pPr lvl="2"/>
            <a:r>
              <a:rPr lang="en-US" dirty="0"/>
              <a:t>Less than one-half in the US, three-quarters in Japan</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1443024108"/>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Percent of Population 85+</a:t>
            </a:r>
            <a:br>
              <a:rPr lang="en-US" sz="3200" dirty="0"/>
            </a:br>
            <a:r>
              <a:rPr lang="en-US" sz="3200" dirty="0"/>
              <a:t>1990 and 2020</a:t>
            </a:r>
          </a:p>
        </p:txBody>
      </p:sp>
      <p:sp>
        <p:nvSpPr>
          <p:cNvPr id="4" name="Oval 3">
            <a:extLst>
              <a:ext uri="{FF2B5EF4-FFF2-40B4-BE49-F238E27FC236}">
                <a16:creationId xmlns:a16="http://schemas.microsoft.com/office/drawing/2014/main" id="{FEDE1019-181E-7336-F6AE-692367D1BFAA}"/>
              </a:ext>
            </a:extLst>
          </p:cNvPr>
          <p:cNvSpPr/>
          <p:nvPr/>
        </p:nvSpPr>
        <p:spPr>
          <a:xfrm>
            <a:off x="4572000" y="1871574"/>
            <a:ext cx="884127" cy="2471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155075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2583108361"/>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Percent of Population 85+</a:t>
            </a:r>
            <a:br>
              <a:rPr lang="en-US" sz="3200" dirty="0"/>
            </a:br>
            <a:r>
              <a:rPr lang="en-US" sz="3200" dirty="0"/>
              <a:t>1990, 2020, 2050</a:t>
            </a:r>
          </a:p>
        </p:txBody>
      </p:sp>
      <p:sp>
        <p:nvSpPr>
          <p:cNvPr id="4" name="Oval 3">
            <a:extLst>
              <a:ext uri="{FF2B5EF4-FFF2-40B4-BE49-F238E27FC236}">
                <a16:creationId xmlns:a16="http://schemas.microsoft.com/office/drawing/2014/main" id="{FEDE1019-181E-7336-F6AE-692367D1BFAA}"/>
              </a:ext>
            </a:extLst>
          </p:cNvPr>
          <p:cNvSpPr/>
          <p:nvPr/>
        </p:nvSpPr>
        <p:spPr>
          <a:xfrm>
            <a:off x="4572001" y="1987042"/>
            <a:ext cx="838200" cy="20515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59172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3260933250"/>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Percentage Point Increase in Population 85+</a:t>
            </a:r>
            <a:br>
              <a:rPr lang="en-US" sz="3200" dirty="0"/>
            </a:br>
            <a:r>
              <a:rPr lang="en-US" sz="3200" dirty="0"/>
              <a:t>1990-2050</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319649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1845743658"/>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Percentage Point Increase in Population 85+</a:t>
            </a:r>
            <a:br>
              <a:rPr lang="en-US" sz="3200" dirty="0"/>
            </a:br>
            <a:r>
              <a:rPr lang="en-US" sz="3200" dirty="0"/>
              <a:t>1990-2020, 2020-2050</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411501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14400" y="6038850"/>
            <a:ext cx="472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i="0" dirty="0">
                <a:latin typeface="Arial" panose="020B0604020202020204" pitchFamily="34" charset="0"/>
              </a:rPr>
              <a:t>SOURCE: CMS</a:t>
            </a:r>
          </a:p>
        </p:txBody>
      </p:sp>
      <p:pic>
        <p:nvPicPr>
          <p:cNvPr id="4" name="Picture 3">
            <a:extLst>
              <a:ext uri="{FF2B5EF4-FFF2-40B4-BE49-F238E27FC236}">
                <a16:creationId xmlns:a16="http://schemas.microsoft.com/office/drawing/2014/main" id="{4C0EE806-4100-8446-E66A-B0BD6DECFA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5" name="Rectangle 4">
            <a:extLst>
              <a:ext uri="{FF2B5EF4-FFF2-40B4-BE49-F238E27FC236}">
                <a16:creationId xmlns:a16="http://schemas.microsoft.com/office/drawing/2014/main" id="{FA1DB70A-C0A1-4CFD-7D42-EA94DEAA4E89}"/>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50DB9DB0-AA93-A0FC-FF37-F89931FBBCD2}"/>
              </a:ext>
            </a:extLst>
          </p:cNvPr>
          <p:cNvPicPr>
            <a:picLocks noGrp="1" noChangeAspect="1"/>
          </p:cNvPicPr>
          <p:nvPr>
            <p:ph idx="1"/>
          </p:nvPr>
        </p:nvPicPr>
        <p:blipFill>
          <a:blip r:embed="rId4"/>
          <a:stretch>
            <a:fillRect/>
          </a:stretch>
        </p:blipFill>
        <p:spPr>
          <a:xfrm>
            <a:off x="609600" y="544512"/>
            <a:ext cx="7543800" cy="5551488"/>
          </a:xfrm>
        </p:spPr>
      </p:pic>
    </p:spTree>
    <p:extLst>
      <p:ext uri="{BB962C8B-B14F-4D97-AF65-F5344CB8AC3E}">
        <p14:creationId xmlns:p14="http://schemas.microsoft.com/office/powerpoint/2010/main" val="170443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6E648-A431-0CAB-AF36-436D300964C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A903F04-C275-DA29-E86B-996B98A7CB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5" name="Rectangle 4">
            <a:extLst>
              <a:ext uri="{FF2B5EF4-FFF2-40B4-BE49-F238E27FC236}">
                <a16:creationId xmlns:a16="http://schemas.microsoft.com/office/drawing/2014/main" id="{2CBD542A-9372-A1CE-2EA2-F3EBCA3A945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2BEB967-A8F5-EFCB-DB5A-A841A26701C3}"/>
              </a:ext>
            </a:extLst>
          </p:cNvPr>
          <p:cNvPicPr>
            <a:picLocks noGrp="1" noChangeAspect="1"/>
          </p:cNvPicPr>
          <p:nvPr>
            <p:ph idx="1"/>
          </p:nvPr>
        </p:nvPicPr>
        <p:blipFill>
          <a:blip r:embed="rId4"/>
          <a:stretch>
            <a:fillRect/>
          </a:stretch>
        </p:blipFill>
        <p:spPr>
          <a:xfrm>
            <a:off x="1905000" y="1600200"/>
            <a:ext cx="5133975" cy="3886200"/>
          </a:xfrm>
          <a:prstGeom prst="rect">
            <a:avLst/>
          </a:prstGeom>
        </p:spPr>
      </p:pic>
      <p:sp>
        <p:nvSpPr>
          <p:cNvPr id="10" name="TextBox 9">
            <a:extLst>
              <a:ext uri="{FF2B5EF4-FFF2-40B4-BE49-F238E27FC236}">
                <a16:creationId xmlns:a16="http://schemas.microsoft.com/office/drawing/2014/main" id="{6E777A87-DC5D-207C-51A6-8A3B11074F66}"/>
              </a:ext>
            </a:extLst>
          </p:cNvPr>
          <p:cNvSpPr txBox="1"/>
          <p:nvPr/>
        </p:nvSpPr>
        <p:spPr>
          <a:xfrm>
            <a:off x="1066800" y="5867400"/>
            <a:ext cx="6477000" cy="646331"/>
          </a:xfrm>
          <a:prstGeom prst="rect">
            <a:avLst/>
          </a:prstGeom>
          <a:noFill/>
        </p:spPr>
        <p:txBody>
          <a:bodyPr wrap="square">
            <a:spAutoFit/>
          </a:bodyPr>
          <a:lstStyle/>
          <a:p>
            <a:r>
              <a:rPr lang="en-US" sz="1800" dirty="0"/>
              <a:t>Source: De </a:t>
            </a:r>
            <a:r>
              <a:rPr lang="en-US" sz="1800" dirty="0" err="1"/>
              <a:t>Nardi</a:t>
            </a:r>
            <a:r>
              <a:rPr lang="en-US" sz="1800" dirty="0"/>
              <a:t>, French, Jones, McCauley (</a:t>
            </a:r>
            <a:r>
              <a:rPr lang="en-US" sz="1800" i="1" dirty="0"/>
              <a:t>Fiscal Studies,  </a:t>
            </a:r>
            <a:r>
              <a:rPr lang="en-US" sz="1800" dirty="0"/>
              <a:t>2016), figure 3 </a:t>
            </a:r>
          </a:p>
        </p:txBody>
      </p:sp>
      <p:sp>
        <p:nvSpPr>
          <p:cNvPr id="12" name="TextBox 11">
            <a:extLst>
              <a:ext uri="{FF2B5EF4-FFF2-40B4-BE49-F238E27FC236}">
                <a16:creationId xmlns:a16="http://schemas.microsoft.com/office/drawing/2014/main" id="{48F62FA1-7A51-D3B0-1F08-04624B97C0C9}"/>
              </a:ext>
            </a:extLst>
          </p:cNvPr>
          <p:cNvSpPr txBox="1"/>
          <p:nvPr/>
        </p:nvSpPr>
        <p:spPr>
          <a:xfrm>
            <a:off x="1371600" y="776626"/>
            <a:ext cx="6400800" cy="584775"/>
          </a:xfrm>
          <a:prstGeom prst="rect">
            <a:avLst/>
          </a:prstGeom>
          <a:noFill/>
        </p:spPr>
        <p:txBody>
          <a:bodyPr wrap="square">
            <a:spAutoFit/>
          </a:bodyPr>
          <a:lstStyle/>
          <a:p>
            <a:r>
              <a:rPr lang="en-US" sz="3200" dirty="0"/>
              <a:t>Medical Spending by age, US Data </a:t>
            </a:r>
          </a:p>
        </p:txBody>
      </p:sp>
    </p:spTree>
    <p:extLst>
      <p:ext uri="{BB962C8B-B14F-4D97-AF65-F5344CB8AC3E}">
        <p14:creationId xmlns:p14="http://schemas.microsoft.com/office/powerpoint/2010/main" val="24690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NBER </a:t>
            </a:r>
            <a:r>
              <a:rPr lang="en-US" sz="3600" dirty="0" err="1">
                <a:latin typeface="+mn-lt"/>
              </a:rPr>
              <a:t>iLTC</a:t>
            </a:r>
            <a:r>
              <a:rPr lang="en-US" sz="3600" dirty="0">
                <a:latin typeface="+mn-lt"/>
              </a:rPr>
              <a:t> Project</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fontScale="92500" lnSpcReduction="10000"/>
          </a:bodyPr>
          <a:lstStyle/>
          <a:p>
            <a:pPr eaLnBrk="1" hangingPunct="1"/>
            <a:r>
              <a:rPr lang="en-US" dirty="0"/>
              <a:t>Draw on the knowledge / experience of 10 countries</a:t>
            </a:r>
          </a:p>
          <a:p>
            <a:pPr lvl="1"/>
            <a:r>
              <a:rPr lang="en-US" dirty="0"/>
              <a:t>Canada, Denmark, England, Germany, Italy, Japan, Netherlands, Singapore, Spain, United States</a:t>
            </a:r>
          </a:p>
          <a:p>
            <a:pPr lvl="2"/>
            <a:r>
              <a:rPr lang="en-US" dirty="0"/>
              <a:t>Canada: Kevin Milligan, Tammy </a:t>
            </a:r>
            <a:r>
              <a:rPr lang="en-US" dirty="0" err="1"/>
              <a:t>Schirle</a:t>
            </a:r>
            <a:endParaRPr lang="en-US" dirty="0"/>
          </a:p>
          <a:p>
            <a:pPr lvl="2"/>
            <a:r>
              <a:rPr lang="en-US" dirty="0"/>
              <a:t>England: James Banks, Eric French, Jeremy McCauley  </a:t>
            </a:r>
          </a:p>
          <a:p>
            <a:pPr lvl="2"/>
            <a:r>
              <a:rPr lang="en-US" dirty="0"/>
              <a:t>Germany: Axel </a:t>
            </a:r>
            <a:r>
              <a:rPr lang="en-US" dirty="0" err="1"/>
              <a:t>Börsch-Supan</a:t>
            </a:r>
            <a:r>
              <a:rPr lang="en-US" dirty="0"/>
              <a:t>, Johannes Geyer,  Peter Haan, Elsa Perdix</a:t>
            </a:r>
          </a:p>
          <a:p>
            <a:pPr lvl="2"/>
            <a:r>
              <a:rPr lang="en-US" dirty="0"/>
              <a:t>Japan: Haruko Noguchi, Toshiaki Iizuka, Rong Fu</a:t>
            </a:r>
          </a:p>
          <a:p>
            <a:pPr lvl="2"/>
            <a:r>
              <a:rPr lang="en-US" dirty="0"/>
              <a:t>Netherland Eddy Van Doorslaer, Peter Bakx, Bram Wouterse</a:t>
            </a:r>
          </a:p>
          <a:p>
            <a:pPr lvl="2"/>
            <a:r>
              <a:rPr lang="en-US" dirty="0"/>
              <a:t>US: Jon Gruber, Kathleen McGarry</a:t>
            </a:r>
          </a:p>
          <a:p>
            <a:r>
              <a:rPr lang="en-US" dirty="0"/>
              <a:t>Try to learn something about what works and what doesn’t by comparing approaches</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19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722517985"/>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Share of GDP Spent on Formal LTC, 2019</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3612271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3107444441"/>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68594" y="564776"/>
            <a:ext cx="8229600" cy="1066800"/>
          </a:xfrm>
        </p:spPr>
        <p:txBody>
          <a:bodyPr/>
          <a:lstStyle/>
          <a:p>
            <a:pPr algn="ctr"/>
            <a:r>
              <a:rPr lang="en-US" sz="3200" dirty="0"/>
              <a:t>Percent formal LTC paid by public sector</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102953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Struggle to Provide for the Future</a:t>
            </a:r>
          </a:p>
        </p:txBody>
      </p:sp>
      <p:sp>
        <p:nvSpPr>
          <p:cNvPr id="109571" name="Rectangle 3"/>
          <p:cNvSpPr>
            <a:spLocks noGrp="1" noChangeArrowheads="1"/>
          </p:cNvSpPr>
          <p:nvPr>
            <p:ph idx="1"/>
          </p:nvPr>
        </p:nvSpPr>
        <p:spPr>
          <a:xfrm>
            <a:off x="457200" y="1600200"/>
            <a:ext cx="8458200" cy="4525963"/>
          </a:xfrm>
        </p:spPr>
        <p:txBody>
          <a:bodyPr>
            <a:normAutofit fontScale="85000" lnSpcReduction="20000"/>
          </a:bodyPr>
          <a:lstStyle/>
          <a:p>
            <a:pPr marL="711200" lvl="0" indent="-711200">
              <a:buClr>
                <a:prstClr val="black"/>
              </a:buClr>
            </a:pPr>
            <a:r>
              <a:rPr lang="en-US" altLang="en-US" dirty="0">
                <a:solidFill>
                  <a:prstClr val="black"/>
                </a:solidFill>
              </a:rPr>
              <a:t>Costs expected to continue to increase</a:t>
            </a:r>
            <a:endParaRPr lang="en-US" altLang="en-US" dirty="0"/>
          </a:p>
          <a:p>
            <a:pPr marL="1003300" lvl="1" indent="-711200">
              <a:buClr>
                <a:prstClr val="black"/>
              </a:buClr>
            </a:pPr>
            <a:r>
              <a:rPr lang="en-US" altLang="en-US" dirty="0"/>
              <a:t>Forecasted increases in costs from ‘10 to ‘50</a:t>
            </a:r>
          </a:p>
          <a:p>
            <a:pPr marL="1268413" lvl="2" indent="-711200">
              <a:buClr>
                <a:prstClr val="black"/>
              </a:buClr>
            </a:pPr>
            <a:r>
              <a:rPr lang="en-US" altLang="en-US" dirty="0"/>
              <a:t>Japan: 80-90%</a:t>
            </a:r>
          </a:p>
          <a:p>
            <a:pPr marL="1268413" lvl="2" indent="-711200">
              <a:buClr>
                <a:prstClr val="black"/>
              </a:buClr>
            </a:pPr>
            <a:r>
              <a:rPr lang="en-US" altLang="en-US" dirty="0"/>
              <a:t>Sweden: 25-50% 	</a:t>
            </a:r>
          </a:p>
          <a:p>
            <a:pPr marL="1003300" lvl="1" indent="-711200">
              <a:buClr>
                <a:prstClr val="black"/>
              </a:buClr>
            </a:pPr>
            <a:r>
              <a:rPr lang="en-US" altLang="en-US" dirty="0"/>
              <a:t>Tax rates have increased   </a:t>
            </a:r>
          </a:p>
          <a:p>
            <a:pPr marL="692150" lvl="2" indent="0">
              <a:buClr>
                <a:prstClr val="black"/>
              </a:buClr>
              <a:buNone/>
            </a:pPr>
            <a:r>
              <a:rPr lang="en-US" altLang="en-US" dirty="0"/>
              <a:t>     Consider German Case: </a:t>
            </a:r>
            <a:r>
              <a:rPr lang="en-US" dirty="0"/>
              <a:t> </a:t>
            </a:r>
          </a:p>
          <a:p>
            <a:pPr lvl="2"/>
            <a:r>
              <a:rPr lang="en-US" dirty="0"/>
              <a:t>1995: 1.7% of income </a:t>
            </a:r>
          </a:p>
          <a:p>
            <a:pPr lvl="2"/>
            <a:r>
              <a:rPr lang="en-US" dirty="0"/>
              <a:t>2002: Retired people pay full premium </a:t>
            </a:r>
          </a:p>
          <a:p>
            <a:pPr lvl="2"/>
            <a:r>
              <a:rPr lang="en-US" dirty="0"/>
              <a:t>2005: + 0.25% for childless adults</a:t>
            </a:r>
          </a:p>
          <a:p>
            <a:pPr lvl="2"/>
            <a:r>
              <a:rPr lang="en-US" dirty="0"/>
              <a:t>2008: 1.95%</a:t>
            </a:r>
          </a:p>
          <a:p>
            <a:pPr lvl="2"/>
            <a:r>
              <a:rPr lang="en-US" dirty="0"/>
              <a:t>2015: 2.35%</a:t>
            </a:r>
          </a:p>
          <a:p>
            <a:pPr lvl="2"/>
            <a:r>
              <a:rPr lang="en-US" dirty="0"/>
              <a:t>2017: 2.55%</a:t>
            </a:r>
          </a:p>
          <a:p>
            <a:pPr lvl="2"/>
            <a:r>
              <a:rPr lang="en-US" dirty="0"/>
              <a:t>Currently: 3.05% (3.40% for childless adults)</a:t>
            </a:r>
            <a:endParaRPr lang="en-US" altLang="en-US" dirty="0"/>
          </a:p>
          <a:p>
            <a:pPr marL="0" indent="0" eaLnBrk="1" hangingPunct="1">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93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3988286014"/>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Share of 65+ receiving care </a:t>
            </a:r>
            <a:br>
              <a:rPr lang="en-US" sz="3200" dirty="0"/>
            </a:br>
            <a:r>
              <a:rPr lang="en-US" sz="3200" dirty="0"/>
              <a:t>in a Nursing Home</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248372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1611912276"/>
              </p:ext>
            </p:extLst>
          </p:nvPr>
        </p:nvGraphicFramePr>
        <p:xfrm>
          <a:off x="685800" y="1791868"/>
          <a:ext cx="7239000" cy="4761332"/>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Share of 65+ receiving care </a:t>
            </a:r>
            <a:br>
              <a:rPr lang="en-US" sz="3200" dirty="0"/>
            </a:br>
            <a:r>
              <a:rPr lang="en-US" sz="3200" dirty="0"/>
              <a:t>with Formal Home Care </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3493983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0065A-9FA6-1716-36A3-586E985EFC02}"/>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9DD1FE61-1849-2D5E-14F7-BFADDC4A5B24}"/>
              </a:ext>
            </a:extLst>
          </p:cNvPr>
          <p:cNvSpPr>
            <a:spLocks noGrp="1" noChangeArrowheads="1"/>
          </p:cNvSpPr>
          <p:nvPr>
            <p:ph type="title"/>
          </p:nvPr>
        </p:nvSpPr>
        <p:spPr>
          <a:xfrm>
            <a:off x="457200" y="419100"/>
            <a:ext cx="8229600" cy="1143000"/>
          </a:xfrm>
        </p:spPr>
        <p:txBody>
          <a:bodyPr>
            <a:normAutofit fontScale="90000"/>
          </a:bodyPr>
          <a:lstStyle/>
          <a:p>
            <a:pPr algn="ctr" eaLnBrk="1" hangingPunct="1"/>
            <a:r>
              <a:rPr lang="en-US" sz="3600" dirty="0">
                <a:latin typeface="+mn-lt"/>
              </a:rPr>
              <a:t>Shift away from Institutional Care to Home Care</a:t>
            </a:r>
            <a:br>
              <a:rPr lang="en-US" sz="3600" dirty="0">
                <a:latin typeface="+mn-lt"/>
              </a:rPr>
            </a:br>
            <a:r>
              <a:rPr lang="en-US" sz="3600" dirty="0">
                <a:latin typeface="+mn-lt"/>
              </a:rPr>
              <a:t>USA</a:t>
            </a:r>
          </a:p>
        </p:txBody>
      </p:sp>
      <p:pic>
        <p:nvPicPr>
          <p:cNvPr id="4" name="Picture 3">
            <a:extLst>
              <a:ext uri="{FF2B5EF4-FFF2-40B4-BE49-F238E27FC236}">
                <a16:creationId xmlns:a16="http://schemas.microsoft.com/office/drawing/2014/main" id="{20E9D074-8C2D-F72A-E8AD-21FF0955C2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D2F552C9-7B38-AFA9-F398-B94CB08A17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0EAFDFB8-E4CF-9DF0-B8E8-5DCBDE947CB4}"/>
              </a:ext>
            </a:extLst>
          </p:cNvPr>
          <p:cNvSpPr>
            <a:spLocks noChangeArrowheads="1"/>
          </p:cNvSpPr>
          <p:nvPr/>
        </p:nvSpPr>
        <p:spPr bwMode="auto">
          <a:xfrm>
            <a:off x="-987082" y="2120043"/>
            <a:ext cx="13208756" cy="62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Chart 7">
            <a:extLst>
              <a:ext uri="{FF2B5EF4-FFF2-40B4-BE49-F238E27FC236}">
                <a16:creationId xmlns:a16="http://schemas.microsoft.com/office/drawing/2014/main" id="{53543C92-3219-48F0-9176-CB2956563934}"/>
              </a:ext>
            </a:extLst>
          </p:cNvPr>
          <p:cNvGraphicFramePr/>
          <p:nvPr>
            <p:extLst>
              <p:ext uri="{D42A27DB-BD31-4B8C-83A1-F6EECF244321}">
                <p14:modId xmlns:p14="http://schemas.microsoft.com/office/powerpoint/2010/main" val="129113363"/>
              </p:ext>
            </p:extLst>
          </p:nvPr>
        </p:nvGraphicFramePr>
        <p:xfrm>
          <a:off x="609600" y="1658816"/>
          <a:ext cx="7391400" cy="43609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80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0065A-9FA6-1716-36A3-586E985EFC02}"/>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9DD1FE61-1849-2D5E-14F7-BFADDC4A5B24}"/>
              </a:ext>
            </a:extLst>
          </p:cNvPr>
          <p:cNvSpPr>
            <a:spLocks noGrp="1" noChangeArrowheads="1"/>
          </p:cNvSpPr>
          <p:nvPr>
            <p:ph type="title"/>
          </p:nvPr>
        </p:nvSpPr>
        <p:spPr>
          <a:xfrm>
            <a:off x="457200" y="419100"/>
            <a:ext cx="8229600" cy="1143000"/>
          </a:xfrm>
        </p:spPr>
        <p:txBody>
          <a:bodyPr>
            <a:normAutofit fontScale="90000"/>
          </a:bodyPr>
          <a:lstStyle/>
          <a:p>
            <a:pPr algn="ctr" eaLnBrk="1" hangingPunct="1"/>
            <a:r>
              <a:rPr lang="en-US" sz="3600" dirty="0">
                <a:latin typeface="+mn-lt"/>
              </a:rPr>
              <a:t>Shift away from Institutional Care to Home Care</a:t>
            </a:r>
            <a:br>
              <a:rPr lang="en-US" sz="3600" dirty="0">
                <a:latin typeface="+mn-lt"/>
              </a:rPr>
            </a:br>
            <a:r>
              <a:rPr lang="en-US" sz="3600" dirty="0">
                <a:latin typeface="+mn-lt"/>
              </a:rPr>
              <a:t>Japan</a:t>
            </a:r>
          </a:p>
        </p:txBody>
      </p:sp>
      <p:pic>
        <p:nvPicPr>
          <p:cNvPr id="4" name="Picture 3">
            <a:extLst>
              <a:ext uri="{FF2B5EF4-FFF2-40B4-BE49-F238E27FC236}">
                <a16:creationId xmlns:a16="http://schemas.microsoft.com/office/drawing/2014/main" id="{20E9D074-8C2D-F72A-E8AD-21FF0955C2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D2F552C9-7B38-AFA9-F398-B94CB08A17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0EAFDFB8-E4CF-9DF0-B8E8-5DCBDE947CB4}"/>
              </a:ext>
            </a:extLst>
          </p:cNvPr>
          <p:cNvSpPr>
            <a:spLocks noChangeArrowheads="1"/>
          </p:cNvSpPr>
          <p:nvPr/>
        </p:nvSpPr>
        <p:spPr bwMode="auto">
          <a:xfrm>
            <a:off x="-987082" y="2120043"/>
            <a:ext cx="13208756" cy="62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 name="Chart 1">
            <a:extLst>
              <a:ext uri="{FF2B5EF4-FFF2-40B4-BE49-F238E27FC236}">
                <a16:creationId xmlns:a16="http://schemas.microsoft.com/office/drawing/2014/main" id="{D54A2AB8-468E-4696-86AD-2DE4C8A90ED2}"/>
              </a:ext>
            </a:extLst>
          </p:cNvPr>
          <p:cNvGraphicFramePr/>
          <p:nvPr>
            <p:extLst>
              <p:ext uri="{D42A27DB-BD31-4B8C-83A1-F6EECF244321}">
                <p14:modId xmlns:p14="http://schemas.microsoft.com/office/powerpoint/2010/main" val="1779081500"/>
              </p:ext>
            </p:extLst>
          </p:nvPr>
        </p:nvGraphicFramePr>
        <p:xfrm>
          <a:off x="838200" y="1828800"/>
          <a:ext cx="6591300" cy="4038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4451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0065A-9FA6-1716-36A3-586E985EFC02}"/>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9DD1FE61-1849-2D5E-14F7-BFADDC4A5B24}"/>
              </a:ext>
            </a:extLst>
          </p:cNvPr>
          <p:cNvSpPr>
            <a:spLocks noGrp="1" noChangeArrowheads="1"/>
          </p:cNvSpPr>
          <p:nvPr>
            <p:ph type="title"/>
          </p:nvPr>
        </p:nvSpPr>
        <p:spPr>
          <a:xfrm>
            <a:off x="457200" y="419100"/>
            <a:ext cx="8229600" cy="1143000"/>
          </a:xfrm>
        </p:spPr>
        <p:txBody>
          <a:bodyPr>
            <a:normAutofit fontScale="90000"/>
          </a:bodyPr>
          <a:lstStyle/>
          <a:p>
            <a:pPr algn="ctr" eaLnBrk="1" hangingPunct="1"/>
            <a:r>
              <a:rPr lang="en-US" sz="3600" dirty="0">
                <a:latin typeface="+mn-lt"/>
              </a:rPr>
              <a:t>Shift away from Institutional Care </a:t>
            </a:r>
            <a:br>
              <a:rPr lang="en-US" sz="3600" dirty="0">
                <a:latin typeface="+mn-lt"/>
              </a:rPr>
            </a:br>
            <a:r>
              <a:rPr lang="en-US" sz="3600" dirty="0">
                <a:latin typeface="+mn-lt"/>
              </a:rPr>
              <a:t>Netherlands</a:t>
            </a:r>
          </a:p>
        </p:txBody>
      </p:sp>
      <p:pic>
        <p:nvPicPr>
          <p:cNvPr id="4" name="Picture 3">
            <a:extLst>
              <a:ext uri="{FF2B5EF4-FFF2-40B4-BE49-F238E27FC236}">
                <a16:creationId xmlns:a16="http://schemas.microsoft.com/office/drawing/2014/main" id="{20E9D074-8C2D-F72A-E8AD-21FF0955C2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D2F552C9-7B38-AFA9-F398-B94CB08A17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0EAFDFB8-E4CF-9DF0-B8E8-5DCBDE947CB4}"/>
              </a:ext>
            </a:extLst>
          </p:cNvPr>
          <p:cNvSpPr>
            <a:spLocks noChangeArrowheads="1"/>
          </p:cNvSpPr>
          <p:nvPr/>
        </p:nvSpPr>
        <p:spPr bwMode="auto">
          <a:xfrm>
            <a:off x="-987082" y="2120043"/>
            <a:ext cx="13208756" cy="62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Chart 4">
            <a:extLst>
              <a:ext uri="{FF2B5EF4-FFF2-40B4-BE49-F238E27FC236}">
                <a16:creationId xmlns:a16="http://schemas.microsoft.com/office/drawing/2014/main" id="{E3E3338C-7F01-4BFC-9C35-FFCD832F3D3F}"/>
              </a:ext>
            </a:extLst>
          </p:cNvPr>
          <p:cNvGraphicFramePr/>
          <p:nvPr>
            <p:extLst>
              <p:ext uri="{D42A27DB-BD31-4B8C-83A1-F6EECF244321}">
                <p14:modId xmlns:p14="http://schemas.microsoft.com/office/powerpoint/2010/main" val="1571047930"/>
              </p:ext>
            </p:extLst>
          </p:nvPr>
        </p:nvGraphicFramePr>
        <p:xfrm>
          <a:off x="838200" y="1828800"/>
          <a:ext cx="6591300" cy="4343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79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9475B26-D975-787B-097B-0B8F4799DAB2}"/>
              </a:ext>
            </a:extLst>
          </p:cNvPr>
          <p:cNvGraphicFramePr>
            <a:graphicFrameLocks noGrp="1"/>
          </p:cNvGraphicFramePr>
          <p:nvPr>
            <p:ph idx="1"/>
            <p:extLst>
              <p:ext uri="{D42A27DB-BD31-4B8C-83A1-F6EECF244321}">
                <p14:modId xmlns:p14="http://schemas.microsoft.com/office/powerpoint/2010/main" val="2643625355"/>
              </p:ext>
            </p:extLst>
          </p:nvPr>
        </p:nvGraphicFramePr>
        <p:xfrm>
          <a:off x="228600" y="685800"/>
          <a:ext cx="8686800" cy="5551566"/>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64636871"/>
                    </a:ext>
                  </a:extLst>
                </a:gridCol>
                <a:gridCol w="2171700">
                  <a:extLst>
                    <a:ext uri="{9D8B030D-6E8A-4147-A177-3AD203B41FA5}">
                      <a16:colId xmlns:a16="http://schemas.microsoft.com/office/drawing/2014/main" val="1200844898"/>
                    </a:ext>
                  </a:extLst>
                </a:gridCol>
                <a:gridCol w="1905000">
                  <a:extLst>
                    <a:ext uri="{9D8B030D-6E8A-4147-A177-3AD203B41FA5}">
                      <a16:colId xmlns:a16="http://schemas.microsoft.com/office/drawing/2014/main" val="924290763"/>
                    </a:ext>
                  </a:extLst>
                </a:gridCol>
                <a:gridCol w="2438400">
                  <a:extLst>
                    <a:ext uri="{9D8B030D-6E8A-4147-A177-3AD203B41FA5}">
                      <a16:colId xmlns:a16="http://schemas.microsoft.com/office/drawing/2014/main" val="4179714210"/>
                    </a:ext>
                  </a:extLst>
                </a:gridCol>
              </a:tblGrid>
              <a:tr h="496614">
                <a:tc gridSpan="4">
                  <a:txBody>
                    <a:bodyPr/>
                    <a:lstStyle/>
                    <a:p>
                      <a:pPr algn="ctr"/>
                      <a:r>
                        <a:rPr lang="en-US" sz="2400" b="0" dirty="0">
                          <a:solidFill>
                            <a:schemeClr val="tx1"/>
                          </a:solidFill>
                        </a:rPr>
                        <a:t>Total Formal Care Spending for Elderly by Type</a:t>
                      </a:r>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dirty="0"/>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3925260"/>
                  </a:ext>
                </a:extLst>
              </a:tr>
              <a:tr h="496614">
                <a:tc>
                  <a:txBody>
                    <a:bodyPr/>
                    <a:lstStyle/>
                    <a:p>
                      <a:endParaRPr lang="en-US" sz="24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2">
                  <a:txBody>
                    <a:bodyPr/>
                    <a:lstStyle/>
                    <a:p>
                      <a:pPr algn="ctr"/>
                      <a:r>
                        <a:rPr lang="en-US" sz="2400" dirty="0"/>
                        <a:t>Total Spending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a:txBody>
                    <a:bodyPr/>
                    <a:lstStyle/>
                    <a:p>
                      <a:endParaRPr lang="en-US" sz="24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492843301"/>
                  </a:ext>
                </a:extLst>
              </a:tr>
              <a:tr h="585426">
                <a:tc>
                  <a:txBody>
                    <a:bodyPr/>
                    <a:lstStyle/>
                    <a:p>
                      <a:r>
                        <a:rPr lang="en-US" sz="2400" dirty="0"/>
                        <a:t>Country</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Nursing Home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Home Care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Home Care Share</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0909667"/>
                  </a:ext>
                </a:extLst>
              </a:tr>
              <a:tr h="496614">
                <a:tc>
                  <a:txBody>
                    <a:bodyPr/>
                    <a:lstStyle/>
                    <a:p>
                      <a:r>
                        <a:rPr lang="en-US" sz="2400" dirty="0"/>
                        <a:t>Denmark</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4.1</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1.7</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0.29</a:t>
                      </a:r>
                    </a:p>
                  </a:txBody>
                  <a:tcP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2945025831"/>
                  </a:ext>
                </a:extLst>
              </a:tr>
              <a:tr h="496614">
                <a:tc>
                  <a:txBody>
                    <a:bodyPr/>
                    <a:lstStyle/>
                    <a:p>
                      <a:r>
                        <a:rPr lang="en-US" sz="2400" dirty="0"/>
                        <a:t>England</a:t>
                      </a:r>
                    </a:p>
                  </a:txBody>
                  <a:tcPr>
                    <a:solidFill>
                      <a:schemeClr val="bg1"/>
                    </a:solidFill>
                  </a:tcPr>
                </a:tc>
                <a:tc>
                  <a:txBody>
                    <a:bodyPr/>
                    <a:lstStyle/>
                    <a:p>
                      <a:pPr algn="ctr"/>
                      <a:r>
                        <a:rPr lang="en-US" sz="2400" dirty="0"/>
                        <a:t>17</a:t>
                      </a:r>
                    </a:p>
                  </a:txBody>
                  <a:tcPr>
                    <a:solidFill>
                      <a:schemeClr val="bg1"/>
                    </a:solidFill>
                  </a:tcPr>
                </a:tc>
                <a:tc>
                  <a:txBody>
                    <a:bodyPr/>
                    <a:lstStyle/>
                    <a:p>
                      <a:pPr algn="ctr"/>
                      <a:r>
                        <a:rPr lang="en-US" sz="2400" dirty="0"/>
                        <a:t>9</a:t>
                      </a:r>
                    </a:p>
                  </a:txBody>
                  <a:tcPr>
                    <a:solidFill>
                      <a:schemeClr val="bg1"/>
                    </a:solidFill>
                  </a:tcPr>
                </a:tc>
                <a:tc>
                  <a:txBody>
                    <a:bodyPr/>
                    <a:lstStyle/>
                    <a:p>
                      <a:pPr algn="ctr"/>
                      <a:r>
                        <a:rPr lang="en-US" sz="2400" dirty="0"/>
                        <a:t>0.34</a:t>
                      </a:r>
                    </a:p>
                  </a:txBody>
                  <a:tcPr>
                    <a:solidFill>
                      <a:srgbClr val="FFFF00"/>
                    </a:solidFill>
                  </a:tcPr>
                </a:tc>
                <a:extLst>
                  <a:ext uri="{0D108BD9-81ED-4DB2-BD59-A6C34878D82A}">
                    <a16:rowId xmlns:a16="http://schemas.microsoft.com/office/drawing/2014/main" val="637898074"/>
                  </a:ext>
                </a:extLst>
              </a:tr>
              <a:tr h="496614">
                <a:tc>
                  <a:txBody>
                    <a:bodyPr/>
                    <a:lstStyle/>
                    <a:p>
                      <a:r>
                        <a:rPr lang="en-US" sz="2400" dirty="0"/>
                        <a:t>Germany</a:t>
                      </a:r>
                    </a:p>
                  </a:txBody>
                  <a:tcPr>
                    <a:solidFill>
                      <a:schemeClr val="bg1"/>
                    </a:solidFill>
                  </a:tcPr>
                </a:tc>
                <a:tc>
                  <a:txBody>
                    <a:bodyPr/>
                    <a:lstStyle/>
                    <a:p>
                      <a:pPr algn="ctr"/>
                      <a:r>
                        <a:rPr lang="en-US" sz="2400" dirty="0"/>
                        <a:t>41</a:t>
                      </a:r>
                    </a:p>
                  </a:txBody>
                  <a:tcPr>
                    <a:solidFill>
                      <a:schemeClr val="bg1"/>
                    </a:solidFill>
                  </a:tcPr>
                </a:tc>
                <a:tc>
                  <a:txBody>
                    <a:bodyPr/>
                    <a:lstStyle/>
                    <a:p>
                      <a:pPr algn="ctr"/>
                      <a:r>
                        <a:rPr lang="en-US" sz="2400" dirty="0"/>
                        <a:t>40</a:t>
                      </a:r>
                    </a:p>
                  </a:txBody>
                  <a:tcPr>
                    <a:solidFill>
                      <a:schemeClr val="bg1"/>
                    </a:solidFill>
                  </a:tcPr>
                </a:tc>
                <a:tc>
                  <a:txBody>
                    <a:bodyPr/>
                    <a:lstStyle/>
                    <a:p>
                      <a:pPr algn="ctr"/>
                      <a:r>
                        <a:rPr lang="en-US" sz="2400" dirty="0"/>
                        <a:t>0.49</a:t>
                      </a:r>
                    </a:p>
                  </a:txBody>
                  <a:tcPr>
                    <a:solidFill>
                      <a:srgbClr val="FFFF00"/>
                    </a:solidFill>
                  </a:tcPr>
                </a:tc>
                <a:extLst>
                  <a:ext uri="{0D108BD9-81ED-4DB2-BD59-A6C34878D82A}">
                    <a16:rowId xmlns:a16="http://schemas.microsoft.com/office/drawing/2014/main" val="840123702"/>
                  </a:ext>
                </a:extLst>
              </a:tr>
              <a:tr h="496614">
                <a:tc>
                  <a:txBody>
                    <a:bodyPr/>
                    <a:lstStyle/>
                    <a:p>
                      <a:r>
                        <a:rPr lang="en-US" sz="2400" dirty="0"/>
                        <a:t>Italy</a:t>
                      </a:r>
                    </a:p>
                  </a:txBody>
                  <a:tcPr>
                    <a:solidFill>
                      <a:schemeClr val="bg1"/>
                    </a:solidFill>
                  </a:tcPr>
                </a:tc>
                <a:tc>
                  <a:txBody>
                    <a:bodyPr/>
                    <a:lstStyle/>
                    <a:p>
                      <a:pPr algn="ctr"/>
                      <a:r>
                        <a:rPr lang="en-US" sz="2400" dirty="0"/>
                        <a:t>10</a:t>
                      </a:r>
                    </a:p>
                  </a:txBody>
                  <a:tcPr>
                    <a:solidFill>
                      <a:schemeClr val="bg1"/>
                    </a:solidFill>
                  </a:tcPr>
                </a:tc>
                <a:tc>
                  <a:txBody>
                    <a:bodyPr/>
                    <a:lstStyle/>
                    <a:p>
                      <a:pPr algn="ctr"/>
                      <a:r>
                        <a:rPr lang="en-US" sz="2400" dirty="0"/>
                        <a:t>7</a:t>
                      </a:r>
                    </a:p>
                  </a:txBody>
                  <a:tcPr>
                    <a:solidFill>
                      <a:schemeClr val="bg1"/>
                    </a:solidFill>
                  </a:tcPr>
                </a:tc>
                <a:tc>
                  <a:txBody>
                    <a:bodyPr/>
                    <a:lstStyle/>
                    <a:p>
                      <a:pPr algn="ctr"/>
                      <a:r>
                        <a:rPr lang="en-US" sz="2400" dirty="0"/>
                        <a:t>0.40</a:t>
                      </a:r>
                    </a:p>
                  </a:txBody>
                  <a:tcPr>
                    <a:solidFill>
                      <a:srgbClr val="FFFF00"/>
                    </a:solidFill>
                  </a:tcPr>
                </a:tc>
                <a:extLst>
                  <a:ext uri="{0D108BD9-81ED-4DB2-BD59-A6C34878D82A}">
                    <a16:rowId xmlns:a16="http://schemas.microsoft.com/office/drawing/2014/main" val="85271859"/>
                  </a:ext>
                </a:extLst>
              </a:tr>
              <a:tr h="496614">
                <a:tc>
                  <a:txBody>
                    <a:bodyPr/>
                    <a:lstStyle/>
                    <a:p>
                      <a:r>
                        <a:rPr lang="en-US" sz="2400" dirty="0"/>
                        <a:t>Japan</a:t>
                      </a:r>
                    </a:p>
                  </a:txBody>
                  <a:tcPr>
                    <a:solidFill>
                      <a:srgbClr val="CCECFF"/>
                    </a:solidFill>
                  </a:tcPr>
                </a:tc>
                <a:tc>
                  <a:txBody>
                    <a:bodyPr/>
                    <a:lstStyle/>
                    <a:p>
                      <a:pPr algn="ctr"/>
                      <a:r>
                        <a:rPr lang="en-US" sz="2400" dirty="0"/>
                        <a:t>31</a:t>
                      </a:r>
                    </a:p>
                  </a:txBody>
                  <a:tcPr>
                    <a:solidFill>
                      <a:srgbClr val="CCECFF"/>
                    </a:solidFill>
                  </a:tcPr>
                </a:tc>
                <a:tc>
                  <a:txBody>
                    <a:bodyPr/>
                    <a:lstStyle/>
                    <a:p>
                      <a:pPr algn="ctr"/>
                      <a:r>
                        <a:rPr lang="en-US" sz="2400" dirty="0"/>
                        <a:t>55</a:t>
                      </a:r>
                    </a:p>
                  </a:txBody>
                  <a:tcPr>
                    <a:solidFill>
                      <a:srgbClr val="CCECFF"/>
                    </a:solidFill>
                  </a:tcPr>
                </a:tc>
                <a:tc>
                  <a:txBody>
                    <a:bodyPr/>
                    <a:lstStyle/>
                    <a:p>
                      <a:pPr algn="ctr"/>
                      <a:r>
                        <a:rPr lang="en-US" sz="2400" dirty="0"/>
                        <a:t>0.63</a:t>
                      </a:r>
                    </a:p>
                  </a:txBody>
                  <a:tcPr>
                    <a:solidFill>
                      <a:srgbClr val="CCECFF"/>
                    </a:solidFill>
                  </a:tcPr>
                </a:tc>
                <a:extLst>
                  <a:ext uri="{0D108BD9-81ED-4DB2-BD59-A6C34878D82A}">
                    <a16:rowId xmlns:a16="http://schemas.microsoft.com/office/drawing/2014/main" val="1633988339"/>
                  </a:ext>
                </a:extLst>
              </a:tr>
              <a:tr h="496614">
                <a:tc>
                  <a:txBody>
                    <a:bodyPr/>
                    <a:lstStyle/>
                    <a:p>
                      <a:r>
                        <a:rPr lang="en-US" sz="2400" dirty="0"/>
                        <a:t>Netherlands</a:t>
                      </a:r>
                    </a:p>
                  </a:txBody>
                  <a:tcPr>
                    <a:solidFill>
                      <a:srgbClr val="CCECFF"/>
                    </a:solidFill>
                  </a:tcPr>
                </a:tc>
                <a:tc>
                  <a:txBody>
                    <a:bodyPr/>
                    <a:lstStyle/>
                    <a:p>
                      <a:pPr algn="ctr"/>
                      <a:r>
                        <a:rPr lang="en-US" sz="2400" dirty="0"/>
                        <a:t>17</a:t>
                      </a:r>
                    </a:p>
                  </a:txBody>
                  <a:tcPr>
                    <a:solidFill>
                      <a:srgbClr val="CCECFF"/>
                    </a:solidFill>
                  </a:tcPr>
                </a:tc>
                <a:tc>
                  <a:txBody>
                    <a:bodyPr/>
                    <a:lstStyle/>
                    <a:p>
                      <a:pPr algn="ctr"/>
                      <a:r>
                        <a:rPr lang="en-US" sz="2400" dirty="0"/>
                        <a:t>9</a:t>
                      </a:r>
                    </a:p>
                  </a:txBody>
                  <a:tcPr>
                    <a:solidFill>
                      <a:srgbClr val="CCECFF"/>
                    </a:solidFill>
                  </a:tcPr>
                </a:tc>
                <a:tc>
                  <a:txBody>
                    <a:bodyPr/>
                    <a:lstStyle/>
                    <a:p>
                      <a:pPr algn="ctr"/>
                      <a:r>
                        <a:rPr lang="en-US" sz="2400" dirty="0"/>
                        <a:t>0.34</a:t>
                      </a:r>
                    </a:p>
                  </a:txBody>
                  <a:tcPr>
                    <a:solidFill>
                      <a:srgbClr val="CCECFF"/>
                    </a:solidFill>
                  </a:tcPr>
                </a:tc>
                <a:extLst>
                  <a:ext uri="{0D108BD9-81ED-4DB2-BD59-A6C34878D82A}">
                    <a16:rowId xmlns:a16="http://schemas.microsoft.com/office/drawing/2014/main" val="1514275042"/>
                  </a:ext>
                </a:extLst>
              </a:tr>
              <a:tr h="496614">
                <a:tc>
                  <a:txBody>
                    <a:bodyPr/>
                    <a:lstStyle/>
                    <a:p>
                      <a:r>
                        <a:rPr lang="en-US" sz="2400" dirty="0"/>
                        <a:t>Spain</a:t>
                      </a:r>
                    </a:p>
                  </a:txBody>
                  <a:tcPr>
                    <a:solidFill>
                      <a:schemeClr val="bg1"/>
                    </a:solidFill>
                  </a:tcPr>
                </a:tc>
                <a:tc>
                  <a:txBody>
                    <a:bodyPr/>
                    <a:lstStyle/>
                    <a:p>
                      <a:pPr algn="ctr"/>
                      <a:r>
                        <a:rPr lang="en-US" sz="2400" dirty="0"/>
                        <a:t>1.3</a:t>
                      </a:r>
                    </a:p>
                  </a:txBody>
                  <a:tcPr>
                    <a:solidFill>
                      <a:schemeClr val="bg1"/>
                    </a:solidFill>
                  </a:tcPr>
                </a:tc>
                <a:tc>
                  <a:txBody>
                    <a:bodyPr/>
                    <a:lstStyle/>
                    <a:p>
                      <a:pPr algn="ctr"/>
                      <a:r>
                        <a:rPr lang="en-US" sz="2400" dirty="0"/>
                        <a:t>0.4</a:t>
                      </a:r>
                    </a:p>
                  </a:txBody>
                  <a:tcPr>
                    <a:solidFill>
                      <a:schemeClr val="bg1"/>
                    </a:solidFill>
                  </a:tcPr>
                </a:tc>
                <a:tc>
                  <a:txBody>
                    <a:bodyPr/>
                    <a:lstStyle/>
                    <a:p>
                      <a:pPr algn="ctr"/>
                      <a:r>
                        <a:rPr lang="en-US" sz="2400" dirty="0"/>
                        <a:t>0.23</a:t>
                      </a:r>
                    </a:p>
                  </a:txBody>
                  <a:tcPr>
                    <a:solidFill>
                      <a:srgbClr val="FFFF00"/>
                    </a:solidFill>
                  </a:tcPr>
                </a:tc>
                <a:extLst>
                  <a:ext uri="{0D108BD9-81ED-4DB2-BD59-A6C34878D82A}">
                    <a16:rowId xmlns:a16="http://schemas.microsoft.com/office/drawing/2014/main" val="2278461717"/>
                  </a:ext>
                </a:extLst>
              </a:tr>
              <a:tr h="496614">
                <a:tc>
                  <a:txBody>
                    <a:bodyPr/>
                    <a:lstStyle/>
                    <a:p>
                      <a:r>
                        <a:rPr lang="en-US" sz="2400" dirty="0"/>
                        <a:t>US</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142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89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0.39</a:t>
                      </a:r>
                    </a:p>
                  </a:txBody>
                  <a:tcP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537131125"/>
                  </a:ext>
                </a:extLst>
              </a:tr>
            </a:tbl>
          </a:graphicData>
        </a:graphic>
      </p:graphicFrame>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21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1177823801"/>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7315200" cy="1066800"/>
          </a:xfrm>
        </p:spPr>
        <p:txBody>
          <a:bodyPr/>
          <a:lstStyle/>
          <a:p>
            <a:pPr algn="ctr"/>
            <a:r>
              <a:rPr lang="en-US" sz="3200" dirty="0"/>
              <a:t>Spending per NH Resident </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171638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dirty="0">
                <a:latin typeface="+mn-lt"/>
              </a:rPr>
              <a:t>Introduction</a:t>
            </a:r>
          </a:p>
        </p:txBody>
      </p:sp>
      <p:sp>
        <p:nvSpPr>
          <p:cNvPr id="109571" name="Rectangle 3"/>
          <p:cNvSpPr>
            <a:spLocks noGrp="1" noChangeArrowheads="1"/>
          </p:cNvSpPr>
          <p:nvPr>
            <p:ph idx="1"/>
          </p:nvPr>
        </p:nvSpPr>
        <p:spPr>
          <a:xfrm>
            <a:off x="238991" y="1447800"/>
            <a:ext cx="8676409" cy="4991100"/>
          </a:xfrm>
        </p:spPr>
        <p:txBody>
          <a:bodyPr>
            <a:normAutofit/>
          </a:bodyPr>
          <a:lstStyle/>
          <a:p>
            <a:pPr eaLnBrk="1" hangingPunct="1"/>
            <a:r>
              <a:rPr lang="en-US" dirty="0"/>
              <a:t>Long-term care typically means help with Activities of Daily Living (ADLs)</a:t>
            </a:r>
          </a:p>
          <a:p>
            <a:pPr lvl="1"/>
            <a:r>
              <a:rPr lang="en-US" dirty="0"/>
              <a:t>Dressing, bathing, eating, toileting, getting in/out of bed, walking across a room</a:t>
            </a:r>
          </a:p>
          <a:p>
            <a:pPr lvl="1"/>
            <a:r>
              <a:rPr lang="en-US" dirty="0"/>
              <a:t>Less often it refers to help with higher level activities termed </a:t>
            </a:r>
            <a:r>
              <a:rPr lang="en-US" i="1" dirty="0"/>
              <a:t>Instrumental Activities of Daily Living </a:t>
            </a:r>
            <a:r>
              <a:rPr lang="en-US" dirty="0"/>
              <a:t>(IADLs) </a:t>
            </a:r>
          </a:p>
          <a:p>
            <a:pPr lvl="2"/>
            <a:r>
              <a:rPr lang="en-US" dirty="0"/>
              <a:t>Cleaning, managing money, preparing meals, shopping, taking medication, going to medical appointments, using the telephone</a:t>
            </a:r>
          </a:p>
          <a:p>
            <a:pPr marL="0" indent="0" eaLnBrk="1" hangingPunct="1">
              <a:buNone/>
            </a:pPr>
            <a:endParaRPr lang="en-US" dirty="0"/>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3988C691-3481-A175-0ED1-38167E657E4C}"/>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892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NH Employment to Residents Ratio</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graphicFrame>
        <p:nvGraphicFramePr>
          <p:cNvPr id="3" name="Chart 2">
            <a:extLst>
              <a:ext uri="{FF2B5EF4-FFF2-40B4-BE49-F238E27FC236}">
                <a16:creationId xmlns:a16="http://schemas.microsoft.com/office/drawing/2014/main" id="{D9DB23A4-8EE4-0747-9705-18C6CA8FA330}"/>
              </a:ext>
            </a:extLst>
          </p:cNvPr>
          <p:cNvGraphicFramePr/>
          <p:nvPr>
            <p:extLst>
              <p:ext uri="{D42A27DB-BD31-4B8C-83A1-F6EECF244321}">
                <p14:modId xmlns:p14="http://schemas.microsoft.com/office/powerpoint/2010/main" val="3318595362"/>
              </p:ext>
            </p:extLst>
          </p:nvPr>
        </p:nvGraphicFramePr>
        <p:xfrm>
          <a:off x="1048657" y="1618343"/>
          <a:ext cx="6858000" cy="45013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00206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9475B26-D975-787B-097B-0B8F4799DAB2}"/>
              </a:ext>
            </a:extLst>
          </p:cNvPr>
          <p:cNvGraphicFramePr>
            <a:graphicFrameLocks noGrp="1"/>
          </p:cNvGraphicFramePr>
          <p:nvPr>
            <p:ph idx="1"/>
            <p:extLst>
              <p:ext uri="{D42A27DB-BD31-4B8C-83A1-F6EECF244321}">
                <p14:modId xmlns:p14="http://schemas.microsoft.com/office/powerpoint/2010/main" val="881350406"/>
              </p:ext>
            </p:extLst>
          </p:nvPr>
        </p:nvGraphicFramePr>
        <p:xfrm>
          <a:off x="228600" y="685800"/>
          <a:ext cx="8686800" cy="5760722"/>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64636871"/>
                    </a:ext>
                  </a:extLst>
                </a:gridCol>
                <a:gridCol w="1737360">
                  <a:extLst>
                    <a:ext uri="{9D8B030D-6E8A-4147-A177-3AD203B41FA5}">
                      <a16:colId xmlns:a16="http://schemas.microsoft.com/office/drawing/2014/main" val="1200844898"/>
                    </a:ext>
                  </a:extLst>
                </a:gridCol>
                <a:gridCol w="1737360">
                  <a:extLst>
                    <a:ext uri="{9D8B030D-6E8A-4147-A177-3AD203B41FA5}">
                      <a16:colId xmlns:a16="http://schemas.microsoft.com/office/drawing/2014/main" val="924290763"/>
                    </a:ext>
                  </a:extLst>
                </a:gridCol>
                <a:gridCol w="1737360">
                  <a:extLst>
                    <a:ext uri="{9D8B030D-6E8A-4147-A177-3AD203B41FA5}">
                      <a16:colId xmlns:a16="http://schemas.microsoft.com/office/drawing/2014/main" val="4111955254"/>
                    </a:ext>
                  </a:extLst>
                </a:gridCol>
                <a:gridCol w="1737360">
                  <a:extLst>
                    <a:ext uri="{9D8B030D-6E8A-4147-A177-3AD203B41FA5}">
                      <a16:colId xmlns:a16="http://schemas.microsoft.com/office/drawing/2014/main" val="4179714210"/>
                    </a:ext>
                  </a:extLst>
                </a:gridCol>
              </a:tblGrid>
              <a:tr h="496614">
                <a:tc gridSpan="5">
                  <a:txBody>
                    <a:bodyPr/>
                    <a:lstStyle/>
                    <a:p>
                      <a:pPr algn="ctr"/>
                      <a:r>
                        <a:rPr lang="en-US" sz="2400" b="0" dirty="0">
                          <a:solidFill>
                            <a:schemeClr val="tx1"/>
                          </a:solidFill>
                        </a:rPr>
                        <a:t>Ratio of Caregiving Wage to Average Wage</a:t>
                      </a:r>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dirty="0"/>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93925260"/>
                  </a:ext>
                </a:extLst>
              </a:tr>
              <a:tr h="496614">
                <a:tc>
                  <a:txBody>
                    <a:bodyPr/>
                    <a:lstStyle/>
                    <a:p>
                      <a:endParaRPr 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2400" dirty="0"/>
                        <a:t>Nursing Homes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gridSpan="2">
                  <a:txBody>
                    <a:bodyPr/>
                    <a:lstStyle/>
                    <a:p>
                      <a:pPr algn="ctr"/>
                      <a:r>
                        <a:rPr lang="en-US" sz="2400" dirty="0"/>
                        <a:t>Home Care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3492843301"/>
                  </a:ext>
                </a:extLst>
              </a:tr>
              <a:tr h="893905">
                <a:tc>
                  <a:txBody>
                    <a:bodyPr/>
                    <a:lstStyle/>
                    <a:p>
                      <a:endParaRPr lang="en-US" sz="24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en-US" sz="2400" dirty="0"/>
                    </a:p>
                    <a:p>
                      <a:pPr algn="ctr"/>
                      <a:r>
                        <a:rPr lang="en-US" sz="2400" dirty="0"/>
                        <a:t>High Skilled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Lower Skilled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p>
                    <a:p>
                      <a:pPr algn="ctr"/>
                      <a:r>
                        <a:rPr lang="en-US" sz="2400" dirty="0"/>
                        <a:t>High Skilled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Lower Skilled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0909667"/>
                  </a:ext>
                </a:extLst>
              </a:tr>
              <a:tr h="496614">
                <a:tc>
                  <a:txBody>
                    <a:bodyPr/>
                    <a:lstStyle/>
                    <a:p>
                      <a:r>
                        <a:rPr lang="en-US" sz="2400" dirty="0"/>
                        <a:t>Denmark</a:t>
                      </a:r>
                    </a:p>
                  </a:txBody>
                  <a:tcPr>
                    <a:solidFill>
                      <a:schemeClr val="bg1"/>
                    </a:solidFill>
                  </a:tcPr>
                </a:tc>
                <a:tc>
                  <a:txBody>
                    <a:bodyPr/>
                    <a:lstStyle/>
                    <a:p>
                      <a:pPr algn="ctr"/>
                      <a:r>
                        <a:rPr lang="en-US" sz="2400" dirty="0"/>
                        <a:t>0.96</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0.78</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0.93</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0.73</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945025831"/>
                  </a:ext>
                </a:extLst>
              </a:tr>
              <a:tr h="496614">
                <a:tc>
                  <a:txBody>
                    <a:bodyPr/>
                    <a:lstStyle/>
                    <a:p>
                      <a:r>
                        <a:rPr lang="en-US" sz="2400" dirty="0"/>
                        <a:t>England</a:t>
                      </a:r>
                    </a:p>
                  </a:txBody>
                  <a:tcPr>
                    <a:solidFill>
                      <a:schemeClr val="bg1"/>
                    </a:solidFill>
                  </a:tcPr>
                </a:tc>
                <a:tc>
                  <a:txBody>
                    <a:bodyPr/>
                    <a:lstStyle/>
                    <a:p>
                      <a:pPr algn="ctr"/>
                      <a:r>
                        <a:rPr lang="en-US" sz="2400" dirty="0"/>
                        <a:t>0.94</a:t>
                      </a:r>
                    </a:p>
                  </a:txBody>
                  <a:tcPr>
                    <a:solidFill>
                      <a:schemeClr val="bg1"/>
                    </a:solidFill>
                  </a:tcPr>
                </a:tc>
                <a:tc>
                  <a:txBody>
                    <a:bodyPr/>
                    <a:lstStyle/>
                    <a:p>
                      <a:pPr algn="ctr"/>
                      <a:r>
                        <a:rPr lang="en-US" sz="2400" dirty="0"/>
                        <a:t>0.50</a:t>
                      </a:r>
                    </a:p>
                  </a:txBody>
                  <a:tcPr>
                    <a:solidFill>
                      <a:schemeClr val="bg1"/>
                    </a:solidFill>
                  </a:tcPr>
                </a:tc>
                <a:tc>
                  <a:txBody>
                    <a:bodyPr/>
                    <a:lstStyle/>
                    <a:p>
                      <a:pPr algn="ctr"/>
                      <a:r>
                        <a:rPr lang="en-US" sz="2400" dirty="0"/>
                        <a:t>0.96</a:t>
                      </a:r>
                    </a:p>
                  </a:txBody>
                  <a:tcPr>
                    <a:solidFill>
                      <a:schemeClr val="bg1"/>
                    </a:solidFill>
                  </a:tcPr>
                </a:tc>
                <a:tc>
                  <a:txBody>
                    <a:bodyPr/>
                    <a:lstStyle/>
                    <a:p>
                      <a:pPr algn="ctr"/>
                      <a:r>
                        <a:rPr lang="en-US" sz="2400" dirty="0"/>
                        <a:t>0.52</a:t>
                      </a:r>
                    </a:p>
                  </a:txBody>
                  <a:tcPr>
                    <a:solidFill>
                      <a:schemeClr val="bg1"/>
                    </a:solidFill>
                  </a:tcPr>
                </a:tc>
                <a:extLst>
                  <a:ext uri="{0D108BD9-81ED-4DB2-BD59-A6C34878D82A}">
                    <a16:rowId xmlns:a16="http://schemas.microsoft.com/office/drawing/2014/main" val="637898074"/>
                  </a:ext>
                </a:extLst>
              </a:tr>
              <a:tr h="496614">
                <a:tc>
                  <a:txBody>
                    <a:bodyPr/>
                    <a:lstStyle/>
                    <a:p>
                      <a:r>
                        <a:rPr lang="en-US" sz="2400" dirty="0"/>
                        <a:t>Germany</a:t>
                      </a:r>
                    </a:p>
                  </a:txBody>
                  <a:tcPr>
                    <a:solidFill>
                      <a:schemeClr val="bg1"/>
                    </a:solidFill>
                  </a:tcPr>
                </a:tc>
                <a:tc>
                  <a:txBody>
                    <a:bodyPr/>
                    <a:lstStyle/>
                    <a:p>
                      <a:pPr algn="ctr"/>
                      <a:r>
                        <a:rPr lang="en-US" sz="2400" dirty="0"/>
                        <a:t>0.86</a:t>
                      </a:r>
                    </a:p>
                  </a:txBody>
                  <a:tcPr>
                    <a:solidFill>
                      <a:schemeClr val="bg1"/>
                    </a:solidFill>
                  </a:tcPr>
                </a:tc>
                <a:tc>
                  <a:txBody>
                    <a:bodyPr/>
                    <a:lstStyle/>
                    <a:p>
                      <a:pPr algn="ctr"/>
                      <a:r>
                        <a:rPr lang="en-US" sz="2400" dirty="0"/>
                        <a:t>0.74</a:t>
                      </a:r>
                    </a:p>
                  </a:txBody>
                  <a:tcPr>
                    <a:solidFill>
                      <a:schemeClr val="bg1"/>
                    </a:solidFill>
                  </a:tcPr>
                </a:tc>
                <a:tc>
                  <a:txBody>
                    <a:bodyPr/>
                    <a:lstStyle/>
                    <a:p>
                      <a:pPr algn="ctr"/>
                      <a:r>
                        <a:rPr lang="en-US" sz="2400" dirty="0"/>
                        <a:t>0.82</a:t>
                      </a:r>
                    </a:p>
                  </a:txBody>
                  <a:tcPr>
                    <a:solidFill>
                      <a:schemeClr val="bg1"/>
                    </a:solidFill>
                  </a:tcPr>
                </a:tc>
                <a:tc>
                  <a:txBody>
                    <a:bodyPr/>
                    <a:lstStyle/>
                    <a:p>
                      <a:pPr algn="ctr"/>
                      <a:r>
                        <a:rPr lang="en-US" sz="2400" dirty="0"/>
                        <a:t>0.62</a:t>
                      </a:r>
                    </a:p>
                  </a:txBody>
                  <a:tcPr>
                    <a:solidFill>
                      <a:schemeClr val="bg1"/>
                    </a:solidFill>
                  </a:tcPr>
                </a:tc>
                <a:extLst>
                  <a:ext uri="{0D108BD9-81ED-4DB2-BD59-A6C34878D82A}">
                    <a16:rowId xmlns:a16="http://schemas.microsoft.com/office/drawing/2014/main" val="840123702"/>
                  </a:ext>
                </a:extLst>
              </a:tr>
              <a:tr h="496614">
                <a:tc>
                  <a:txBody>
                    <a:bodyPr/>
                    <a:lstStyle/>
                    <a:p>
                      <a:r>
                        <a:rPr lang="en-US" sz="2400" dirty="0"/>
                        <a:t>Japan</a:t>
                      </a:r>
                    </a:p>
                  </a:txBody>
                  <a:tcPr>
                    <a:solidFill>
                      <a:schemeClr val="bg1"/>
                    </a:solidFill>
                  </a:tcPr>
                </a:tc>
                <a:tc>
                  <a:txBody>
                    <a:bodyPr/>
                    <a:lstStyle/>
                    <a:p>
                      <a:pPr algn="ctr"/>
                      <a:r>
                        <a:rPr lang="en-US" sz="2400" dirty="0"/>
                        <a:t>1.13</a:t>
                      </a:r>
                    </a:p>
                  </a:txBody>
                  <a:tcPr>
                    <a:solidFill>
                      <a:schemeClr val="bg1"/>
                    </a:solidFill>
                  </a:tcPr>
                </a:tc>
                <a:tc>
                  <a:txBody>
                    <a:bodyPr/>
                    <a:lstStyle/>
                    <a:p>
                      <a:pPr algn="ctr"/>
                      <a:r>
                        <a:rPr lang="en-US" sz="2400" dirty="0"/>
                        <a:t>0.79</a:t>
                      </a:r>
                    </a:p>
                  </a:txBody>
                  <a:tcPr>
                    <a:solidFill>
                      <a:schemeClr val="bg1"/>
                    </a:solidFill>
                  </a:tcPr>
                </a:tc>
                <a:tc>
                  <a:txBody>
                    <a:bodyPr/>
                    <a:lstStyle/>
                    <a:p>
                      <a:pPr algn="ctr"/>
                      <a:r>
                        <a:rPr lang="en-US" sz="2400" dirty="0"/>
                        <a:t>1.13</a:t>
                      </a:r>
                    </a:p>
                  </a:txBody>
                  <a:tcPr>
                    <a:solidFill>
                      <a:schemeClr val="bg1"/>
                    </a:solidFill>
                  </a:tcPr>
                </a:tc>
                <a:tc>
                  <a:txBody>
                    <a:bodyPr/>
                    <a:lstStyle/>
                    <a:p>
                      <a:pPr algn="ctr"/>
                      <a:r>
                        <a:rPr lang="en-US" sz="2400" dirty="0"/>
                        <a:t>0.78</a:t>
                      </a:r>
                    </a:p>
                  </a:txBody>
                  <a:tcPr>
                    <a:solidFill>
                      <a:schemeClr val="bg1"/>
                    </a:solidFill>
                  </a:tcPr>
                </a:tc>
                <a:extLst>
                  <a:ext uri="{0D108BD9-81ED-4DB2-BD59-A6C34878D82A}">
                    <a16:rowId xmlns:a16="http://schemas.microsoft.com/office/drawing/2014/main" val="1633988339"/>
                  </a:ext>
                </a:extLst>
              </a:tr>
              <a:tr h="496614">
                <a:tc>
                  <a:txBody>
                    <a:bodyPr/>
                    <a:lstStyle/>
                    <a:p>
                      <a:r>
                        <a:rPr lang="en-US" sz="2400" dirty="0"/>
                        <a:t>Singapore</a:t>
                      </a:r>
                    </a:p>
                  </a:txBody>
                  <a:tcPr>
                    <a:solidFill>
                      <a:schemeClr val="bg1"/>
                    </a:solidFill>
                  </a:tcPr>
                </a:tc>
                <a:tc>
                  <a:txBody>
                    <a:bodyPr/>
                    <a:lstStyle/>
                    <a:p>
                      <a:pPr algn="ctr"/>
                      <a:r>
                        <a:rPr lang="en-US" sz="2400" dirty="0"/>
                        <a:t>1.01</a:t>
                      </a:r>
                    </a:p>
                  </a:txBody>
                  <a:tcPr>
                    <a:solidFill>
                      <a:schemeClr val="bg1"/>
                    </a:solidFill>
                  </a:tcPr>
                </a:tc>
                <a:tc>
                  <a:txBody>
                    <a:bodyPr/>
                    <a:lstStyle/>
                    <a:p>
                      <a:pPr algn="ctr"/>
                      <a:r>
                        <a:rPr lang="en-US" sz="2400" dirty="0"/>
                        <a:t>0.57</a:t>
                      </a:r>
                    </a:p>
                  </a:txBody>
                  <a:tcPr>
                    <a:solidFill>
                      <a:schemeClr val="bg1"/>
                    </a:solidFill>
                  </a:tcPr>
                </a:tc>
                <a:tc>
                  <a:txBody>
                    <a:bodyPr/>
                    <a:lstStyle/>
                    <a:p>
                      <a:pPr algn="ctr"/>
                      <a:r>
                        <a:rPr lang="en-US" sz="2400" dirty="0"/>
                        <a:t>1.03</a:t>
                      </a:r>
                    </a:p>
                  </a:txBody>
                  <a:tcPr>
                    <a:solidFill>
                      <a:schemeClr val="bg1"/>
                    </a:solidFill>
                  </a:tcPr>
                </a:tc>
                <a:tc>
                  <a:txBody>
                    <a:bodyPr/>
                    <a:lstStyle/>
                    <a:p>
                      <a:pPr algn="ctr"/>
                      <a:r>
                        <a:rPr lang="en-US" sz="2400" dirty="0"/>
                        <a:t>0.54</a:t>
                      </a:r>
                    </a:p>
                  </a:txBody>
                  <a:tcPr>
                    <a:solidFill>
                      <a:schemeClr val="bg1"/>
                    </a:solidFill>
                  </a:tcPr>
                </a:tc>
                <a:extLst>
                  <a:ext uri="{0D108BD9-81ED-4DB2-BD59-A6C34878D82A}">
                    <a16:rowId xmlns:a16="http://schemas.microsoft.com/office/drawing/2014/main" val="2278461717"/>
                  </a:ext>
                </a:extLst>
              </a:tr>
              <a:tr h="496614">
                <a:tc>
                  <a:txBody>
                    <a:bodyPr/>
                    <a:lstStyle/>
                    <a:p>
                      <a:r>
                        <a:rPr lang="en-US" sz="2400" dirty="0"/>
                        <a:t>US</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1.00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0.47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1.02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0.43</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7131125"/>
                  </a:ext>
                </a:extLst>
              </a:tr>
              <a:tr h="893905">
                <a:tc gridSpan="5">
                  <a:txBody>
                    <a:bodyPr/>
                    <a:lstStyle/>
                    <a:p>
                      <a:r>
                        <a:rPr lang="en-US" sz="2400" dirty="0"/>
                        <a:t>High skilled refers to registered nurses or equivalent, lower skilled refers to nursing assistant or home health care aides.</a:t>
                      </a: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03235474"/>
                  </a:ext>
                </a:extLst>
              </a:tr>
            </a:tbl>
          </a:graphicData>
        </a:graphic>
      </p:graphicFrame>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00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4191898690"/>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Share of 85+ with 2 or more ADL limitations</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2158245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0065A-9FA6-1716-36A3-586E985EFC02}"/>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9DD1FE61-1849-2D5E-14F7-BFADDC4A5B24}"/>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Issues with Formal Care</a:t>
            </a:r>
          </a:p>
        </p:txBody>
      </p:sp>
      <p:sp>
        <p:nvSpPr>
          <p:cNvPr id="109571" name="Rectangle 3">
            <a:extLst>
              <a:ext uri="{FF2B5EF4-FFF2-40B4-BE49-F238E27FC236}">
                <a16:creationId xmlns:a16="http://schemas.microsoft.com/office/drawing/2014/main" id="{50C57B7A-8F77-A017-773D-AE078B3B89C9}"/>
              </a:ext>
            </a:extLst>
          </p:cNvPr>
          <p:cNvSpPr>
            <a:spLocks noGrp="1" noChangeArrowheads="1"/>
          </p:cNvSpPr>
          <p:nvPr>
            <p:ph idx="1"/>
          </p:nvPr>
        </p:nvSpPr>
        <p:spPr>
          <a:xfrm>
            <a:off x="238991" y="1600200"/>
            <a:ext cx="8676409" cy="4838700"/>
          </a:xfrm>
        </p:spPr>
        <p:txBody>
          <a:bodyPr>
            <a:normAutofit/>
          </a:bodyPr>
          <a:lstStyle/>
          <a:p>
            <a:pPr eaLnBrk="1" hangingPunct="1"/>
            <a:r>
              <a:rPr lang="en-US" dirty="0"/>
              <a:t>Quality issues</a:t>
            </a:r>
          </a:p>
          <a:p>
            <a:pPr lvl="1"/>
            <a:r>
              <a:rPr lang="en-US" dirty="0"/>
              <a:t>Both Institutional care and home care </a:t>
            </a:r>
          </a:p>
          <a:p>
            <a:pPr lvl="1"/>
            <a:r>
              <a:rPr lang="en-US" dirty="0"/>
              <a:t>Difficult to measure quality </a:t>
            </a:r>
          </a:p>
          <a:p>
            <a:pPr eaLnBrk="1" hangingPunct="1"/>
            <a:r>
              <a:rPr lang="en-US" dirty="0"/>
              <a:t>Staffing </a:t>
            </a:r>
          </a:p>
          <a:p>
            <a:pPr lvl="1"/>
            <a:r>
              <a:rPr lang="en-US" dirty="0"/>
              <a:t>Shortages of workers</a:t>
            </a:r>
          </a:p>
          <a:p>
            <a:pPr lvl="1"/>
            <a:r>
              <a:rPr lang="en-US" dirty="0"/>
              <a:t>Little if any training </a:t>
            </a:r>
          </a:p>
          <a:p>
            <a:pPr eaLnBrk="1" hangingPunct="1"/>
            <a:r>
              <a:rPr lang="en-US" dirty="0"/>
              <a:t>Waiting lists for home care </a:t>
            </a:r>
          </a:p>
        </p:txBody>
      </p:sp>
      <p:pic>
        <p:nvPicPr>
          <p:cNvPr id="4" name="Picture 3">
            <a:extLst>
              <a:ext uri="{FF2B5EF4-FFF2-40B4-BE49-F238E27FC236}">
                <a16:creationId xmlns:a16="http://schemas.microsoft.com/office/drawing/2014/main" id="{20E9D074-8C2D-F72A-E8AD-21FF0955C2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D2F552C9-7B38-AFA9-F398-B94CB08A17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267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0065A-9FA6-1716-36A3-586E985EFC02}"/>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9DD1FE61-1849-2D5E-14F7-BFADDC4A5B24}"/>
              </a:ext>
            </a:extLst>
          </p:cNvPr>
          <p:cNvSpPr>
            <a:spLocks noGrp="1" noChangeArrowheads="1"/>
          </p:cNvSpPr>
          <p:nvPr>
            <p:ph type="title"/>
          </p:nvPr>
        </p:nvSpPr>
        <p:spPr>
          <a:xfrm>
            <a:off x="457200" y="419100"/>
            <a:ext cx="8229600" cy="1143000"/>
          </a:xfrm>
        </p:spPr>
        <p:txBody>
          <a:bodyPr>
            <a:normAutofit fontScale="90000"/>
          </a:bodyPr>
          <a:lstStyle/>
          <a:p>
            <a:pPr algn="ctr" eaLnBrk="1" hangingPunct="1"/>
            <a:r>
              <a:rPr lang="en-US" sz="3600" dirty="0">
                <a:latin typeface="+mn-lt"/>
              </a:rPr>
              <a:t>Substitution of Informal for Formal Care</a:t>
            </a:r>
            <a:br>
              <a:rPr lang="en-US" sz="3600" dirty="0">
                <a:latin typeface="+mn-lt"/>
              </a:rPr>
            </a:br>
            <a:r>
              <a:rPr lang="en-US" sz="3600" dirty="0">
                <a:latin typeface="+mn-lt"/>
              </a:rPr>
              <a:t>example China</a:t>
            </a:r>
          </a:p>
        </p:txBody>
      </p:sp>
      <p:sp>
        <p:nvSpPr>
          <p:cNvPr id="109571" name="Rectangle 3">
            <a:extLst>
              <a:ext uri="{FF2B5EF4-FFF2-40B4-BE49-F238E27FC236}">
                <a16:creationId xmlns:a16="http://schemas.microsoft.com/office/drawing/2014/main" id="{50C57B7A-8F77-A017-773D-AE078B3B89C9}"/>
              </a:ext>
            </a:extLst>
          </p:cNvPr>
          <p:cNvSpPr>
            <a:spLocks noGrp="1" noChangeArrowheads="1"/>
          </p:cNvSpPr>
          <p:nvPr>
            <p:ph idx="1"/>
          </p:nvPr>
        </p:nvSpPr>
        <p:spPr>
          <a:xfrm>
            <a:off x="233795" y="1635370"/>
            <a:ext cx="8676409" cy="4838700"/>
          </a:xfrm>
        </p:spPr>
        <p:txBody>
          <a:bodyPr>
            <a:normAutofit lnSpcReduction="10000"/>
          </a:bodyPr>
          <a:lstStyle/>
          <a:p>
            <a:pPr marL="0" marR="0" indent="0">
              <a:spcBef>
                <a:spcPts val="0"/>
              </a:spcBef>
              <a:spcAft>
                <a:spcPts val="0"/>
              </a:spcAft>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“For officials</a:t>
            </a:r>
            <a:r>
              <a:rPr lang="en-US" sz="2000" i="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imposing the one-child policy also meant they had to challenge the deep-rooted traditional belief that children, sons in particular, provided a form of security in old age. To change this mind set, family planning offices plastered towns and villages with slogans saying that the state would take care of older Chinese.</a:t>
            </a:r>
          </a:p>
          <a:p>
            <a:pPr marL="0" marR="0" indent="0">
              <a:spcBef>
                <a:spcPts val="0"/>
              </a:spcBef>
              <a:spcAft>
                <a:spcPts val="0"/>
              </a:spcAft>
              <a:buNone/>
            </a:pPr>
            <a:endParaRPr lang="en-US" sz="2000" i="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But China’s population is aging rapidly. By 2040, nearly a third of its people will be over 60. The state will be hard pressed to support seniors, particularly those in rural areas, who get a fraction of the pensions received by urban salaried workers under the current program. </a:t>
            </a:r>
          </a:p>
          <a:p>
            <a:pPr marL="0" marR="0" indent="0">
              <a:spcBef>
                <a:spcPts val="0"/>
              </a:spcBef>
              <a:spcAft>
                <a:spcPts val="0"/>
              </a:spcAft>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spcBef>
                <a:spcPts val="0"/>
              </a:spcBef>
              <a:spcAft>
                <a:spcPts val="0"/>
              </a:spcAft>
              <a:buNone/>
            </a:pPr>
            <a:r>
              <a:rPr lang="en-US" sz="2000" i="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Now the official response has shifted dramatically, highlighting the importance of self-reliance and family support.”   </a:t>
            </a:r>
          </a:p>
          <a:p>
            <a:pPr marL="0" marR="0" indent="0">
              <a:spcBef>
                <a:spcPts val="0"/>
              </a:spcBef>
              <a:spcAft>
                <a:spcPts val="0"/>
              </a:spcAft>
              <a:buNone/>
            </a:pPr>
            <a:endParaRPr lang="en-US" sz="2000" i="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eaLnBrk="1" hangingPunct="1">
              <a:buNone/>
            </a:pPr>
            <a:r>
              <a:rPr lang="en-US" sz="1800" dirty="0"/>
              <a:t>--NY Times, March 8, 2024   “</a:t>
            </a:r>
            <a:r>
              <a:rPr lang="en-US" sz="1800" strike="sngStrike" dirty="0"/>
              <a:t>One</a:t>
            </a:r>
            <a:r>
              <a:rPr lang="en-US" sz="1800" dirty="0"/>
              <a:t> Three Is Best: How China’s Family Planning Propaganda Has Changed” Isabelle Qian and Pablo Robles. </a:t>
            </a:r>
          </a:p>
        </p:txBody>
      </p:sp>
      <p:sp>
        <p:nvSpPr>
          <p:cNvPr id="6" name="Rectangle 5">
            <a:extLst>
              <a:ext uri="{FF2B5EF4-FFF2-40B4-BE49-F238E27FC236}">
                <a16:creationId xmlns:a16="http://schemas.microsoft.com/office/drawing/2014/main" id="{D2F552C9-7B38-AFA9-F398-B94CB08A17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979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999458993"/>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Share of 65+ receiving care</a:t>
            </a:r>
            <a:br>
              <a:rPr lang="en-US" sz="3200" dirty="0"/>
            </a:br>
            <a:r>
              <a:rPr lang="en-US" sz="3200" dirty="0"/>
              <a:t>relying </a:t>
            </a:r>
            <a:r>
              <a:rPr lang="en-US" sz="3200" i="1" dirty="0"/>
              <a:t>exclusively</a:t>
            </a:r>
            <a:r>
              <a:rPr lang="en-US" sz="3200" dirty="0"/>
              <a:t> on informal care</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583016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4120062043"/>
              </p:ext>
            </p:extLst>
          </p:nvPr>
        </p:nvGraphicFramePr>
        <p:xfrm>
          <a:off x="685800" y="1791868"/>
          <a:ext cx="7239000" cy="4761332"/>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Share of 65+ with any formal or any informal home care</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3489850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153400" cy="857250"/>
          </a:xfrm>
        </p:spPr>
        <p:txBody>
          <a:bodyPr/>
          <a:lstStyle/>
          <a:p>
            <a:pPr algn="ctr"/>
            <a:r>
              <a:rPr lang="en-US" sz="3600" dirty="0">
                <a:latin typeface="Calibri" panose="020F0502020204030204" pitchFamily="34" charset="0"/>
                <a:cs typeface="Calibri" panose="020F0502020204030204" pitchFamily="34" charset="0"/>
              </a:rPr>
              <a:t>Fraction Caregivers Female</a:t>
            </a:r>
          </a:p>
        </p:txBody>
      </p:sp>
      <p:sp>
        <p:nvSpPr>
          <p:cNvPr id="3" name="Rectangle 2"/>
          <p:cNvSpPr/>
          <p:nvPr/>
        </p:nvSpPr>
        <p:spPr>
          <a:xfrm>
            <a:off x="0" y="6324600"/>
            <a:ext cx="3097002" cy="307777"/>
          </a:xfrm>
          <a:prstGeom prst="rect">
            <a:avLst/>
          </a:prstGeom>
        </p:spPr>
        <p:txBody>
          <a:bodyPr wrap="none">
            <a:spAutoFit/>
          </a:bodyPr>
          <a:lstStyle/>
          <a:p>
            <a:pPr marL="109537" indent="0">
              <a:buNone/>
            </a:pPr>
            <a:r>
              <a:rPr lang="en-US" sz="1400" dirty="0"/>
              <a:t>Source: Gruber and McGarry, 2022</a:t>
            </a:r>
          </a:p>
        </p:txBody>
      </p:sp>
      <p:sp>
        <p:nvSpPr>
          <p:cNvPr id="6" name="Rectangle 5">
            <a:extLst>
              <a:ext uri="{FF2B5EF4-FFF2-40B4-BE49-F238E27FC236}">
                <a16:creationId xmlns:a16="http://schemas.microsoft.com/office/drawing/2014/main" id="{53A68161-8422-77D1-E67F-2FFF06E388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5DE9D2B-01F5-2854-0426-2333D9C8B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graphicFrame>
        <p:nvGraphicFramePr>
          <p:cNvPr id="9" name="Chart 8">
            <a:extLst>
              <a:ext uri="{FF2B5EF4-FFF2-40B4-BE49-F238E27FC236}">
                <a16:creationId xmlns:a16="http://schemas.microsoft.com/office/drawing/2014/main" id="{381165B5-8DF2-2898-68E9-81FC8BEE084B}"/>
              </a:ext>
            </a:extLst>
          </p:cNvPr>
          <p:cNvGraphicFramePr/>
          <p:nvPr>
            <p:extLst>
              <p:ext uri="{D42A27DB-BD31-4B8C-83A1-F6EECF244321}">
                <p14:modId xmlns:p14="http://schemas.microsoft.com/office/powerpoint/2010/main" val="556560533"/>
              </p:ext>
            </p:extLst>
          </p:nvPr>
        </p:nvGraphicFramePr>
        <p:xfrm>
          <a:off x="914400" y="1676400"/>
          <a:ext cx="6934200" cy="4419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9416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153400" cy="857250"/>
          </a:xfrm>
        </p:spPr>
        <p:txBody>
          <a:bodyPr/>
          <a:lstStyle/>
          <a:p>
            <a:pPr algn="ctr"/>
            <a:r>
              <a:rPr lang="en-US" sz="3600" dirty="0">
                <a:latin typeface="Calibri" panose="020F0502020204030204" pitchFamily="34" charset="0"/>
                <a:cs typeface="Calibri" panose="020F0502020204030204" pitchFamily="34" charset="0"/>
              </a:rPr>
              <a:t>Fraction Caregivers Female</a:t>
            </a:r>
          </a:p>
        </p:txBody>
      </p:sp>
      <p:sp>
        <p:nvSpPr>
          <p:cNvPr id="3" name="Rectangle 2"/>
          <p:cNvSpPr/>
          <p:nvPr/>
        </p:nvSpPr>
        <p:spPr>
          <a:xfrm>
            <a:off x="0" y="6324600"/>
            <a:ext cx="3097002" cy="307777"/>
          </a:xfrm>
          <a:prstGeom prst="rect">
            <a:avLst/>
          </a:prstGeom>
        </p:spPr>
        <p:txBody>
          <a:bodyPr wrap="none">
            <a:spAutoFit/>
          </a:bodyPr>
          <a:lstStyle/>
          <a:p>
            <a:pPr marL="109537" indent="0">
              <a:buNone/>
            </a:pPr>
            <a:r>
              <a:rPr lang="en-US" sz="1400" dirty="0"/>
              <a:t>Source: Gruber and McGarry, 2022</a:t>
            </a:r>
          </a:p>
        </p:txBody>
      </p:sp>
      <p:sp>
        <p:nvSpPr>
          <p:cNvPr id="6" name="Rectangle 5">
            <a:extLst>
              <a:ext uri="{FF2B5EF4-FFF2-40B4-BE49-F238E27FC236}">
                <a16:creationId xmlns:a16="http://schemas.microsoft.com/office/drawing/2014/main" id="{53A68161-8422-77D1-E67F-2FFF06E3883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5DE9D2B-01F5-2854-0426-2333D9C8B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graphicFrame>
        <p:nvGraphicFramePr>
          <p:cNvPr id="9" name="Chart 8">
            <a:extLst>
              <a:ext uri="{FF2B5EF4-FFF2-40B4-BE49-F238E27FC236}">
                <a16:creationId xmlns:a16="http://schemas.microsoft.com/office/drawing/2014/main" id="{381165B5-8DF2-2898-68E9-81FC8BEE084B}"/>
              </a:ext>
            </a:extLst>
          </p:cNvPr>
          <p:cNvGraphicFramePr/>
          <p:nvPr>
            <p:extLst>
              <p:ext uri="{D42A27DB-BD31-4B8C-83A1-F6EECF244321}">
                <p14:modId xmlns:p14="http://schemas.microsoft.com/office/powerpoint/2010/main" val="1713673135"/>
              </p:ext>
            </p:extLst>
          </p:nvPr>
        </p:nvGraphicFramePr>
        <p:xfrm>
          <a:off x="914400" y="1676400"/>
          <a:ext cx="6934200" cy="4419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43059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a:bodyPr>
          <a:lstStyle/>
          <a:p>
            <a:pPr eaLnBrk="1" hangingPunct="1"/>
            <a:r>
              <a:rPr lang="en-US" dirty="0"/>
              <a:t>Cost of informal care is ignored in official statistics</a:t>
            </a:r>
          </a:p>
          <a:p>
            <a:pPr eaLnBrk="1" hangingPunct="1"/>
            <a:r>
              <a:rPr lang="en-US" dirty="0"/>
              <a:t>How do we value this care? </a:t>
            </a:r>
          </a:p>
          <a:p>
            <a:pPr eaLnBrk="1" hangingPunct="1"/>
            <a:r>
              <a:rPr lang="en-US" dirty="0"/>
              <a:t>Commonly used:</a:t>
            </a:r>
          </a:p>
          <a:p>
            <a:pPr lvl="1"/>
            <a:r>
              <a:rPr lang="en-US" dirty="0"/>
              <a:t>(Mean wage of home care workers) x (hours of care)</a:t>
            </a:r>
          </a:p>
          <a:p>
            <a:pPr eaLnBrk="1" hangingPunct="1"/>
            <a:endParaRPr lang="en-US" dirty="0"/>
          </a:p>
          <a:p>
            <a:pPr marL="0" indent="0" eaLnBrk="1" hangingPunct="1">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59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47BB-B68F-D6A8-0B78-0D35C5282744}"/>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82FEF26-9620-EB4A-275F-CC86563765C9}"/>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Differences in the Provision of Care</a:t>
            </a:r>
          </a:p>
        </p:txBody>
      </p:sp>
      <p:sp>
        <p:nvSpPr>
          <p:cNvPr id="109571" name="Rectangle 3">
            <a:extLst>
              <a:ext uri="{FF2B5EF4-FFF2-40B4-BE49-F238E27FC236}">
                <a16:creationId xmlns:a16="http://schemas.microsoft.com/office/drawing/2014/main" id="{E92CFE59-D15A-2FDD-9BF5-3D94EC4EDFB8}"/>
              </a:ext>
            </a:extLst>
          </p:cNvPr>
          <p:cNvSpPr>
            <a:spLocks noGrp="1" noChangeArrowheads="1"/>
          </p:cNvSpPr>
          <p:nvPr>
            <p:ph idx="1"/>
          </p:nvPr>
        </p:nvSpPr>
        <p:spPr>
          <a:xfrm>
            <a:off x="238991" y="1447800"/>
            <a:ext cx="8676409" cy="4991100"/>
          </a:xfrm>
        </p:spPr>
        <p:txBody>
          <a:bodyPr>
            <a:normAutofit/>
          </a:bodyPr>
          <a:lstStyle/>
          <a:p>
            <a:pPr eaLnBrk="1" hangingPunct="1"/>
            <a:r>
              <a:rPr lang="en-US" dirty="0"/>
              <a:t>Public Insurance Coverage:</a:t>
            </a:r>
          </a:p>
          <a:p>
            <a:pPr lvl="1"/>
            <a:r>
              <a:rPr lang="en-US" dirty="0"/>
              <a:t>Existence of coverage</a:t>
            </a:r>
          </a:p>
          <a:p>
            <a:pPr lvl="1"/>
            <a:r>
              <a:rPr lang="en-US" dirty="0"/>
              <a:t>Extension of health insurance v. separate LTC insurance program</a:t>
            </a:r>
          </a:p>
          <a:p>
            <a:pPr lvl="1"/>
            <a:r>
              <a:rPr lang="en-US" dirty="0"/>
              <a:t>Means tested v. universal coverage</a:t>
            </a:r>
          </a:p>
          <a:p>
            <a:pPr lvl="1"/>
            <a:r>
              <a:rPr lang="en-US" dirty="0"/>
              <a:t>Coverage varies by age (e.g. Japan)</a:t>
            </a:r>
          </a:p>
          <a:p>
            <a:pPr lvl="1"/>
            <a:r>
              <a:rPr lang="en-US" dirty="0"/>
              <a:t>Paid through </a:t>
            </a:r>
            <a:r>
              <a:rPr lang="en-US" dirty="0" err="1"/>
              <a:t>ltc</a:t>
            </a:r>
            <a:r>
              <a:rPr lang="en-US" dirty="0"/>
              <a:t> insurance tax v. general revenue</a:t>
            </a:r>
          </a:p>
          <a:p>
            <a:pPr lvl="1"/>
            <a:r>
              <a:rPr lang="en-US" dirty="0"/>
              <a:t>Extent / inclusion of social supports programs</a:t>
            </a:r>
          </a:p>
          <a:p>
            <a:pPr lvl="2"/>
            <a:r>
              <a:rPr lang="en-US" dirty="0"/>
              <a:t>e.g. Medicaid expansions, US</a:t>
            </a:r>
          </a:p>
        </p:txBody>
      </p:sp>
      <p:sp>
        <p:nvSpPr>
          <p:cNvPr id="6" name="Rectangle 5">
            <a:extLst>
              <a:ext uri="{FF2B5EF4-FFF2-40B4-BE49-F238E27FC236}">
                <a16:creationId xmlns:a16="http://schemas.microsoft.com/office/drawing/2014/main" id="{02A99520-30EA-5E3C-B5D6-31317D766B9E}"/>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724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a:bodyPr>
          <a:lstStyle/>
          <a:p>
            <a:pPr eaLnBrk="1" hangingPunct="1"/>
            <a:r>
              <a:rPr lang="en-US" dirty="0"/>
              <a:t>Alternative I: </a:t>
            </a:r>
          </a:p>
          <a:p>
            <a:pPr lvl="1"/>
            <a:r>
              <a:rPr lang="en-US" dirty="0"/>
              <a:t>(Caregiver’s hourly wage) x (hours of care) </a:t>
            </a:r>
            <a:endParaRPr lang="en-US" dirty="0">
              <a:solidFill>
                <a:srgbClr val="7030A0"/>
              </a:solidFill>
            </a:endParaRPr>
          </a:p>
          <a:p>
            <a:pPr lvl="2"/>
            <a:r>
              <a:rPr lang="en-US" dirty="0"/>
              <a:t>Need to impute wage for those not working </a:t>
            </a:r>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413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fontScale="92500" lnSpcReduction="10000"/>
          </a:bodyPr>
          <a:lstStyle/>
          <a:p>
            <a:pPr eaLnBrk="1" hangingPunct="1"/>
            <a:r>
              <a:rPr lang="en-US" dirty="0"/>
              <a:t>Alternative I: </a:t>
            </a:r>
          </a:p>
          <a:p>
            <a:pPr lvl="1"/>
            <a:r>
              <a:rPr lang="en-US" dirty="0"/>
              <a:t>(Caregiver’s hourly wage) x (hours of care) </a:t>
            </a:r>
            <a:endParaRPr lang="en-US" dirty="0">
              <a:solidFill>
                <a:srgbClr val="7030A0"/>
              </a:solidFill>
            </a:endParaRPr>
          </a:p>
          <a:p>
            <a:pPr lvl="2"/>
            <a:r>
              <a:rPr lang="en-US" dirty="0"/>
              <a:t>Need to impute wage for those not working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Difficulties:</a:t>
            </a:r>
          </a:p>
          <a:p>
            <a:pPr marL="74295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Observed wage may not be the wage absent care</a:t>
            </a:r>
          </a:p>
          <a:p>
            <a:pPr marL="1143000" marR="0" lvl="2"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Switch to part-time work</a:t>
            </a:r>
          </a:p>
          <a:p>
            <a:pPr marL="1143000" marR="0" lvl="2"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Switch to more flexible job</a:t>
            </a:r>
          </a:p>
          <a:p>
            <a:pPr marL="1143000" marR="0" lvl="2"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Less on the job investment </a:t>
            </a:r>
            <a:r>
              <a:rPr kumimoji="0" lang="en-US" sz="24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 less wage growth</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Not everyone would be working absent the need to provide care</a:t>
            </a:r>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97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Alternative II: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(Imputed prob working) x (imputed wage for all workers) x (hours of care)</a:t>
            </a:r>
          </a:p>
          <a:p>
            <a:pPr marL="457200" marR="0" lvl="1" indent="0" algn="l" defTabSz="914400" rtl="0" eaLnBrk="1" fontAlgn="auto" latinLnBrk="0" hangingPunct="1">
              <a:lnSpc>
                <a:spcPct val="100000"/>
              </a:lnSpc>
              <a:spcBef>
                <a:spcPct val="20000"/>
              </a:spcBef>
              <a:spcAft>
                <a:spcPts val="0"/>
              </a:spcAft>
              <a:buClrTx/>
              <a:buSzTx/>
              <a:buNone/>
              <a:tabLst/>
              <a:defRPr/>
            </a:pPr>
            <a:endParaRPr lang="en-US" dirty="0"/>
          </a:p>
        </p:txBody>
      </p:sp>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621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Alternative II: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(Imputed prob working) x (imputed wage for all workers) x (hours of care)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Difficulties:</a:t>
            </a:r>
          </a:p>
          <a:p>
            <a:pPr marL="74295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Values lost leisure time at zero</a:t>
            </a:r>
          </a:p>
          <a:p>
            <a:pPr marL="74295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Should we include such a cost?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There is an opportunity cost that is ignored</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Foregone leisure, childcare, household production, investment in human capital, health capital</a:t>
            </a:r>
          </a:p>
          <a:p>
            <a:pPr marL="74295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How do we value leisure? </a:t>
            </a:r>
          </a:p>
          <a:p>
            <a:pPr marL="457200" marR="0" lvl="1" indent="0" algn="l" defTabSz="914400" rtl="0" eaLnBrk="1" fontAlgn="auto" latinLnBrk="0" hangingPunct="1">
              <a:lnSpc>
                <a:spcPct val="100000"/>
              </a:lnSpc>
              <a:spcBef>
                <a:spcPct val="20000"/>
              </a:spcBef>
              <a:spcAft>
                <a:spcPts val="0"/>
              </a:spcAft>
              <a:buClrTx/>
              <a:buSzTx/>
              <a:buNone/>
              <a:tabLst/>
              <a:defRPr/>
            </a:pPr>
            <a:endParaRPr lang="en-US" dirty="0"/>
          </a:p>
        </p:txBody>
      </p:sp>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17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prstClr val="black"/>
                </a:solidFill>
                <a:effectLst/>
                <a:uLnTx/>
                <a:uFillTx/>
                <a:latin typeface="Calibri"/>
                <a:ea typeface="+mn-ea"/>
                <a:cs typeface="+mn-cs"/>
              </a:rPr>
              <a:t>Alternative III: </a:t>
            </a:r>
          </a:p>
          <a:p>
            <a:pPr lvl="1" indent="-342900">
              <a:buFont typeface="Arial"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(Imputed prob working) x (imputed wage) x (hours of Care)  +  (1 – imputed prob working) x (median wage of home care workers) x (hours of care)</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400050" lvl="1" indent="0">
              <a:buNone/>
              <a:defRPr/>
            </a:pPr>
            <a:endParaRPr lang="en-US" dirty="0"/>
          </a:p>
        </p:txBody>
      </p:sp>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986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Implicit Value of Informal Care</a:t>
            </a:r>
          </a:p>
        </p:txBody>
      </p:sp>
      <p:sp>
        <p:nvSpPr>
          <p:cNvPr id="109571" name="Rectangle 3"/>
          <p:cNvSpPr>
            <a:spLocks noGrp="1" noChangeArrowheads="1"/>
          </p:cNvSpPr>
          <p:nvPr>
            <p:ph idx="1"/>
          </p:nvPr>
        </p:nvSpPr>
        <p:spPr>
          <a:xfrm>
            <a:off x="238991" y="1600200"/>
            <a:ext cx="8676409"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Issues</a:t>
            </a:r>
          </a:p>
          <a:p>
            <a:pPr lvl="1" indent="-342900">
              <a:buFont typeface="Arial"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Treats all types of care as equally valuable</a:t>
            </a:r>
          </a:p>
          <a:p>
            <a:pPr lvl="2" indent="-342900">
              <a:defRPr/>
            </a:pPr>
            <a:r>
              <a:rPr kumimoji="0" lang="en-US" b="0" i="0" u="none" strike="noStrike" kern="1200" cap="none" spc="0" normalizeH="0" baseline="0" noProof="0" dirty="0">
                <a:ln>
                  <a:noFill/>
                </a:ln>
                <a:solidFill>
                  <a:prstClr val="black"/>
                </a:solidFill>
                <a:effectLst/>
                <a:uLnTx/>
                <a:uFillTx/>
                <a:latin typeface="Calibri"/>
                <a:ea typeface="+mn-ea"/>
                <a:cs typeface="+mn-cs"/>
              </a:rPr>
              <a:t>Bathing, toileting, dressing, help with medication…</a:t>
            </a:r>
          </a:p>
          <a:p>
            <a:pPr lvl="1" indent="-342900">
              <a:buFont typeface="Arial"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Treats all </a:t>
            </a:r>
            <a:r>
              <a:rPr lang="en-US" dirty="0">
                <a:solidFill>
                  <a:prstClr val="black"/>
                </a:solidFill>
                <a:latin typeface="Calibri"/>
              </a:rPr>
              <a:t>types of caregivers the same </a:t>
            </a:r>
          </a:p>
          <a:p>
            <a:pPr lvl="2" indent="-342900">
              <a:defRPr/>
            </a:pPr>
            <a:r>
              <a:rPr lang="en-US" dirty="0">
                <a:solidFill>
                  <a:prstClr val="black"/>
                </a:solidFill>
                <a:latin typeface="Calibri"/>
              </a:rPr>
              <a:t>Spouse, children, coresident </a:t>
            </a:r>
          </a:p>
          <a:p>
            <a:pPr lvl="1" indent="-342900">
              <a:buFont typeface="Arial" pitchFamily="34" charset="0"/>
              <a:buChar char="•"/>
              <a:defRPr/>
            </a:pPr>
            <a:r>
              <a:rPr lang="en-US" dirty="0"/>
              <a:t>Measuring hours of care is difficult </a:t>
            </a:r>
          </a:p>
          <a:p>
            <a:pPr lvl="2" indent="-342900">
              <a:defRPr/>
            </a:pPr>
            <a:r>
              <a:rPr lang="en-US" dirty="0"/>
              <a:t>24-hour care, multitasking  </a:t>
            </a:r>
          </a:p>
          <a:p>
            <a:pPr lvl="2" indent="-342900">
              <a:defRPr/>
            </a:pPr>
            <a:r>
              <a:rPr lang="en-US" dirty="0"/>
              <a:t>Similar to issue of measuring care for children </a:t>
            </a:r>
          </a:p>
          <a:p>
            <a:pPr marL="800100" lvl="2" indent="0">
              <a:buNone/>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091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9475B26-D975-787B-097B-0B8F4799DAB2}"/>
              </a:ext>
            </a:extLst>
          </p:cNvPr>
          <p:cNvGraphicFramePr>
            <a:graphicFrameLocks noGrp="1"/>
          </p:cNvGraphicFramePr>
          <p:nvPr>
            <p:ph idx="1"/>
            <p:extLst>
              <p:ext uri="{D42A27DB-BD31-4B8C-83A1-F6EECF244321}">
                <p14:modId xmlns:p14="http://schemas.microsoft.com/office/powerpoint/2010/main" val="838879493"/>
              </p:ext>
            </p:extLst>
          </p:nvPr>
        </p:nvGraphicFramePr>
        <p:xfrm>
          <a:off x="914400" y="773034"/>
          <a:ext cx="7315200" cy="5703966"/>
        </p:xfrm>
        <a:graphic>
          <a:graphicData uri="http://schemas.openxmlformats.org/drawingml/2006/table">
            <a:tbl>
              <a:tblPr firstRow="1" bandRow="1">
                <a:tableStyleId>{5C22544A-7EE6-4342-B048-85BDC9FD1C3A}</a:tableStyleId>
              </a:tblPr>
              <a:tblGrid>
                <a:gridCol w="3446003">
                  <a:extLst>
                    <a:ext uri="{9D8B030D-6E8A-4147-A177-3AD203B41FA5}">
                      <a16:colId xmlns:a16="http://schemas.microsoft.com/office/drawing/2014/main" val="64636871"/>
                    </a:ext>
                  </a:extLst>
                </a:gridCol>
                <a:gridCol w="3869197">
                  <a:extLst>
                    <a:ext uri="{9D8B030D-6E8A-4147-A177-3AD203B41FA5}">
                      <a16:colId xmlns:a16="http://schemas.microsoft.com/office/drawing/2014/main" val="4179714210"/>
                    </a:ext>
                  </a:extLst>
                </a:gridCol>
              </a:tblGrid>
              <a:tr h="451045">
                <a:tc gridSpan="2">
                  <a:txBody>
                    <a:bodyPr/>
                    <a:lstStyle/>
                    <a:p>
                      <a:pPr algn="ctr"/>
                      <a:r>
                        <a:rPr lang="en-US" sz="2400" b="0" dirty="0">
                          <a:solidFill>
                            <a:schemeClr val="tx1"/>
                          </a:solidFill>
                        </a:rPr>
                        <a:t>Ratio of Informal to Formal Care Expenditures</a:t>
                      </a:r>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2393925260"/>
                  </a:ext>
                </a:extLst>
              </a:tr>
              <a:tr h="674766">
                <a:tc>
                  <a:txBody>
                    <a:bodyPr/>
                    <a:lstStyle/>
                    <a:p>
                      <a:r>
                        <a:rPr lang="en-US" sz="2400" dirty="0"/>
                        <a:t>Country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Informal  / Formal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0909667"/>
                  </a:ext>
                </a:extLst>
              </a:tr>
              <a:tr h="451045">
                <a:tc>
                  <a:txBody>
                    <a:bodyPr/>
                    <a:lstStyle/>
                    <a:p>
                      <a:r>
                        <a:rPr lang="en-US" sz="2400" dirty="0"/>
                        <a:t>Denmark</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0.53</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945025831"/>
                  </a:ext>
                </a:extLst>
              </a:tr>
              <a:tr h="451045">
                <a:tc>
                  <a:txBody>
                    <a:bodyPr/>
                    <a:lstStyle/>
                    <a:p>
                      <a:r>
                        <a:rPr lang="en-US" sz="2400" dirty="0"/>
                        <a:t>England</a:t>
                      </a:r>
                    </a:p>
                  </a:txBody>
                  <a:tcPr>
                    <a:solidFill>
                      <a:schemeClr val="bg1"/>
                    </a:solidFill>
                  </a:tcPr>
                </a:tc>
                <a:tc>
                  <a:txBody>
                    <a:bodyPr/>
                    <a:lstStyle/>
                    <a:p>
                      <a:pPr algn="ctr"/>
                      <a:r>
                        <a:rPr lang="en-US" sz="2400" dirty="0"/>
                        <a:t>1.56</a:t>
                      </a:r>
                    </a:p>
                  </a:txBody>
                  <a:tcPr>
                    <a:solidFill>
                      <a:schemeClr val="bg1"/>
                    </a:solidFill>
                  </a:tcPr>
                </a:tc>
                <a:extLst>
                  <a:ext uri="{0D108BD9-81ED-4DB2-BD59-A6C34878D82A}">
                    <a16:rowId xmlns:a16="http://schemas.microsoft.com/office/drawing/2014/main" val="637898074"/>
                  </a:ext>
                </a:extLst>
              </a:tr>
              <a:tr h="451045">
                <a:tc>
                  <a:txBody>
                    <a:bodyPr/>
                    <a:lstStyle/>
                    <a:p>
                      <a:r>
                        <a:rPr lang="en-US" sz="2400" dirty="0"/>
                        <a:t>Germany</a:t>
                      </a:r>
                    </a:p>
                  </a:txBody>
                  <a:tcPr>
                    <a:solidFill>
                      <a:schemeClr val="bg1"/>
                    </a:solidFill>
                  </a:tcPr>
                </a:tc>
                <a:tc>
                  <a:txBody>
                    <a:bodyPr/>
                    <a:lstStyle/>
                    <a:p>
                      <a:pPr algn="ctr"/>
                      <a:r>
                        <a:rPr lang="en-US" sz="2400" dirty="0"/>
                        <a:t>0.70</a:t>
                      </a:r>
                    </a:p>
                  </a:txBody>
                  <a:tcPr>
                    <a:solidFill>
                      <a:schemeClr val="bg1"/>
                    </a:solidFill>
                  </a:tcPr>
                </a:tc>
                <a:extLst>
                  <a:ext uri="{0D108BD9-81ED-4DB2-BD59-A6C34878D82A}">
                    <a16:rowId xmlns:a16="http://schemas.microsoft.com/office/drawing/2014/main" val="840123702"/>
                  </a:ext>
                </a:extLst>
              </a:tr>
              <a:tr h="451045">
                <a:tc>
                  <a:txBody>
                    <a:bodyPr/>
                    <a:lstStyle/>
                    <a:p>
                      <a:r>
                        <a:rPr lang="en-US" sz="2400" dirty="0"/>
                        <a:t>Italy</a:t>
                      </a:r>
                    </a:p>
                  </a:txBody>
                  <a:tcPr>
                    <a:solidFill>
                      <a:schemeClr val="bg1"/>
                    </a:solidFill>
                  </a:tcPr>
                </a:tc>
                <a:tc>
                  <a:txBody>
                    <a:bodyPr/>
                    <a:lstStyle/>
                    <a:p>
                      <a:pPr algn="ctr"/>
                      <a:r>
                        <a:rPr lang="en-US" sz="2400" dirty="0"/>
                        <a:t>2.03</a:t>
                      </a:r>
                    </a:p>
                  </a:txBody>
                  <a:tcPr>
                    <a:solidFill>
                      <a:schemeClr val="bg1"/>
                    </a:solidFill>
                  </a:tcPr>
                </a:tc>
                <a:extLst>
                  <a:ext uri="{0D108BD9-81ED-4DB2-BD59-A6C34878D82A}">
                    <a16:rowId xmlns:a16="http://schemas.microsoft.com/office/drawing/2014/main" val="85271859"/>
                  </a:ext>
                </a:extLst>
              </a:tr>
              <a:tr h="451045">
                <a:tc>
                  <a:txBody>
                    <a:bodyPr/>
                    <a:lstStyle/>
                    <a:p>
                      <a:r>
                        <a:rPr lang="en-US" sz="2400" dirty="0"/>
                        <a:t>Japan</a:t>
                      </a:r>
                    </a:p>
                  </a:txBody>
                  <a:tcPr>
                    <a:solidFill>
                      <a:schemeClr val="bg1"/>
                    </a:solidFill>
                  </a:tcPr>
                </a:tc>
                <a:tc>
                  <a:txBody>
                    <a:bodyPr/>
                    <a:lstStyle/>
                    <a:p>
                      <a:pPr algn="ctr"/>
                      <a:r>
                        <a:rPr lang="en-US" sz="2400" dirty="0"/>
                        <a:t>0.75</a:t>
                      </a:r>
                    </a:p>
                  </a:txBody>
                  <a:tcPr>
                    <a:solidFill>
                      <a:schemeClr val="bg1"/>
                    </a:solidFill>
                  </a:tcPr>
                </a:tc>
                <a:extLst>
                  <a:ext uri="{0D108BD9-81ED-4DB2-BD59-A6C34878D82A}">
                    <a16:rowId xmlns:a16="http://schemas.microsoft.com/office/drawing/2014/main" val="1633988339"/>
                  </a:ext>
                </a:extLst>
              </a:tr>
              <a:tr h="451045">
                <a:tc>
                  <a:txBody>
                    <a:bodyPr/>
                    <a:lstStyle/>
                    <a:p>
                      <a:r>
                        <a:rPr lang="en-US" sz="2400" dirty="0"/>
                        <a:t>Netherlands</a:t>
                      </a:r>
                    </a:p>
                  </a:txBody>
                  <a:tcPr>
                    <a:solidFill>
                      <a:schemeClr val="bg1"/>
                    </a:solidFill>
                  </a:tcPr>
                </a:tc>
                <a:tc>
                  <a:txBody>
                    <a:bodyPr/>
                    <a:lstStyle/>
                    <a:p>
                      <a:pPr algn="ctr"/>
                      <a:r>
                        <a:rPr lang="en-US" sz="2400" dirty="0"/>
                        <a:t>0.52</a:t>
                      </a:r>
                    </a:p>
                  </a:txBody>
                  <a:tcPr>
                    <a:solidFill>
                      <a:schemeClr val="bg1"/>
                    </a:solidFill>
                  </a:tcPr>
                </a:tc>
                <a:extLst>
                  <a:ext uri="{0D108BD9-81ED-4DB2-BD59-A6C34878D82A}">
                    <a16:rowId xmlns:a16="http://schemas.microsoft.com/office/drawing/2014/main" val="1514275042"/>
                  </a:ext>
                </a:extLst>
              </a:tr>
              <a:tr h="451045">
                <a:tc>
                  <a:txBody>
                    <a:bodyPr/>
                    <a:lstStyle/>
                    <a:p>
                      <a:r>
                        <a:rPr lang="en-US" sz="2400" dirty="0"/>
                        <a:t>Singapore</a:t>
                      </a:r>
                    </a:p>
                  </a:txBody>
                  <a:tcPr>
                    <a:solidFill>
                      <a:schemeClr val="bg1"/>
                    </a:solidFill>
                  </a:tcPr>
                </a:tc>
                <a:tc>
                  <a:txBody>
                    <a:bodyPr/>
                    <a:lstStyle/>
                    <a:p>
                      <a:pPr algn="ctr"/>
                      <a:r>
                        <a:rPr lang="en-US" sz="2400" dirty="0"/>
                        <a:t>0.53</a:t>
                      </a:r>
                    </a:p>
                  </a:txBody>
                  <a:tcPr>
                    <a:solidFill>
                      <a:schemeClr val="bg1"/>
                    </a:solidFill>
                  </a:tcPr>
                </a:tc>
                <a:extLst>
                  <a:ext uri="{0D108BD9-81ED-4DB2-BD59-A6C34878D82A}">
                    <a16:rowId xmlns:a16="http://schemas.microsoft.com/office/drawing/2014/main" val="2278461717"/>
                  </a:ext>
                </a:extLst>
              </a:tr>
              <a:tr h="451045">
                <a:tc>
                  <a:txBody>
                    <a:bodyPr/>
                    <a:lstStyle/>
                    <a:p>
                      <a:r>
                        <a:rPr lang="en-US" sz="2400" dirty="0"/>
                        <a:t>Spain</a:t>
                      </a:r>
                    </a:p>
                  </a:txBody>
                  <a:tcPr>
                    <a:solidFill>
                      <a:schemeClr val="bg1"/>
                    </a:solidFill>
                  </a:tcPr>
                </a:tc>
                <a:tc>
                  <a:txBody>
                    <a:bodyPr/>
                    <a:lstStyle/>
                    <a:p>
                      <a:pPr algn="ctr"/>
                      <a:r>
                        <a:rPr lang="en-US" sz="2400" dirty="0"/>
                        <a:t>1.21</a:t>
                      </a:r>
                    </a:p>
                  </a:txBody>
                  <a:tcPr>
                    <a:solidFill>
                      <a:schemeClr val="bg1"/>
                    </a:solidFill>
                  </a:tcPr>
                </a:tc>
                <a:extLst>
                  <a:ext uri="{0D108BD9-81ED-4DB2-BD59-A6C34878D82A}">
                    <a16:rowId xmlns:a16="http://schemas.microsoft.com/office/drawing/2014/main" val="194519731"/>
                  </a:ext>
                </a:extLst>
              </a:tr>
              <a:tr h="451045">
                <a:tc>
                  <a:txBody>
                    <a:bodyPr/>
                    <a:lstStyle/>
                    <a:p>
                      <a:r>
                        <a:rPr lang="en-US" sz="2400" dirty="0"/>
                        <a:t>US</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0.65</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7131125"/>
                  </a:ext>
                </a:extLst>
              </a:tr>
              <a:tr h="426257">
                <a:tc gridSpan="2">
                  <a:txBody>
                    <a:bodyPr/>
                    <a:lstStyle/>
                    <a:p>
                      <a:r>
                        <a:rPr lang="en-US" sz="2400" dirty="0"/>
                        <a:t>Restricted to formal care for the elderly</a:t>
                      </a: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03235474"/>
                  </a:ext>
                </a:extLst>
              </a:tr>
            </a:tbl>
          </a:graphicData>
        </a:graphic>
      </p:graphicFrame>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24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extLst>
              <p:ext uri="{D42A27DB-BD31-4B8C-83A1-F6EECF244321}">
                <p14:modId xmlns:p14="http://schemas.microsoft.com/office/powerpoint/2010/main" val="544380928"/>
              </p:ext>
            </p:extLst>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solidFill>
                  <a:schemeClr val="tx1"/>
                </a:solidFill>
              </a:rPr>
              <a:t>Share of GDP Spent on Informal LTC 65+, 2019</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Tree>
    <p:extLst>
      <p:ext uri="{BB962C8B-B14F-4D97-AF65-F5344CB8AC3E}">
        <p14:creationId xmlns:p14="http://schemas.microsoft.com/office/powerpoint/2010/main" val="2152923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fontScale="90000"/>
          </a:bodyPr>
          <a:lstStyle/>
          <a:p>
            <a:pPr algn="ctr" eaLnBrk="1" hangingPunct="1"/>
            <a:r>
              <a:rPr lang="en-US" sz="3600" dirty="0">
                <a:latin typeface="+mn-lt"/>
              </a:rPr>
              <a:t>Comparative Cost of Care</a:t>
            </a:r>
            <a:br>
              <a:rPr lang="en-US" sz="3600" dirty="0">
                <a:latin typeface="+mn-lt"/>
              </a:rPr>
            </a:br>
            <a:r>
              <a:rPr lang="en-US" sz="3600" dirty="0">
                <a:latin typeface="+mn-lt"/>
              </a:rPr>
              <a:t>(Fraction of GDP)</a:t>
            </a:r>
          </a:p>
        </p:txBody>
      </p:sp>
      <p:graphicFrame>
        <p:nvGraphicFramePr>
          <p:cNvPr id="5" name="Content Placeholder 4">
            <a:extLst>
              <a:ext uri="{FF2B5EF4-FFF2-40B4-BE49-F238E27FC236}">
                <a16:creationId xmlns:a16="http://schemas.microsoft.com/office/drawing/2014/main" id="{AEC25343-D365-014C-C452-0CF6C245030D}"/>
              </a:ext>
            </a:extLst>
          </p:cNvPr>
          <p:cNvGraphicFramePr>
            <a:graphicFrameLocks noGrp="1"/>
          </p:cNvGraphicFramePr>
          <p:nvPr>
            <p:ph idx="1"/>
            <p:extLst>
              <p:ext uri="{D42A27DB-BD31-4B8C-83A1-F6EECF244321}">
                <p14:modId xmlns:p14="http://schemas.microsoft.com/office/powerpoint/2010/main" val="3124767760"/>
              </p:ext>
            </p:extLst>
          </p:nvPr>
        </p:nvGraphicFramePr>
        <p:xfrm>
          <a:off x="239713" y="1600200"/>
          <a:ext cx="8675687"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71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952500"/>
          </a:xfrm>
        </p:spPr>
        <p:txBody>
          <a:bodyPr>
            <a:normAutofit/>
          </a:bodyPr>
          <a:lstStyle/>
          <a:p>
            <a:pPr algn="ctr" eaLnBrk="1" hangingPunct="1"/>
            <a:r>
              <a:rPr lang="en-US" sz="3600" dirty="0">
                <a:latin typeface="+mn-lt"/>
              </a:rPr>
              <a:t>Cost of Caregiving</a:t>
            </a:r>
          </a:p>
        </p:txBody>
      </p:sp>
      <p:sp>
        <p:nvSpPr>
          <p:cNvPr id="109571" name="Rectangle 3"/>
          <p:cNvSpPr>
            <a:spLocks noGrp="1" noChangeArrowheads="1"/>
          </p:cNvSpPr>
          <p:nvPr>
            <p:ph idx="1"/>
          </p:nvPr>
        </p:nvSpPr>
        <p:spPr>
          <a:xfrm>
            <a:off x="381000" y="1475690"/>
            <a:ext cx="8305800" cy="4525963"/>
          </a:xfrm>
        </p:spPr>
        <p:txBody>
          <a:bodyPr>
            <a:normAutofit lnSpcReduction="10000"/>
          </a:bodyPr>
          <a:lstStyle/>
          <a:p>
            <a:pPr eaLnBrk="1" hangingPunct="1"/>
            <a:r>
              <a:rPr lang="en-US" dirty="0"/>
              <a:t>Tend to find:</a:t>
            </a:r>
          </a:p>
          <a:p>
            <a:pPr lvl="1"/>
            <a:r>
              <a:rPr lang="en-US" dirty="0"/>
              <a:t>Some employment effect on extensive margin:</a:t>
            </a:r>
          </a:p>
          <a:p>
            <a:pPr lvl="2"/>
            <a:r>
              <a:rPr lang="en-US" dirty="0"/>
              <a:t>Caregiving is associated with a lower probability of working</a:t>
            </a:r>
          </a:p>
          <a:p>
            <a:pPr lvl="1"/>
            <a:r>
              <a:rPr lang="en-US" dirty="0"/>
              <a:t>Mixed results on intensive margin</a:t>
            </a:r>
          </a:p>
          <a:p>
            <a:pPr lvl="2"/>
            <a:r>
              <a:rPr lang="en-US" dirty="0"/>
              <a:t>Little evidence of fewer hours conditional on  working</a:t>
            </a:r>
          </a:p>
          <a:p>
            <a:pPr lvl="1"/>
            <a:r>
              <a:rPr lang="en-US" dirty="0"/>
              <a:t>Negative long-term effects</a:t>
            </a:r>
          </a:p>
          <a:p>
            <a:pPr lvl="2"/>
            <a:r>
              <a:rPr lang="en-US" dirty="0"/>
              <a:t>Lower wage growth </a:t>
            </a:r>
          </a:p>
          <a:p>
            <a:pPr lvl="2"/>
            <a:r>
              <a:rPr lang="en-US" dirty="0"/>
              <a:t>Lower probability of employment</a:t>
            </a:r>
          </a:p>
          <a:p>
            <a:pPr lvl="2"/>
            <a:r>
              <a:rPr lang="en-US" dirty="0"/>
              <a:t>Lower assets in retirement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18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47BB-B68F-D6A8-0B78-0D35C5282744}"/>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82FEF26-9620-EB4A-275F-CC86563765C9}"/>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 Differences in the Provision of Care</a:t>
            </a:r>
          </a:p>
        </p:txBody>
      </p:sp>
      <p:sp>
        <p:nvSpPr>
          <p:cNvPr id="109571" name="Rectangle 3">
            <a:extLst>
              <a:ext uri="{FF2B5EF4-FFF2-40B4-BE49-F238E27FC236}">
                <a16:creationId xmlns:a16="http://schemas.microsoft.com/office/drawing/2014/main" id="{E92CFE59-D15A-2FDD-9BF5-3D94EC4EDFB8}"/>
              </a:ext>
            </a:extLst>
          </p:cNvPr>
          <p:cNvSpPr>
            <a:spLocks noGrp="1" noChangeArrowheads="1"/>
          </p:cNvSpPr>
          <p:nvPr>
            <p:ph idx="1"/>
          </p:nvPr>
        </p:nvSpPr>
        <p:spPr>
          <a:xfrm>
            <a:off x="238991" y="1447800"/>
            <a:ext cx="8676409" cy="4991100"/>
          </a:xfrm>
        </p:spPr>
        <p:txBody>
          <a:bodyPr>
            <a:normAutofit/>
          </a:bodyPr>
          <a:lstStyle/>
          <a:p>
            <a:pPr eaLnBrk="1" hangingPunct="1"/>
            <a:r>
              <a:rPr lang="en-US" dirty="0"/>
              <a:t> Public Insurance Benefits</a:t>
            </a:r>
          </a:p>
          <a:p>
            <a:pPr lvl="1"/>
            <a:r>
              <a:rPr lang="en-US" dirty="0"/>
              <a:t>Institutional v. home care coverage</a:t>
            </a:r>
          </a:p>
          <a:p>
            <a:pPr lvl="1"/>
            <a:r>
              <a:rPr lang="en-US" dirty="0"/>
              <a:t>Self-directed care v. in-kind transfers</a:t>
            </a:r>
          </a:p>
          <a:p>
            <a:pPr lvl="1"/>
            <a:r>
              <a:rPr lang="en-US" dirty="0"/>
              <a:t>Benefits paid to family caregiver</a:t>
            </a:r>
          </a:p>
          <a:p>
            <a:pPr lvl="2"/>
            <a:r>
              <a:rPr lang="en-US" dirty="0"/>
              <a:t>Employment guarantees, pension coverage  </a:t>
            </a:r>
          </a:p>
          <a:p>
            <a:pPr lvl="1"/>
            <a:r>
              <a:rPr lang="en-US" dirty="0"/>
              <a:t>Copayments</a:t>
            </a:r>
          </a:p>
          <a:p>
            <a:pPr lvl="2"/>
            <a:r>
              <a:rPr lang="en-US" dirty="0"/>
              <a:t>Vary with resources</a:t>
            </a:r>
          </a:p>
          <a:p>
            <a:pPr lvl="2"/>
            <a:r>
              <a:rPr lang="en-US" dirty="0"/>
              <a:t>Coverage of room and board in NH</a:t>
            </a:r>
          </a:p>
        </p:txBody>
      </p:sp>
      <p:sp>
        <p:nvSpPr>
          <p:cNvPr id="6" name="Rectangle 5">
            <a:extLst>
              <a:ext uri="{FF2B5EF4-FFF2-40B4-BE49-F238E27FC236}">
                <a16:creationId xmlns:a16="http://schemas.microsoft.com/office/drawing/2014/main" id="{02A99520-30EA-5E3C-B5D6-31317D766B9E}"/>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136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Health Costs of Informal Care</a:t>
            </a:r>
          </a:p>
        </p:txBody>
      </p:sp>
      <p:sp>
        <p:nvSpPr>
          <p:cNvPr id="109571" name="Rectangle 3"/>
          <p:cNvSpPr>
            <a:spLocks noGrp="1" noChangeArrowheads="1"/>
          </p:cNvSpPr>
          <p:nvPr>
            <p:ph idx="1"/>
          </p:nvPr>
        </p:nvSpPr>
        <p:spPr>
          <a:xfrm>
            <a:off x="238991" y="1447800"/>
            <a:ext cx="8676409" cy="4678363"/>
          </a:xfrm>
        </p:spPr>
        <p:txBody>
          <a:bodyPr>
            <a:normAutofit/>
          </a:bodyPr>
          <a:lstStyle/>
          <a:p>
            <a:pPr eaLnBrk="1" hangingPunct="1"/>
            <a:r>
              <a:rPr lang="en-US" dirty="0"/>
              <a:t> </a:t>
            </a:r>
            <a:r>
              <a:rPr kumimoji="0" lang="en-US" sz="3200" b="0" i="0" u="none" strike="noStrike" kern="1200" cap="none" spc="0" normalizeH="0" baseline="0" noProof="0" dirty="0">
                <a:ln>
                  <a:noFill/>
                </a:ln>
                <a:solidFill>
                  <a:prstClr val="black"/>
                </a:solidFill>
                <a:effectLst/>
                <a:uLnTx/>
                <a:uFillTx/>
                <a:latin typeface="Calibri"/>
                <a:ea typeface="+mn-ea"/>
                <a:cs typeface="+mn-cs"/>
              </a:rPr>
              <a:t>Mixed results for physical health </a:t>
            </a:r>
          </a:p>
          <a:p>
            <a:pPr lvl="1"/>
            <a:r>
              <a:rPr lang="en-US" dirty="0">
                <a:solidFill>
                  <a:prstClr val="black"/>
                </a:solidFill>
                <a:latin typeface="Calibri"/>
              </a:rPr>
              <a:t>Consistently negative results of self-reported health </a:t>
            </a:r>
          </a:p>
          <a:p>
            <a:pPr lvl="1"/>
            <a:r>
              <a:rPr kumimoji="0" lang="en-US" b="0" i="0" u="none" strike="noStrike" kern="1200" cap="none" spc="0" normalizeH="0" baseline="0" noProof="0" dirty="0">
                <a:ln>
                  <a:noFill/>
                </a:ln>
                <a:solidFill>
                  <a:prstClr val="black"/>
                </a:solidFill>
                <a:effectLst/>
                <a:uLnTx/>
                <a:uFillTx/>
                <a:latin typeface="Calibri"/>
                <a:ea typeface="+mn-ea"/>
                <a:cs typeface="+mn-cs"/>
              </a:rPr>
              <a:t>Less clear for various physical measures </a:t>
            </a:r>
          </a:p>
          <a:p>
            <a:pPr lvl="2"/>
            <a:r>
              <a:rPr kumimoji="0" lang="en-US" b="0" i="0" u="none" strike="noStrike" kern="1200" cap="none" spc="0" normalizeH="0" baseline="0" noProof="0" dirty="0">
                <a:ln>
                  <a:noFill/>
                </a:ln>
                <a:solidFill>
                  <a:prstClr val="black"/>
                </a:solidFill>
                <a:effectLst/>
                <a:uLnTx/>
                <a:uFillTx/>
                <a:latin typeface="Calibri"/>
                <a:ea typeface="+mn-ea"/>
                <a:cs typeface="+mn-cs"/>
              </a:rPr>
              <a:t>Mortality, strokes,…</a:t>
            </a:r>
          </a:p>
          <a:p>
            <a:pPr lvl="1"/>
            <a:r>
              <a:rPr lang="en-US" dirty="0"/>
              <a:t>Consistently negative effects on emotional health</a:t>
            </a:r>
          </a:p>
          <a:p>
            <a:pPr lvl="2"/>
            <a:r>
              <a:rPr lang="en-US" dirty="0"/>
              <a:t>Depression, reported stress</a:t>
            </a:r>
          </a:p>
          <a:p>
            <a:pPr lvl="1"/>
            <a:r>
              <a:rPr lang="en-US" dirty="0"/>
              <a:t>Review Bon, Bakx, </a:t>
            </a:r>
            <a:r>
              <a:rPr lang="en-US" dirty="0" err="1"/>
              <a:t>Schut</a:t>
            </a:r>
            <a:r>
              <a:rPr lang="en-US" dirty="0"/>
              <a:t> and van Doorslaer, 2018</a:t>
            </a:r>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542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Health Costs of Informal Care</a:t>
            </a:r>
          </a:p>
        </p:txBody>
      </p:sp>
      <p:sp>
        <p:nvSpPr>
          <p:cNvPr id="109571" name="Rectangle 3"/>
          <p:cNvSpPr>
            <a:spLocks noGrp="1" noChangeArrowheads="1"/>
          </p:cNvSpPr>
          <p:nvPr>
            <p:ph idx="1"/>
          </p:nvPr>
        </p:nvSpPr>
        <p:spPr>
          <a:xfrm>
            <a:off x="238991" y="1447800"/>
            <a:ext cx="8676409" cy="4678363"/>
          </a:xfrm>
        </p:spPr>
        <p:txBody>
          <a:bodyPr>
            <a:normAutofit/>
          </a:bodyPr>
          <a:lstStyle/>
          <a:p>
            <a:pPr eaLnBrk="1" hangingPunct="1"/>
            <a:r>
              <a:rPr lang="en-US" dirty="0"/>
              <a:t> Emotional Health</a:t>
            </a:r>
          </a:p>
          <a:p>
            <a:pPr lvl="1"/>
            <a:r>
              <a:rPr lang="en-US" dirty="0"/>
              <a:t>Intrinsic rewards to caregiving </a:t>
            </a:r>
          </a:p>
          <a:p>
            <a:pPr lvl="2"/>
            <a:r>
              <a:rPr lang="en-US" dirty="0" err="1"/>
              <a:t>Pinquart</a:t>
            </a:r>
            <a:r>
              <a:rPr lang="en-US" dirty="0"/>
              <a:t> and Sorensen, 2004 </a:t>
            </a:r>
          </a:p>
          <a:p>
            <a:pPr lvl="1"/>
            <a:r>
              <a:rPr lang="en-US" dirty="0"/>
              <a:t>Effects on non-caregivers (non-caregiving children)</a:t>
            </a:r>
          </a:p>
          <a:p>
            <a:pPr lvl="2"/>
            <a:r>
              <a:rPr lang="en-US" dirty="0" err="1"/>
              <a:t>Amirkhanyan</a:t>
            </a:r>
            <a:r>
              <a:rPr lang="en-US" dirty="0"/>
              <a:t> and Wolf, 2006</a:t>
            </a:r>
          </a:p>
          <a:p>
            <a:pPr lvl="1"/>
            <a:endParaRPr lang="en-US" dirty="0"/>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102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Compensating Informal Caregivers</a:t>
            </a:r>
          </a:p>
        </p:txBody>
      </p:sp>
      <p:sp>
        <p:nvSpPr>
          <p:cNvPr id="109571" name="Rectangle 3"/>
          <p:cNvSpPr>
            <a:spLocks noGrp="1" noChangeArrowheads="1"/>
          </p:cNvSpPr>
          <p:nvPr>
            <p:ph idx="1"/>
          </p:nvPr>
        </p:nvSpPr>
        <p:spPr>
          <a:xfrm>
            <a:off x="238991" y="1447800"/>
            <a:ext cx="8676409" cy="4678363"/>
          </a:xfrm>
        </p:spPr>
        <p:txBody>
          <a:bodyPr>
            <a:normAutofit lnSpcReduction="10000"/>
          </a:bodyPr>
          <a:lstStyle/>
          <a:p>
            <a:pPr eaLnBrk="1" hangingPunct="1"/>
            <a:r>
              <a:rPr lang="en-US" dirty="0"/>
              <a:t>Funds directly to recipient or to caregiver</a:t>
            </a:r>
          </a:p>
          <a:p>
            <a:pPr lvl="1"/>
            <a:r>
              <a:rPr lang="en-US" dirty="0"/>
              <a:t>“Caregivers allowance,”  “Consumer Directed Care”</a:t>
            </a:r>
          </a:p>
          <a:p>
            <a:pPr lvl="1"/>
            <a:r>
              <a:rPr lang="en-US" dirty="0"/>
              <a:t>Tax credits, dependents, tax deductions for costs,..</a:t>
            </a:r>
          </a:p>
          <a:p>
            <a:pPr lvl="1"/>
            <a:r>
              <a:rPr lang="en-US" dirty="0"/>
              <a:t>Pension credits </a:t>
            </a:r>
          </a:p>
          <a:p>
            <a:pPr eaLnBrk="1" hangingPunct="1"/>
            <a:r>
              <a:rPr lang="en-US" dirty="0"/>
              <a:t>Positive or negative?</a:t>
            </a:r>
          </a:p>
          <a:p>
            <a:pPr lvl="1"/>
            <a:r>
              <a:rPr lang="en-US" dirty="0"/>
              <a:t>Provides income to offset lost wages / cover costs</a:t>
            </a:r>
          </a:p>
          <a:p>
            <a:pPr lvl="1"/>
            <a:r>
              <a:rPr lang="en-US" dirty="0"/>
              <a:t>Time out of the labor market at lower wage</a:t>
            </a:r>
          </a:p>
          <a:p>
            <a:pPr lvl="1"/>
            <a:r>
              <a:rPr lang="en-US" dirty="0"/>
              <a:t>Loss of human capital</a:t>
            </a:r>
          </a:p>
          <a:p>
            <a:pPr lvl="1"/>
            <a:r>
              <a:rPr lang="en-US" dirty="0"/>
              <a:t>Difficulty finding a job when returning to work </a:t>
            </a:r>
          </a:p>
          <a:p>
            <a:pPr lvl="2"/>
            <a:endParaRPr lang="en-US" dirty="0"/>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236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956469"/>
          </a:xfrm>
        </p:spPr>
        <p:txBody>
          <a:bodyPr>
            <a:normAutofit/>
          </a:bodyPr>
          <a:lstStyle/>
          <a:p>
            <a:pPr algn="ctr" eaLnBrk="1" hangingPunct="1"/>
            <a:r>
              <a:rPr lang="en-US" sz="3600" dirty="0">
                <a:latin typeface="+mn-lt"/>
              </a:rPr>
              <a:t>Outcomes</a:t>
            </a:r>
          </a:p>
        </p:txBody>
      </p:sp>
      <p:sp>
        <p:nvSpPr>
          <p:cNvPr id="109571" name="Rectangle 3"/>
          <p:cNvSpPr>
            <a:spLocks noGrp="1" noChangeArrowheads="1"/>
          </p:cNvSpPr>
          <p:nvPr>
            <p:ph idx="1"/>
          </p:nvPr>
        </p:nvSpPr>
        <p:spPr>
          <a:xfrm>
            <a:off x="233795" y="1375569"/>
            <a:ext cx="8676409" cy="4525963"/>
          </a:xfrm>
        </p:spPr>
        <p:txBody>
          <a:bodyPr>
            <a:normAutofit/>
          </a:bodyPr>
          <a:lstStyle/>
          <a:p>
            <a:pPr eaLnBrk="1" hangingPunct="1"/>
            <a:r>
              <a:rPr lang="en-US" dirty="0" err="1"/>
              <a:t>Skira</a:t>
            </a:r>
            <a:r>
              <a:rPr lang="en-US" dirty="0"/>
              <a:t> (2015</a:t>
            </a:r>
            <a:r>
              <a:rPr lang="en-US" i="1" dirty="0"/>
              <a:t>, IER</a:t>
            </a:r>
            <a:r>
              <a:rPr lang="en-US" dirty="0"/>
              <a:t>)</a:t>
            </a:r>
          </a:p>
          <a:p>
            <a:pPr lvl="1"/>
            <a:r>
              <a:rPr lang="en-US" dirty="0"/>
              <a:t>Models these dynamics</a:t>
            </a:r>
          </a:p>
          <a:p>
            <a:pPr lvl="2"/>
            <a:r>
              <a:rPr lang="en-US" dirty="0"/>
              <a:t>Time off from work, investment in human capital, difficulty in finding a job upon return, lower wages</a:t>
            </a:r>
          </a:p>
          <a:p>
            <a:pPr lvl="2"/>
            <a:r>
              <a:rPr lang="en-US" dirty="0"/>
              <a:t>Difficulty in varying hours as desired</a:t>
            </a:r>
          </a:p>
          <a:p>
            <a:pPr lvl="1"/>
            <a:r>
              <a:rPr lang="en-US" dirty="0"/>
              <a:t>Estimates effect of two years of caregiving</a:t>
            </a:r>
          </a:p>
          <a:p>
            <a:pPr lvl="2"/>
            <a:r>
              <a:rPr lang="en-US" dirty="0"/>
              <a:t>Immediate direct costs (foregone wages) of $21,220</a:t>
            </a:r>
          </a:p>
          <a:p>
            <a:pPr lvl="2"/>
            <a:r>
              <a:rPr lang="en-US" dirty="0"/>
              <a:t>Lifetime wage loss $51,780</a:t>
            </a:r>
          </a:p>
          <a:p>
            <a:pPr lvl="2"/>
            <a:r>
              <a:rPr lang="en-US" dirty="0"/>
              <a:t>Lifetime welfare loss of $164,725 </a:t>
            </a:r>
          </a:p>
          <a:p>
            <a:pPr marL="914400" lvl="2"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832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956469"/>
          </a:xfrm>
        </p:spPr>
        <p:txBody>
          <a:bodyPr>
            <a:normAutofit/>
          </a:bodyPr>
          <a:lstStyle/>
          <a:p>
            <a:pPr algn="ctr" eaLnBrk="1" hangingPunct="1"/>
            <a:r>
              <a:rPr lang="en-US" sz="3600" dirty="0">
                <a:latin typeface="+mn-lt"/>
              </a:rPr>
              <a:t>Outcomes</a:t>
            </a:r>
          </a:p>
        </p:txBody>
      </p:sp>
      <p:sp>
        <p:nvSpPr>
          <p:cNvPr id="109571" name="Rectangle 3"/>
          <p:cNvSpPr>
            <a:spLocks noGrp="1" noChangeArrowheads="1"/>
          </p:cNvSpPr>
          <p:nvPr>
            <p:ph idx="1"/>
          </p:nvPr>
        </p:nvSpPr>
        <p:spPr>
          <a:xfrm>
            <a:off x="233795" y="1375569"/>
            <a:ext cx="8676409" cy="4525963"/>
          </a:xfrm>
        </p:spPr>
        <p:txBody>
          <a:bodyPr>
            <a:normAutofit/>
          </a:bodyPr>
          <a:lstStyle/>
          <a:p>
            <a:pPr lvl="1"/>
            <a:r>
              <a:rPr lang="en-US" dirty="0"/>
              <a:t>Simulates policy changes:</a:t>
            </a:r>
          </a:p>
          <a:p>
            <a:pPr lvl="2"/>
            <a:r>
              <a:rPr lang="en-US" dirty="0"/>
              <a:t>Two years of unpaid leave  (can return to job at the end of the caregiving spell)</a:t>
            </a:r>
          </a:p>
          <a:p>
            <a:pPr marL="914400" lvl="2" indent="0">
              <a:buNone/>
            </a:pPr>
            <a:r>
              <a:rPr lang="en-US" dirty="0">
                <a:sym typeface="Wingdings" panose="05000000000000000000" pitchFamily="2" charset="2"/>
              </a:rPr>
              <a:t>	 Increase care and total work</a:t>
            </a:r>
            <a:endParaRPr lang="en-US" dirty="0"/>
          </a:p>
          <a:p>
            <a:pPr lvl="2"/>
            <a:r>
              <a:rPr lang="en-US" dirty="0"/>
              <a:t>Two years of paid leave </a:t>
            </a:r>
          </a:p>
          <a:p>
            <a:pPr marL="914400" lvl="2" indent="0">
              <a:buNone/>
            </a:pPr>
            <a:r>
              <a:rPr lang="en-US" dirty="0">
                <a:sym typeface="Wingdings" panose="05000000000000000000" pitchFamily="2" charset="2"/>
              </a:rPr>
              <a:t>	 Increase care and total work</a:t>
            </a:r>
            <a:endParaRPr lang="en-US" dirty="0"/>
          </a:p>
          <a:p>
            <a:pPr lvl="2"/>
            <a:r>
              <a:rPr lang="en-US" dirty="0"/>
              <a:t>Two years’ worth of a caregiver allowance (reminiscent of what is available) </a:t>
            </a:r>
          </a:p>
          <a:p>
            <a:pPr marL="914400" lvl="2" indent="0">
              <a:buNone/>
            </a:pPr>
            <a:r>
              <a:rPr lang="en-US" dirty="0">
                <a:sym typeface="Wingdings" panose="05000000000000000000" pitchFamily="2" charset="2"/>
              </a:rPr>
              <a:t>	 Increase care and decrease work</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148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The Future of Long-Term Care</a:t>
            </a:r>
          </a:p>
        </p:txBody>
      </p:sp>
      <p:sp>
        <p:nvSpPr>
          <p:cNvPr id="109571" name="Rectangle 3"/>
          <p:cNvSpPr>
            <a:spLocks noGrp="1" noChangeArrowheads="1"/>
          </p:cNvSpPr>
          <p:nvPr>
            <p:ph idx="1"/>
          </p:nvPr>
        </p:nvSpPr>
        <p:spPr>
          <a:xfrm>
            <a:off x="457200" y="1600200"/>
            <a:ext cx="7924800" cy="4525963"/>
          </a:xfrm>
        </p:spPr>
        <p:txBody>
          <a:bodyPr>
            <a:normAutofit/>
          </a:bodyPr>
          <a:lstStyle/>
          <a:p>
            <a:pPr eaLnBrk="1" hangingPunct="1"/>
            <a:r>
              <a:rPr lang="en-US" dirty="0"/>
              <a:t>Declining Fertility</a:t>
            </a:r>
          </a:p>
          <a:p>
            <a:pPr eaLnBrk="1" hangingPunct="1"/>
            <a:r>
              <a:rPr lang="en-US" dirty="0"/>
              <a:t>Increasing Longevity</a:t>
            </a:r>
          </a:p>
          <a:p>
            <a:pPr eaLnBrk="1" hangingPunct="1"/>
            <a:r>
              <a:rPr lang="en-US" dirty="0"/>
              <a:t>Greater labor force participation for women</a:t>
            </a:r>
          </a:p>
          <a:p>
            <a:pPr eaLnBrk="1" hangingPunct="1"/>
            <a:r>
              <a:rPr lang="en-US" dirty="0"/>
              <a:t>Greater education levels for women</a:t>
            </a:r>
          </a:p>
          <a:p>
            <a:pPr eaLnBrk="1" hangingPunct="1"/>
            <a:r>
              <a:rPr lang="en-US" dirty="0"/>
              <a:t>Migration </a:t>
            </a:r>
          </a:p>
          <a:p>
            <a:pPr eaLnBrk="1" hangingPunct="1"/>
            <a:r>
              <a:rPr lang="en-US" dirty="0"/>
              <a:t>Changes in disease specific mortality</a:t>
            </a:r>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547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5A455B-11CA-4C02-1772-1385055E1C98}"/>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A2EF1F0-3FCA-8805-CF87-3038F0A4DEF2}"/>
              </a:ext>
            </a:extLst>
          </p:cNvPr>
          <p:cNvPicPr>
            <a:picLocks noChangeAspect="1"/>
          </p:cNvPicPr>
          <p:nvPr/>
        </p:nvPicPr>
        <p:blipFill>
          <a:blip r:embed="rId3"/>
          <a:stretch>
            <a:fillRect/>
          </a:stretch>
        </p:blipFill>
        <p:spPr>
          <a:xfrm>
            <a:off x="833437" y="752475"/>
            <a:ext cx="7477125" cy="5353050"/>
          </a:xfrm>
          <a:prstGeom prst="rect">
            <a:avLst/>
          </a:prstGeom>
        </p:spPr>
      </p:pic>
    </p:spTree>
    <p:extLst>
      <p:ext uri="{BB962C8B-B14F-4D97-AF65-F5344CB8AC3E}">
        <p14:creationId xmlns:p14="http://schemas.microsoft.com/office/powerpoint/2010/main" val="1044439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69ED0C-D95A-5A52-6A26-05D1FE4F8AC8}"/>
              </a:ext>
            </a:extLst>
          </p:cNvPr>
          <p:cNvPicPr>
            <a:picLocks noChangeAspect="1"/>
          </p:cNvPicPr>
          <p:nvPr/>
        </p:nvPicPr>
        <p:blipFill>
          <a:blip r:embed="rId2"/>
          <a:stretch>
            <a:fillRect/>
          </a:stretch>
        </p:blipFill>
        <p:spPr>
          <a:xfrm>
            <a:off x="1090612" y="942975"/>
            <a:ext cx="6962775" cy="4972050"/>
          </a:xfrm>
          <a:prstGeom prst="rect">
            <a:avLst/>
          </a:prstGeom>
        </p:spPr>
      </p:pic>
      <p:sp>
        <p:nvSpPr>
          <p:cNvPr id="5" name="Rectangle 4">
            <a:extLst>
              <a:ext uri="{FF2B5EF4-FFF2-40B4-BE49-F238E27FC236}">
                <a16:creationId xmlns:a16="http://schemas.microsoft.com/office/drawing/2014/main" id="{7F3B3FCA-A388-5E79-30A8-8C0311609E7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D979C8D-501A-5BB8-8AA1-CDE7F2352B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Tree>
    <p:extLst>
      <p:ext uri="{BB962C8B-B14F-4D97-AF65-F5344CB8AC3E}">
        <p14:creationId xmlns:p14="http://schemas.microsoft.com/office/powerpoint/2010/main" val="1662379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3B3FCA-A388-5E79-30A8-8C0311609E7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D979C8D-501A-5BB8-8AA1-CDE7F2352B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pic>
        <p:nvPicPr>
          <p:cNvPr id="8" name="Picture 7">
            <a:extLst>
              <a:ext uri="{FF2B5EF4-FFF2-40B4-BE49-F238E27FC236}">
                <a16:creationId xmlns:a16="http://schemas.microsoft.com/office/drawing/2014/main" id="{BCCF5F4B-5CA1-DE6D-F19D-CA54D4C5496F}"/>
              </a:ext>
            </a:extLst>
          </p:cNvPr>
          <p:cNvPicPr>
            <a:picLocks noChangeAspect="1"/>
          </p:cNvPicPr>
          <p:nvPr/>
        </p:nvPicPr>
        <p:blipFill>
          <a:blip r:embed="rId3"/>
          <a:stretch>
            <a:fillRect/>
          </a:stretch>
        </p:blipFill>
        <p:spPr>
          <a:xfrm>
            <a:off x="528637" y="909637"/>
            <a:ext cx="8086725" cy="5038725"/>
          </a:xfrm>
          <a:prstGeom prst="rect">
            <a:avLst/>
          </a:prstGeom>
        </p:spPr>
      </p:pic>
    </p:spTree>
    <p:extLst>
      <p:ext uri="{BB962C8B-B14F-4D97-AF65-F5344CB8AC3E}">
        <p14:creationId xmlns:p14="http://schemas.microsoft.com/office/powerpoint/2010/main" val="2957170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3B3FCA-A388-5E79-30A8-8C0311609E72}"/>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D979C8D-501A-5BB8-8AA1-CDE7F2352B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pic>
        <p:nvPicPr>
          <p:cNvPr id="3" name="Picture 2">
            <a:extLst>
              <a:ext uri="{FF2B5EF4-FFF2-40B4-BE49-F238E27FC236}">
                <a16:creationId xmlns:a16="http://schemas.microsoft.com/office/drawing/2014/main" id="{9988214C-8721-CAF2-1491-F5F5597FC03F}"/>
              </a:ext>
            </a:extLst>
          </p:cNvPr>
          <p:cNvPicPr>
            <a:picLocks noChangeAspect="1"/>
          </p:cNvPicPr>
          <p:nvPr/>
        </p:nvPicPr>
        <p:blipFill>
          <a:blip r:embed="rId3"/>
          <a:stretch>
            <a:fillRect/>
          </a:stretch>
        </p:blipFill>
        <p:spPr>
          <a:xfrm>
            <a:off x="319087" y="795337"/>
            <a:ext cx="8505825" cy="5267325"/>
          </a:xfrm>
          <a:prstGeom prst="rect">
            <a:avLst/>
          </a:prstGeom>
        </p:spPr>
      </p:pic>
    </p:spTree>
    <p:extLst>
      <p:ext uri="{BB962C8B-B14F-4D97-AF65-F5344CB8AC3E}">
        <p14:creationId xmlns:p14="http://schemas.microsoft.com/office/powerpoint/2010/main" val="17243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47BB-B68F-D6A8-0B78-0D35C5282744}"/>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82FEF26-9620-EB4A-275F-CC86563765C9}"/>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 Differences in the Provision of Care</a:t>
            </a:r>
          </a:p>
        </p:txBody>
      </p:sp>
      <p:sp>
        <p:nvSpPr>
          <p:cNvPr id="109571" name="Rectangle 3">
            <a:extLst>
              <a:ext uri="{FF2B5EF4-FFF2-40B4-BE49-F238E27FC236}">
                <a16:creationId xmlns:a16="http://schemas.microsoft.com/office/drawing/2014/main" id="{E92CFE59-D15A-2FDD-9BF5-3D94EC4EDFB8}"/>
              </a:ext>
            </a:extLst>
          </p:cNvPr>
          <p:cNvSpPr>
            <a:spLocks noGrp="1" noChangeArrowheads="1"/>
          </p:cNvSpPr>
          <p:nvPr>
            <p:ph idx="1"/>
          </p:nvPr>
        </p:nvSpPr>
        <p:spPr>
          <a:xfrm>
            <a:off x="238991" y="1447800"/>
            <a:ext cx="8676409" cy="4991100"/>
          </a:xfrm>
        </p:spPr>
        <p:txBody>
          <a:bodyPr>
            <a:normAutofit/>
          </a:bodyPr>
          <a:lstStyle/>
          <a:p>
            <a:pPr eaLnBrk="1" hangingPunct="1"/>
            <a:r>
              <a:rPr lang="en-US" dirty="0"/>
              <a:t>Private Insurance Coverage:</a:t>
            </a:r>
          </a:p>
          <a:p>
            <a:pPr lvl="1"/>
            <a:r>
              <a:rPr lang="en-US" dirty="0"/>
              <a:t>Private insurance is rare, everywhere</a:t>
            </a:r>
          </a:p>
          <a:p>
            <a:pPr lvl="1"/>
            <a:r>
              <a:rPr lang="en-US" dirty="0"/>
              <a:t>Several governments trying to increase private insurance coverage</a:t>
            </a:r>
          </a:p>
          <a:p>
            <a:pPr lvl="1"/>
            <a:r>
              <a:rPr lang="en-US" dirty="0"/>
              <a:t>Private Coverage as Supplemental coverage </a:t>
            </a:r>
          </a:p>
          <a:p>
            <a:pPr lvl="2"/>
            <a:r>
              <a:rPr lang="en-US" dirty="0"/>
              <a:t>Japan</a:t>
            </a:r>
          </a:p>
          <a:p>
            <a:pPr lvl="2"/>
            <a:r>
              <a:rPr lang="en-US" dirty="0"/>
              <a:t>US has partnership plans (NYS Partnership Plan)</a:t>
            </a:r>
          </a:p>
          <a:p>
            <a:pPr marL="914400" lvl="2" indent="0">
              <a:buNone/>
            </a:pPr>
            <a:endParaRPr lang="en-US" dirty="0"/>
          </a:p>
        </p:txBody>
      </p:sp>
      <p:sp>
        <p:nvSpPr>
          <p:cNvPr id="6" name="Rectangle 5">
            <a:extLst>
              <a:ext uri="{FF2B5EF4-FFF2-40B4-BE49-F238E27FC236}">
                <a16:creationId xmlns:a16="http://schemas.microsoft.com/office/drawing/2014/main" id="{02A99520-30EA-5E3C-B5D6-31317D766B9E}"/>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181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1C56CA-21A3-8159-80D0-4081160693E7}"/>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D6488B-614F-BD1E-9B9E-E83A24A1FF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pic>
        <p:nvPicPr>
          <p:cNvPr id="6" name="Picture 5">
            <a:extLst>
              <a:ext uri="{FF2B5EF4-FFF2-40B4-BE49-F238E27FC236}">
                <a16:creationId xmlns:a16="http://schemas.microsoft.com/office/drawing/2014/main" id="{8DD75FAE-9DB0-6DAA-DAED-FEB00D694C3B}"/>
              </a:ext>
            </a:extLst>
          </p:cNvPr>
          <p:cNvPicPr>
            <a:picLocks noChangeAspect="1"/>
          </p:cNvPicPr>
          <p:nvPr/>
        </p:nvPicPr>
        <p:blipFill>
          <a:blip r:embed="rId3"/>
          <a:stretch>
            <a:fillRect/>
          </a:stretch>
        </p:blipFill>
        <p:spPr>
          <a:xfrm>
            <a:off x="1166812" y="1086779"/>
            <a:ext cx="6810375" cy="4819650"/>
          </a:xfrm>
          <a:prstGeom prst="rect">
            <a:avLst/>
          </a:prstGeom>
        </p:spPr>
      </p:pic>
      <p:sp>
        <p:nvSpPr>
          <p:cNvPr id="7" name="Rectangle 6">
            <a:extLst>
              <a:ext uri="{FF2B5EF4-FFF2-40B4-BE49-F238E27FC236}">
                <a16:creationId xmlns:a16="http://schemas.microsoft.com/office/drawing/2014/main" id="{9133FA91-E45A-883B-7113-C3F12752FBE3}"/>
              </a:ext>
            </a:extLst>
          </p:cNvPr>
          <p:cNvSpPr/>
          <p:nvPr/>
        </p:nvSpPr>
        <p:spPr>
          <a:xfrm>
            <a:off x="610819" y="5906429"/>
            <a:ext cx="2438400" cy="381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NCHS,  2013</a:t>
            </a:r>
          </a:p>
        </p:txBody>
      </p:sp>
    </p:spTree>
    <p:extLst>
      <p:ext uri="{BB962C8B-B14F-4D97-AF65-F5344CB8AC3E}">
        <p14:creationId xmlns:p14="http://schemas.microsoft.com/office/powerpoint/2010/main" val="359558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dirty="0">
                <a:latin typeface="+mn-lt"/>
              </a:rPr>
              <a:t>Second Round of </a:t>
            </a:r>
            <a:r>
              <a:rPr lang="en-US" dirty="0" err="1">
                <a:latin typeface="+mn-lt"/>
              </a:rPr>
              <a:t>iLTC</a:t>
            </a:r>
            <a:r>
              <a:rPr lang="en-US" dirty="0">
                <a:latin typeface="+mn-lt"/>
              </a:rPr>
              <a:t> Project</a:t>
            </a:r>
          </a:p>
        </p:txBody>
      </p:sp>
      <p:sp>
        <p:nvSpPr>
          <p:cNvPr id="109571" name="Rectangle 3"/>
          <p:cNvSpPr>
            <a:spLocks noGrp="1" noChangeArrowheads="1"/>
          </p:cNvSpPr>
          <p:nvPr>
            <p:ph idx="1"/>
          </p:nvPr>
        </p:nvSpPr>
        <p:spPr>
          <a:xfrm>
            <a:off x="238991" y="1600200"/>
            <a:ext cx="8676409" cy="4525963"/>
          </a:xfrm>
        </p:spPr>
        <p:txBody>
          <a:bodyPr>
            <a:normAutofit/>
          </a:bodyPr>
          <a:lstStyle/>
          <a:p>
            <a:pPr marL="711200" indent="-711200">
              <a:buClr>
                <a:schemeClr val="tx1"/>
              </a:buClr>
            </a:pPr>
            <a:r>
              <a:rPr lang="en-US" altLang="en-US" dirty="0"/>
              <a:t>Meeting in June </a:t>
            </a:r>
          </a:p>
          <a:p>
            <a:pPr marL="711200" indent="-711200">
              <a:buClr>
                <a:schemeClr val="tx1"/>
              </a:buClr>
            </a:pPr>
            <a:r>
              <a:rPr lang="en-US" altLang="en-US" dirty="0"/>
              <a:t>Nine countries </a:t>
            </a:r>
          </a:p>
          <a:p>
            <a:pPr marL="711200" indent="-711200">
              <a:buClr>
                <a:schemeClr val="tx1"/>
              </a:buClr>
            </a:pPr>
            <a:r>
              <a:rPr lang="en-US" altLang="en-US" dirty="0"/>
              <a:t>Examine differences in the care of those with cognitive impairments</a:t>
            </a:r>
          </a:p>
          <a:p>
            <a:pPr marL="1111250" lvl="1" indent="-711200">
              <a:buClr>
                <a:schemeClr val="tx1"/>
              </a:buClr>
            </a:pPr>
            <a:r>
              <a:rPr lang="en-US" altLang="en-US" dirty="0"/>
              <a:t>Differences across countries</a:t>
            </a:r>
          </a:p>
          <a:p>
            <a:pPr marL="1111250" lvl="1" indent="-711200">
              <a:buClr>
                <a:schemeClr val="tx1"/>
              </a:buClr>
            </a:pPr>
            <a:r>
              <a:rPr lang="en-US" altLang="en-US" dirty="0"/>
              <a:t>Differences relative to physical impairments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858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Cost of Formal Care</a:t>
            </a:r>
          </a:p>
        </p:txBody>
      </p:sp>
      <p:sp>
        <p:nvSpPr>
          <p:cNvPr id="109571" name="Rectangle 3"/>
          <p:cNvSpPr>
            <a:spLocks noGrp="1" noChangeArrowheads="1"/>
          </p:cNvSpPr>
          <p:nvPr>
            <p:ph idx="1"/>
          </p:nvPr>
        </p:nvSpPr>
        <p:spPr>
          <a:xfrm>
            <a:off x="238991" y="1600200"/>
            <a:ext cx="8676409" cy="4525963"/>
          </a:xfrm>
        </p:spPr>
        <p:txBody>
          <a:bodyPr>
            <a:normAutofit/>
          </a:bodyPr>
          <a:lstStyle/>
          <a:p>
            <a:pPr eaLnBrk="1" hangingPunct="1"/>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FEA5D99-1D02-7AFA-25ED-1B9AA425FD38}"/>
              </a:ext>
            </a:extLst>
          </p:cNvPr>
          <p:cNvPicPr>
            <a:picLocks noChangeAspect="1"/>
          </p:cNvPicPr>
          <p:nvPr/>
        </p:nvPicPr>
        <p:blipFill>
          <a:blip r:embed="rId4"/>
          <a:stretch>
            <a:fillRect/>
          </a:stretch>
        </p:blipFill>
        <p:spPr>
          <a:xfrm>
            <a:off x="58018" y="1447801"/>
            <a:ext cx="9085982" cy="5280146"/>
          </a:xfrm>
          <a:prstGeom prst="rect">
            <a:avLst/>
          </a:prstGeom>
        </p:spPr>
      </p:pic>
      <p:sp>
        <p:nvSpPr>
          <p:cNvPr id="2" name="TextBox 1">
            <a:extLst>
              <a:ext uri="{FF2B5EF4-FFF2-40B4-BE49-F238E27FC236}">
                <a16:creationId xmlns:a16="http://schemas.microsoft.com/office/drawing/2014/main" id="{4B774125-4BA4-959E-4940-220EEC9F3F81}"/>
              </a:ext>
            </a:extLst>
          </p:cNvPr>
          <p:cNvSpPr txBox="1"/>
          <p:nvPr/>
        </p:nvSpPr>
        <p:spPr>
          <a:xfrm>
            <a:off x="457200" y="6374133"/>
            <a:ext cx="4583722" cy="307777"/>
          </a:xfrm>
          <a:prstGeom prst="rect">
            <a:avLst/>
          </a:prstGeom>
          <a:noFill/>
        </p:spPr>
        <p:txBody>
          <a:bodyPr wrap="square">
            <a:spAutoFit/>
          </a:bodyPr>
          <a:lstStyle/>
          <a:p>
            <a:pPr>
              <a:spcBef>
                <a:spcPct val="50000"/>
              </a:spcBef>
            </a:pPr>
            <a:r>
              <a:rPr lang="en-US" altLang="en-US" sz="1400" i="0" dirty="0"/>
              <a:t>SOURCE: Kelley, McGarry et al. 212</a:t>
            </a:r>
          </a:p>
        </p:txBody>
      </p:sp>
    </p:spTree>
    <p:extLst>
      <p:ext uri="{BB962C8B-B14F-4D97-AF65-F5344CB8AC3E}">
        <p14:creationId xmlns:p14="http://schemas.microsoft.com/office/powerpoint/2010/main" val="1722837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01A973-10AC-82C0-2BE6-EA04F5B72D3B}"/>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B06A37-644D-A69B-2988-8760012D8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pic>
        <p:nvPicPr>
          <p:cNvPr id="6" name="Picture 5">
            <a:extLst>
              <a:ext uri="{FF2B5EF4-FFF2-40B4-BE49-F238E27FC236}">
                <a16:creationId xmlns:a16="http://schemas.microsoft.com/office/drawing/2014/main" id="{8DD8E4A9-EFB0-0C84-2E10-B1F4C47BBF3D}"/>
              </a:ext>
            </a:extLst>
          </p:cNvPr>
          <p:cNvPicPr>
            <a:picLocks noChangeAspect="1"/>
          </p:cNvPicPr>
          <p:nvPr/>
        </p:nvPicPr>
        <p:blipFill>
          <a:blip r:embed="rId4"/>
          <a:stretch>
            <a:fillRect/>
          </a:stretch>
        </p:blipFill>
        <p:spPr>
          <a:xfrm>
            <a:off x="629024" y="685800"/>
            <a:ext cx="7885952" cy="5029200"/>
          </a:xfrm>
          <a:prstGeom prst="rect">
            <a:avLst/>
          </a:prstGeom>
        </p:spPr>
      </p:pic>
      <p:sp>
        <p:nvSpPr>
          <p:cNvPr id="5" name="TextBox 4">
            <a:extLst>
              <a:ext uri="{FF2B5EF4-FFF2-40B4-BE49-F238E27FC236}">
                <a16:creationId xmlns:a16="http://schemas.microsoft.com/office/drawing/2014/main" id="{178FCDDB-C5CA-4AE6-0020-B1D9B084418A}"/>
              </a:ext>
            </a:extLst>
          </p:cNvPr>
          <p:cNvSpPr txBox="1"/>
          <p:nvPr/>
        </p:nvSpPr>
        <p:spPr>
          <a:xfrm>
            <a:off x="381000" y="6166284"/>
            <a:ext cx="5562600" cy="369332"/>
          </a:xfrm>
          <a:prstGeom prst="rect">
            <a:avLst/>
          </a:prstGeom>
          <a:noFill/>
        </p:spPr>
        <p:txBody>
          <a:bodyPr wrap="square">
            <a:spAutoFit/>
          </a:bodyPr>
          <a:lstStyle/>
          <a:p>
            <a:r>
              <a:rPr lang="en-US" dirty="0"/>
              <a:t>Kelley, McGarry, Gorges, Skinner, </a:t>
            </a:r>
            <a:r>
              <a:rPr lang="en-US" i="1" dirty="0"/>
              <a:t>Annals</a:t>
            </a:r>
            <a:r>
              <a:rPr lang="en-US" dirty="0"/>
              <a:t>, 2015</a:t>
            </a:r>
          </a:p>
        </p:txBody>
      </p:sp>
    </p:spTree>
    <p:extLst>
      <p:ext uri="{BB962C8B-B14F-4D97-AF65-F5344CB8AC3E}">
        <p14:creationId xmlns:p14="http://schemas.microsoft.com/office/powerpoint/2010/main" val="10648826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dirty="0">
                <a:latin typeface="+mn-lt"/>
              </a:rPr>
              <a:t>Solutions</a:t>
            </a:r>
          </a:p>
        </p:txBody>
      </p:sp>
      <p:sp>
        <p:nvSpPr>
          <p:cNvPr id="109571" name="Rectangle 3"/>
          <p:cNvSpPr>
            <a:spLocks noGrp="1" noChangeArrowheads="1"/>
          </p:cNvSpPr>
          <p:nvPr>
            <p:ph idx="1"/>
          </p:nvPr>
        </p:nvSpPr>
        <p:spPr>
          <a:xfrm>
            <a:off x="238991" y="1600200"/>
            <a:ext cx="8676409" cy="4525963"/>
          </a:xfrm>
        </p:spPr>
        <p:txBody>
          <a:bodyPr>
            <a:normAutofit/>
          </a:bodyPr>
          <a:lstStyle/>
          <a:p>
            <a:pPr marL="711200" indent="-711200">
              <a:buClr>
                <a:schemeClr val="tx1"/>
              </a:buClr>
            </a:pPr>
            <a:r>
              <a:rPr lang="en-US" altLang="en-US" dirty="0"/>
              <a:t>Continued expanded use of home care </a:t>
            </a:r>
          </a:p>
          <a:p>
            <a:pPr marL="1111250" lvl="1" indent="-711200">
              <a:buClr>
                <a:schemeClr val="tx1"/>
              </a:buClr>
            </a:pPr>
            <a:r>
              <a:rPr lang="en-US" altLang="en-US" dirty="0"/>
              <a:t>Crowding out family care</a:t>
            </a:r>
          </a:p>
          <a:p>
            <a:pPr marL="711200" indent="-711200">
              <a:buClr>
                <a:schemeClr val="tx1"/>
              </a:buClr>
            </a:pPr>
            <a:r>
              <a:rPr lang="en-US" altLang="en-US" dirty="0"/>
              <a:t>Expanded use of private insurance</a:t>
            </a:r>
          </a:p>
          <a:p>
            <a:pPr marL="1111250" lvl="1" indent="-711200">
              <a:buClr>
                <a:schemeClr val="tx1"/>
              </a:buClr>
            </a:pPr>
            <a:r>
              <a:rPr lang="en-US" altLang="en-US" dirty="0"/>
              <a:t>Two classes of care</a:t>
            </a:r>
          </a:p>
          <a:p>
            <a:pPr marL="0" lvl="0" indent="0">
              <a:buClr>
                <a:prstClr val="black"/>
              </a:buClr>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053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Technology</a:t>
            </a:r>
          </a:p>
        </p:txBody>
      </p:sp>
      <p:sp>
        <p:nvSpPr>
          <p:cNvPr id="109571" name="Rectangle 3"/>
          <p:cNvSpPr>
            <a:spLocks noGrp="1" noChangeArrowheads="1"/>
          </p:cNvSpPr>
          <p:nvPr>
            <p:ph idx="1"/>
          </p:nvPr>
        </p:nvSpPr>
        <p:spPr>
          <a:xfrm>
            <a:off x="457200" y="1600200"/>
            <a:ext cx="8458200" cy="4838700"/>
          </a:xfrm>
        </p:spPr>
        <p:txBody>
          <a:bodyPr>
            <a:normAutofit fontScale="92500" lnSpcReduction="10000"/>
          </a:bodyPr>
          <a:lstStyle/>
          <a:p>
            <a:pPr marL="711200" lvl="0" indent="-711200">
              <a:buClr>
                <a:prstClr val="black"/>
              </a:buClr>
            </a:pPr>
            <a:r>
              <a:rPr lang="en-US" altLang="en-US" dirty="0">
                <a:solidFill>
                  <a:prstClr val="black"/>
                </a:solidFill>
              </a:rPr>
              <a:t>Remote medical care </a:t>
            </a:r>
          </a:p>
          <a:p>
            <a:pPr marL="1111250" lvl="1" indent="-711200">
              <a:buClr>
                <a:prstClr val="black"/>
              </a:buClr>
            </a:pPr>
            <a:r>
              <a:rPr lang="en-US" altLang="en-US" dirty="0">
                <a:solidFill>
                  <a:prstClr val="black"/>
                </a:solidFill>
              </a:rPr>
              <a:t>Medical reminders,</a:t>
            </a:r>
          </a:p>
          <a:p>
            <a:pPr marL="1111250" lvl="1" indent="-711200">
              <a:buClr>
                <a:prstClr val="black"/>
              </a:buClr>
            </a:pPr>
            <a:r>
              <a:rPr lang="en-US" altLang="en-US" dirty="0"/>
              <a:t>Virtual office visits	</a:t>
            </a:r>
          </a:p>
          <a:p>
            <a:pPr marL="711200" lvl="0" indent="-711200">
              <a:buClr>
                <a:prstClr val="black"/>
              </a:buClr>
            </a:pPr>
            <a:r>
              <a:rPr lang="en-US" altLang="en-US" dirty="0">
                <a:solidFill>
                  <a:prstClr val="black"/>
                </a:solidFill>
              </a:rPr>
              <a:t>Wearable sensors</a:t>
            </a:r>
          </a:p>
          <a:p>
            <a:pPr marL="1111250" lvl="1" indent="-711200">
              <a:buClr>
                <a:prstClr val="black"/>
              </a:buClr>
            </a:pPr>
            <a:r>
              <a:rPr lang="en-US" altLang="en-US" dirty="0"/>
              <a:t>Movement,  Sleep, Falls</a:t>
            </a:r>
            <a:endParaRPr lang="en-US" altLang="en-US" dirty="0">
              <a:solidFill>
                <a:prstClr val="black"/>
              </a:solidFill>
            </a:endParaRPr>
          </a:p>
          <a:p>
            <a:pPr marL="711200" lvl="0" indent="-711200">
              <a:buClr>
                <a:prstClr val="black"/>
              </a:buClr>
            </a:pPr>
            <a:r>
              <a:rPr lang="en-US" altLang="en-US" dirty="0">
                <a:solidFill>
                  <a:prstClr val="black"/>
                </a:solidFill>
              </a:rPr>
              <a:t>Smart homes / </a:t>
            </a:r>
            <a:r>
              <a:rPr lang="en-US" altLang="en-US" dirty="0"/>
              <a:t>Monitoring</a:t>
            </a:r>
          </a:p>
          <a:p>
            <a:pPr marL="1111250" lvl="1" indent="-711200">
              <a:buClr>
                <a:prstClr val="black"/>
              </a:buClr>
            </a:pPr>
            <a:r>
              <a:rPr lang="en-US" altLang="en-US" dirty="0"/>
              <a:t>Motion detectors (doorways, floors)</a:t>
            </a:r>
          </a:p>
          <a:p>
            <a:pPr marL="1111250" lvl="1" indent="-711200">
              <a:buClr>
                <a:prstClr val="black"/>
              </a:buClr>
            </a:pPr>
            <a:r>
              <a:rPr lang="en-US" altLang="en-US" dirty="0"/>
              <a:t>Cameras</a:t>
            </a:r>
          </a:p>
          <a:p>
            <a:pPr marL="1111250" lvl="1" indent="-711200">
              <a:buClr>
                <a:prstClr val="black"/>
              </a:buClr>
            </a:pPr>
            <a:r>
              <a:rPr lang="en-US" altLang="en-US" dirty="0"/>
              <a:t>Stove monitors</a:t>
            </a:r>
          </a:p>
          <a:p>
            <a:pPr marL="1111250" lvl="1" indent="-711200">
              <a:buClr>
                <a:prstClr val="black"/>
              </a:buClr>
            </a:pPr>
            <a:r>
              <a:rPr lang="en-US" altLang="en-US" dirty="0"/>
              <a:t>Voice-based personal assistants</a:t>
            </a:r>
            <a:endParaRPr lang="en-US" altLang="en-US" dirty="0">
              <a:solidFill>
                <a:prstClr val="black"/>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525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3EAEA5B-70E4-C613-1592-9D4E8D386AC5}"/>
              </a:ext>
            </a:extLst>
          </p:cNvPr>
          <p:cNvPicPr>
            <a:picLocks noGrp="1" noChangeAspect="1"/>
          </p:cNvPicPr>
          <p:nvPr>
            <p:ph idx="1"/>
          </p:nvPr>
        </p:nvPicPr>
        <p:blipFill>
          <a:blip r:embed="rId2"/>
          <a:stretch>
            <a:fillRect/>
          </a:stretch>
        </p:blipFill>
        <p:spPr>
          <a:xfrm>
            <a:off x="914400" y="-36792"/>
            <a:ext cx="6515100" cy="6908319"/>
          </a:xfrm>
        </p:spPr>
      </p:pic>
      <p:pic>
        <p:nvPicPr>
          <p:cNvPr id="4" name="Picture 3">
            <a:extLst>
              <a:ext uri="{FF2B5EF4-FFF2-40B4-BE49-F238E27FC236}">
                <a16:creationId xmlns:a16="http://schemas.microsoft.com/office/drawing/2014/main" id="{547280CC-45AD-6180-00F5-2F97930B4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5" name="Rectangle 4">
            <a:extLst>
              <a:ext uri="{FF2B5EF4-FFF2-40B4-BE49-F238E27FC236}">
                <a16:creationId xmlns:a16="http://schemas.microsoft.com/office/drawing/2014/main" id="{351152E4-05D1-19C0-4512-EA9CC618BA27}"/>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561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Solutions</a:t>
            </a:r>
          </a:p>
        </p:txBody>
      </p:sp>
      <p:sp>
        <p:nvSpPr>
          <p:cNvPr id="109571" name="Rectangle 3"/>
          <p:cNvSpPr>
            <a:spLocks noGrp="1" noChangeArrowheads="1"/>
          </p:cNvSpPr>
          <p:nvPr>
            <p:ph idx="1"/>
          </p:nvPr>
        </p:nvSpPr>
        <p:spPr>
          <a:xfrm>
            <a:off x="457200" y="1600200"/>
            <a:ext cx="8458200" cy="4525963"/>
          </a:xfrm>
        </p:spPr>
        <p:txBody>
          <a:bodyPr>
            <a:normAutofit/>
          </a:bodyPr>
          <a:lstStyle/>
          <a:p>
            <a:pPr marL="711200" lvl="0" indent="-711200">
              <a:buClr>
                <a:prstClr val="black"/>
              </a:buClr>
            </a:pPr>
            <a:r>
              <a:rPr lang="en-US" altLang="en-US" dirty="0">
                <a:solidFill>
                  <a:prstClr val="black"/>
                </a:solidFill>
              </a:rPr>
              <a:t>Robots as staff</a:t>
            </a:r>
          </a:p>
          <a:p>
            <a:pPr marL="1111250" lvl="1" indent="-711200">
              <a:buClr>
                <a:prstClr val="black"/>
              </a:buClr>
            </a:pPr>
            <a:r>
              <a:rPr lang="en-US" altLang="en-US" dirty="0">
                <a:solidFill>
                  <a:prstClr val="black"/>
                </a:solidFill>
              </a:rPr>
              <a:t>Delivery of food to dining rooms, clearing tables, bringing medication, transference, night monitoring </a:t>
            </a:r>
          </a:p>
          <a:p>
            <a:pPr marL="1111250" lvl="1" indent="-711200">
              <a:buClr>
                <a:prstClr val="black"/>
              </a:buClr>
            </a:pPr>
            <a:r>
              <a:rPr lang="en-US" altLang="en-US" dirty="0">
                <a:solidFill>
                  <a:prstClr val="black"/>
                </a:solidFill>
              </a:rPr>
              <a:t>Eggleston, Lee and Iizuka (2021)</a:t>
            </a:r>
            <a:r>
              <a:rPr lang="en-US" i="1" dirty="0"/>
              <a:t>	</a:t>
            </a:r>
          </a:p>
          <a:p>
            <a:pPr marL="1511300" lvl="2" indent="-711200">
              <a:buClr>
                <a:prstClr val="black"/>
              </a:buClr>
            </a:pPr>
            <a:r>
              <a:rPr lang="en-US" dirty="0"/>
              <a:t>Reduce wages (22% for nurses, night wages) </a:t>
            </a:r>
          </a:p>
          <a:p>
            <a:pPr marL="1511300" lvl="2" indent="-711200">
              <a:buClr>
                <a:prstClr val="black"/>
              </a:buClr>
            </a:pPr>
            <a:r>
              <a:rPr lang="en-US" dirty="0"/>
              <a:t>Increases for management</a:t>
            </a:r>
          </a:p>
          <a:p>
            <a:pPr marL="1511300" lvl="2" indent="-711200">
              <a:buClr>
                <a:prstClr val="black"/>
              </a:buClr>
            </a:pPr>
            <a:r>
              <a:rPr lang="en-US" dirty="0"/>
              <a:t>Increases use of non-regular staff </a:t>
            </a:r>
          </a:p>
          <a:p>
            <a:pPr marL="1511300" lvl="2" indent="-711200">
              <a:buClr>
                <a:prstClr val="black"/>
              </a:buClr>
            </a:pPr>
            <a:r>
              <a:rPr lang="en-US" dirty="0"/>
              <a:t>Reduces turn-over</a:t>
            </a:r>
          </a:p>
          <a:p>
            <a:pPr marL="0" indent="0" eaLnBrk="1" hangingPunct="1">
              <a:spcBef>
                <a:spcPts val="1800"/>
              </a:spcBef>
              <a:buNone/>
            </a:pPr>
            <a:endParaRPr lang="en-US" dirty="0"/>
          </a:p>
          <a:p>
            <a:pPr marL="0" indent="0" eaLnBrk="1" hangingPunct="1">
              <a:spcBef>
                <a:spcPts val="1800"/>
              </a:spcBef>
              <a:buNone/>
            </a:pPr>
            <a:endParaRPr lang="en-US" dirty="0"/>
          </a:p>
          <a:p>
            <a:pPr marL="292100" lvl="1" indent="0">
              <a:buClr>
                <a:prstClr val="black"/>
              </a:buClr>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421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Solutions – Technology</a:t>
            </a:r>
          </a:p>
        </p:txBody>
      </p:sp>
      <p:sp>
        <p:nvSpPr>
          <p:cNvPr id="109571" name="Rectangle 3"/>
          <p:cNvSpPr>
            <a:spLocks noGrp="1" noChangeArrowheads="1"/>
          </p:cNvSpPr>
          <p:nvPr>
            <p:ph idx="1"/>
          </p:nvPr>
        </p:nvSpPr>
        <p:spPr>
          <a:xfrm>
            <a:off x="457200" y="1600200"/>
            <a:ext cx="8458200" cy="4525963"/>
          </a:xfrm>
        </p:spPr>
        <p:txBody>
          <a:bodyPr>
            <a:normAutofit/>
          </a:bodyPr>
          <a:lstStyle/>
          <a:p>
            <a:pPr marL="711200" lvl="0" indent="-711200">
              <a:buClr>
                <a:prstClr val="black"/>
              </a:buClr>
            </a:pPr>
            <a:r>
              <a:rPr lang="en-US" altLang="en-US" dirty="0">
                <a:solidFill>
                  <a:prstClr val="black"/>
                </a:solidFill>
              </a:rPr>
              <a:t>Many ethical concerns </a:t>
            </a:r>
          </a:p>
          <a:p>
            <a:pPr marL="1111250" lvl="1" indent="-711200">
              <a:buClr>
                <a:prstClr val="black"/>
              </a:buClr>
            </a:pPr>
            <a:r>
              <a:rPr lang="en-US" altLang="en-US" dirty="0">
                <a:solidFill>
                  <a:prstClr val="black"/>
                </a:solidFill>
              </a:rPr>
              <a:t>Deceiving patients</a:t>
            </a:r>
          </a:p>
          <a:p>
            <a:pPr marL="1111250" lvl="1" indent="-711200">
              <a:buClr>
                <a:prstClr val="black"/>
              </a:buClr>
            </a:pPr>
            <a:r>
              <a:rPr lang="en-US" altLang="en-US" dirty="0"/>
              <a:t>Lack of human contact</a:t>
            </a:r>
          </a:p>
          <a:p>
            <a:pPr marL="1111250" lvl="1" indent="-711200">
              <a:buClr>
                <a:prstClr val="black"/>
              </a:buClr>
            </a:pPr>
            <a:r>
              <a:rPr lang="en-US" altLang="en-US" dirty="0"/>
              <a:t>Dehumanization</a:t>
            </a:r>
          </a:p>
          <a:p>
            <a:pPr marL="711200" lvl="0" indent="-711200">
              <a:buClr>
                <a:prstClr val="black"/>
              </a:buClr>
            </a:pPr>
            <a:r>
              <a:rPr lang="en-US" altLang="en-US" dirty="0">
                <a:solidFill>
                  <a:prstClr val="black"/>
                </a:solidFill>
              </a:rPr>
              <a:t>Loneliness and Isolation already a problem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06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66825"/>
            <a:ext cx="8229600" cy="4324350"/>
          </a:xfrm>
        </p:spPr>
        <p:txBody>
          <a:bodyPr/>
          <a:lstStyle/>
          <a:p>
            <a:pPr marL="109537" indent="0" algn="ctr">
              <a:buNone/>
            </a:pPr>
            <a:endParaRPr lang="en-US" sz="4000" dirty="0"/>
          </a:p>
          <a:p>
            <a:pPr marL="109537" indent="0" algn="ctr">
              <a:buNone/>
            </a:pPr>
            <a:endParaRPr lang="en-US" sz="4000" dirty="0"/>
          </a:p>
          <a:p>
            <a:pPr marL="109537" indent="0" algn="ctr">
              <a:buNone/>
            </a:pPr>
            <a:r>
              <a:rPr lang="en-US" sz="4000" dirty="0"/>
              <a:t>Thank you</a:t>
            </a:r>
          </a:p>
        </p:txBody>
      </p:sp>
      <p:pic>
        <p:nvPicPr>
          <p:cNvPr id="4" name="Picture 3">
            <a:extLst>
              <a:ext uri="{FF2B5EF4-FFF2-40B4-BE49-F238E27FC236}">
                <a16:creationId xmlns:a16="http://schemas.microsoft.com/office/drawing/2014/main" id="{547280CC-45AD-6180-00F5-2F97930B4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5715000"/>
            <a:ext cx="1714500" cy="1143000"/>
          </a:xfrm>
          <a:prstGeom prst="rect">
            <a:avLst/>
          </a:prstGeom>
        </p:spPr>
      </p:pic>
      <p:sp>
        <p:nvSpPr>
          <p:cNvPr id="5" name="Rectangle 4">
            <a:extLst>
              <a:ext uri="{FF2B5EF4-FFF2-40B4-BE49-F238E27FC236}">
                <a16:creationId xmlns:a16="http://schemas.microsoft.com/office/drawing/2014/main" id="{351152E4-05D1-19C0-4512-EA9CC618BA27}"/>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02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47BB-B68F-D6A8-0B78-0D35C5282744}"/>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82FEF26-9620-EB4A-275F-CC86563765C9}"/>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Differences in the Provision of Care</a:t>
            </a:r>
          </a:p>
        </p:txBody>
      </p:sp>
      <p:sp>
        <p:nvSpPr>
          <p:cNvPr id="109571" name="Rectangle 3">
            <a:extLst>
              <a:ext uri="{FF2B5EF4-FFF2-40B4-BE49-F238E27FC236}">
                <a16:creationId xmlns:a16="http://schemas.microsoft.com/office/drawing/2014/main" id="{E92CFE59-D15A-2FDD-9BF5-3D94EC4EDFB8}"/>
              </a:ext>
            </a:extLst>
          </p:cNvPr>
          <p:cNvSpPr>
            <a:spLocks noGrp="1" noChangeArrowheads="1"/>
          </p:cNvSpPr>
          <p:nvPr>
            <p:ph idx="1"/>
          </p:nvPr>
        </p:nvSpPr>
        <p:spPr>
          <a:xfrm>
            <a:off x="238991" y="1447800"/>
            <a:ext cx="8676409" cy="4991100"/>
          </a:xfrm>
        </p:spPr>
        <p:txBody>
          <a:bodyPr>
            <a:normAutofit/>
          </a:bodyPr>
          <a:lstStyle/>
          <a:p>
            <a:pPr eaLnBrk="1" hangingPunct="1"/>
            <a:r>
              <a:rPr lang="en-US" u="sng" dirty="0"/>
              <a:t>Structure of public programs </a:t>
            </a:r>
            <a:r>
              <a:rPr lang="en-US" dirty="0"/>
              <a:t>leads to variation in how care is supplied</a:t>
            </a:r>
          </a:p>
          <a:p>
            <a:pPr eaLnBrk="1" hangingPunct="1"/>
            <a:r>
              <a:rPr lang="en-US" u="sng" dirty="0"/>
              <a:t>Underlying population characteristics</a:t>
            </a:r>
          </a:p>
          <a:p>
            <a:pPr lvl="1"/>
            <a:r>
              <a:rPr lang="en-US" dirty="0"/>
              <a:t>Age distribution</a:t>
            </a:r>
          </a:p>
          <a:p>
            <a:pPr lvl="1"/>
            <a:r>
              <a:rPr lang="en-US" dirty="0"/>
              <a:t>Health, morbidity</a:t>
            </a:r>
          </a:p>
          <a:p>
            <a:pPr lvl="1"/>
            <a:r>
              <a:rPr lang="en-US" dirty="0"/>
              <a:t>Family size, migration patterns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 </a:t>
            </a:r>
            <a:r>
              <a:rPr kumimoji="0" lang="en-US" sz="3200" b="0" i="0" u="sng" strike="noStrike" kern="1200" cap="none" spc="0" normalizeH="0" baseline="0" noProof="0" dirty="0">
                <a:ln>
                  <a:noFill/>
                </a:ln>
                <a:solidFill>
                  <a:prstClr val="black"/>
                </a:solidFill>
                <a:effectLst/>
                <a:uLnTx/>
                <a:uFillTx/>
                <a:latin typeface="Calibri"/>
                <a:ea typeface="+mn-ea"/>
                <a:cs typeface="+mn-cs"/>
              </a:rPr>
              <a:t>Social norms</a:t>
            </a:r>
            <a:endParaRPr lang="en-US" u="sng" dirty="0">
              <a:solidFill>
                <a:prstClr val="black"/>
              </a:solidFill>
              <a:latin typeface="Calibri"/>
            </a:endParaRPr>
          </a:p>
          <a:p>
            <a:pPr lvl="1" indent="-342900">
              <a:buFont typeface="Arial"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Role / obligations of family </a:t>
            </a:r>
            <a:endParaRPr lang="en-US" dirty="0">
              <a:solidFill>
                <a:prstClr val="black"/>
              </a:solidFill>
              <a:latin typeface="Calibri"/>
            </a:endParaRPr>
          </a:p>
          <a:p>
            <a:pPr lvl="1" indent="-342900">
              <a:buFont typeface="Arial"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Expectation for assistance v. independence</a:t>
            </a:r>
          </a:p>
          <a:p>
            <a:pPr marL="457200" lvl="1" indent="0">
              <a:buNone/>
            </a:pPr>
            <a:endParaRPr lang="en-US" dirty="0"/>
          </a:p>
        </p:txBody>
      </p:sp>
      <p:sp>
        <p:nvSpPr>
          <p:cNvPr id="6" name="Rectangle 5">
            <a:extLst>
              <a:ext uri="{FF2B5EF4-FFF2-40B4-BE49-F238E27FC236}">
                <a16:creationId xmlns:a16="http://schemas.microsoft.com/office/drawing/2014/main" id="{02A99520-30EA-5E3C-B5D6-31317D766B9E}"/>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9412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2400" dirty="0">
                <a:latin typeface="+mn-lt"/>
              </a:rPr>
              <a:t>Ratio of Formal LTC Expenditures to GDP</a:t>
            </a:r>
          </a:p>
        </p:txBody>
      </p:sp>
      <p:graphicFrame>
        <p:nvGraphicFramePr>
          <p:cNvPr id="2" name="Content Placeholder 1">
            <a:extLst>
              <a:ext uri="{FF2B5EF4-FFF2-40B4-BE49-F238E27FC236}">
                <a16:creationId xmlns:a16="http://schemas.microsoft.com/office/drawing/2014/main" id="{A9475B26-D975-787B-097B-0B8F4799DAB2}"/>
              </a:ext>
            </a:extLst>
          </p:cNvPr>
          <p:cNvGraphicFramePr>
            <a:graphicFrameLocks noGrp="1"/>
          </p:cNvGraphicFramePr>
          <p:nvPr>
            <p:ph idx="1"/>
            <p:extLst>
              <p:ext uri="{D42A27DB-BD31-4B8C-83A1-F6EECF244321}">
                <p14:modId xmlns:p14="http://schemas.microsoft.com/office/powerpoint/2010/main" val="3088024468"/>
              </p:ext>
            </p:extLst>
          </p:nvPr>
        </p:nvGraphicFramePr>
        <p:xfrm>
          <a:off x="152400" y="1316266"/>
          <a:ext cx="8521700" cy="5175974"/>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64636871"/>
                    </a:ext>
                  </a:extLst>
                </a:gridCol>
                <a:gridCol w="1579880">
                  <a:extLst>
                    <a:ext uri="{9D8B030D-6E8A-4147-A177-3AD203B41FA5}">
                      <a16:colId xmlns:a16="http://schemas.microsoft.com/office/drawing/2014/main" val="1200844898"/>
                    </a:ext>
                  </a:extLst>
                </a:gridCol>
                <a:gridCol w="1704340">
                  <a:extLst>
                    <a:ext uri="{9D8B030D-6E8A-4147-A177-3AD203B41FA5}">
                      <a16:colId xmlns:a16="http://schemas.microsoft.com/office/drawing/2014/main" val="924290763"/>
                    </a:ext>
                  </a:extLst>
                </a:gridCol>
                <a:gridCol w="1704340">
                  <a:extLst>
                    <a:ext uri="{9D8B030D-6E8A-4147-A177-3AD203B41FA5}">
                      <a16:colId xmlns:a16="http://schemas.microsoft.com/office/drawing/2014/main" val="4111955254"/>
                    </a:ext>
                  </a:extLst>
                </a:gridCol>
                <a:gridCol w="1704340">
                  <a:extLst>
                    <a:ext uri="{9D8B030D-6E8A-4147-A177-3AD203B41FA5}">
                      <a16:colId xmlns:a16="http://schemas.microsoft.com/office/drawing/2014/main" val="4179714210"/>
                    </a:ext>
                  </a:extLst>
                </a:gridCol>
              </a:tblGrid>
              <a:tr h="402899">
                <a:tc>
                  <a:txBody>
                    <a:bodyPr/>
                    <a:lstStyle/>
                    <a:p>
                      <a:endParaRPr 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2400" dirty="0"/>
                        <a:t>Share GDP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gridSpan="2">
                  <a:txBody>
                    <a:bodyPr/>
                    <a:lstStyle/>
                    <a:p>
                      <a:pPr algn="ctr"/>
                      <a:r>
                        <a:rPr lang="en-US" sz="2400" dirty="0"/>
                        <a:t>Increase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3492843301"/>
                  </a:ext>
                </a:extLst>
              </a:tr>
              <a:tr h="402899">
                <a:tc>
                  <a:txBody>
                    <a:bodyPr/>
                    <a:lstStyle/>
                    <a:p>
                      <a:endParaRPr lang="en-US" sz="24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2000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2019</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Amount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Percent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0909667"/>
                  </a:ext>
                </a:extLst>
              </a:tr>
              <a:tr h="402899">
                <a:tc>
                  <a:txBody>
                    <a:bodyPr/>
                    <a:lstStyle/>
                    <a:p>
                      <a:r>
                        <a:rPr lang="en-US" sz="2400" dirty="0"/>
                        <a:t>Canada</a:t>
                      </a:r>
                    </a:p>
                  </a:txBody>
                  <a:tcPr>
                    <a:solidFill>
                      <a:schemeClr val="bg1"/>
                    </a:solidFill>
                  </a:tcPr>
                </a:tc>
                <a:tc>
                  <a:txBody>
                    <a:bodyPr/>
                    <a:lstStyle/>
                    <a:p>
                      <a:pPr algn="ctr"/>
                      <a:r>
                        <a:rPr lang="en-US" sz="2400" dirty="0"/>
                        <a:t>1.3</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2.1</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0.8</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t>61%</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945025831"/>
                  </a:ext>
                </a:extLst>
              </a:tr>
              <a:tr h="402899">
                <a:tc>
                  <a:txBody>
                    <a:bodyPr/>
                    <a:lstStyle/>
                    <a:p>
                      <a:r>
                        <a:rPr lang="en-US" sz="2400" dirty="0"/>
                        <a:t>Denmark</a:t>
                      </a:r>
                    </a:p>
                  </a:txBody>
                  <a:tcPr>
                    <a:solidFill>
                      <a:schemeClr val="bg1"/>
                    </a:solidFill>
                  </a:tcPr>
                </a:tc>
                <a:tc>
                  <a:txBody>
                    <a:bodyPr/>
                    <a:lstStyle/>
                    <a:p>
                      <a:pPr algn="ctr"/>
                      <a:r>
                        <a:rPr lang="en-US" sz="2400" dirty="0"/>
                        <a:t>1.9</a:t>
                      </a:r>
                    </a:p>
                  </a:txBody>
                  <a:tcPr>
                    <a:solidFill>
                      <a:schemeClr val="bg1"/>
                    </a:solidFill>
                  </a:tcPr>
                </a:tc>
                <a:tc>
                  <a:txBody>
                    <a:bodyPr/>
                    <a:lstStyle/>
                    <a:p>
                      <a:pPr algn="ctr"/>
                      <a:r>
                        <a:rPr lang="en-US" sz="2400" dirty="0"/>
                        <a:t>2.1</a:t>
                      </a:r>
                    </a:p>
                  </a:txBody>
                  <a:tcPr>
                    <a:solidFill>
                      <a:schemeClr val="bg1"/>
                    </a:solidFill>
                  </a:tcPr>
                </a:tc>
                <a:tc>
                  <a:txBody>
                    <a:bodyPr/>
                    <a:lstStyle/>
                    <a:p>
                      <a:pPr algn="ctr"/>
                      <a:r>
                        <a:rPr lang="en-US" sz="2400" dirty="0"/>
                        <a:t>0.2</a:t>
                      </a:r>
                    </a:p>
                  </a:txBody>
                  <a:tcPr>
                    <a:solidFill>
                      <a:schemeClr val="bg1"/>
                    </a:solidFill>
                  </a:tcPr>
                </a:tc>
                <a:tc>
                  <a:txBody>
                    <a:bodyPr/>
                    <a:lstStyle/>
                    <a:p>
                      <a:pPr algn="ctr"/>
                      <a:r>
                        <a:rPr lang="en-US" sz="2400" dirty="0"/>
                        <a:t>11</a:t>
                      </a:r>
                    </a:p>
                  </a:txBody>
                  <a:tcPr>
                    <a:solidFill>
                      <a:schemeClr val="bg1"/>
                    </a:solidFill>
                  </a:tcPr>
                </a:tc>
                <a:extLst>
                  <a:ext uri="{0D108BD9-81ED-4DB2-BD59-A6C34878D82A}">
                    <a16:rowId xmlns:a16="http://schemas.microsoft.com/office/drawing/2014/main" val="637898074"/>
                  </a:ext>
                </a:extLst>
              </a:tr>
              <a:tr h="402899">
                <a:tc>
                  <a:txBody>
                    <a:bodyPr/>
                    <a:lstStyle/>
                    <a:p>
                      <a:r>
                        <a:rPr lang="en-US" sz="2400" dirty="0"/>
                        <a:t>Germany</a:t>
                      </a:r>
                    </a:p>
                  </a:txBody>
                  <a:tcPr>
                    <a:solidFill>
                      <a:schemeClr val="bg1"/>
                    </a:solidFill>
                  </a:tcPr>
                </a:tc>
                <a:tc>
                  <a:txBody>
                    <a:bodyPr/>
                    <a:lstStyle/>
                    <a:p>
                      <a:pPr algn="ctr"/>
                      <a:r>
                        <a:rPr lang="en-US" sz="2400" dirty="0"/>
                        <a:t>1.4</a:t>
                      </a:r>
                    </a:p>
                  </a:txBody>
                  <a:tcPr>
                    <a:solidFill>
                      <a:schemeClr val="bg1"/>
                    </a:solidFill>
                  </a:tcPr>
                </a:tc>
                <a:tc>
                  <a:txBody>
                    <a:bodyPr/>
                    <a:lstStyle/>
                    <a:p>
                      <a:pPr algn="ctr"/>
                      <a:r>
                        <a:rPr lang="en-US" sz="2400" dirty="0"/>
                        <a:t>2.2</a:t>
                      </a:r>
                    </a:p>
                  </a:txBody>
                  <a:tcPr>
                    <a:solidFill>
                      <a:schemeClr val="bg1"/>
                    </a:solidFill>
                  </a:tcPr>
                </a:tc>
                <a:tc>
                  <a:txBody>
                    <a:bodyPr/>
                    <a:lstStyle/>
                    <a:p>
                      <a:pPr algn="ctr"/>
                      <a:r>
                        <a:rPr lang="en-US" sz="2400" dirty="0"/>
                        <a:t>0.8</a:t>
                      </a:r>
                    </a:p>
                  </a:txBody>
                  <a:tcPr>
                    <a:solidFill>
                      <a:schemeClr val="bg1"/>
                    </a:solidFill>
                  </a:tcPr>
                </a:tc>
                <a:tc>
                  <a:txBody>
                    <a:bodyPr/>
                    <a:lstStyle/>
                    <a:p>
                      <a:pPr algn="ctr"/>
                      <a:r>
                        <a:rPr lang="en-US" sz="2400" dirty="0"/>
                        <a:t>55</a:t>
                      </a:r>
                    </a:p>
                  </a:txBody>
                  <a:tcPr>
                    <a:solidFill>
                      <a:schemeClr val="bg1"/>
                    </a:solidFill>
                  </a:tcPr>
                </a:tc>
                <a:extLst>
                  <a:ext uri="{0D108BD9-81ED-4DB2-BD59-A6C34878D82A}">
                    <a16:rowId xmlns:a16="http://schemas.microsoft.com/office/drawing/2014/main" val="840123702"/>
                  </a:ext>
                </a:extLst>
              </a:tr>
              <a:tr h="402899">
                <a:tc>
                  <a:txBody>
                    <a:bodyPr/>
                    <a:lstStyle/>
                    <a:p>
                      <a:r>
                        <a:rPr lang="en-US" sz="2400" dirty="0"/>
                        <a:t>Japan</a:t>
                      </a:r>
                    </a:p>
                  </a:txBody>
                  <a:tcPr>
                    <a:solidFill>
                      <a:schemeClr val="bg1"/>
                    </a:solidFill>
                  </a:tcPr>
                </a:tc>
                <a:tc>
                  <a:txBody>
                    <a:bodyPr/>
                    <a:lstStyle/>
                    <a:p>
                      <a:pPr algn="ctr"/>
                      <a:r>
                        <a:rPr lang="en-US" sz="2400" dirty="0"/>
                        <a:t>0.7</a:t>
                      </a:r>
                    </a:p>
                  </a:txBody>
                  <a:tcPr>
                    <a:solidFill>
                      <a:schemeClr val="bg1"/>
                    </a:solidFill>
                  </a:tcPr>
                </a:tc>
                <a:tc>
                  <a:txBody>
                    <a:bodyPr/>
                    <a:lstStyle/>
                    <a:p>
                      <a:pPr algn="ctr"/>
                      <a:r>
                        <a:rPr lang="en-US" sz="2400" dirty="0"/>
                        <a:t>2.1</a:t>
                      </a:r>
                    </a:p>
                  </a:txBody>
                  <a:tcPr>
                    <a:solidFill>
                      <a:schemeClr val="bg1"/>
                    </a:solidFill>
                  </a:tcPr>
                </a:tc>
                <a:tc>
                  <a:txBody>
                    <a:bodyPr/>
                    <a:lstStyle/>
                    <a:p>
                      <a:pPr algn="ctr"/>
                      <a:r>
                        <a:rPr lang="en-US" sz="2400" dirty="0"/>
                        <a:t>1.4</a:t>
                      </a:r>
                    </a:p>
                  </a:txBody>
                  <a:tcPr>
                    <a:solidFill>
                      <a:schemeClr val="bg1"/>
                    </a:solidFill>
                  </a:tcPr>
                </a:tc>
                <a:tc>
                  <a:txBody>
                    <a:bodyPr/>
                    <a:lstStyle/>
                    <a:p>
                      <a:pPr algn="ctr"/>
                      <a:r>
                        <a:rPr lang="en-US" sz="2400" dirty="0"/>
                        <a:t>212</a:t>
                      </a:r>
                    </a:p>
                  </a:txBody>
                  <a:tcPr>
                    <a:solidFill>
                      <a:schemeClr val="bg1"/>
                    </a:solidFill>
                  </a:tcPr>
                </a:tc>
                <a:extLst>
                  <a:ext uri="{0D108BD9-81ED-4DB2-BD59-A6C34878D82A}">
                    <a16:rowId xmlns:a16="http://schemas.microsoft.com/office/drawing/2014/main" val="1633988339"/>
                  </a:ext>
                </a:extLst>
              </a:tr>
              <a:tr h="402899">
                <a:tc>
                  <a:txBody>
                    <a:bodyPr/>
                    <a:lstStyle/>
                    <a:p>
                      <a:r>
                        <a:rPr lang="en-US" sz="2400" dirty="0"/>
                        <a:t>Netherlands</a:t>
                      </a:r>
                    </a:p>
                  </a:txBody>
                  <a:tcPr>
                    <a:solidFill>
                      <a:schemeClr val="bg1"/>
                    </a:solidFill>
                  </a:tcPr>
                </a:tc>
                <a:tc>
                  <a:txBody>
                    <a:bodyPr/>
                    <a:lstStyle/>
                    <a:p>
                      <a:pPr algn="ctr"/>
                      <a:r>
                        <a:rPr lang="en-US" sz="2400" dirty="0"/>
                        <a:t>2.7</a:t>
                      </a:r>
                    </a:p>
                  </a:txBody>
                  <a:tcPr>
                    <a:solidFill>
                      <a:schemeClr val="bg1"/>
                    </a:solidFill>
                  </a:tcPr>
                </a:tc>
                <a:tc>
                  <a:txBody>
                    <a:bodyPr/>
                    <a:lstStyle/>
                    <a:p>
                      <a:pPr algn="ctr"/>
                      <a:r>
                        <a:rPr lang="en-US" sz="2400" dirty="0"/>
                        <a:t>4.1</a:t>
                      </a:r>
                    </a:p>
                  </a:txBody>
                  <a:tcPr>
                    <a:solidFill>
                      <a:schemeClr val="bg1"/>
                    </a:solidFill>
                  </a:tcPr>
                </a:tc>
                <a:tc>
                  <a:txBody>
                    <a:bodyPr/>
                    <a:lstStyle/>
                    <a:p>
                      <a:pPr algn="ctr"/>
                      <a:r>
                        <a:rPr lang="en-US" sz="2400" dirty="0"/>
                        <a:t>1.4</a:t>
                      </a:r>
                    </a:p>
                  </a:txBody>
                  <a:tcPr>
                    <a:solidFill>
                      <a:schemeClr val="bg1"/>
                    </a:solidFill>
                  </a:tcPr>
                </a:tc>
                <a:tc>
                  <a:txBody>
                    <a:bodyPr/>
                    <a:lstStyle/>
                    <a:p>
                      <a:pPr algn="ctr"/>
                      <a:r>
                        <a:rPr lang="en-US" sz="2400" dirty="0"/>
                        <a:t>50</a:t>
                      </a:r>
                    </a:p>
                  </a:txBody>
                  <a:tcPr>
                    <a:solidFill>
                      <a:schemeClr val="bg1"/>
                    </a:solidFill>
                  </a:tcPr>
                </a:tc>
                <a:extLst>
                  <a:ext uri="{0D108BD9-81ED-4DB2-BD59-A6C34878D82A}">
                    <a16:rowId xmlns:a16="http://schemas.microsoft.com/office/drawing/2014/main" val="3658699523"/>
                  </a:ext>
                </a:extLst>
              </a:tr>
              <a:tr h="402899">
                <a:tc>
                  <a:txBody>
                    <a:bodyPr/>
                    <a:lstStyle/>
                    <a:p>
                      <a:r>
                        <a:rPr lang="en-US" sz="2400" dirty="0"/>
                        <a:t>United States</a:t>
                      </a:r>
                    </a:p>
                  </a:txBody>
                  <a:tcPr>
                    <a:solidFill>
                      <a:schemeClr val="bg1"/>
                    </a:solidFill>
                  </a:tcPr>
                </a:tc>
                <a:tc>
                  <a:txBody>
                    <a:bodyPr/>
                    <a:lstStyle/>
                    <a:p>
                      <a:pPr algn="ctr"/>
                      <a:r>
                        <a:rPr lang="en-US" sz="2400" dirty="0"/>
                        <a:t>1.1</a:t>
                      </a:r>
                    </a:p>
                  </a:txBody>
                  <a:tcPr>
                    <a:solidFill>
                      <a:schemeClr val="bg1"/>
                    </a:solidFill>
                  </a:tcPr>
                </a:tc>
                <a:tc>
                  <a:txBody>
                    <a:bodyPr/>
                    <a:lstStyle/>
                    <a:p>
                      <a:pPr algn="ctr"/>
                      <a:r>
                        <a:rPr lang="en-US" sz="2400" dirty="0"/>
                        <a:t>1.3</a:t>
                      </a:r>
                    </a:p>
                  </a:txBody>
                  <a:tcPr>
                    <a:solidFill>
                      <a:schemeClr val="bg1"/>
                    </a:solidFill>
                  </a:tcPr>
                </a:tc>
                <a:tc>
                  <a:txBody>
                    <a:bodyPr/>
                    <a:lstStyle/>
                    <a:p>
                      <a:pPr algn="ctr"/>
                      <a:r>
                        <a:rPr lang="en-US" sz="2400" dirty="0"/>
                        <a:t>0.2</a:t>
                      </a:r>
                    </a:p>
                  </a:txBody>
                  <a:tcPr>
                    <a:solidFill>
                      <a:schemeClr val="bg1"/>
                    </a:solidFill>
                  </a:tcPr>
                </a:tc>
                <a:tc>
                  <a:txBody>
                    <a:bodyPr/>
                    <a:lstStyle/>
                    <a:p>
                      <a:pPr algn="ctr"/>
                      <a:r>
                        <a:rPr lang="en-US" sz="2400" dirty="0"/>
                        <a:t>17</a:t>
                      </a:r>
                    </a:p>
                  </a:txBody>
                  <a:tcPr>
                    <a:solidFill>
                      <a:schemeClr val="bg1"/>
                    </a:solidFill>
                  </a:tcPr>
                </a:tc>
                <a:extLst>
                  <a:ext uri="{0D108BD9-81ED-4DB2-BD59-A6C34878D82A}">
                    <a16:rowId xmlns:a16="http://schemas.microsoft.com/office/drawing/2014/main" val="1275854464"/>
                  </a:ext>
                </a:extLst>
              </a:tr>
              <a:tr h="402899">
                <a:tc>
                  <a:txBody>
                    <a:bodyPr/>
                    <a:lstStyle/>
                    <a:p>
                      <a:r>
                        <a:rPr lang="en-US" sz="2400" dirty="0"/>
                        <a:t>Mean</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2.1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0.7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60</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7131125"/>
                  </a:ext>
                </a:extLst>
              </a:tr>
              <a:tr h="695414">
                <a:tc gridSpan="5">
                  <a:txBody>
                    <a:bodyPr/>
                    <a:lstStyle/>
                    <a:p>
                      <a:r>
                        <a:rPr lang="en-US" sz="2400" dirty="0"/>
                        <a:t>Includes all formal LTC expenditures regardless of age</a:t>
                      </a: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03235474"/>
                  </a:ext>
                </a:extLst>
              </a:tr>
            </a:tbl>
          </a:graphicData>
        </a:graphic>
      </p:graphicFrame>
      <p:sp>
        <p:nvSpPr>
          <p:cNvPr id="6" name="Rectangle 5">
            <a:extLst>
              <a:ext uri="{FF2B5EF4-FFF2-40B4-BE49-F238E27FC236}">
                <a16:creationId xmlns:a16="http://schemas.microsoft.com/office/drawing/2014/main" id="{89B0B82A-DCD6-1A3E-2413-15E1A301F17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890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Introduction</a:t>
            </a:r>
          </a:p>
        </p:txBody>
      </p:sp>
      <p:sp>
        <p:nvSpPr>
          <p:cNvPr id="109571" name="Rectangle 3"/>
          <p:cNvSpPr>
            <a:spLocks noGrp="1" noChangeArrowheads="1"/>
          </p:cNvSpPr>
          <p:nvPr>
            <p:ph idx="1"/>
          </p:nvPr>
        </p:nvSpPr>
        <p:spPr>
          <a:xfrm>
            <a:off x="238991" y="1447800"/>
            <a:ext cx="8676409" cy="4991100"/>
          </a:xfrm>
        </p:spPr>
        <p:txBody>
          <a:bodyPr>
            <a:normAutofit/>
          </a:bodyPr>
          <a:lstStyle/>
          <a:p>
            <a:pPr eaLnBrk="1" hangingPunct="1"/>
            <a:r>
              <a:rPr lang="en-US" i="1" dirty="0"/>
              <a:t>Ms. Washington found herself performing high-level nursing tasks, like administering antibiotics three times a day through a PICC line — a thin tube that leads from veins in the arm to the veins near the heart. “My hands were shaking,” she said as she remembered apprehensively pushing in the drugs for the first time and feeling the weight of keeping her husband alive.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3988C691-3481-A175-0ED1-38167E657E4C}"/>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774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Introduction</a:t>
            </a:r>
          </a:p>
        </p:txBody>
      </p:sp>
      <p:sp>
        <p:nvSpPr>
          <p:cNvPr id="109571" name="Rectangle 3"/>
          <p:cNvSpPr>
            <a:spLocks noGrp="1" noChangeArrowheads="1"/>
          </p:cNvSpPr>
          <p:nvPr>
            <p:ph idx="1"/>
          </p:nvPr>
        </p:nvSpPr>
        <p:spPr>
          <a:xfrm>
            <a:off x="238991" y="1447800"/>
            <a:ext cx="8676409" cy="4991100"/>
          </a:xfrm>
        </p:spPr>
        <p:txBody>
          <a:bodyPr>
            <a:normAutofit/>
          </a:bodyPr>
          <a:lstStyle/>
          <a:p>
            <a:pPr eaLnBrk="1" hangingPunct="1"/>
            <a:r>
              <a:rPr lang="en-US" i="1" dirty="0"/>
              <a:t>I don't regret it for a second. My mother would not have lived nearly as long and would have had a much worse quality of life if I hadn't. And that time together is incredibly precious to me.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3988C691-3481-A175-0ED1-38167E657E4C}"/>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518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Introduction</a:t>
            </a:r>
          </a:p>
        </p:txBody>
      </p:sp>
      <p:sp>
        <p:nvSpPr>
          <p:cNvPr id="109571" name="Rectangle 3"/>
          <p:cNvSpPr>
            <a:spLocks noGrp="1" noChangeArrowheads="1"/>
          </p:cNvSpPr>
          <p:nvPr>
            <p:ph idx="1"/>
          </p:nvPr>
        </p:nvSpPr>
        <p:spPr>
          <a:xfrm>
            <a:off x="238991" y="1447800"/>
            <a:ext cx="8676409" cy="4991100"/>
          </a:xfrm>
        </p:spPr>
        <p:txBody>
          <a:bodyPr>
            <a:normAutofit/>
          </a:bodyPr>
          <a:lstStyle/>
          <a:p>
            <a:pPr eaLnBrk="1" hangingPunct="1"/>
            <a:r>
              <a:rPr lang="en-US" i="1" dirty="0"/>
              <a:t>Being a caregiver affected my stress levels thus my sleep and mood, affected my finances, affected my hospital job… I would do it all again as my parents were loving and generous people.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3988C691-3481-A175-0ED1-38167E657E4C}"/>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4444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Introduction</a:t>
            </a:r>
          </a:p>
        </p:txBody>
      </p:sp>
      <p:sp>
        <p:nvSpPr>
          <p:cNvPr id="109571" name="Rectangle 3"/>
          <p:cNvSpPr>
            <a:spLocks noGrp="1" noChangeArrowheads="1"/>
          </p:cNvSpPr>
          <p:nvPr>
            <p:ph idx="1"/>
          </p:nvPr>
        </p:nvSpPr>
        <p:spPr>
          <a:xfrm>
            <a:off x="238991" y="1447800"/>
            <a:ext cx="8676409" cy="4991100"/>
          </a:xfrm>
        </p:spPr>
        <p:txBody>
          <a:bodyPr>
            <a:normAutofit/>
          </a:bodyPr>
          <a:lstStyle/>
          <a:p>
            <a:pPr eaLnBrk="1" hangingPunct="1"/>
            <a:r>
              <a:rPr lang="en-US" i="1" dirty="0"/>
              <a:t>I was lucky that my employer allowed me to have a reduction in hours and duties. But that came with an appropriate pay cut and many lost professional opportunities. After you say no for a while and stop going to networking opportunities, people stop asking.</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sp>
        <p:nvSpPr>
          <p:cNvPr id="6" name="Rectangle 5">
            <a:extLst>
              <a:ext uri="{FF2B5EF4-FFF2-40B4-BE49-F238E27FC236}">
                <a16:creationId xmlns:a16="http://schemas.microsoft.com/office/drawing/2014/main" id="{3988C691-3481-A175-0ED1-38167E657E4C}"/>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508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Percent of Elderly in Nursing Homes</a:t>
            </a:r>
          </a:p>
        </p:txBody>
      </p:sp>
      <p:sp>
        <p:nvSpPr>
          <p:cNvPr id="5" name="Rectangle 4"/>
          <p:cNvSpPr/>
          <p:nvPr/>
        </p:nvSpPr>
        <p:spPr>
          <a:xfrm>
            <a:off x="0" y="0"/>
            <a:ext cx="9144000" cy="381000"/>
          </a:xfrm>
          <a:prstGeom prst="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BCBA3A5C-9685-C8C6-85FE-562A98FC6EE2}"/>
              </a:ext>
            </a:extLst>
          </p:cNvPr>
          <p:cNvGraphicFramePr>
            <a:graphicFrameLocks noGrp="1"/>
          </p:cNvGraphicFramePr>
          <p:nvPr>
            <p:ph idx="1"/>
            <p:extLst>
              <p:ext uri="{D42A27DB-BD31-4B8C-83A1-F6EECF244321}">
                <p14:modId xmlns:p14="http://schemas.microsoft.com/office/powerpoint/2010/main" val="1107162187"/>
              </p:ext>
            </p:extLst>
          </p:nvPr>
        </p:nvGraphicFramePr>
        <p:xfrm>
          <a:off x="239713" y="1600200"/>
          <a:ext cx="8675687"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B6A72D5-5640-E63E-AA00-95202BD536E9}"/>
              </a:ext>
            </a:extLst>
          </p:cNvPr>
          <p:cNvSpPr txBox="1"/>
          <p:nvPr/>
        </p:nvSpPr>
        <p:spPr>
          <a:xfrm>
            <a:off x="-11722" y="6254234"/>
            <a:ext cx="4583722" cy="369332"/>
          </a:xfrm>
          <a:prstGeom prst="rect">
            <a:avLst/>
          </a:prstGeom>
          <a:noFill/>
        </p:spPr>
        <p:txBody>
          <a:bodyPr wrap="square">
            <a:spAutoFit/>
          </a:bodyPr>
          <a:lstStyle/>
          <a:p>
            <a:pPr marL="109537" indent="0">
              <a:buNone/>
            </a:pPr>
            <a:r>
              <a:rPr lang="en-US" sz="1800" dirty="0"/>
              <a:t>Source: Gruber and McGarry, 2022</a:t>
            </a:r>
          </a:p>
        </p:txBody>
      </p:sp>
    </p:spTree>
    <p:extLst>
      <p:ext uri="{BB962C8B-B14F-4D97-AF65-F5344CB8AC3E}">
        <p14:creationId xmlns:p14="http://schemas.microsoft.com/office/powerpoint/2010/main" val="21177572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FDE553-F71D-0CCC-233E-3CF49633A80E}"/>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FAAB0C-18F0-811E-E3D0-5AAAA60E81AC}"/>
              </a:ext>
            </a:extLst>
          </p:cNvPr>
          <p:cNvSpPr txBox="1"/>
          <p:nvPr/>
        </p:nvSpPr>
        <p:spPr>
          <a:xfrm>
            <a:off x="1219200" y="496669"/>
            <a:ext cx="6300123" cy="369332"/>
          </a:xfrm>
          <a:prstGeom prst="rect">
            <a:avLst/>
          </a:prstGeom>
          <a:noFill/>
        </p:spPr>
        <p:txBody>
          <a:bodyPr wrap="square">
            <a:spAutoFit/>
          </a:bodyPr>
          <a:lstStyle/>
          <a:p>
            <a:pPr algn="ctr"/>
            <a:r>
              <a:rPr lang="en-US" dirty="0"/>
              <a:t>Spending by source and type of care</a:t>
            </a:r>
          </a:p>
        </p:txBody>
      </p:sp>
      <p:graphicFrame>
        <p:nvGraphicFramePr>
          <p:cNvPr id="7" name="Table 6">
            <a:extLst>
              <a:ext uri="{FF2B5EF4-FFF2-40B4-BE49-F238E27FC236}">
                <a16:creationId xmlns:a16="http://schemas.microsoft.com/office/drawing/2014/main" id="{616D1895-C700-47A8-2B0D-AB4DE9914625}"/>
              </a:ext>
            </a:extLst>
          </p:cNvPr>
          <p:cNvGraphicFramePr>
            <a:graphicFrameLocks noGrp="1"/>
          </p:cNvGraphicFramePr>
          <p:nvPr>
            <p:extLst>
              <p:ext uri="{D42A27DB-BD31-4B8C-83A1-F6EECF244321}">
                <p14:modId xmlns:p14="http://schemas.microsoft.com/office/powerpoint/2010/main" val="3089509352"/>
              </p:ext>
            </p:extLst>
          </p:nvPr>
        </p:nvGraphicFramePr>
        <p:xfrm>
          <a:off x="114301" y="1447800"/>
          <a:ext cx="8724900" cy="4582288"/>
        </p:xfrm>
        <a:graphic>
          <a:graphicData uri="http://schemas.openxmlformats.org/drawingml/2006/table">
            <a:tbl>
              <a:tblPr firstRow="1" firstCol="1" bandRow="1"/>
              <a:tblGrid>
                <a:gridCol w="988828">
                  <a:extLst>
                    <a:ext uri="{9D8B030D-6E8A-4147-A177-3AD203B41FA5}">
                      <a16:colId xmlns:a16="http://schemas.microsoft.com/office/drawing/2014/main" val="1488538850"/>
                    </a:ext>
                  </a:extLst>
                </a:gridCol>
                <a:gridCol w="771344">
                  <a:extLst>
                    <a:ext uri="{9D8B030D-6E8A-4147-A177-3AD203B41FA5}">
                      <a16:colId xmlns:a16="http://schemas.microsoft.com/office/drawing/2014/main" val="1102475314"/>
                    </a:ext>
                  </a:extLst>
                </a:gridCol>
                <a:gridCol w="780506">
                  <a:extLst>
                    <a:ext uri="{9D8B030D-6E8A-4147-A177-3AD203B41FA5}">
                      <a16:colId xmlns:a16="http://schemas.microsoft.com/office/drawing/2014/main" val="3732037827"/>
                    </a:ext>
                  </a:extLst>
                </a:gridCol>
                <a:gridCol w="926421">
                  <a:extLst>
                    <a:ext uri="{9D8B030D-6E8A-4147-A177-3AD203B41FA5}">
                      <a16:colId xmlns:a16="http://schemas.microsoft.com/office/drawing/2014/main" val="3909608208"/>
                    </a:ext>
                  </a:extLst>
                </a:gridCol>
                <a:gridCol w="634591">
                  <a:extLst>
                    <a:ext uri="{9D8B030D-6E8A-4147-A177-3AD203B41FA5}">
                      <a16:colId xmlns:a16="http://schemas.microsoft.com/office/drawing/2014/main" val="1700467544"/>
                    </a:ext>
                  </a:extLst>
                </a:gridCol>
                <a:gridCol w="889409">
                  <a:extLst>
                    <a:ext uri="{9D8B030D-6E8A-4147-A177-3AD203B41FA5}">
                      <a16:colId xmlns:a16="http://schemas.microsoft.com/office/drawing/2014/main" val="3294682914"/>
                    </a:ext>
                  </a:extLst>
                </a:gridCol>
                <a:gridCol w="685800">
                  <a:extLst>
                    <a:ext uri="{9D8B030D-6E8A-4147-A177-3AD203B41FA5}">
                      <a16:colId xmlns:a16="http://schemas.microsoft.com/office/drawing/2014/main" val="2448183793"/>
                    </a:ext>
                  </a:extLst>
                </a:gridCol>
                <a:gridCol w="838200">
                  <a:extLst>
                    <a:ext uri="{9D8B030D-6E8A-4147-A177-3AD203B41FA5}">
                      <a16:colId xmlns:a16="http://schemas.microsoft.com/office/drawing/2014/main" val="2543601286"/>
                    </a:ext>
                  </a:extLst>
                </a:gridCol>
                <a:gridCol w="903561">
                  <a:extLst>
                    <a:ext uri="{9D8B030D-6E8A-4147-A177-3AD203B41FA5}">
                      <a16:colId xmlns:a16="http://schemas.microsoft.com/office/drawing/2014/main" val="620137717"/>
                    </a:ext>
                  </a:extLst>
                </a:gridCol>
                <a:gridCol w="653120">
                  <a:extLst>
                    <a:ext uri="{9D8B030D-6E8A-4147-A177-3AD203B41FA5}">
                      <a16:colId xmlns:a16="http://schemas.microsoft.com/office/drawing/2014/main" val="2039768316"/>
                    </a:ext>
                  </a:extLst>
                </a:gridCol>
                <a:gridCol w="653120">
                  <a:extLst>
                    <a:ext uri="{9D8B030D-6E8A-4147-A177-3AD203B41FA5}">
                      <a16:colId xmlns:a16="http://schemas.microsoft.com/office/drawing/2014/main" val="3572731995"/>
                    </a:ext>
                  </a:extLst>
                </a:gridCol>
              </a:tblGrid>
              <a:tr h="359426">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Care Type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Source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Canada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Denmark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Germany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Italy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Japan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Netherlnd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Spain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7153472"/>
                  </a:ext>
                </a:extLst>
              </a:tr>
              <a:tr h="359426">
                <a:tc rowSpan="3">
                  <a:txBody>
                    <a:bodyPr/>
                    <a:lstStyle/>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Nursing Home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795089924"/>
                  </a:ext>
                </a:extLst>
              </a:tr>
              <a:tr h="359426">
                <a:tc vMerge="1">
                  <a:txBody>
                    <a:bodyPr/>
                    <a:lstStyle/>
                    <a:p>
                      <a:endParaRPr lang="en-US"/>
                    </a:p>
                  </a:txBody>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3913358982"/>
                  </a:ext>
                </a:extLst>
              </a:tr>
              <a:tr h="183457">
                <a:tc vMerge="1">
                  <a:txBody>
                    <a:bodyPr/>
                    <a:lstStyle/>
                    <a:p>
                      <a:endParaRPr lang="en-US"/>
                    </a:p>
                  </a:txBody>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CA"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2148073973"/>
                  </a:ext>
                </a:extLst>
              </a:tr>
              <a:tr h="179713">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b">
                    <a:lnL>
                      <a:noFill/>
                    </a:lnL>
                    <a:lnR>
                      <a:noFill/>
                    </a:lnR>
                    <a:lnT>
                      <a:noFill/>
                    </a:lnT>
                    <a:lnB>
                      <a:noFill/>
                    </a:lnB>
                    <a:noFill/>
                  </a:tcPr>
                </a:tc>
                <a:tc>
                  <a:txBody>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304059474"/>
                  </a:ext>
                </a:extLst>
              </a:tr>
              <a:tr h="359426">
                <a:tc rowSpan="3">
                  <a:txBody>
                    <a:bodyPr/>
                    <a:lstStyle/>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 Care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0.2%</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2852683056"/>
                  </a:ext>
                </a:extLst>
              </a:tr>
              <a:tr h="359426">
                <a:tc vMerge="1">
                  <a:txBody>
                    <a:bodyPr/>
                    <a:lstStyle/>
                    <a:p>
                      <a:endParaRPr lang="en-US"/>
                    </a:p>
                  </a:txBody>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0.2%</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1980920845"/>
                  </a:ext>
                </a:extLst>
              </a:tr>
              <a:tr h="183457">
                <a:tc vMerge="1">
                  <a:txBody>
                    <a:bodyPr/>
                    <a:lstStyle/>
                    <a:p>
                      <a:endParaRPr lang="en-US"/>
                    </a:p>
                  </a:txBody>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CA"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2999239336"/>
                  </a:ext>
                </a:extLst>
              </a:tr>
              <a:tr h="179713">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b">
                    <a:lnL>
                      <a:noFill/>
                    </a:lnL>
                    <a:lnR>
                      <a:noFill/>
                    </a:lnR>
                    <a:lnT>
                      <a:noFill/>
                    </a:lnT>
                    <a:lnB>
                      <a:noFill/>
                    </a:lnB>
                    <a:noFill/>
                  </a:tcPr>
                </a:tc>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b">
                    <a:lnL>
                      <a:noFill/>
                    </a:lnL>
                    <a:lnR>
                      <a:noFill/>
                    </a:lnR>
                    <a:lnT>
                      <a:noFill/>
                    </a:lnT>
                    <a:lnB>
                      <a:noFill/>
                    </a:lnB>
                    <a:noFill/>
                  </a:tcPr>
                </a:tc>
                <a:tc>
                  <a:txBody>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481543848"/>
                  </a:ext>
                </a:extLst>
              </a:tr>
              <a:tr h="359426">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Informal Care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3313102498"/>
                  </a:ext>
                </a:extLst>
              </a:tr>
              <a:tr h="179713">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b">
                    <a:lnL>
                      <a:noFill/>
                    </a:lnL>
                    <a:lnR>
                      <a:noFill/>
                    </a:lnR>
                    <a:lnT>
                      <a:noFill/>
                    </a:lnT>
                    <a:lnB>
                      <a:noFill/>
                    </a:lnB>
                    <a:noFill/>
                  </a:tcPr>
                </a:tc>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b">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7392" marR="67392" marT="0" marB="0" anchor="ctr">
                    <a:lnL>
                      <a:noFill/>
                    </a:lnL>
                    <a:lnR>
                      <a:noFill/>
                    </a:lnR>
                    <a:lnT>
                      <a:noFill/>
                    </a:lnT>
                    <a:lnB>
                      <a:noFill/>
                    </a:lnB>
                    <a:noFill/>
                  </a:tcPr>
                </a:tc>
                <a:tc>
                  <a:txBody>
                    <a:bodyPr/>
                    <a:lstStyle/>
                    <a:p>
                      <a:endParaRPr lang="en-US" sz="1400">
                        <a:effectLst/>
                        <a:latin typeface="Calibri" panose="020F0502020204030204" pitchFamily="34"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131963048"/>
                  </a:ext>
                </a:extLst>
              </a:tr>
              <a:tr h="359426">
                <a:tc rowSpan="3">
                  <a:txBody>
                    <a:bodyPr/>
                    <a:lstStyle/>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4181861110"/>
                  </a:ext>
                </a:extLst>
              </a:tr>
              <a:tr h="359426">
                <a:tc vMerge="1">
                  <a:txBody>
                    <a:bodyPr/>
                    <a:lstStyle/>
                    <a:p>
                      <a:endParaRPr lang="en-US"/>
                    </a:p>
                  </a:txBody>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1.5%</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2194133274"/>
                  </a:ext>
                </a:extLst>
              </a:tr>
              <a:tr h="183457">
                <a:tc vMerge="1">
                  <a:txBody>
                    <a:bodyPr/>
                    <a:lstStyle/>
                    <a:p>
                      <a:endParaRPr lang="en-US"/>
                    </a:p>
                  </a:txBody>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3.0%</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a:noFill/>
                    </a:lnB>
                    <a:noFill/>
                  </a:tcPr>
                </a:tc>
                <a:extLst>
                  <a:ext uri="{0D108BD9-81ED-4DB2-BD59-A6C34878D82A}">
                    <a16:rowId xmlns:a16="http://schemas.microsoft.com/office/drawing/2014/main" val="3180035404"/>
                  </a:ext>
                </a:extLst>
              </a:tr>
              <a:tr h="359426">
                <a:tc gridSpan="2">
                  <a:txBody>
                    <a:bodyPr/>
                    <a:lstStyle/>
                    <a:p>
                      <a:pPr marL="0" marR="0">
                        <a:spcBef>
                          <a:spcPts val="0"/>
                        </a:spcBef>
                        <a:spcAft>
                          <a:spcPts val="0"/>
                        </a:spcAft>
                      </a:pPr>
                      <a:r>
                        <a:rPr lang="en-US" sz="1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Age-Adjusted 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92" marR="67392" marT="0" marB="0" anchor="ctr">
                    <a:lnL>
                      <a:noFill/>
                    </a:lnL>
                    <a:lnR>
                      <a:noFill/>
                    </a:lnR>
                    <a:lnT>
                      <a:noFill/>
                    </a:lnT>
                    <a:lnB w="19050" cap="flat" cmpd="dbl" algn="ctr">
                      <a:solidFill>
                        <a:srgbClr val="000000"/>
                      </a:solidFill>
                      <a:prstDash val="solid"/>
                      <a:round/>
                      <a:headEnd type="none" w="med" len="med"/>
                      <a:tailEnd type="none" w="med" len="med"/>
                    </a:lnB>
                    <a:noFill/>
                  </a:tcPr>
                </a:tc>
                <a:extLst>
                  <a:ext uri="{0D108BD9-81ED-4DB2-BD59-A6C34878D82A}">
                    <a16:rowId xmlns:a16="http://schemas.microsoft.com/office/drawing/2014/main" val="3005607560"/>
                  </a:ext>
                </a:extLst>
              </a:tr>
            </a:tbl>
          </a:graphicData>
        </a:graphic>
      </p:graphicFrame>
    </p:spTree>
    <p:extLst>
      <p:ext uri="{BB962C8B-B14F-4D97-AF65-F5344CB8AC3E}">
        <p14:creationId xmlns:p14="http://schemas.microsoft.com/office/powerpoint/2010/main" val="617203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90534" y="21590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FDFDE553-F71D-0CCC-233E-3CF49633A80E}"/>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4F2925C2-DF93-101E-D347-A34554D0F78C}"/>
              </a:ext>
            </a:extLst>
          </p:cNvPr>
          <p:cNvGraphicFramePr>
            <a:graphicFrameLocks noGrp="1"/>
          </p:cNvGraphicFramePr>
          <p:nvPr>
            <p:extLst>
              <p:ext uri="{D42A27DB-BD31-4B8C-83A1-F6EECF244321}">
                <p14:modId xmlns:p14="http://schemas.microsoft.com/office/powerpoint/2010/main" val="3128652478"/>
              </p:ext>
            </p:extLst>
          </p:nvPr>
        </p:nvGraphicFramePr>
        <p:xfrm>
          <a:off x="0" y="1430176"/>
          <a:ext cx="8991602" cy="4132424"/>
        </p:xfrm>
        <a:graphic>
          <a:graphicData uri="http://schemas.openxmlformats.org/drawingml/2006/table">
            <a:tbl>
              <a:tblPr firstRow="1" firstCol="1" bandRow="1"/>
              <a:tblGrid>
                <a:gridCol w="1219200">
                  <a:extLst>
                    <a:ext uri="{9D8B030D-6E8A-4147-A177-3AD203B41FA5}">
                      <a16:colId xmlns:a16="http://schemas.microsoft.com/office/drawing/2014/main" val="1236633378"/>
                    </a:ext>
                  </a:extLst>
                </a:gridCol>
                <a:gridCol w="1357501">
                  <a:extLst>
                    <a:ext uri="{9D8B030D-6E8A-4147-A177-3AD203B41FA5}">
                      <a16:colId xmlns:a16="http://schemas.microsoft.com/office/drawing/2014/main" val="3530411186"/>
                    </a:ext>
                  </a:extLst>
                </a:gridCol>
                <a:gridCol w="1095447">
                  <a:extLst>
                    <a:ext uri="{9D8B030D-6E8A-4147-A177-3AD203B41FA5}">
                      <a16:colId xmlns:a16="http://schemas.microsoft.com/office/drawing/2014/main" val="2179617831"/>
                    </a:ext>
                  </a:extLst>
                </a:gridCol>
                <a:gridCol w="1047771">
                  <a:extLst>
                    <a:ext uri="{9D8B030D-6E8A-4147-A177-3AD203B41FA5}">
                      <a16:colId xmlns:a16="http://schemas.microsoft.com/office/drawing/2014/main" val="2062869859"/>
                    </a:ext>
                  </a:extLst>
                </a:gridCol>
                <a:gridCol w="1047771">
                  <a:extLst>
                    <a:ext uri="{9D8B030D-6E8A-4147-A177-3AD203B41FA5}">
                      <a16:colId xmlns:a16="http://schemas.microsoft.com/office/drawing/2014/main" val="3495369842"/>
                    </a:ext>
                  </a:extLst>
                </a:gridCol>
                <a:gridCol w="967174">
                  <a:extLst>
                    <a:ext uri="{9D8B030D-6E8A-4147-A177-3AD203B41FA5}">
                      <a16:colId xmlns:a16="http://schemas.microsoft.com/office/drawing/2014/main" val="2392927992"/>
                    </a:ext>
                  </a:extLst>
                </a:gridCol>
                <a:gridCol w="1047771">
                  <a:extLst>
                    <a:ext uri="{9D8B030D-6E8A-4147-A177-3AD203B41FA5}">
                      <a16:colId xmlns:a16="http://schemas.microsoft.com/office/drawing/2014/main" val="1629868667"/>
                    </a:ext>
                  </a:extLst>
                </a:gridCol>
                <a:gridCol w="1208967">
                  <a:extLst>
                    <a:ext uri="{9D8B030D-6E8A-4147-A177-3AD203B41FA5}">
                      <a16:colId xmlns:a16="http://schemas.microsoft.com/office/drawing/2014/main" val="2895464343"/>
                    </a:ext>
                  </a:extLst>
                </a:gridCol>
              </a:tblGrid>
              <a:tr h="474824">
                <a:tc rowSpan="2">
                  <a:txBody>
                    <a:bodyPr/>
                    <a:lstStyle/>
                    <a:p>
                      <a:pPr marL="0" marR="0">
                        <a:spcBef>
                          <a:spcPts val="0"/>
                        </a:spcBef>
                        <a:spcAft>
                          <a:spcPts val="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Country</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ctr">
                        <a:spcBef>
                          <a:spcPts val="0"/>
                        </a:spcBef>
                        <a:spcAft>
                          <a:spcPts val="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Eligibility</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ctr">
                        <a:spcBef>
                          <a:spcPts val="0"/>
                        </a:spcBef>
                        <a:spcAft>
                          <a:spcPts val="0"/>
                        </a:spcAft>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Formal Setting</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spcBef>
                          <a:spcPts val="0"/>
                        </a:spcBef>
                        <a:spcAft>
                          <a:spcPts val="0"/>
                        </a:spcAft>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Cost Burden</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spcBef>
                          <a:spcPts val="0"/>
                        </a:spcBef>
                        <a:spcAft>
                          <a:spcPts val="0"/>
                        </a:spcAft>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Provision</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133421188"/>
                  </a:ext>
                </a:extLst>
              </a:tr>
              <a:tr h="382277">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i="1" kern="100">
                          <a:effectLst/>
                          <a:latin typeface="Times New Roman" panose="02020603050405020304" pitchFamily="18" charset="0"/>
                          <a:ea typeface="Times New Roman" panose="02020603050405020304" pitchFamily="18" charset="0"/>
                          <a:cs typeface="Times New Roman" panose="02020603050405020304" pitchFamily="18" charset="0"/>
                        </a:rPr>
                        <a:t>Nursing Home</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i="1" kern="100" dirty="0">
                          <a:effectLst/>
                          <a:latin typeface="Times New Roman" panose="02020603050405020304" pitchFamily="18" charset="0"/>
                          <a:ea typeface="Times New Roman" panose="02020603050405020304" pitchFamily="18" charset="0"/>
                          <a:cs typeface="Times New Roman" panose="02020603050405020304" pitchFamily="18" charset="0"/>
                        </a:rPr>
                        <a:t>Home Care</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i="1" kern="100">
                          <a:effectLst/>
                          <a:latin typeface="Times New Roman" panose="02020603050405020304" pitchFamily="18" charset="0"/>
                          <a:ea typeface="Times New Roman" panose="02020603050405020304" pitchFamily="18" charset="0"/>
                          <a:cs typeface="Times New Roman" panose="02020603050405020304" pitchFamily="18" charset="0"/>
                        </a:rPr>
                        <a:t>Public</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i="1" kern="100">
                          <a:effectLst/>
                          <a:latin typeface="Times New Roman" panose="02020603050405020304" pitchFamily="18" charset="0"/>
                          <a:ea typeface="Times New Roman" panose="02020603050405020304" pitchFamily="18" charset="0"/>
                          <a:cs typeface="Times New Roman" panose="02020603050405020304" pitchFamily="18" charset="0"/>
                        </a:rPr>
                        <a:t>Private</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i="1" kern="100">
                          <a:effectLst/>
                          <a:latin typeface="Times New Roman" panose="02020603050405020304" pitchFamily="18" charset="0"/>
                          <a:ea typeface="Times New Roman" panose="02020603050405020304" pitchFamily="18" charset="0"/>
                          <a:cs typeface="Times New Roman" panose="02020603050405020304" pitchFamily="18" charset="0"/>
                        </a:rPr>
                        <a:t>Formal</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i="1" kern="100">
                          <a:effectLst/>
                          <a:latin typeface="Times New Roman" panose="02020603050405020304" pitchFamily="18" charset="0"/>
                          <a:ea typeface="Times New Roman" panose="02020603050405020304" pitchFamily="18" charset="0"/>
                          <a:cs typeface="Times New Roman" panose="02020603050405020304" pitchFamily="18" charset="0"/>
                        </a:rPr>
                        <a:t>Informal</a:t>
                      </a:r>
                      <a:endParaRPr lang="en-US"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853645"/>
                  </a:ext>
                </a:extLst>
              </a:tr>
              <a:tr h="258170">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Canada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Means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2111786"/>
                  </a:ext>
                </a:extLst>
              </a:tr>
              <a:tr h="258170">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Denmark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Universal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0529037"/>
                  </a:ext>
                </a:extLst>
              </a:tr>
              <a:tr h="258170">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England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Means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0833625"/>
                  </a:ext>
                </a:extLst>
              </a:tr>
              <a:tr h="258170">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Germany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Universal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5699542"/>
                  </a:ext>
                </a:extLst>
              </a:tr>
              <a:tr h="246224">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Italy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Means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0183103"/>
                  </a:ext>
                </a:extLst>
              </a:tr>
              <a:tr h="258170">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Japan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Universal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5727173"/>
                  </a:ext>
                </a:extLst>
              </a:tr>
              <a:tr h="258170">
                <a:tc>
                  <a:txBody>
                    <a:bodyPr/>
                    <a:lstStyle/>
                    <a:p>
                      <a:pPr marL="0" marR="0">
                        <a:spcBef>
                          <a:spcPts val="0"/>
                        </a:spcBef>
                        <a:spcAft>
                          <a:spcPts val="0"/>
                        </a:spcAft>
                      </a:pP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Netherlnd</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Universal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7052206"/>
                  </a:ext>
                </a:extLst>
              </a:tr>
              <a:tr h="246224">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Singapore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Universal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0221152"/>
                  </a:ext>
                </a:extLst>
              </a:tr>
              <a:tr h="258170">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Spain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Universal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066156"/>
                  </a:ext>
                </a:extLst>
              </a:tr>
              <a:tr h="246224">
                <a:tc>
                  <a:txBody>
                    <a:bodyPr/>
                    <a:lstStyle/>
                    <a:p>
                      <a:pPr marL="0" marR="0">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Means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1898605"/>
                  </a:ext>
                </a:extLst>
              </a:tr>
            </a:tbl>
          </a:graphicData>
        </a:graphic>
      </p:graphicFrame>
    </p:spTree>
    <p:extLst>
      <p:ext uri="{BB962C8B-B14F-4D97-AF65-F5344CB8AC3E}">
        <p14:creationId xmlns:p14="http://schemas.microsoft.com/office/powerpoint/2010/main" val="32526563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3722-788A-1012-1260-6D27CA43D671}"/>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81DC47-E8D7-50CF-600E-99330D0DAD10}"/>
              </a:ext>
            </a:extLst>
          </p:cNvPr>
          <p:cNvGraphicFramePr/>
          <p:nvPr/>
        </p:nvGraphicFramePr>
        <p:xfrm>
          <a:off x="685800" y="1791868"/>
          <a:ext cx="7239000" cy="450135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2BCD98EE-567D-DE27-88F0-1B79B05365F3}"/>
              </a:ext>
            </a:extLst>
          </p:cNvPr>
          <p:cNvSpPr>
            <a:spLocks noGrp="1"/>
          </p:cNvSpPr>
          <p:nvPr>
            <p:ph type="title"/>
          </p:nvPr>
        </p:nvSpPr>
        <p:spPr>
          <a:xfrm>
            <a:off x="685800" y="756444"/>
            <a:ext cx="8229600" cy="1066800"/>
          </a:xfrm>
        </p:spPr>
        <p:txBody>
          <a:bodyPr/>
          <a:lstStyle/>
          <a:p>
            <a:pPr algn="ctr"/>
            <a:r>
              <a:rPr lang="en-US" sz="3200" dirty="0"/>
              <a:t>NH Residents per 65+ Population</a:t>
            </a:r>
          </a:p>
        </p:txBody>
      </p:sp>
      <p:sp>
        <p:nvSpPr>
          <p:cNvPr id="7" name="Rectangle 6">
            <a:extLst>
              <a:ext uri="{FF2B5EF4-FFF2-40B4-BE49-F238E27FC236}">
                <a16:creationId xmlns:a16="http://schemas.microsoft.com/office/drawing/2014/main" id="{867C1A98-BFD5-88FF-861E-C8304F49AD36}"/>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237E8E-8AE6-015F-B10E-8C0E3B0FD0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5791200"/>
            <a:ext cx="1600200" cy="1066800"/>
          </a:xfrm>
          <a:prstGeom prst="rect">
            <a:avLst/>
          </a:prstGeom>
        </p:spPr>
      </p:pic>
      <p:graphicFrame>
        <p:nvGraphicFramePr>
          <p:cNvPr id="2" name="Chart 1">
            <a:extLst>
              <a:ext uri="{FF2B5EF4-FFF2-40B4-BE49-F238E27FC236}">
                <a16:creationId xmlns:a16="http://schemas.microsoft.com/office/drawing/2014/main" id="{8A3375AC-C2A3-214B-88B5-B1D084D38A54}"/>
              </a:ext>
            </a:extLst>
          </p:cNvPr>
          <p:cNvGraphicFramePr/>
          <p:nvPr>
            <p:extLst>
              <p:ext uri="{D42A27DB-BD31-4B8C-83A1-F6EECF244321}">
                <p14:modId xmlns:p14="http://schemas.microsoft.com/office/powerpoint/2010/main" val="3823959564"/>
              </p:ext>
            </p:extLst>
          </p:nvPr>
        </p:nvGraphicFramePr>
        <p:xfrm>
          <a:off x="685800" y="2057400"/>
          <a:ext cx="7010400" cy="40441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114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Main Points</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a:bodyPr>
          <a:lstStyle/>
          <a:p>
            <a:pPr marL="514350" indent="-514350" eaLnBrk="1" hangingPunct="1">
              <a:buFont typeface="+mj-lt"/>
              <a:buAutoNum type="arabicPeriod"/>
            </a:pPr>
            <a:r>
              <a:rPr lang="en-US" dirty="0"/>
              <a:t>Most rapid growth among the oldest-old</a:t>
            </a:r>
          </a:p>
          <a:p>
            <a:pPr lvl="1"/>
            <a:r>
              <a:rPr lang="en-US" dirty="0"/>
              <a:t>Dramatic increases in need among oldest old </a:t>
            </a:r>
          </a:p>
          <a:p>
            <a:pPr lvl="1"/>
            <a:r>
              <a:rPr lang="en-US" dirty="0"/>
              <a:t>Leading to rapid growth in spending on LTC</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87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0B8C-27E5-A840-BBC9-69A2616FACB7}"/>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CBA4F50-3165-29EE-1178-D2A7B202CEC8}"/>
              </a:ext>
            </a:extLst>
          </p:cNvPr>
          <p:cNvSpPr>
            <a:spLocks noGrp="1" noChangeArrowheads="1"/>
          </p:cNvSpPr>
          <p:nvPr>
            <p:ph type="title"/>
          </p:nvPr>
        </p:nvSpPr>
        <p:spPr>
          <a:xfrm>
            <a:off x="457200" y="419100"/>
            <a:ext cx="8229600" cy="1143000"/>
          </a:xfrm>
        </p:spPr>
        <p:txBody>
          <a:bodyPr>
            <a:normAutofit/>
          </a:bodyPr>
          <a:lstStyle/>
          <a:p>
            <a:pPr algn="ctr" eaLnBrk="1" hangingPunct="1"/>
            <a:r>
              <a:rPr lang="en-US" sz="3600" dirty="0">
                <a:latin typeface="+mn-lt"/>
              </a:rPr>
              <a:t>Main Points</a:t>
            </a:r>
          </a:p>
        </p:txBody>
      </p:sp>
      <p:sp>
        <p:nvSpPr>
          <p:cNvPr id="109571" name="Rectangle 3">
            <a:extLst>
              <a:ext uri="{FF2B5EF4-FFF2-40B4-BE49-F238E27FC236}">
                <a16:creationId xmlns:a16="http://schemas.microsoft.com/office/drawing/2014/main" id="{DDFD8438-0058-5F3B-54A6-512295E6CC7C}"/>
              </a:ext>
            </a:extLst>
          </p:cNvPr>
          <p:cNvSpPr>
            <a:spLocks noGrp="1" noChangeArrowheads="1"/>
          </p:cNvSpPr>
          <p:nvPr>
            <p:ph idx="1"/>
          </p:nvPr>
        </p:nvSpPr>
        <p:spPr>
          <a:xfrm>
            <a:off x="238991" y="1447800"/>
            <a:ext cx="8676409" cy="4991100"/>
          </a:xfrm>
        </p:spPr>
        <p:txBody>
          <a:bodyPr>
            <a:normAutofit/>
          </a:bodyPr>
          <a:lstStyle/>
          <a:p>
            <a:pPr marL="514350" indent="-514350" eaLnBrk="1" hangingPunct="1">
              <a:buFont typeface="+mj-lt"/>
              <a:buAutoNum type="arabicPeriod" startAt="2"/>
            </a:pPr>
            <a:r>
              <a:rPr lang="en-US" dirty="0"/>
              <a:t>Countries vary substantially in fraction of GDP spent on LTC and in the use of institutional care and formal home care </a:t>
            </a:r>
          </a:p>
          <a:p>
            <a:pPr lvl="1"/>
            <a:r>
              <a:rPr lang="en-US" dirty="0"/>
              <a:t>Fraction receiving care in a NH ranges from 29 percent in Netherlands to 7 percent in Germany </a:t>
            </a:r>
          </a:p>
          <a:p>
            <a:pPr lvl="1"/>
            <a:r>
              <a:rPr lang="en-US" dirty="0"/>
              <a:t>Fraction receiving formal home care ranges from 23 percent in Spain to 63 percent in Japan </a:t>
            </a:r>
          </a:p>
          <a:p>
            <a:pPr lvl="1"/>
            <a:r>
              <a:rPr lang="en-US" dirty="0"/>
              <a:t>No apparent correlation between spending on formal home care and total LTC expenditures</a:t>
            </a:r>
          </a:p>
        </p:txBody>
      </p:sp>
      <p:sp>
        <p:nvSpPr>
          <p:cNvPr id="6" name="Rectangle 5">
            <a:extLst>
              <a:ext uri="{FF2B5EF4-FFF2-40B4-BE49-F238E27FC236}">
                <a16:creationId xmlns:a16="http://schemas.microsoft.com/office/drawing/2014/main" id="{07806A98-3B1E-48DB-F9F3-E2ADA17BC3AD}"/>
              </a:ext>
            </a:extLst>
          </p:cNvPr>
          <p:cNvSpPr/>
          <p:nvPr/>
        </p:nvSpPr>
        <p:spPr>
          <a:xfrm>
            <a:off x="0" y="-58616"/>
            <a:ext cx="9144000" cy="381000"/>
          </a:xfrm>
          <a:prstGeom prst="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9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ppt553E.tmp">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Mincho"/>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Reiko</Template>
  <TotalTime>23830</TotalTime>
  <Words>3278</Words>
  <Application>Microsoft Office PowerPoint</Application>
  <PresentationFormat>On-screen Show (4:3)</PresentationFormat>
  <Paragraphs>784</Paragraphs>
  <Slides>78</Slides>
  <Notes>70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78</vt:i4>
      </vt:variant>
    </vt:vector>
  </HeadingPairs>
  <TitlesOfParts>
    <vt:vector size="89" baseType="lpstr">
      <vt:lpstr>Aptos</vt:lpstr>
      <vt:lpstr>Arial</vt:lpstr>
      <vt:lpstr>Calibri</vt:lpstr>
      <vt:lpstr>Georgia</vt:lpstr>
      <vt:lpstr>Helvetica Light</vt:lpstr>
      <vt:lpstr>Times New Roman</vt:lpstr>
      <vt:lpstr>Trebuchet MS</vt:lpstr>
      <vt:lpstr>Wingdings</vt:lpstr>
      <vt:lpstr>Wingdings 2</vt:lpstr>
      <vt:lpstr>Urban</vt:lpstr>
      <vt:lpstr>ppt553E.tmp</vt:lpstr>
      <vt:lpstr>PowerPoint Presentation</vt:lpstr>
      <vt:lpstr>NBER iLTC Project</vt:lpstr>
      <vt:lpstr>Introduction</vt:lpstr>
      <vt:lpstr>Differences in the Provision of Care</vt:lpstr>
      <vt:lpstr> Differences in the Provision of Care</vt:lpstr>
      <vt:lpstr> Differences in the Provision of Care</vt:lpstr>
      <vt:lpstr>Differences in the Provision of Care</vt:lpstr>
      <vt:lpstr>Main Points</vt:lpstr>
      <vt:lpstr>Main Points</vt:lpstr>
      <vt:lpstr>Main Points</vt:lpstr>
      <vt:lpstr>Main Points</vt:lpstr>
      <vt:lpstr>Main Points</vt:lpstr>
      <vt:lpstr>Main Points</vt:lpstr>
      <vt:lpstr>Percent of Population 85+ 1990 and 2020</vt:lpstr>
      <vt:lpstr>Percent of Population 85+ 1990, 2020, 2050</vt:lpstr>
      <vt:lpstr>Percentage Point Increase in Population 85+ 1990-2050</vt:lpstr>
      <vt:lpstr>Percentage Point Increase in Population 85+ 1990-2020, 2020-2050</vt:lpstr>
      <vt:lpstr>PowerPoint Presentation</vt:lpstr>
      <vt:lpstr>PowerPoint Presentation</vt:lpstr>
      <vt:lpstr>Share of GDP Spent on Formal LTC, 2019</vt:lpstr>
      <vt:lpstr>Percent formal LTC paid by public sector</vt:lpstr>
      <vt:lpstr>Struggle to Provide for the Future</vt:lpstr>
      <vt:lpstr>Share of 65+ receiving care  in a Nursing Home</vt:lpstr>
      <vt:lpstr>Share of 65+ receiving care  with Formal Home Care </vt:lpstr>
      <vt:lpstr>Shift away from Institutional Care to Home Care USA</vt:lpstr>
      <vt:lpstr>Shift away from Institutional Care to Home Care Japan</vt:lpstr>
      <vt:lpstr>Shift away from Institutional Care  Netherlands</vt:lpstr>
      <vt:lpstr>PowerPoint Presentation</vt:lpstr>
      <vt:lpstr>Spending per NH Resident </vt:lpstr>
      <vt:lpstr>NH Employment to Residents Ratio</vt:lpstr>
      <vt:lpstr>PowerPoint Presentation</vt:lpstr>
      <vt:lpstr>Share of 85+ with 2 or more ADL limitations</vt:lpstr>
      <vt:lpstr>Issues with Formal Care</vt:lpstr>
      <vt:lpstr>Substitution of Informal for Formal Care example China</vt:lpstr>
      <vt:lpstr>Share of 65+ receiving care relying exclusively on informal care</vt:lpstr>
      <vt:lpstr>Share of 65+ with any formal or any informal home care</vt:lpstr>
      <vt:lpstr>Fraction Caregivers Female</vt:lpstr>
      <vt:lpstr>Fraction Caregivers Female</vt:lpstr>
      <vt:lpstr>Implicit Value of Informal Care</vt:lpstr>
      <vt:lpstr>Implicit Value of Informal Care</vt:lpstr>
      <vt:lpstr>Implicit Value of Informal Care</vt:lpstr>
      <vt:lpstr>Implicit Value of Informal Care</vt:lpstr>
      <vt:lpstr>Implicit Value of Informal Care</vt:lpstr>
      <vt:lpstr>Implicit Value of Informal Care</vt:lpstr>
      <vt:lpstr>Implicit Value of Informal Care</vt:lpstr>
      <vt:lpstr>PowerPoint Presentation</vt:lpstr>
      <vt:lpstr>Share of GDP Spent on Informal LTC 65+, 2019</vt:lpstr>
      <vt:lpstr>Comparative Cost of Care (Fraction of GDP)</vt:lpstr>
      <vt:lpstr>Cost of Caregiving</vt:lpstr>
      <vt:lpstr>Health Costs of Informal Care</vt:lpstr>
      <vt:lpstr>Health Costs of Informal Care</vt:lpstr>
      <vt:lpstr>Compensating Informal Caregivers</vt:lpstr>
      <vt:lpstr>Outcomes</vt:lpstr>
      <vt:lpstr>Outcomes</vt:lpstr>
      <vt:lpstr>The Future of Long-Term Care</vt:lpstr>
      <vt:lpstr>PowerPoint Presentation</vt:lpstr>
      <vt:lpstr>PowerPoint Presentation</vt:lpstr>
      <vt:lpstr>PowerPoint Presentation</vt:lpstr>
      <vt:lpstr>PowerPoint Presentation</vt:lpstr>
      <vt:lpstr>PowerPoint Presentation</vt:lpstr>
      <vt:lpstr>Second Round of iLTC Project</vt:lpstr>
      <vt:lpstr>Cost of Formal Care</vt:lpstr>
      <vt:lpstr>PowerPoint Presentation</vt:lpstr>
      <vt:lpstr>Solutions</vt:lpstr>
      <vt:lpstr>Technology</vt:lpstr>
      <vt:lpstr>PowerPoint Presentation</vt:lpstr>
      <vt:lpstr>Solutions</vt:lpstr>
      <vt:lpstr>Solutions – Technology</vt:lpstr>
      <vt:lpstr>PowerPoint Presentation</vt:lpstr>
      <vt:lpstr>Ratio of Formal LTC Expenditures to GDP</vt:lpstr>
      <vt:lpstr>Introduction</vt:lpstr>
      <vt:lpstr>Introduction</vt:lpstr>
      <vt:lpstr>Introduction</vt:lpstr>
      <vt:lpstr>Introduction</vt:lpstr>
      <vt:lpstr>Percent of Elderly in Nursing Homes</vt:lpstr>
      <vt:lpstr>PowerPoint Presentation</vt:lpstr>
      <vt:lpstr>PowerPoint Presentation</vt:lpstr>
      <vt:lpstr>NH Residents per 65+ Population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dc:title>
  <dc:creator>mcgarry</dc:creator>
  <cp:lastModifiedBy>Kathleen McGarry</cp:lastModifiedBy>
  <cp:revision>727</cp:revision>
  <cp:lastPrinted>2019-04-02T01:09:59Z</cp:lastPrinted>
  <dcterms:created xsi:type="dcterms:W3CDTF">2013-07-21T01:00:33Z</dcterms:created>
  <dcterms:modified xsi:type="dcterms:W3CDTF">2024-04-18T15:11:18Z</dcterms:modified>
</cp:coreProperties>
</file>