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vnd.openxmlformats-officedocument.vmlDrawing" Extension="vml"/>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2.xml"/>
  <Override ContentType="application/vnd.openxmlformats-officedocument.themeOverride+xml" PartName="/ppt/theme/themeOverride1.xml"/>
  <Override ContentType="application/vnd.openxmlformats-officedocument.spreadsheetml.sheet" PartName="/ppt/embeddings/Microsoft_Excel_Sheet4.xlsx"/>
  <Override ContentType="application/binary" PartName="/ppt/metadata"/>
  <Override ContentType="application/vnd.openxmlformats-officedocument.presentationml.notesMaster+xml" PartName="/ppt/notesMasters/notesMaster1.xml"/>
  <Override ContentType="application/vnd.openxmlformats-officedocument.drawingml.chartshapes+xml" PartName="/ppt/drawings/drawing1.xml"/>
  <Override ContentType="application/vnd.ms-office.chartstyle+xml" PartName="/ppt/charts/style3.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7099300" cy="10234600"/>
  <p:embeddedFontLst>
    <p:embeddedFont>
      <p:font typeface="Arim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6" roundtripDataSignature="AMtx7miXAMRd8LcWyfNp8JTY1deMsfPW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21FFCA-0E2B-494E-B345-36DB58BE400E}">
  <a:tblStyle styleId="{A221FFCA-0E2B-494E-B345-36DB58BE400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Arimo-bold.fntdata"/><Relationship Id="rId10" Type="http://schemas.openxmlformats.org/officeDocument/2006/relationships/slide" Target="slides/slide4.xml"/><Relationship Id="rId32" Type="http://schemas.openxmlformats.org/officeDocument/2006/relationships/font" Target="fonts/Arimo-regular.fntdata"/><Relationship Id="rId13" Type="http://schemas.openxmlformats.org/officeDocument/2006/relationships/slide" Target="slides/slide7.xml"/><Relationship Id="rId35" Type="http://schemas.openxmlformats.org/officeDocument/2006/relationships/font" Target="fonts/Arimo-boldItalic.fntdata"/><Relationship Id="rId12" Type="http://schemas.openxmlformats.org/officeDocument/2006/relationships/slide" Target="slides/slide6.xml"/><Relationship Id="rId34" Type="http://schemas.openxmlformats.org/officeDocument/2006/relationships/font" Target="fonts/Arimo-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2.xlsx"/><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themeOverride" Target="../theme/themeOverride2.xml"/><Relationship Id="rId4"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themeOverride" Target="../theme/themeOverride1.xml"/><Relationship Id="rId4" Type="http://schemas.openxmlformats.org/officeDocument/2006/relationships/oleObject" Target="https://asiandevbank-my.sharepoint.com/personal/cpetalcorin_adb_org/Documents/00_ADO2021/Note_SDG-funding/Chart_SDG-funding-ga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051282051282048E-2"/>
          <c:y val="3.2609497416916974E-2"/>
          <c:w val="0.95299145299145294"/>
          <c:h val="0.59329249017137209"/>
        </c:manualLayout>
      </c:layout>
      <c:barChart>
        <c:barDir val="col"/>
        <c:grouping val="stacked"/>
        <c:varyColors val="0"/>
        <c:ser>
          <c:idx val="0"/>
          <c:order val="0"/>
          <c:tx>
            <c:strRef>
              <c:f>'Figure 5'!$B$7</c:f>
              <c:strCache>
                <c:ptCount val="1"/>
                <c:pt idx="0">
                  <c:v>Physical capital</c:v>
                </c:pt>
              </c:strCache>
            </c:strRef>
          </c:tx>
          <c:spPr>
            <a:solidFill>
              <a:srgbClr val="8AC440"/>
            </a:solidFill>
            <a:ln>
              <a:noFill/>
            </a:ln>
            <a:effectLst/>
          </c:spPr>
          <c:invertIfNegative val="0"/>
          <c:dLbls>
            <c:spPr>
              <a:noFill/>
              <a:ln>
                <a:noFill/>
              </a:ln>
              <a:effectLst/>
            </c:spPr>
            <c:txPr>
              <a:bodyPr rot="0" vert="horz"/>
              <a:lstStyle/>
              <a:p>
                <a:pPr>
                  <a:defRPr sz="1200" b="1">
                    <a:solidFill>
                      <a:schemeClr val="bg1"/>
                    </a:solidFill>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5'!$A$8:$A$10</c:f>
              <c:strCache>
                <c:ptCount val="3"/>
                <c:pt idx="0">
                  <c:v>1970-1985</c:v>
                </c:pt>
                <c:pt idx="1">
                  <c:v>1995-2005</c:v>
                </c:pt>
                <c:pt idx="2">
                  <c:v>2010-2017</c:v>
                </c:pt>
              </c:strCache>
            </c:strRef>
          </c:cat>
          <c:val>
            <c:numRef>
              <c:f>'Figure 5'!$B$8:$B$10</c:f>
              <c:numCache>
                <c:formatCode>0.0</c:formatCode>
                <c:ptCount val="3"/>
                <c:pt idx="0">
                  <c:v>60.412814103226523</c:v>
                </c:pt>
                <c:pt idx="1">
                  <c:v>48.158417959510523</c:v>
                </c:pt>
                <c:pt idx="2">
                  <c:v>41.843875378263135</c:v>
                </c:pt>
              </c:numCache>
            </c:numRef>
          </c:val>
          <c:extLst>
            <c:ext xmlns:c16="http://schemas.microsoft.com/office/drawing/2014/chart" uri="{C3380CC4-5D6E-409C-BE32-E72D297353CC}">
              <c16:uniqueId val="{00000000-75FD-480A-812A-5A17419920A4}"/>
            </c:ext>
          </c:extLst>
        </c:ser>
        <c:ser>
          <c:idx val="1"/>
          <c:order val="1"/>
          <c:tx>
            <c:strRef>
              <c:f>'Figure 5'!$C$7</c:f>
              <c:strCache>
                <c:ptCount val="1"/>
                <c:pt idx="0">
                  <c:v>Labor</c:v>
                </c:pt>
              </c:strCache>
            </c:strRef>
          </c:tx>
          <c:spPr>
            <a:solidFill>
              <a:srgbClr val="F47F27"/>
            </a:solidFill>
            <a:ln>
              <a:noFill/>
            </a:ln>
            <a:effectLst/>
          </c:spPr>
          <c:invertIfNegative val="0"/>
          <c:dLbls>
            <c:spPr>
              <a:noFill/>
              <a:ln>
                <a:noFill/>
              </a:ln>
              <a:effectLst/>
            </c:spPr>
            <c:txPr>
              <a:bodyPr rot="0" vert="horz"/>
              <a:lstStyle/>
              <a:p>
                <a:pPr>
                  <a:defRPr sz="1200" b="1">
                    <a:solidFill>
                      <a:schemeClr val="bg1"/>
                    </a:solidFill>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5'!$A$8:$A$10</c:f>
              <c:strCache>
                <c:ptCount val="3"/>
                <c:pt idx="0">
                  <c:v>1970-1985</c:v>
                </c:pt>
                <c:pt idx="1">
                  <c:v>1995-2005</c:v>
                </c:pt>
                <c:pt idx="2">
                  <c:v>2010-2017</c:v>
                </c:pt>
              </c:strCache>
            </c:strRef>
          </c:cat>
          <c:val>
            <c:numRef>
              <c:f>'Figure 5'!$C$8:$C$10</c:f>
              <c:numCache>
                <c:formatCode>0.0</c:formatCode>
                <c:ptCount val="3"/>
                <c:pt idx="0">
                  <c:v>31.178671634589261</c:v>
                </c:pt>
                <c:pt idx="1">
                  <c:v>17.656385944066834</c:v>
                </c:pt>
                <c:pt idx="2">
                  <c:v>8.1481683878390445</c:v>
                </c:pt>
              </c:numCache>
            </c:numRef>
          </c:val>
          <c:extLst>
            <c:ext xmlns:c16="http://schemas.microsoft.com/office/drawing/2014/chart" uri="{C3380CC4-5D6E-409C-BE32-E72D297353CC}">
              <c16:uniqueId val="{00000001-75FD-480A-812A-5A17419920A4}"/>
            </c:ext>
          </c:extLst>
        </c:ser>
        <c:ser>
          <c:idx val="2"/>
          <c:order val="2"/>
          <c:tx>
            <c:strRef>
              <c:f>'Figure 5'!$D$7</c:f>
              <c:strCache>
                <c:ptCount val="1"/>
                <c:pt idx="0">
                  <c:v>Human capital</c:v>
                </c:pt>
              </c:strCache>
            </c:strRef>
          </c:tx>
          <c:spPr>
            <a:solidFill>
              <a:srgbClr val="FDB515"/>
            </a:solidFill>
            <a:ln>
              <a:noFill/>
            </a:ln>
            <a:effectLst/>
          </c:spPr>
          <c:invertIfNegative val="0"/>
          <c:dLbls>
            <c:spPr>
              <a:noFill/>
              <a:ln>
                <a:noFill/>
              </a:ln>
              <a:effectLst/>
            </c:spPr>
            <c:txPr>
              <a:bodyPr rot="0" vert="horz"/>
              <a:lstStyle/>
              <a:p>
                <a:pPr>
                  <a:defRPr sz="1200" b="1">
                    <a:solidFill>
                      <a:schemeClr val="bg1"/>
                    </a:solidFill>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5'!$A$8:$A$10</c:f>
              <c:strCache>
                <c:ptCount val="3"/>
                <c:pt idx="0">
                  <c:v>1970-1985</c:v>
                </c:pt>
                <c:pt idx="1">
                  <c:v>1995-2005</c:v>
                </c:pt>
                <c:pt idx="2">
                  <c:v>2010-2017</c:v>
                </c:pt>
              </c:strCache>
            </c:strRef>
          </c:cat>
          <c:val>
            <c:numRef>
              <c:f>'Figure 5'!$D$8:$D$10</c:f>
              <c:numCache>
                <c:formatCode>0.0</c:formatCode>
                <c:ptCount val="3"/>
                <c:pt idx="0">
                  <c:v>14.962333504656247</c:v>
                </c:pt>
                <c:pt idx="1">
                  <c:v>12.317063926553679</c:v>
                </c:pt>
                <c:pt idx="2">
                  <c:v>9.2446938916116412</c:v>
                </c:pt>
              </c:numCache>
            </c:numRef>
          </c:val>
          <c:extLst>
            <c:ext xmlns:c16="http://schemas.microsoft.com/office/drawing/2014/chart" uri="{C3380CC4-5D6E-409C-BE32-E72D297353CC}">
              <c16:uniqueId val="{00000002-75FD-480A-812A-5A17419920A4}"/>
            </c:ext>
          </c:extLst>
        </c:ser>
        <c:ser>
          <c:idx val="3"/>
          <c:order val="3"/>
          <c:tx>
            <c:strRef>
              <c:f>'Figure 5'!$E$7</c:f>
              <c:strCache>
                <c:ptCount val="1"/>
                <c:pt idx="0">
                  <c:v>TFP</c:v>
                </c:pt>
              </c:strCache>
            </c:strRef>
          </c:tx>
          <c:spPr>
            <a:solidFill>
              <a:srgbClr val="0C86C4"/>
            </a:solidFill>
            <a:ln>
              <a:noFill/>
            </a:ln>
            <a:effectLst/>
          </c:spPr>
          <c:invertIfNegative val="0"/>
          <c:dLbls>
            <c:spPr>
              <a:noFill/>
              <a:ln>
                <a:noFill/>
              </a:ln>
              <a:effectLst/>
            </c:spPr>
            <c:txPr>
              <a:bodyPr rot="0" vert="horz"/>
              <a:lstStyle/>
              <a:p>
                <a:pPr>
                  <a:defRPr sz="1200" b="1">
                    <a:solidFill>
                      <a:schemeClr val="bg1"/>
                    </a:solidFill>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5'!$A$8:$A$10</c:f>
              <c:strCache>
                <c:ptCount val="3"/>
                <c:pt idx="0">
                  <c:v>1970-1985</c:v>
                </c:pt>
                <c:pt idx="1">
                  <c:v>1995-2005</c:v>
                </c:pt>
                <c:pt idx="2">
                  <c:v>2010-2017</c:v>
                </c:pt>
              </c:strCache>
            </c:strRef>
          </c:cat>
          <c:val>
            <c:numRef>
              <c:f>'Figure 5'!$E$8:$E$10</c:f>
              <c:numCache>
                <c:formatCode>0.0</c:formatCode>
                <c:ptCount val="3"/>
                <c:pt idx="0" formatCode="#,##0.0_);\(#,##0.0\)">
                  <c:v>-6.5538192424720281</c:v>
                </c:pt>
                <c:pt idx="1">
                  <c:v>21.868132169868961</c:v>
                </c:pt>
                <c:pt idx="2">
                  <c:v>40.763262342286176</c:v>
                </c:pt>
              </c:numCache>
            </c:numRef>
          </c:val>
          <c:extLst>
            <c:ext xmlns:c16="http://schemas.microsoft.com/office/drawing/2014/chart" uri="{C3380CC4-5D6E-409C-BE32-E72D297353CC}">
              <c16:uniqueId val="{00000003-75FD-480A-812A-5A17419920A4}"/>
            </c:ext>
          </c:extLst>
        </c:ser>
        <c:dLbls>
          <c:dLblPos val="ctr"/>
          <c:showLegendKey val="0"/>
          <c:showVal val="1"/>
          <c:showCatName val="0"/>
          <c:showSerName val="0"/>
          <c:showPercent val="0"/>
          <c:showBubbleSize val="0"/>
        </c:dLbls>
        <c:gapWidth val="79"/>
        <c:overlap val="100"/>
        <c:axId val="505257704"/>
        <c:axId val="505184632"/>
      </c:barChart>
      <c:dateAx>
        <c:axId val="505257704"/>
        <c:scaling>
          <c:orientation val="minMax"/>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low"/>
        <c:spPr>
          <a:noFill/>
          <a:ln w="9525" cap="flat" cmpd="sng" algn="ctr">
            <a:solidFill>
              <a:schemeClr val="bg1">
                <a:lumMod val="85000"/>
              </a:schemeClr>
            </a:solidFill>
            <a:round/>
          </a:ln>
          <a:effectLst/>
        </c:spPr>
        <c:txPr>
          <a:bodyPr rot="-60000000" vert="horz"/>
          <a:lstStyle/>
          <a:p>
            <a:pPr>
              <a:defRPr sz="1400" b="1"/>
            </a:pPr>
            <a:endParaRPr lang="ja-JP"/>
          </a:p>
        </c:txPr>
        <c:crossAx val="505184632"/>
        <c:crosses val="autoZero"/>
        <c:auto val="0"/>
        <c:lblOffset val="100"/>
        <c:baseTimeUnit val="days"/>
      </c:dateAx>
      <c:valAx>
        <c:axId val="505184632"/>
        <c:scaling>
          <c:orientation val="minMax"/>
          <c:max val="110"/>
          <c:min val="-20"/>
        </c:scaling>
        <c:delete val="1"/>
        <c:axPos val="l"/>
        <c:numFmt formatCode="0.0" sourceLinked="1"/>
        <c:majorTickMark val="none"/>
        <c:minorTickMark val="none"/>
        <c:tickLblPos val="nextTo"/>
        <c:crossAx val="505257704"/>
        <c:crosses val="autoZero"/>
        <c:crossBetween val="between"/>
      </c:valAx>
      <c:spPr>
        <a:noFill/>
        <a:ln>
          <a:noFill/>
        </a:ln>
        <a:effectLst/>
      </c:spPr>
    </c:plotArea>
    <c:legend>
      <c:legendPos val="b"/>
      <c:layout>
        <c:manualLayout>
          <c:xMode val="edge"/>
          <c:yMode val="edge"/>
          <c:x val="2.7938908423455786E-2"/>
          <c:y val="0.73624870702248002"/>
          <c:w val="0.97206113868288613"/>
          <c:h val="6.2039888793031767E-2"/>
        </c:manualLayout>
      </c:layout>
      <c:overlay val="0"/>
      <c:spPr>
        <a:noFill/>
        <a:ln>
          <a:noFill/>
        </a:ln>
        <a:effectLst/>
      </c:spPr>
      <c:txPr>
        <a:bodyPr rot="0" vert="horz"/>
        <a:lstStyle/>
        <a:p>
          <a:pPr>
            <a:defRPr sz="1400" b="1"/>
          </a:pPr>
          <a:endParaRPr lang="ja-JP"/>
        </a:p>
      </c:txPr>
    </c:legend>
    <c:plotVisOnly val="1"/>
    <c:dispBlanksAs val="gap"/>
    <c:showDLblsOverMax val="0"/>
  </c:chart>
  <c:spPr>
    <a:solidFill>
      <a:schemeClr val="lt1"/>
    </a:solidFill>
    <a:ln w="9525" cap="flat" cmpd="sng" algn="ctr">
      <a:noFill/>
      <a:round/>
    </a:ln>
    <a:effectLst/>
  </c:spPr>
  <c:txPr>
    <a:bodyPr/>
    <a:lstStyle/>
    <a:p>
      <a:pPr>
        <a:defRPr sz="105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176050055848054"/>
          <c:y val="0.11978408961728164"/>
          <c:w val="0.53228351541630292"/>
          <c:h val="0.86457476956357471"/>
        </c:manualLayout>
      </c:layout>
      <c:barChart>
        <c:barDir val="bar"/>
        <c:grouping val="clustered"/>
        <c:varyColors val="0"/>
        <c:ser>
          <c:idx val="0"/>
          <c:order val="0"/>
          <c:tx>
            <c:strRef>
              <c:f>'Figure 7'!$B$6</c:f>
              <c:strCache>
                <c:ptCount val="1"/>
                <c:pt idx="0">
                  <c:v>No  of Patents</c:v>
                </c:pt>
              </c:strCache>
            </c:strRef>
          </c:tx>
          <c:spPr>
            <a:solidFill>
              <a:schemeClr val="accent1"/>
            </a:solidFill>
            <a:ln>
              <a:noFill/>
            </a:ln>
            <a:effectLst/>
          </c:spPr>
          <c:invertIfNegative val="0"/>
          <c:dPt>
            <c:idx val="0"/>
            <c:invertIfNegative val="0"/>
            <c:bubble3D val="0"/>
            <c:spPr>
              <a:solidFill>
                <a:srgbClr val="0C86C4"/>
              </a:solidFill>
              <a:ln>
                <a:noFill/>
              </a:ln>
              <a:effectLst/>
            </c:spPr>
            <c:extLst>
              <c:ext xmlns:c16="http://schemas.microsoft.com/office/drawing/2014/chart" uri="{C3380CC4-5D6E-409C-BE32-E72D297353CC}">
                <c16:uniqueId val="{00000001-933B-4EFF-AFD3-24C9A137EAE2}"/>
              </c:ext>
            </c:extLst>
          </c:dPt>
          <c:dPt>
            <c:idx val="1"/>
            <c:invertIfNegative val="0"/>
            <c:bubble3D val="0"/>
            <c:spPr>
              <a:solidFill>
                <a:srgbClr val="0099D7"/>
              </a:solidFill>
              <a:ln>
                <a:noFill/>
              </a:ln>
              <a:effectLst/>
            </c:spPr>
            <c:extLst>
              <c:ext xmlns:c16="http://schemas.microsoft.com/office/drawing/2014/chart" uri="{C3380CC4-5D6E-409C-BE32-E72D297353CC}">
                <c16:uniqueId val="{00000003-933B-4EFF-AFD3-24C9A137EAE2}"/>
              </c:ext>
            </c:extLst>
          </c:dPt>
          <c:dPt>
            <c:idx val="2"/>
            <c:invertIfNegative val="0"/>
            <c:bubble3D val="0"/>
            <c:spPr>
              <a:solidFill>
                <a:srgbClr val="0C86C4"/>
              </a:solidFill>
              <a:ln>
                <a:noFill/>
              </a:ln>
              <a:effectLst/>
            </c:spPr>
            <c:extLst>
              <c:ext xmlns:c16="http://schemas.microsoft.com/office/drawing/2014/chart" uri="{C3380CC4-5D6E-409C-BE32-E72D297353CC}">
                <c16:uniqueId val="{00000005-933B-4EFF-AFD3-24C9A137EAE2}"/>
              </c:ext>
            </c:extLst>
          </c:dPt>
          <c:dPt>
            <c:idx val="3"/>
            <c:invertIfNegative val="0"/>
            <c:bubble3D val="0"/>
            <c:spPr>
              <a:solidFill>
                <a:srgbClr val="0C86C4"/>
              </a:solidFill>
              <a:ln>
                <a:noFill/>
              </a:ln>
              <a:effectLst/>
            </c:spPr>
            <c:extLst>
              <c:ext xmlns:c16="http://schemas.microsoft.com/office/drawing/2014/chart" uri="{C3380CC4-5D6E-409C-BE32-E72D297353CC}">
                <c16:uniqueId val="{00000007-933B-4EFF-AFD3-24C9A137EAE2}"/>
              </c:ext>
            </c:extLst>
          </c:dPt>
          <c:dPt>
            <c:idx val="4"/>
            <c:invertIfNegative val="0"/>
            <c:bubble3D val="0"/>
            <c:spPr>
              <a:solidFill>
                <a:srgbClr val="0C86C4"/>
              </a:solidFill>
              <a:ln>
                <a:noFill/>
              </a:ln>
              <a:effectLst/>
            </c:spPr>
            <c:extLst>
              <c:ext xmlns:c16="http://schemas.microsoft.com/office/drawing/2014/chart" uri="{C3380CC4-5D6E-409C-BE32-E72D297353CC}">
                <c16:uniqueId val="{00000009-933B-4EFF-AFD3-24C9A137EAE2}"/>
              </c:ext>
            </c:extLst>
          </c:dPt>
          <c:dPt>
            <c:idx val="5"/>
            <c:invertIfNegative val="0"/>
            <c:bubble3D val="0"/>
            <c:spPr>
              <a:solidFill>
                <a:srgbClr val="F15E24"/>
              </a:solidFill>
              <a:ln>
                <a:noFill/>
              </a:ln>
              <a:effectLst/>
            </c:spPr>
            <c:extLst>
              <c:ext xmlns:c16="http://schemas.microsoft.com/office/drawing/2014/chart" uri="{C3380CC4-5D6E-409C-BE32-E72D297353CC}">
                <c16:uniqueId val="{0000000B-933B-4EFF-AFD3-24C9A137EAE2}"/>
              </c:ext>
            </c:extLst>
          </c:dPt>
          <c:dPt>
            <c:idx val="6"/>
            <c:invertIfNegative val="0"/>
            <c:bubble3D val="0"/>
            <c:spPr>
              <a:solidFill>
                <a:srgbClr val="F15E24"/>
              </a:solidFill>
              <a:ln>
                <a:noFill/>
              </a:ln>
              <a:effectLst/>
            </c:spPr>
            <c:extLst>
              <c:ext xmlns:c16="http://schemas.microsoft.com/office/drawing/2014/chart" uri="{C3380CC4-5D6E-409C-BE32-E72D297353CC}">
                <c16:uniqueId val="{0000000D-933B-4EFF-AFD3-24C9A137EAE2}"/>
              </c:ext>
            </c:extLst>
          </c:dPt>
          <c:dPt>
            <c:idx val="7"/>
            <c:invertIfNegative val="0"/>
            <c:bubble3D val="0"/>
            <c:spPr>
              <a:solidFill>
                <a:srgbClr val="F15E24"/>
              </a:solidFill>
              <a:ln>
                <a:noFill/>
              </a:ln>
              <a:effectLst/>
            </c:spPr>
            <c:extLst>
              <c:ext xmlns:c16="http://schemas.microsoft.com/office/drawing/2014/chart" uri="{C3380CC4-5D6E-409C-BE32-E72D297353CC}">
                <c16:uniqueId val="{0000000F-933B-4EFF-AFD3-24C9A137EAE2}"/>
              </c:ext>
            </c:extLst>
          </c:dPt>
          <c:dPt>
            <c:idx val="8"/>
            <c:invertIfNegative val="0"/>
            <c:bubble3D val="0"/>
            <c:spPr>
              <a:solidFill>
                <a:srgbClr val="F15E24"/>
              </a:solidFill>
              <a:ln>
                <a:noFill/>
              </a:ln>
              <a:effectLst/>
            </c:spPr>
            <c:extLst>
              <c:ext xmlns:c16="http://schemas.microsoft.com/office/drawing/2014/chart" uri="{C3380CC4-5D6E-409C-BE32-E72D297353CC}">
                <c16:uniqueId val="{00000011-933B-4EFF-AFD3-24C9A137EAE2}"/>
              </c:ext>
            </c:extLst>
          </c:dPt>
          <c:dPt>
            <c:idx val="9"/>
            <c:invertIfNegative val="0"/>
            <c:bubble3D val="0"/>
            <c:spPr>
              <a:solidFill>
                <a:srgbClr val="F15E24"/>
              </a:solidFill>
              <a:ln>
                <a:noFill/>
              </a:ln>
              <a:effectLst/>
            </c:spPr>
            <c:extLst>
              <c:ext xmlns:c16="http://schemas.microsoft.com/office/drawing/2014/chart" uri="{C3380CC4-5D6E-409C-BE32-E72D297353CC}">
                <c16:uniqueId val="{00000013-933B-4EFF-AFD3-24C9A137EAE2}"/>
              </c:ext>
            </c:extLst>
          </c:dPt>
          <c:dLbls>
            <c:dLbl>
              <c:idx val="1"/>
              <c:layout>
                <c:manualLayout>
                  <c:x val="-2.3287651082897078E-2"/>
                  <c:y val="5.3284220143381654E-3"/>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933B-4EFF-AFD3-24C9A137EAE2}"/>
                </c:ext>
              </c:extLst>
            </c:dLbl>
            <c:dLbl>
              <c:idx val="3"/>
              <c:layout>
                <c:manualLayout>
                  <c:x val="-1.1563587682752891E-2"/>
                  <c:y val="-1.0821912960782683E-16"/>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933B-4EFF-AFD3-24C9A137EAE2}"/>
                </c:ext>
              </c:extLst>
            </c:dLbl>
            <c:dLbl>
              <c:idx val="4"/>
              <c:layout>
                <c:manualLayout>
                  <c:x val="-2.0299599808978549E-2"/>
                  <c:y val="2.9514649026666216E-3"/>
                </c:manualLayout>
              </c:layout>
              <c:dLblPos val="outEnd"/>
              <c:showLegendKey val="0"/>
              <c:showVal val="1"/>
              <c:showCatName val="0"/>
              <c:showSerName val="0"/>
              <c:showPercent val="0"/>
              <c:showBubbleSize val="0"/>
              <c:separator>, </c:separator>
              <c:extLst>
                <c:ext xmlns:c15="http://schemas.microsoft.com/office/drawing/2012/chart" uri="{CE6537A1-D6FC-4f65-9D91-7224C49458BB}">
                  <c15:layout>
                    <c:manualLayout>
                      <c:w val="0.12885639403151264"/>
                      <c:h val="5.1975296935961111E-2"/>
                    </c:manualLayout>
                  </c15:layout>
                </c:ext>
                <c:ext xmlns:c16="http://schemas.microsoft.com/office/drawing/2014/chart" uri="{C3380CC4-5D6E-409C-BE32-E72D297353CC}">
                  <c16:uniqueId val="{00000009-933B-4EFF-AFD3-24C9A137EAE2}"/>
                </c:ext>
              </c:extLst>
            </c:dLbl>
            <c:dLbl>
              <c:idx val="5"/>
              <c:layout>
                <c:manualLayout>
                  <c:x val="-8.7041670129873964E-3"/>
                  <c:y val="-2.9514649026666758E-3"/>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933B-4EFF-AFD3-24C9A137EAE2}"/>
                </c:ext>
              </c:extLst>
            </c:dLbl>
            <c:dLbl>
              <c:idx val="6"/>
              <c:layout>
                <c:manualLayout>
                  <c:x val="-3.5691117647897804E-3"/>
                  <c:y val="2.95146490266673E-3"/>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D-933B-4EFF-AFD3-24C9A137EAE2}"/>
                </c:ext>
              </c:extLst>
            </c:dLbl>
            <c:dLbl>
              <c:idx val="7"/>
              <c:layout>
                <c:manualLayout>
                  <c:x val="-1.3460277709060095E-2"/>
                  <c:y val="0"/>
                </c:manualLayout>
              </c:layout>
              <c:spPr>
                <a:noFill/>
                <a:ln>
                  <a:noFill/>
                </a:ln>
                <a:effectLst/>
              </c:spPr>
              <c:txPr>
                <a:bodyPr rot="0" spcFirstLastPara="1" vertOverflow="ellipsis" vert="horz" wrap="square" lIns="38100" tIns="19050" rIns="38100" bIns="19050" anchor="ctr" anchorCtr="1">
                  <a:spAutoFit/>
                </a:bodyPr>
                <a:lstStyle/>
                <a:p>
                  <a:pPr>
                    <a:defRPr lang="ja-JP" sz="1197" b="1" i="0" u="none" strike="noStrike" kern="1200" baseline="0">
                      <a:solidFill>
                        <a:schemeClr val="bg2">
                          <a:lumMod val="25000"/>
                        </a:schemeClr>
                      </a:solidFill>
                      <a:latin typeface="+mn-lt"/>
                      <a:ea typeface="+mn-ea"/>
                      <a:cs typeface="+mn-cs"/>
                    </a:defRPr>
                  </a:pPr>
                  <a:endParaRPr lang="ja-JP"/>
                </a:p>
              </c:txPr>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F-933B-4EFF-AFD3-24C9A137EAE2}"/>
                </c:ext>
              </c:extLst>
            </c:dLbl>
            <c:dLbl>
              <c:idx val="8"/>
              <c:layout>
                <c:manualLayout>
                  <c:x val="-4.0911748953291706E-3"/>
                  <c:y val="0"/>
                </c:manualLayout>
              </c:layout>
              <c:spPr>
                <a:noFill/>
                <a:ln>
                  <a:noFill/>
                </a:ln>
                <a:effectLst/>
              </c:spPr>
              <c:txPr>
                <a:bodyPr rot="0" spcFirstLastPara="1" vertOverflow="ellipsis" vert="horz" wrap="square" lIns="38100" tIns="19050" rIns="38100" bIns="19050" anchor="ctr" anchorCtr="1">
                  <a:spAutoFit/>
                </a:bodyPr>
                <a:lstStyle/>
                <a:p>
                  <a:pPr>
                    <a:defRPr lang="ja-JP" sz="1197" b="1" i="0" u="none" strike="noStrike" kern="1200" baseline="0">
                      <a:solidFill>
                        <a:schemeClr val="bg2">
                          <a:lumMod val="25000"/>
                        </a:schemeClr>
                      </a:solidFill>
                      <a:latin typeface="+mn-lt"/>
                      <a:ea typeface="+mn-ea"/>
                      <a:cs typeface="+mn-cs"/>
                    </a:defRPr>
                  </a:pPr>
                  <a:endParaRPr lang="ja-JP"/>
                </a:p>
              </c:txPr>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1-933B-4EFF-AFD3-24C9A137EAE2}"/>
                </c:ext>
              </c:extLst>
            </c:dLbl>
            <c:dLbl>
              <c:idx val="9"/>
              <c:tx>
                <c:rich>
                  <a:bodyPr/>
                  <a:lstStyle/>
                  <a:p>
                    <a:fld id="{8884FAEB-EE71-2343-8F7A-AD14F9326237}" type="VALUE">
                      <a:rPr lang="en-US" altLang="ja-JP">
                        <a:solidFill>
                          <a:schemeClr val="bg1"/>
                        </a:solidFill>
                      </a:rPr>
                      <a:pPr/>
                      <a:t>[VALUE]</a:t>
                    </a:fld>
                    <a:endParaRPr lang="ja-JP" altLang="en-US"/>
                  </a:p>
                </c:rich>
              </c:tx>
              <c:dLblPos val="inEnd"/>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13-933B-4EFF-AFD3-24C9A137EAE2}"/>
                </c:ext>
              </c:extLst>
            </c:dLbl>
            <c:spPr>
              <a:noFill/>
              <a:ln>
                <a:noFill/>
              </a:ln>
              <a:effectLst/>
            </c:spPr>
            <c:txPr>
              <a:bodyPr rot="0" spcFirstLastPara="1" vertOverflow="ellipsis" vert="horz" wrap="square" lIns="38100" tIns="19050" rIns="38100" bIns="19050" anchor="ctr" anchorCtr="1">
                <a:spAutoFit/>
              </a:bodyPr>
              <a:lstStyle/>
              <a:p>
                <a:pPr>
                  <a:defRPr lang="ja-JP" sz="1197" b="1" i="0" u="none" strike="noStrike" kern="1200" baseline="0">
                    <a:solidFill>
                      <a:schemeClr val="tx1">
                        <a:lumMod val="75000"/>
                        <a:lumOff val="25000"/>
                      </a:schemeClr>
                    </a:solidFill>
                    <a:latin typeface="+mn-lt"/>
                    <a:ea typeface="+mn-ea"/>
                    <a:cs typeface="+mn-cs"/>
                  </a:defRPr>
                </a:pPr>
                <a:endParaRPr lang="ja-JP"/>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'Figure 7'!$A$7:$A$16</c:f>
              <c:strCache>
                <c:ptCount val="10"/>
                <c:pt idx="0">
                  <c:v>Canada</c:v>
                </c:pt>
                <c:pt idx="1">
                  <c:v>Japan</c:v>
                </c:pt>
                <c:pt idx="2">
                  <c:v>France</c:v>
                </c:pt>
                <c:pt idx="3">
                  <c:v>United Kingdom</c:v>
                </c:pt>
                <c:pt idx="4">
                  <c:v>Germany</c:v>
                </c:pt>
                <c:pt idx="5">
                  <c:v>PRC</c:v>
                </c:pt>
                <c:pt idx="6">
                  <c:v>Taipei,China</c:v>
                </c:pt>
                <c:pt idx="7">
                  <c:v>Germany</c:v>
                </c:pt>
                <c:pt idx="8">
                  <c:v>Republic of Korea</c:v>
                </c:pt>
                <c:pt idx="9">
                  <c:v>Japan</c:v>
                </c:pt>
              </c:strCache>
            </c:strRef>
          </c:cat>
          <c:val>
            <c:numRef>
              <c:f>'Figure 7'!$B$7:$B$16</c:f>
              <c:numCache>
                <c:formatCode>#,##0</c:formatCode>
                <c:ptCount val="10"/>
                <c:pt idx="0" formatCode="General">
                  <c:v>935</c:v>
                </c:pt>
                <c:pt idx="1">
                  <c:v>1416</c:v>
                </c:pt>
                <c:pt idx="2">
                  <c:v>1524</c:v>
                </c:pt>
                <c:pt idx="3">
                  <c:v>2739</c:v>
                </c:pt>
                <c:pt idx="4">
                  <c:v>3810</c:v>
                </c:pt>
                <c:pt idx="5">
                  <c:v>8116</c:v>
                </c:pt>
                <c:pt idx="6">
                  <c:v>11690</c:v>
                </c:pt>
                <c:pt idx="7">
                  <c:v>16549</c:v>
                </c:pt>
                <c:pt idx="8">
                  <c:v>17924</c:v>
                </c:pt>
                <c:pt idx="9">
                  <c:v>52409</c:v>
                </c:pt>
              </c:numCache>
            </c:numRef>
          </c:val>
          <c:extLst>
            <c:ext xmlns:c16="http://schemas.microsoft.com/office/drawing/2014/chart" uri="{C3380CC4-5D6E-409C-BE32-E72D297353CC}">
              <c16:uniqueId val="{00000014-933B-4EFF-AFD3-24C9A137EAE2}"/>
            </c:ext>
          </c:extLst>
        </c:ser>
        <c:dLbls>
          <c:dLblPos val="inEnd"/>
          <c:showLegendKey val="0"/>
          <c:showVal val="1"/>
          <c:showCatName val="0"/>
          <c:showSerName val="0"/>
          <c:showPercent val="0"/>
          <c:showBubbleSize val="0"/>
        </c:dLbls>
        <c:gapWidth val="58"/>
        <c:axId val="496904712"/>
        <c:axId val="496907064"/>
      </c:barChart>
      <c:catAx>
        <c:axId val="496904712"/>
        <c:scaling>
          <c:orientation val="minMax"/>
        </c:scaling>
        <c:delete val="0"/>
        <c:axPos val="l"/>
        <c:title>
          <c:tx>
            <c:rich>
              <a:bodyPr rot="-5400000" spcFirstLastPara="1" vertOverflow="ellipsis" vert="horz" wrap="square" anchor="ctr" anchorCtr="1"/>
              <a:lstStyle/>
              <a:p>
                <a:pPr>
                  <a:defRPr lang="ja-JP" sz="1330" b="1" i="0" u="none" strike="noStrike" kern="1200" baseline="0">
                    <a:solidFill>
                      <a:schemeClr val="tx1">
                        <a:lumMod val="65000"/>
                        <a:lumOff val="35000"/>
                      </a:schemeClr>
                    </a:solidFill>
                    <a:latin typeface="+mn-lt"/>
                    <a:ea typeface="+mn-ea"/>
                    <a:cs typeface="+mn-cs"/>
                  </a:defRPr>
                </a:pPr>
                <a:r>
                  <a:rPr lang="en-US" sz="1400" b="1" dirty="0">
                    <a:solidFill>
                      <a:schemeClr val="tx1"/>
                    </a:solidFill>
                  </a:rPr>
                  <a:t>2015</a:t>
                </a:r>
              </a:p>
            </c:rich>
          </c:tx>
          <c:layout>
            <c:manualLayout>
              <c:xMode val="edge"/>
              <c:yMode val="edge"/>
              <c:x val="3.807138055888034E-2"/>
              <c:y val="0.27978196640767672"/>
            </c:manualLayout>
          </c:layout>
          <c:overlay val="0"/>
          <c:spPr>
            <a:noFill/>
            <a:ln>
              <a:noFill/>
            </a:ln>
            <a:effectLst/>
          </c:spPr>
          <c:txPr>
            <a:bodyPr rot="-5400000" spcFirstLastPara="1" vertOverflow="ellipsis" vert="horz" wrap="square" anchor="ctr" anchorCtr="1"/>
            <a:lstStyle/>
            <a:p>
              <a:pPr>
                <a:defRPr lang="ja-JP" sz="1330" b="1"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t" anchorCtr="1"/>
          <a:lstStyle/>
          <a:p>
            <a:pPr>
              <a:defRPr lang="ja-JP" sz="1197" b="1" i="0" u="none" strike="noStrike" kern="1200" baseline="0">
                <a:solidFill>
                  <a:schemeClr val="tx1"/>
                </a:solidFill>
                <a:latin typeface="+mn-lt"/>
                <a:ea typeface="+mn-ea"/>
                <a:cs typeface="+mn-cs"/>
              </a:defRPr>
            </a:pPr>
            <a:endParaRPr lang="ja-JP"/>
          </a:p>
        </c:txPr>
        <c:crossAx val="496907064"/>
        <c:crosses val="autoZero"/>
        <c:auto val="1"/>
        <c:lblAlgn val="ctr"/>
        <c:lblOffset val="100"/>
        <c:noMultiLvlLbl val="0"/>
      </c:catAx>
      <c:valAx>
        <c:axId val="496907064"/>
        <c:scaling>
          <c:orientation val="minMax"/>
        </c:scaling>
        <c:delete val="1"/>
        <c:axPos val="b"/>
        <c:majorGridlines>
          <c:spPr>
            <a:ln w="9525" cap="flat" cmpd="sng" algn="ctr">
              <a:solidFill>
                <a:schemeClr val="bg1">
                  <a:lumMod val="95000"/>
                </a:schemeClr>
              </a:solidFill>
              <a:round/>
            </a:ln>
            <a:effectLst/>
          </c:spPr>
        </c:majorGridlines>
        <c:numFmt formatCode="General" sourceLinked="1"/>
        <c:majorTickMark val="none"/>
        <c:minorTickMark val="none"/>
        <c:tickLblPos val="nextTo"/>
        <c:crossAx val="4969047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ja-JP" sz="1400" b="1" i="0" u="none" strike="noStrike" kern="1200" spc="0" baseline="0">
                <a:solidFill>
                  <a:schemeClr val="accent6">
                    <a:lumMod val="50000"/>
                  </a:schemeClr>
                </a:solidFill>
                <a:latin typeface="+mn-lt"/>
                <a:ea typeface="+mn-ea"/>
                <a:cs typeface="+mn-cs"/>
              </a:defRPr>
            </a:pPr>
            <a:r>
              <a:rPr lang="en-PH" sz="1800" b="1">
                <a:solidFill>
                  <a:schemeClr val="accent6">
                    <a:lumMod val="50000"/>
                  </a:schemeClr>
                </a:solidFill>
              </a:rPr>
              <a:t>Production </a:t>
            </a:r>
            <a:r>
              <a:rPr lang="en-PH" sz="1800" b="1" baseline="0">
                <a:solidFill>
                  <a:schemeClr val="accent6">
                    <a:lumMod val="50000"/>
                  </a:schemeClr>
                </a:solidFill>
              </a:rPr>
              <a:t>of Industrial Robots, 2015</a:t>
            </a:r>
            <a:endParaRPr lang="en-PH" sz="1800" b="1">
              <a:solidFill>
                <a:schemeClr val="accent6">
                  <a:lumMod val="50000"/>
                </a:schemeClr>
              </a:solidFill>
            </a:endParaRPr>
          </a:p>
        </c:rich>
      </c:tx>
      <c:layout>
        <c:manualLayout>
          <c:xMode val="edge"/>
          <c:yMode val="edge"/>
          <c:x val="0.24653298095523526"/>
          <c:y val="5.6848815734984869E-2"/>
        </c:manualLayout>
      </c:layout>
      <c:overlay val="0"/>
      <c:spPr>
        <a:noFill/>
        <a:ln>
          <a:noFill/>
        </a:ln>
        <a:effectLst/>
      </c:spPr>
      <c:txPr>
        <a:bodyPr rot="0" spcFirstLastPara="1" vertOverflow="ellipsis" vert="horz" wrap="square" anchor="ctr" anchorCtr="1"/>
        <a:lstStyle/>
        <a:p>
          <a:pPr>
            <a:defRPr lang="ja-JP" sz="1400" b="1" i="0" u="none" strike="noStrike" kern="1200" spc="0" baseline="0">
              <a:solidFill>
                <a:schemeClr val="accent6">
                  <a:lumMod val="50000"/>
                </a:schemeClr>
              </a:solidFill>
              <a:latin typeface="+mn-lt"/>
              <a:ea typeface="+mn-ea"/>
              <a:cs typeface="+mn-cs"/>
            </a:defRPr>
          </a:pPr>
          <a:endParaRPr lang="ja-JP"/>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8581081081081082E-2"/>
          <c:y val="0.15990491188601424"/>
          <c:w val="0.96283783783783783"/>
          <c:h val="0.79819032620922381"/>
        </c:manualLayout>
      </c:layout>
      <c:pie3DChart>
        <c:varyColors val="1"/>
        <c:ser>
          <c:idx val="0"/>
          <c:order val="0"/>
          <c:dPt>
            <c:idx val="0"/>
            <c:bubble3D val="0"/>
            <c:spPr>
              <a:solidFill>
                <a:srgbClr val="6DCFF6"/>
              </a:solidFill>
              <a:ln w="25400">
                <a:solidFill>
                  <a:srgbClr val="6DCFF6"/>
                </a:solidFill>
              </a:ln>
              <a:effectLst/>
              <a:sp3d contourW="25400">
                <a:contourClr>
                  <a:srgbClr val="6DCFF6"/>
                </a:contourClr>
              </a:sp3d>
            </c:spPr>
            <c:extLst>
              <c:ext xmlns:c16="http://schemas.microsoft.com/office/drawing/2014/chart" uri="{C3380CC4-5D6E-409C-BE32-E72D297353CC}">
                <c16:uniqueId val="{00000001-8301-4D1E-B591-C312E967845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301-4D1E-B591-C312E967845E}"/>
              </c:ext>
            </c:extLst>
          </c:dPt>
          <c:dPt>
            <c:idx val="2"/>
            <c:bubble3D val="0"/>
            <c:spPr>
              <a:solidFill>
                <a:srgbClr val="00B6C9"/>
              </a:solidFill>
              <a:ln w="25400">
                <a:solidFill>
                  <a:srgbClr val="E9532B"/>
                </a:solidFill>
              </a:ln>
              <a:effectLst/>
              <a:sp3d contourW="25400">
                <a:contourClr>
                  <a:srgbClr val="E9532B"/>
                </a:contourClr>
              </a:sp3d>
            </c:spPr>
            <c:extLst>
              <c:ext xmlns:c16="http://schemas.microsoft.com/office/drawing/2014/chart" uri="{C3380CC4-5D6E-409C-BE32-E72D297353CC}">
                <c16:uniqueId val="{00000005-8301-4D1E-B591-C312E967845E}"/>
              </c:ext>
            </c:extLst>
          </c:dPt>
          <c:dPt>
            <c:idx val="3"/>
            <c:bubble3D val="0"/>
            <c:spPr>
              <a:solidFill>
                <a:srgbClr val="F2E600"/>
              </a:solidFill>
              <a:ln w="25400">
                <a:solidFill>
                  <a:schemeClr val="lt1"/>
                </a:solidFill>
              </a:ln>
              <a:effectLst/>
              <a:sp3d contourW="25400">
                <a:contourClr>
                  <a:schemeClr val="lt1"/>
                </a:contourClr>
              </a:sp3d>
            </c:spPr>
            <c:extLst>
              <c:ext xmlns:c16="http://schemas.microsoft.com/office/drawing/2014/chart" uri="{C3380CC4-5D6E-409C-BE32-E72D297353CC}">
                <c16:uniqueId val="{00000007-8301-4D1E-B591-C312E967845E}"/>
              </c:ext>
            </c:extLst>
          </c:dPt>
          <c:dPt>
            <c:idx val="4"/>
            <c:bubble3D val="0"/>
            <c:spPr>
              <a:solidFill>
                <a:srgbClr val="8DC63F"/>
              </a:solidFill>
              <a:ln w="25400">
                <a:solidFill>
                  <a:schemeClr val="lt1"/>
                </a:solidFill>
              </a:ln>
              <a:effectLst/>
              <a:sp3d contourW="25400">
                <a:contourClr>
                  <a:schemeClr val="lt1"/>
                </a:contourClr>
              </a:sp3d>
            </c:spPr>
            <c:extLst>
              <c:ext xmlns:c16="http://schemas.microsoft.com/office/drawing/2014/chart" uri="{C3380CC4-5D6E-409C-BE32-E72D297353CC}">
                <c16:uniqueId val="{00000009-8301-4D1E-B591-C312E967845E}"/>
              </c:ext>
            </c:extLst>
          </c:dPt>
          <c:dLbls>
            <c:dLbl>
              <c:idx val="0"/>
              <c:layout>
                <c:manualLayout>
                  <c:x val="-0.23225252956118414"/>
                  <c:y val="-0.13954915635545556"/>
                </c:manualLayout>
              </c:layout>
              <c:tx>
                <c:rich>
                  <a:bodyPr rot="0" spcFirstLastPara="1" vertOverflow="ellipsis" vert="horz" wrap="square" lIns="38100" tIns="19050" rIns="38100" bIns="19050" anchor="ctr" anchorCtr="1">
                    <a:spAutoFit/>
                  </a:bodyPr>
                  <a:lstStyle/>
                  <a:p>
                    <a:pPr>
                      <a:defRPr lang="ja-JP" sz="1400" b="0" i="0" u="none" strike="noStrike" kern="1200" baseline="0">
                        <a:solidFill>
                          <a:schemeClr val="bg2">
                            <a:lumMod val="25000"/>
                          </a:schemeClr>
                        </a:solidFill>
                        <a:latin typeface="+mn-lt"/>
                        <a:ea typeface="+mn-ea"/>
                        <a:cs typeface="+mn-cs"/>
                      </a:defRPr>
                    </a:pPr>
                    <a:fld id="{5C66521E-2910-44BC-8D48-50E884CB7E04}" type="CATEGORYNAME">
                      <a:rPr lang="en-US" altLang="ja-JP" sz="1600">
                        <a:solidFill>
                          <a:schemeClr val="bg2">
                            <a:lumMod val="25000"/>
                          </a:schemeClr>
                        </a:solidFill>
                      </a:rPr>
                      <a:pPr>
                        <a:defRPr lang="ja-JP" sz="1400">
                          <a:solidFill>
                            <a:schemeClr val="bg2">
                              <a:lumMod val="25000"/>
                            </a:schemeClr>
                          </a:solidFill>
                        </a:defRPr>
                      </a:pPr>
                      <a:t>[CATEGORY NAME]</a:t>
                    </a:fld>
                    <a:r>
                      <a:rPr lang="en-US" sz="1600" baseline="0">
                        <a:solidFill>
                          <a:schemeClr val="bg2">
                            <a:lumMod val="25000"/>
                          </a:schemeClr>
                        </a:solidFill>
                      </a:rPr>
                      <a:t>
</a:t>
                    </a:r>
                    <a:fld id="{C0AD9D65-AF2B-410A-A3B7-FDE3AAEE54A8}" type="PERCENTAGE">
                      <a:rPr lang="en-US" altLang="ja-JP" sz="1600" baseline="0">
                        <a:solidFill>
                          <a:schemeClr val="bg2">
                            <a:lumMod val="25000"/>
                          </a:schemeClr>
                        </a:solidFill>
                      </a:rPr>
                      <a:pPr>
                        <a:defRPr lang="ja-JP" sz="1400">
                          <a:solidFill>
                            <a:schemeClr val="bg2">
                              <a:lumMod val="25000"/>
                            </a:schemeClr>
                          </a:solidFill>
                        </a:defRPr>
                      </a:pPr>
                      <a:t>[PERCENTAGE]</a:t>
                    </a:fld>
                    <a:endParaRPr lang="en-US" sz="1600" baseline="0">
                      <a:solidFill>
                        <a:schemeClr val="bg2">
                          <a:lumMod val="25000"/>
                        </a:schemeClr>
                      </a:solidFill>
                    </a:endParaRPr>
                  </a:p>
                </c:rich>
              </c:tx>
              <c:spPr>
                <a:noFill/>
                <a:ln>
                  <a:noFill/>
                </a:ln>
                <a:effectLst/>
              </c:spPr>
              <c:txPr>
                <a:bodyPr rot="0" spcFirstLastPara="1" vertOverflow="ellipsis" vert="horz" wrap="square" lIns="38100" tIns="19050" rIns="38100" bIns="19050" anchor="ctr" anchorCtr="1">
                  <a:spAutoFit/>
                </a:bodyPr>
                <a:lstStyle/>
                <a:p>
                  <a:pPr>
                    <a:defRPr lang="ja-JP" sz="1400" b="0" i="0" u="none" strike="noStrike" kern="1200" baseline="0">
                      <a:solidFill>
                        <a:schemeClr val="bg2">
                          <a:lumMod val="25000"/>
                        </a:schemeClr>
                      </a:solidFill>
                      <a:latin typeface="+mn-lt"/>
                      <a:ea typeface="+mn-ea"/>
                      <a:cs typeface="+mn-cs"/>
                    </a:defRPr>
                  </a:pPr>
                  <a:endParaRPr lang="ja-JP"/>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301-4D1E-B591-C312E967845E}"/>
                </c:ext>
              </c:extLst>
            </c:dLbl>
            <c:dLbl>
              <c:idx val="1"/>
              <c:layout>
                <c:manualLayout>
                  <c:x val="0.1610307059368444"/>
                  <c:y val="-0.22161034203128588"/>
                </c:manualLayout>
              </c:layout>
              <c:tx>
                <c:rich>
                  <a:bodyPr/>
                  <a:lstStyle/>
                  <a:p>
                    <a:fld id="{D96531CA-FC8D-41D7-989A-D19273A9C71C}" type="CATEGORYNAME">
                      <a:rPr lang="en-US" altLang="ja-JP" sz="1400">
                        <a:solidFill>
                          <a:schemeClr val="tx1"/>
                        </a:solidFill>
                      </a:rPr>
                      <a:pPr/>
                      <a:t>[CATEGORY NAME]</a:t>
                    </a:fld>
                    <a:r>
                      <a:rPr lang="en-US" sz="1400" baseline="0">
                        <a:solidFill>
                          <a:schemeClr val="tx1"/>
                        </a:solidFill>
                      </a:rPr>
                      <a:t>
</a:t>
                    </a:r>
                    <a:fld id="{AF326B37-FDA0-46B6-8DF6-20B0DDCE8FC4}" type="PERCENTAGE">
                      <a:rPr lang="en-US" altLang="ja-JP" sz="1400" baseline="0">
                        <a:solidFill>
                          <a:schemeClr val="tx1"/>
                        </a:solidFill>
                      </a:rPr>
                      <a:pPr/>
                      <a:t>[PERCENTAGE]</a:t>
                    </a:fld>
                    <a:endParaRPr lang="en-US" sz="1400" baseline="0">
                      <a:solidFill>
                        <a:schemeClr val="tx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301-4D1E-B591-C312E967845E}"/>
                </c:ext>
              </c:extLst>
            </c:dLbl>
            <c:dLbl>
              <c:idx val="2"/>
              <c:layout>
                <c:manualLayout>
                  <c:x val="0.17062249679862682"/>
                  <c:y val="-0.12169140590304173"/>
                </c:manualLayout>
              </c:layout>
              <c:tx>
                <c:rich>
                  <a:bodyPr/>
                  <a:lstStyle/>
                  <a:p>
                    <a:fld id="{0AC4CA72-A3A0-428A-BAD5-328AE98DA970}" type="CATEGORYNAME">
                      <a:rPr lang="en-US" altLang="ja-JP" dirty="0">
                        <a:solidFill>
                          <a:schemeClr val="tx1"/>
                        </a:solidFill>
                      </a:rPr>
                      <a:pPr/>
                      <a:t>[CATEGORY NAME]</a:t>
                    </a:fld>
                    <a:r>
                      <a:rPr lang="en-US" baseline="0">
                        <a:solidFill>
                          <a:schemeClr val="tx1"/>
                        </a:solidFill>
                      </a:rPr>
                      <a:t>
</a:t>
                    </a:r>
                    <a:fld id="{977E2F90-B37F-4EB2-9B5E-2AB8AEBE1721}" type="PERCENTAGE">
                      <a:rPr lang="en-US" altLang="ja-JP" baseline="0" dirty="0">
                        <a:solidFill>
                          <a:schemeClr val="tx1"/>
                        </a:solidFill>
                      </a:rPr>
                      <a:pPr/>
                      <a:t>[PERCENTAGE]</a:t>
                    </a:fld>
                    <a:endParaRPr lang="en-US" baseline="0">
                      <a:solidFill>
                        <a:schemeClr val="tx1"/>
                      </a:solidFill>
                    </a:endParaRPr>
                  </a:p>
                </c:rich>
              </c:tx>
              <c:dLblPos val="bestFit"/>
              <c:showLegendKey val="0"/>
              <c:showVal val="0"/>
              <c:showCatName val="1"/>
              <c:showSerName val="0"/>
              <c:showPercent val="1"/>
              <c:showBubbleSize val="0"/>
              <c:extLst>
                <c:ext xmlns:c15="http://schemas.microsoft.com/office/drawing/2012/chart" uri="{CE6537A1-D6FC-4f65-9D91-7224C49458BB}">
                  <c15:layout>
                    <c:manualLayout>
                      <c:w val="0.29809688581314875"/>
                      <c:h val="0.19876048120390949"/>
                    </c:manualLayout>
                  </c15:layout>
                  <c15:dlblFieldTable/>
                  <c15:showDataLabelsRange val="0"/>
                </c:ext>
                <c:ext xmlns:c16="http://schemas.microsoft.com/office/drawing/2014/chart" uri="{C3380CC4-5D6E-409C-BE32-E72D297353CC}">
                  <c16:uniqueId val="{00000005-8301-4D1E-B591-C312E967845E}"/>
                </c:ext>
              </c:extLst>
            </c:dLbl>
            <c:dLbl>
              <c:idx val="3"/>
              <c:spPr>
                <a:noFill/>
                <a:ln>
                  <a:noFill/>
                </a:ln>
                <a:effectLst/>
              </c:spPr>
              <c:txPr>
                <a:bodyPr rot="0" spcFirstLastPara="1" vertOverflow="ellipsis" vert="horz" wrap="square" lIns="38100" tIns="19050" rIns="38100" bIns="19050" anchor="ctr" anchorCtr="1">
                  <a:spAutoFit/>
                </a:bodyPr>
                <a:lstStyle/>
                <a:p>
                  <a:pPr>
                    <a:defRPr lang="ja-JP" sz="1400" b="0"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1"/>
              <c:showSerName val="0"/>
              <c:showPercent val="1"/>
              <c:showBubbleSize val="0"/>
              <c:extLst>
                <c:ext xmlns:c16="http://schemas.microsoft.com/office/drawing/2014/chart" uri="{C3380CC4-5D6E-409C-BE32-E72D297353CC}">
                  <c16:uniqueId val="{00000007-8301-4D1E-B591-C312E967845E}"/>
                </c:ext>
              </c:extLst>
            </c:dLbl>
            <c:dLbl>
              <c:idx val="4"/>
              <c:layout>
                <c:manualLayout>
                  <c:x val="0.18257302390641872"/>
                  <c:y val="0.17179212598425192"/>
                </c:manualLayout>
              </c:layout>
              <c:tx>
                <c:rich>
                  <a:bodyPr rot="0" spcFirstLastPara="1" vertOverflow="ellipsis" vert="horz" wrap="square" lIns="38100" tIns="19050" rIns="38100" bIns="19050" anchor="ctr" anchorCtr="1">
                    <a:spAutoFit/>
                  </a:bodyPr>
                  <a:lstStyle/>
                  <a:p>
                    <a:pPr>
                      <a:defRPr lang="ja-JP" sz="1400" b="0" i="0" u="none" strike="noStrike" kern="1200" baseline="0">
                        <a:solidFill>
                          <a:schemeClr val="tx1"/>
                        </a:solidFill>
                        <a:latin typeface="+mn-lt"/>
                        <a:ea typeface="+mn-ea"/>
                        <a:cs typeface="+mn-cs"/>
                      </a:defRPr>
                    </a:pPr>
                    <a:fld id="{FE8CAAA0-54A0-4149-BD8C-F4D23102D9A3}" type="CATEGORYNAME">
                      <a:rPr lang="en-US" altLang="ja-JP">
                        <a:solidFill>
                          <a:schemeClr val="tx1"/>
                        </a:solidFill>
                      </a:rPr>
                      <a:pPr>
                        <a:defRPr lang="ja-JP" sz="1400">
                          <a:solidFill>
                            <a:schemeClr val="tx1"/>
                          </a:solidFill>
                        </a:defRPr>
                      </a:pPr>
                      <a:t>[CATEGORY NAME]</a:t>
                    </a:fld>
                    <a:r>
                      <a:rPr lang="en-US" baseline="0">
                        <a:solidFill>
                          <a:schemeClr val="tx1"/>
                        </a:solidFill>
                      </a:rPr>
                      <a:t>
</a:t>
                    </a:r>
                    <a:fld id="{7AB5924B-9736-4ECE-A8A1-D775820CFAC3}" type="PERCENTAGE">
                      <a:rPr lang="en-US" altLang="ja-JP" baseline="0">
                        <a:solidFill>
                          <a:schemeClr val="tx1"/>
                        </a:solidFill>
                      </a:rPr>
                      <a:pPr>
                        <a:defRPr lang="ja-JP" sz="1400">
                          <a:solidFill>
                            <a:schemeClr val="tx1"/>
                          </a:solidFill>
                        </a:defRPr>
                      </a:pPr>
                      <a:t>[PERCENTAGE]</a:t>
                    </a:fld>
                    <a:endParaRPr lang="en-US" baseline="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lang="ja-JP" sz="1400" b="0" i="0" u="none" strike="noStrike" kern="1200" baseline="0">
                      <a:solidFill>
                        <a:schemeClr val="tx1"/>
                      </a:solidFill>
                      <a:latin typeface="+mn-lt"/>
                      <a:ea typeface="+mn-ea"/>
                      <a:cs typeface="+mn-cs"/>
                    </a:defRPr>
                  </a:pPr>
                  <a:endParaRPr lang="ja-JP"/>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8301-4D1E-B591-C312E967845E}"/>
                </c:ext>
              </c:extLst>
            </c:dLbl>
            <c:spPr>
              <a:noFill/>
              <a:ln>
                <a:noFill/>
              </a:ln>
              <a:effectLst/>
            </c:spPr>
            <c:txPr>
              <a:bodyPr rot="0" spcFirstLastPara="1" vertOverflow="ellipsis" vert="horz" wrap="square" lIns="38100" tIns="19050" rIns="38100" bIns="19050" anchor="ctr" anchorCtr="1">
                <a:spAutoFit/>
              </a:bodyPr>
              <a:lstStyle/>
              <a:p>
                <a:pPr>
                  <a:defRPr lang="ja-JP" sz="1400" b="0" i="0" u="none" strike="noStrike" kern="1200" baseline="0">
                    <a:solidFill>
                      <a:schemeClr val="bg1"/>
                    </a:solidFill>
                    <a:latin typeface="+mn-lt"/>
                    <a:ea typeface="+mn-ea"/>
                    <a:cs typeface="+mn-cs"/>
                  </a:defRPr>
                </a:pPr>
                <a:endParaRPr lang="ja-JP"/>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'Production of robots'!$A$11:$A$15</c:f>
              <c:strCache>
                <c:ptCount val="5"/>
                <c:pt idx="0">
                  <c:v>Japan</c:v>
                </c:pt>
                <c:pt idx="1">
                  <c:v>Republic of Korea</c:v>
                </c:pt>
                <c:pt idx="2">
                  <c:v>People's Republic of China</c:v>
                </c:pt>
                <c:pt idx="3">
                  <c:v>Germany</c:v>
                </c:pt>
                <c:pt idx="4">
                  <c:v>Other economies</c:v>
                </c:pt>
              </c:strCache>
            </c:strRef>
          </c:cat>
          <c:val>
            <c:numRef>
              <c:f>'Production of robots'!$G$11:$G$15</c:f>
              <c:numCache>
                <c:formatCode>#,##0.0</c:formatCode>
                <c:ptCount val="5"/>
                <c:pt idx="0">
                  <c:v>54.4</c:v>
                </c:pt>
                <c:pt idx="1">
                  <c:v>12.6</c:v>
                </c:pt>
                <c:pt idx="2">
                  <c:v>8</c:v>
                </c:pt>
                <c:pt idx="3">
                  <c:v>7.8</c:v>
                </c:pt>
                <c:pt idx="4">
                  <c:v>17.100000000000001</c:v>
                </c:pt>
              </c:numCache>
            </c:numRef>
          </c:val>
          <c:extLst>
            <c:ext xmlns:c16="http://schemas.microsoft.com/office/drawing/2014/chart" uri="{C3380CC4-5D6E-409C-BE32-E72D297353CC}">
              <c16:uniqueId val="{0000000A-8301-4D1E-B591-C312E967845E}"/>
            </c:ext>
          </c:extLst>
        </c:ser>
        <c:dLbls>
          <c:dLblPos val="in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9358705161854771E-2"/>
          <c:y val="0.17129629629629628"/>
          <c:w val="0.8700857392825897"/>
          <c:h val="0.63547462817147859"/>
        </c:manualLayout>
      </c:layout>
      <c:barChart>
        <c:barDir val="col"/>
        <c:grouping val="clustered"/>
        <c:varyColors val="0"/>
        <c:ser>
          <c:idx val="0"/>
          <c:order val="0"/>
          <c:tx>
            <c:strRef>
              <c:f>'Chart 1'!$C$9</c:f>
              <c:strCache>
                <c:ptCount val="1"/>
                <c:pt idx="0">
                  <c:v>$ billions, 2016 prices</c:v>
                </c:pt>
              </c:strCache>
            </c:strRef>
          </c:tx>
          <c:spPr>
            <a:solidFill>
              <a:schemeClr val="accent1"/>
            </a:solidFill>
            <a:ln>
              <a:noFill/>
            </a:ln>
            <a:effectLst/>
          </c:spPr>
          <c:invertIfNegative val="0"/>
          <c:dPt>
            <c:idx val="1"/>
            <c:invertIfNegative val="0"/>
            <c:bubble3D val="0"/>
            <c:spPr>
              <a:solidFill>
                <a:schemeClr val="accent2">
                  <a:lumMod val="75000"/>
                </a:schemeClr>
              </a:solidFill>
              <a:ln>
                <a:noFill/>
              </a:ln>
              <a:effectLst/>
            </c:spPr>
            <c:extLst>
              <c:ext xmlns:c16="http://schemas.microsoft.com/office/drawing/2014/chart" uri="{C3380CC4-5D6E-409C-BE32-E72D297353CC}">
                <c16:uniqueId val="{00000001-78C6-4DAE-9B15-867DC4A37B8C}"/>
              </c:ext>
            </c:extLst>
          </c:dPt>
          <c:dPt>
            <c:idx val="2"/>
            <c:invertIfNegative val="0"/>
            <c:bubble3D val="0"/>
            <c:spPr>
              <a:solidFill>
                <a:srgbClr val="FFC000"/>
              </a:solidFill>
              <a:ln>
                <a:noFill/>
              </a:ln>
              <a:effectLst/>
            </c:spPr>
            <c:extLst>
              <c:ext xmlns:c16="http://schemas.microsoft.com/office/drawing/2014/chart" uri="{C3380CC4-5D6E-409C-BE32-E72D297353CC}">
                <c16:uniqueId val="{00000003-78C6-4DAE-9B15-867DC4A37B8C}"/>
              </c:ext>
            </c:extLst>
          </c:dPt>
          <c:dPt>
            <c:idx val="3"/>
            <c:invertIfNegative val="0"/>
            <c:bubble3D val="0"/>
            <c:spPr>
              <a:solidFill>
                <a:srgbClr val="C00000"/>
              </a:solidFill>
              <a:ln>
                <a:noFill/>
              </a:ln>
              <a:effectLst/>
            </c:spPr>
            <c:extLst>
              <c:ext xmlns:c16="http://schemas.microsoft.com/office/drawing/2014/chart" uri="{C3380CC4-5D6E-409C-BE32-E72D297353CC}">
                <c16:uniqueId val="{00000005-78C6-4DAE-9B15-867DC4A37B8C}"/>
              </c:ext>
            </c:extLst>
          </c:dPt>
          <c:dPt>
            <c:idx val="4"/>
            <c:invertIfNegative val="0"/>
            <c:bubble3D val="0"/>
            <c:spPr>
              <a:solidFill>
                <a:srgbClr val="00B050"/>
              </a:solidFill>
              <a:ln>
                <a:noFill/>
              </a:ln>
              <a:effectLst/>
            </c:spPr>
            <c:extLst>
              <c:ext xmlns:c16="http://schemas.microsoft.com/office/drawing/2014/chart" uri="{C3380CC4-5D6E-409C-BE32-E72D297353CC}">
                <c16:uniqueId val="{00000007-78C6-4DAE-9B15-867DC4A37B8C}"/>
              </c:ext>
            </c:extLst>
          </c:dPt>
          <c:dLbls>
            <c:spPr>
              <a:noFill/>
              <a:ln>
                <a:noFill/>
              </a:ln>
              <a:effectLst/>
            </c:spPr>
            <c:txPr>
              <a:bodyPr rot="0" spcFirstLastPara="1" vertOverflow="ellipsis" vert="horz" wrap="square" anchor="ctr" anchorCtr="1"/>
              <a:lstStyle/>
              <a:p>
                <a:pPr>
                  <a:defRPr lang="ja-JP" sz="16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 1'!$B$10:$B$14</c:f>
              <c:strCache>
                <c:ptCount val="5"/>
                <c:pt idx="0">
                  <c:v>Clean energy and climate action</c:v>
                </c:pt>
                <c:pt idx="1">
                  <c:v>End poverty and hunger</c:v>
                </c:pt>
                <c:pt idx="2">
                  <c:v>Health and education</c:v>
                </c:pt>
                <c:pt idx="3">
                  <c:v>Transport, ICT and WSS infrastructure</c:v>
                </c:pt>
                <c:pt idx="4">
                  <c:v>Biodiversity</c:v>
                </c:pt>
              </c:strCache>
            </c:strRef>
          </c:cat>
          <c:val>
            <c:numRef>
              <c:f>'Chart 1'!$C$10:$C$14</c:f>
              <c:numCache>
                <c:formatCode>General</c:formatCode>
                <c:ptCount val="5"/>
                <c:pt idx="0">
                  <c:v>434</c:v>
                </c:pt>
                <c:pt idx="1">
                  <c:v>373</c:v>
                </c:pt>
                <c:pt idx="2">
                  <c:v>296</c:v>
                </c:pt>
                <c:pt idx="3">
                  <c:v>196</c:v>
                </c:pt>
                <c:pt idx="4">
                  <c:v>156</c:v>
                </c:pt>
              </c:numCache>
            </c:numRef>
          </c:val>
          <c:extLst>
            <c:ext xmlns:c16="http://schemas.microsoft.com/office/drawing/2014/chart" uri="{C3380CC4-5D6E-409C-BE32-E72D297353CC}">
              <c16:uniqueId val="{00000008-78C6-4DAE-9B15-867DC4A37B8C}"/>
            </c:ext>
          </c:extLst>
        </c:ser>
        <c:dLbls>
          <c:showLegendKey val="0"/>
          <c:showVal val="0"/>
          <c:showCatName val="0"/>
          <c:showSerName val="0"/>
          <c:showPercent val="0"/>
          <c:showBubbleSize val="0"/>
        </c:dLbls>
        <c:gapWidth val="124"/>
        <c:overlap val="-27"/>
        <c:axId val="390905288"/>
        <c:axId val="390909208"/>
      </c:barChart>
      <c:catAx>
        <c:axId val="390905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5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ja-JP"/>
          </a:p>
        </c:txPr>
        <c:crossAx val="390909208"/>
        <c:crosses val="autoZero"/>
        <c:auto val="1"/>
        <c:lblAlgn val="ctr"/>
        <c:lblOffset val="100"/>
        <c:noMultiLvlLbl val="0"/>
      </c:catAx>
      <c:valAx>
        <c:axId val="390909208"/>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lang="ja-JP" sz="1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600"/>
                  <a:t>$ billions, 2016 prices</a:t>
                </a:r>
              </a:p>
            </c:rich>
          </c:tx>
          <c:layout>
            <c:manualLayout>
              <c:xMode val="edge"/>
              <c:yMode val="edge"/>
              <c:x val="8.3095577807140355E-3"/>
              <c:y val="5.3785456804459428E-3"/>
            </c:manualLayout>
          </c:layout>
          <c:overlay val="0"/>
          <c:spPr>
            <a:noFill/>
            <a:ln>
              <a:noFill/>
            </a:ln>
            <a:effectLst/>
          </c:spPr>
          <c:txPr>
            <a:bodyPr rot="0" spcFirstLastPara="1" vertOverflow="ellipsis" wrap="square" anchor="ctr" anchorCtr="1"/>
            <a:lstStyle/>
            <a:p>
              <a:pPr>
                <a:defRPr lang="ja-JP" sz="1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ja-JP"/>
          </a:p>
        </c:txPr>
        <c:crossAx val="390905288"/>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latin typeface="Arial" panose="020B0604020202020204" pitchFamily="34" charset="0"/>
          <a:cs typeface="Arial" panose="020B0604020202020204" pitchFamily="34" charset="0"/>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drawings/drawing1.xml><?xml version="1.0" encoding="utf-8"?>
<c:userShapes xmlns:c="http://schemas.openxmlformats.org/drawingml/2006/chart">
  <cdr:relSizeAnchor xmlns:cdr="http://schemas.openxmlformats.org/drawingml/2006/chartDrawing">
    <cdr:from>
      <cdr:x>0</cdr:x>
      <cdr:y>0.16607</cdr:y>
    </cdr:from>
    <cdr:to>
      <cdr:x>0.0987</cdr:x>
      <cdr:y>0.34023</cdr:y>
    </cdr:to>
    <cdr:sp macro="" textlink="">
      <cdr:nvSpPr>
        <cdr:cNvPr id="2" name="TextBox 1">
          <a:extLst xmlns:a="http://schemas.openxmlformats.org/drawingml/2006/main">
            <a:ext uri="{FF2B5EF4-FFF2-40B4-BE49-F238E27FC236}">
              <a16:creationId xmlns:a16="http://schemas.microsoft.com/office/drawing/2014/main" id="{8255FA2B-5C78-4D93-9A2E-1174374AD2B6}"/>
            </a:ext>
          </a:extLst>
        </cdr:cNvPr>
        <cdr:cNvSpPr txBox="1"/>
      </cdr:nvSpPr>
      <cdr:spPr>
        <a:xfrm xmlns:a="http://schemas.openxmlformats.org/drawingml/2006/main">
          <a:off x="-3380873" y="791651"/>
          <a:ext cx="397371" cy="83017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0.03121</cdr:x>
      <cdr:y>0.53036</cdr:y>
    </cdr:from>
    <cdr:to>
      <cdr:x>0.17603</cdr:x>
      <cdr:y>0.95564</cdr:y>
    </cdr:to>
    <cdr:sp macro="" textlink="">
      <cdr:nvSpPr>
        <cdr:cNvPr id="3" name="TextBox 2">
          <a:extLst xmlns:a="http://schemas.openxmlformats.org/drawingml/2006/main">
            <a:ext uri="{FF2B5EF4-FFF2-40B4-BE49-F238E27FC236}">
              <a16:creationId xmlns:a16="http://schemas.microsoft.com/office/drawing/2014/main" id="{3517DE25-9FDE-4B63-B41D-EBCA759A342A}"/>
            </a:ext>
          </a:extLst>
        </cdr:cNvPr>
        <cdr:cNvSpPr txBox="1"/>
      </cdr:nvSpPr>
      <cdr:spPr>
        <a:xfrm xmlns:a="http://schemas.openxmlformats.org/drawingml/2006/main">
          <a:off x="124891" y="2118078"/>
          <a:ext cx="579560" cy="1698438"/>
        </a:xfrm>
        <a:prstGeom xmlns:a="http://schemas.openxmlformats.org/drawingml/2006/main" prst="rect">
          <a:avLst/>
        </a:prstGeom>
      </cdr:spPr>
      <cdr:txBody>
        <a:bodyPr xmlns:a="http://schemas.openxmlformats.org/drawingml/2006/main" vertOverflow="clip" vert="vert270" wrap="square" rtlCol="0"/>
        <a:lstStyle xmlns:a="http://schemas.openxmlformats.org/drawingml/2006/main"/>
        <a:p xmlns:a="http://schemas.openxmlformats.org/drawingml/2006/main">
          <a:r>
            <a:rPr lang="en-US" sz="1400" b="1" dirty="0"/>
            <a:t>Average  1965—1969</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1"/>
            <a:ext cx="3076363" cy="511731"/>
          </a:xfrm>
          <a:prstGeom prst="rect">
            <a:avLst/>
          </a:prstGeom>
          <a:noFill/>
          <a:ln>
            <a:noFill/>
          </a:ln>
        </p:spPr>
        <p:txBody>
          <a:bodyPr anchorCtr="0" anchor="t" bIns="49500" lIns="99025" spcFirstLastPara="1" rIns="99025" wrap="square" tIns="49500">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1295" y="1"/>
            <a:ext cx="3076363" cy="511731"/>
          </a:xfrm>
          <a:prstGeom prst="rect">
            <a:avLst/>
          </a:prstGeom>
          <a:noFill/>
          <a:ln>
            <a:noFill/>
          </a:ln>
        </p:spPr>
        <p:txBody>
          <a:bodyPr anchorCtr="0" anchor="t" bIns="49500" lIns="99025" spcFirstLastPara="1" rIns="99025" wrap="square" tIns="49500">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1" y="9721107"/>
            <a:ext cx="3076363" cy="511731"/>
          </a:xfrm>
          <a:prstGeom prst="rect">
            <a:avLst/>
          </a:prstGeom>
          <a:noFill/>
          <a:ln>
            <a:noFill/>
          </a:ln>
        </p:spPr>
        <p:txBody>
          <a:bodyPr anchorCtr="0" anchor="b" bIns="49500" lIns="99025" spcFirstLastPara="1" rIns="99025" wrap="square" tIns="49500">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p:nvPr>
            <p:ph idx="2" type="sldImg"/>
          </p:nvPr>
        </p:nvSpPr>
        <p:spPr>
          <a:xfrm>
            <a:off x="82550" y="741363"/>
            <a:ext cx="6577013" cy="37004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0: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Clr>
                <a:schemeClr val="dk1"/>
              </a:buClr>
              <a:buSzPts val="1200"/>
              <a:buFont typeface="Arial"/>
              <a:buNone/>
            </a:pPr>
            <a:r>
              <a:t/>
            </a:r>
            <a:endParaRPr/>
          </a:p>
        </p:txBody>
      </p:sp>
      <p:sp>
        <p:nvSpPr>
          <p:cNvPr id="191" name="Google Shape;191;p10: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95250" lvl="0" marL="171450" rtl="0" algn="l">
              <a:spcBef>
                <a:spcPts val="0"/>
              </a:spcBef>
              <a:spcAft>
                <a:spcPts val="0"/>
              </a:spcAft>
              <a:buClr>
                <a:schemeClr val="dk1"/>
              </a:buClr>
              <a:buSzPts val="1200"/>
              <a:buFont typeface="Arial"/>
              <a:buNone/>
            </a:pPr>
            <a:r>
              <a:t/>
            </a:r>
            <a:endParaRPr/>
          </a:p>
        </p:txBody>
      </p:sp>
      <p:sp>
        <p:nvSpPr>
          <p:cNvPr id="199" name="Google Shape;199;p11: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
        <p:nvSpPr>
          <p:cNvPr id="200" name="Google Shape;200;p11: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2: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21" name="Google Shape;221;p12: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3: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33" name="Google Shape;233;p13: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4: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46" name="Google Shape;246;p14: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5: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55" name="Google Shape;255;p15: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6: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106033" lvl="0" marL="182234" marR="0" rtl="0" algn="l">
              <a:lnSpc>
                <a:spcPct val="100000"/>
              </a:lnSpc>
              <a:spcBef>
                <a:spcPts val="0"/>
              </a:spcBef>
              <a:spcAft>
                <a:spcPts val="0"/>
              </a:spcAft>
              <a:buClr>
                <a:schemeClr val="dk1"/>
              </a:buClr>
              <a:buSzPts val="1200"/>
              <a:buFont typeface="Arial"/>
              <a:buNone/>
            </a:pPr>
            <a:r>
              <a:t/>
            </a:r>
            <a:endParaRPr/>
          </a:p>
        </p:txBody>
      </p:sp>
      <p:sp>
        <p:nvSpPr>
          <p:cNvPr id="268" name="Google Shape;268;p16: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7: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79" name="Google Shape;279;p17: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8: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8: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106033" lvl="0" marL="182234" rtl="0" algn="l">
              <a:spcBef>
                <a:spcPts val="0"/>
              </a:spcBef>
              <a:spcAft>
                <a:spcPts val="0"/>
              </a:spcAft>
              <a:buClr>
                <a:schemeClr val="dk1"/>
              </a:buClr>
              <a:buSzPts val="1200"/>
              <a:buFont typeface="Arial"/>
              <a:buNone/>
            </a:pPr>
            <a:r>
              <a:t/>
            </a:r>
            <a:endParaRPr/>
          </a:p>
        </p:txBody>
      </p:sp>
      <p:sp>
        <p:nvSpPr>
          <p:cNvPr id="291" name="Google Shape;291;p18: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9: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9: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301" name="Google Shape;301;p19: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82550" y="741363"/>
            <a:ext cx="6577013" cy="37004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Clr>
                <a:schemeClr val="dk1"/>
              </a:buClr>
              <a:buSzPts val="1200"/>
              <a:buFont typeface="Arial"/>
              <a:buNone/>
            </a:pPr>
            <a:r>
              <a:t/>
            </a:r>
            <a:endParaRPr/>
          </a:p>
        </p:txBody>
      </p:sp>
      <p:sp>
        <p:nvSpPr>
          <p:cNvPr id="98" name="Google Shape;98;p2: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0: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20: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313" name="Google Shape;313;p20: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1:notes"/>
          <p:cNvSpPr/>
          <p:nvPr>
            <p:ph idx="2" type="sldImg"/>
          </p:nvPr>
        </p:nvSpPr>
        <p:spPr>
          <a:xfrm>
            <a:off x="82550" y="741363"/>
            <a:ext cx="6577013" cy="37004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21: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Clr>
                <a:schemeClr val="dk1"/>
              </a:buClr>
              <a:buSzPts val="1200"/>
              <a:buFont typeface="Arial"/>
              <a:buNone/>
            </a:pPr>
            <a:r>
              <a:t/>
            </a:r>
            <a:endParaRPr/>
          </a:p>
        </p:txBody>
      </p:sp>
      <p:sp>
        <p:nvSpPr>
          <p:cNvPr id="329" name="Google Shape;329;p21: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2: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22: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338" name="Google Shape;338;p22: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3: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23: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347" name="Google Shape;347;p23: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4: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24: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360" name="Google Shape;360;p24: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5: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25: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369" name="Google Shape;369;p25: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82550" y="741363"/>
            <a:ext cx="6577013" cy="37004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Clr>
                <a:schemeClr val="dk1"/>
              </a:buClr>
              <a:buSzPts val="1200"/>
              <a:buFont typeface="Arial"/>
              <a:buNone/>
            </a:pPr>
            <a:r>
              <a:t/>
            </a:r>
            <a:endParaRPr/>
          </a:p>
        </p:txBody>
      </p:sp>
      <p:sp>
        <p:nvSpPr>
          <p:cNvPr id="107" name="Google Shape;107;p3: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16" name="Google Shape;116;p4: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5: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25" name="Google Shape;125;p5:notes"/>
          <p:cNvSpPr txBox="1"/>
          <p:nvPr>
            <p:ph idx="11" type="ftr"/>
          </p:nvPr>
        </p:nvSpPr>
        <p:spPr>
          <a:xfrm>
            <a:off x="1" y="9721107"/>
            <a:ext cx="3076363" cy="511731"/>
          </a:xfrm>
          <a:prstGeom prst="rect">
            <a:avLst/>
          </a:prstGeom>
          <a:noFill/>
          <a:ln>
            <a:noFill/>
          </a:ln>
        </p:spPr>
        <p:txBody>
          <a:bodyPr anchorCtr="0" anchor="b" bIns="49500" lIns="99025" spcFirstLastPara="1" rIns="99025" wrap="square" tIns="49500">
            <a:noAutofit/>
          </a:bodyPr>
          <a:lstStyle/>
          <a:p>
            <a:pPr indent="0" lvl="0" marL="0" rtl="0" algn="l">
              <a:spcBef>
                <a:spcPts val="0"/>
              </a:spcBef>
              <a:spcAft>
                <a:spcPts val="0"/>
              </a:spcAft>
              <a:buNone/>
            </a:pPr>
            <a:r>
              <a:t/>
            </a:r>
            <a:endParaRPr/>
          </a:p>
        </p:txBody>
      </p:sp>
      <p:sp>
        <p:nvSpPr>
          <p:cNvPr id="126" name="Google Shape;126;p5: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6: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chemeClr val="dk1"/>
              </a:buClr>
              <a:buSzPts val="1200"/>
              <a:buFont typeface="Arial"/>
              <a:buNone/>
            </a:pPr>
            <a:r>
              <a:t/>
            </a:r>
            <a:endParaRPr/>
          </a:p>
        </p:txBody>
      </p:sp>
      <p:sp>
        <p:nvSpPr>
          <p:cNvPr id="135" name="Google Shape;135;p6:notes"/>
          <p:cNvSpPr txBox="1"/>
          <p:nvPr>
            <p:ph idx="11" type="ftr"/>
          </p:nvPr>
        </p:nvSpPr>
        <p:spPr>
          <a:xfrm>
            <a:off x="1" y="9721107"/>
            <a:ext cx="3076363" cy="511731"/>
          </a:xfrm>
          <a:prstGeom prst="rect">
            <a:avLst/>
          </a:prstGeom>
          <a:noFill/>
          <a:ln>
            <a:noFill/>
          </a:ln>
        </p:spPr>
        <p:txBody>
          <a:bodyPr anchorCtr="0" anchor="b" bIns="49500" lIns="99025" spcFirstLastPara="1" rIns="99025" wrap="square" tIns="49500">
            <a:noAutofit/>
          </a:bodyPr>
          <a:lstStyle/>
          <a:p>
            <a:pPr indent="0" lvl="0" marL="0" rtl="0" algn="l">
              <a:spcBef>
                <a:spcPts val="0"/>
              </a:spcBef>
              <a:spcAft>
                <a:spcPts val="0"/>
              </a:spcAft>
              <a:buNone/>
            </a:pPr>
            <a:r>
              <a:t/>
            </a:r>
            <a:endParaRPr/>
          </a:p>
        </p:txBody>
      </p:sp>
      <p:sp>
        <p:nvSpPr>
          <p:cNvPr id="136" name="Google Shape;136;p6: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7: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52" name="Google Shape;152;p7:notes"/>
          <p:cNvSpPr txBox="1"/>
          <p:nvPr>
            <p:ph idx="11" type="ftr"/>
          </p:nvPr>
        </p:nvSpPr>
        <p:spPr>
          <a:xfrm>
            <a:off x="1" y="9721107"/>
            <a:ext cx="3076363" cy="511731"/>
          </a:xfrm>
          <a:prstGeom prst="rect">
            <a:avLst/>
          </a:prstGeom>
          <a:noFill/>
          <a:ln>
            <a:noFill/>
          </a:ln>
        </p:spPr>
        <p:txBody>
          <a:bodyPr anchorCtr="0" anchor="b" bIns="49500" lIns="99025" spcFirstLastPara="1" rIns="99025" wrap="square" tIns="49500">
            <a:noAutofit/>
          </a:bodyPr>
          <a:lstStyle/>
          <a:p>
            <a:pPr indent="0" lvl="0" marL="0" rtl="0" algn="l">
              <a:spcBef>
                <a:spcPts val="0"/>
              </a:spcBef>
              <a:spcAft>
                <a:spcPts val="0"/>
              </a:spcAft>
              <a:buNone/>
            </a:pPr>
            <a:r>
              <a:t/>
            </a:r>
            <a:endParaRPr/>
          </a:p>
        </p:txBody>
      </p:sp>
      <p:sp>
        <p:nvSpPr>
          <p:cNvPr id="153" name="Google Shape;153;p7: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8: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67" name="Google Shape;167;p8:notes"/>
          <p:cNvSpPr txBox="1"/>
          <p:nvPr>
            <p:ph idx="11" type="ftr"/>
          </p:nvPr>
        </p:nvSpPr>
        <p:spPr>
          <a:xfrm>
            <a:off x="1" y="9721107"/>
            <a:ext cx="3076363" cy="511731"/>
          </a:xfrm>
          <a:prstGeom prst="rect">
            <a:avLst/>
          </a:prstGeom>
          <a:noFill/>
          <a:ln>
            <a:noFill/>
          </a:ln>
        </p:spPr>
        <p:txBody>
          <a:bodyPr anchorCtr="0" anchor="b" bIns="49500" lIns="99025" spcFirstLastPara="1" rIns="99025" wrap="square" tIns="49500">
            <a:noAutofit/>
          </a:bodyPr>
          <a:lstStyle/>
          <a:p>
            <a:pPr indent="0" lvl="0" marL="0" rtl="0" algn="l">
              <a:spcBef>
                <a:spcPts val="0"/>
              </a:spcBef>
              <a:spcAft>
                <a:spcPts val="0"/>
              </a:spcAft>
              <a:buNone/>
            </a:pPr>
            <a:r>
              <a:t/>
            </a:r>
            <a:endParaRPr/>
          </a:p>
        </p:txBody>
      </p:sp>
      <p:sp>
        <p:nvSpPr>
          <p:cNvPr id="168" name="Google Shape;168;p8: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9: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79" name="Google Shape;179;p9:notes"/>
          <p:cNvSpPr txBox="1"/>
          <p:nvPr>
            <p:ph idx="11" type="ftr"/>
          </p:nvPr>
        </p:nvSpPr>
        <p:spPr>
          <a:xfrm>
            <a:off x="1" y="9721107"/>
            <a:ext cx="3076363" cy="511731"/>
          </a:xfrm>
          <a:prstGeom prst="rect">
            <a:avLst/>
          </a:prstGeom>
          <a:noFill/>
          <a:ln>
            <a:noFill/>
          </a:ln>
        </p:spPr>
        <p:txBody>
          <a:bodyPr anchorCtr="0" anchor="b" bIns="49500" lIns="99025" spcFirstLastPara="1" rIns="99025" wrap="square" tIns="49500">
            <a:noAutofit/>
          </a:bodyPr>
          <a:lstStyle/>
          <a:p>
            <a:pPr indent="0" lvl="0" marL="0" rtl="0" algn="l">
              <a:spcBef>
                <a:spcPts val="0"/>
              </a:spcBef>
              <a:spcAft>
                <a:spcPts val="0"/>
              </a:spcAft>
              <a:buNone/>
            </a:pPr>
            <a:r>
              <a:t/>
            </a:r>
            <a:endParaRPr/>
          </a:p>
        </p:txBody>
      </p:sp>
      <p:sp>
        <p:nvSpPr>
          <p:cNvPr id="180" name="Google Shape;180;p9:notes"/>
          <p:cNvSpPr txBox="1"/>
          <p:nvPr>
            <p:ph idx="12" type="sldNum"/>
          </p:nvPr>
        </p:nvSpPr>
        <p:spPr>
          <a:xfrm>
            <a:off x="4021295" y="9721107"/>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10;縦書きテキスト"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27" name="Shape 27"/>
        <p:cNvGrpSpPr/>
        <p:nvPr/>
      </p:nvGrpSpPr>
      <p:grpSpPr>
        <a:xfrm>
          <a:off x="0" y="0"/>
          <a:ext cx="0" cy="0"/>
          <a:chOff x="0" y="0"/>
          <a:chExt cx="0" cy="0"/>
        </a:xfrm>
      </p:grpSpPr>
      <p:sp>
        <p:nvSpPr>
          <p:cNvPr id="28" name="Google Shape;28;p2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31" name="Shape 31"/>
        <p:cNvGrpSpPr/>
        <p:nvPr/>
      </p:nvGrpSpPr>
      <p:grpSpPr>
        <a:xfrm>
          <a:off x="0" y="0"/>
          <a:ext cx="0" cy="0"/>
          <a:chOff x="0" y="0"/>
          <a:chExt cx="0" cy="0"/>
        </a:xfrm>
      </p:grpSpPr>
      <p:sp>
        <p:nvSpPr>
          <p:cNvPr id="32" name="Google Shape;32;p3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36" name="Shape 36"/>
        <p:cNvGrpSpPr/>
        <p:nvPr/>
      </p:nvGrpSpPr>
      <p:grpSpPr>
        <a:xfrm>
          <a:off x="0" y="0"/>
          <a:ext cx="0" cy="0"/>
          <a:chOff x="0" y="0"/>
          <a:chExt cx="0" cy="0"/>
        </a:xfrm>
      </p:grpSpPr>
      <p:sp>
        <p:nvSpPr>
          <p:cNvPr id="37" name="Google Shape;37;p31"/>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1"/>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3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42" name="Shape 42"/>
        <p:cNvGrpSpPr/>
        <p:nvPr/>
      </p:nvGrpSpPr>
      <p:grpSpPr>
        <a:xfrm>
          <a:off x="0" y="0"/>
          <a:ext cx="0" cy="0"/>
          <a:chOff x="0" y="0"/>
          <a:chExt cx="0" cy="0"/>
        </a:xfrm>
      </p:grpSpPr>
      <p:sp>
        <p:nvSpPr>
          <p:cNvPr id="43" name="Google Shape;43;p3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2"/>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32"/>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3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9" name="Shape 49"/>
        <p:cNvGrpSpPr/>
        <p:nvPr/>
      </p:nvGrpSpPr>
      <p:grpSpPr>
        <a:xfrm>
          <a:off x="0" y="0"/>
          <a:ext cx="0" cy="0"/>
          <a:chOff x="0" y="0"/>
          <a:chExt cx="0" cy="0"/>
        </a:xfrm>
      </p:grpSpPr>
      <p:sp>
        <p:nvSpPr>
          <p:cNvPr id="50" name="Google Shape;50;p3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3"/>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33"/>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33"/>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33"/>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3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10;コンテンツ"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4"/>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2389717" y="612775"/>
            <a:ext cx="7315200" cy="4114800"/>
          </a:xfrm>
          <a:prstGeom prst="rect">
            <a:avLst/>
          </a:prstGeom>
          <a:noFill/>
          <a:ln>
            <a:noFill/>
          </a:ln>
        </p:spPr>
      </p:sp>
      <p:sp>
        <p:nvSpPr>
          <p:cNvPr id="68" name="Google Shape;68;p35"/>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6.png"/><Relationship Id="rId6" Type="http://schemas.openxmlformats.org/officeDocument/2006/relationships/hyperlink" Target="https://www.adb.org/publications/asias-journey-to-prosperit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vmlDrawing" Target="../drawings/vmlDrawing1.vml"/><Relationship Id="rId4" Type="http://schemas.openxmlformats.org/officeDocument/2006/relationships/image" Target="../media/image21.jpg"/><Relationship Id="rId5" Type="http://schemas.openxmlformats.org/officeDocument/2006/relationships/package" Target="../embeddings/Microsoft_Excel_Sheet4.xlsx"/><Relationship Id="rId6" Type="http://schemas.openxmlformats.org/officeDocument/2006/relationships/package" Target="../embeddings/Microsoft_Excel_Sheet4.xlsx"/><Relationship Id="rId7"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hyperlink" Target="https://www.adb.org/publications/asias-journey-to-prosperity" TargetMode="External"/><Relationship Id="rId6"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hart" Target="../charts/char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6.jpg"/><Relationship Id="rId4" Type="http://schemas.openxmlformats.org/officeDocument/2006/relationships/image" Target="../media/image23.jpg"/><Relationship Id="rId5" Type="http://schemas.openxmlformats.org/officeDocument/2006/relationships/image" Target="../media/image25.jpg"/><Relationship Id="rId6"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30345" y="2447609"/>
            <a:ext cx="8988707"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b="1" lang="en-US">
                <a:latin typeface="Arial"/>
                <a:ea typeface="Arial"/>
                <a:cs typeface="Arial"/>
                <a:sym typeface="Arial"/>
              </a:rPr>
              <a:t>Technology, Aging, and Jobs in Asia</a:t>
            </a:r>
            <a:endParaRPr/>
          </a:p>
        </p:txBody>
      </p:sp>
      <p:sp>
        <p:nvSpPr>
          <p:cNvPr id="90" name="Google Shape;90;p1"/>
          <p:cNvSpPr txBox="1"/>
          <p:nvPr>
            <p:ph idx="1" type="subTitle"/>
          </p:nvPr>
        </p:nvSpPr>
        <p:spPr>
          <a:xfrm>
            <a:off x="1776226" y="4104173"/>
            <a:ext cx="8496944" cy="252028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200"/>
              <a:buNone/>
            </a:pPr>
            <a:r>
              <a:rPr lang="en-US">
                <a:solidFill>
                  <a:schemeClr val="dk1"/>
                </a:solidFill>
                <a:latin typeface="Arial"/>
                <a:ea typeface="Arial"/>
                <a:cs typeface="Arial"/>
                <a:sym typeface="Arial"/>
              </a:rPr>
              <a:t>Yasuyuki Sawada</a:t>
            </a:r>
            <a:endParaRPr/>
          </a:p>
          <a:p>
            <a:pPr indent="0" lvl="0" marL="0" rtl="0" algn="ctr">
              <a:spcBef>
                <a:spcPts val="640"/>
              </a:spcBef>
              <a:spcAft>
                <a:spcPts val="0"/>
              </a:spcAft>
              <a:buClr>
                <a:schemeClr val="dk1"/>
              </a:buClr>
              <a:buSzPts val="3200"/>
              <a:buNone/>
            </a:pPr>
            <a:r>
              <a:rPr i="1" lang="en-US">
                <a:solidFill>
                  <a:schemeClr val="dk1"/>
                </a:solidFill>
                <a:latin typeface="Arial"/>
                <a:ea typeface="Arial"/>
                <a:cs typeface="Arial"/>
                <a:sym typeface="Arial"/>
              </a:rPr>
              <a:t>ADB Institute and University of Tokyo</a:t>
            </a:r>
            <a:endParaRPr/>
          </a:p>
        </p:txBody>
      </p:sp>
      <p:sp>
        <p:nvSpPr>
          <p:cNvPr id="91" name="Google Shape;91;p1"/>
          <p:cNvSpPr/>
          <p:nvPr/>
        </p:nvSpPr>
        <p:spPr>
          <a:xfrm>
            <a:off x="263352" y="404663"/>
            <a:ext cx="4809843" cy="120032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7F7F7F"/>
                </a:solidFill>
                <a:latin typeface="Arimo"/>
                <a:ea typeface="Arimo"/>
                <a:cs typeface="Arimo"/>
                <a:sym typeface="Arimo"/>
              </a:rPr>
              <a:t>KIPF/HAPI Conference</a:t>
            </a:r>
            <a:endParaRPr/>
          </a:p>
          <a:p>
            <a:pPr indent="0" lvl="0" marL="0" marR="0" rtl="0" algn="l">
              <a:spcBef>
                <a:spcPts val="0"/>
              </a:spcBef>
              <a:spcAft>
                <a:spcPts val="0"/>
              </a:spcAft>
              <a:buNone/>
            </a:pPr>
            <a:r>
              <a:rPr b="1" i="0" lang="en-US" sz="1800" u="none" cap="none" strike="noStrike">
                <a:solidFill>
                  <a:srgbClr val="7F7F7F"/>
                </a:solidFill>
                <a:latin typeface="Arimo"/>
                <a:ea typeface="Arimo"/>
                <a:cs typeface="Arimo"/>
                <a:sym typeface="Arimo"/>
              </a:rPr>
              <a:t>Fiscal and Tax Reform: Policy Responses </a:t>
            </a:r>
            <a:endParaRPr/>
          </a:p>
          <a:p>
            <a:pPr indent="0" lvl="0" marL="0" marR="0" rtl="0" algn="l">
              <a:spcBef>
                <a:spcPts val="0"/>
              </a:spcBef>
              <a:spcAft>
                <a:spcPts val="0"/>
              </a:spcAft>
              <a:buNone/>
            </a:pPr>
            <a:r>
              <a:rPr b="1" i="0" lang="en-US" sz="1800" u="none" cap="none" strike="noStrike">
                <a:solidFill>
                  <a:srgbClr val="7F7F7F"/>
                </a:solidFill>
                <a:latin typeface="Arimo"/>
                <a:ea typeface="Arimo"/>
                <a:cs typeface="Arimo"/>
                <a:sym typeface="Arimo"/>
              </a:rPr>
              <a:t>for Low Fertility and Aging Society</a:t>
            </a:r>
            <a:endParaRPr/>
          </a:p>
          <a:p>
            <a:pPr indent="0" lvl="0" marL="0" marR="0" rtl="0" algn="l">
              <a:spcBef>
                <a:spcPts val="0"/>
              </a:spcBef>
              <a:spcAft>
                <a:spcPts val="0"/>
              </a:spcAft>
              <a:buNone/>
            </a:pPr>
            <a:r>
              <a:rPr b="1" i="0" lang="en-US" sz="1800" u="none" cap="none" strike="noStrike">
                <a:solidFill>
                  <a:srgbClr val="7F7F7F"/>
                </a:solidFill>
                <a:latin typeface="Arimo"/>
                <a:ea typeface="Arimo"/>
                <a:cs typeface="Arimo"/>
                <a:sym typeface="Arimo"/>
              </a:rPr>
              <a:t>Honolulu, Hawaii, 18-19 April 2024</a:t>
            </a:r>
            <a:endParaRPr/>
          </a:p>
        </p:txBody>
      </p:sp>
      <p:sp>
        <p:nvSpPr>
          <p:cNvPr id="92" name="Google Shape;92;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3" name="Google Shape;93;p1"/>
          <p:cNvPicPr preferRelativeResize="0"/>
          <p:nvPr/>
        </p:nvPicPr>
        <p:blipFill rotWithShape="1">
          <a:blip r:embed="rId3">
            <a:alphaModFix/>
          </a:blip>
          <a:srcRect b="0" l="0" r="0" t="0"/>
          <a:stretch/>
        </p:blipFill>
        <p:spPr>
          <a:xfrm>
            <a:off x="8544272" y="-531440"/>
            <a:ext cx="3196303" cy="2196896"/>
          </a:xfrm>
          <a:prstGeom prst="rect">
            <a:avLst/>
          </a:prstGeom>
          <a:noFill/>
          <a:ln>
            <a:noFill/>
          </a:ln>
        </p:spPr>
      </p:pic>
      <p:pic>
        <p:nvPicPr>
          <p:cNvPr id="94" name="Google Shape;94;p1"/>
          <p:cNvPicPr preferRelativeResize="0"/>
          <p:nvPr/>
        </p:nvPicPr>
        <p:blipFill rotWithShape="1">
          <a:blip r:embed="rId4">
            <a:alphaModFix/>
          </a:blip>
          <a:srcRect b="0" l="0" r="0" t="0"/>
          <a:stretch/>
        </p:blipFill>
        <p:spPr>
          <a:xfrm>
            <a:off x="10082442" y="1140855"/>
            <a:ext cx="1658133" cy="829067"/>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BFBFBF"/>
              </a:buClr>
              <a:buSzPts val="3200"/>
              <a:buNone/>
            </a:pPr>
            <a:r>
              <a:rPr b="1" lang="en-US">
                <a:solidFill>
                  <a:srgbClr val="BFBFBF"/>
                </a:solidFill>
              </a:rPr>
              <a:t>Technologies play a critical role in augmenting the third demographic dividends:</a:t>
            </a:r>
            <a:endParaRPr/>
          </a:p>
          <a:p>
            <a:pPr indent="0" lvl="0" marL="0" rtl="0" algn="l">
              <a:spcBef>
                <a:spcPts val="640"/>
              </a:spcBef>
              <a:spcAft>
                <a:spcPts val="0"/>
              </a:spcAft>
              <a:buClr>
                <a:schemeClr val="dk1"/>
              </a:buClr>
              <a:buSzPts val="3200"/>
              <a:buNone/>
            </a:pPr>
            <a:r>
              <a:t/>
            </a:r>
            <a:endParaRPr b="1">
              <a:solidFill>
                <a:srgbClr val="BFBFBF"/>
              </a:solidFill>
            </a:endParaRPr>
          </a:p>
          <a:p>
            <a:pPr indent="-342900" lvl="0" marL="342900" rtl="0" algn="l">
              <a:spcBef>
                <a:spcPts val="640"/>
              </a:spcBef>
              <a:spcAft>
                <a:spcPts val="0"/>
              </a:spcAft>
              <a:buClr>
                <a:srgbClr val="BFBFBF"/>
              </a:buClr>
              <a:buSzPts val="3200"/>
              <a:buChar char="•"/>
            </a:pPr>
            <a:r>
              <a:rPr b="1" lang="en-US">
                <a:solidFill>
                  <a:srgbClr val="BFBFBF"/>
                </a:solidFill>
              </a:rPr>
              <a:t>Silver dividends in Asia</a:t>
            </a:r>
            <a:endParaRPr/>
          </a:p>
          <a:p>
            <a:pPr indent="-342900" lvl="0" marL="342900" rtl="0" algn="l">
              <a:spcBef>
                <a:spcPts val="640"/>
              </a:spcBef>
              <a:spcAft>
                <a:spcPts val="0"/>
              </a:spcAft>
              <a:buClr>
                <a:srgbClr val="E36C09"/>
              </a:buClr>
              <a:buSzPts val="3200"/>
              <a:buChar char="•"/>
            </a:pPr>
            <a:r>
              <a:rPr b="1" lang="en-US">
                <a:solidFill>
                  <a:srgbClr val="E36C09"/>
                </a:solidFill>
              </a:rPr>
              <a:t>Technologies and aging</a:t>
            </a:r>
            <a:endParaRPr/>
          </a:p>
          <a:p>
            <a:pPr indent="-342900" lvl="0" marL="342900" rtl="0" algn="l">
              <a:spcBef>
                <a:spcPts val="640"/>
              </a:spcBef>
              <a:spcAft>
                <a:spcPts val="0"/>
              </a:spcAft>
              <a:buClr>
                <a:srgbClr val="BFBFBF"/>
              </a:buClr>
              <a:buSzPts val="3200"/>
              <a:buChar char="•"/>
            </a:pPr>
            <a:r>
              <a:rPr b="1" lang="en-US">
                <a:solidFill>
                  <a:srgbClr val="BFBFBF"/>
                </a:solidFill>
              </a:rPr>
              <a:t>Moving forward</a:t>
            </a:r>
            <a:endParaRPr/>
          </a:p>
          <a:p>
            <a:pPr indent="-139700" lvl="0" marL="342900" rtl="0" algn="l">
              <a:spcBef>
                <a:spcPts val="640"/>
              </a:spcBef>
              <a:spcAft>
                <a:spcPts val="0"/>
              </a:spcAft>
              <a:buClr>
                <a:schemeClr val="dk1"/>
              </a:buClr>
              <a:buSzPts val="3200"/>
              <a:buNone/>
            </a:pPr>
            <a:r>
              <a:t/>
            </a:r>
            <a:endParaRPr/>
          </a:p>
        </p:txBody>
      </p:sp>
      <p:sp>
        <p:nvSpPr>
          <p:cNvPr id="194" name="Google Shape;194;p1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p10"/>
          <p:cNvSpPr/>
          <p:nvPr/>
        </p:nvSpPr>
        <p:spPr>
          <a:xfrm>
            <a:off x="0" y="0"/>
            <a:ext cx="12192000" cy="973874"/>
          </a:xfrm>
          <a:prstGeom prst="rect">
            <a:avLst/>
          </a:prstGeom>
          <a:solidFill>
            <a:schemeClr val="lt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600">
              <a:solidFill>
                <a:schemeClr val="lt1"/>
              </a:solidFill>
              <a:latin typeface="Arial"/>
              <a:ea typeface="Arial"/>
              <a:cs typeface="Arial"/>
              <a:sym typeface="Arial"/>
            </a:endParaRPr>
          </a:p>
        </p:txBody>
      </p:sp>
      <p:sp>
        <p:nvSpPr>
          <p:cNvPr id="196" name="Google Shape;196;p10"/>
          <p:cNvSpPr/>
          <p:nvPr/>
        </p:nvSpPr>
        <p:spPr>
          <a:xfrm>
            <a:off x="0" y="84665"/>
            <a:ext cx="12192000" cy="9738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0070C0"/>
                </a:solidFill>
                <a:latin typeface="Arial"/>
                <a:ea typeface="Arial"/>
                <a:cs typeface="Arial"/>
                <a:sym typeface="Arial"/>
              </a:rPr>
              <a:t>Three Topics</a:t>
            </a:r>
            <a:endParaRPr b="1" sz="4000">
              <a:solidFill>
                <a:srgbClr val="0070C0"/>
              </a:solidFill>
              <a:latin typeface="Arial"/>
              <a:ea typeface="Arial"/>
              <a:cs typeface="Arial"/>
              <a:sym typeface="Aria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aphicFrame>
        <p:nvGraphicFramePr>
          <p:cNvPr id="202" name="Google Shape;202;p11"/>
          <p:cNvGraphicFramePr/>
          <p:nvPr/>
        </p:nvGraphicFramePr>
        <p:xfrm>
          <a:off x="172052" y="1615182"/>
          <a:ext cx="4044682" cy="3039496"/>
        </p:xfrm>
        <a:graphic>
          <a:graphicData uri="http://schemas.openxmlformats.org/drawingml/2006/chart">
            <c:chart r:id="rId3"/>
          </a:graphicData>
        </a:graphic>
      </p:graphicFrame>
      <p:sp>
        <p:nvSpPr>
          <p:cNvPr id="203" name="Google Shape;203;p11"/>
          <p:cNvSpPr txBox="1"/>
          <p:nvPr/>
        </p:nvSpPr>
        <p:spPr>
          <a:xfrm>
            <a:off x="8345638" y="5423750"/>
            <a:ext cx="362872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Number of patents granted in the US</a:t>
            </a:r>
            <a:endParaRPr/>
          </a:p>
        </p:txBody>
      </p:sp>
      <p:graphicFrame>
        <p:nvGraphicFramePr>
          <p:cNvPr id="204" name="Google Shape;204;p11"/>
          <p:cNvGraphicFramePr/>
          <p:nvPr/>
        </p:nvGraphicFramePr>
        <p:xfrm>
          <a:off x="8352504" y="1389380"/>
          <a:ext cx="4001930" cy="3993694"/>
        </p:xfrm>
        <a:graphic>
          <a:graphicData uri="http://schemas.openxmlformats.org/drawingml/2006/chart">
            <c:chart r:id="rId4"/>
          </a:graphicData>
        </a:graphic>
      </p:graphicFrame>
      <p:cxnSp>
        <p:nvCxnSpPr>
          <p:cNvPr id="205" name="Google Shape;205;p11"/>
          <p:cNvCxnSpPr/>
          <p:nvPr/>
        </p:nvCxnSpPr>
        <p:spPr>
          <a:xfrm>
            <a:off x="8483907" y="3314054"/>
            <a:ext cx="3473625" cy="0"/>
          </a:xfrm>
          <a:prstGeom prst="straightConnector1">
            <a:avLst/>
          </a:prstGeom>
          <a:noFill/>
          <a:ln cap="flat" cmpd="sng" w="9525">
            <a:solidFill>
              <a:srgbClr val="7F7F7F"/>
            </a:solidFill>
            <a:prstDash val="solid"/>
            <a:round/>
            <a:headEnd len="sm" w="sm" type="none"/>
            <a:tailEnd len="sm" w="sm" type="none"/>
          </a:ln>
        </p:spPr>
      </p:cxnSp>
      <p:sp>
        <p:nvSpPr>
          <p:cNvPr id="206" name="Google Shape;206;p11"/>
          <p:cNvSpPr/>
          <p:nvPr/>
        </p:nvSpPr>
        <p:spPr>
          <a:xfrm>
            <a:off x="0" y="0"/>
            <a:ext cx="12192000" cy="9738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dk1"/>
                </a:solidFill>
                <a:latin typeface="Arial"/>
                <a:ea typeface="Arial"/>
                <a:cs typeface="Arial"/>
                <a:sym typeface="Arial"/>
              </a:rPr>
              <a:t>(5) Accelerating technological progress </a:t>
            </a:r>
            <a:endParaRPr/>
          </a:p>
        </p:txBody>
      </p:sp>
      <p:sp>
        <p:nvSpPr>
          <p:cNvPr id="207" name="Google Shape;207;p11"/>
          <p:cNvSpPr txBox="1"/>
          <p:nvPr/>
        </p:nvSpPr>
        <p:spPr>
          <a:xfrm>
            <a:off x="7946177" y="1411340"/>
            <a:ext cx="51672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Top 5 Patent Grantees in the United States</a:t>
            </a:r>
            <a:endParaRPr/>
          </a:p>
        </p:txBody>
      </p:sp>
      <p:sp>
        <p:nvSpPr>
          <p:cNvPr id="208" name="Google Shape;208;p11"/>
          <p:cNvSpPr/>
          <p:nvPr/>
        </p:nvSpPr>
        <p:spPr>
          <a:xfrm>
            <a:off x="407367" y="4293096"/>
            <a:ext cx="3265119" cy="2536658"/>
          </a:xfrm>
          <a:prstGeom prst="ellipse">
            <a:avLst/>
          </a:prstGeom>
          <a:solidFill>
            <a:srgbClr val="E9532B"/>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Adoption</a:t>
            </a:r>
            <a:endParaRPr/>
          </a:p>
          <a:p>
            <a:pPr indent="-233363" lvl="0" marL="233363" marR="0" rtl="0" algn="ctr">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Students/people abroad</a:t>
            </a:r>
            <a:endParaRPr/>
          </a:p>
          <a:p>
            <a:pPr indent="-233363" lvl="0" marL="233363" marR="0" rtl="0" algn="ctr">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Licensing design/patent</a:t>
            </a:r>
            <a:endParaRPr/>
          </a:p>
          <a:p>
            <a:pPr indent="-233363" lvl="0" marL="233363" marR="0" rtl="0" algn="ctr">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Reverse engineering</a:t>
            </a:r>
            <a:endParaRPr/>
          </a:p>
          <a:p>
            <a:pPr indent="-233363" lvl="0" marL="233363" marR="0" rtl="0" algn="ctr">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Machinery imports</a:t>
            </a:r>
            <a:endParaRPr/>
          </a:p>
          <a:p>
            <a:pPr indent="-233363" lvl="0" marL="233363" marR="0" rtl="0" algn="ctr">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FDI, TC aid</a:t>
            </a:r>
            <a:endParaRPr/>
          </a:p>
          <a:p>
            <a:pPr indent="-233363" lvl="0" marL="233363" marR="0" rtl="0" algn="ctr">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Trade</a:t>
            </a:r>
            <a:endParaRPr/>
          </a:p>
        </p:txBody>
      </p:sp>
      <p:sp>
        <p:nvSpPr>
          <p:cNvPr id="209" name="Google Shape;209;p11"/>
          <p:cNvSpPr/>
          <p:nvPr/>
        </p:nvSpPr>
        <p:spPr>
          <a:xfrm>
            <a:off x="5354972" y="1426386"/>
            <a:ext cx="2597598" cy="2173818"/>
          </a:xfrm>
          <a:prstGeom prst="ellipse">
            <a:avLst/>
          </a:prstGeom>
          <a:solidFill>
            <a:srgbClr val="1F1FD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Innovation</a:t>
            </a:r>
            <a:endParaRPr/>
          </a:p>
          <a:p>
            <a:pPr indent="-233363" lvl="0" marL="233363" marR="0" rtl="0" algn="ctr">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Human capital</a:t>
            </a:r>
            <a:endParaRPr/>
          </a:p>
          <a:p>
            <a:pPr indent="-233363" lvl="0" marL="233363" marR="0" rtl="0" algn="ctr">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Research institutes</a:t>
            </a:r>
            <a:endParaRPr/>
          </a:p>
          <a:p>
            <a:pPr indent="-233363" lvl="0" marL="233363" marR="0" rtl="0" algn="ctr">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Private R&amp;D</a:t>
            </a:r>
            <a:endParaRPr/>
          </a:p>
          <a:p>
            <a:pPr indent="-233363" lvl="0" marL="233363" marR="0" rtl="0" algn="ctr">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Competition</a:t>
            </a:r>
            <a:endParaRPr/>
          </a:p>
        </p:txBody>
      </p:sp>
      <p:sp>
        <p:nvSpPr>
          <p:cNvPr id="210" name="Google Shape;210;p11"/>
          <p:cNvSpPr/>
          <p:nvPr/>
        </p:nvSpPr>
        <p:spPr>
          <a:xfrm rot="-2392536">
            <a:off x="3325614" y="3734954"/>
            <a:ext cx="2523718" cy="569716"/>
          </a:xfrm>
          <a:prstGeom prst="rightArrow">
            <a:avLst>
              <a:gd fmla="val 50000" name="adj1"/>
              <a:gd fmla="val 50000" name="adj2"/>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1" name="Google Shape;211;p11"/>
          <p:cNvPicPr preferRelativeResize="0"/>
          <p:nvPr/>
        </p:nvPicPr>
        <p:blipFill rotWithShape="1">
          <a:blip r:embed="rId5">
            <a:alphaModFix/>
          </a:blip>
          <a:srcRect b="-1" l="0" r="0" t="21401"/>
          <a:stretch/>
        </p:blipFill>
        <p:spPr>
          <a:xfrm>
            <a:off x="4278503" y="4783658"/>
            <a:ext cx="3870837" cy="1988562"/>
          </a:xfrm>
          <a:prstGeom prst="rect">
            <a:avLst/>
          </a:prstGeom>
          <a:noFill/>
          <a:ln>
            <a:noFill/>
          </a:ln>
        </p:spPr>
      </p:pic>
      <p:sp>
        <p:nvSpPr>
          <p:cNvPr id="212" name="Google Shape;212;p11"/>
          <p:cNvSpPr txBox="1"/>
          <p:nvPr/>
        </p:nvSpPr>
        <p:spPr>
          <a:xfrm>
            <a:off x="4411741" y="4260438"/>
            <a:ext cx="393389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Adoption and Innovation of Technologies in Japan,</a:t>
            </a:r>
            <a:endParaRPr/>
          </a:p>
          <a:p>
            <a:pPr indent="0" lvl="0" marL="0" marR="0" rtl="0" algn="ctr">
              <a:spcBef>
                <a:spcPts val="0"/>
              </a:spcBef>
              <a:spcAft>
                <a:spcPts val="0"/>
              </a:spcAft>
              <a:buNone/>
            </a:pPr>
            <a:r>
              <a:rPr b="1" lang="en-US" sz="1400">
                <a:solidFill>
                  <a:schemeClr val="dk1"/>
                </a:solidFill>
                <a:latin typeface="Arial"/>
                <a:ea typeface="Arial"/>
                <a:cs typeface="Arial"/>
                <a:sym typeface="Arial"/>
              </a:rPr>
              <a:t>1956–1988 </a:t>
            </a:r>
            <a:r>
              <a:rPr lang="en-US" sz="1400">
                <a:solidFill>
                  <a:schemeClr val="dk1"/>
                </a:solidFill>
                <a:latin typeface="Arial"/>
                <a:ea typeface="Arial"/>
                <a:cs typeface="Arial"/>
                <a:sym typeface="Arial"/>
              </a:rPr>
              <a:t>(%)</a:t>
            </a:r>
            <a:endParaRPr/>
          </a:p>
        </p:txBody>
      </p:sp>
      <p:sp>
        <p:nvSpPr>
          <p:cNvPr id="213" name="Google Shape;213;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4" name="Google Shape;214;p11"/>
          <p:cNvSpPr/>
          <p:nvPr/>
        </p:nvSpPr>
        <p:spPr>
          <a:xfrm>
            <a:off x="0" y="0"/>
            <a:ext cx="12192000" cy="1102090"/>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400">
              <a:solidFill>
                <a:schemeClr val="lt1"/>
              </a:solidFill>
              <a:latin typeface="Arial"/>
              <a:ea typeface="Arial"/>
              <a:cs typeface="Arial"/>
              <a:sym typeface="Arial"/>
            </a:endParaRPr>
          </a:p>
        </p:txBody>
      </p:sp>
      <p:sp>
        <p:nvSpPr>
          <p:cNvPr id="215" name="Google Shape;215;p11"/>
          <p:cNvSpPr/>
          <p:nvPr/>
        </p:nvSpPr>
        <p:spPr>
          <a:xfrm>
            <a:off x="0" y="84665"/>
            <a:ext cx="12192000" cy="9738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Arial"/>
                <a:ea typeface="Arial"/>
                <a:cs typeface="Arial"/>
                <a:sym typeface="Arial"/>
              </a:rPr>
              <a:t>Accelerating Technological Progress in Asia</a:t>
            </a:r>
            <a:endParaRPr/>
          </a:p>
        </p:txBody>
      </p:sp>
      <p:sp>
        <p:nvSpPr>
          <p:cNvPr id="216" name="Google Shape;216;p11"/>
          <p:cNvSpPr/>
          <p:nvPr/>
        </p:nvSpPr>
        <p:spPr>
          <a:xfrm>
            <a:off x="62795" y="1264855"/>
            <a:ext cx="4892243" cy="392159"/>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lang="en-US" sz="1800">
                <a:solidFill>
                  <a:schemeClr val="dk1"/>
                </a:solidFill>
                <a:latin typeface="Arial"/>
                <a:ea typeface="Arial"/>
                <a:cs typeface="Arial"/>
                <a:sym typeface="Arial"/>
              </a:rPr>
              <a:t>Contribution to Asia’s GDP Growth </a:t>
            </a:r>
            <a:r>
              <a:rPr lang="en-US" sz="1800">
                <a:solidFill>
                  <a:schemeClr val="dk1"/>
                </a:solidFill>
                <a:latin typeface="Arial"/>
                <a:ea typeface="Arial"/>
                <a:cs typeface="Arial"/>
                <a:sym typeface="Arial"/>
              </a:rPr>
              <a:t>(% of total)</a:t>
            </a:r>
            <a:endParaRPr sz="1800">
              <a:solidFill>
                <a:schemeClr val="dk1"/>
              </a:solidFill>
              <a:latin typeface="Arial"/>
              <a:ea typeface="Arial"/>
              <a:cs typeface="Arial"/>
              <a:sym typeface="Arial"/>
            </a:endParaRPr>
          </a:p>
        </p:txBody>
      </p:sp>
      <p:sp>
        <p:nvSpPr>
          <p:cNvPr id="217" name="Google Shape;217;p11"/>
          <p:cNvSpPr txBox="1"/>
          <p:nvPr/>
        </p:nvSpPr>
        <p:spPr>
          <a:xfrm>
            <a:off x="8258103" y="5931061"/>
            <a:ext cx="393389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Source: ADB (2020). </a:t>
            </a:r>
            <a:r>
              <a:rPr lang="en-US" sz="1200" u="sng">
                <a:solidFill>
                  <a:schemeClr val="dk1"/>
                </a:solidFill>
                <a:latin typeface="Arial"/>
                <a:ea typeface="Arial"/>
                <a:cs typeface="Arial"/>
                <a:sym typeface="Arial"/>
                <a:hlinkClick r:id="rId6">
                  <a:extLst>
                    <a:ext uri="{A12FA001-AC4F-418D-AE19-62706E023703}">
                      <ahyp:hlinkClr val="tx"/>
                    </a:ext>
                  </a:extLst>
                </a:hlinkClick>
              </a:rPr>
              <a:t>Asia's Journey to Prosperity: Policy, Market, and Technology Over 50 Years</a:t>
            </a:r>
            <a:r>
              <a:rPr lang="en-US" sz="1200">
                <a:solidFill>
                  <a:schemeClr val="dk1"/>
                </a:solidFill>
                <a:latin typeface="Arial"/>
                <a:ea typeface="Arial"/>
                <a:cs typeface="Arial"/>
                <a:sym typeface="Arial"/>
              </a:rPr>
              <a:t>. Asian Development Bank.</a:t>
            </a:r>
            <a:endParaRPr sz="1200">
              <a:solidFill>
                <a:schemeClr val="dk1"/>
              </a:solidFill>
              <a:latin typeface="Arial"/>
              <a:ea typeface="Arial"/>
              <a:cs typeface="Arial"/>
              <a:sym typeface="Arial"/>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t/>
            </a:r>
            <a:endParaRPr/>
          </a:p>
        </p:txBody>
      </p:sp>
      <p:sp>
        <p:nvSpPr>
          <p:cNvPr id="224" name="Google Shape;224;p12"/>
          <p:cNvSpPr txBox="1"/>
          <p:nvPr>
            <p:ph idx="1" type="body"/>
          </p:nvPr>
        </p:nvSpPr>
        <p:spPr>
          <a:xfrm>
            <a:off x="603152" y="1610513"/>
            <a:ext cx="5342384" cy="475615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76923C"/>
              </a:buClr>
              <a:buSzPct val="100000"/>
              <a:buChar char="•"/>
            </a:pPr>
            <a:r>
              <a:rPr b="1" lang="en-US">
                <a:solidFill>
                  <a:srgbClr val="76923C"/>
                </a:solidFill>
              </a:rPr>
              <a:t>Does population aging lead to lower productivity and economic growth?</a:t>
            </a:r>
            <a:endParaRPr/>
          </a:p>
          <a:p>
            <a:pPr indent="-185420" lvl="0" marL="342900" rtl="0" algn="l">
              <a:spcBef>
                <a:spcPts val="496"/>
              </a:spcBef>
              <a:spcAft>
                <a:spcPts val="0"/>
              </a:spcAft>
              <a:buClr>
                <a:schemeClr val="dk1"/>
              </a:buClr>
              <a:buSzPct val="100000"/>
              <a:buNone/>
            </a:pPr>
            <a:r>
              <a:t/>
            </a:r>
            <a:endParaRPr b="1">
              <a:solidFill>
                <a:srgbClr val="76923C"/>
              </a:solidFill>
            </a:endParaRPr>
          </a:p>
          <a:p>
            <a:pPr indent="-342900" lvl="0" marL="342900" rtl="0" algn="l">
              <a:spcBef>
                <a:spcPts val="496"/>
              </a:spcBef>
              <a:spcAft>
                <a:spcPts val="0"/>
              </a:spcAft>
              <a:buClr>
                <a:srgbClr val="E36C09"/>
              </a:buClr>
              <a:buSzPct val="100000"/>
              <a:buChar char="•"/>
            </a:pPr>
            <a:r>
              <a:rPr b="1" lang="en-US">
                <a:solidFill>
                  <a:srgbClr val="E36C09"/>
                </a:solidFill>
              </a:rPr>
              <a:t>Acemoglu and Restrepo (2017): The correlation is insignificant (left)</a:t>
            </a:r>
            <a:endParaRPr/>
          </a:p>
          <a:p>
            <a:pPr indent="-185420" lvl="0" marL="342900" rtl="0" algn="l">
              <a:spcBef>
                <a:spcPts val="496"/>
              </a:spcBef>
              <a:spcAft>
                <a:spcPts val="0"/>
              </a:spcAft>
              <a:buClr>
                <a:schemeClr val="dk1"/>
              </a:buClr>
              <a:buSzPct val="100000"/>
              <a:buNone/>
            </a:pPr>
            <a:r>
              <a:t/>
            </a:r>
            <a:endParaRPr b="1">
              <a:solidFill>
                <a:srgbClr val="E36C09"/>
              </a:solidFill>
            </a:endParaRPr>
          </a:p>
          <a:p>
            <a:pPr indent="-342900" lvl="0" marL="342900" rtl="0" algn="l">
              <a:spcBef>
                <a:spcPts val="496"/>
              </a:spcBef>
              <a:spcAft>
                <a:spcPts val="0"/>
              </a:spcAft>
              <a:buClr>
                <a:srgbClr val="76923C"/>
              </a:buClr>
              <a:buSzPct val="100000"/>
              <a:buChar char="•"/>
            </a:pPr>
            <a:r>
              <a:rPr b="1" lang="en-US">
                <a:solidFill>
                  <a:srgbClr val="76923C"/>
                </a:solidFill>
              </a:rPr>
              <a:t>Why?</a:t>
            </a:r>
            <a:endParaRPr/>
          </a:p>
          <a:p>
            <a:pPr indent="-285750" lvl="1" marL="742950" rtl="0" algn="l">
              <a:spcBef>
                <a:spcPts val="434"/>
              </a:spcBef>
              <a:spcAft>
                <a:spcPts val="0"/>
              </a:spcAft>
              <a:buClr>
                <a:srgbClr val="76923C"/>
              </a:buClr>
              <a:buSzPct val="100000"/>
              <a:buChar char="–"/>
            </a:pPr>
            <a:r>
              <a:rPr b="1" lang="en-US">
                <a:solidFill>
                  <a:srgbClr val="76923C"/>
                </a:solidFill>
              </a:rPr>
              <a:t>“Induced technological changes”: </a:t>
            </a:r>
            <a:r>
              <a:rPr lang="en-US">
                <a:solidFill>
                  <a:srgbClr val="76923C"/>
                </a:solidFill>
              </a:rPr>
              <a:t>Companies have offset any negative impacts from a wave of retiring workers by replacing them with technology, such as robots and artificial intelligence.</a:t>
            </a:r>
            <a:endParaRPr>
              <a:solidFill>
                <a:srgbClr val="76923C"/>
              </a:solidFill>
            </a:endParaRPr>
          </a:p>
        </p:txBody>
      </p:sp>
      <p:sp>
        <p:nvSpPr>
          <p:cNvPr id="225" name="Google Shape;225;p1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6" name="Google Shape;226;p12"/>
          <p:cNvPicPr preferRelativeResize="0"/>
          <p:nvPr/>
        </p:nvPicPr>
        <p:blipFill rotWithShape="1">
          <a:blip r:embed="rId3">
            <a:alphaModFix/>
          </a:blip>
          <a:srcRect b="0" l="0" r="0" t="0"/>
          <a:stretch/>
        </p:blipFill>
        <p:spPr>
          <a:xfrm>
            <a:off x="5960296" y="1322503"/>
            <a:ext cx="5792865" cy="4212993"/>
          </a:xfrm>
          <a:prstGeom prst="rect">
            <a:avLst/>
          </a:prstGeom>
          <a:noFill/>
          <a:ln>
            <a:noFill/>
          </a:ln>
        </p:spPr>
      </p:pic>
      <p:sp>
        <p:nvSpPr>
          <p:cNvPr id="227" name="Google Shape;227;p12"/>
          <p:cNvSpPr/>
          <p:nvPr/>
        </p:nvSpPr>
        <p:spPr>
          <a:xfrm>
            <a:off x="0" y="0"/>
            <a:ext cx="12192000" cy="1102090"/>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400">
              <a:solidFill>
                <a:schemeClr val="lt1"/>
              </a:solidFill>
              <a:latin typeface="Arial"/>
              <a:ea typeface="Arial"/>
              <a:cs typeface="Arial"/>
              <a:sym typeface="Arial"/>
            </a:endParaRPr>
          </a:p>
        </p:txBody>
      </p:sp>
      <p:sp>
        <p:nvSpPr>
          <p:cNvPr id="228" name="Google Shape;228;p12"/>
          <p:cNvSpPr/>
          <p:nvPr/>
        </p:nvSpPr>
        <p:spPr>
          <a:xfrm>
            <a:off x="0" y="84665"/>
            <a:ext cx="12192000" cy="9738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Arial"/>
                <a:ea typeface="Arial"/>
                <a:cs typeface="Arial"/>
                <a:sym typeface="Arial"/>
              </a:rPr>
              <a:t>Technologies and Aging</a:t>
            </a:r>
            <a:endParaRPr/>
          </a:p>
        </p:txBody>
      </p:sp>
      <p:sp>
        <p:nvSpPr>
          <p:cNvPr id="229" name="Google Shape;229;p12"/>
          <p:cNvSpPr txBox="1"/>
          <p:nvPr/>
        </p:nvSpPr>
        <p:spPr>
          <a:xfrm>
            <a:off x="6004600" y="5395269"/>
            <a:ext cx="6202640"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Note) An aging population is defined as the ratio of people over the age of 50 to those between 20 and 49). The data sources are the Penn World Tables and the United Nations for 169 countries over a 25-year span.</a:t>
            </a:r>
            <a:endParaRPr/>
          </a:p>
          <a:p>
            <a:pPr indent="0" lvl="0" marL="0" marR="0" rtl="0" algn="l">
              <a:spcBef>
                <a:spcPts val="0"/>
              </a:spcBef>
              <a:spcAft>
                <a:spcPts val="0"/>
              </a:spcAft>
              <a:buNone/>
            </a:pPr>
            <a:r>
              <a:rPr b="0" i="0" lang="en-US" sz="1400">
                <a:solidFill>
                  <a:srgbClr val="353C3F"/>
                </a:solidFill>
                <a:highlight>
                  <a:srgbClr val="FFFFFF"/>
                </a:highlight>
                <a:latin typeface="Arial"/>
                <a:ea typeface="Arial"/>
                <a:cs typeface="Arial"/>
                <a:sym typeface="Arial"/>
              </a:rPr>
              <a:t>Source) Acemoglu, Daron, and Pascual Restrepo. 2017. "Secular Stagnation? The Effect of Aging on Economic Growth in the Age of Automation." </a:t>
            </a:r>
            <a:r>
              <a:rPr b="0" i="1" lang="en-US" sz="1400">
                <a:solidFill>
                  <a:srgbClr val="353C3F"/>
                </a:solidFill>
                <a:highlight>
                  <a:srgbClr val="FFFFFF"/>
                </a:highlight>
                <a:latin typeface="Arial"/>
                <a:ea typeface="Arial"/>
                <a:cs typeface="Arial"/>
                <a:sym typeface="Arial"/>
              </a:rPr>
              <a:t>American Economic Review</a:t>
            </a:r>
            <a:r>
              <a:rPr b="0" i="0" lang="en-US" sz="1400">
                <a:solidFill>
                  <a:srgbClr val="353C3F"/>
                </a:solidFill>
                <a:highlight>
                  <a:srgbClr val="FFFFFF"/>
                </a:highlight>
                <a:latin typeface="Arial"/>
                <a:ea typeface="Arial"/>
                <a:cs typeface="Arial"/>
                <a:sym typeface="Arial"/>
              </a:rPr>
              <a:t>, 107 (5): 174-79</a:t>
            </a:r>
            <a:r>
              <a:rPr b="1" i="0" lang="en-US" sz="1400">
                <a:solidFill>
                  <a:srgbClr val="668E9E"/>
                </a:solidFill>
                <a:highlight>
                  <a:srgbClr val="FFFFFF"/>
                </a:highlight>
                <a:latin typeface="Arial"/>
                <a:ea typeface="Arial"/>
                <a:cs typeface="Arial"/>
                <a:sym typeface="Arial"/>
              </a:rPr>
              <a:t>.</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3"/>
          <p:cNvSpPr txBox="1"/>
          <p:nvPr/>
        </p:nvSpPr>
        <p:spPr>
          <a:xfrm>
            <a:off x="423641" y="1098693"/>
            <a:ext cx="11553276" cy="70788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6923C"/>
              </a:buClr>
              <a:buSzPts val="2000"/>
              <a:buFont typeface="Noto Sans Symbols"/>
              <a:buChar char="●"/>
            </a:pPr>
            <a:r>
              <a:rPr lang="en-US" sz="2000">
                <a:solidFill>
                  <a:srgbClr val="76923C"/>
                </a:solidFill>
                <a:latin typeface="Arial"/>
                <a:ea typeface="Arial"/>
                <a:cs typeface="Arial"/>
                <a:sym typeface="Arial"/>
              </a:rPr>
              <a:t>For </a:t>
            </a:r>
            <a:r>
              <a:rPr b="1" lang="en-US" sz="2000">
                <a:solidFill>
                  <a:srgbClr val="76923C"/>
                </a:solidFill>
                <a:latin typeface="Arial"/>
                <a:ea typeface="Arial"/>
                <a:cs typeface="Arial"/>
                <a:sym typeface="Arial"/>
              </a:rPr>
              <a:t>Asia, the global leader in robotics</a:t>
            </a:r>
            <a:r>
              <a:rPr lang="en-US" sz="2000">
                <a:solidFill>
                  <a:srgbClr val="76923C"/>
                </a:solidFill>
                <a:latin typeface="Arial"/>
                <a:ea typeface="Arial"/>
                <a:cs typeface="Arial"/>
                <a:sym typeface="Arial"/>
              </a:rPr>
              <a:t>, has the scarcity of younger and middle-aged labor prompted increased robot adoption?</a:t>
            </a:r>
            <a:endParaRPr sz="2000">
              <a:solidFill>
                <a:srgbClr val="76923C"/>
              </a:solidFill>
              <a:latin typeface="Arial"/>
              <a:ea typeface="Arial"/>
              <a:cs typeface="Arial"/>
              <a:sym typeface="Arial"/>
            </a:endParaRPr>
          </a:p>
        </p:txBody>
      </p:sp>
      <p:sp>
        <p:nvSpPr>
          <p:cNvPr id="236" name="Google Shape;236;p13"/>
          <p:cNvSpPr/>
          <p:nvPr/>
        </p:nvSpPr>
        <p:spPr>
          <a:xfrm>
            <a:off x="0" y="0"/>
            <a:ext cx="12192000" cy="973874"/>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Induced Technological Change?</a:t>
            </a:r>
            <a:endParaRPr/>
          </a:p>
        </p:txBody>
      </p:sp>
      <p:sp>
        <p:nvSpPr>
          <p:cNvPr id="237" name="Google Shape;237;p13"/>
          <p:cNvSpPr txBox="1"/>
          <p:nvPr/>
        </p:nvSpPr>
        <p:spPr>
          <a:xfrm>
            <a:off x="423640" y="1732643"/>
            <a:ext cx="5003800" cy="132343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E36C09"/>
              </a:buClr>
              <a:buSzPts val="2000"/>
              <a:buFont typeface="Noto Sans Symbols"/>
              <a:buChar char="●"/>
            </a:pPr>
            <a:r>
              <a:rPr b="1" lang="en-US" sz="2000">
                <a:solidFill>
                  <a:srgbClr val="E36C09"/>
                </a:solidFill>
                <a:latin typeface="Arial"/>
                <a:ea typeface="Arial"/>
                <a:cs typeface="Arial"/>
                <a:sym typeface="Arial"/>
              </a:rPr>
              <a:t>Japan is the single largest manufacturer of robots.  </a:t>
            </a:r>
            <a:r>
              <a:rPr lang="en-US" sz="2000">
                <a:solidFill>
                  <a:srgbClr val="E36C09"/>
                </a:solidFill>
                <a:latin typeface="Arial"/>
                <a:ea typeface="Arial"/>
                <a:cs typeface="Arial"/>
                <a:sym typeface="Arial"/>
              </a:rPr>
              <a:t>Japan, the PRC, and the ROK accounted for about 75% of all robots made globally in 2015. </a:t>
            </a:r>
            <a:endParaRPr/>
          </a:p>
        </p:txBody>
      </p:sp>
      <p:graphicFrame>
        <p:nvGraphicFramePr>
          <p:cNvPr id="238" name="Google Shape;238;p13"/>
          <p:cNvGraphicFramePr/>
          <p:nvPr/>
        </p:nvGraphicFramePr>
        <p:xfrm>
          <a:off x="-744760" y="2864311"/>
          <a:ext cx="7340600" cy="3467636"/>
        </p:xfrm>
        <a:graphic>
          <a:graphicData uri="http://schemas.openxmlformats.org/drawingml/2006/chart">
            <c:chart r:id="rId3"/>
          </a:graphicData>
        </a:graphic>
      </p:graphicFrame>
      <p:sp>
        <p:nvSpPr>
          <p:cNvPr id="239" name="Google Shape;239;p13"/>
          <p:cNvSpPr txBox="1"/>
          <p:nvPr>
            <p:ph idx="12" type="sldNum"/>
          </p:nvPr>
        </p:nvSpPr>
        <p:spPr>
          <a:xfrm>
            <a:off x="9104671" y="6331947"/>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40" name="Google Shape;240;p13"/>
          <p:cNvSpPr txBox="1"/>
          <p:nvPr/>
        </p:nvSpPr>
        <p:spPr>
          <a:xfrm>
            <a:off x="23256" y="6130005"/>
            <a:ext cx="640622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Source: United Nations Conference on Trade and Development (UNCTAD). 2017. Box 3.1 in </a:t>
            </a:r>
            <a:r>
              <a:rPr i="1" lang="en-US" sz="1400">
                <a:solidFill>
                  <a:schemeClr val="dk1"/>
                </a:solidFill>
                <a:latin typeface="Arial"/>
                <a:ea typeface="Arial"/>
                <a:cs typeface="Arial"/>
                <a:sym typeface="Arial"/>
              </a:rPr>
              <a:t>Trade and Development Report 2017. Beyond Austerity: Towards a Global New Deal</a:t>
            </a:r>
            <a:r>
              <a:rPr lang="en-US" sz="1400">
                <a:solidFill>
                  <a:schemeClr val="dk1"/>
                </a:solidFill>
                <a:latin typeface="Arial"/>
                <a:ea typeface="Arial"/>
                <a:cs typeface="Arial"/>
                <a:sym typeface="Arial"/>
              </a:rPr>
              <a:t>. Geneva</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41" name="Google Shape;241;p13"/>
          <p:cNvPicPr preferRelativeResize="0"/>
          <p:nvPr/>
        </p:nvPicPr>
        <p:blipFill rotWithShape="1">
          <a:blip r:embed="rId4">
            <a:alphaModFix/>
          </a:blip>
          <a:srcRect b="0" l="0" r="0" t="0"/>
          <a:stretch/>
        </p:blipFill>
        <p:spPr>
          <a:xfrm>
            <a:off x="5914538" y="1453533"/>
            <a:ext cx="5933333" cy="4333333"/>
          </a:xfrm>
          <a:prstGeom prst="rect">
            <a:avLst/>
          </a:prstGeom>
          <a:noFill/>
          <a:ln>
            <a:noFill/>
          </a:ln>
        </p:spPr>
      </p:pic>
      <p:sp>
        <p:nvSpPr>
          <p:cNvPr id="242" name="Google Shape;242;p13"/>
          <p:cNvSpPr txBox="1"/>
          <p:nvPr/>
        </p:nvSpPr>
        <p:spPr>
          <a:xfrm>
            <a:off x="6333927" y="5654747"/>
            <a:ext cx="5775857"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353C3F"/>
                </a:solidFill>
                <a:highlight>
                  <a:srgbClr val="FFFFFF"/>
                </a:highlight>
                <a:latin typeface="Arial"/>
                <a:ea typeface="Arial"/>
                <a:cs typeface="Arial"/>
                <a:sym typeface="Arial"/>
              </a:rPr>
              <a:t>Source) Acemoglu, Daron, and Pascual Restrepo. 2017. "Secular Stagnation? The Effect of Aging on Economic Growth in the Age of Automation." </a:t>
            </a:r>
            <a:r>
              <a:rPr b="0" i="1" lang="en-US" sz="1400">
                <a:solidFill>
                  <a:srgbClr val="353C3F"/>
                </a:solidFill>
                <a:highlight>
                  <a:srgbClr val="FFFFFF"/>
                </a:highlight>
                <a:latin typeface="Arial"/>
                <a:ea typeface="Arial"/>
                <a:cs typeface="Arial"/>
                <a:sym typeface="Arial"/>
              </a:rPr>
              <a:t>American Economic Review</a:t>
            </a:r>
            <a:r>
              <a:rPr b="0" i="0" lang="en-US" sz="1400">
                <a:solidFill>
                  <a:srgbClr val="353C3F"/>
                </a:solidFill>
                <a:highlight>
                  <a:srgbClr val="FFFFFF"/>
                </a:highlight>
                <a:latin typeface="Arial"/>
                <a:ea typeface="Arial"/>
                <a:cs typeface="Arial"/>
                <a:sym typeface="Arial"/>
              </a:rPr>
              <a:t>, 107 (5): 174-79</a:t>
            </a:r>
            <a:r>
              <a:rPr b="1" i="0" lang="en-US" sz="1400">
                <a:solidFill>
                  <a:srgbClr val="668E9E"/>
                </a:solidFill>
                <a:highlight>
                  <a:srgbClr val="FFFFFF"/>
                </a:highlight>
                <a:latin typeface="Arial"/>
                <a:ea typeface="Arial"/>
                <a:cs typeface="Arial"/>
                <a:sym typeface="Arial"/>
              </a:rPr>
              <a:t>.</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4"/>
          <p:cNvSpPr txBox="1"/>
          <p:nvPr>
            <p:ph idx="12" type="sldNum"/>
          </p:nvPr>
        </p:nvSpPr>
        <p:spPr>
          <a:xfrm>
            <a:off x="8229599" y="649369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1"/>
                </a:solidFill>
              </a:rPr>
              <a:t>‹#›</a:t>
            </a:fld>
            <a:endParaRPr>
              <a:solidFill>
                <a:schemeClr val="dk1"/>
              </a:solidFill>
            </a:endParaRPr>
          </a:p>
        </p:txBody>
      </p:sp>
      <p:sp>
        <p:nvSpPr>
          <p:cNvPr id="249" name="Google Shape;249;p14"/>
          <p:cNvSpPr txBox="1"/>
          <p:nvPr/>
        </p:nvSpPr>
        <p:spPr>
          <a:xfrm>
            <a:off x="2514600" y="6034974"/>
            <a:ext cx="640330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Source: </a:t>
            </a:r>
            <a:r>
              <a:rPr i="1" lang="en-US" sz="1400">
                <a:solidFill>
                  <a:schemeClr val="dk1"/>
                </a:solidFill>
                <a:latin typeface="Arial"/>
                <a:ea typeface="Arial"/>
                <a:cs typeface="Arial"/>
                <a:sym typeface="Arial"/>
              </a:rPr>
              <a:t>Asian Development Outlook 2018:</a:t>
            </a:r>
            <a:r>
              <a:rPr lang="en-US" sz="1400">
                <a:solidFill>
                  <a:schemeClr val="dk1"/>
                </a:solidFill>
                <a:latin typeface="Arial"/>
                <a:ea typeface="Arial"/>
                <a:cs typeface="Arial"/>
                <a:sym typeface="Arial"/>
              </a:rPr>
              <a:t> How Technology Affects Jobs. </a:t>
            </a:r>
            <a:endParaRPr/>
          </a:p>
        </p:txBody>
      </p:sp>
      <p:pic>
        <p:nvPicPr>
          <p:cNvPr id="250" name="Google Shape;250;p14"/>
          <p:cNvPicPr preferRelativeResize="0"/>
          <p:nvPr/>
        </p:nvPicPr>
        <p:blipFill rotWithShape="1">
          <a:blip r:embed="rId3">
            <a:alphaModFix/>
          </a:blip>
          <a:srcRect b="0" l="0" r="0" t="57134"/>
          <a:stretch/>
        </p:blipFill>
        <p:spPr>
          <a:xfrm>
            <a:off x="2532529" y="1102285"/>
            <a:ext cx="7336834" cy="4750966"/>
          </a:xfrm>
          <a:prstGeom prst="rect">
            <a:avLst/>
          </a:prstGeom>
          <a:noFill/>
          <a:ln>
            <a:noFill/>
          </a:ln>
        </p:spPr>
      </p:pic>
      <p:sp>
        <p:nvSpPr>
          <p:cNvPr id="251" name="Google Shape;251;p14"/>
          <p:cNvSpPr/>
          <p:nvPr/>
        </p:nvSpPr>
        <p:spPr>
          <a:xfrm>
            <a:off x="0" y="0"/>
            <a:ext cx="12192000" cy="973874"/>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Induced Technological Change?</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5"/>
          <p:cNvSpPr/>
          <p:nvPr/>
        </p:nvSpPr>
        <p:spPr>
          <a:xfrm>
            <a:off x="0" y="0"/>
            <a:ext cx="12192000" cy="973874"/>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Induced Technological Change?</a:t>
            </a:r>
            <a:endParaRPr/>
          </a:p>
        </p:txBody>
      </p:sp>
      <p:sp>
        <p:nvSpPr>
          <p:cNvPr id="258" name="Google Shape;258;p15"/>
          <p:cNvSpPr txBox="1"/>
          <p:nvPr>
            <p:ph idx="12" type="sldNum"/>
          </p:nvPr>
        </p:nvSpPr>
        <p:spPr>
          <a:xfrm>
            <a:off x="9104671" y="6331947"/>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pic>
        <p:nvPicPr>
          <p:cNvPr id="259" name="Google Shape;259;p15"/>
          <p:cNvPicPr preferRelativeResize="0"/>
          <p:nvPr/>
        </p:nvPicPr>
        <p:blipFill rotWithShape="1">
          <a:blip r:embed="rId3">
            <a:alphaModFix/>
          </a:blip>
          <a:srcRect b="0" l="0" r="0" t="0"/>
          <a:stretch/>
        </p:blipFill>
        <p:spPr>
          <a:xfrm>
            <a:off x="911424" y="2173329"/>
            <a:ext cx="4392488" cy="2016120"/>
          </a:xfrm>
          <a:prstGeom prst="rect">
            <a:avLst/>
          </a:prstGeom>
          <a:noFill/>
          <a:ln>
            <a:noFill/>
          </a:ln>
        </p:spPr>
      </p:pic>
      <p:pic>
        <p:nvPicPr>
          <p:cNvPr id="260" name="Google Shape;260;p15"/>
          <p:cNvPicPr preferRelativeResize="0"/>
          <p:nvPr/>
        </p:nvPicPr>
        <p:blipFill rotWithShape="1">
          <a:blip r:embed="rId4">
            <a:alphaModFix/>
          </a:blip>
          <a:srcRect b="0" l="0" r="0" t="0"/>
          <a:stretch/>
        </p:blipFill>
        <p:spPr>
          <a:xfrm>
            <a:off x="911424" y="4194971"/>
            <a:ext cx="4680520" cy="2266627"/>
          </a:xfrm>
          <a:prstGeom prst="rect">
            <a:avLst/>
          </a:prstGeom>
          <a:noFill/>
          <a:ln>
            <a:noFill/>
          </a:ln>
        </p:spPr>
      </p:pic>
      <p:sp>
        <p:nvSpPr>
          <p:cNvPr id="261" name="Google Shape;261;p15"/>
          <p:cNvSpPr txBox="1"/>
          <p:nvPr/>
        </p:nvSpPr>
        <p:spPr>
          <a:xfrm>
            <a:off x="148685" y="994308"/>
            <a:ext cx="11894630" cy="116955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6923C"/>
              </a:buClr>
              <a:buSzPts val="2000"/>
              <a:buFont typeface="Noto Sans Symbols"/>
              <a:buChar char="❖"/>
            </a:pPr>
            <a:r>
              <a:rPr b="1" lang="en-US" sz="2000">
                <a:solidFill>
                  <a:srgbClr val="76923C"/>
                </a:solidFill>
                <a:latin typeface="Arial"/>
                <a:ea typeface="Arial"/>
                <a:cs typeface="Arial"/>
                <a:sym typeface="Arial"/>
              </a:rPr>
              <a:t>Increasing life expectancy, total factor productivity and labor productivity help older age groups contribute more positively to per capital GDP growth (Park, Shin, and Kikkawa, 2022). </a:t>
            </a:r>
            <a:endParaRPr/>
          </a:p>
          <a:p>
            <a:pPr indent="0" lvl="0" marL="0" marR="0" rtl="0" algn="ctr">
              <a:spcBef>
                <a:spcPts val="1200"/>
              </a:spcBef>
              <a:spcAft>
                <a:spcPts val="0"/>
              </a:spcAft>
              <a:buNone/>
            </a:pPr>
            <a:r>
              <a:rPr b="1" lang="en-US" sz="2000">
                <a:solidFill>
                  <a:schemeClr val="dk1"/>
                </a:solidFill>
                <a:latin typeface="Arial"/>
                <a:ea typeface="Arial"/>
                <a:cs typeface="Arial"/>
                <a:sym typeface="Arial"/>
              </a:rPr>
              <a:t>Age-Group Coefficients for 5-Year GDP Per Capita Growth</a:t>
            </a:r>
            <a:endParaRPr b="1" sz="2000">
              <a:solidFill>
                <a:schemeClr val="dk1"/>
              </a:solidFill>
              <a:latin typeface="Arial"/>
              <a:ea typeface="Arial"/>
              <a:cs typeface="Arial"/>
              <a:sym typeface="Arial"/>
            </a:endParaRPr>
          </a:p>
        </p:txBody>
      </p:sp>
      <p:pic>
        <p:nvPicPr>
          <p:cNvPr id="262" name="Google Shape;262;p15"/>
          <p:cNvPicPr preferRelativeResize="0"/>
          <p:nvPr/>
        </p:nvPicPr>
        <p:blipFill rotWithShape="1">
          <a:blip r:embed="rId5">
            <a:alphaModFix/>
          </a:blip>
          <a:srcRect b="0" l="0" r="0" t="0"/>
          <a:stretch/>
        </p:blipFill>
        <p:spPr>
          <a:xfrm>
            <a:off x="6456040" y="2177948"/>
            <a:ext cx="4392488" cy="1934420"/>
          </a:xfrm>
          <a:prstGeom prst="rect">
            <a:avLst/>
          </a:prstGeom>
          <a:noFill/>
          <a:ln>
            <a:noFill/>
          </a:ln>
        </p:spPr>
      </p:pic>
      <p:pic>
        <p:nvPicPr>
          <p:cNvPr id="263" name="Google Shape;263;p15"/>
          <p:cNvPicPr preferRelativeResize="0"/>
          <p:nvPr/>
        </p:nvPicPr>
        <p:blipFill rotWithShape="1">
          <a:blip r:embed="rId6">
            <a:alphaModFix/>
          </a:blip>
          <a:srcRect b="0" l="0" r="0" t="0"/>
          <a:stretch/>
        </p:blipFill>
        <p:spPr>
          <a:xfrm>
            <a:off x="6527632" y="4280345"/>
            <a:ext cx="4248888" cy="1931869"/>
          </a:xfrm>
          <a:prstGeom prst="rect">
            <a:avLst/>
          </a:prstGeom>
          <a:noFill/>
          <a:ln>
            <a:noFill/>
          </a:ln>
        </p:spPr>
      </p:pic>
      <p:sp>
        <p:nvSpPr>
          <p:cNvPr id="264" name="Google Shape;264;p15"/>
          <p:cNvSpPr txBox="1"/>
          <p:nvPr/>
        </p:nvSpPr>
        <p:spPr>
          <a:xfrm>
            <a:off x="983432" y="6319593"/>
            <a:ext cx="991089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Cyn-Young Park, Kwanho Shin, Aiko Kikkawa, 2022. Demographic change, technological advance, and growth: A cross-country analysis, </a:t>
            </a:r>
            <a:r>
              <a:rPr i="1" lang="en-US" sz="1400">
                <a:solidFill>
                  <a:schemeClr val="dk1"/>
                </a:solidFill>
                <a:latin typeface="Arial"/>
                <a:ea typeface="Arial"/>
                <a:cs typeface="Arial"/>
                <a:sym typeface="Arial"/>
              </a:rPr>
              <a:t>Economic Modelling </a:t>
            </a:r>
            <a:r>
              <a:rPr lang="en-US" sz="1400">
                <a:solidFill>
                  <a:schemeClr val="dk1"/>
                </a:solidFill>
                <a:latin typeface="Arial"/>
                <a:ea typeface="Arial"/>
                <a:cs typeface="Arial"/>
                <a:sym typeface="Arial"/>
              </a:rPr>
              <a:t>108, 105742.</a:t>
            </a:r>
            <a:endParaRPr sz="1400">
              <a:solidFill>
                <a:schemeClr val="dk1"/>
              </a:solidFill>
              <a:latin typeface="Arial"/>
              <a:ea typeface="Arial"/>
              <a:cs typeface="Arial"/>
              <a:sym typeface="Arial"/>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nvSpPr>
        <p:spPr>
          <a:xfrm>
            <a:off x="0" y="1367667"/>
            <a:ext cx="5591944" cy="5324535"/>
          </a:xfrm>
          <a:prstGeom prst="rect">
            <a:avLst/>
          </a:prstGeom>
          <a:noFill/>
          <a:ln>
            <a:noFill/>
          </a:ln>
        </p:spPr>
        <p:txBody>
          <a:bodyPr anchorCtr="0" anchor="t" bIns="45700" lIns="91425" spcFirstLastPara="1" rIns="91425" wrap="square" tIns="45700">
            <a:spAutoFit/>
          </a:bodyPr>
          <a:lstStyle/>
          <a:p>
            <a:pPr indent="-514349" lvl="1" marL="980237" marR="0" rtl="0" algn="l">
              <a:spcBef>
                <a:spcPts val="0"/>
              </a:spcBef>
              <a:spcAft>
                <a:spcPts val="0"/>
              </a:spcAft>
              <a:buClr>
                <a:srgbClr val="76923C"/>
              </a:buClr>
              <a:buSzPts val="2800"/>
              <a:buFont typeface="Arial"/>
              <a:buAutoNum type="arabicPeriod"/>
            </a:pPr>
            <a:r>
              <a:rPr b="1" i="0" lang="en-US" sz="2800" u="none" cap="none" strike="noStrike">
                <a:solidFill>
                  <a:srgbClr val="76923C"/>
                </a:solidFill>
                <a:latin typeface="Arial"/>
                <a:ea typeface="Arial"/>
                <a:cs typeface="Arial"/>
                <a:sym typeface="Arial"/>
              </a:rPr>
              <a:t>Technical feasibility does not guarantee economic feasibility. </a:t>
            </a:r>
            <a:endParaRPr/>
          </a:p>
          <a:p>
            <a:pPr indent="-514349" lvl="1" marL="980237" marR="0" rtl="0" algn="l">
              <a:spcBef>
                <a:spcPts val="2400"/>
              </a:spcBef>
              <a:spcAft>
                <a:spcPts val="0"/>
              </a:spcAft>
              <a:buClr>
                <a:srgbClr val="E36C09"/>
              </a:buClr>
              <a:buSzPts val="2800"/>
              <a:buFont typeface="Arial"/>
              <a:buAutoNum type="arabicPeriod"/>
            </a:pPr>
            <a:r>
              <a:rPr b="1" i="0" lang="en-US" sz="2800" u="none" cap="none" strike="noStrike">
                <a:solidFill>
                  <a:srgbClr val="E36C09"/>
                </a:solidFill>
                <a:latin typeface="Arial"/>
                <a:ea typeface="Arial"/>
                <a:cs typeface="Arial"/>
                <a:sym typeface="Arial"/>
              </a:rPr>
              <a:t>Rising income and demand through GVCs. </a:t>
            </a:r>
            <a:endParaRPr/>
          </a:p>
          <a:p>
            <a:pPr indent="-514349" lvl="1" marL="980237" marR="0" rtl="0" algn="l">
              <a:spcBef>
                <a:spcPts val="2400"/>
              </a:spcBef>
              <a:spcAft>
                <a:spcPts val="0"/>
              </a:spcAft>
              <a:buClr>
                <a:srgbClr val="BFBFBF"/>
              </a:buClr>
              <a:buSzPts val="2800"/>
              <a:buFont typeface="Arial"/>
              <a:buAutoNum type="arabicPeriod"/>
            </a:pPr>
            <a:r>
              <a:rPr b="1" i="0" lang="en-US" sz="2800" u="none" cap="none" strike="noStrike">
                <a:solidFill>
                  <a:srgbClr val="BFBFBF"/>
                </a:solidFill>
                <a:latin typeface="Arial"/>
                <a:ea typeface="Arial"/>
                <a:cs typeface="Arial"/>
                <a:sym typeface="Arial"/>
              </a:rPr>
              <a:t>New technologies often automate only some tasks of a job.</a:t>
            </a:r>
            <a:endParaRPr/>
          </a:p>
          <a:p>
            <a:pPr indent="-514349" lvl="1" marL="980237" marR="0" rtl="0" algn="l">
              <a:spcBef>
                <a:spcPts val="2400"/>
              </a:spcBef>
              <a:spcAft>
                <a:spcPts val="0"/>
              </a:spcAft>
              <a:buClr>
                <a:srgbClr val="BFBFBF"/>
              </a:buClr>
              <a:buSzPts val="2800"/>
              <a:buFont typeface="Arial"/>
              <a:buAutoNum type="arabicPeriod"/>
            </a:pPr>
            <a:r>
              <a:rPr b="1" i="0" lang="en-US" sz="2800" u="none" cap="none" strike="noStrike">
                <a:solidFill>
                  <a:srgbClr val="BFBFBF"/>
                </a:solidFill>
                <a:latin typeface="Arial"/>
                <a:ea typeface="Arial"/>
                <a:cs typeface="Arial"/>
                <a:sym typeface="Arial"/>
              </a:rPr>
              <a:t>New occupations and industries.</a:t>
            </a:r>
            <a:endParaRPr/>
          </a:p>
        </p:txBody>
      </p:sp>
      <p:sp>
        <p:nvSpPr>
          <p:cNvPr id="271" name="Google Shape;271;p16"/>
          <p:cNvSpPr txBox="1"/>
          <p:nvPr>
            <p:ph idx="12" type="sldNum"/>
          </p:nvPr>
        </p:nvSpPr>
        <p:spPr>
          <a:xfrm>
            <a:off x="8229600" y="6547740"/>
            <a:ext cx="2133600" cy="2889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1"/>
                </a:solidFill>
              </a:rPr>
              <a:t>‹#›</a:t>
            </a:fld>
            <a:endParaRPr>
              <a:solidFill>
                <a:schemeClr val="dk1"/>
              </a:solidFill>
            </a:endParaRPr>
          </a:p>
        </p:txBody>
      </p:sp>
      <p:sp>
        <p:nvSpPr>
          <p:cNvPr id="272" name="Google Shape;272;p16"/>
          <p:cNvSpPr/>
          <p:nvPr/>
        </p:nvSpPr>
        <p:spPr>
          <a:xfrm>
            <a:off x="0" y="0"/>
            <a:ext cx="12192000" cy="973874"/>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Robots, TFP, and 4</a:t>
            </a:r>
            <a:r>
              <a:rPr b="1" baseline="30000" lang="en-US" sz="3600">
                <a:solidFill>
                  <a:schemeClr val="lt1"/>
                </a:solidFill>
                <a:latin typeface="Arial"/>
                <a:ea typeface="Arial"/>
                <a:cs typeface="Arial"/>
                <a:sym typeface="Arial"/>
              </a:rPr>
              <a:t>th</a:t>
            </a:r>
            <a:r>
              <a:rPr b="1" lang="en-US" sz="3600">
                <a:solidFill>
                  <a:schemeClr val="lt1"/>
                </a:solidFill>
                <a:latin typeface="Arial"/>
                <a:ea typeface="Arial"/>
                <a:cs typeface="Arial"/>
                <a:sym typeface="Arial"/>
              </a:rPr>
              <a:t>IR: Asia’s Job Prospects?</a:t>
            </a:r>
            <a:endParaRPr/>
          </a:p>
        </p:txBody>
      </p:sp>
      <p:pic>
        <p:nvPicPr>
          <p:cNvPr id="273" name="Google Shape;273;p16"/>
          <p:cNvPicPr preferRelativeResize="0"/>
          <p:nvPr/>
        </p:nvPicPr>
        <p:blipFill rotWithShape="1">
          <a:blip r:embed="rId3">
            <a:alphaModFix/>
          </a:blip>
          <a:srcRect b="0" l="0" r="0" t="0"/>
          <a:stretch/>
        </p:blipFill>
        <p:spPr>
          <a:xfrm>
            <a:off x="5519936" y="2114992"/>
            <a:ext cx="6522514" cy="3694004"/>
          </a:xfrm>
          <a:prstGeom prst="rect">
            <a:avLst/>
          </a:prstGeom>
          <a:noFill/>
          <a:ln>
            <a:noFill/>
          </a:ln>
        </p:spPr>
      </p:pic>
      <p:sp>
        <p:nvSpPr>
          <p:cNvPr id="274" name="Google Shape;274;p16"/>
          <p:cNvSpPr txBox="1"/>
          <p:nvPr/>
        </p:nvSpPr>
        <p:spPr>
          <a:xfrm>
            <a:off x="5995304" y="5664521"/>
            <a:ext cx="6121921"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Note: Developing Asia in the decomposition analysis includes Bangladesh, India, Indonesia, Malaysia, Mongolia, the People’s Republic of China, the Philippines, the Republic of Korea, Sri Lanka, Taipei,China, Thailand, and Viet Nam. </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a:p>
            <a:pPr indent="0" lvl="0" marL="0" marR="0" rtl="0" algn="l">
              <a:spcBef>
                <a:spcPts val="0"/>
              </a:spcBef>
              <a:spcAft>
                <a:spcPts val="0"/>
              </a:spcAft>
              <a:buNone/>
            </a:pPr>
            <a:r>
              <a:rPr lang="en-US" sz="1100">
                <a:solidFill>
                  <a:schemeClr val="dk1"/>
                </a:solidFill>
                <a:latin typeface="Arial"/>
                <a:ea typeface="Arial"/>
                <a:cs typeface="Arial"/>
                <a:sym typeface="Arial"/>
              </a:rPr>
              <a:t>Source: </a:t>
            </a:r>
            <a:r>
              <a:rPr i="1" lang="en-US" sz="1100">
                <a:solidFill>
                  <a:schemeClr val="dk1"/>
                </a:solidFill>
                <a:latin typeface="Arial"/>
                <a:ea typeface="Arial"/>
                <a:cs typeface="Arial"/>
                <a:sym typeface="Arial"/>
              </a:rPr>
              <a:t>Asian Development Outlook 2018:</a:t>
            </a:r>
            <a:r>
              <a:rPr lang="en-US" sz="1100">
                <a:solidFill>
                  <a:schemeClr val="dk1"/>
                </a:solidFill>
                <a:latin typeface="Arial"/>
                <a:ea typeface="Arial"/>
                <a:cs typeface="Arial"/>
                <a:sym typeface="Arial"/>
              </a:rPr>
              <a:t> How Technology Affects Jobs.</a:t>
            </a:r>
            <a:endParaRPr sz="1100">
              <a:solidFill>
                <a:schemeClr val="dk1"/>
              </a:solidFill>
              <a:latin typeface="Arial"/>
              <a:ea typeface="Arial"/>
              <a:cs typeface="Arial"/>
              <a:sym typeface="Arial"/>
            </a:endParaRPr>
          </a:p>
        </p:txBody>
      </p:sp>
      <p:sp>
        <p:nvSpPr>
          <p:cNvPr id="275" name="Google Shape;275;p16"/>
          <p:cNvSpPr txBox="1"/>
          <p:nvPr/>
        </p:nvSpPr>
        <p:spPr>
          <a:xfrm>
            <a:off x="5694480" y="1468661"/>
            <a:ext cx="649752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70C0"/>
                </a:solidFill>
                <a:latin typeface="Arial"/>
                <a:ea typeface="Arial"/>
                <a:cs typeface="Arial"/>
                <a:sym typeface="Arial"/>
              </a:rPr>
              <a:t>Decomposing the percentage change in employment, 2005-2015, ADB (2018)</a:t>
            </a:r>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grpSp>
        <p:nvGrpSpPr>
          <p:cNvPr id="281" name="Google Shape;281;p17"/>
          <p:cNvGrpSpPr/>
          <p:nvPr/>
        </p:nvGrpSpPr>
        <p:grpSpPr>
          <a:xfrm>
            <a:off x="5139651" y="2101661"/>
            <a:ext cx="7052349" cy="3173941"/>
            <a:chOff x="304800" y="1737774"/>
            <a:chExt cx="8564517" cy="3394390"/>
          </a:xfrm>
        </p:grpSpPr>
        <p:pic>
          <p:nvPicPr>
            <p:cNvPr id="282" name="Google Shape;282;p17"/>
            <p:cNvPicPr preferRelativeResize="0"/>
            <p:nvPr/>
          </p:nvPicPr>
          <p:blipFill rotWithShape="1">
            <a:blip r:embed="rId3">
              <a:alphaModFix/>
            </a:blip>
            <a:srcRect b="0" l="0" r="0" t="0"/>
            <a:stretch/>
          </p:blipFill>
          <p:spPr>
            <a:xfrm>
              <a:off x="304800" y="1737774"/>
              <a:ext cx="8564517" cy="3394390"/>
            </a:xfrm>
            <a:prstGeom prst="rect">
              <a:avLst/>
            </a:prstGeom>
            <a:noFill/>
            <a:ln>
              <a:noFill/>
            </a:ln>
          </p:spPr>
        </p:pic>
        <p:pic>
          <p:nvPicPr>
            <p:cNvPr id="283" name="Google Shape;283;p17"/>
            <p:cNvPicPr preferRelativeResize="0"/>
            <p:nvPr/>
          </p:nvPicPr>
          <p:blipFill rotWithShape="1">
            <a:blip r:embed="rId4">
              <a:alphaModFix/>
            </a:blip>
            <a:srcRect b="0" l="0" r="0" t="0"/>
            <a:stretch/>
          </p:blipFill>
          <p:spPr>
            <a:xfrm>
              <a:off x="566947" y="1737774"/>
              <a:ext cx="8040222" cy="371527"/>
            </a:xfrm>
            <a:prstGeom prst="rect">
              <a:avLst/>
            </a:prstGeom>
            <a:noFill/>
            <a:ln>
              <a:noFill/>
            </a:ln>
          </p:spPr>
        </p:pic>
      </p:grpSp>
      <p:sp>
        <p:nvSpPr>
          <p:cNvPr id="284" name="Google Shape;284;p17"/>
          <p:cNvSpPr txBox="1"/>
          <p:nvPr/>
        </p:nvSpPr>
        <p:spPr>
          <a:xfrm>
            <a:off x="6684625" y="1599758"/>
            <a:ext cx="39624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Manufacturing</a:t>
            </a:r>
            <a:endParaRPr/>
          </a:p>
        </p:txBody>
      </p:sp>
      <p:sp>
        <p:nvSpPr>
          <p:cNvPr id="285" name="Google Shape;285;p17"/>
          <p:cNvSpPr txBox="1"/>
          <p:nvPr/>
        </p:nvSpPr>
        <p:spPr>
          <a:xfrm>
            <a:off x="5230594" y="5309404"/>
            <a:ext cx="6870461" cy="14003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GVC = global value chain, PRC = People’s Republic of China.</a:t>
            </a:r>
            <a:endParaRPr/>
          </a:p>
          <a:p>
            <a:pPr indent="0" lvl="0" marL="0" marR="0" rtl="0" algn="l">
              <a:spcBef>
                <a:spcPts val="0"/>
              </a:spcBef>
              <a:spcAft>
                <a:spcPts val="0"/>
              </a:spcAft>
              <a:buNone/>
            </a:pPr>
            <a:r>
              <a:t/>
            </a:r>
            <a:endParaRPr sz="400">
              <a:solidFill>
                <a:schemeClr val="dk1"/>
              </a:solidFill>
              <a:latin typeface="Arial"/>
              <a:ea typeface="Arial"/>
              <a:cs typeface="Arial"/>
              <a:sym typeface="Arial"/>
            </a:endParaRPr>
          </a:p>
          <a:p>
            <a:pPr indent="0" lvl="0" marL="0" marR="0" rtl="0" algn="l">
              <a:spcBef>
                <a:spcPts val="0"/>
              </a:spcBef>
              <a:spcAft>
                <a:spcPts val="0"/>
              </a:spcAft>
              <a:buNone/>
            </a:pPr>
            <a:r>
              <a:rPr lang="en-US" sz="1100">
                <a:solidFill>
                  <a:schemeClr val="dk1"/>
                </a:solidFill>
                <a:latin typeface="Arial"/>
                <a:ea typeface="Arial"/>
                <a:cs typeface="Arial"/>
                <a:sym typeface="Arial"/>
              </a:rPr>
              <a:t>Note: Developing Asia in the decomposition analysis includes Bangladesh, India, Indonesia, Malaysia, Mongolia, the People’s Republic of China, the Philippines, the Republic of Korea, Sri Lanka, Taipei,China, Thailand, and Viet Nam.</a:t>
            </a:r>
            <a:endParaRPr/>
          </a:p>
          <a:p>
            <a:pPr indent="0" lvl="0" marL="0" marR="0" rtl="0" algn="l">
              <a:spcBef>
                <a:spcPts val="0"/>
              </a:spcBef>
              <a:spcAft>
                <a:spcPts val="0"/>
              </a:spcAft>
              <a:buNone/>
            </a:pPr>
            <a:r>
              <a:t/>
            </a:r>
            <a:endParaRPr sz="400">
              <a:solidFill>
                <a:schemeClr val="dk1"/>
              </a:solidFill>
              <a:latin typeface="Arial"/>
              <a:ea typeface="Arial"/>
              <a:cs typeface="Arial"/>
              <a:sym typeface="Arial"/>
            </a:endParaRPr>
          </a:p>
          <a:p>
            <a:pPr indent="0" lvl="0" marL="0" marR="0" rtl="0" algn="l">
              <a:spcBef>
                <a:spcPts val="0"/>
              </a:spcBef>
              <a:spcAft>
                <a:spcPts val="0"/>
              </a:spcAft>
              <a:buNone/>
            </a:pPr>
            <a:r>
              <a:rPr lang="en-US" sz="1100">
                <a:solidFill>
                  <a:schemeClr val="dk1"/>
                </a:solidFill>
                <a:latin typeface="Arial"/>
                <a:ea typeface="Arial"/>
                <a:cs typeface="Arial"/>
                <a:sym typeface="Arial"/>
              </a:rPr>
              <a:t>Source: ADB estimates using the ADB Multiregional Input–Output Database (accessed 20 November 2017); Labor force surveys, various countries; World Input–Output Database—Socioeconomic Accounts (Timmer et al. 2015).</a:t>
            </a:r>
            <a:endParaRPr/>
          </a:p>
        </p:txBody>
      </p:sp>
      <p:sp>
        <p:nvSpPr>
          <p:cNvPr id="286" name="Google Shape;286;p17"/>
          <p:cNvSpPr/>
          <p:nvPr/>
        </p:nvSpPr>
        <p:spPr>
          <a:xfrm>
            <a:off x="0" y="0"/>
            <a:ext cx="12192000" cy="973874"/>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This Countervailing </a:t>
            </a:r>
            <a:r>
              <a:rPr b="1" lang="en-US" sz="3600">
                <a:solidFill>
                  <a:schemeClr val="lt1"/>
                </a:solidFill>
              </a:rPr>
              <a:t>Force</a:t>
            </a:r>
            <a:r>
              <a:rPr b="1" lang="en-US" sz="3600">
                <a:solidFill>
                  <a:schemeClr val="lt1"/>
                </a:solidFill>
                <a:latin typeface="Arial"/>
                <a:ea typeface="Arial"/>
                <a:cs typeface="Arial"/>
                <a:sym typeface="Arial"/>
              </a:rPr>
              <a:t> is at Work across the Region</a:t>
            </a:r>
            <a:endParaRPr b="1" sz="3600">
              <a:solidFill>
                <a:schemeClr val="lt1"/>
              </a:solidFill>
              <a:latin typeface="Arial"/>
              <a:ea typeface="Arial"/>
              <a:cs typeface="Arial"/>
              <a:sym typeface="Arial"/>
            </a:endParaRPr>
          </a:p>
        </p:txBody>
      </p:sp>
      <p:sp>
        <p:nvSpPr>
          <p:cNvPr id="287" name="Google Shape;287;p17"/>
          <p:cNvSpPr txBox="1"/>
          <p:nvPr/>
        </p:nvSpPr>
        <p:spPr>
          <a:xfrm>
            <a:off x="0" y="1367667"/>
            <a:ext cx="5591944" cy="5324535"/>
          </a:xfrm>
          <a:prstGeom prst="rect">
            <a:avLst/>
          </a:prstGeom>
          <a:noFill/>
          <a:ln>
            <a:noFill/>
          </a:ln>
        </p:spPr>
        <p:txBody>
          <a:bodyPr anchorCtr="0" anchor="t" bIns="45700" lIns="91425" spcFirstLastPara="1" rIns="91425" wrap="square" tIns="45700">
            <a:spAutoFit/>
          </a:bodyPr>
          <a:lstStyle/>
          <a:p>
            <a:pPr indent="-514349" lvl="1" marL="980237" marR="0" rtl="0" algn="l">
              <a:spcBef>
                <a:spcPts val="0"/>
              </a:spcBef>
              <a:spcAft>
                <a:spcPts val="0"/>
              </a:spcAft>
              <a:buClr>
                <a:srgbClr val="76923C"/>
              </a:buClr>
              <a:buSzPts val="2800"/>
              <a:buFont typeface="Arial"/>
              <a:buAutoNum type="arabicPeriod"/>
            </a:pPr>
            <a:r>
              <a:rPr b="1" i="0" lang="en-US" sz="2800" u="none" cap="none" strike="noStrike">
                <a:solidFill>
                  <a:srgbClr val="76923C"/>
                </a:solidFill>
                <a:latin typeface="Arial"/>
                <a:ea typeface="Arial"/>
                <a:cs typeface="Arial"/>
                <a:sym typeface="Arial"/>
              </a:rPr>
              <a:t>Technical feasibility does not guarantee economic feasibility. </a:t>
            </a:r>
            <a:endParaRPr/>
          </a:p>
          <a:p>
            <a:pPr indent="-514349" lvl="1" marL="980237" marR="0" rtl="0" algn="l">
              <a:spcBef>
                <a:spcPts val="2400"/>
              </a:spcBef>
              <a:spcAft>
                <a:spcPts val="0"/>
              </a:spcAft>
              <a:buClr>
                <a:srgbClr val="E36C09"/>
              </a:buClr>
              <a:buSzPts val="2800"/>
              <a:buFont typeface="Arial"/>
              <a:buAutoNum type="arabicPeriod"/>
            </a:pPr>
            <a:r>
              <a:rPr b="1" i="0" lang="en-US" sz="2800" u="none" cap="none" strike="noStrike">
                <a:solidFill>
                  <a:srgbClr val="E36C09"/>
                </a:solidFill>
                <a:latin typeface="Arial"/>
                <a:ea typeface="Arial"/>
                <a:cs typeface="Arial"/>
                <a:sym typeface="Arial"/>
              </a:rPr>
              <a:t>Rising income and demand through GVCs. </a:t>
            </a:r>
            <a:endParaRPr/>
          </a:p>
          <a:p>
            <a:pPr indent="-514349" lvl="1" marL="980237" marR="0" rtl="0" algn="l">
              <a:spcBef>
                <a:spcPts val="2400"/>
              </a:spcBef>
              <a:spcAft>
                <a:spcPts val="0"/>
              </a:spcAft>
              <a:buClr>
                <a:srgbClr val="BFBFBF"/>
              </a:buClr>
              <a:buSzPts val="2800"/>
              <a:buFont typeface="Arial"/>
              <a:buAutoNum type="arabicPeriod"/>
            </a:pPr>
            <a:r>
              <a:rPr b="1" i="0" lang="en-US" sz="2800" u="none" cap="none" strike="noStrike">
                <a:solidFill>
                  <a:srgbClr val="BFBFBF"/>
                </a:solidFill>
                <a:latin typeface="Arial"/>
                <a:ea typeface="Arial"/>
                <a:cs typeface="Arial"/>
                <a:sym typeface="Arial"/>
              </a:rPr>
              <a:t>New technologies often automate only some tasks of a job.</a:t>
            </a:r>
            <a:endParaRPr/>
          </a:p>
          <a:p>
            <a:pPr indent="-514349" lvl="1" marL="980237" marR="0" rtl="0" algn="l">
              <a:spcBef>
                <a:spcPts val="2400"/>
              </a:spcBef>
              <a:spcAft>
                <a:spcPts val="0"/>
              </a:spcAft>
              <a:buClr>
                <a:srgbClr val="BFBFBF"/>
              </a:buClr>
              <a:buSzPts val="2800"/>
              <a:buFont typeface="Arial"/>
              <a:buAutoNum type="arabicPeriod"/>
            </a:pPr>
            <a:r>
              <a:rPr b="1" i="0" lang="en-US" sz="2800" u="none" cap="none" strike="noStrike">
                <a:solidFill>
                  <a:srgbClr val="BFBFBF"/>
                </a:solidFill>
                <a:latin typeface="Arial"/>
                <a:ea typeface="Arial"/>
                <a:cs typeface="Arial"/>
                <a:sym typeface="Arial"/>
              </a:rPr>
              <a:t>New occupations and industries.</a:t>
            </a:r>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8"/>
          <p:cNvSpPr txBox="1"/>
          <p:nvPr>
            <p:ph idx="12" type="sldNum"/>
          </p:nvPr>
        </p:nvSpPr>
        <p:spPr>
          <a:xfrm>
            <a:off x="8238561" y="6578601"/>
            <a:ext cx="2133600" cy="1682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1"/>
                </a:solidFill>
              </a:rPr>
              <a:t>‹#›</a:t>
            </a:fld>
            <a:endParaRPr>
              <a:solidFill>
                <a:schemeClr val="dk1"/>
              </a:solidFill>
            </a:endParaRPr>
          </a:p>
        </p:txBody>
      </p:sp>
      <p:sp>
        <p:nvSpPr>
          <p:cNvPr id="294" name="Google Shape;294;p18"/>
          <p:cNvSpPr txBox="1"/>
          <p:nvPr/>
        </p:nvSpPr>
        <p:spPr>
          <a:xfrm>
            <a:off x="6065528" y="6128025"/>
            <a:ext cx="56645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Note: Percentages refer to Frey and Osborne (2017) estimates on probability of automation. Framework is based on Acemoglu and Autor (2011). </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Source: </a:t>
            </a:r>
            <a:r>
              <a:rPr i="1" lang="en-US" sz="1200">
                <a:solidFill>
                  <a:schemeClr val="dk1"/>
                </a:solidFill>
                <a:latin typeface="Arial"/>
                <a:ea typeface="Arial"/>
                <a:cs typeface="Arial"/>
                <a:sym typeface="Arial"/>
              </a:rPr>
              <a:t>Asian Development Outlook 2018:</a:t>
            </a:r>
            <a:r>
              <a:rPr lang="en-US" sz="1200">
                <a:solidFill>
                  <a:schemeClr val="dk1"/>
                </a:solidFill>
                <a:latin typeface="Arial"/>
                <a:ea typeface="Arial"/>
                <a:cs typeface="Arial"/>
                <a:sym typeface="Arial"/>
              </a:rPr>
              <a:t> How Technology Affects Jobs.   </a:t>
            </a:r>
            <a:endParaRPr/>
          </a:p>
        </p:txBody>
      </p:sp>
      <p:pic>
        <p:nvPicPr>
          <p:cNvPr id="295" name="Google Shape;295;p18"/>
          <p:cNvPicPr preferRelativeResize="0"/>
          <p:nvPr/>
        </p:nvPicPr>
        <p:blipFill rotWithShape="1">
          <a:blip r:embed="rId3">
            <a:alphaModFix/>
          </a:blip>
          <a:srcRect b="0" l="0" r="0" t="0"/>
          <a:stretch/>
        </p:blipFill>
        <p:spPr>
          <a:xfrm>
            <a:off x="6209544" y="997858"/>
            <a:ext cx="5185633" cy="5083830"/>
          </a:xfrm>
          <a:prstGeom prst="rect">
            <a:avLst/>
          </a:prstGeom>
          <a:noFill/>
          <a:ln>
            <a:noFill/>
          </a:ln>
        </p:spPr>
      </p:pic>
      <p:sp>
        <p:nvSpPr>
          <p:cNvPr id="296" name="Google Shape;296;p18"/>
          <p:cNvSpPr/>
          <p:nvPr/>
        </p:nvSpPr>
        <p:spPr>
          <a:xfrm>
            <a:off x="0" y="0"/>
            <a:ext cx="12192000" cy="973874"/>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New Technologies and Job Displacement</a:t>
            </a:r>
            <a:endParaRPr b="1" sz="3600">
              <a:solidFill>
                <a:schemeClr val="lt1"/>
              </a:solidFill>
              <a:latin typeface="Arial"/>
              <a:ea typeface="Arial"/>
              <a:cs typeface="Arial"/>
              <a:sym typeface="Arial"/>
            </a:endParaRPr>
          </a:p>
        </p:txBody>
      </p:sp>
      <p:sp>
        <p:nvSpPr>
          <p:cNvPr id="297" name="Google Shape;297;p18"/>
          <p:cNvSpPr txBox="1"/>
          <p:nvPr/>
        </p:nvSpPr>
        <p:spPr>
          <a:xfrm>
            <a:off x="0" y="1367667"/>
            <a:ext cx="5591944" cy="5324535"/>
          </a:xfrm>
          <a:prstGeom prst="rect">
            <a:avLst/>
          </a:prstGeom>
          <a:noFill/>
          <a:ln>
            <a:noFill/>
          </a:ln>
        </p:spPr>
        <p:txBody>
          <a:bodyPr anchorCtr="0" anchor="t" bIns="45700" lIns="91425" spcFirstLastPara="1" rIns="91425" wrap="square" tIns="45700">
            <a:spAutoFit/>
          </a:bodyPr>
          <a:lstStyle/>
          <a:p>
            <a:pPr indent="-514349" lvl="1" marL="980237" marR="0" rtl="0" algn="l">
              <a:spcBef>
                <a:spcPts val="0"/>
              </a:spcBef>
              <a:spcAft>
                <a:spcPts val="0"/>
              </a:spcAft>
              <a:buClr>
                <a:srgbClr val="BFBFBF"/>
              </a:buClr>
              <a:buSzPts val="2800"/>
              <a:buFont typeface="Arial"/>
              <a:buAutoNum type="arabicPeriod"/>
            </a:pPr>
            <a:r>
              <a:rPr b="1" i="0" lang="en-US" sz="2800" u="none" cap="none" strike="noStrike">
                <a:solidFill>
                  <a:srgbClr val="BFBFBF"/>
                </a:solidFill>
                <a:latin typeface="Arial"/>
                <a:ea typeface="Arial"/>
                <a:cs typeface="Arial"/>
                <a:sym typeface="Arial"/>
              </a:rPr>
              <a:t>Technical feasibility does not guarantee economic feasibility. </a:t>
            </a:r>
            <a:endParaRPr/>
          </a:p>
          <a:p>
            <a:pPr indent="-514349" lvl="1" marL="980237" marR="0" rtl="0" algn="l">
              <a:spcBef>
                <a:spcPts val="2400"/>
              </a:spcBef>
              <a:spcAft>
                <a:spcPts val="0"/>
              </a:spcAft>
              <a:buClr>
                <a:srgbClr val="BFBFBF"/>
              </a:buClr>
              <a:buSzPts val="2800"/>
              <a:buFont typeface="Arial"/>
              <a:buAutoNum type="arabicPeriod"/>
            </a:pPr>
            <a:r>
              <a:rPr b="1" i="0" lang="en-US" sz="2800" u="none" cap="none" strike="noStrike">
                <a:solidFill>
                  <a:srgbClr val="BFBFBF"/>
                </a:solidFill>
                <a:latin typeface="Arial"/>
                <a:ea typeface="Arial"/>
                <a:cs typeface="Arial"/>
                <a:sym typeface="Arial"/>
              </a:rPr>
              <a:t>Rising income and demand through GVCs. </a:t>
            </a:r>
            <a:endParaRPr/>
          </a:p>
          <a:p>
            <a:pPr indent="-514349" lvl="1" marL="980237" marR="0" rtl="0" algn="l">
              <a:spcBef>
                <a:spcPts val="2400"/>
              </a:spcBef>
              <a:spcAft>
                <a:spcPts val="0"/>
              </a:spcAft>
              <a:buClr>
                <a:srgbClr val="76923C"/>
              </a:buClr>
              <a:buSzPts val="2800"/>
              <a:buFont typeface="Arial"/>
              <a:buAutoNum type="arabicPeriod"/>
            </a:pPr>
            <a:r>
              <a:rPr b="1" i="0" lang="en-US" sz="2800" u="none" cap="none" strike="noStrike">
                <a:solidFill>
                  <a:srgbClr val="76923C"/>
                </a:solidFill>
                <a:latin typeface="Arial"/>
                <a:ea typeface="Arial"/>
                <a:cs typeface="Arial"/>
                <a:sym typeface="Arial"/>
              </a:rPr>
              <a:t>New technologies often automate only some tasks of a job.</a:t>
            </a:r>
            <a:endParaRPr/>
          </a:p>
          <a:p>
            <a:pPr indent="-514349" lvl="1" marL="980237" marR="0" rtl="0" algn="l">
              <a:spcBef>
                <a:spcPts val="2400"/>
              </a:spcBef>
              <a:spcAft>
                <a:spcPts val="0"/>
              </a:spcAft>
              <a:buClr>
                <a:srgbClr val="E36C09"/>
              </a:buClr>
              <a:buSzPts val="2800"/>
              <a:buFont typeface="Arial"/>
              <a:buAutoNum type="arabicPeriod"/>
            </a:pPr>
            <a:r>
              <a:rPr b="1" i="0" lang="en-US" sz="2800" u="none" cap="none" strike="noStrike">
                <a:solidFill>
                  <a:srgbClr val="E36C09"/>
                </a:solidFill>
                <a:latin typeface="Arial"/>
                <a:ea typeface="Arial"/>
                <a:cs typeface="Arial"/>
                <a:sym typeface="Arial"/>
              </a:rPr>
              <a:t>New occupations and industries.</a:t>
            </a:r>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4" name="Google Shape;304;p19"/>
          <p:cNvSpPr/>
          <p:nvPr/>
        </p:nvSpPr>
        <p:spPr>
          <a:xfrm>
            <a:off x="0" y="0"/>
            <a:ext cx="12192000" cy="973874"/>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New Technologies and Jobs for Older Individuals?</a:t>
            </a:r>
            <a:endParaRPr b="1" sz="3600">
              <a:solidFill>
                <a:schemeClr val="lt1"/>
              </a:solidFill>
              <a:latin typeface="Arial"/>
              <a:ea typeface="Arial"/>
              <a:cs typeface="Arial"/>
              <a:sym typeface="Arial"/>
            </a:endParaRPr>
          </a:p>
        </p:txBody>
      </p:sp>
      <p:sp>
        <p:nvSpPr>
          <p:cNvPr id="305" name="Google Shape;305;p19"/>
          <p:cNvSpPr txBox="1"/>
          <p:nvPr/>
        </p:nvSpPr>
        <p:spPr>
          <a:xfrm>
            <a:off x="84937" y="6239408"/>
            <a:ext cx="5866599"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Notes: The figures are based on a comparison of National Classification of Occupations (NCO) for each country. Job titles presented in the 4 quadrants are actual new titles. </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Source: </a:t>
            </a:r>
            <a:r>
              <a:rPr i="1" lang="en-US" sz="1100">
                <a:solidFill>
                  <a:schemeClr val="dk1"/>
                </a:solidFill>
                <a:latin typeface="Arial"/>
                <a:ea typeface="Arial"/>
                <a:cs typeface="Arial"/>
                <a:sym typeface="Arial"/>
              </a:rPr>
              <a:t>Asian Development Outlook 2018:</a:t>
            </a:r>
            <a:r>
              <a:rPr lang="en-US" sz="1100">
                <a:solidFill>
                  <a:schemeClr val="dk1"/>
                </a:solidFill>
                <a:latin typeface="Arial"/>
                <a:ea typeface="Arial"/>
                <a:cs typeface="Arial"/>
                <a:sym typeface="Arial"/>
              </a:rPr>
              <a:t> How Technology Affects Jobs</a:t>
            </a:r>
            <a:endParaRPr/>
          </a:p>
        </p:txBody>
      </p:sp>
      <p:pic>
        <p:nvPicPr>
          <p:cNvPr id="306" name="Google Shape;306;p19"/>
          <p:cNvPicPr preferRelativeResize="0"/>
          <p:nvPr/>
        </p:nvPicPr>
        <p:blipFill rotWithShape="1">
          <a:blip r:embed="rId4">
            <a:alphaModFix/>
          </a:blip>
          <a:srcRect b="0" l="0" r="0" t="0"/>
          <a:stretch/>
        </p:blipFill>
        <p:spPr>
          <a:xfrm>
            <a:off x="609600" y="1030199"/>
            <a:ext cx="4032448" cy="5209209"/>
          </a:xfrm>
          <a:prstGeom prst="rect">
            <a:avLst/>
          </a:prstGeom>
          <a:noFill/>
          <a:ln>
            <a:noFill/>
          </a:ln>
        </p:spPr>
      </p:pic>
      <p:sp>
        <p:nvSpPr>
          <p:cNvPr id="307" name="Google Shape;307;p19"/>
          <p:cNvSpPr txBox="1"/>
          <p:nvPr/>
        </p:nvSpPr>
        <p:spPr>
          <a:xfrm>
            <a:off x="5487924" y="1030199"/>
            <a:ext cx="609447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Occupational Characteristics of Workers across Age Groups </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in Europe, Normalized at Age 25-34, 2018-2020</a:t>
            </a:r>
            <a:endParaRPr/>
          </a:p>
        </p:txBody>
      </p:sp>
      <p:graphicFrame>
        <p:nvGraphicFramePr>
          <p:cNvPr id="308" name="Google Shape;308;p19"/>
          <p:cNvGraphicFramePr/>
          <p:nvPr/>
        </p:nvGraphicFramePr>
        <p:xfrm>
          <a:off x="5694991" y="1692936"/>
          <a:ext cx="5866599" cy="3392310"/>
        </p:xfrm>
        <a:graphic>
          <a:graphicData uri="http://schemas.openxmlformats.org/presentationml/2006/ole">
            <mc:AlternateContent>
              <mc:Choice Requires="v">
                <p:oleObj r:id="rId5" imgH="3392310" imgW="5866599" progId="Excel.Sheet.12" spid="_x0000_s1">
                  <p:embed/>
                </p:oleObj>
              </mc:Choice>
              <mc:Fallback>
                <p:oleObj r:id="rId6" imgH="3392310" imgW="5866599" progId="Excel.Sheet.12">
                  <p:embed/>
                  <p:pic>
                    <p:nvPicPr>
                      <p:cNvPr id="308" name="Google Shape;308;p19"/>
                      <p:cNvPicPr preferRelativeResize="0"/>
                      <p:nvPr/>
                    </p:nvPicPr>
                    <p:blipFill rotWithShape="1">
                      <a:blip r:embed="rId7">
                        <a:alphaModFix/>
                      </a:blip>
                      <a:srcRect b="0" l="0" r="0" t="0"/>
                      <a:stretch/>
                    </p:blipFill>
                    <p:spPr>
                      <a:xfrm>
                        <a:off x="5694991" y="1692936"/>
                        <a:ext cx="5866599" cy="3392310"/>
                      </a:xfrm>
                      <a:prstGeom prst="rect">
                        <a:avLst/>
                      </a:prstGeom>
                      <a:noFill/>
                      <a:ln>
                        <a:noFill/>
                      </a:ln>
                    </p:spPr>
                  </p:pic>
                </p:oleObj>
              </mc:Fallback>
            </mc:AlternateContent>
          </a:graphicData>
        </a:graphic>
      </p:graphicFrame>
      <p:sp>
        <p:nvSpPr>
          <p:cNvPr id="309" name="Google Shape;309;p19"/>
          <p:cNvSpPr txBox="1"/>
          <p:nvPr/>
        </p:nvSpPr>
        <p:spPr>
          <a:xfrm>
            <a:off x="5633063" y="5085246"/>
            <a:ext cx="599045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Note: Data show the unweighted average of 26 European countries: Austria, Belgium, Czechia, Denmark, Estonia, Finland, France, Germany, Greece, Hungary, Iceland, Ireland, Italy, Latvia, Lithuania, Luxembourg, the Netherlands, Norway, Poland, Portugal, Slovenia, Slovak Republic, Spain, Sweden, Switzerland and the United Kingdom.</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Data source: EU Statistics on Income and Living Conditions (EU-SILC), O*NET work abilities, skills, environment data.</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Source: OECD (2024), Promoting Better Career Choices for Longer Working Lives: Stepping Up Not Stepping Out, Ageing and</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Employment Policies, OECD Publishing, Paris, https://doi.org/10.1787/1ef9a0d0-en.							</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Technologies play a critical role in augmenting the third demographic dividends:</a:t>
            </a:r>
            <a:endParaRPr/>
          </a:p>
          <a:p>
            <a:pPr indent="0" lvl="0" marL="0" rtl="0" algn="l">
              <a:spcBef>
                <a:spcPts val="640"/>
              </a:spcBef>
              <a:spcAft>
                <a:spcPts val="0"/>
              </a:spcAft>
              <a:buClr>
                <a:schemeClr val="dk1"/>
              </a:buClr>
              <a:buSzPts val="3200"/>
              <a:buNone/>
            </a:pPr>
            <a:r>
              <a:t/>
            </a:r>
            <a:endParaRPr b="1"/>
          </a:p>
          <a:p>
            <a:pPr indent="-342900" lvl="0" marL="342900" rtl="0" algn="l">
              <a:spcBef>
                <a:spcPts val="640"/>
              </a:spcBef>
              <a:spcAft>
                <a:spcPts val="0"/>
              </a:spcAft>
              <a:buClr>
                <a:srgbClr val="76923C"/>
              </a:buClr>
              <a:buSzPts val="3200"/>
              <a:buChar char="•"/>
            </a:pPr>
            <a:r>
              <a:rPr b="1" lang="en-US">
                <a:solidFill>
                  <a:srgbClr val="76923C"/>
                </a:solidFill>
              </a:rPr>
              <a:t>Silver dividends in Asia</a:t>
            </a:r>
            <a:endParaRPr/>
          </a:p>
          <a:p>
            <a:pPr indent="-342900" lvl="0" marL="342900" rtl="0" algn="l">
              <a:spcBef>
                <a:spcPts val="640"/>
              </a:spcBef>
              <a:spcAft>
                <a:spcPts val="0"/>
              </a:spcAft>
              <a:buClr>
                <a:srgbClr val="E36C09"/>
              </a:buClr>
              <a:buSzPts val="3200"/>
              <a:buChar char="•"/>
            </a:pPr>
            <a:r>
              <a:rPr b="1" lang="en-US">
                <a:solidFill>
                  <a:srgbClr val="E36C09"/>
                </a:solidFill>
              </a:rPr>
              <a:t>Technologies and aging</a:t>
            </a:r>
            <a:endParaRPr/>
          </a:p>
          <a:p>
            <a:pPr indent="-342900" lvl="0" marL="342900" rtl="0" algn="l">
              <a:spcBef>
                <a:spcPts val="640"/>
              </a:spcBef>
              <a:spcAft>
                <a:spcPts val="0"/>
              </a:spcAft>
              <a:buClr>
                <a:srgbClr val="76923C"/>
              </a:buClr>
              <a:buSzPts val="3200"/>
              <a:buChar char="•"/>
            </a:pPr>
            <a:r>
              <a:rPr b="1" lang="en-US">
                <a:solidFill>
                  <a:srgbClr val="76923C"/>
                </a:solidFill>
              </a:rPr>
              <a:t>Moving forward</a:t>
            </a:r>
            <a:endParaRPr/>
          </a:p>
          <a:p>
            <a:pPr indent="-139700" lvl="0" marL="342900" rtl="0" algn="l">
              <a:spcBef>
                <a:spcPts val="640"/>
              </a:spcBef>
              <a:spcAft>
                <a:spcPts val="0"/>
              </a:spcAft>
              <a:buClr>
                <a:schemeClr val="dk1"/>
              </a:buClr>
              <a:buSzPts val="3200"/>
              <a:buNone/>
            </a:pPr>
            <a:r>
              <a:t/>
            </a:r>
            <a:endParaRPr/>
          </a:p>
        </p:txBody>
      </p:sp>
      <p:sp>
        <p:nvSpPr>
          <p:cNvPr id="101" name="Google Shape;101;p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 name="Google Shape;102;p2"/>
          <p:cNvSpPr/>
          <p:nvPr/>
        </p:nvSpPr>
        <p:spPr>
          <a:xfrm>
            <a:off x="0" y="0"/>
            <a:ext cx="12192000" cy="973874"/>
          </a:xfrm>
          <a:prstGeom prst="rect">
            <a:avLst/>
          </a:prstGeom>
          <a:solidFill>
            <a:schemeClr val="lt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3600" u="none" cap="none" strike="noStrike">
              <a:solidFill>
                <a:schemeClr val="lt1"/>
              </a:solidFill>
              <a:latin typeface="Arial"/>
              <a:ea typeface="Arial"/>
              <a:cs typeface="Arial"/>
              <a:sym typeface="Arial"/>
            </a:endParaRPr>
          </a:p>
        </p:txBody>
      </p:sp>
      <p:sp>
        <p:nvSpPr>
          <p:cNvPr id="103" name="Google Shape;103;p2"/>
          <p:cNvSpPr/>
          <p:nvPr/>
        </p:nvSpPr>
        <p:spPr>
          <a:xfrm>
            <a:off x="0" y="84665"/>
            <a:ext cx="12192000" cy="9738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0070C0"/>
                </a:solidFill>
                <a:latin typeface="Arial"/>
                <a:ea typeface="Arial"/>
                <a:cs typeface="Arial"/>
                <a:sym typeface="Arial"/>
              </a:rPr>
              <a:t>Three Topics</a:t>
            </a:r>
            <a:endParaRPr b="1" i="0" sz="4000" u="none" cap="none" strike="noStrike">
              <a:solidFill>
                <a:srgbClr val="0070C0"/>
              </a:solidFill>
              <a:latin typeface="Arial"/>
              <a:ea typeface="Arial"/>
              <a:cs typeface="Arial"/>
              <a:sym typeface="Arial"/>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20"/>
          <p:cNvPicPr preferRelativeResize="0"/>
          <p:nvPr/>
        </p:nvPicPr>
        <p:blipFill rotWithShape="1">
          <a:blip r:embed="rId3">
            <a:alphaModFix/>
          </a:blip>
          <a:srcRect b="0" l="0" r="0" t="0"/>
          <a:stretch/>
        </p:blipFill>
        <p:spPr>
          <a:xfrm>
            <a:off x="365998" y="728561"/>
            <a:ext cx="5737725" cy="2987463"/>
          </a:xfrm>
          <a:prstGeom prst="rect">
            <a:avLst/>
          </a:prstGeom>
          <a:noFill/>
          <a:ln>
            <a:noFill/>
          </a:ln>
        </p:spPr>
      </p:pic>
      <p:sp>
        <p:nvSpPr>
          <p:cNvPr id="316" name="Google Shape;316;p2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t/>
            </a:r>
            <a:endParaRPr/>
          </a:p>
        </p:txBody>
      </p:sp>
      <p:sp>
        <p:nvSpPr>
          <p:cNvPr id="317" name="Google Shape;317;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8" name="Google Shape;318;p20"/>
          <p:cNvPicPr preferRelativeResize="0"/>
          <p:nvPr/>
        </p:nvPicPr>
        <p:blipFill rotWithShape="1">
          <a:blip r:embed="rId4">
            <a:alphaModFix/>
          </a:blip>
          <a:srcRect b="0" l="0" r="0" t="0"/>
          <a:stretch/>
        </p:blipFill>
        <p:spPr>
          <a:xfrm>
            <a:off x="52554" y="4001490"/>
            <a:ext cx="6576502" cy="2529424"/>
          </a:xfrm>
          <a:prstGeom prst="rect">
            <a:avLst/>
          </a:prstGeom>
          <a:noFill/>
          <a:ln>
            <a:noFill/>
          </a:ln>
        </p:spPr>
      </p:pic>
      <p:sp>
        <p:nvSpPr>
          <p:cNvPr id="319" name="Google Shape;319;p20"/>
          <p:cNvSpPr/>
          <p:nvPr/>
        </p:nvSpPr>
        <p:spPr>
          <a:xfrm>
            <a:off x="0" y="-101600"/>
            <a:ext cx="12192000" cy="973874"/>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t/>
            </a:r>
            <a:endParaRPr b="1" i="0" sz="3600" u="none" cap="none" strike="noStrike">
              <a:solidFill>
                <a:srgbClr val="FFFFFF"/>
              </a:solidFill>
              <a:latin typeface="Arial"/>
              <a:ea typeface="Arial"/>
              <a:cs typeface="Arial"/>
              <a:sym typeface="Arial"/>
            </a:endParaRPr>
          </a:p>
        </p:txBody>
      </p:sp>
      <p:sp>
        <p:nvSpPr>
          <p:cNvPr id="320" name="Google Shape;320;p20"/>
          <p:cNvSpPr txBox="1"/>
          <p:nvPr/>
        </p:nvSpPr>
        <p:spPr>
          <a:xfrm>
            <a:off x="1257362" y="155206"/>
            <a:ext cx="96042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Rising Technological Inequalities?</a:t>
            </a:r>
            <a:endParaRPr/>
          </a:p>
        </p:txBody>
      </p:sp>
      <p:sp>
        <p:nvSpPr>
          <p:cNvPr id="321" name="Google Shape;321;p20"/>
          <p:cNvSpPr txBox="1"/>
          <p:nvPr/>
        </p:nvSpPr>
        <p:spPr>
          <a:xfrm>
            <a:off x="463334" y="3439025"/>
            <a:ext cx="5595741" cy="55399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Source: Deaton, Angus and Paxson, Christina, (1994). Intertemporal Choice and Inequality, </a:t>
            </a:r>
            <a:r>
              <a:rPr i="1" lang="en-US" sz="1000">
                <a:solidFill>
                  <a:srgbClr val="000000"/>
                </a:solidFill>
                <a:latin typeface="Arial"/>
                <a:ea typeface="Arial"/>
                <a:cs typeface="Arial"/>
                <a:sym typeface="Arial"/>
              </a:rPr>
              <a:t>Journal of Political Economy</a:t>
            </a:r>
            <a:r>
              <a:rPr lang="en-US" sz="1000">
                <a:solidFill>
                  <a:srgbClr val="000000"/>
                </a:solidFill>
                <a:latin typeface="Arial"/>
                <a:ea typeface="Arial"/>
                <a:cs typeface="Arial"/>
                <a:sym typeface="Arial"/>
              </a:rPr>
              <a:t> 102(3), 437-67 for US, UK, and Taiwan; and Ohtake, Fumio and Makoto Saito (1998). Population Aging and Consumption Inequality in Japan, </a:t>
            </a:r>
            <a:r>
              <a:rPr i="1" lang="en-US" sz="1000">
                <a:solidFill>
                  <a:srgbClr val="000000"/>
                </a:solidFill>
                <a:latin typeface="Arial"/>
                <a:ea typeface="Arial"/>
                <a:cs typeface="Arial"/>
                <a:sym typeface="Arial"/>
              </a:rPr>
              <a:t>Review of Income and Wealth</a:t>
            </a:r>
            <a:r>
              <a:rPr lang="en-US" sz="1000">
                <a:solidFill>
                  <a:srgbClr val="000000"/>
                </a:solidFill>
                <a:latin typeface="Arial"/>
                <a:ea typeface="Arial"/>
                <a:cs typeface="Arial"/>
                <a:sym typeface="Arial"/>
              </a:rPr>
              <a:t> 44(3).   </a:t>
            </a:r>
            <a:endParaRPr sz="1000">
              <a:solidFill>
                <a:schemeClr val="dk1"/>
              </a:solidFill>
              <a:latin typeface="Arial"/>
              <a:ea typeface="Arial"/>
              <a:cs typeface="Arial"/>
              <a:sym typeface="Arial"/>
            </a:endParaRPr>
          </a:p>
        </p:txBody>
      </p:sp>
      <p:sp>
        <p:nvSpPr>
          <p:cNvPr id="322" name="Google Shape;322;p20"/>
          <p:cNvSpPr txBox="1"/>
          <p:nvPr/>
        </p:nvSpPr>
        <p:spPr>
          <a:xfrm>
            <a:off x="271277" y="6426497"/>
            <a:ext cx="624689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Source: ADB (2020). </a:t>
            </a:r>
            <a:r>
              <a:rPr lang="en-US" sz="1000" u="sng">
                <a:solidFill>
                  <a:schemeClr val="dk1"/>
                </a:solidFill>
                <a:latin typeface="Arial"/>
                <a:ea typeface="Arial"/>
                <a:cs typeface="Arial"/>
                <a:sym typeface="Arial"/>
                <a:hlinkClick r:id="rId5">
                  <a:extLst>
                    <a:ext uri="{A12FA001-AC4F-418D-AE19-62706E023703}">
                      <ahyp:hlinkClr val="tx"/>
                    </a:ext>
                  </a:extLst>
                </a:hlinkClick>
              </a:rPr>
              <a:t>Asia's Journey to Prosperity: Policy, Market, and Technology Over 50 Years</a:t>
            </a:r>
            <a:r>
              <a:rPr lang="en-US" sz="1000">
                <a:solidFill>
                  <a:schemeClr val="dk1"/>
                </a:solidFill>
                <a:latin typeface="Arial"/>
                <a:ea typeface="Arial"/>
                <a:cs typeface="Arial"/>
                <a:sym typeface="Arial"/>
              </a:rPr>
              <a:t>. Asian Development Bank.</a:t>
            </a:r>
            <a:endParaRPr sz="1000">
              <a:solidFill>
                <a:schemeClr val="dk1"/>
              </a:solidFill>
              <a:latin typeface="Arial"/>
              <a:ea typeface="Arial"/>
              <a:cs typeface="Arial"/>
              <a:sym typeface="Arial"/>
            </a:endParaRPr>
          </a:p>
        </p:txBody>
      </p:sp>
      <p:pic>
        <p:nvPicPr>
          <p:cNvPr id="323" name="Google Shape;323;p20"/>
          <p:cNvPicPr preferRelativeResize="0"/>
          <p:nvPr/>
        </p:nvPicPr>
        <p:blipFill rotWithShape="1">
          <a:blip r:embed="rId6">
            <a:alphaModFix/>
          </a:blip>
          <a:srcRect b="0" l="0" r="0" t="0"/>
          <a:stretch/>
        </p:blipFill>
        <p:spPr>
          <a:xfrm>
            <a:off x="6359571" y="1733718"/>
            <a:ext cx="5779875" cy="3235982"/>
          </a:xfrm>
          <a:prstGeom prst="rect">
            <a:avLst/>
          </a:prstGeom>
          <a:noFill/>
          <a:ln>
            <a:noFill/>
          </a:ln>
        </p:spPr>
      </p:pic>
      <p:sp>
        <p:nvSpPr>
          <p:cNvPr id="324" name="Google Shape;324;p20"/>
          <p:cNvSpPr txBox="1"/>
          <p:nvPr/>
        </p:nvSpPr>
        <p:spPr>
          <a:xfrm flipH="1">
            <a:off x="6599856" y="1467469"/>
            <a:ext cx="529930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Change in Average Monthly Wages, Constant Prices (in US$)</a:t>
            </a:r>
            <a:endParaRPr/>
          </a:p>
        </p:txBody>
      </p:sp>
      <p:sp>
        <p:nvSpPr>
          <p:cNvPr id="325" name="Google Shape;325;p20"/>
          <p:cNvSpPr/>
          <p:nvPr/>
        </p:nvSpPr>
        <p:spPr>
          <a:xfrm>
            <a:off x="6702178" y="5067780"/>
            <a:ext cx="541094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Note: The time frames vary across countries, with Viet Nam the shortest (2007‒2015), followed by Thailand (2000‒2010), India (2000‒2012), and Indonesia (2000‒2014). Developing Asia refers to the five countries included in this analysis. Source: </a:t>
            </a:r>
            <a:r>
              <a:rPr i="1" lang="en-US" sz="1000">
                <a:solidFill>
                  <a:schemeClr val="dk1"/>
                </a:solidFill>
                <a:latin typeface="Arial"/>
                <a:ea typeface="Arial"/>
                <a:cs typeface="Arial"/>
                <a:sym typeface="Arial"/>
              </a:rPr>
              <a:t>Asian Development Outlook 2018:</a:t>
            </a:r>
            <a:r>
              <a:rPr lang="en-US" sz="1000">
                <a:solidFill>
                  <a:schemeClr val="dk1"/>
                </a:solidFill>
                <a:latin typeface="Arial"/>
                <a:ea typeface="Arial"/>
                <a:cs typeface="Arial"/>
                <a:sym typeface="Arial"/>
              </a:rPr>
              <a:t> How Technology Affects Jobs</a:t>
            </a:r>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BFBFBF"/>
              </a:buClr>
              <a:buSzPts val="3200"/>
              <a:buNone/>
            </a:pPr>
            <a:r>
              <a:rPr b="1" lang="en-US">
                <a:solidFill>
                  <a:srgbClr val="BFBFBF"/>
                </a:solidFill>
              </a:rPr>
              <a:t>Technologies play a critical role in augmenting the third demographic dividends:</a:t>
            </a:r>
            <a:endParaRPr/>
          </a:p>
          <a:p>
            <a:pPr indent="0" lvl="0" marL="0" rtl="0" algn="l">
              <a:spcBef>
                <a:spcPts val="640"/>
              </a:spcBef>
              <a:spcAft>
                <a:spcPts val="0"/>
              </a:spcAft>
              <a:buClr>
                <a:schemeClr val="dk1"/>
              </a:buClr>
              <a:buSzPts val="3200"/>
              <a:buNone/>
            </a:pPr>
            <a:r>
              <a:t/>
            </a:r>
            <a:endParaRPr b="1">
              <a:solidFill>
                <a:srgbClr val="BFBFBF"/>
              </a:solidFill>
            </a:endParaRPr>
          </a:p>
          <a:p>
            <a:pPr indent="-342900" lvl="0" marL="342900" rtl="0" algn="l">
              <a:spcBef>
                <a:spcPts val="640"/>
              </a:spcBef>
              <a:spcAft>
                <a:spcPts val="0"/>
              </a:spcAft>
              <a:buClr>
                <a:srgbClr val="BFBFBF"/>
              </a:buClr>
              <a:buSzPts val="3200"/>
              <a:buChar char="•"/>
            </a:pPr>
            <a:r>
              <a:rPr b="1" lang="en-US">
                <a:solidFill>
                  <a:srgbClr val="BFBFBF"/>
                </a:solidFill>
              </a:rPr>
              <a:t>Silver dividends in Asia</a:t>
            </a:r>
            <a:endParaRPr/>
          </a:p>
          <a:p>
            <a:pPr indent="-342900" lvl="0" marL="342900" rtl="0" algn="l">
              <a:spcBef>
                <a:spcPts val="640"/>
              </a:spcBef>
              <a:spcAft>
                <a:spcPts val="0"/>
              </a:spcAft>
              <a:buClr>
                <a:srgbClr val="BFBFBF"/>
              </a:buClr>
              <a:buSzPts val="3200"/>
              <a:buChar char="•"/>
            </a:pPr>
            <a:r>
              <a:rPr b="1" lang="en-US">
                <a:solidFill>
                  <a:srgbClr val="BFBFBF"/>
                </a:solidFill>
              </a:rPr>
              <a:t>Technologies and aging</a:t>
            </a:r>
            <a:endParaRPr/>
          </a:p>
          <a:p>
            <a:pPr indent="-342900" lvl="0" marL="342900" rtl="0" algn="l">
              <a:spcBef>
                <a:spcPts val="640"/>
              </a:spcBef>
              <a:spcAft>
                <a:spcPts val="0"/>
              </a:spcAft>
              <a:buClr>
                <a:srgbClr val="76923C"/>
              </a:buClr>
              <a:buSzPts val="3200"/>
              <a:buChar char="•"/>
            </a:pPr>
            <a:r>
              <a:rPr b="1" lang="en-US">
                <a:solidFill>
                  <a:srgbClr val="76923C"/>
                </a:solidFill>
              </a:rPr>
              <a:t>Moving forward</a:t>
            </a:r>
            <a:endParaRPr/>
          </a:p>
          <a:p>
            <a:pPr indent="-139700" lvl="0" marL="342900" rtl="0" algn="l">
              <a:spcBef>
                <a:spcPts val="640"/>
              </a:spcBef>
              <a:spcAft>
                <a:spcPts val="0"/>
              </a:spcAft>
              <a:buClr>
                <a:schemeClr val="dk1"/>
              </a:buClr>
              <a:buSzPts val="3200"/>
              <a:buNone/>
            </a:pPr>
            <a:r>
              <a:t/>
            </a:r>
            <a:endParaRPr/>
          </a:p>
        </p:txBody>
      </p:sp>
      <p:sp>
        <p:nvSpPr>
          <p:cNvPr id="332" name="Google Shape;332;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3" name="Google Shape;333;p21"/>
          <p:cNvSpPr/>
          <p:nvPr/>
        </p:nvSpPr>
        <p:spPr>
          <a:xfrm>
            <a:off x="0" y="0"/>
            <a:ext cx="12192000" cy="973874"/>
          </a:xfrm>
          <a:prstGeom prst="rect">
            <a:avLst/>
          </a:prstGeom>
          <a:solidFill>
            <a:schemeClr val="lt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600">
              <a:solidFill>
                <a:schemeClr val="lt1"/>
              </a:solidFill>
              <a:latin typeface="Arial"/>
              <a:ea typeface="Arial"/>
              <a:cs typeface="Arial"/>
              <a:sym typeface="Arial"/>
            </a:endParaRPr>
          </a:p>
        </p:txBody>
      </p:sp>
      <p:sp>
        <p:nvSpPr>
          <p:cNvPr id="334" name="Google Shape;334;p21"/>
          <p:cNvSpPr/>
          <p:nvPr/>
        </p:nvSpPr>
        <p:spPr>
          <a:xfrm>
            <a:off x="0" y="84665"/>
            <a:ext cx="12192000" cy="9738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0070C0"/>
                </a:solidFill>
                <a:latin typeface="Arial"/>
                <a:ea typeface="Arial"/>
                <a:cs typeface="Arial"/>
                <a:sym typeface="Arial"/>
              </a:rPr>
              <a:t>Three Topics</a:t>
            </a:r>
            <a:endParaRPr b="1" sz="4000">
              <a:solidFill>
                <a:srgbClr val="0070C0"/>
              </a:solidFill>
              <a:latin typeface="Arial"/>
              <a:ea typeface="Arial"/>
              <a:cs typeface="Arial"/>
              <a:sym typeface="Arial"/>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1" name="Google Shape;341;p22"/>
          <p:cNvSpPr/>
          <p:nvPr/>
        </p:nvSpPr>
        <p:spPr>
          <a:xfrm>
            <a:off x="0" y="-101600"/>
            <a:ext cx="12192000" cy="973874"/>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t/>
            </a:r>
            <a:endParaRPr b="1" i="0" sz="3600" u="none" cap="none" strike="noStrike">
              <a:solidFill>
                <a:srgbClr val="FFFFFF"/>
              </a:solidFill>
              <a:latin typeface="Arial"/>
              <a:ea typeface="Arial"/>
              <a:cs typeface="Arial"/>
              <a:sym typeface="Arial"/>
            </a:endParaRPr>
          </a:p>
        </p:txBody>
      </p:sp>
      <p:sp>
        <p:nvSpPr>
          <p:cNvPr id="342" name="Google Shape;342;p22"/>
          <p:cNvSpPr txBox="1"/>
          <p:nvPr/>
        </p:nvSpPr>
        <p:spPr>
          <a:xfrm>
            <a:off x="1257362" y="155206"/>
            <a:ext cx="96042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Discussion: Technological Solutions</a:t>
            </a:r>
            <a:endParaRPr/>
          </a:p>
        </p:txBody>
      </p:sp>
      <p:graphicFrame>
        <p:nvGraphicFramePr>
          <p:cNvPr id="343" name="Google Shape;343;p22"/>
          <p:cNvGraphicFramePr/>
          <p:nvPr/>
        </p:nvGraphicFramePr>
        <p:xfrm>
          <a:off x="628691" y="1129080"/>
          <a:ext cx="3000000" cy="3000000"/>
        </p:xfrm>
        <a:graphic>
          <a:graphicData uri="http://schemas.openxmlformats.org/drawingml/2006/table">
            <a:tbl>
              <a:tblPr bandRow="1" firstCol="1" firstRow="1">
                <a:noFill/>
                <a:tableStyleId>{A221FFCA-0E2B-494E-B345-36DB58BE400E}</a:tableStyleId>
              </a:tblPr>
              <a:tblGrid>
                <a:gridCol w="5526625"/>
                <a:gridCol w="5526625"/>
              </a:tblGrid>
              <a:tr h="259225">
                <a:tc>
                  <a:txBody>
                    <a:bodyPr/>
                    <a:lstStyle/>
                    <a:p>
                      <a:pPr indent="0" lvl="0" marL="0" marR="0" rtl="0" algn="ctr">
                        <a:lnSpc>
                          <a:spcPct val="200000"/>
                        </a:lnSpc>
                        <a:spcBef>
                          <a:spcPts val="0"/>
                        </a:spcBef>
                        <a:spcAft>
                          <a:spcPts val="0"/>
                        </a:spcAft>
                        <a:buNone/>
                      </a:pPr>
                      <a:r>
                        <a:rPr lang="en-US" sz="1800">
                          <a:solidFill>
                            <a:schemeClr val="dk1"/>
                          </a:solidFill>
                        </a:rPr>
                        <a:t>Type of Technology</a:t>
                      </a:r>
                      <a:endParaRPr sz="1800">
                        <a:solidFill>
                          <a:schemeClr val="dk1"/>
                        </a:solidFill>
                        <a:latin typeface="Arial"/>
                        <a:ea typeface="Arial"/>
                        <a:cs typeface="Arial"/>
                        <a:sym typeface="Arial"/>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200000"/>
                        </a:lnSpc>
                        <a:spcBef>
                          <a:spcPts val="0"/>
                        </a:spcBef>
                        <a:spcAft>
                          <a:spcPts val="0"/>
                        </a:spcAft>
                        <a:buNone/>
                      </a:pPr>
                      <a:r>
                        <a:rPr lang="en-US" sz="1800">
                          <a:solidFill>
                            <a:schemeClr val="dk1"/>
                          </a:solidFill>
                        </a:rPr>
                        <a:t>Examples</a:t>
                      </a:r>
                      <a:endParaRPr sz="1800">
                        <a:solidFill>
                          <a:schemeClr val="dk1"/>
                        </a:solidFill>
                        <a:latin typeface="Arial"/>
                        <a:ea typeface="Arial"/>
                        <a:cs typeface="Arial"/>
                        <a:sym typeface="Arial"/>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77675">
                <a:tc>
                  <a:txBody>
                    <a:bodyPr/>
                    <a:lstStyle/>
                    <a:p>
                      <a:pPr indent="0" lvl="0" marL="0" marR="0" rtl="0" algn="l">
                        <a:spcBef>
                          <a:spcPts val="0"/>
                        </a:spcBef>
                        <a:spcAft>
                          <a:spcPts val="0"/>
                        </a:spcAft>
                        <a:buNone/>
                      </a:pPr>
                      <a:r>
                        <a:rPr lang="en-US" sz="2000">
                          <a:solidFill>
                            <a:srgbClr val="76923C"/>
                          </a:solidFill>
                        </a:rPr>
                        <a:t>Technology for transforming work and workplace</a:t>
                      </a:r>
                      <a:endParaRPr sz="2000">
                        <a:solidFill>
                          <a:srgbClr val="76923C"/>
                        </a:solidFill>
                        <a:latin typeface="Arial"/>
                        <a:ea typeface="Arial"/>
                        <a:cs typeface="Arial"/>
                        <a:sym typeface="Arial"/>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l">
                        <a:spcBef>
                          <a:spcPts val="0"/>
                        </a:spcBef>
                        <a:spcAft>
                          <a:spcPts val="0"/>
                        </a:spcAft>
                        <a:buClr>
                          <a:srgbClr val="76923C"/>
                        </a:buClr>
                        <a:buSzPts val="1800"/>
                        <a:buFont typeface="Noto Sans Symbols"/>
                        <a:buChar char="●"/>
                      </a:pPr>
                      <a:r>
                        <a:rPr lang="en-US" sz="1800">
                          <a:solidFill>
                            <a:srgbClr val="76923C"/>
                          </a:solidFill>
                        </a:rPr>
                        <a:t>Industrial robots, automation, AI, machine learning, and WFH platforms</a:t>
                      </a:r>
                      <a:endParaRPr sz="1800">
                        <a:solidFill>
                          <a:srgbClr val="76923C"/>
                        </a:solidFill>
                        <a:latin typeface="Arial"/>
                        <a:ea typeface="Arial"/>
                        <a:cs typeface="Arial"/>
                        <a:sym typeface="Arial"/>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14600">
                <a:tc>
                  <a:txBody>
                    <a:bodyPr/>
                    <a:lstStyle/>
                    <a:p>
                      <a:pPr indent="0" lvl="0" marL="0" marR="0" rtl="0" algn="l">
                        <a:spcBef>
                          <a:spcPts val="0"/>
                        </a:spcBef>
                        <a:spcAft>
                          <a:spcPts val="0"/>
                        </a:spcAft>
                        <a:buNone/>
                      </a:pPr>
                      <a:r>
                        <a:rPr lang="en-US" sz="2000">
                          <a:solidFill>
                            <a:srgbClr val="E36C09"/>
                          </a:solidFill>
                        </a:rPr>
                        <a:t>Technology for workers and supportive labor market infrastructure</a:t>
                      </a:r>
                      <a:endParaRPr sz="2000">
                        <a:solidFill>
                          <a:srgbClr val="E36C09"/>
                        </a:solidFill>
                        <a:latin typeface="Arial"/>
                        <a:ea typeface="Arial"/>
                        <a:cs typeface="Arial"/>
                        <a:sym typeface="Arial"/>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l">
                        <a:spcBef>
                          <a:spcPts val="0"/>
                        </a:spcBef>
                        <a:spcAft>
                          <a:spcPts val="0"/>
                        </a:spcAft>
                        <a:buClr>
                          <a:srgbClr val="E36C09"/>
                        </a:buClr>
                        <a:buSzPts val="1800"/>
                        <a:buFont typeface="Noto Sans Symbols"/>
                        <a:buChar char="●"/>
                      </a:pPr>
                      <a:r>
                        <a:rPr lang="en-US" sz="1800">
                          <a:solidFill>
                            <a:srgbClr val="E36C09"/>
                          </a:solidFill>
                        </a:rPr>
                        <a:t>Remote and virtual education and training; human resource and age diversity management; cloud-based job matching service; ergonomic and human function aiding devices at the workplace (adaptive technologies).</a:t>
                      </a:r>
                      <a:endParaRPr sz="1800">
                        <a:solidFill>
                          <a:srgbClr val="E36C09"/>
                        </a:solidFill>
                        <a:latin typeface="Arial"/>
                        <a:ea typeface="Arial"/>
                        <a:cs typeface="Arial"/>
                        <a:sym typeface="Arial"/>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96150">
                <a:tc>
                  <a:txBody>
                    <a:bodyPr/>
                    <a:lstStyle/>
                    <a:p>
                      <a:pPr indent="0" lvl="0" marL="0" marR="0" rtl="0" algn="l">
                        <a:spcBef>
                          <a:spcPts val="0"/>
                        </a:spcBef>
                        <a:spcAft>
                          <a:spcPts val="0"/>
                        </a:spcAft>
                        <a:buNone/>
                      </a:pPr>
                      <a:r>
                        <a:rPr lang="en-US" sz="2000">
                          <a:solidFill>
                            <a:srgbClr val="76923C"/>
                          </a:solidFill>
                        </a:rPr>
                        <a:t>Technology for health and longevity</a:t>
                      </a:r>
                      <a:endParaRPr sz="2000">
                        <a:solidFill>
                          <a:srgbClr val="76923C"/>
                        </a:solidFill>
                        <a:latin typeface="Arial"/>
                        <a:ea typeface="Arial"/>
                        <a:cs typeface="Arial"/>
                        <a:sym typeface="Arial"/>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l">
                        <a:spcBef>
                          <a:spcPts val="0"/>
                        </a:spcBef>
                        <a:spcAft>
                          <a:spcPts val="0"/>
                        </a:spcAft>
                        <a:buClr>
                          <a:srgbClr val="76923C"/>
                        </a:buClr>
                        <a:buSzPts val="1800"/>
                        <a:buFont typeface="Noto Sans Symbols"/>
                        <a:buChar char="●"/>
                      </a:pPr>
                      <a:r>
                        <a:rPr lang="en-US" sz="1800">
                          <a:solidFill>
                            <a:srgbClr val="76923C"/>
                          </a:solidFill>
                        </a:rPr>
                        <a:t>Biotechnology, automated diagnosis, surgery and therapies. The IOT (medical equipment and wearable devices), and health-related big data analysis.</a:t>
                      </a:r>
                      <a:endParaRPr sz="1800">
                        <a:solidFill>
                          <a:srgbClr val="76923C"/>
                        </a:solidFill>
                        <a:latin typeface="Arial"/>
                        <a:ea typeface="Arial"/>
                        <a:cs typeface="Arial"/>
                        <a:sym typeface="Arial"/>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6925">
                <a:tc>
                  <a:txBody>
                    <a:bodyPr/>
                    <a:lstStyle/>
                    <a:p>
                      <a:pPr indent="0" lvl="0" marL="0" marR="0" rtl="0" algn="l">
                        <a:spcBef>
                          <a:spcPts val="0"/>
                        </a:spcBef>
                        <a:spcAft>
                          <a:spcPts val="0"/>
                        </a:spcAft>
                        <a:buNone/>
                      </a:pPr>
                      <a:r>
                        <a:rPr lang="en-US" sz="2000">
                          <a:solidFill>
                            <a:srgbClr val="E36C09"/>
                          </a:solidFill>
                        </a:rPr>
                        <a:t>Technology for social inclusion</a:t>
                      </a:r>
                      <a:endParaRPr sz="2000">
                        <a:solidFill>
                          <a:srgbClr val="E36C09"/>
                        </a:solidFill>
                        <a:latin typeface="Arial"/>
                        <a:ea typeface="Arial"/>
                        <a:cs typeface="Arial"/>
                        <a:sym typeface="Arial"/>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l">
                        <a:spcBef>
                          <a:spcPts val="0"/>
                        </a:spcBef>
                        <a:spcAft>
                          <a:spcPts val="0"/>
                        </a:spcAft>
                        <a:buClr>
                          <a:srgbClr val="E36C09"/>
                        </a:buClr>
                        <a:buSzPts val="1800"/>
                        <a:buFont typeface="Noto Sans Symbols"/>
                        <a:buChar char="●"/>
                      </a:pPr>
                      <a:r>
                        <a:rPr lang="en-US" sz="1800">
                          <a:solidFill>
                            <a:srgbClr val="E36C09"/>
                          </a:solidFill>
                        </a:rPr>
                        <a:t>Digitally-managed pension with work incentives; digitalized social protection programs such as biometric information; and e-tax systems</a:t>
                      </a:r>
                      <a:endParaRPr sz="1800">
                        <a:solidFill>
                          <a:srgbClr val="E36C09"/>
                        </a:solidFill>
                        <a:latin typeface="Arial"/>
                        <a:ea typeface="Arial"/>
                        <a:cs typeface="Arial"/>
                        <a:sym typeface="Arial"/>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idx="1" type="body"/>
          </p:nvPr>
        </p:nvSpPr>
        <p:spPr>
          <a:xfrm>
            <a:off x="7428994" y="1772816"/>
            <a:ext cx="4427646" cy="4423449"/>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76923C"/>
              </a:buClr>
              <a:buSzPts val="2400"/>
              <a:buChar char="•"/>
            </a:pPr>
            <a:r>
              <a:rPr b="1" lang="en-US" sz="2400">
                <a:solidFill>
                  <a:srgbClr val="76923C"/>
                </a:solidFill>
              </a:rPr>
              <a:t>In addition to augmenting the silver dividend, developing Asia needs to build back better.  </a:t>
            </a:r>
            <a:endParaRPr/>
          </a:p>
          <a:p>
            <a:pPr indent="-342900" lvl="0" marL="342900" rtl="0" algn="l">
              <a:lnSpc>
                <a:spcPct val="100000"/>
              </a:lnSpc>
              <a:spcBef>
                <a:spcPts val="480"/>
              </a:spcBef>
              <a:spcAft>
                <a:spcPts val="0"/>
              </a:spcAft>
              <a:buClr>
                <a:srgbClr val="E36C09"/>
              </a:buClr>
              <a:buSzPts val="2400"/>
              <a:buChar char="•"/>
            </a:pPr>
            <a:r>
              <a:rPr b="1" lang="en-US" sz="2400">
                <a:solidFill>
                  <a:srgbClr val="E36C09"/>
                </a:solidFill>
              </a:rPr>
              <a:t>Green and social finance are specifically targeted toward SDGs.</a:t>
            </a:r>
            <a:endParaRPr/>
          </a:p>
          <a:p>
            <a:pPr indent="-342900" lvl="0" marL="342900" rtl="0" algn="l">
              <a:lnSpc>
                <a:spcPct val="100000"/>
              </a:lnSpc>
              <a:spcBef>
                <a:spcPts val="480"/>
              </a:spcBef>
              <a:spcAft>
                <a:spcPts val="0"/>
              </a:spcAft>
              <a:buClr>
                <a:srgbClr val="76923C"/>
              </a:buClr>
              <a:buSzPts val="2400"/>
              <a:buChar char="•"/>
            </a:pPr>
            <a:r>
              <a:rPr b="1" lang="en-US" sz="2400">
                <a:solidFill>
                  <a:srgbClr val="76923C"/>
                </a:solidFill>
              </a:rPr>
              <a:t>With limited public resources, private capital must be mobilized.  </a:t>
            </a:r>
            <a:endParaRPr/>
          </a:p>
          <a:p>
            <a:pPr indent="0" lvl="0" marL="0" rtl="0" algn="l">
              <a:lnSpc>
                <a:spcPct val="100000"/>
              </a:lnSpc>
              <a:spcBef>
                <a:spcPts val="440"/>
              </a:spcBef>
              <a:spcAft>
                <a:spcPts val="0"/>
              </a:spcAft>
              <a:buClr>
                <a:schemeClr val="dk1"/>
              </a:buClr>
              <a:buSzPts val="2200"/>
              <a:buNone/>
            </a:pPr>
            <a:r>
              <a:t/>
            </a:r>
            <a:endParaRPr sz="2200">
              <a:solidFill>
                <a:srgbClr val="E36C09"/>
              </a:solidFill>
              <a:latin typeface="Arial"/>
              <a:ea typeface="Arial"/>
              <a:cs typeface="Arial"/>
              <a:sym typeface="Arial"/>
            </a:endParaRPr>
          </a:p>
          <a:p>
            <a:pPr indent="-203200" lvl="0" marL="342900" rtl="0" algn="l">
              <a:lnSpc>
                <a:spcPct val="100000"/>
              </a:lnSpc>
              <a:spcBef>
                <a:spcPts val="440"/>
              </a:spcBef>
              <a:spcAft>
                <a:spcPts val="0"/>
              </a:spcAft>
              <a:buClr>
                <a:schemeClr val="dk1"/>
              </a:buClr>
              <a:buSzPts val="2200"/>
              <a:buNone/>
            </a:pPr>
            <a:r>
              <a:t/>
            </a:r>
            <a:endParaRPr sz="2200">
              <a:solidFill>
                <a:schemeClr val="accent1"/>
              </a:solidFill>
              <a:latin typeface="Arial"/>
              <a:ea typeface="Arial"/>
              <a:cs typeface="Arial"/>
              <a:sym typeface="Arial"/>
            </a:endParaRPr>
          </a:p>
        </p:txBody>
      </p:sp>
      <p:sp>
        <p:nvSpPr>
          <p:cNvPr id="350" name="Google Shape;350;p23"/>
          <p:cNvSpPr txBox="1"/>
          <p:nvPr>
            <p:ph idx="12" type="sldNum"/>
          </p:nvPr>
        </p:nvSpPr>
        <p:spPr>
          <a:xfrm>
            <a:off x="5138197" y="6492875"/>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51" name="Google Shape;351;p23"/>
          <p:cNvGraphicFramePr/>
          <p:nvPr/>
        </p:nvGraphicFramePr>
        <p:xfrm>
          <a:off x="468369" y="2230995"/>
          <a:ext cx="6391406" cy="3965270"/>
        </p:xfrm>
        <a:graphic>
          <a:graphicData uri="http://schemas.openxmlformats.org/drawingml/2006/chart">
            <c:chart r:id="rId3"/>
          </a:graphicData>
        </a:graphic>
      </p:graphicFrame>
      <p:sp>
        <p:nvSpPr>
          <p:cNvPr id="352" name="Google Shape;352;p23"/>
          <p:cNvSpPr/>
          <p:nvPr/>
        </p:nvSpPr>
        <p:spPr>
          <a:xfrm>
            <a:off x="468369" y="5803850"/>
            <a:ext cx="5840384" cy="78483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ICT = information, communications and technology, SDG = sustainable development goals, WSS = water, sanitation, and safe water. Source: UNESCAP (2019).</a:t>
            </a:r>
            <a:endParaRPr b="0" i="0" sz="1500" u="none" cap="none" strike="noStrike">
              <a:solidFill>
                <a:schemeClr val="dk1"/>
              </a:solidFill>
              <a:latin typeface="Arial"/>
              <a:ea typeface="Arial"/>
              <a:cs typeface="Arial"/>
              <a:sym typeface="Arial"/>
            </a:endParaRPr>
          </a:p>
        </p:txBody>
      </p:sp>
      <p:sp>
        <p:nvSpPr>
          <p:cNvPr id="353" name="Google Shape;353;p23"/>
          <p:cNvSpPr txBox="1"/>
          <p:nvPr/>
        </p:nvSpPr>
        <p:spPr>
          <a:xfrm>
            <a:off x="544169" y="1219959"/>
            <a:ext cx="6809024" cy="736355"/>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1" lang="en-US" sz="2000">
                <a:solidFill>
                  <a:schemeClr val="dk1"/>
                </a:solidFill>
                <a:latin typeface="Arial"/>
                <a:ea typeface="Arial"/>
                <a:cs typeface="Arial"/>
                <a:sym typeface="Arial"/>
              </a:rPr>
              <a:t>Asia Pacific region’s annual investment requirements, 2016-2030, to meet SDGs (by broad SDG sectoral groupings)</a:t>
            </a:r>
            <a:endParaRPr b="1" sz="2000">
              <a:solidFill>
                <a:schemeClr val="dk1"/>
              </a:solidFill>
              <a:latin typeface="Arial"/>
              <a:ea typeface="Arial"/>
              <a:cs typeface="Arial"/>
              <a:sym typeface="Arial"/>
            </a:endParaRPr>
          </a:p>
        </p:txBody>
      </p:sp>
      <p:sp>
        <p:nvSpPr>
          <p:cNvPr id="354" name="Google Shape;354;p23"/>
          <p:cNvSpPr txBox="1"/>
          <p:nvPr/>
        </p:nvSpPr>
        <p:spPr>
          <a:xfrm>
            <a:off x="1919536" y="2277281"/>
            <a:ext cx="405829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B050"/>
                </a:solidFill>
                <a:latin typeface="Arial"/>
                <a:ea typeface="Arial"/>
                <a:cs typeface="Arial"/>
                <a:sym typeface="Arial"/>
              </a:rPr>
              <a:t>$ 1.5 trillion annual investment </a:t>
            </a:r>
            <a:endParaRPr/>
          </a:p>
          <a:p>
            <a:pPr indent="0" lvl="0" marL="0" marR="0" rtl="0" algn="ctr">
              <a:spcBef>
                <a:spcPts val="0"/>
              </a:spcBef>
              <a:spcAft>
                <a:spcPts val="0"/>
              </a:spcAft>
              <a:buNone/>
            </a:pPr>
            <a:r>
              <a:rPr b="1" lang="en-US" sz="1800">
                <a:solidFill>
                  <a:srgbClr val="00B050"/>
                </a:solidFill>
                <a:latin typeface="Arial"/>
                <a:ea typeface="Arial"/>
                <a:cs typeface="Arial"/>
                <a:sym typeface="Arial"/>
              </a:rPr>
              <a:t>(4% regional GDP)</a:t>
            </a:r>
            <a:endParaRPr/>
          </a:p>
        </p:txBody>
      </p:sp>
      <p:sp>
        <p:nvSpPr>
          <p:cNvPr id="355" name="Google Shape;355;p23"/>
          <p:cNvSpPr/>
          <p:nvPr/>
        </p:nvSpPr>
        <p:spPr>
          <a:xfrm>
            <a:off x="0" y="-101600"/>
            <a:ext cx="12192000" cy="973874"/>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t/>
            </a:r>
            <a:endParaRPr b="1" i="0" sz="3600" u="none" cap="none" strike="noStrike">
              <a:solidFill>
                <a:srgbClr val="FFFFFF"/>
              </a:solidFill>
              <a:latin typeface="Arial"/>
              <a:ea typeface="Arial"/>
              <a:cs typeface="Arial"/>
              <a:sym typeface="Arial"/>
            </a:endParaRPr>
          </a:p>
        </p:txBody>
      </p:sp>
      <p:sp>
        <p:nvSpPr>
          <p:cNvPr id="356" name="Google Shape;356;p23"/>
          <p:cNvSpPr txBox="1"/>
          <p:nvPr>
            <p:ph type="title"/>
          </p:nvPr>
        </p:nvSpPr>
        <p:spPr>
          <a:xfrm>
            <a:off x="564840" y="-174604"/>
            <a:ext cx="11205713" cy="111988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300"/>
              <a:buFont typeface="Arial"/>
              <a:buNone/>
            </a:pPr>
            <a:r>
              <a:rPr b="1" lang="en-US" sz="3300">
                <a:solidFill>
                  <a:schemeClr val="lt1"/>
                </a:solidFill>
                <a:latin typeface="Arial"/>
                <a:ea typeface="Arial"/>
                <a:cs typeface="Arial"/>
                <a:sym typeface="Arial"/>
              </a:rPr>
              <a:t>Discussion: Indispensable Private Finance?</a:t>
            </a:r>
            <a:endParaRPr b="1" sz="3300">
              <a:solidFill>
                <a:schemeClr val="lt1"/>
              </a:solidFill>
              <a:latin typeface="Arial"/>
              <a:ea typeface="Arial"/>
              <a:cs typeface="Arial"/>
              <a:sym typeface="Arial"/>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4"/>
          <p:cNvSpPr txBox="1"/>
          <p:nvPr>
            <p:ph idx="1" type="body"/>
          </p:nvPr>
        </p:nvSpPr>
        <p:spPr>
          <a:xfrm>
            <a:off x="576645" y="1284785"/>
            <a:ext cx="10972800" cy="5573215"/>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76923C"/>
              </a:buClr>
              <a:buSzPct val="100000"/>
              <a:buChar char="•"/>
            </a:pPr>
            <a:r>
              <a:rPr b="1" lang="en-US">
                <a:solidFill>
                  <a:srgbClr val="76923C"/>
                </a:solidFill>
              </a:rPr>
              <a:t>Asian countries possess both tapped and untapped or additional health capacity to leverage.</a:t>
            </a:r>
            <a:endParaRPr/>
          </a:p>
          <a:p>
            <a:pPr indent="-342900" lvl="0" marL="342900" rtl="0" algn="l">
              <a:spcBef>
                <a:spcPts val="1144"/>
              </a:spcBef>
              <a:spcAft>
                <a:spcPts val="0"/>
              </a:spcAft>
              <a:buClr>
                <a:srgbClr val="E36C09"/>
              </a:buClr>
              <a:buSzPct val="100000"/>
              <a:buChar char="•"/>
            </a:pPr>
            <a:r>
              <a:rPr b="1" lang="en-US">
                <a:solidFill>
                  <a:srgbClr val="E36C09"/>
                </a:solidFill>
              </a:rPr>
              <a:t>Augmenting the silver dividend is crucial for sustaining growth and development.</a:t>
            </a:r>
            <a:endParaRPr/>
          </a:p>
          <a:p>
            <a:pPr indent="-342900" lvl="0" marL="342900" rtl="0" algn="l">
              <a:spcBef>
                <a:spcPts val="1144"/>
              </a:spcBef>
              <a:spcAft>
                <a:spcPts val="0"/>
              </a:spcAft>
              <a:buClr>
                <a:srgbClr val="76923C"/>
              </a:buClr>
              <a:buSzPct val="100000"/>
              <a:buChar char="•"/>
            </a:pPr>
            <a:r>
              <a:rPr b="1" lang="en-US">
                <a:solidFill>
                  <a:srgbClr val="76923C"/>
                </a:solidFill>
              </a:rPr>
              <a:t>The advent of labor-saving technologies may have been induced by the aging workforce, leading to higher income and demand through Global Value Chains (GVCs).</a:t>
            </a:r>
            <a:endParaRPr/>
          </a:p>
          <a:p>
            <a:pPr indent="-342900" lvl="0" marL="342900" rtl="0" algn="l">
              <a:spcBef>
                <a:spcPts val="1144"/>
              </a:spcBef>
              <a:spcAft>
                <a:spcPts val="0"/>
              </a:spcAft>
              <a:buClr>
                <a:srgbClr val="E36C09"/>
              </a:buClr>
              <a:buSzPct val="100000"/>
              <a:buChar char="•"/>
            </a:pPr>
            <a:r>
              <a:rPr b="1" lang="en-US">
                <a:solidFill>
                  <a:srgbClr val="E36C09"/>
                </a:solidFill>
              </a:rPr>
              <a:t>Older populations have the potential to benefit from new occupations and emerging industries.</a:t>
            </a:r>
            <a:endParaRPr/>
          </a:p>
          <a:p>
            <a:pPr indent="-342900" lvl="0" marL="342900" rtl="0" algn="l">
              <a:spcBef>
                <a:spcPts val="1144"/>
              </a:spcBef>
              <a:spcAft>
                <a:spcPts val="0"/>
              </a:spcAft>
              <a:buClr>
                <a:srgbClr val="77933C"/>
              </a:buClr>
              <a:buSzPct val="100000"/>
              <a:buChar char="•"/>
            </a:pPr>
            <a:r>
              <a:rPr b="1" i="0" lang="en-US" sz="3200" u="none" strike="noStrike">
                <a:solidFill>
                  <a:srgbClr val="77933C"/>
                </a:solidFill>
                <a:latin typeface="Arial"/>
                <a:ea typeface="Arial"/>
                <a:cs typeface="Arial"/>
                <a:sym typeface="Arial"/>
              </a:rPr>
              <a:t>Technology solutions play a critical role in transforming work and workplaces, supporting labor market infrastructure, promoting health and longevity, and fostering social inclusion.</a:t>
            </a:r>
            <a:endParaRPr b="1">
              <a:solidFill>
                <a:srgbClr val="E36C09"/>
              </a:solidFill>
            </a:endParaRPr>
          </a:p>
          <a:p>
            <a:pPr indent="-342900" lvl="0" marL="342900" rtl="0" algn="l">
              <a:spcBef>
                <a:spcPts val="1144"/>
              </a:spcBef>
              <a:spcAft>
                <a:spcPts val="0"/>
              </a:spcAft>
              <a:buClr>
                <a:srgbClr val="E36C09"/>
              </a:buClr>
              <a:buSzPct val="100000"/>
              <a:buChar char="•"/>
            </a:pPr>
            <a:r>
              <a:rPr b="1" lang="en-US">
                <a:solidFill>
                  <a:srgbClr val="E36C09"/>
                </a:solidFill>
              </a:rPr>
              <a:t>With limited public resources, mobilizing private capital is essential to enhance the silver dividend and facilitate a stronger recovery.</a:t>
            </a:r>
            <a:endParaRPr/>
          </a:p>
        </p:txBody>
      </p:sp>
      <p:sp>
        <p:nvSpPr>
          <p:cNvPr id="363" name="Google Shape;363;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4" name="Google Shape;364;p24"/>
          <p:cNvSpPr/>
          <p:nvPr/>
        </p:nvSpPr>
        <p:spPr>
          <a:xfrm>
            <a:off x="0" y="0"/>
            <a:ext cx="12192000" cy="1102090"/>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400">
              <a:solidFill>
                <a:schemeClr val="lt1"/>
              </a:solidFill>
              <a:latin typeface="Arial"/>
              <a:ea typeface="Arial"/>
              <a:cs typeface="Arial"/>
              <a:sym typeface="Arial"/>
            </a:endParaRPr>
          </a:p>
        </p:txBody>
      </p:sp>
      <p:sp>
        <p:nvSpPr>
          <p:cNvPr id="365" name="Google Shape;365;p24"/>
          <p:cNvSpPr/>
          <p:nvPr/>
        </p:nvSpPr>
        <p:spPr>
          <a:xfrm>
            <a:off x="0" y="84665"/>
            <a:ext cx="12192000" cy="9738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Arial"/>
                <a:ea typeface="Arial"/>
                <a:cs typeface="Arial"/>
                <a:sym typeface="Arial"/>
              </a:rPr>
              <a:t>Main M</a:t>
            </a:r>
            <a:r>
              <a:rPr b="1" lang="en-US" sz="4000">
                <a:solidFill>
                  <a:schemeClr val="lt1"/>
                </a:solidFill>
              </a:rPr>
              <a:t>e</a:t>
            </a:r>
            <a:r>
              <a:rPr b="1" lang="en-US" sz="4000">
                <a:solidFill>
                  <a:schemeClr val="lt1"/>
                </a:solidFill>
                <a:latin typeface="Arial"/>
                <a:ea typeface="Arial"/>
                <a:cs typeface="Arial"/>
                <a:sym typeface="Arial"/>
              </a:rPr>
              <a:t>ssages</a:t>
            </a:r>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2" name="Google Shape;372;p25" title="【PALRO（パルロ）】もっと元気な明日に向かって"/>
          <p:cNvPicPr preferRelativeResize="0"/>
          <p:nvPr/>
        </p:nvPicPr>
        <p:blipFill rotWithShape="1">
          <a:blip r:embed="rId3">
            <a:alphaModFix/>
          </a:blip>
          <a:srcRect b="0" l="0" r="0" t="0"/>
          <a:stretch/>
        </p:blipFill>
        <p:spPr>
          <a:xfrm>
            <a:off x="6269608" y="620688"/>
            <a:ext cx="4935984" cy="2788831"/>
          </a:xfrm>
          <a:prstGeom prst="rect">
            <a:avLst/>
          </a:prstGeom>
          <a:noFill/>
          <a:ln>
            <a:noFill/>
          </a:ln>
        </p:spPr>
      </p:pic>
      <p:pic>
        <p:nvPicPr>
          <p:cNvPr id="373" name="Google Shape;373;p25" title="親御さんの見守りもセコム | セコム・ホームセキュリティ"/>
          <p:cNvPicPr preferRelativeResize="0"/>
          <p:nvPr/>
        </p:nvPicPr>
        <p:blipFill rotWithShape="1">
          <a:blip r:embed="rId4">
            <a:alphaModFix/>
          </a:blip>
          <a:srcRect b="0" l="0" r="0" t="0"/>
          <a:stretch/>
        </p:blipFill>
        <p:spPr>
          <a:xfrm>
            <a:off x="6269608" y="3931357"/>
            <a:ext cx="4935984" cy="2788831"/>
          </a:xfrm>
          <a:prstGeom prst="rect">
            <a:avLst/>
          </a:prstGeom>
          <a:noFill/>
          <a:ln>
            <a:noFill/>
          </a:ln>
        </p:spPr>
      </p:pic>
      <p:pic>
        <p:nvPicPr>
          <p:cNvPr id="374" name="Google Shape;374;p25" title="SDGsファイル チェンジ・ザ・ワールドー世界を変える志ー"/>
          <p:cNvPicPr preferRelativeResize="0"/>
          <p:nvPr/>
        </p:nvPicPr>
        <p:blipFill rotWithShape="1">
          <a:blip r:embed="rId5">
            <a:alphaModFix/>
          </a:blip>
          <a:srcRect b="0" l="0" r="0" t="0"/>
          <a:stretch/>
        </p:blipFill>
        <p:spPr>
          <a:xfrm>
            <a:off x="881832" y="3964016"/>
            <a:ext cx="4782120" cy="2701898"/>
          </a:xfrm>
          <a:prstGeom prst="rect">
            <a:avLst/>
          </a:prstGeom>
          <a:noFill/>
          <a:ln>
            <a:noFill/>
          </a:ln>
        </p:spPr>
      </p:pic>
      <p:pic>
        <p:nvPicPr>
          <p:cNvPr id="375" name="Google Shape;375;p25" title="足腰の負担を軽減　アシストスーツ体験会　高齢者の就労支援にも（2023年1月20日）"/>
          <p:cNvPicPr preferRelativeResize="0"/>
          <p:nvPr/>
        </p:nvPicPr>
        <p:blipFill rotWithShape="1">
          <a:blip r:embed="rId6">
            <a:alphaModFix/>
          </a:blip>
          <a:srcRect b="0" l="0" r="0" t="0"/>
          <a:stretch/>
        </p:blipFill>
        <p:spPr>
          <a:xfrm>
            <a:off x="881832" y="620688"/>
            <a:ext cx="4782120" cy="2701898"/>
          </a:xfrm>
          <a:prstGeom prst="rect">
            <a:avLst/>
          </a:prstGeom>
          <a:noFill/>
          <a:ln>
            <a:noFill/>
          </a:ln>
        </p:spPr>
      </p:pic>
      <p:sp>
        <p:nvSpPr>
          <p:cNvPr id="376" name="Google Shape;376;p25"/>
          <p:cNvSpPr txBox="1"/>
          <p:nvPr/>
        </p:nvSpPr>
        <p:spPr>
          <a:xfrm>
            <a:off x="224892" y="209943"/>
            <a:ext cx="6096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“Assist-Suits” for Labor Participation of Older Individuals</a:t>
            </a:r>
            <a:endParaRPr/>
          </a:p>
        </p:txBody>
      </p:sp>
      <p:sp>
        <p:nvSpPr>
          <p:cNvPr id="377" name="Google Shape;377;p25"/>
          <p:cNvSpPr txBox="1"/>
          <p:nvPr/>
        </p:nvSpPr>
        <p:spPr>
          <a:xfrm>
            <a:off x="5689600" y="219942"/>
            <a:ext cx="6096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Multi-Purpose Elders Care Robot “Palro”</a:t>
            </a:r>
            <a:endParaRPr sz="1800">
              <a:solidFill>
                <a:schemeClr val="dk1"/>
              </a:solidFill>
              <a:latin typeface="Arial"/>
              <a:ea typeface="Arial"/>
              <a:cs typeface="Arial"/>
              <a:sym typeface="Arial"/>
            </a:endParaRPr>
          </a:p>
        </p:txBody>
      </p:sp>
      <p:sp>
        <p:nvSpPr>
          <p:cNvPr id="378" name="Google Shape;378;p25"/>
          <p:cNvSpPr txBox="1"/>
          <p:nvPr/>
        </p:nvSpPr>
        <p:spPr>
          <a:xfrm>
            <a:off x="224892" y="3485772"/>
            <a:ext cx="6096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Line-Based Watching-Over Service “Enrich”</a:t>
            </a:r>
            <a:endParaRPr/>
          </a:p>
        </p:txBody>
      </p:sp>
      <p:sp>
        <p:nvSpPr>
          <p:cNvPr id="379" name="Google Shape;379;p25"/>
          <p:cNvSpPr txBox="1"/>
          <p:nvPr/>
        </p:nvSpPr>
        <p:spPr>
          <a:xfrm>
            <a:off x="5689600" y="3523899"/>
            <a:ext cx="6096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Comprehensive Watching-Over Service “SECOM”</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BFBFBF"/>
              </a:buClr>
              <a:buSzPts val="3200"/>
              <a:buNone/>
            </a:pPr>
            <a:r>
              <a:rPr b="1" lang="en-US">
                <a:solidFill>
                  <a:srgbClr val="BFBFBF"/>
                </a:solidFill>
              </a:rPr>
              <a:t>Technologies play a critical role in augmenting the third demographic dividends:</a:t>
            </a:r>
            <a:endParaRPr/>
          </a:p>
          <a:p>
            <a:pPr indent="0" lvl="0" marL="0" rtl="0" algn="l">
              <a:spcBef>
                <a:spcPts val="640"/>
              </a:spcBef>
              <a:spcAft>
                <a:spcPts val="0"/>
              </a:spcAft>
              <a:buClr>
                <a:schemeClr val="dk1"/>
              </a:buClr>
              <a:buSzPts val="3200"/>
              <a:buNone/>
            </a:pPr>
            <a:r>
              <a:t/>
            </a:r>
            <a:endParaRPr b="1">
              <a:solidFill>
                <a:srgbClr val="BFBFBF"/>
              </a:solidFill>
            </a:endParaRPr>
          </a:p>
          <a:p>
            <a:pPr indent="-342900" lvl="0" marL="342900" rtl="0" algn="l">
              <a:spcBef>
                <a:spcPts val="640"/>
              </a:spcBef>
              <a:spcAft>
                <a:spcPts val="0"/>
              </a:spcAft>
              <a:buClr>
                <a:srgbClr val="76923C"/>
              </a:buClr>
              <a:buSzPts val="3200"/>
              <a:buChar char="•"/>
            </a:pPr>
            <a:r>
              <a:rPr b="1" lang="en-US">
                <a:solidFill>
                  <a:srgbClr val="76923C"/>
                </a:solidFill>
              </a:rPr>
              <a:t>Silver dividends in Asia</a:t>
            </a:r>
            <a:endParaRPr/>
          </a:p>
          <a:p>
            <a:pPr indent="-342900" lvl="0" marL="342900" rtl="0" algn="l">
              <a:spcBef>
                <a:spcPts val="640"/>
              </a:spcBef>
              <a:spcAft>
                <a:spcPts val="0"/>
              </a:spcAft>
              <a:buClr>
                <a:srgbClr val="BFBFBF"/>
              </a:buClr>
              <a:buSzPts val="3200"/>
              <a:buChar char="•"/>
            </a:pPr>
            <a:r>
              <a:rPr b="1" lang="en-US">
                <a:solidFill>
                  <a:srgbClr val="BFBFBF"/>
                </a:solidFill>
              </a:rPr>
              <a:t>Technologies and aging</a:t>
            </a:r>
            <a:endParaRPr/>
          </a:p>
          <a:p>
            <a:pPr indent="-342900" lvl="0" marL="342900" rtl="0" algn="l">
              <a:spcBef>
                <a:spcPts val="640"/>
              </a:spcBef>
              <a:spcAft>
                <a:spcPts val="0"/>
              </a:spcAft>
              <a:buClr>
                <a:srgbClr val="BFBFBF"/>
              </a:buClr>
              <a:buSzPts val="3200"/>
              <a:buChar char="•"/>
            </a:pPr>
            <a:r>
              <a:rPr b="1" lang="en-US">
                <a:solidFill>
                  <a:srgbClr val="BFBFBF"/>
                </a:solidFill>
              </a:rPr>
              <a:t>Moving forward</a:t>
            </a:r>
            <a:endParaRPr/>
          </a:p>
          <a:p>
            <a:pPr indent="-139700" lvl="0" marL="342900" rtl="0" algn="l">
              <a:spcBef>
                <a:spcPts val="640"/>
              </a:spcBef>
              <a:spcAft>
                <a:spcPts val="0"/>
              </a:spcAft>
              <a:buClr>
                <a:schemeClr val="dk1"/>
              </a:buClr>
              <a:buSzPts val="3200"/>
              <a:buNone/>
            </a:pPr>
            <a:r>
              <a:t/>
            </a:r>
            <a:endParaRPr/>
          </a:p>
        </p:txBody>
      </p:sp>
      <p:sp>
        <p:nvSpPr>
          <p:cNvPr id="110" name="Google Shape;110;p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 name="Google Shape;111;p3"/>
          <p:cNvSpPr/>
          <p:nvPr/>
        </p:nvSpPr>
        <p:spPr>
          <a:xfrm>
            <a:off x="0" y="0"/>
            <a:ext cx="12192000" cy="973874"/>
          </a:xfrm>
          <a:prstGeom prst="rect">
            <a:avLst/>
          </a:prstGeom>
          <a:solidFill>
            <a:schemeClr val="lt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3600" u="none" cap="none" strike="noStrike">
              <a:solidFill>
                <a:schemeClr val="lt1"/>
              </a:solidFill>
              <a:latin typeface="Arial"/>
              <a:ea typeface="Arial"/>
              <a:cs typeface="Arial"/>
              <a:sym typeface="Arial"/>
            </a:endParaRPr>
          </a:p>
        </p:txBody>
      </p:sp>
      <p:sp>
        <p:nvSpPr>
          <p:cNvPr id="112" name="Google Shape;112;p3"/>
          <p:cNvSpPr/>
          <p:nvPr/>
        </p:nvSpPr>
        <p:spPr>
          <a:xfrm>
            <a:off x="0" y="84665"/>
            <a:ext cx="12192000" cy="9738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0070C0"/>
                </a:solidFill>
                <a:latin typeface="Arial"/>
                <a:ea typeface="Arial"/>
                <a:cs typeface="Arial"/>
                <a:sym typeface="Arial"/>
              </a:rPr>
              <a:t>Three Topics</a:t>
            </a:r>
            <a:endParaRPr b="1" i="0" sz="4000" u="none" cap="none" strike="noStrike">
              <a:solidFill>
                <a:srgbClr val="0070C0"/>
              </a:solidFill>
              <a:latin typeface="Arial"/>
              <a:ea typeface="Arial"/>
              <a:cs typeface="Arial"/>
              <a:sym typeface="Aria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76923C"/>
              </a:buClr>
              <a:buSzPct val="100000"/>
              <a:buChar char="•"/>
            </a:pPr>
            <a:r>
              <a:rPr b="1" lang="en-US">
                <a:solidFill>
                  <a:srgbClr val="76923C"/>
                </a:solidFill>
              </a:rPr>
              <a:t>What is the scale of “tapped” and “untapped or additional” health capacity to work among older persons in the region?</a:t>
            </a:r>
            <a:endParaRPr/>
          </a:p>
          <a:p>
            <a:pPr indent="-285750" lvl="1" marL="742950" rtl="0" algn="l">
              <a:spcBef>
                <a:spcPts val="434"/>
              </a:spcBef>
              <a:spcAft>
                <a:spcPts val="0"/>
              </a:spcAft>
              <a:buClr>
                <a:srgbClr val="76923C"/>
              </a:buClr>
              <a:buSzPct val="100000"/>
              <a:buChar char="–"/>
            </a:pPr>
            <a:r>
              <a:rPr lang="en-US">
                <a:solidFill>
                  <a:srgbClr val="76923C"/>
                </a:solidFill>
              </a:rPr>
              <a:t>Aiko Kikkawa, Takashi Oshio, Yasuyuki Sawada, Satoshi Shimizutani, Naohiro Ogawa, Albert Park, and Tetsushi Sonobe. 2024. “Health Capacity to Work among Older Persons in Asia: Key Findings from a Regional Comparative Study.” </a:t>
            </a:r>
            <a:r>
              <a:rPr i="1" lang="en-US">
                <a:solidFill>
                  <a:srgbClr val="76923C"/>
                </a:solidFill>
              </a:rPr>
              <a:t>Asian Development Review</a:t>
            </a:r>
            <a:r>
              <a:rPr lang="en-US">
                <a:solidFill>
                  <a:srgbClr val="76923C"/>
                </a:solidFill>
              </a:rPr>
              <a:t>, forthcoming.</a:t>
            </a:r>
            <a:endParaRPr/>
          </a:p>
          <a:p>
            <a:pPr indent="-147955" lvl="1" marL="742950" rtl="0" algn="l">
              <a:spcBef>
                <a:spcPts val="434"/>
              </a:spcBef>
              <a:spcAft>
                <a:spcPts val="0"/>
              </a:spcAft>
              <a:buClr>
                <a:schemeClr val="dk1"/>
              </a:buClr>
              <a:buSzPct val="100000"/>
              <a:buNone/>
            </a:pPr>
            <a:r>
              <a:t/>
            </a:r>
            <a:endParaRPr>
              <a:solidFill>
                <a:srgbClr val="76923C"/>
              </a:solidFill>
            </a:endParaRPr>
          </a:p>
          <a:p>
            <a:pPr indent="-342900" lvl="0" marL="342900" rtl="0" algn="l">
              <a:spcBef>
                <a:spcPts val="496"/>
              </a:spcBef>
              <a:spcAft>
                <a:spcPts val="0"/>
              </a:spcAft>
              <a:buClr>
                <a:srgbClr val="E36C09"/>
              </a:buClr>
              <a:buSzPct val="100000"/>
              <a:buChar char="•"/>
            </a:pPr>
            <a:r>
              <a:rPr b="1" lang="en-US">
                <a:solidFill>
                  <a:srgbClr val="E36C09"/>
                </a:solidFill>
              </a:rPr>
              <a:t>Two common methodologies applied to seven countries in Asia:</a:t>
            </a:r>
            <a:endParaRPr/>
          </a:p>
          <a:p>
            <a:pPr indent="-285750" lvl="1" marL="742950" rtl="0" algn="l">
              <a:spcBef>
                <a:spcPts val="434"/>
              </a:spcBef>
              <a:spcAft>
                <a:spcPts val="0"/>
              </a:spcAft>
              <a:buClr>
                <a:srgbClr val="E36C09"/>
              </a:buClr>
              <a:buSzPct val="100000"/>
              <a:buChar char="–"/>
            </a:pPr>
            <a:r>
              <a:rPr b="1" lang="en-US">
                <a:solidFill>
                  <a:srgbClr val="E36C09"/>
                </a:solidFill>
              </a:rPr>
              <a:t>Milligan and Wise (MW) (2015) method: </a:t>
            </a:r>
            <a:r>
              <a:rPr lang="en-US">
                <a:solidFill>
                  <a:srgbClr val="E36C09"/>
                </a:solidFill>
              </a:rPr>
              <a:t>It examines how much people with a given mortality rate could work if they were to work as much as those with the same mortality rate in the past.</a:t>
            </a:r>
            <a:endParaRPr/>
          </a:p>
          <a:p>
            <a:pPr indent="-285750" lvl="1" marL="742950" rtl="0" algn="l">
              <a:spcBef>
                <a:spcPts val="434"/>
              </a:spcBef>
              <a:spcAft>
                <a:spcPts val="0"/>
              </a:spcAft>
              <a:buClr>
                <a:srgbClr val="E36C09"/>
              </a:buClr>
              <a:buSzPct val="100000"/>
              <a:buChar char="–"/>
            </a:pPr>
            <a:r>
              <a:rPr b="1" lang="en-US">
                <a:solidFill>
                  <a:srgbClr val="E36C09"/>
                </a:solidFill>
              </a:rPr>
              <a:t>Cutler, Meara, and Richards-Shubik (CMR) (2013) method: </a:t>
            </a:r>
            <a:r>
              <a:rPr lang="en-US">
                <a:solidFill>
                  <a:srgbClr val="E36C09"/>
                </a:solidFill>
              </a:rPr>
              <a:t>It examines how much people with a given level of health could work if they were to work as much as their younger counterparts in similar health conditions.</a:t>
            </a:r>
            <a:endParaRPr/>
          </a:p>
          <a:p>
            <a:pPr indent="-185420" lvl="0" marL="342900" rtl="0" algn="l">
              <a:spcBef>
                <a:spcPts val="496"/>
              </a:spcBef>
              <a:spcAft>
                <a:spcPts val="0"/>
              </a:spcAft>
              <a:buClr>
                <a:schemeClr val="dk1"/>
              </a:buClr>
              <a:buSzPct val="100000"/>
              <a:buNone/>
            </a:pPr>
            <a:r>
              <a:t/>
            </a:r>
            <a:endParaRPr>
              <a:solidFill>
                <a:srgbClr val="76923C"/>
              </a:solidFill>
            </a:endParaRPr>
          </a:p>
          <a:p>
            <a:pPr indent="-185420" lvl="0" marL="342900" rtl="0" algn="l">
              <a:spcBef>
                <a:spcPts val="496"/>
              </a:spcBef>
              <a:spcAft>
                <a:spcPts val="0"/>
              </a:spcAft>
              <a:buClr>
                <a:schemeClr val="dk1"/>
              </a:buClr>
              <a:buSzPct val="100000"/>
              <a:buNone/>
            </a:pPr>
            <a:r>
              <a:t/>
            </a:r>
            <a:endParaRPr/>
          </a:p>
        </p:txBody>
      </p:sp>
      <p:sp>
        <p:nvSpPr>
          <p:cNvPr id="119" name="Google Shape;119;p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p4"/>
          <p:cNvSpPr/>
          <p:nvPr/>
        </p:nvSpPr>
        <p:spPr>
          <a:xfrm>
            <a:off x="0" y="0"/>
            <a:ext cx="12192000" cy="1102090"/>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3400" u="none" cap="none" strike="noStrike">
              <a:solidFill>
                <a:schemeClr val="lt1"/>
              </a:solidFill>
              <a:latin typeface="Arial"/>
              <a:ea typeface="Arial"/>
              <a:cs typeface="Arial"/>
              <a:sym typeface="Arial"/>
            </a:endParaRPr>
          </a:p>
        </p:txBody>
      </p:sp>
      <p:sp>
        <p:nvSpPr>
          <p:cNvPr id="121" name="Google Shape;121;p4"/>
          <p:cNvSpPr/>
          <p:nvPr/>
        </p:nvSpPr>
        <p:spPr>
          <a:xfrm>
            <a:off x="0" y="84665"/>
            <a:ext cx="12192000" cy="9738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lt1"/>
                </a:solidFill>
                <a:latin typeface="Arial"/>
                <a:ea typeface="Arial"/>
                <a:cs typeface="Arial"/>
                <a:sym typeface="Arial"/>
              </a:rPr>
              <a:t>Measuring Health Capacity to Work</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29" name="Google Shape;129;p5"/>
          <p:cNvGraphicFramePr/>
          <p:nvPr/>
        </p:nvGraphicFramePr>
        <p:xfrm>
          <a:off x="596868" y="1340768"/>
          <a:ext cx="3000000" cy="3000000"/>
        </p:xfrm>
        <a:graphic>
          <a:graphicData uri="http://schemas.openxmlformats.org/drawingml/2006/table">
            <a:tbl>
              <a:tblPr bandRow="1" firstRow="1">
                <a:noFill/>
                <a:tableStyleId>{A221FFCA-0E2B-494E-B345-36DB58BE400E}</a:tableStyleId>
              </a:tblPr>
              <a:tblGrid>
                <a:gridCol w="2445575"/>
                <a:gridCol w="2417125"/>
                <a:gridCol w="6122850"/>
              </a:tblGrid>
              <a:tr h="390650">
                <a:tc>
                  <a:txBody>
                    <a:bodyPr/>
                    <a:lstStyle/>
                    <a:p>
                      <a:pPr indent="0" lvl="0" marL="0" marR="0" rtl="0" algn="ctr">
                        <a:spcBef>
                          <a:spcPts val="0"/>
                        </a:spcBef>
                        <a:spcAft>
                          <a:spcPts val="0"/>
                        </a:spcAft>
                        <a:buNone/>
                      </a:pPr>
                      <a:r>
                        <a:rPr lang="en-US" sz="2000" u="none" cap="none" strike="noStrike">
                          <a:solidFill>
                            <a:srgbClr val="366092"/>
                          </a:solidFill>
                          <a:latin typeface="Arial"/>
                          <a:ea typeface="Arial"/>
                          <a:cs typeface="Arial"/>
                          <a:sym typeface="Arial"/>
                        </a:rPr>
                        <a:t>COUNTRY</a:t>
                      </a:r>
                      <a:endParaRPr/>
                    </a:p>
                  </a:txBody>
                  <a:tcPr marT="45725" marB="45725" marR="91450" marL="91450"/>
                </a:tc>
                <a:tc>
                  <a:txBody>
                    <a:bodyPr/>
                    <a:lstStyle/>
                    <a:p>
                      <a:pPr indent="0" lvl="0" marL="0" marR="0" rtl="0" algn="ctr">
                        <a:spcBef>
                          <a:spcPts val="0"/>
                        </a:spcBef>
                        <a:spcAft>
                          <a:spcPts val="0"/>
                        </a:spcAft>
                        <a:buNone/>
                      </a:pPr>
                      <a:r>
                        <a:rPr lang="en-US" sz="2000" u="none" cap="none" strike="noStrike">
                          <a:solidFill>
                            <a:srgbClr val="366092"/>
                          </a:solidFill>
                          <a:latin typeface="Arial"/>
                          <a:ea typeface="Arial"/>
                          <a:cs typeface="Arial"/>
                          <a:sym typeface="Arial"/>
                        </a:rPr>
                        <a:t>DATA</a:t>
                      </a:r>
                      <a:endParaRPr/>
                    </a:p>
                  </a:txBody>
                  <a:tcPr marT="45725" marB="45725" marR="91450" marL="91450"/>
                </a:tc>
                <a:tc>
                  <a:txBody>
                    <a:bodyPr/>
                    <a:lstStyle/>
                    <a:p>
                      <a:pPr indent="0" lvl="0" marL="0" marR="0" rtl="0" algn="ctr">
                        <a:spcBef>
                          <a:spcPts val="0"/>
                        </a:spcBef>
                        <a:spcAft>
                          <a:spcPts val="0"/>
                        </a:spcAft>
                        <a:buNone/>
                      </a:pPr>
                      <a:r>
                        <a:rPr lang="en-US" sz="2000" u="none" cap="none" strike="noStrike">
                          <a:solidFill>
                            <a:srgbClr val="366092"/>
                          </a:solidFill>
                          <a:latin typeface="Arial"/>
                          <a:ea typeface="Arial"/>
                          <a:cs typeface="Arial"/>
                          <a:sym typeface="Arial"/>
                        </a:rPr>
                        <a:t>AUTHORS</a:t>
                      </a:r>
                      <a:endParaRPr/>
                    </a:p>
                  </a:txBody>
                  <a:tcPr marT="45725" marB="45725" marR="91450" marL="91450"/>
                </a:tc>
              </a:tr>
              <a:tr h="691125">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People’s Republic of China</a:t>
                      </a:r>
                      <a:endParaRPr sz="20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2000">
                          <a:latin typeface="Arial"/>
                          <a:ea typeface="Arial"/>
                          <a:cs typeface="Arial"/>
                          <a:sym typeface="Arial"/>
                        </a:rPr>
                        <a:t>CHARLS 2018</a:t>
                      </a:r>
                      <a:endParaRPr/>
                    </a:p>
                  </a:txBody>
                  <a:tcPr marT="45725" marB="45725" marR="91450" marL="91450"/>
                </a:tc>
                <a:tc>
                  <a:txBody>
                    <a:bodyPr/>
                    <a:lstStyle/>
                    <a:p>
                      <a:pPr indent="0" lvl="0" marL="0" marR="0" rtl="0" algn="l">
                        <a:spcBef>
                          <a:spcPts val="0"/>
                        </a:spcBef>
                        <a:spcAft>
                          <a:spcPts val="0"/>
                        </a:spcAft>
                        <a:buNone/>
                      </a:pPr>
                      <a:r>
                        <a:rPr lang="en-US" sz="2000">
                          <a:latin typeface="Arial"/>
                          <a:ea typeface="Arial"/>
                          <a:cs typeface="Arial"/>
                          <a:sym typeface="Arial"/>
                        </a:rPr>
                        <a:t>Zeyuan Chen and Albert Park </a:t>
                      </a:r>
                      <a:endParaRPr sz="2000">
                        <a:latin typeface="Arial"/>
                        <a:ea typeface="Arial"/>
                        <a:cs typeface="Arial"/>
                        <a:sym typeface="Arial"/>
                      </a:endParaRPr>
                    </a:p>
                  </a:txBody>
                  <a:tcPr marT="45725" marB="45725" marR="91450" marL="91450"/>
                </a:tc>
              </a:tr>
              <a:tr h="691125">
                <a:tc>
                  <a:txBody>
                    <a:bodyPr/>
                    <a:lstStyle/>
                    <a:p>
                      <a:pPr indent="0" lvl="0" marL="0" marR="0" rtl="0" algn="l">
                        <a:spcBef>
                          <a:spcPts val="0"/>
                        </a:spcBef>
                        <a:spcAft>
                          <a:spcPts val="0"/>
                        </a:spcAft>
                        <a:buNone/>
                      </a:pPr>
                      <a:r>
                        <a:rPr lang="en-US" sz="2000">
                          <a:latin typeface="Arial"/>
                          <a:ea typeface="Arial"/>
                          <a:cs typeface="Arial"/>
                          <a:sym typeface="Arial"/>
                        </a:rPr>
                        <a:t>Vietnam</a:t>
                      </a:r>
                      <a:endParaRPr/>
                    </a:p>
                  </a:txBody>
                  <a:tcPr marT="45725" marB="45725" marR="91450" marL="91450"/>
                </a:tc>
                <a:tc>
                  <a:txBody>
                    <a:bodyPr/>
                    <a:lstStyle/>
                    <a:p>
                      <a:pPr indent="0" lvl="0" marL="0" marR="0" rtl="0" algn="l">
                        <a:spcBef>
                          <a:spcPts val="0"/>
                        </a:spcBef>
                        <a:spcAft>
                          <a:spcPts val="0"/>
                        </a:spcAft>
                        <a:buNone/>
                      </a:pPr>
                      <a:r>
                        <a:rPr lang="en-US" sz="2000">
                          <a:latin typeface="Arial"/>
                          <a:ea typeface="Arial"/>
                          <a:cs typeface="Arial"/>
                          <a:sym typeface="Arial"/>
                        </a:rPr>
                        <a:t>VNAS 2 2019</a:t>
                      </a:r>
                      <a:endParaRPr/>
                    </a:p>
                  </a:txBody>
                  <a:tcPr marT="45725" marB="45725" marR="91450" marL="91450"/>
                </a:tc>
                <a:tc>
                  <a:txBody>
                    <a:bodyPr/>
                    <a:lstStyle/>
                    <a:p>
                      <a:pPr indent="0" lvl="0" marL="0" marR="0" rtl="0" algn="l">
                        <a:spcBef>
                          <a:spcPts val="0"/>
                        </a:spcBef>
                        <a:spcAft>
                          <a:spcPts val="0"/>
                        </a:spcAft>
                        <a:buNone/>
                      </a:pPr>
                      <a:r>
                        <a:rPr lang="en-US" sz="2000">
                          <a:latin typeface="Arial"/>
                          <a:ea typeface="Arial"/>
                          <a:cs typeface="Arial"/>
                          <a:sym typeface="Arial"/>
                        </a:rPr>
                        <a:t>Long Thanh Giang, Aiko Kikkawa, and Donghyun Park </a:t>
                      </a:r>
                      <a:endParaRPr sz="2000">
                        <a:latin typeface="Arial"/>
                        <a:ea typeface="Arial"/>
                        <a:cs typeface="Arial"/>
                        <a:sym typeface="Arial"/>
                      </a:endParaRPr>
                    </a:p>
                  </a:txBody>
                  <a:tcPr marT="45725" marB="45725" marR="91450" marL="91450"/>
                </a:tc>
              </a:tr>
              <a:tr h="691125">
                <a:tc>
                  <a:txBody>
                    <a:bodyPr/>
                    <a:lstStyle/>
                    <a:p>
                      <a:pPr indent="0" lvl="0" marL="0" marR="0" rtl="0" algn="l">
                        <a:spcBef>
                          <a:spcPts val="0"/>
                        </a:spcBef>
                        <a:spcAft>
                          <a:spcPts val="0"/>
                        </a:spcAft>
                        <a:buNone/>
                      </a:pPr>
                      <a:r>
                        <a:rPr lang="en-US" sz="2000">
                          <a:latin typeface="Arial"/>
                          <a:ea typeface="Arial"/>
                          <a:cs typeface="Arial"/>
                          <a:sym typeface="Arial"/>
                        </a:rPr>
                        <a:t>Republic of Korea</a:t>
                      </a:r>
                      <a:endParaRPr sz="20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2000">
                          <a:latin typeface="Arial"/>
                          <a:ea typeface="Arial"/>
                          <a:cs typeface="Arial"/>
                          <a:sym typeface="Arial"/>
                        </a:rPr>
                        <a:t>KloSA </a:t>
                      </a:r>
                      <a:r>
                        <a:rPr b="0" lang="en-US" sz="2000" u="none" strike="noStrike">
                          <a:solidFill>
                            <a:schemeClr val="dk1"/>
                          </a:solidFill>
                          <a:latin typeface="Arial"/>
                          <a:ea typeface="Arial"/>
                          <a:cs typeface="Arial"/>
                          <a:sym typeface="Arial"/>
                        </a:rPr>
                        <a:t>2006-2020</a:t>
                      </a:r>
                      <a:endParaRPr sz="20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2000">
                          <a:latin typeface="Arial"/>
                          <a:ea typeface="Arial"/>
                          <a:cs typeface="Arial"/>
                          <a:sym typeface="Arial"/>
                        </a:rPr>
                        <a:t>Sang-Hyop Lee, Cheol-Kon Park, Hyun Kyung Kim, and Donghyun Park </a:t>
                      </a:r>
                      <a:endParaRPr sz="2000">
                        <a:latin typeface="Arial"/>
                        <a:ea typeface="Arial"/>
                        <a:cs typeface="Arial"/>
                        <a:sym typeface="Arial"/>
                      </a:endParaRPr>
                    </a:p>
                  </a:txBody>
                  <a:tcPr marT="45725" marB="45725" marR="91450" marL="91450"/>
                </a:tc>
              </a:tr>
              <a:tr h="390650">
                <a:tc>
                  <a:txBody>
                    <a:bodyPr/>
                    <a:lstStyle/>
                    <a:p>
                      <a:pPr indent="0" lvl="0" marL="0" marR="0" rtl="0" algn="l">
                        <a:spcBef>
                          <a:spcPts val="0"/>
                        </a:spcBef>
                        <a:spcAft>
                          <a:spcPts val="0"/>
                        </a:spcAft>
                        <a:buNone/>
                      </a:pPr>
                      <a:r>
                        <a:rPr lang="en-US" sz="2000">
                          <a:latin typeface="Arial"/>
                          <a:ea typeface="Arial"/>
                          <a:cs typeface="Arial"/>
                          <a:sym typeface="Arial"/>
                        </a:rPr>
                        <a:t>Malaysia </a:t>
                      </a:r>
                      <a:endParaRPr/>
                    </a:p>
                  </a:txBody>
                  <a:tcPr marT="45725" marB="45725" marR="91450" marL="91450"/>
                </a:tc>
                <a:tc>
                  <a:txBody>
                    <a:bodyPr/>
                    <a:lstStyle/>
                    <a:p>
                      <a:pPr indent="0" lvl="0" marL="0" marR="0" rtl="0" algn="l">
                        <a:spcBef>
                          <a:spcPts val="0"/>
                        </a:spcBef>
                        <a:spcAft>
                          <a:spcPts val="0"/>
                        </a:spcAft>
                        <a:buNone/>
                      </a:pPr>
                      <a:r>
                        <a:rPr lang="en-US" sz="2000">
                          <a:latin typeface="Arial"/>
                          <a:ea typeface="Arial"/>
                          <a:cs typeface="Arial"/>
                          <a:sym typeface="Arial"/>
                        </a:rPr>
                        <a:t>MARS 2019</a:t>
                      </a:r>
                      <a:endParaRPr/>
                    </a:p>
                  </a:txBody>
                  <a:tcPr marT="45725" marB="45725" marR="91450" marL="91450"/>
                </a:tc>
                <a:tc>
                  <a:txBody>
                    <a:bodyPr/>
                    <a:lstStyle/>
                    <a:p>
                      <a:pPr indent="0" lvl="0" marL="0" marR="0" rtl="0" algn="l">
                        <a:spcBef>
                          <a:spcPts val="0"/>
                        </a:spcBef>
                        <a:spcAft>
                          <a:spcPts val="0"/>
                        </a:spcAft>
                        <a:buNone/>
                      </a:pPr>
                      <a:r>
                        <a:rPr lang="en-US" sz="2000">
                          <a:latin typeface="Arial"/>
                          <a:ea typeface="Arial"/>
                          <a:cs typeface="Arial"/>
                          <a:sym typeface="Arial"/>
                        </a:rPr>
                        <a:t>Norma Mansor, Halimah Awang, and Donghyun Park </a:t>
                      </a:r>
                      <a:endParaRPr sz="2000">
                        <a:latin typeface="Arial"/>
                        <a:ea typeface="Arial"/>
                        <a:cs typeface="Arial"/>
                        <a:sym typeface="Arial"/>
                      </a:endParaRPr>
                    </a:p>
                  </a:txBody>
                  <a:tcPr marT="45725" marB="45725" marR="91450" marL="91450"/>
                </a:tc>
              </a:tr>
              <a:tr h="991625">
                <a:tc>
                  <a:txBody>
                    <a:bodyPr/>
                    <a:lstStyle/>
                    <a:p>
                      <a:pPr indent="0" lvl="0" marL="0" marR="0" rtl="0" algn="l">
                        <a:spcBef>
                          <a:spcPts val="0"/>
                        </a:spcBef>
                        <a:spcAft>
                          <a:spcPts val="0"/>
                        </a:spcAft>
                        <a:buNone/>
                      </a:pPr>
                      <a:r>
                        <a:rPr lang="en-US" sz="2000">
                          <a:latin typeface="Arial"/>
                          <a:ea typeface="Arial"/>
                          <a:cs typeface="Arial"/>
                          <a:sym typeface="Arial"/>
                        </a:rPr>
                        <a:t>Japan</a:t>
                      </a:r>
                      <a:endParaRPr/>
                    </a:p>
                  </a:txBody>
                  <a:tcPr marT="45725" marB="45725" marR="91450" marL="91450"/>
                </a:tc>
                <a:tc>
                  <a:txBody>
                    <a:bodyPr/>
                    <a:lstStyle/>
                    <a:p>
                      <a:pPr indent="0" lvl="0" marL="0" marR="0" rtl="0" algn="l">
                        <a:spcBef>
                          <a:spcPts val="0"/>
                        </a:spcBef>
                        <a:spcAft>
                          <a:spcPts val="0"/>
                        </a:spcAft>
                        <a:buNone/>
                      </a:pPr>
                      <a:r>
                        <a:rPr b="0" lang="en-US" sz="2000" u="none" strike="noStrike">
                          <a:solidFill>
                            <a:schemeClr val="dk1"/>
                          </a:solidFill>
                          <a:latin typeface="Arial"/>
                          <a:ea typeface="Arial"/>
                          <a:cs typeface="Arial"/>
                          <a:sym typeface="Arial"/>
                        </a:rPr>
                        <a:t>Comprehensive Survey of Living Conditions of 2019</a:t>
                      </a:r>
                      <a:endParaRPr sz="20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2000">
                          <a:latin typeface="Arial"/>
                          <a:ea typeface="Arial"/>
                          <a:cs typeface="Arial"/>
                          <a:sym typeface="Arial"/>
                        </a:rPr>
                        <a:t>Takashi Oshio, Satoshi Shimizutani, and Aiko Kikkawa </a:t>
                      </a:r>
                      <a:endParaRPr sz="2000">
                        <a:latin typeface="Arial"/>
                        <a:ea typeface="Arial"/>
                        <a:cs typeface="Arial"/>
                        <a:sym typeface="Arial"/>
                      </a:endParaRPr>
                    </a:p>
                  </a:txBody>
                  <a:tcPr marT="45725" marB="45725" marR="91450" marL="91450"/>
                </a:tc>
              </a:tr>
              <a:tr h="691125">
                <a:tc>
                  <a:txBody>
                    <a:bodyPr/>
                    <a:lstStyle/>
                    <a:p>
                      <a:pPr indent="0" lvl="0" marL="0" marR="0" rtl="0" algn="l">
                        <a:spcBef>
                          <a:spcPts val="0"/>
                        </a:spcBef>
                        <a:spcAft>
                          <a:spcPts val="0"/>
                        </a:spcAft>
                        <a:buNone/>
                      </a:pPr>
                      <a:r>
                        <a:rPr lang="en-US" sz="2000">
                          <a:latin typeface="Arial"/>
                          <a:ea typeface="Arial"/>
                          <a:cs typeface="Arial"/>
                          <a:sym typeface="Arial"/>
                        </a:rPr>
                        <a:t>Indonesia </a:t>
                      </a:r>
                      <a:endParaRPr/>
                    </a:p>
                  </a:txBody>
                  <a:tcPr marT="45725" marB="45725" marR="91450" marL="91450"/>
                </a:tc>
                <a:tc>
                  <a:txBody>
                    <a:bodyPr/>
                    <a:lstStyle/>
                    <a:p>
                      <a:pPr indent="0" lvl="0" marL="0" marR="0" rtl="0" algn="l">
                        <a:spcBef>
                          <a:spcPts val="0"/>
                        </a:spcBef>
                        <a:spcAft>
                          <a:spcPts val="0"/>
                        </a:spcAft>
                        <a:buNone/>
                      </a:pPr>
                      <a:r>
                        <a:rPr lang="en-US" sz="2000">
                          <a:latin typeface="Arial"/>
                          <a:ea typeface="Arial"/>
                          <a:cs typeface="Arial"/>
                          <a:sym typeface="Arial"/>
                        </a:rPr>
                        <a:t>IFLS 2014</a:t>
                      </a:r>
                      <a:endParaRPr/>
                    </a:p>
                  </a:txBody>
                  <a:tcPr marT="45725" marB="45725" marR="91450" marL="91450"/>
                </a:tc>
                <a:tc>
                  <a:txBody>
                    <a:bodyPr/>
                    <a:lstStyle/>
                    <a:p>
                      <a:pPr indent="0" lvl="0" marL="0" marR="0" rtl="0" algn="l">
                        <a:spcBef>
                          <a:spcPts val="0"/>
                        </a:spcBef>
                        <a:spcAft>
                          <a:spcPts val="0"/>
                        </a:spcAft>
                        <a:buNone/>
                      </a:pPr>
                      <a:r>
                        <a:rPr lang="en-US" sz="2000">
                          <a:latin typeface="Arial"/>
                          <a:ea typeface="Arial"/>
                          <a:cs typeface="Arial"/>
                          <a:sym typeface="Arial"/>
                        </a:rPr>
                        <a:t>Ni Wayan Suriastini, Ika Yulia Wijayanti, and Dwi Oktarina </a:t>
                      </a:r>
                      <a:endParaRPr sz="2000">
                        <a:latin typeface="Arial"/>
                        <a:ea typeface="Arial"/>
                        <a:cs typeface="Arial"/>
                        <a:sym typeface="Arial"/>
                      </a:endParaRPr>
                    </a:p>
                  </a:txBody>
                  <a:tcPr marT="45725" marB="45725" marR="91450" marL="91450"/>
                </a:tc>
              </a:tr>
              <a:tr h="691125">
                <a:tc>
                  <a:txBody>
                    <a:bodyPr/>
                    <a:lstStyle/>
                    <a:p>
                      <a:pPr indent="0" lvl="0" marL="0" marR="0" rtl="0" algn="l">
                        <a:spcBef>
                          <a:spcPts val="0"/>
                        </a:spcBef>
                        <a:spcAft>
                          <a:spcPts val="0"/>
                        </a:spcAft>
                        <a:buNone/>
                      </a:pPr>
                      <a:r>
                        <a:rPr lang="en-US" sz="2000">
                          <a:latin typeface="Arial"/>
                          <a:ea typeface="Arial"/>
                          <a:cs typeface="Arial"/>
                          <a:sym typeface="Arial"/>
                        </a:rPr>
                        <a:t>Thailand </a:t>
                      </a:r>
                      <a:endParaRPr/>
                    </a:p>
                  </a:txBody>
                  <a:tcPr marT="45725" marB="45725" marR="91450" marL="91450"/>
                </a:tc>
                <a:tc>
                  <a:txBody>
                    <a:bodyPr/>
                    <a:lstStyle/>
                    <a:p>
                      <a:pPr indent="0" lvl="0" marL="0" marR="0" rtl="0" algn="l">
                        <a:spcBef>
                          <a:spcPts val="0"/>
                        </a:spcBef>
                        <a:spcAft>
                          <a:spcPts val="0"/>
                        </a:spcAft>
                        <a:buNone/>
                      </a:pPr>
                      <a:r>
                        <a:rPr lang="en-US" sz="2000">
                          <a:latin typeface="Arial"/>
                          <a:ea typeface="Arial"/>
                          <a:cs typeface="Arial"/>
                          <a:sym typeface="Arial"/>
                        </a:rPr>
                        <a:t>HART 2019</a:t>
                      </a:r>
                      <a:endParaRPr/>
                    </a:p>
                  </a:txBody>
                  <a:tcPr marT="45725" marB="45725" marR="91450" marL="91450"/>
                </a:tc>
                <a:tc>
                  <a:txBody>
                    <a:bodyPr/>
                    <a:lstStyle/>
                    <a:p>
                      <a:pPr indent="0" lvl="0" marL="0" marR="0" rtl="0" algn="l">
                        <a:spcBef>
                          <a:spcPts val="0"/>
                        </a:spcBef>
                        <a:spcAft>
                          <a:spcPts val="0"/>
                        </a:spcAft>
                        <a:buNone/>
                      </a:pPr>
                      <a:r>
                        <a:rPr lang="en-US" sz="2000">
                          <a:latin typeface="Arial"/>
                          <a:ea typeface="Arial"/>
                          <a:cs typeface="Arial"/>
                          <a:sym typeface="Arial"/>
                        </a:rPr>
                        <a:t>Jiaying Zhao, Chi Kin Law, John Piggott, and Vasoontara Sbirakos Yiengprugsawan </a:t>
                      </a:r>
                      <a:endParaRPr sz="2000">
                        <a:latin typeface="Arial"/>
                        <a:ea typeface="Arial"/>
                        <a:cs typeface="Arial"/>
                        <a:sym typeface="Arial"/>
                      </a:endParaRPr>
                    </a:p>
                  </a:txBody>
                  <a:tcPr marT="45725" marB="45725" marR="91450" marL="91450"/>
                </a:tc>
              </a:tr>
            </a:tbl>
          </a:graphicData>
        </a:graphic>
      </p:graphicFrame>
      <p:sp>
        <p:nvSpPr>
          <p:cNvPr id="130" name="Google Shape;130;p5"/>
          <p:cNvSpPr/>
          <p:nvPr/>
        </p:nvSpPr>
        <p:spPr>
          <a:xfrm>
            <a:off x="0" y="0"/>
            <a:ext cx="12192000" cy="1102090"/>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3400" u="none" cap="none" strike="noStrike">
              <a:solidFill>
                <a:schemeClr val="lt1"/>
              </a:solidFill>
              <a:latin typeface="Arial"/>
              <a:ea typeface="Arial"/>
              <a:cs typeface="Arial"/>
              <a:sym typeface="Arial"/>
            </a:endParaRPr>
          </a:p>
        </p:txBody>
      </p:sp>
      <p:sp>
        <p:nvSpPr>
          <p:cNvPr id="131" name="Google Shape;131;p5"/>
          <p:cNvSpPr/>
          <p:nvPr/>
        </p:nvSpPr>
        <p:spPr>
          <a:xfrm>
            <a:off x="0" y="84665"/>
            <a:ext cx="12192000" cy="9738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lt1"/>
                </a:solidFill>
                <a:latin typeface="Arial"/>
                <a:ea typeface="Arial"/>
                <a:cs typeface="Arial"/>
                <a:sym typeface="Arial"/>
              </a:rPr>
              <a:t>ADB’s Regional Comparative Study</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6"/>
          <p:cNvSpPr/>
          <p:nvPr/>
        </p:nvSpPr>
        <p:spPr>
          <a:xfrm>
            <a:off x="0" y="1635113"/>
            <a:ext cx="5819954" cy="5847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1600"/>
              <a:buFont typeface="Arial"/>
              <a:buNone/>
            </a:pPr>
            <a:r>
              <a:rPr b="1" i="0" lang="en-US" sz="1600" u="none" cap="none" strike="noStrike">
                <a:solidFill>
                  <a:schemeClr val="accent2"/>
                </a:solidFill>
                <a:latin typeface="Arial"/>
                <a:ea typeface="Arial"/>
                <a:cs typeface="Arial"/>
                <a:sym typeface="Arial"/>
              </a:rPr>
              <a:t>Additional Years of Health Capacity to Work among Older Persons Aged 55–64 Years by Gender</a:t>
            </a:r>
            <a:endParaRPr b="0" i="0" sz="1600" u="none" cap="none" strike="noStrike">
              <a:solidFill>
                <a:schemeClr val="accent2"/>
              </a:solidFill>
              <a:latin typeface="Arial"/>
              <a:ea typeface="Arial"/>
              <a:cs typeface="Arial"/>
              <a:sym typeface="Arial"/>
            </a:endParaRPr>
          </a:p>
        </p:txBody>
      </p:sp>
      <p:sp>
        <p:nvSpPr>
          <p:cNvPr id="140" name="Google Shape;140;p6"/>
          <p:cNvSpPr txBox="1"/>
          <p:nvPr/>
        </p:nvSpPr>
        <p:spPr>
          <a:xfrm>
            <a:off x="191344" y="5506747"/>
            <a:ext cx="5544616"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Note: Standardized using a 15-year gap for the period of 2000–2020.</a:t>
            </a:r>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Source: Aiko Kikkawa, Takashi Oshio, Yasuyuki Sawada, Satoshi Shimizutani, Naohiro Ogawa, Albert Park, and Tetsushi Sonobe. 2024. “Health Capacity to Work among Older Persons in Asia: Key Findings from a Regional Comparative Study.” </a:t>
            </a:r>
            <a:r>
              <a:rPr b="0" i="1" lang="en-US" sz="1400" u="none" cap="none" strike="noStrike">
                <a:solidFill>
                  <a:schemeClr val="dk1"/>
                </a:solidFill>
                <a:latin typeface="Arial"/>
                <a:ea typeface="Arial"/>
                <a:cs typeface="Arial"/>
                <a:sym typeface="Arial"/>
              </a:rPr>
              <a:t>Asian Development Review</a:t>
            </a:r>
            <a:r>
              <a:rPr b="0" i="0" lang="en-US" sz="1400" u="none" cap="none" strike="noStrike">
                <a:solidFill>
                  <a:schemeClr val="dk1"/>
                </a:solidFill>
                <a:latin typeface="Arial"/>
                <a:ea typeface="Arial"/>
                <a:cs typeface="Arial"/>
                <a:sym typeface="Arial"/>
              </a:rPr>
              <a:t>, forthcoming.</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p:txBody>
      </p:sp>
      <p:graphicFrame>
        <p:nvGraphicFramePr>
          <p:cNvPr id="141" name="Google Shape;141;p6"/>
          <p:cNvGraphicFramePr/>
          <p:nvPr/>
        </p:nvGraphicFramePr>
        <p:xfrm>
          <a:off x="335361" y="2564904"/>
          <a:ext cx="3000000" cy="3000000"/>
        </p:xfrm>
        <a:graphic>
          <a:graphicData uri="http://schemas.openxmlformats.org/drawingml/2006/table">
            <a:tbl>
              <a:tblPr bandRow="1" firstCol="1" firstRow="1">
                <a:noFill/>
                <a:tableStyleId>{A221FFCA-0E2B-494E-B345-36DB58BE400E}</a:tableStyleId>
              </a:tblPr>
              <a:tblGrid>
                <a:gridCol w="2356575"/>
                <a:gridCol w="1514075"/>
                <a:gridCol w="1385925"/>
              </a:tblGrid>
              <a:tr h="268375">
                <a:tc>
                  <a:txBody>
                    <a:bodyPr/>
                    <a:lstStyle/>
                    <a:p>
                      <a:pPr indent="0" lvl="0" marL="0" marR="0" rtl="0" algn="ctr">
                        <a:lnSpc>
                          <a:spcPct val="150000"/>
                        </a:lnSpc>
                        <a:spcBef>
                          <a:spcPts val="0"/>
                        </a:spcBef>
                        <a:spcAft>
                          <a:spcPts val="0"/>
                        </a:spcAft>
                        <a:buNone/>
                      </a:pPr>
                      <a:r>
                        <a:rPr lang="en-US" sz="1600">
                          <a:solidFill>
                            <a:srgbClr val="366092"/>
                          </a:solidFill>
                          <a:latin typeface="Arial"/>
                          <a:ea typeface="Arial"/>
                          <a:cs typeface="Arial"/>
                          <a:sym typeface="Arial"/>
                        </a:rPr>
                        <a:t>Country</a:t>
                      </a:r>
                      <a:endParaRPr/>
                    </a:p>
                  </a:txBody>
                  <a:tcPr marT="0" marB="0" marR="68575" marL="68575" anchor="ctr"/>
                </a:tc>
                <a:tc>
                  <a:txBody>
                    <a:bodyPr/>
                    <a:lstStyle/>
                    <a:p>
                      <a:pPr indent="0" lvl="0" marL="0" marR="0" rtl="0" algn="ctr">
                        <a:lnSpc>
                          <a:spcPct val="150000"/>
                        </a:lnSpc>
                        <a:spcBef>
                          <a:spcPts val="0"/>
                        </a:spcBef>
                        <a:spcAft>
                          <a:spcPts val="0"/>
                        </a:spcAft>
                        <a:buNone/>
                      </a:pPr>
                      <a:r>
                        <a:rPr lang="en-US" sz="1600">
                          <a:solidFill>
                            <a:srgbClr val="366092"/>
                          </a:solidFill>
                          <a:latin typeface="Arial"/>
                          <a:ea typeface="Arial"/>
                          <a:cs typeface="Arial"/>
                          <a:sym typeface="Arial"/>
                        </a:rPr>
                        <a:t>Male</a:t>
                      </a:r>
                      <a:endParaRPr sz="1600">
                        <a:solidFill>
                          <a:srgbClr val="366092"/>
                        </a:solidFill>
                        <a:latin typeface="Arial"/>
                        <a:ea typeface="Arial"/>
                        <a:cs typeface="Arial"/>
                        <a:sym typeface="Arial"/>
                      </a:endParaRPr>
                    </a:p>
                  </a:txBody>
                  <a:tcPr marT="0" marB="0" marR="68575" marL="68575" anchor="ctr"/>
                </a:tc>
                <a:tc>
                  <a:txBody>
                    <a:bodyPr/>
                    <a:lstStyle/>
                    <a:p>
                      <a:pPr indent="0" lvl="0" marL="0" marR="0" rtl="0" algn="ctr">
                        <a:lnSpc>
                          <a:spcPct val="150000"/>
                        </a:lnSpc>
                        <a:spcBef>
                          <a:spcPts val="0"/>
                        </a:spcBef>
                        <a:spcAft>
                          <a:spcPts val="0"/>
                        </a:spcAft>
                        <a:buNone/>
                      </a:pPr>
                      <a:r>
                        <a:rPr lang="en-US" sz="1600">
                          <a:solidFill>
                            <a:srgbClr val="366092"/>
                          </a:solidFill>
                          <a:latin typeface="Arial"/>
                          <a:ea typeface="Arial"/>
                          <a:cs typeface="Arial"/>
                          <a:sym typeface="Arial"/>
                        </a:rPr>
                        <a:t>Female</a:t>
                      </a:r>
                      <a:endParaRPr sz="1600">
                        <a:solidFill>
                          <a:srgbClr val="366092"/>
                        </a:solidFill>
                        <a:latin typeface="Arial"/>
                        <a:ea typeface="Arial"/>
                        <a:cs typeface="Arial"/>
                        <a:sym typeface="Arial"/>
                      </a:endParaRPr>
                    </a:p>
                  </a:txBody>
                  <a:tcPr marT="0" marB="0" marR="68575" marL="68575" anchor="ctr"/>
                </a:tc>
              </a:tr>
              <a:tr h="261250">
                <a:tc>
                  <a:txBody>
                    <a:bodyPr/>
                    <a:lstStyle/>
                    <a:p>
                      <a:pPr indent="0" lvl="0" marL="0" marR="0" rtl="0" algn="l">
                        <a:lnSpc>
                          <a:spcPct val="150000"/>
                        </a:lnSpc>
                        <a:spcBef>
                          <a:spcPts val="0"/>
                        </a:spcBef>
                        <a:spcAft>
                          <a:spcPts val="0"/>
                        </a:spcAft>
                        <a:buNone/>
                      </a:pPr>
                      <a:r>
                        <a:rPr b="0" lang="en-US" sz="1600">
                          <a:solidFill>
                            <a:schemeClr val="accent1"/>
                          </a:solidFill>
                          <a:latin typeface="Arial"/>
                          <a:ea typeface="Arial"/>
                          <a:cs typeface="Arial"/>
                          <a:sym typeface="Arial"/>
                        </a:rPr>
                        <a:t>Indonesia</a:t>
                      </a:r>
                      <a:endParaRPr b="0" sz="1600">
                        <a:solidFill>
                          <a:schemeClr val="accent1"/>
                        </a:solidFill>
                        <a:latin typeface="Arial"/>
                        <a:ea typeface="Arial"/>
                        <a:cs typeface="Arial"/>
                        <a:sym typeface="Arial"/>
                      </a:endParaRPr>
                    </a:p>
                  </a:txBody>
                  <a:tcPr marT="0" marB="0" marR="68575" marL="68575" anchor="ctr"/>
                </a:tc>
                <a:tc>
                  <a:txBody>
                    <a:bodyPr/>
                    <a:lstStyle/>
                    <a:p>
                      <a:pPr indent="0" lvl="0" marL="0" marR="261620" rtl="0" algn="ctr">
                        <a:lnSpc>
                          <a:spcPct val="150000"/>
                        </a:lnSpc>
                        <a:spcBef>
                          <a:spcPts val="0"/>
                        </a:spcBef>
                        <a:spcAft>
                          <a:spcPts val="0"/>
                        </a:spcAft>
                        <a:buNone/>
                      </a:pPr>
                      <a:r>
                        <a:rPr lang="en-US" sz="1600">
                          <a:solidFill>
                            <a:schemeClr val="accent1"/>
                          </a:solidFill>
                          <a:latin typeface="Arial"/>
                          <a:ea typeface="Arial"/>
                          <a:cs typeface="Arial"/>
                          <a:sym typeface="Arial"/>
                        </a:rPr>
                        <a:t>-0.17</a:t>
                      </a:r>
                      <a:endParaRPr sz="1600">
                        <a:solidFill>
                          <a:schemeClr val="accent1"/>
                        </a:solidFill>
                        <a:latin typeface="Arial"/>
                        <a:ea typeface="Arial"/>
                        <a:cs typeface="Arial"/>
                        <a:sym typeface="Arial"/>
                      </a:endParaRPr>
                    </a:p>
                  </a:txBody>
                  <a:tcPr marT="0" marB="0" marR="68575" marL="68575" anchor="ctr"/>
                </a:tc>
                <a:tc>
                  <a:txBody>
                    <a:bodyPr/>
                    <a:lstStyle/>
                    <a:p>
                      <a:pPr indent="0" lvl="0" marL="0" marR="261620" rtl="0" algn="ctr">
                        <a:lnSpc>
                          <a:spcPct val="150000"/>
                        </a:lnSpc>
                        <a:spcBef>
                          <a:spcPts val="0"/>
                        </a:spcBef>
                        <a:spcAft>
                          <a:spcPts val="0"/>
                        </a:spcAft>
                        <a:buNone/>
                      </a:pPr>
                      <a:r>
                        <a:rPr lang="en-US" sz="1600">
                          <a:solidFill>
                            <a:schemeClr val="accent1"/>
                          </a:solidFill>
                          <a:latin typeface="Arial"/>
                          <a:ea typeface="Arial"/>
                          <a:cs typeface="Arial"/>
                          <a:sym typeface="Arial"/>
                        </a:rPr>
                        <a:t>0.17</a:t>
                      </a:r>
                      <a:endParaRPr sz="1600">
                        <a:solidFill>
                          <a:schemeClr val="accent1"/>
                        </a:solidFill>
                        <a:latin typeface="Arial"/>
                        <a:ea typeface="Arial"/>
                        <a:cs typeface="Arial"/>
                        <a:sym typeface="Arial"/>
                      </a:endParaRPr>
                    </a:p>
                  </a:txBody>
                  <a:tcPr marT="0" marB="0" marR="68575" marL="68575" anchor="ctr"/>
                </a:tc>
              </a:tr>
              <a:tr h="261250">
                <a:tc>
                  <a:txBody>
                    <a:bodyPr/>
                    <a:lstStyle/>
                    <a:p>
                      <a:pPr indent="0" lvl="0" marL="0" marR="0" rtl="0" algn="l">
                        <a:lnSpc>
                          <a:spcPct val="150000"/>
                        </a:lnSpc>
                        <a:spcBef>
                          <a:spcPts val="0"/>
                        </a:spcBef>
                        <a:spcAft>
                          <a:spcPts val="0"/>
                        </a:spcAft>
                        <a:buNone/>
                      </a:pPr>
                      <a:r>
                        <a:rPr b="0" lang="en-US" sz="1600">
                          <a:solidFill>
                            <a:schemeClr val="accent1"/>
                          </a:solidFill>
                          <a:latin typeface="Arial"/>
                          <a:ea typeface="Arial"/>
                          <a:cs typeface="Arial"/>
                          <a:sym typeface="Arial"/>
                        </a:rPr>
                        <a:t>Japan</a:t>
                      </a:r>
                      <a:endParaRPr b="0" sz="1600">
                        <a:solidFill>
                          <a:schemeClr val="accent1"/>
                        </a:solidFill>
                        <a:latin typeface="Arial"/>
                        <a:ea typeface="Arial"/>
                        <a:cs typeface="Arial"/>
                        <a:sym typeface="Arial"/>
                      </a:endParaRPr>
                    </a:p>
                  </a:txBody>
                  <a:tcPr marT="0" marB="0" marR="68575" marL="68575" anchor="ctr"/>
                </a:tc>
                <a:tc>
                  <a:txBody>
                    <a:bodyPr/>
                    <a:lstStyle/>
                    <a:p>
                      <a:pPr indent="0" lvl="0" marL="0" marR="261620" rtl="0" algn="ctr">
                        <a:lnSpc>
                          <a:spcPct val="150000"/>
                        </a:lnSpc>
                        <a:spcBef>
                          <a:spcPts val="0"/>
                        </a:spcBef>
                        <a:spcAft>
                          <a:spcPts val="0"/>
                        </a:spcAft>
                        <a:buNone/>
                      </a:pPr>
                      <a:r>
                        <a:rPr lang="en-US" sz="1600">
                          <a:solidFill>
                            <a:schemeClr val="accent1"/>
                          </a:solidFill>
                          <a:latin typeface="Arial"/>
                          <a:ea typeface="Arial"/>
                          <a:cs typeface="Arial"/>
                          <a:sym typeface="Arial"/>
                        </a:rPr>
                        <a:t>0.24</a:t>
                      </a:r>
                      <a:endParaRPr sz="1600">
                        <a:solidFill>
                          <a:schemeClr val="accent1"/>
                        </a:solidFill>
                        <a:latin typeface="Arial"/>
                        <a:ea typeface="Arial"/>
                        <a:cs typeface="Arial"/>
                        <a:sym typeface="Arial"/>
                      </a:endParaRPr>
                    </a:p>
                  </a:txBody>
                  <a:tcPr marT="0" marB="0" marR="68575" marL="68575" anchor="ctr"/>
                </a:tc>
                <a:tc>
                  <a:txBody>
                    <a:bodyPr/>
                    <a:lstStyle/>
                    <a:p>
                      <a:pPr indent="0" lvl="0" marL="0" marR="261620" rtl="0" algn="ctr">
                        <a:lnSpc>
                          <a:spcPct val="150000"/>
                        </a:lnSpc>
                        <a:spcBef>
                          <a:spcPts val="0"/>
                        </a:spcBef>
                        <a:spcAft>
                          <a:spcPts val="0"/>
                        </a:spcAft>
                        <a:buNone/>
                      </a:pPr>
                      <a:r>
                        <a:rPr lang="en-US" sz="1600">
                          <a:solidFill>
                            <a:schemeClr val="accent1"/>
                          </a:solidFill>
                          <a:latin typeface="Arial"/>
                          <a:ea typeface="Arial"/>
                          <a:cs typeface="Arial"/>
                          <a:sym typeface="Arial"/>
                        </a:rPr>
                        <a:t>-0.59</a:t>
                      </a:r>
                      <a:endParaRPr sz="1600">
                        <a:solidFill>
                          <a:schemeClr val="accent1"/>
                        </a:solidFill>
                        <a:latin typeface="Arial"/>
                        <a:ea typeface="Arial"/>
                        <a:cs typeface="Arial"/>
                        <a:sym typeface="Arial"/>
                      </a:endParaRPr>
                    </a:p>
                  </a:txBody>
                  <a:tcPr marT="0" marB="0" marR="68575" marL="68575" anchor="ctr"/>
                </a:tc>
              </a:tr>
              <a:tr h="261250">
                <a:tc>
                  <a:txBody>
                    <a:bodyPr/>
                    <a:lstStyle/>
                    <a:p>
                      <a:pPr indent="0" lvl="0" marL="0" marR="0" rtl="0" algn="l">
                        <a:lnSpc>
                          <a:spcPct val="150000"/>
                        </a:lnSpc>
                        <a:spcBef>
                          <a:spcPts val="0"/>
                        </a:spcBef>
                        <a:spcAft>
                          <a:spcPts val="0"/>
                        </a:spcAft>
                        <a:buNone/>
                      </a:pPr>
                      <a:r>
                        <a:rPr b="0" lang="en-US" sz="1600">
                          <a:solidFill>
                            <a:schemeClr val="accent1"/>
                          </a:solidFill>
                          <a:latin typeface="Arial"/>
                          <a:ea typeface="Arial"/>
                          <a:cs typeface="Arial"/>
                          <a:sym typeface="Arial"/>
                        </a:rPr>
                        <a:t>Malaysia</a:t>
                      </a:r>
                      <a:endParaRPr b="0" sz="1600">
                        <a:solidFill>
                          <a:schemeClr val="accent1"/>
                        </a:solidFill>
                        <a:latin typeface="Arial"/>
                        <a:ea typeface="Arial"/>
                        <a:cs typeface="Arial"/>
                        <a:sym typeface="Arial"/>
                      </a:endParaRPr>
                    </a:p>
                  </a:txBody>
                  <a:tcPr marT="0" marB="0" marR="68575" marL="68575" anchor="ctr"/>
                </a:tc>
                <a:tc>
                  <a:txBody>
                    <a:bodyPr/>
                    <a:lstStyle/>
                    <a:p>
                      <a:pPr indent="0" lvl="0" marL="0" marR="261620" rtl="0" algn="ctr">
                        <a:lnSpc>
                          <a:spcPct val="150000"/>
                        </a:lnSpc>
                        <a:spcBef>
                          <a:spcPts val="0"/>
                        </a:spcBef>
                        <a:spcAft>
                          <a:spcPts val="0"/>
                        </a:spcAft>
                        <a:buNone/>
                      </a:pPr>
                      <a:r>
                        <a:rPr lang="en-US" sz="1600">
                          <a:solidFill>
                            <a:schemeClr val="accent1"/>
                          </a:solidFill>
                          <a:latin typeface="Arial"/>
                          <a:ea typeface="Arial"/>
                          <a:cs typeface="Arial"/>
                          <a:sym typeface="Arial"/>
                        </a:rPr>
                        <a:t>1.06</a:t>
                      </a:r>
                      <a:endParaRPr sz="1600">
                        <a:solidFill>
                          <a:schemeClr val="accent1"/>
                        </a:solidFill>
                        <a:latin typeface="Arial"/>
                        <a:ea typeface="Arial"/>
                        <a:cs typeface="Arial"/>
                        <a:sym typeface="Arial"/>
                      </a:endParaRPr>
                    </a:p>
                  </a:txBody>
                  <a:tcPr marT="0" marB="0" marR="68575" marL="68575" anchor="ctr"/>
                </a:tc>
                <a:tc>
                  <a:txBody>
                    <a:bodyPr/>
                    <a:lstStyle/>
                    <a:p>
                      <a:pPr indent="0" lvl="0" marL="0" marR="261620" rtl="0" algn="ctr">
                        <a:lnSpc>
                          <a:spcPct val="150000"/>
                        </a:lnSpc>
                        <a:spcBef>
                          <a:spcPts val="0"/>
                        </a:spcBef>
                        <a:spcAft>
                          <a:spcPts val="0"/>
                        </a:spcAft>
                        <a:buNone/>
                      </a:pPr>
                      <a:r>
                        <a:rPr lang="en-US" sz="1600">
                          <a:solidFill>
                            <a:schemeClr val="accent1"/>
                          </a:solidFill>
                          <a:latin typeface="Arial"/>
                          <a:ea typeface="Arial"/>
                          <a:cs typeface="Arial"/>
                          <a:sym typeface="Arial"/>
                        </a:rPr>
                        <a:t>0.05</a:t>
                      </a:r>
                      <a:endParaRPr sz="1600">
                        <a:solidFill>
                          <a:schemeClr val="accent1"/>
                        </a:solidFill>
                        <a:latin typeface="Arial"/>
                        <a:ea typeface="Arial"/>
                        <a:cs typeface="Arial"/>
                        <a:sym typeface="Arial"/>
                      </a:endParaRPr>
                    </a:p>
                  </a:txBody>
                  <a:tcPr marT="0" marB="0" marR="68575" marL="68575" anchor="ctr"/>
                </a:tc>
              </a:tr>
              <a:tr h="261250">
                <a:tc>
                  <a:txBody>
                    <a:bodyPr/>
                    <a:lstStyle/>
                    <a:p>
                      <a:pPr indent="0" lvl="0" marL="0" marR="0" rtl="0" algn="l">
                        <a:lnSpc>
                          <a:spcPct val="150000"/>
                        </a:lnSpc>
                        <a:spcBef>
                          <a:spcPts val="0"/>
                        </a:spcBef>
                        <a:spcAft>
                          <a:spcPts val="0"/>
                        </a:spcAft>
                        <a:buNone/>
                      </a:pPr>
                      <a:r>
                        <a:rPr b="0" lang="en-US" sz="1600">
                          <a:solidFill>
                            <a:schemeClr val="accent1"/>
                          </a:solidFill>
                          <a:latin typeface="Arial"/>
                          <a:ea typeface="Arial"/>
                          <a:cs typeface="Arial"/>
                          <a:sym typeface="Arial"/>
                        </a:rPr>
                        <a:t>PRC</a:t>
                      </a:r>
                      <a:endParaRPr b="0" sz="1600">
                        <a:solidFill>
                          <a:schemeClr val="accent1"/>
                        </a:solidFill>
                        <a:latin typeface="Arial"/>
                        <a:ea typeface="Arial"/>
                        <a:cs typeface="Arial"/>
                        <a:sym typeface="Arial"/>
                      </a:endParaRPr>
                    </a:p>
                  </a:txBody>
                  <a:tcPr marT="0" marB="0" marR="68575" marL="68575" anchor="ctr"/>
                </a:tc>
                <a:tc>
                  <a:txBody>
                    <a:bodyPr/>
                    <a:lstStyle/>
                    <a:p>
                      <a:pPr indent="0" lvl="0" marL="0" marR="261620" rtl="0" algn="ctr">
                        <a:lnSpc>
                          <a:spcPct val="150000"/>
                        </a:lnSpc>
                        <a:spcBef>
                          <a:spcPts val="0"/>
                        </a:spcBef>
                        <a:spcAft>
                          <a:spcPts val="0"/>
                        </a:spcAft>
                        <a:buNone/>
                      </a:pPr>
                      <a:r>
                        <a:rPr lang="en-US" sz="1600">
                          <a:solidFill>
                            <a:schemeClr val="accent1"/>
                          </a:solidFill>
                          <a:latin typeface="Arial"/>
                          <a:ea typeface="Arial"/>
                          <a:cs typeface="Arial"/>
                          <a:sym typeface="Arial"/>
                        </a:rPr>
                        <a:t>2.24</a:t>
                      </a:r>
                      <a:endParaRPr sz="1600">
                        <a:solidFill>
                          <a:schemeClr val="accent1"/>
                        </a:solidFill>
                        <a:latin typeface="Arial"/>
                        <a:ea typeface="Arial"/>
                        <a:cs typeface="Arial"/>
                        <a:sym typeface="Arial"/>
                      </a:endParaRPr>
                    </a:p>
                  </a:txBody>
                  <a:tcPr marT="0" marB="0" marR="68575" marL="68575" anchor="ctr"/>
                </a:tc>
                <a:tc>
                  <a:txBody>
                    <a:bodyPr/>
                    <a:lstStyle/>
                    <a:p>
                      <a:pPr indent="0" lvl="0" marL="0" marR="261620" rtl="0" algn="ctr">
                        <a:lnSpc>
                          <a:spcPct val="150000"/>
                        </a:lnSpc>
                        <a:spcBef>
                          <a:spcPts val="0"/>
                        </a:spcBef>
                        <a:spcAft>
                          <a:spcPts val="0"/>
                        </a:spcAft>
                        <a:buNone/>
                      </a:pPr>
                      <a:r>
                        <a:rPr lang="en-US" sz="1600">
                          <a:solidFill>
                            <a:schemeClr val="accent1"/>
                          </a:solidFill>
                          <a:latin typeface="Arial"/>
                          <a:ea typeface="Arial"/>
                          <a:cs typeface="Arial"/>
                          <a:sym typeface="Arial"/>
                        </a:rPr>
                        <a:t>2.86</a:t>
                      </a:r>
                      <a:endParaRPr sz="1600">
                        <a:solidFill>
                          <a:schemeClr val="accent1"/>
                        </a:solidFill>
                        <a:latin typeface="Arial"/>
                        <a:ea typeface="Arial"/>
                        <a:cs typeface="Arial"/>
                        <a:sym typeface="Arial"/>
                      </a:endParaRPr>
                    </a:p>
                  </a:txBody>
                  <a:tcPr marT="0" marB="0" marR="68575" marL="68575" anchor="ctr"/>
                </a:tc>
              </a:tr>
              <a:tr h="261250">
                <a:tc>
                  <a:txBody>
                    <a:bodyPr/>
                    <a:lstStyle/>
                    <a:p>
                      <a:pPr indent="0" lvl="0" marL="0" marR="0" rtl="0" algn="l">
                        <a:lnSpc>
                          <a:spcPct val="150000"/>
                        </a:lnSpc>
                        <a:spcBef>
                          <a:spcPts val="0"/>
                        </a:spcBef>
                        <a:spcAft>
                          <a:spcPts val="0"/>
                        </a:spcAft>
                        <a:buNone/>
                      </a:pPr>
                      <a:r>
                        <a:rPr b="0" lang="en-US" sz="1600">
                          <a:solidFill>
                            <a:schemeClr val="accent1"/>
                          </a:solidFill>
                          <a:latin typeface="Arial"/>
                          <a:ea typeface="Arial"/>
                          <a:cs typeface="Arial"/>
                          <a:sym typeface="Arial"/>
                        </a:rPr>
                        <a:t>Republic of Korea</a:t>
                      </a:r>
                      <a:endParaRPr b="0" sz="1600">
                        <a:solidFill>
                          <a:schemeClr val="accent1"/>
                        </a:solidFill>
                        <a:latin typeface="Arial"/>
                        <a:ea typeface="Arial"/>
                        <a:cs typeface="Arial"/>
                        <a:sym typeface="Arial"/>
                      </a:endParaRPr>
                    </a:p>
                  </a:txBody>
                  <a:tcPr marT="0" marB="0" marR="68575" marL="68575" anchor="ctr"/>
                </a:tc>
                <a:tc>
                  <a:txBody>
                    <a:bodyPr/>
                    <a:lstStyle/>
                    <a:p>
                      <a:pPr indent="0" lvl="0" marL="0" marR="261620" rtl="0" algn="ctr">
                        <a:lnSpc>
                          <a:spcPct val="150000"/>
                        </a:lnSpc>
                        <a:spcBef>
                          <a:spcPts val="0"/>
                        </a:spcBef>
                        <a:spcAft>
                          <a:spcPts val="0"/>
                        </a:spcAft>
                        <a:buNone/>
                      </a:pPr>
                      <a:r>
                        <a:rPr lang="en-US" sz="1600">
                          <a:solidFill>
                            <a:schemeClr val="accent1"/>
                          </a:solidFill>
                          <a:latin typeface="Arial"/>
                          <a:ea typeface="Arial"/>
                          <a:cs typeface="Arial"/>
                          <a:sym typeface="Arial"/>
                        </a:rPr>
                        <a:t>0.75</a:t>
                      </a:r>
                      <a:endParaRPr sz="1600">
                        <a:solidFill>
                          <a:schemeClr val="accent1"/>
                        </a:solidFill>
                        <a:latin typeface="Arial"/>
                        <a:ea typeface="Arial"/>
                        <a:cs typeface="Arial"/>
                        <a:sym typeface="Arial"/>
                      </a:endParaRPr>
                    </a:p>
                  </a:txBody>
                  <a:tcPr marT="0" marB="0" marR="68575" marL="68575" anchor="ctr"/>
                </a:tc>
                <a:tc>
                  <a:txBody>
                    <a:bodyPr/>
                    <a:lstStyle/>
                    <a:p>
                      <a:pPr indent="0" lvl="0" marL="0" marR="261620" rtl="0" algn="ctr">
                        <a:lnSpc>
                          <a:spcPct val="150000"/>
                        </a:lnSpc>
                        <a:spcBef>
                          <a:spcPts val="0"/>
                        </a:spcBef>
                        <a:spcAft>
                          <a:spcPts val="0"/>
                        </a:spcAft>
                        <a:buNone/>
                      </a:pPr>
                      <a:r>
                        <a:rPr lang="en-US" sz="1600">
                          <a:solidFill>
                            <a:schemeClr val="accent1"/>
                          </a:solidFill>
                          <a:latin typeface="Arial"/>
                          <a:ea typeface="Arial"/>
                          <a:cs typeface="Arial"/>
                          <a:sym typeface="Arial"/>
                        </a:rPr>
                        <a:t>0.09</a:t>
                      </a:r>
                      <a:endParaRPr sz="1600">
                        <a:solidFill>
                          <a:schemeClr val="accent1"/>
                        </a:solidFill>
                        <a:latin typeface="Arial"/>
                        <a:ea typeface="Arial"/>
                        <a:cs typeface="Arial"/>
                        <a:sym typeface="Arial"/>
                      </a:endParaRPr>
                    </a:p>
                  </a:txBody>
                  <a:tcPr marT="0" marB="0" marR="68575" marL="68575" anchor="ctr"/>
                </a:tc>
              </a:tr>
              <a:tr h="261250">
                <a:tc>
                  <a:txBody>
                    <a:bodyPr/>
                    <a:lstStyle/>
                    <a:p>
                      <a:pPr indent="0" lvl="0" marL="0" marR="0" rtl="0" algn="l">
                        <a:lnSpc>
                          <a:spcPct val="150000"/>
                        </a:lnSpc>
                        <a:spcBef>
                          <a:spcPts val="0"/>
                        </a:spcBef>
                        <a:spcAft>
                          <a:spcPts val="0"/>
                        </a:spcAft>
                        <a:buNone/>
                      </a:pPr>
                      <a:r>
                        <a:rPr b="0" lang="en-US" sz="1600">
                          <a:solidFill>
                            <a:schemeClr val="accent1"/>
                          </a:solidFill>
                          <a:latin typeface="Arial"/>
                          <a:ea typeface="Arial"/>
                          <a:cs typeface="Arial"/>
                          <a:sym typeface="Arial"/>
                        </a:rPr>
                        <a:t>Thailand</a:t>
                      </a:r>
                      <a:endParaRPr b="0" sz="1600">
                        <a:solidFill>
                          <a:schemeClr val="accent1"/>
                        </a:solidFill>
                        <a:latin typeface="Arial"/>
                        <a:ea typeface="Arial"/>
                        <a:cs typeface="Arial"/>
                        <a:sym typeface="Arial"/>
                      </a:endParaRPr>
                    </a:p>
                  </a:txBody>
                  <a:tcPr marT="0" marB="0" marR="68575" marL="68575" anchor="ctr"/>
                </a:tc>
                <a:tc>
                  <a:txBody>
                    <a:bodyPr/>
                    <a:lstStyle/>
                    <a:p>
                      <a:pPr indent="0" lvl="0" marL="0" marR="261620" rtl="0" algn="ctr">
                        <a:lnSpc>
                          <a:spcPct val="150000"/>
                        </a:lnSpc>
                        <a:spcBef>
                          <a:spcPts val="0"/>
                        </a:spcBef>
                        <a:spcAft>
                          <a:spcPts val="0"/>
                        </a:spcAft>
                        <a:buNone/>
                      </a:pPr>
                      <a:r>
                        <a:rPr lang="en-US" sz="1600">
                          <a:solidFill>
                            <a:schemeClr val="accent1"/>
                          </a:solidFill>
                          <a:latin typeface="Arial"/>
                          <a:ea typeface="Arial"/>
                          <a:cs typeface="Arial"/>
                          <a:sym typeface="Arial"/>
                        </a:rPr>
                        <a:t>0.79</a:t>
                      </a:r>
                      <a:endParaRPr sz="1600">
                        <a:solidFill>
                          <a:schemeClr val="accent1"/>
                        </a:solidFill>
                        <a:latin typeface="Arial"/>
                        <a:ea typeface="Arial"/>
                        <a:cs typeface="Arial"/>
                        <a:sym typeface="Arial"/>
                      </a:endParaRPr>
                    </a:p>
                  </a:txBody>
                  <a:tcPr marT="0" marB="0" marR="68575" marL="68575" anchor="ctr"/>
                </a:tc>
                <a:tc>
                  <a:txBody>
                    <a:bodyPr/>
                    <a:lstStyle/>
                    <a:p>
                      <a:pPr indent="0" lvl="0" marL="0" marR="261620" rtl="0" algn="ctr">
                        <a:lnSpc>
                          <a:spcPct val="150000"/>
                        </a:lnSpc>
                        <a:spcBef>
                          <a:spcPts val="0"/>
                        </a:spcBef>
                        <a:spcAft>
                          <a:spcPts val="0"/>
                        </a:spcAft>
                        <a:buNone/>
                      </a:pPr>
                      <a:r>
                        <a:rPr lang="en-US" sz="1600">
                          <a:solidFill>
                            <a:schemeClr val="accent1"/>
                          </a:solidFill>
                          <a:latin typeface="Arial"/>
                          <a:ea typeface="Arial"/>
                          <a:cs typeface="Arial"/>
                          <a:sym typeface="Arial"/>
                        </a:rPr>
                        <a:t>1.11</a:t>
                      </a:r>
                      <a:endParaRPr sz="1600">
                        <a:solidFill>
                          <a:schemeClr val="accent1"/>
                        </a:solidFill>
                        <a:latin typeface="Arial"/>
                        <a:ea typeface="Arial"/>
                        <a:cs typeface="Arial"/>
                        <a:sym typeface="Arial"/>
                      </a:endParaRPr>
                    </a:p>
                  </a:txBody>
                  <a:tcPr marT="0" marB="0" marR="68575" marL="68575" anchor="ctr"/>
                </a:tc>
              </a:tr>
              <a:tr h="261250">
                <a:tc>
                  <a:txBody>
                    <a:bodyPr/>
                    <a:lstStyle/>
                    <a:p>
                      <a:pPr indent="0" lvl="0" marL="0" marR="0" rtl="0" algn="l">
                        <a:lnSpc>
                          <a:spcPct val="150000"/>
                        </a:lnSpc>
                        <a:spcBef>
                          <a:spcPts val="0"/>
                        </a:spcBef>
                        <a:spcAft>
                          <a:spcPts val="0"/>
                        </a:spcAft>
                        <a:buNone/>
                      </a:pPr>
                      <a:r>
                        <a:rPr b="0" lang="en-US" sz="1600">
                          <a:solidFill>
                            <a:schemeClr val="accent1"/>
                          </a:solidFill>
                          <a:latin typeface="Arial"/>
                          <a:ea typeface="Arial"/>
                          <a:cs typeface="Arial"/>
                          <a:sym typeface="Arial"/>
                        </a:rPr>
                        <a:t>Viet Nam</a:t>
                      </a:r>
                      <a:endParaRPr b="0" sz="1600">
                        <a:solidFill>
                          <a:schemeClr val="accent1"/>
                        </a:solidFill>
                        <a:latin typeface="Arial"/>
                        <a:ea typeface="Arial"/>
                        <a:cs typeface="Arial"/>
                        <a:sym typeface="Arial"/>
                      </a:endParaRPr>
                    </a:p>
                  </a:txBody>
                  <a:tcPr marT="0" marB="0" marR="68575" marL="68575" anchor="ctr"/>
                </a:tc>
                <a:tc>
                  <a:txBody>
                    <a:bodyPr/>
                    <a:lstStyle/>
                    <a:p>
                      <a:pPr indent="0" lvl="0" marL="0" marR="261620" rtl="0" algn="ctr">
                        <a:lnSpc>
                          <a:spcPct val="150000"/>
                        </a:lnSpc>
                        <a:spcBef>
                          <a:spcPts val="0"/>
                        </a:spcBef>
                        <a:spcAft>
                          <a:spcPts val="0"/>
                        </a:spcAft>
                        <a:buNone/>
                      </a:pPr>
                      <a:r>
                        <a:rPr lang="en-US" sz="1600">
                          <a:solidFill>
                            <a:schemeClr val="accent1"/>
                          </a:solidFill>
                          <a:latin typeface="Arial"/>
                          <a:ea typeface="Arial"/>
                          <a:cs typeface="Arial"/>
                          <a:sym typeface="Arial"/>
                        </a:rPr>
                        <a:t>0.24</a:t>
                      </a:r>
                      <a:endParaRPr sz="1600">
                        <a:solidFill>
                          <a:schemeClr val="accent1"/>
                        </a:solidFill>
                        <a:latin typeface="Arial"/>
                        <a:ea typeface="Arial"/>
                        <a:cs typeface="Arial"/>
                        <a:sym typeface="Arial"/>
                      </a:endParaRPr>
                    </a:p>
                  </a:txBody>
                  <a:tcPr marT="0" marB="0" marR="68575" marL="68575" anchor="ctr"/>
                </a:tc>
                <a:tc>
                  <a:txBody>
                    <a:bodyPr/>
                    <a:lstStyle/>
                    <a:p>
                      <a:pPr indent="0" lvl="0" marL="0" marR="261620" rtl="0" algn="ctr">
                        <a:lnSpc>
                          <a:spcPct val="150000"/>
                        </a:lnSpc>
                        <a:spcBef>
                          <a:spcPts val="0"/>
                        </a:spcBef>
                        <a:spcAft>
                          <a:spcPts val="0"/>
                        </a:spcAft>
                        <a:buNone/>
                      </a:pPr>
                      <a:r>
                        <a:rPr lang="en-US" sz="1600">
                          <a:solidFill>
                            <a:schemeClr val="accent1"/>
                          </a:solidFill>
                          <a:latin typeface="Arial"/>
                          <a:ea typeface="Arial"/>
                          <a:cs typeface="Arial"/>
                          <a:sym typeface="Arial"/>
                        </a:rPr>
                        <a:t>0.18</a:t>
                      </a:r>
                      <a:endParaRPr sz="1600">
                        <a:solidFill>
                          <a:schemeClr val="accent1"/>
                        </a:solidFill>
                        <a:latin typeface="Arial"/>
                        <a:ea typeface="Arial"/>
                        <a:cs typeface="Arial"/>
                        <a:sym typeface="Arial"/>
                      </a:endParaRPr>
                    </a:p>
                  </a:txBody>
                  <a:tcPr marT="0" marB="0" marR="68575" marL="68575" anchor="ctr"/>
                </a:tc>
              </a:tr>
              <a:tr h="279125">
                <a:tc>
                  <a:txBody>
                    <a:bodyPr/>
                    <a:lstStyle/>
                    <a:p>
                      <a:pPr indent="0" lvl="0" marL="0" marR="0" rtl="0" algn="just">
                        <a:lnSpc>
                          <a:spcPct val="150000"/>
                        </a:lnSpc>
                        <a:spcBef>
                          <a:spcPts val="0"/>
                        </a:spcBef>
                        <a:spcAft>
                          <a:spcPts val="0"/>
                        </a:spcAft>
                        <a:buNone/>
                      </a:pPr>
                      <a:r>
                        <a:rPr b="1" lang="en-US" sz="1600">
                          <a:solidFill>
                            <a:srgbClr val="366092"/>
                          </a:solidFill>
                          <a:latin typeface="Arial"/>
                          <a:ea typeface="Arial"/>
                          <a:cs typeface="Arial"/>
                          <a:sym typeface="Arial"/>
                        </a:rPr>
                        <a:t>Average</a:t>
                      </a:r>
                      <a:endParaRPr b="1" sz="1600">
                        <a:solidFill>
                          <a:srgbClr val="366092"/>
                        </a:solidFill>
                        <a:latin typeface="Arial"/>
                        <a:ea typeface="Arial"/>
                        <a:cs typeface="Arial"/>
                        <a:sym typeface="Arial"/>
                      </a:endParaRPr>
                    </a:p>
                  </a:txBody>
                  <a:tcPr marT="0" marB="0" marR="68575" marL="68575" anchor="ctr"/>
                </a:tc>
                <a:tc>
                  <a:txBody>
                    <a:bodyPr/>
                    <a:lstStyle/>
                    <a:p>
                      <a:pPr indent="0" lvl="0" marL="0" marR="261620" rtl="0" algn="ctr">
                        <a:lnSpc>
                          <a:spcPct val="150000"/>
                        </a:lnSpc>
                        <a:spcBef>
                          <a:spcPts val="0"/>
                        </a:spcBef>
                        <a:spcAft>
                          <a:spcPts val="0"/>
                        </a:spcAft>
                        <a:buNone/>
                      </a:pPr>
                      <a:r>
                        <a:rPr b="1" lang="en-US" sz="1600">
                          <a:solidFill>
                            <a:schemeClr val="lt1"/>
                          </a:solidFill>
                          <a:highlight>
                            <a:srgbClr val="0000FF"/>
                          </a:highlight>
                          <a:latin typeface="Arial"/>
                          <a:ea typeface="Arial"/>
                          <a:cs typeface="Arial"/>
                          <a:sym typeface="Arial"/>
                        </a:rPr>
                        <a:t>0.74</a:t>
                      </a:r>
                      <a:endParaRPr b="1" sz="1600">
                        <a:solidFill>
                          <a:schemeClr val="lt1"/>
                        </a:solidFill>
                        <a:highlight>
                          <a:srgbClr val="0000FF"/>
                        </a:highlight>
                        <a:latin typeface="Arial"/>
                        <a:ea typeface="Arial"/>
                        <a:cs typeface="Arial"/>
                        <a:sym typeface="Arial"/>
                      </a:endParaRPr>
                    </a:p>
                  </a:txBody>
                  <a:tcPr marT="0" marB="0" marR="68575" marL="68575" anchor="ctr"/>
                </a:tc>
                <a:tc>
                  <a:txBody>
                    <a:bodyPr/>
                    <a:lstStyle/>
                    <a:p>
                      <a:pPr indent="0" lvl="0" marL="0" marR="261620" rtl="0" algn="ctr">
                        <a:lnSpc>
                          <a:spcPct val="150000"/>
                        </a:lnSpc>
                        <a:spcBef>
                          <a:spcPts val="0"/>
                        </a:spcBef>
                        <a:spcAft>
                          <a:spcPts val="0"/>
                        </a:spcAft>
                        <a:buNone/>
                      </a:pPr>
                      <a:r>
                        <a:rPr b="1" lang="en-US" sz="1600">
                          <a:solidFill>
                            <a:schemeClr val="lt1"/>
                          </a:solidFill>
                          <a:highlight>
                            <a:srgbClr val="0000FF"/>
                          </a:highlight>
                          <a:latin typeface="Arial"/>
                          <a:ea typeface="Arial"/>
                          <a:cs typeface="Arial"/>
                          <a:sym typeface="Arial"/>
                        </a:rPr>
                        <a:t>0.55</a:t>
                      </a:r>
                      <a:endParaRPr b="1" sz="1600">
                        <a:solidFill>
                          <a:schemeClr val="lt1"/>
                        </a:solidFill>
                        <a:highlight>
                          <a:srgbClr val="0000FF"/>
                        </a:highlight>
                        <a:latin typeface="Arial"/>
                        <a:ea typeface="Arial"/>
                        <a:cs typeface="Arial"/>
                        <a:sym typeface="Arial"/>
                      </a:endParaRPr>
                    </a:p>
                  </a:txBody>
                  <a:tcPr marT="0" marB="0" marR="68575" marL="68575" anchor="ctr"/>
                </a:tc>
              </a:tr>
            </a:tbl>
          </a:graphicData>
        </a:graphic>
      </p:graphicFrame>
      <p:sp>
        <p:nvSpPr>
          <p:cNvPr id="142" name="Google Shape;142;p6"/>
          <p:cNvSpPr/>
          <p:nvPr/>
        </p:nvSpPr>
        <p:spPr>
          <a:xfrm>
            <a:off x="0" y="0"/>
            <a:ext cx="12192000" cy="1102090"/>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3400" u="none" cap="none" strike="noStrike">
              <a:solidFill>
                <a:schemeClr val="lt1"/>
              </a:solidFill>
              <a:latin typeface="Arial"/>
              <a:ea typeface="Arial"/>
              <a:cs typeface="Arial"/>
              <a:sym typeface="Arial"/>
            </a:endParaRPr>
          </a:p>
        </p:txBody>
      </p:sp>
      <p:sp>
        <p:nvSpPr>
          <p:cNvPr id="143" name="Google Shape;143;p6"/>
          <p:cNvSpPr/>
          <p:nvPr/>
        </p:nvSpPr>
        <p:spPr>
          <a:xfrm>
            <a:off x="0" y="84665"/>
            <a:ext cx="12192000" cy="9738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lt1"/>
                </a:solidFill>
                <a:latin typeface="Arial"/>
                <a:ea typeface="Arial"/>
                <a:cs typeface="Arial"/>
                <a:sym typeface="Arial"/>
              </a:rPr>
              <a:t>Measuring Health Capacity to Work by MW</a:t>
            </a:r>
            <a:endParaRPr/>
          </a:p>
        </p:txBody>
      </p:sp>
      <p:sp>
        <p:nvSpPr>
          <p:cNvPr id="144" name="Google Shape;144;p6"/>
          <p:cNvSpPr txBox="1"/>
          <p:nvPr/>
        </p:nvSpPr>
        <p:spPr>
          <a:xfrm>
            <a:off x="6026619" y="6093863"/>
            <a:ext cx="589173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Source: Coile, C., K. Milligan, and D. Wise. 2017. Health Capacity to Work at Older Ages: Evidence from the United States. In Social Security Programs and Retirement.</a:t>
            </a:r>
            <a:endParaRPr/>
          </a:p>
        </p:txBody>
      </p:sp>
      <p:graphicFrame>
        <p:nvGraphicFramePr>
          <p:cNvPr id="145" name="Google Shape;145;p6"/>
          <p:cNvGraphicFramePr/>
          <p:nvPr/>
        </p:nvGraphicFramePr>
        <p:xfrm>
          <a:off x="6095999" y="1340767"/>
          <a:ext cx="3000000" cy="3000000"/>
        </p:xfrm>
        <a:graphic>
          <a:graphicData uri="http://schemas.openxmlformats.org/drawingml/2006/table">
            <a:tbl>
              <a:tblPr bandRow="1" firstRow="1">
                <a:noFill/>
                <a:tableStyleId>{A221FFCA-0E2B-494E-B345-36DB58BE400E}</a:tableStyleId>
              </a:tblPr>
              <a:tblGrid>
                <a:gridCol w="1918050"/>
                <a:gridCol w="1918050"/>
                <a:gridCol w="1918050"/>
              </a:tblGrid>
              <a:tr h="341225">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Country</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2010 versus 1977</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2010 versus 1995</a:t>
                      </a:r>
                      <a:endParaRPr/>
                    </a:p>
                  </a:txBody>
                  <a:tcPr marT="45725" marB="45725" marR="91450" marL="91450"/>
                </a:tc>
              </a:tr>
              <a:tr h="312800">
                <a:tc>
                  <a:txBody>
                    <a:bodyPr/>
                    <a:lstStyle/>
                    <a:p>
                      <a:pPr indent="0" lvl="0" marL="0" marR="0" rtl="0" algn="l">
                        <a:spcBef>
                          <a:spcPts val="0"/>
                        </a:spcBef>
                        <a:spcAft>
                          <a:spcPts val="0"/>
                        </a:spcAft>
                        <a:buNone/>
                      </a:pPr>
                      <a:r>
                        <a:rPr lang="en-US" sz="1600">
                          <a:solidFill>
                            <a:schemeClr val="accent2"/>
                          </a:solidFill>
                          <a:latin typeface="Arial"/>
                          <a:ea typeface="Arial"/>
                          <a:cs typeface="Arial"/>
                          <a:sym typeface="Arial"/>
                        </a:rPr>
                        <a:t>Belgium</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5.0</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1.0</a:t>
                      </a:r>
                      <a:endParaRPr/>
                    </a:p>
                  </a:txBody>
                  <a:tcPr marT="45725" marB="45725" marR="91450" marL="91450"/>
                </a:tc>
              </a:tr>
              <a:tr h="312800">
                <a:tc>
                  <a:txBody>
                    <a:bodyPr/>
                    <a:lstStyle/>
                    <a:p>
                      <a:pPr indent="0" lvl="0" marL="0" marR="0" rtl="0" algn="l">
                        <a:spcBef>
                          <a:spcPts val="0"/>
                        </a:spcBef>
                        <a:spcAft>
                          <a:spcPts val="0"/>
                        </a:spcAft>
                        <a:buNone/>
                      </a:pPr>
                      <a:r>
                        <a:rPr lang="en-US" sz="1600">
                          <a:solidFill>
                            <a:schemeClr val="accent2"/>
                          </a:solidFill>
                          <a:latin typeface="Arial"/>
                          <a:ea typeface="Arial"/>
                          <a:cs typeface="Arial"/>
                          <a:sym typeface="Arial"/>
                        </a:rPr>
                        <a:t>Canada</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4.9</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1.3</a:t>
                      </a:r>
                      <a:endParaRPr/>
                    </a:p>
                  </a:txBody>
                  <a:tcPr marT="45725" marB="45725" marR="91450" marL="91450"/>
                </a:tc>
              </a:tr>
              <a:tr h="312800">
                <a:tc>
                  <a:txBody>
                    <a:bodyPr/>
                    <a:lstStyle/>
                    <a:p>
                      <a:pPr indent="0" lvl="0" marL="0" marR="0" rtl="0" algn="l">
                        <a:spcBef>
                          <a:spcPts val="0"/>
                        </a:spcBef>
                        <a:spcAft>
                          <a:spcPts val="0"/>
                        </a:spcAft>
                        <a:buNone/>
                      </a:pPr>
                      <a:r>
                        <a:rPr lang="en-US" sz="1600">
                          <a:solidFill>
                            <a:schemeClr val="accent2"/>
                          </a:solidFill>
                          <a:latin typeface="Arial"/>
                          <a:ea typeface="Arial"/>
                          <a:cs typeface="Arial"/>
                          <a:sym typeface="Arial"/>
                        </a:rPr>
                        <a:t>Denmark</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4.7</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1.6</a:t>
                      </a:r>
                      <a:endParaRPr/>
                    </a:p>
                  </a:txBody>
                  <a:tcPr marT="45725" marB="45725" marR="91450" marL="91450"/>
                </a:tc>
              </a:tr>
              <a:tr h="312800">
                <a:tc>
                  <a:txBody>
                    <a:bodyPr/>
                    <a:lstStyle/>
                    <a:p>
                      <a:pPr indent="0" lvl="0" marL="0" marR="0" rtl="0" algn="l">
                        <a:spcBef>
                          <a:spcPts val="0"/>
                        </a:spcBef>
                        <a:spcAft>
                          <a:spcPts val="0"/>
                        </a:spcAft>
                        <a:buNone/>
                      </a:pPr>
                      <a:r>
                        <a:rPr lang="en-US" sz="1600">
                          <a:solidFill>
                            <a:schemeClr val="accent2"/>
                          </a:solidFill>
                          <a:latin typeface="Arial"/>
                          <a:ea typeface="Arial"/>
                          <a:cs typeface="Arial"/>
                          <a:sym typeface="Arial"/>
                        </a:rPr>
                        <a:t>France</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8.0</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2.2</a:t>
                      </a:r>
                      <a:endParaRPr/>
                    </a:p>
                  </a:txBody>
                  <a:tcPr marT="45725" marB="45725" marR="91450" marL="91450"/>
                </a:tc>
              </a:tr>
              <a:tr h="312800">
                <a:tc>
                  <a:txBody>
                    <a:bodyPr/>
                    <a:lstStyle/>
                    <a:p>
                      <a:pPr indent="0" lvl="0" marL="0" marR="0" rtl="0" algn="l">
                        <a:spcBef>
                          <a:spcPts val="0"/>
                        </a:spcBef>
                        <a:spcAft>
                          <a:spcPts val="0"/>
                        </a:spcAft>
                        <a:buNone/>
                      </a:pPr>
                      <a:r>
                        <a:rPr lang="en-US" sz="1600">
                          <a:solidFill>
                            <a:schemeClr val="accent2"/>
                          </a:solidFill>
                          <a:latin typeface="Arial"/>
                          <a:ea typeface="Arial"/>
                          <a:cs typeface="Arial"/>
                          <a:sym typeface="Arial"/>
                        </a:rPr>
                        <a:t>Germany</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5.9</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2.6</a:t>
                      </a:r>
                      <a:endParaRPr/>
                    </a:p>
                  </a:txBody>
                  <a:tcPr marT="45725" marB="45725" marR="91450" marL="91450"/>
                </a:tc>
              </a:tr>
              <a:tr h="312800">
                <a:tc>
                  <a:txBody>
                    <a:bodyPr/>
                    <a:lstStyle/>
                    <a:p>
                      <a:pPr indent="0" lvl="0" marL="0" marR="0" rtl="0" algn="l">
                        <a:spcBef>
                          <a:spcPts val="0"/>
                        </a:spcBef>
                        <a:spcAft>
                          <a:spcPts val="0"/>
                        </a:spcAft>
                        <a:buNone/>
                      </a:pPr>
                      <a:r>
                        <a:rPr lang="en-US" sz="1600">
                          <a:solidFill>
                            <a:schemeClr val="accent2"/>
                          </a:solidFill>
                          <a:latin typeface="Arial"/>
                          <a:ea typeface="Arial"/>
                          <a:cs typeface="Arial"/>
                          <a:sym typeface="Arial"/>
                        </a:rPr>
                        <a:t>Italy</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7.7</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2.7</a:t>
                      </a:r>
                      <a:endParaRPr/>
                    </a:p>
                  </a:txBody>
                  <a:tcPr marT="45725" marB="45725" marR="91450" marL="91450"/>
                </a:tc>
              </a:tr>
              <a:tr h="312800">
                <a:tc>
                  <a:txBody>
                    <a:bodyPr/>
                    <a:lstStyle/>
                    <a:p>
                      <a:pPr indent="0" lvl="0" marL="0" marR="0" rtl="0" algn="l">
                        <a:spcBef>
                          <a:spcPts val="0"/>
                        </a:spcBef>
                        <a:spcAft>
                          <a:spcPts val="0"/>
                        </a:spcAft>
                        <a:buNone/>
                      </a:pPr>
                      <a:r>
                        <a:rPr lang="en-US" sz="1600">
                          <a:solidFill>
                            <a:schemeClr val="accent2"/>
                          </a:solidFill>
                          <a:latin typeface="Arial"/>
                          <a:ea typeface="Arial"/>
                          <a:cs typeface="Arial"/>
                          <a:sym typeface="Arial"/>
                        </a:rPr>
                        <a:t>Japan</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3.7</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2.2</a:t>
                      </a:r>
                      <a:endParaRPr/>
                    </a:p>
                  </a:txBody>
                  <a:tcPr marT="45725" marB="45725" marR="91450" marL="91450"/>
                </a:tc>
              </a:tr>
              <a:tr h="312800">
                <a:tc>
                  <a:txBody>
                    <a:bodyPr/>
                    <a:lstStyle/>
                    <a:p>
                      <a:pPr indent="0" lvl="0" marL="0" marR="0" rtl="0" algn="l">
                        <a:spcBef>
                          <a:spcPts val="0"/>
                        </a:spcBef>
                        <a:spcAft>
                          <a:spcPts val="0"/>
                        </a:spcAft>
                        <a:buNone/>
                      </a:pPr>
                      <a:r>
                        <a:rPr lang="en-US" sz="1600">
                          <a:solidFill>
                            <a:schemeClr val="accent2"/>
                          </a:solidFill>
                          <a:latin typeface="Arial"/>
                          <a:ea typeface="Arial"/>
                          <a:cs typeface="Arial"/>
                          <a:sym typeface="Arial"/>
                        </a:rPr>
                        <a:t>The Netherlands</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3.4</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-0.1</a:t>
                      </a:r>
                      <a:endParaRPr/>
                    </a:p>
                  </a:txBody>
                  <a:tcPr marT="45725" marB="45725" marR="91450" marL="91450"/>
                </a:tc>
              </a:tr>
              <a:tr h="312800">
                <a:tc>
                  <a:txBody>
                    <a:bodyPr/>
                    <a:lstStyle/>
                    <a:p>
                      <a:pPr indent="0" lvl="0" marL="0" marR="0" rtl="0" algn="l">
                        <a:spcBef>
                          <a:spcPts val="0"/>
                        </a:spcBef>
                        <a:spcAft>
                          <a:spcPts val="0"/>
                        </a:spcAft>
                        <a:buNone/>
                      </a:pPr>
                      <a:r>
                        <a:rPr lang="en-US" sz="1600">
                          <a:solidFill>
                            <a:schemeClr val="accent2"/>
                          </a:solidFill>
                          <a:latin typeface="Arial"/>
                          <a:ea typeface="Arial"/>
                          <a:cs typeface="Arial"/>
                          <a:sym typeface="Arial"/>
                        </a:rPr>
                        <a:t>Spain</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7.0</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2.2</a:t>
                      </a:r>
                      <a:endParaRPr/>
                    </a:p>
                  </a:txBody>
                  <a:tcPr marT="45725" marB="45725" marR="91450" marL="91450"/>
                </a:tc>
              </a:tr>
              <a:tr h="312800">
                <a:tc>
                  <a:txBody>
                    <a:bodyPr/>
                    <a:lstStyle/>
                    <a:p>
                      <a:pPr indent="0" lvl="0" marL="0" marR="0" rtl="0" algn="l">
                        <a:spcBef>
                          <a:spcPts val="0"/>
                        </a:spcBef>
                        <a:spcAft>
                          <a:spcPts val="0"/>
                        </a:spcAft>
                        <a:buNone/>
                      </a:pPr>
                      <a:r>
                        <a:rPr lang="en-US" sz="1600">
                          <a:solidFill>
                            <a:schemeClr val="accent2"/>
                          </a:solidFill>
                          <a:latin typeface="Arial"/>
                          <a:ea typeface="Arial"/>
                          <a:cs typeface="Arial"/>
                          <a:sym typeface="Arial"/>
                        </a:rPr>
                        <a:t>Sweden</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3.2</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0.8</a:t>
                      </a:r>
                      <a:endParaRPr/>
                    </a:p>
                  </a:txBody>
                  <a:tcPr marT="45725" marB="45725" marR="91450" marL="91450"/>
                </a:tc>
              </a:tr>
              <a:tr h="312800">
                <a:tc>
                  <a:txBody>
                    <a:bodyPr/>
                    <a:lstStyle/>
                    <a:p>
                      <a:pPr indent="0" lvl="0" marL="0" marR="0" rtl="0" algn="l">
                        <a:spcBef>
                          <a:spcPts val="0"/>
                        </a:spcBef>
                        <a:spcAft>
                          <a:spcPts val="0"/>
                        </a:spcAft>
                        <a:buNone/>
                      </a:pPr>
                      <a:r>
                        <a:rPr lang="en-US" sz="1600">
                          <a:solidFill>
                            <a:schemeClr val="accent2"/>
                          </a:solidFill>
                          <a:latin typeface="Arial"/>
                          <a:ea typeface="Arial"/>
                          <a:cs typeface="Arial"/>
                          <a:sym typeface="Arial"/>
                        </a:rPr>
                        <a:t>United Kingdom</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8.4</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1.8</a:t>
                      </a:r>
                      <a:endParaRPr/>
                    </a:p>
                  </a:txBody>
                  <a:tcPr marT="45725" marB="45725" marR="91450" marL="91450"/>
                </a:tc>
              </a:tr>
              <a:tr h="312800">
                <a:tc>
                  <a:txBody>
                    <a:bodyPr/>
                    <a:lstStyle/>
                    <a:p>
                      <a:pPr indent="0" lvl="0" marL="0" marR="0" rtl="0" algn="l">
                        <a:spcBef>
                          <a:spcPts val="0"/>
                        </a:spcBef>
                        <a:spcAft>
                          <a:spcPts val="0"/>
                        </a:spcAft>
                        <a:buNone/>
                      </a:pPr>
                      <a:r>
                        <a:rPr lang="en-US" sz="1600">
                          <a:solidFill>
                            <a:schemeClr val="accent2"/>
                          </a:solidFill>
                          <a:latin typeface="Arial"/>
                          <a:ea typeface="Arial"/>
                          <a:cs typeface="Arial"/>
                          <a:sym typeface="Arial"/>
                        </a:rPr>
                        <a:t>United States</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4.2</a:t>
                      </a:r>
                      <a:endParaRPr/>
                    </a:p>
                  </a:txBody>
                  <a:tcPr marT="45725" marB="45725" marR="91450" marL="91450"/>
                </a:tc>
                <a:tc>
                  <a:txBody>
                    <a:bodyPr/>
                    <a:lstStyle/>
                    <a:p>
                      <a:pPr indent="0" lvl="0" marL="0" marR="0" rtl="0" algn="ctr">
                        <a:spcBef>
                          <a:spcPts val="0"/>
                        </a:spcBef>
                        <a:spcAft>
                          <a:spcPts val="0"/>
                        </a:spcAft>
                        <a:buNone/>
                      </a:pPr>
                      <a:r>
                        <a:rPr lang="en-US" sz="1600">
                          <a:solidFill>
                            <a:schemeClr val="accent2"/>
                          </a:solidFill>
                          <a:latin typeface="Arial"/>
                          <a:ea typeface="Arial"/>
                          <a:cs typeface="Arial"/>
                          <a:sym typeface="Arial"/>
                        </a:rPr>
                        <a:t>1.8</a:t>
                      </a:r>
                      <a:endParaRPr/>
                    </a:p>
                  </a:txBody>
                  <a:tcPr marT="45725" marB="45725" marR="91450" marL="91450"/>
                </a:tc>
              </a:tr>
            </a:tbl>
          </a:graphicData>
        </a:graphic>
      </p:graphicFrame>
      <p:sp>
        <p:nvSpPr>
          <p:cNvPr id="146" name="Google Shape;146;p6"/>
          <p:cNvSpPr txBox="1"/>
          <p:nvPr/>
        </p:nvSpPr>
        <p:spPr>
          <a:xfrm>
            <a:off x="6095999" y="5726442"/>
            <a:ext cx="107330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accent2"/>
                </a:solidFill>
                <a:latin typeface="Arial"/>
                <a:ea typeface="Arial"/>
                <a:cs typeface="Arial"/>
                <a:sym typeface="Arial"/>
              </a:rPr>
              <a:t>Average</a:t>
            </a:r>
            <a:endParaRPr/>
          </a:p>
        </p:txBody>
      </p:sp>
      <p:sp>
        <p:nvSpPr>
          <p:cNvPr id="147" name="Google Shape;147;p6"/>
          <p:cNvSpPr/>
          <p:nvPr/>
        </p:nvSpPr>
        <p:spPr>
          <a:xfrm>
            <a:off x="10704512" y="5750998"/>
            <a:ext cx="425661" cy="289441"/>
          </a:xfrm>
          <a:prstGeom prst="roundRect">
            <a:avLst>
              <a:gd fmla="val 16667" name="adj"/>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lt1"/>
                </a:solidFill>
                <a:latin typeface="Arial"/>
                <a:ea typeface="Arial"/>
                <a:cs typeface="Arial"/>
                <a:sym typeface="Arial"/>
              </a:rPr>
              <a:t>1.7</a:t>
            </a:r>
            <a:endParaRPr/>
          </a:p>
        </p:txBody>
      </p:sp>
      <p:sp>
        <p:nvSpPr>
          <p:cNvPr id="148" name="Google Shape;148;p6"/>
          <p:cNvSpPr/>
          <p:nvPr/>
        </p:nvSpPr>
        <p:spPr>
          <a:xfrm>
            <a:off x="8759656" y="5768357"/>
            <a:ext cx="425661" cy="289441"/>
          </a:xfrm>
          <a:prstGeom prst="roundRect">
            <a:avLst>
              <a:gd fmla="val 16667" name="adj"/>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lt1"/>
                </a:solidFill>
                <a:latin typeface="Arial"/>
                <a:ea typeface="Arial"/>
                <a:cs typeface="Arial"/>
                <a:sym typeface="Arial"/>
              </a:rPr>
              <a:t>5.5</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6" name="Google Shape;156;p7"/>
          <p:cNvPicPr preferRelativeResize="0"/>
          <p:nvPr/>
        </p:nvPicPr>
        <p:blipFill rotWithShape="1">
          <a:blip r:embed="rId3">
            <a:alphaModFix/>
          </a:blip>
          <a:srcRect b="0" l="0" r="0" t="0"/>
          <a:stretch/>
        </p:blipFill>
        <p:spPr>
          <a:xfrm>
            <a:off x="263950" y="2442525"/>
            <a:ext cx="5852160" cy="3503334"/>
          </a:xfrm>
          <a:prstGeom prst="rect">
            <a:avLst/>
          </a:prstGeom>
          <a:noFill/>
          <a:ln>
            <a:noFill/>
          </a:ln>
        </p:spPr>
      </p:pic>
      <p:pic>
        <p:nvPicPr>
          <p:cNvPr id="157" name="Google Shape;157;p7"/>
          <p:cNvPicPr preferRelativeResize="0"/>
          <p:nvPr/>
        </p:nvPicPr>
        <p:blipFill rotWithShape="1">
          <a:blip r:embed="rId4">
            <a:alphaModFix/>
          </a:blip>
          <a:srcRect b="0" l="0" r="0" t="0"/>
          <a:stretch/>
        </p:blipFill>
        <p:spPr>
          <a:xfrm>
            <a:off x="6116110" y="2442525"/>
            <a:ext cx="5852160" cy="3511296"/>
          </a:xfrm>
          <a:prstGeom prst="rect">
            <a:avLst/>
          </a:prstGeom>
          <a:noFill/>
          <a:ln>
            <a:noFill/>
          </a:ln>
        </p:spPr>
      </p:pic>
      <p:sp>
        <p:nvSpPr>
          <p:cNvPr id="158" name="Google Shape;158;p7"/>
          <p:cNvSpPr txBox="1"/>
          <p:nvPr/>
        </p:nvSpPr>
        <p:spPr>
          <a:xfrm>
            <a:off x="493766" y="5979057"/>
            <a:ext cx="11088634"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PRC = People’s Republic of China.</a:t>
            </a:r>
            <a:endParaRPr/>
          </a:p>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Source: </a:t>
            </a:r>
            <a:r>
              <a:rPr lang="en-US" sz="1200">
                <a:solidFill>
                  <a:schemeClr val="dk1"/>
                </a:solidFill>
                <a:latin typeface="Arial"/>
                <a:ea typeface="Arial"/>
                <a:cs typeface="Arial"/>
                <a:sym typeface="Arial"/>
              </a:rPr>
              <a:t>Aiko Kikkawa, Takashi Oshio, Yasuyuki Sawada, Satoshi Shimizutani, Naohiro Ogawa, Albert Park, and Tetsushi Sonobe. 2024. “Health Capacity to Work among Older Persons in Asia: Key Findings from a Regional Comparative Study.” </a:t>
            </a:r>
            <a:r>
              <a:rPr i="1" lang="en-US" sz="1200">
                <a:solidFill>
                  <a:schemeClr val="dk1"/>
                </a:solidFill>
                <a:latin typeface="Arial"/>
                <a:ea typeface="Arial"/>
                <a:cs typeface="Arial"/>
                <a:sym typeface="Arial"/>
              </a:rPr>
              <a:t>Asian Development Review</a:t>
            </a:r>
            <a:r>
              <a:rPr lang="en-US" sz="1200">
                <a:solidFill>
                  <a:schemeClr val="dk1"/>
                </a:solidFill>
                <a:latin typeface="Arial"/>
                <a:ea typeface="Arial"/>
                <a:cs typeface="Arial"/>
                <a:sym typeface="Arial"/>
              </a:rPr>
              <a:t>, forthcoming.</a:t>
            </a:r>
            <a:endParaRPr/>
          </a:p>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A5A5A5"/>
              </a:solidFill>
              <a:latin typeface="Arial"/>
              <a:ea typeface="Arial"/>
              <a:cs typeface="Arial"/>
              <a:sym typeface="Arial"/>
            </a:endParaRPr>
          </a:p>
        </p:txBody>
      </p:sp>
      <p:sp>
        <p:nvSpPr>
          <p:cNvPr id="159" name="Google Shape;159;p7"/>
          <p:cNvSpPr/>
          <p:nvPr/>
        </p:nvSpPr>
        <p:spPr>
          <a:xfrm>
            <a:off x="2704890" y="1701440"/>
            <a:ext cx="682244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1600"/>
              <a:buFont typeface="Arial"/>
              <a:buNone/>
            </a:pPr>
            <a:r>
              <a:rPr b="1" i="0" lang="en-US" sz="1600" u="none" cap="none" strike="noStrike">
                <a:solidFill>
                  <a:schemeClr val="accent2"/>
                </a:solidFill>
                <a:latin typeface="Arial"/>
                <a:ea typeface="Arial"/>
                <a:cs typeface="Arial"/>
                <a:sym typeface="Arial"/>
              </a:rPr>
              <a:t>Additional Work Capacity by Age Group and Gender </a:t>
            </a:r>
            <a:endParaRPr b="0" i="0" sz="1600" u="none" cap="none" strike="noStrike">
              <a:solidFill>
                <a:schemeClr val="accent2"/>
              </a:solidFill>
              <a:latin typeface="Arial"/>
              <a:ea typeface="Arial"/>
              <a:cs typeface="Arial"/>
              <a:sym typeface="Arial"/>
            </a:endParaRPr>
          </a:p>
        </p:txBody>
      </p:sp>
      <p:sp>
        <p:nvSpPr>
          <p:cNvPr id="160" name="Google Shape;160;p7"/>
          <p:cNvSpPr txBox="1"/>
          <p:nvPr/>
        </p:nvSpPr>
        <p:spPr>
          <a:xfrm>
            <a:off x="1459376" y="2244339"/>
            <a:ext cx="3706283" cy="332399"/>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1600">
                <a:solidFill>
                  <a:srgbClr val="E9532B"/>
                </a:solidFill>
                <a:latin typeface="Arial"/>
                <a:ea typeface="Arial"/>
                <a:cs typeface="Arial"/>
                <a:sym typeface="Arial"/>
              </a:rPr>
              <a:t>Male, 60–64 years old</a:t>
            </a:r>
            <a:endParaRPr sz="1600">
              <a:solidFill>
                <a:srgbClr val="E9532B"/>
              </a:solidFill>
              <a:latin typeface="Arial"/>
              <a:ea typeface="Arial"/>
              <a:cs typeface="Arial"/>
              <a:sym typeface="Arial"/>
            </a:endParaRPr>
          </a:p>
        </p:txBody>
      </p:sp>
      <p:sp>
        <p:nvSpPr>
          <p:cNvPr id="161" name="Google Shape;161;p7"/>
          <p:cNvSpPr txBox="1"/>
          <p:nvPr/>
        </p:nvSpPr>
        <p:spPr>
          <a:xfrm>
            <a:off x="7128459" y="2244339"/>
            <a:ext cx="3827461" cy="332399"/>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1600">
                <a:solidFill>
                  <a:srgbClr val="E9532B"/>
                </a:solidFill>
                <a:latin typeface="Arial"/>
                <a:ea typeface="Arial"/>
                <a:cs typeface="Arial"/>
                <a:sym typeface="Arial"/>
              </a:rPr>
              <a:t>Female, 60–64 years old</a:t>
            </a:r>
            <a:endParaRPr sz="1600">
              <a:solidFill>
                <a:srgbClr val="E9532B"/>
              </a:solidFill>
              <a:latin typeface="Arial"/>
              <a:ea typeface="Arial"/>
              <a:cs typeface="Arial"/>
              <a:sym typeface="Arial"/>
            </a:endParaRPr>
          </a:p>
        </p:txBody>
      </p:sp>
      <p:sp>
        <p:nvSpPr>
          <p:cNvPr id="162" name="Google Shape;162;p7"/>
          <p:cNvSpPr/>
          <p:nvPr/>
        </p:nvSpPr>
        <p:spPr>
          <a:xfrm>
            <a:off x="0" y="0"/>
            <a:ext cx="12192000" cy="1102090"/>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400">
              <a:solidFill>
                <a:schemeClr val="lt1"/>
              </a:solidFill>
              <a:latin typeface="Arial"/>
              <a:ea typeface="Arial"/>
              <a:cs typeface="Arial"/>
              <a:sym typeface="Arial"/>
            </a:endParaRPr>
          </a:p>
        </p:txBody>
      </p:sp>
      <p:sp>
        <p:nvSpPr>
          <p:cNvPr id="163" name="Google Shape;163;p7"/>
          <p:cNvSpPr/>
          <p:nvPr/>
        </p:nvSpPr>
        <p:spPr>
          <a:xfrm>
            <a:off x="0" y="84665"/>
            <a:ext cx="12192000" cy="9738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Arial"/>
                <a:ea typeface="Arial"/>
                <a:cs typeface="Arial"/>
                <a:sym typeface="Arial"/>
              </a:rPr>
              <a:t>Measuring Health Capacity to Work by CMR</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8"/>
          <p:cNvSpPr txBox="1"/>
          <p:nvPr/>
        </p:nvSpPr>
        <p:spPr>
          <a:xfrm>
            <a:off x="2423592" y="6050477"/>
            <a:ext cx="7590226"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Sources: OECD (2018) and </a:t>
            </a:r>
            <a:r>
              <a:rPr lang="en-US" sz="1200">
                <a:solidFill>
                  <a:schemeClr val="dk1"/>
                </a:solidFill>
                <a:latin typeface="Arial"/>
                <a:ea typeface="Arial"/>
                <a:cs typeface="Arial"/>
                <a:sym typeface="Arial"/>
              </a:rPr>
              <a:t>Aiko Kikkawa, Takashi Oshio, Yasuyuki Sawada, Satoshi Shimizutani, Naohiro Ogawa, Albert Park, and Tetsushi Sonobe. 2024. “Health Capacity to Work among Older Persons in Asia: Key Findings from a Regional Comparative Study.” </a:t>
            </a:r>
            <a:r>
              <a:rPr i="1" lang="en-US" sz="1200">
                <a:solidFill>
                  <a:schemeClr val="dk1"/>
                </a:solidFill>
                <a:latin typeface="Arial"/>
                <a:ea typeface="Arial"/>
                <a:cs typeface="Arial"/>
                <a:sym typeface="Arial"/>
              </a:rPr>
              <a:t>Asian Development Review</a:t>
            </a:r>
            <a:r>
              <a:rPr lang="en-US" sz="1200">
                <a:solidFill>
                  <a:schemeClr val="dk1"/>
                </a:solidFill>
                <a:latin typeface="Arial"/>
                <a:ea typeface="Arial"/>
                <a:cs typeface="Arial"/>
                <a:sym typeface="Arial"/>
              </a:rPr>
              <a:t>, forthcoming.</a:t>
            </a:r>
            <a:endParaRPr/>
          </a:p>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A5A5A5"/>
              </a:solidFill>
              <a:latin typeface="Arial"/>
              <a:ea typeface="Arial"/>
              <a:cs typeface="Arial"/>
              <a:sym typeface="Arial"/>
            </a:endParaRPr>
          </a:p>
        </p:txBody>
      </p:sp>
      <p:sp>
        <p:nvSpPr>
          <p:cNvPr id="172" name="Google Shape;172;p8"/>
          <p:cNvSpPr/>
          <p:nvPr/>
        </p:nvSpPr>
        <p:spPr>
          <a:xfrm>
            <a:off x="2719804" y="1239309"/>
            <a:ext cx="6822440" cy="5847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1600"/>
              <a:buFont typeface="Arial"/>
              <a:buNone/>
            </a:pPr>
            <a:r>
              <a:rPr b="1" i="0" lang="en-US" sz="1600" u="none" cap="none" strike="noStrike">
                <a:solidFill>
                  <a:schemeClr val="accent2"/>
                </a:solidFill>
                <a:latin typeface="Arial"/>
                <a:ea typeface="Arial"/>
                <a:cs typeface="Arial"/>
                <a:sym typeface="Arial"/>
              </a:rPr>
              <a:t>Additional Health Capacity to Work in Men (Aged 65–69 Years) and the Contributory Pension Coverage(%)</a:t>
            </a:r>
            <a:endParaRPr b="0" i="0" sz="1600" u="none" cap="none" strike="noStrike">
              <a:solidFill>
                <a:schemeClr val="accent2"/>
              </a:solidFill>
              <a:latin typeface="Arial"/>
              <a:ea typeface="Arial"/>
              <a:cs typeface="Arial"/>
              <a:sym typeface="Arial"/>
            </a:endParaRPr>
          </a:p>
        </p:txBody>
      </p:sp>
      <p:pic>
        <p:nvPicPr>
          <p:cNvPr id="173" name="Google Shape;173;p8"/>
          <p:cNvPicPr preferRelativeResize="0"/>
          <p:nvPr/>
        </p:nvPicPr>
        <p:blipFill rotWithShape="1">
          <a:blip r:embed="rId3">
            <a:alphaModFix/>
          </a:blip>
          <a:srcRect b="0" l="0" r="0" t="0"/>
          <a:stretch/>
        </p:blipFill>
        <p:spPr>
          <a:xfrm>
            <a:off x="3042278" y="1872616"/>
            <a:ext cx="6107443" cy="4037698"/>
          </a:xfrm>
          <a:prstGeom prst="rect">
            <a:avLst/>
          </a:prstGeom>
          <a:noFill/>
          <a:ln>
            <a:noFill/>
          </a:ln>
        </p:spPr>
      </p:pic>
      <p:sp>
        <p:nvSpPr>
          <p:cNvPr id="174" name="Google Shape;174;p8"/>
          <p:cNvSpPr/>
          <p:nvPr/>
        </p:nvSpPr>
        <p:spPr>
          <a:xfrm>
            <a:off x="0" y="0"/>
            <a:ext cx="12192000" cy="1102090"/>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400">
              <a:solidFill>
                <a:schemeClr val="lt1"/>
              </a:solidFill>
              <a:latin typeface="Arial"/>
              <a:ea typeface="Arial"/>
              <a:cs typeface="Arial"/>
              <a:sym typeface="Arial"/>
            </a:endParaRPr>
          </a:p>
        </p:txBody>
      </p:sp>
      <p:sp>
        <p:nvSpPr>
          <p:cNvPr id="175" name="Google Shape;175;p8"/>
          <p:cNvSpPr/>
          <p:nvPr/>
        </p:nvSpPr>
        <p:spPr>
          <a:xfrm>
            <a:off x="0" y="84665"/>
            <a:ext cx="12192000" cy="9738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Arial"/>
                <a:ea typeface="Arial"/>
                <a:cs typeface="Arial"/>
                <a:sym typeface="Arial"/>
              </a:rPr>
              <a:t>Untapped Work Capacity and Pension Coverage</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3" name="Google Shape;183;p9"/>
          <p:cNvSpPr txBox="1"/>
          <p:nvPr/>
        </p:nvSpPr>
        <p:spPr>
          <a:xfrm>
            <a:off x="1329722" y="5291403"/>
            <a:ext cx="9532556"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5A5A5"/>
              </a:buClr>
              <a:buSzPts val="900"/>
              <a:buFont typeface="Arial"/>
              <a:buNone/>
            </a:pPr>
            <a:r>
              <a:rPr b="0" i="0" lang="en-US" sz="900" u="none" cap="none" strike="noStrike">
                <a:solidFill>
                  <a:srgbClr val="A5A5A5"/>
                </a:solidFill>
                <a:latin typeface="Arial"/>
                <a:ea typeface="Arial"/>
                <a:cs typeface="Arial"/>
                <a:sym typeface="Arial"/>
              </a:rPr>
              <a:t>Table 4: Silver Dividend in Asia</a:t>
            </a:r>
            <a:endParaRPr/>
          </a:p>
          <a:p>
            <a:pPr indent="0" lvl="0" marL="0" marR="0" rtl="0" algn="l">
              <a:lnSpc>
                <a:spcPct val="100000"/>
              </a:lnSpc>
              <a:spcBef>
                <a:spcPts val="0"/>
              </a:spcBef>
              <a:spcAft>
                <a:spcPts val="0"/>
              </a:spcAft>
              <a:buClr>
                <a:srgbClr val="A5A5A5"/>
              </a:buClr>
              <a:buSzPts val="900"/>
              <a:buFont typeface="Arial"/>
              <a:buNone/>
            </a:pPr>
            <a:r>
              <a:rPr b="0" i="0" lang="en-US" sz="900" u="none" cap="none" strike="noStrike">
                <a:solidFill>
                  <a:srgbClr val="A5A5A5"/>
                </a:solidFill>
                <a:latin typeface="Arial"/>
                <a:ea typeface="Arial"/>
                <a:cs typeface="Arial"/>
                <a:sym typeface="Arial"/>
              </a:rPr>
              <a:t>GDP = gross domestic product, PRC = People’s Republic of China.</a:t>
            </a:r>
            <a:endParaRPr/>
          </a:p>
          <a:p>
            <a:pPr indent="0" lvl="0" marL="0" marR="0" rtl="0" algn="l">
              <a:lnSpc>
                <a:spcPct val="100000"/>
              </a:lnSpc>
              <a:spcBef>
                <a:spcPts val="0"/>
              </a:spcBef>
              <a:spcAft>
                <a:spcPts val="0"/>
              </a:spcAft>
              <a:buClr>
                <a:srgbClr val="A5A5A5"/>
              </a:buClr>
              <a:buSzPts val="900"/>
              <a:buFont typeface="Arial"/>
              <a:buNone/>
            </a:pPr>
            <a:r>
              <a:rPr b="0" i="0" lang="en-US" sz="900" u="none" cap="none" strike="noStrike">
                <a:solidFill>
                  <a:srgbClr val="A5A5A5"/>
                </a:solidFill>
                <a:latin typeface="Arial"/>
                <a:ea typeface="Arial"/>
                <a:cs typeface="Arial"/>
                <a:sym typeface="Arial"/>
              </a:rPr>
              <a:t>Source: Authors’ estimation based on findings from Chen and Park (forthcoming) for the PRC; Giang, Kikkawa, and Park (forthcoming) for Viet Nam; Lee et al. (forthcoming) for the Republic of Korea; Mansor, Awang, and Park (forthcoming) for Malaysia; Oshio, Shimizutani, and Kikkawa (forthcoming) for Japan; Suriastini, Wijayanti, and Oktarina (forthcoming) for Indonesia; and Zhao et al. (forthcoming) for Thailand.</a:t>
            </a:r>
            <a:endParaRPr/>
          </a:p>
        </p:txBody>
      </p:sp>
      <p:graphicFrame>
        <p:nvGraphicFramePr>
          <p:cNvPr id="184" name="Google Shape;184;p9"/>
          <p:cNvGraphicFramePr/>
          <p:nvPr/>
        </p:nvGraphicFramePr>
        <p:xfrm>
          <a:off x="1329722" y="2136826"/>
          <a:ext cx="3000000" cy="3000000"/>
        </p:xfrm>
        <a:graphic>
          <a:graphicData uri="http://schemas.openxmlformats.org/drawingml/2006/table">
            <a:tbl>
              <a:tblPr firstCol="1" firstRow="1">
                <a:noFill/>
                <a:tableStyleId>{A221FFCA-0E2B-494E-B345-36DB58BE400E}</a:tableStyleId>
              </a:tblPr>
              <a:tblGrid>
                <a:gridCol w="2383150"/>
                <a:gridCol w="2383150"/>
                <a:gridCol w="2383150"/>
                <a:gridCol w="2383150"/>
              </a:tblGrid>
              <a:tr h="676675">
                <a:tc rowSpan="2">
                  <a:txBody>
                    <a:bodyPr/>
                    <a:lstStyle/>
                    <a:p>
                      <a:pPr indent="0" lvl="0" marL="0" marR="0" rtl="0" algn="ctr">
                        <a:lnSpc>
                          <a:spcPct val="107000"/>
                        </a:lnSpc>
                        <a:spcBef>
                          <a:spcPts val="0"/>
                        </a:spcBef>
                        <a:spcAft>
                          <a:spcPts val="0"/>
                        </a:spcAft>
                        <a:buNone/>
                      </a:pPr>
                      <a:r>
                        <a:rPr lang="en-US" sz="2000">
                          <a:solidFill>
                            <a:srgbClr val="366092"/>
                          </a:solidFill>
                          <a:latin typeface="Arial"/>
                          <a:ea typeface="Arial"/>
                          <a:cs typeface="Arial"/>
                          <a:sym typeface="Arial"/>
                        </a:rPr>
                        <a:t>Country</a:t>
                      </a:r>
                      <a:endParaRPr sz="2000">
                        <a:solidFill>
                          <a:srgbClr val="366092"/>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366092"/>
                      </a:solidFill>
                      <a:prstDash val="solid"/>
                      <a:round/>
                      <a:headEnd len="sm" w="sm" type="none"/>
                      <a:tailEnd len="sm" w="sm" type="none"/>
                    </a:lnT>
                    <a:lnB cap="flat" cmpd="sng" w="19050">
                      <a:solidFill>
                        <a:srgbClr val="366092"/>
                      </a:solidFill>
                      <a:prstDash val="solid"/>
                      <a:round/>
                      <a:headEnd len="sm" w="sm" type="none"/>
                      <a:tailEnd len="sm" w="sm" type="none"/>
                    </a:lnB>
                  </a:tcPr>
                </a:tc>
                <a:tc gridSpan="2">
                  <a:txBody>
                    <a:bodyPr/>
                    <a:lstStyle/>
                    <a:p>
                      <a:pPr indent="0" lvl="0" marL="0" marR="0" rtl="0" algn="ctr">
                        <a:lnSpc>
                          <a:spcPct val="107000"/>
                        </a:lnSpc>
                        <a:spcBef>
                          <a:spcPts val="0"/>
                        </a:spcBef>
                        <a:spcAft>
                          <a:spcPts val="0"/>
                        </a:spcAft>
                        <a:buNone/>
                      </a:pPr>
                      <a:r>
                        <a:rPr lang="en-US" sz="2000">
                          <a:solidFill>
                            <a:srgbClr val="366092"/>
                          </a:solidFill>
                          <a:latin typeface="Arial"/>
                          <a:ea typeface="Arial"/>
                          <a:cs typeface="Arial"/>
                          <a:sym typeface="Arial"/>
                        </a:rPr>
                        <a:t>Total Value of Untapped Work</a:t>
                      </a:r>
                      <a:br>
                        <a:rPr lang="en-US" sz="2000">
                          <a:solidFill>
                            <a:srgbClr val="366092"/>
                          </a:solidFill>
                          <a:latin typeface="Arial"/>
                          <a:ea typeface="Arial"/>
                          <a:cs typeface="Arial"/>
                          <a:sym typeface="Arial"/>
                        </a:rPr>
                      </a:br>
                      <a:r>
                        <a:rPr lang="en-US" sz="2000">
                          <a:solidFill>
                            <a:srgbClr val="366092"/>
                          </a:solidFill>
                          <a:latin typeface="Arial"/>
                          <a:ea typeface="Arial"/>
                          <a:cs typeface="Arial"/>
                          <a:sym typeface="Arial"/>
                        </a:rPr>
                        <a:t> (ages 60–79)</a:t>
                      </a:r>
                      <a:endParaRPr sz="2000">
                        <a:solidFill>
                          <a:srgbClr val="366092"/>
                        </a:solidFill>
                        <a:latin typeface="Arial"/>
                        <a:ea typeface="Arial"/>
                        <a:cs typeface="Arial"/>
                        <a:sym typeface="Arial"/>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366092"/>
                      </a:solidFill>
                      <a:prstDash val="solid"/>
                      <a:round/>
                      <a:headEnd len="sm" w="sm" type="none"/>
                      <a:tailEnd len="sm" w="sm" type="none"/>
                    </a:lnT>
                    <a:lnB cap="flat" cmpd="sng" w="19050">
                      <a:solidFill>
                        <a:srgbClr val="366092"/>
                      </a:solidFill>
                      <a:prstDash val="solid"/>
                      <a:round/>
                      <a:headEnd len="sm" w="sm" type="none"/>
                      <a:tailEnd len="sm" w="sm" type="none"/>
                    </a:lnB>
                  </a:tcPr>
                </a:tc>
                <a:tc hMerge="1"/>
                <a:tc rowSpan="2">
                  <a:txBody>
                    <a:bodyPr/>
                    <a:lstStyle/>
                    <a:p>
                      <a:pPr indent="0" lvl="0" marL="0" marR="0" rtl="0" algn="ctr">
                        <a:lnSpc>
                          <a:spcPct val="107000"/>
                        </a:lnSpc>
                        <a:spcBef>
                          <a:spcPts val="0"/>
                        </a:spcBef>
                        <a:spcAft>
                          <a:spcPts val="0"/>
                        </a:spcAft>
                        <a:buNone/>
                      </a:pPr>
                      <a:r>
                        <a:rPr lang="en-US" sz="2000">
                          <a:solidFill>
                            <a:srgbClr val="366092"/>
                          </a:solidFill>
                          <a:latin typeface="Arial"/>
                          <a:ea typeface="Arial"/>
                          <a:cs typeface="Arial"/>
                          <a:sym typeface="Arial"/>
                        </a:rPr>
                        <a:t>% Increase in GDP if All Untapped Work Is Utilized</a:t>
                      </a:r>
                      <a:endParaRPr sz="2000">
                        <a:solidFill>
                          <a:srgbClr val="366092"/>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366092"/>
                      </a:solidFill>
                      <a:prstDash val="solid"/>
                      <a:round/>
                      <a:headEnd len="sm" w="sm" type="none"/>
                      <a:tailEnd len="sm" w="sm" type="none"/>
                    </a:lnT>
                    <a:lnB cap="flat" cmpd="sng" w="19050">
                      <a:solidFill>
                        <a:srgbClr val="366092"/>
                      </a:solidFill>
                      <a:prstDash val="solid"/>
                      <a:round/>
                      <a:headEnd len="sm" w="sm" type="none"/>
                      <a:tailEnd len="sm" w="sm" type="none"/>
                    </a:lnB>
                  </a:tcPr>
                </a:tc>
              </a:tr>
              <a:tr h="360825">
                <a:tc vMerge="1"/>
                <a:tc>
                  <a:txBody>
                    <a:bodyPr/>
                    <a:lstStyle/>
                    <a:p>
                      <a:pPr indent="0" lvl="0" marL="0" marR="0" rtl="0" algn="ctr">
                        <a:lnSpc>
                          <a:spcPct val="107000"/>
                        </a:lnSpc>
                        <a:spcBef>
                          <a:spcPts val="0"/>
                        </a:spcBef>
                        <a:spcAft>
                          <a:spcPts val="0"/>
                        </a:spcAft>
                        <a:buNone/>
                      </a:pPr>
                      <a:r>
                        <a:rPr lang="en-US" sz="1600">
                          <a:solidFill>
                            <a:srgbClr val="366092"/>
                          </a:solidFill>
                          <a:latin typeface="Arial"/>
                          <a:ea typeface="Arial"/>
                          <a:cs typeface="Arial"/>
                          <a:sym typeface="Arial"/>
                        </a:rPr>
                        <a:t>Value ($ million)</a:t>
                      </a:r>
                      <a:endParaRPr sz="1600">
                        <a:solidFill>
                          <a:srgbClr val="366092"/>
                        </a:solidFill>
                        <a:latin typeface="Arial"/>
                        <a:ea typeface="Arial"/>
                        <a:cs typeface="Arial"/>
                        <a:sym typeface="Arial"/>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366092"/>
                      </a:solidFill>
                      <a:prstDash val="solid"/>
                      <a:round/>
                      <a:headEnd len="sm" w="sm" type="none"/>
                      <a:tailEnd len="sm" w="sm" type="none"/>
                    </a:lnT>
                    <a:lnB cap="flat" cmpd="sng" w="19050">
                      <a:solidFill>
                        <a:srgbClr val="366092"/>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1600">
                          <a:solidFill>
                            <a:srgbClr val="366092"/>
                          </a:solidFill>
                          <a:latin typeface="Arial"/>
                          <a:ea typeface="Arial"/>
                          <a:cs typeface="Arial"/>
                          <a:sym typeface="Arial"/>
                        </a:rPr>
                        <a:t>Year</a:t>
                      </a:r>
                      <a:endParaRPr sz="1600">
                        <a:solidFill>
                          <a:srgbClr val="366092"/>
                        </a:solidFill>
                        <a:latin typeface="Arial"/>
                        <a:ea typeface="Arial"/>
                        <a:cs typeface="Arial"/>
                        <a:sym typeface="Arial"/>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366092"/>
                      </a:solidFill>
                      <a:prstDash val="solid"/>
                      <a:round/>
                      <a:headEnd len="sm" w="sm" type="none"/>
                      <a:tailEnd len="sm" w="sm" type="none"/>
                    </a:lnT>
                    <a:lnB cap="flat" cmpd="sng" w="19050">
                      <a:solidFill>
                        <a:srgbClr val="366092"/>
                      </a:solidFill>
                      <a:prstDash val="solid"/>
                      <a:round/>
                      <a:headEnd len="sm" w="sm" type="none"/>
                      <a:tailEnd len="sm" w="sm" type="none"/>
                    </a:lnB>
                  </a:tcPr>
                </a:tc>
                <a:tc vMerge="1"/>
              </a:tr>
              <a:tr h="298075">
                <a:tc>
                  <a:txBody>
                    <a:bodyPr/>
                    <a:lstStyle/>
                    <a:p>
                      <a:pPr indent="0" lvl="0" marL="0" marR="0" rtl="0" algn="l">
                        <a:lnSpc>
                          <a:spcPct val="107000"/>
                        </a:lnSpc>
                        <a:spcBef>
                          <a:spcPts val="0"/>
                        </a:spcBef>
                        <a:spcAft>
                          <a:spcPts val="0"/>
                        </a:spcAft>
                        <a:buNone/>
                      </a:pPr>
                      <a:r>
                        <a:rPr b="0" lang="en-US" sz="2000">
                          <a:latin typeface="Arial"/>
                          <a:ea typeface="Arial"/>
                          <a:cs typeface="Arial"/>
                          <a:sym typeface="Arial"/>
                        </a:rPr>
                        <a:t>Indonesia</a:t>
                      </a:r>
                      <a:endParaRPr b="0" sz="2000">
                        <a:latin typeface="Arial"/>
                        <a:ea typeface="Arial"/>
                        <a:cs typeface="Arial"/>
                        <a:sym typeface="Arial"/>
                      </a:endParaRPr>
                    </a:p>
                  </a:txBody>
                  <a:tcPr marT="0" marB="0" marR="68575" marL="68575" anchor="ctr">
                    <a:lnT cap="flat" cmpd="sng" w="19050">
                      <a:solidFill>
                        <a:srgbClr val="366092"/>
                      </a:solidFill>
                      <a:prstDash val="solid"/>
                      <a:round/>
                      <a:headEnd len="sm" w="sm" type="none"/>
                      <a:tailEnd len="sm" w="sm" type="none"/>
                    </a:lnT>
                  </a:tcP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5,979 </a:t>
                      </a:r>
                      <a:endParaRPr sz="2000">
                        <a:latin typeface="Arial"/>
                        <a:ea typeface="Arial"/>
                        <a:cs typeface="Arial"/>
                        <a:sym typeface="Arial"/>
                      </a:endParaRPr>
                    </a:p>
                  </a:txBody>
                  <a:tcPr marT="0" marB="0" marR="68575" marL="68575" anchor="ctr">
                    <a:lnT cap="flat" cmpd="sng" w="19050">
                      <a:solidFill>
                        <a:srgbClr val="366092"/>
                      </a:solidFill>
                      <a:prstDash val="solid"/>
                      <a:round/>
                      <a:headEnd len="sm" w="sm" type="none"/>
                      <a:tailEnd len="sm" w="sm" type="none"/>
                    </a:lnT>
                  </a:tcP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2014</a:t>
                      </a:r>
                      <a:endParaRPr sz="2000">
                        <a:latin typeface="Arial"/>
                        <a:ea typeface="Arial"/>
                        <a:cs typeface="Arial"/>
                        <a:sym typeface="Arial"/>
                      </a:endParaRPr>
                    </a:p>
                  </a:txBody>
                  <a:tcPr marT="0" marB="0" marR="68575" marL="68575" anchor="ctr">
                    <a:lnT cap="flat" cmpd="sng" w="19050">
                      <a:solidFill>
                        <a:srgbClr val="366092"/>
                      </a:solidFill>
                      <a:prstDash val="solid"/>
                      <a:round/>
                      <a:headEnd len="sm" w="sm" type="none"/>
                      <a:tailEnd len="sm" w="sm" type="none"/>
                    </a:lnT>
                  </a:tcP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0.7</a:t>
                      </a:r>
                      <a:endParaRPr sz="2000">
                        <a:latin typeface="Arial"/>
                        <a:ea typeface="Arial"/>
                        <a:cs typeface="Arial"/>
                        <a:sym typeface="Arial"/>
                      </a:endParaRPr>
                    </a:p>
                  </a:txBody>
                  <a:tcPr marT="0" marB="0" marR="68575" marL="68575" anchor="ctr">
                    <a:lnT cap="flat" cmpd="sng" w="19050">
                      <a:solidFill>
                        <a:srgbClr val="366092"/>
                      </a:solidFill>
                      <a:prstDash val="solid"/>
                      <a:round/>
                      <a:headEnd len="sm" w="sm" type="none"/>
                      <a:tailEnd len="sm" w="sm" type="none"/>
                    </a:lnT>
                  </a:tcPr>
                </a:tc>
              </a:tr>
              <a:tr h="298075">
                <a:tc>
                  <a:txBody>
                    <a:bodyPr/>
                    <a:lstStyle/>
                    <a:p>
                      <a:pPr indent="0" lvl="0" marL="0" marR="0" rtl="0" algn="l">
                        <a:lnSpc>
                          <a:spcPct val="107000"/>
                        </a:lnSpc>
                        <a:spcBef>
                          <a:spcPts val="0"/>
                        </a:spcBef>
                        <a:spcAft>
                          <a:spcPts val="0"/>
                        </a:spcAft>
                        <a:buNone/>
                      </a:pPr>
                      <a:r>
                        <a:rPr b="0" lang="en-US" sz="2000">
                          <a:latin typeface="Arial"/>
                          <a:ea typeface="Arial"/>
                          <a:cs typeface="Arial"/>
                          <a:sym typeface="Arial"/>
                        </a:rPr>
                        <a:t>Japan</a:t>
                      </a:r>
                      <a:endParaRPr b="0"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226,683 </a:t>
                      </a:r>
                      <a:endParaRPr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2019</a:t>
                      </a:r>
                      <a:endParaRPr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4.4</a:t>
                      </a:r>
                      <a:endParaRPr sz="2000">
                        <a:latin typeface="Arial"/>
                        <a:ea typeface="Arial"/>
                        <a:cs typeface="Arial"/>
                        <a:sym typeface="Arial"/>
                      </a:endParaRPr>
                    </a:p>
                  </a:txBody>
                  <a:tcPr marT="0" marB="0" marR="68575" marL="68575" anchor="ctr"/>
                </a:tc>
              </a:tr>
              <a:tr h="298075">
                <a:tc>
                  <a:txBody>
                    <a:bodyPr/>
                    <a:lstStyle/>
                    <a:p>
                      <a:pPr indent="0" lvl="0" marL="0" marR="0" rtl="0" algn="l">
                        <a:lnSpc>
                          <a:spcPct val="107000"/>
                        </a:lnSpc>
                        <a:spcBef>
                          <a:spcPts val="0"/>
                        </a:spcBef>
                        <a:spcAft>
                          <a:spcPts val="0"/>
                        </a:spcAft>
                        <a:buNone/>
                      </a:pPr>
                      <a:r>
                        <a:rPr b="0" lang="en-US" sz="2000">
                          <a:latin typeface="Arial"/>
                          <a:ea typeface="Arial"/>
                          <a:cs typeface="Arial"/>
                          <a:sym typeface="Arial"/>
                        </a:rPr>
                        <a:t>Republic of Korea</a:t>
                      </a:r>
                      <a:endParaRPr b="0"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51,510 </a:t>
                      </a:r>
                      <a:endParaRPr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2020</a:t>
                      </a:r>
                      <a:endParaRPr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3.1</a:t>
                      </a:r>
                      <a:endParaRPr sz="2000">
                        <a:latin typeface="Arial"/>
                        <a:ea typeface="Arial"/>
                        <a:cs typeface="Arial"/>
                        <a:sym typeface="Arial"/>
                      </a:endParaRPr>
                    </a:p>
                  </a:txBody>
                  <a:tcPr marT="0" marB="0" marR="68575" marL="68575" anchor="ctr"/>
                </a:tc>
              </a:tr>
              <a:tr h="298075">
                <a:tc>
                  <a:txBody>
                    <a:bodyPr/>
                    <a:lstStyle/>
                    <a:p>
                      <a:pPr indent="0" lvl="0" marL="0" marR="0" rtl="0" algn="l">
                        <a:lnSpc>
                          <a:spcPct val="107000"/>
                        </a:lnSpc>
                        <a:spcBef>
                          <a:spcPts val="0"/>
                        </a:spcBef>
                        <a:spcAft>
                          <a:spcPts val="0"/>
                        </a:spcAft>
                        <a:buNone/>
                      </a:pPr>
                      <a:r>
                        <a:rPr b="0" lang="en-US" sz="2000">
                          <a:latin typeface="Arial"/>
                          <a:ea typeface="Arial"/>
                          <a:cs typeface="Arial"/>
                          <a:sym typeface="Arial"/>
                        </a:rPr>
                        <a:t>Malaysia</a:t>
                      </a:r>
                      <a:endParaRPr b="0"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1,586 </a:t>
                      </a:r>
                      <a:endParaRPr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2020</a:t>
                      </a:r>
                      <a:endParaRPr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0.5</a:t>
                      </a:r>
                      <a:endParaRPr sz="2000">
                        <a:latin typeface="Arial"/>
                        <a:ea typeface="Arial"/>
                        <a:cs typeface="Arial"/>
                        <a:sym typeface="Arial"/>
                      </a:endParaRPr>
                    </a:p>
                  </a:txBody>
                  <a:tcPr marT="0" marB="0" marR="68575" marL="68575" anchor="ctr"/>
                </a:tc>
              </a:tr>
              <a:tr h="298075">
                <a:tc>
                  <a:txBody>
                    <a:bodyPr/>
                    <a:lstStyle/>
                    <a:p>
                      <a:pPr indent="0" lvl="0" marL="0" marR="0" rtl="0" algn="l">
                        <a:lnSpc>
                          <a:spcPct val="107000"/>
                        </a:lnSpc>
                        <a:spcBef>
                          <a:spcPts val="0"/>
                        </a:spcBef>
                        <a:spcAft>
                          <a:spcPts val="0"/>
                        </a:spcAft>
                        <a:buNone/>
                      </a:pPr>
                      <a:r>
                        <a:rPr b="0" lang="en-US" sz="2000">
                          <a:latin typeface="Arial"/>
                          <a:ea typeface="Arial"/>
                          <a:cs typeface="Arial"/>
                          <a:sym typeface="Arial"/>
                        </a:rPr>
                        <a:t>PRC</a:t>
                      </a:r>
                      <a:endParaRPr b="0"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121,337 </a:t>
                      </a:r>
                      <a:endParaRPr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2018</a:t>
                      </a:r>
                      <a:endParaRPr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0.9</a:t>
                      </a:r>
                      <a:endParaRPr sz="2000">
                        <a:latin typeface="Arial"/>
                        <a:ea typeface="Arial"/>
                        <a:cs typeface="Arial"/>
                        <a:sym typeface="Arial"/>
                      </a:endParaRPr>
                    </a:p>
                  </a:txBody>
                  <a:tcPr marT="0" marB="0" marR="68575" marL="68575" anchor="ctr"/>
                </a:tc>
              </a:tr>
              <a:tr h="298075">
                <a:tc>
                  <a:txBody>
                    <a:bodyPr/>
                    <a:lstStyle/>
                    <a:p>
                      <a:pPr indent="0" lvl="0" marL="0" marR="0" rtl="0" algn="l">
                        <a:lnSpc>
                          <a:spcPct val="107000"/>
                        </a:lnSpc>
                        <a:spcBef>
                          <a:spcPts val="0"/>
                        </a:spcBef>
                        <a:spcAft>
                          <a:spcPts val="0"/>
                        </a:spcAft>
                        <a:buNone/>
                      </a:pPr>
                      <a:r>
                        <a:rPr b="0" lang="en-US" sz="2000">
                          <a:latin typeface="Arial"/>
                          <a:ea typeface="Arial"/>
                          <a:cs typeface="Arial"/>
                          <a:sym typeface="Arial"/>
                        </a:rPr>
                        <a:t>Thailand</a:t>
                      </a:r>
                      <a:endParaRPr b="0"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7,642 </a:t>
                      </a:r>
                      <a:endParaRPr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2015</a:t>
                      </a:r>
                      <a:endParaRPr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1.9</a:t>
                      </a:r>
                      <a:endParaRPr sz="2000">
                        <a:latin typeface="Arial"/>
                        <a:ea typeface="Arial"/>
                        <a:cs typeface="Arial"/>
                        <a:sym typeface="Arial"/>
                      </a:endParaRPr>
                    </a:p>
                  </a:txBody>
                  <a:tcPr marT="0" marB="0" marR="68575" marL="68575" anchor="ctr"/>
                </a:tc>
              </a:tr>
              <a:tr h="298075">
                <a:tc>
                  <a:txBody>
                    <a:bodyPr/>
                    <a:lstStyle/>
                    <a:p>
                      <a:pPr indent="0" lvl="0" marL="0" marR="0" rtl="0" algn="l">
                        <a:lnSpc>
                          <a:spcPct val="107000"/>
                        </a:lnSpc>
                        <a:spcBef>
                          <a:spcPts val="0"/>
                        </a:spcBef>
                        <a:spcAft>
                          <a:spcPts val="0"/>
                        </a:spcAft>
                        <a:buNone/>
                      </a:pPr>
                      <a:r>
                        <a:rPr b="0" lang="en-US" sz="2000">
                          <a:latin typeface="Arial"/>
                          <a:ea typeface="Arial"/>
                          <a:cs typeface="Arial"/>
                          <a:sym typeface="Arial"/>
                        </a:rPr>
                        <a:t>Viet Nam</a:t>
                      </a:r>
                      <a:endParaRPr b="0"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5,721 </a:t>
                      </a:r>
                      <a:endParaRPr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2019</a:t>
                      </a:r>
                      <a:endParaRPr sz="2000">
                        <a:latin typeface="Arial"/>
                        <a:ea typeface="Arial"/>
                        <a:cs typeface="Arial"/>
                        <a:sym typeface="Arial"/>
                      </a:endParaRPr>
                    </a:p>
                  </a:txBody>
                  <a:tcPr marT="0" marB="0" marR="68575" marL="68575" anchor="ctr"/>
                </a:tc>
                <a:tc>
                  <a:txBody>
                    <a:bodyPr/>
                    <a:lstStyle/>
                    <a:p>
                      <a:pPr indent="0" lvl="0" marL="0" marR="0" rtl="0" algn="ctr">
                        <a:lnSpc>
                          <a:spcPct val="107000"/>
                        </a:lnSpc>
                        <a:spcBef>
                          <a:spcPts val="0"/>
                        </a:spcBef>
                        <a:spcAft>
                          <a:spcPts val="0"/>
                        </a:spcAft>
                        <a:buNone/>
                      </a:pPr>
                      <a:r>
                        <a:rPr lang="en-US" sz="2000">
                          <a:latin typeface="Arial"/>
                          <a:ea typeface="Arial"/>
                          <a:cs typeface="Arial"/>
                          <a:sym typeface="Arial"/>
                        </a:rPr>
                        <a:t>2.2</a:t>
                      </a:r>
                      <a:endParaRPr sz="2000">
                        <a:latin typeface="Arial"/>
                        <a:ea typeface="Arial"/>
                        <a:cs typeface="Arial"/>
                        <a:sym typeface="Arial"/>
                      </a:endParaRPr>
                    </a:p>
                  </a:txBody>
                  <a:tcPr marT="0" marB="0" marR="68575" marL="68575" anchor="ctr"/>
                </a:tc>
              </a:tr>
            </a:tbl>
          </a:graphicData>
        </a:graphic>
      </p:graphicFrame>
      <p:sp>
        <p:nvSpPr>
          <p:cNvPr id="185" name="Google Shape;185;p9"/>
          <p:cNvSpPr/>
          <p:nvPr/>
        </p:nvSpPr>
        <p:spPr>
          <a:xfrm>
            <a:off x="0" y="0"/>
            <a:ext cx="12192000" cy="1102090"/>
          </a:xfrm>
          <a:prstGeom prst="rect">
            <a:avLst/>
          </a:prstGeom>
          <a:solidFill>
            <a:srgbClr val="0C7D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400">
              <a:solidFill>
                <a:schemeClr val="lt1"/>
              </a:solidFill>
              <a:latin typeface="Arial"/>
              <a:ea typeface="Arial"/>
              <a:cs typeface="Arial"/>
              <a:sym typeface="Arial"/>
            </a:endParaRPr>
          </a:p>
        </p:txBody>
      </p:sp>
      <p:sp>
        <p:nvSpPr>
          <p:cNvPr id="186" name="Google Shape;186;p9"/>
          <p:cNvSpPr/>
          <p:nvPr/>
        </p:nvSpPr>
        <p:spPr>
          <a:xfrm>
            <a:off x="0" y="84665"/>
            <a:ext cx="12192000" cy="9738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Arial"/>
                <a:ea typeface="Arial"/>
                <a:cs typeface="Arial"/>
                <a:sym typeface="Arial"/>
              </a:rPr>
              <a:t>Silver or the Third Demographic Dividend </a:t>
            </a:r>
            <a:endParaRPr/>
          </a:p>
        </p:txBody>
      </p:sp>
      <p:sp>
        <p:nvSpPr>
          <p:cNvPr id="187" name="Google Shape;187;p9"/>
          <p:cNvSpPr txBox="1"/>
          <p:nvPr/>
        </p:nvSpPr>
        <p:spPr>
          <a:xfrm>
            <a:off x="479376" y="1268760"/>
            <a:ext cx="10873208" cy="83099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6923C"/>
              </a:buClr>
              <a:buSzPts val="2400"/>
              <a:buFont typeface="Arial"/>
              <a:buChar char="•"/>
            </a:pPr>
            <a:r>
              <a:rPr b="1" lang="en-US" sz="2400">
                <a:solidFill>
                  <a:srgbClr val="76923C"/>
                </a:solidFill>
                <a:latin typeface="Arial"/>
                <a:ea typeface="Arial"/>
                <a:cs typeface="Arial"/>
                <a:sym typeface="Arial"/>
              </a:rPr>
              <a:t>The daily minimum wage in each country at the time of the survey is used</a:t>
            </a:r>
            <a:endParaRPr/>
          </a:p>
          <a:p>
            <a:pPr indent="-342900" lvl="0" marL="342900" marR="0" rtl="0" algn="l">
              <a:spcBef>
                <a:spcPts val="0"/>
              </a:spcBef>
              <a:spcAft>
                <a:spcPts val="0"/>
              </a:spcAft>
              <a:buClr>
                <a:srgbClr val="E36C09"/>
              </a:buClr>
              <a:buSzPts val="2400"/>
              <a:buFont typeface="Arial"/>
              <a:buChar char="•"/>
            </a:pPr>
            <a:r>
              <a:rPr b="1" lang="en-US" sz="2400">
                <a:solidFill>
                  <a:srgbClr val="E36C09"/>
                </a:solidFill>
                <a:latin typeface="Arial"/>
                <a:ea typeface="Arial"/>
                <a:cs typeface="Arial"/>
                <a:sym typeface="Arial"/>
              </a:rPr>
              <a:t>Any scope for augmenting the dividend by technologies?</a:t>
            </a:r>
            <a:endParaRPr b="1" sz="1800">
              <a:solidFill>
                <a:srgbClr val="E36C09"/>
              </a:solidFill>
              <a:latin typeface="Arial"/>
              <a:ea typeface="Arial"/>
              <a:cs typeface="Arial"/>
              <a:sym typeface="Arial"/>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2010-10-16T03:16:41Z</dcterms:created>
  <dc:creator>sawada</dc:creator>
</cp:coreProperties>
</file>