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7" r:id="rId5"/>
    <p:sldId id="265" r:id="rId6"/>
    <p:sldId id="277" r:id="rId7"/>
    <p:sldId id="278" r:id="rId8"/>
    <p:sldId id="279" r:id="rId9"/>
    <p:sldId id="280" r:id="rId10"/>
    <p:sldId id="281" r:id="rId11"/>
    <p:sldId id="282" r:id="rId12"/>
    <p:sldId id="285" r:id="rId13"/>
    <p:sldId id="295" r:id="rId14"/>
    <p:sldId id="286" r:id="rId15"/>
    <p:sldId id="287" r:id="rId16"/>
    <p:sldId id="288" r:id="rId17"/>
    <p:sldId id="289" r:id="rId18"/>
    <p:sldId id="290" r:id="rId19"/>
    <p:sldId id="292" r:id="rId20"/>
    <p:sldId id="293" r:id="rId21"/>
    <p:sldId id="291" r:id="rId22"/>
    <p:sldId id="294" r:id="rId23"/>
    <p:sldId id="300" r:id="rId24"/>
    <p:sldId id="296" r:id="rId25"/>
    <p:sldId id="297" r:id="rId26"/>
    <p:sldId id="283" r:id="rId27"/>
    <p:sldId id="284" r:id="rId28"/>
    <p:sldId id="299" r:id="rId29"/>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D40EE-C49A-410E-AA4B-593490D22EE9}" v="33" dt="2024-04-17T14:24:04.14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50"/>
  </p:normalViewPr>
  <p:slideViewPr>
    <p:cSldViewPr snapToGrid="0" snapToObjects="1">
      <p:cViewPr>
        <p:scale>
          <a:sx n="80" d="100"/>
          <a:sy n="80" d="100"/>
        </p:scale>
        <p:origin x="828" y="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Chłoń-Domińczak" userId="13058e4b-b109-42a9-998f-8a3ea24e1414" providerId="ADAL" clId="{789D40EE-C49A-410E-AA4B-593490D22EE9}"/>
    <pc:docChg chg="custSel modSld">
      <pc:chgData name="Agnieszka Chłoń-Domińczak" userId="13058e4b-b109-42a9-998f-8a3ea24e1414" providerId="ADAL" clId="{789D40EE-C49A-410E-AA4B-593490D22EE9}" dt="2024-04-17T14:24:04.147" v="39" actId="113"/>
      <pc:docMkLst>
        <pc:docMk/>
      </pc:docMkLst>
      <pc:sldChg chg="addSp modSp mod">
        <pc:chgData name="Agnieszka Chłoń-Domińczak" userId="13058e4b-b109-42a9-998f-8a3ea24e1414" providerId="ADAL" clId="{789D40EE-C49A-410E-AA4B-593490D22EE9}" dt="2024-04-17T14:24:04.147" v="39" actId="113"/>
        <pc:sldMkLst>
          <pc:docMk/>
          <pc:sldMk cId="2582456234" sldId="285"/>
        </pc:sldMkLst>
        <pc:spChg chg="mod">
          <ac:chgData name="Agnieszka Chłoń-Domińczak" userId="13058e4b-b109-42a9-998f-8a3ea24e1414" providerId="ADAL" clId="{789D40EE-C49A-410E-AA4B-593490D22EE9}" dt="2024-04-17T14:21:32.805" v="1" actId="27636"/>
          <ac:spMkLst>
            <pc:docMk/>
            <pc:sldMk cId="2582456234" sldId="285"/>
            <ac:spMk id="3" creationId="{E4907E51-0395-DE0F-C2DD-DF2AA052CF35}"/>
          </ac:spMkLst>
        </pc:spChg>
        <pc:graphicFrameChg chg="add mod modGraphic">
          <ac:chgData name="Agnieszka Chłoń-Domińczak" userId="13058e4b-b109-42a9-998f-8a3ea24e1414" providerId="ADAL" clId="{789D40EE-C49A-410E-AA4B-593490D22EE9}" dt="2024-04-17T14:24:04.147" v="39" actId="113"/>
          <ac:graphicFrameMkLst>
            <pc:docMk/>
            <pc:sldMk cId="2582456234" sldId="285"/>
            <ac:graphicFrameMk id="7" creationId="{18BE5C3A-01AE-2278-0ECE-80A8FE3F13A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EC280-716B-42DC-87D9-58C69ECBBF3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pl-PL"/>
        </a:p>
      </dgm:t>
    </dgm:pt>
    <dgm:pt modelId="{4F34B74A-368A-48E3-B775-7F988E0DDB36}">
      <dgm:prSet phldrT="[Tekst]"/>
      <dgm:spPr/>
      <dgm:t>
        <a:bodyPr/>
        <a:lstStyle/>
        <a:p>
          <a:r>
            <a:rPr lang="en-US" b="1" dirty="0"/>
            <a:t>Poverty reduction and income maintenance </a:t>
          </a:r>
          <a:r>
            <a:rPr lang="en-US" dirty="0"/>
            <a:t>through allocation of benefits to lower-income families </a:t>
          </a:r>
          <a:endParaRPr lang="pl-PL" dirty="0"/>
        </a:p>
      </dgm:t>
    </dgm:pt>
    <dgm:pt modelId="{D7E77718-C35C-482B-B142-CAD55162BA64}" type="parTrans" cxnId="{1C6C7532-7934-4BEE-957F-E1E1666F16FA}">
      <dgm:prSet/>
      <dgm:spPr/>
      <dgm:t>
        <a:bodyPr/>
        <a:lstStyle/>
        <a:p>
          <a:endParaRPr lang="pl-PL"/>
        </a:p>
      </dgm:t>
    </dgm:pt>
    <dgm:pt modelId="{602FCA97-8291-4606-98C4-8794B58D7BD7}" type="sibTrans" cxnId="{1C6C7532-7934-4BEE-957F-E1E1666F16FA}">
      <dgm:prSet/>
      <dgm:spPr/>
      <dgm:t>
        <a:bodyPr/>
        <a:lstStyle/>
        <a:p>
          <a:endParaRPr lang="pl-PL"/>
        </a:p>
      </dgm:t>
    </dgm:pt>
    <dgm:pt modelId="{EAFFB60C-0C43-4D12-AD0B-5539F3C7542F}">
      <dgm:prSet/>
      <dgm:spPr/>
      <dgm:t>
        <a:bodyPr/>
        <a:lstStyle/>
        <a:p>
          <a:r>
            <a:rPr lang="en-US" dirty="0"/>
            <a:t>Direct </a:t>
          </a:r>
          <a:r>
            <a:rPr lang="en-US" b="1" dirty="0"/>
            <a:t>compensation for the economic cost of children </a:t>
          </a:r>
          <a:r>
            <a:rPr lang="en-US" dirty="0"/>
            <a:t>through allocation of cash benefits, fiscal transfers </a:t>
          </a:r>
          <a:endParaRPr lang="pl-PL" dirty="0"/>
        </a:p>
      </dgm:t>
    </dgm:pt>
    <dgm:pt modelId="{C492FE96-4F76-42EE-91F2-05DFE03DA94E}" type="parTrans" cxnId="{110CC576-B933-4CCF-BCB3-F50CBD1127DD}">
      <dgm:prSet/>
      <dgm:spPr/>
      <dgm:t>
        <a:bodyPr/>
        <a:lstStyle/>
        <a:p>
          <a:endParaRPr lang="pl-PL"/>
        </a:p>
      </dgm:t>
    </dgm:pt>
    <dgm:pt modelId="{CA912BF2-B868-4573-AA2D-21248248BF60}" type="sibTrans" cxnId="{110CC576-B933-4CCF-BCB3-F50CBD1127DD}">
      <dgm:prSet/>
      <dgm:spPr/>
      <dgm:t>
        <a:bodyPr/>
        <a:lstStyle/>
        <a:p>
          <a:endParaRPr lang="pl-PL"/>
        </a:p>
      </dgm:t>
    </dgm:pt>
    <dgm:pt modelId="{E615B15E-D203-433A-B847-4F3B322356C0}">
      <dgm:prSet/>
      <dgm:spPr/>
      <dgm:t>
        <a:bodyPr/>
        <a:lstStyle/>
        <a:p>
          <a:r>
            <a:rPr lang="en-US" b="1" dirty="0"/>
            <a:t>Fostering employment</a:t>
          </a:r>
          <a:r>
            <a:rPr lang="en-US" dirty="0"/>
            <a:t>, especially among mothers</a:t>
          </a:r>
          <a:r>
            <a:rPr lang="pl-PL" dirty="0"/>
            <a:t>: </a:t>
          </a:r>
          <a:r>
            <a:rPr lang="en-US" dirty="0"/>
            <a:t>parental leave, childcare provision, part-time and flexible working time</a:t>
          </a:r>
          <a:endParaRPr lang="pl-PL" dirty="0"/>
        </a:p>
      </dgm:t>
    </dgm:pt>
    <dgm:pt modelId="{1F51015D-CAC8-45DF-839A-5DD7515A2902}" type="parTrans" cxnId="{4789AE0B-347E-4118-A5E8-AC6615FE0860}">
      <dgm:prSet/>
      <dgm:spPr/>
      <dgm:t>
        <a:bodyPr/>
        <a:lstStyle/>
        <a:p>
          <a:endParaRPr lang="pl-PL"/>
        </a:p>
      </dgm:t>
    </dgm:pt>
    <dgm:pt modelId="{447B3BD4-9FCF-4589-BF8F-E7F2DBD5C6CE}" type="sibTrans" cxnId="{4789AE0B-347E-4118-A5E8-AC6615FE0860}">
      <dgm:prSet/>
      <dgm:spPr/>
      <dgm:t>
        <a:bodyPr/>
        <a:lstStyle/>
        <a:p>
          <a:endParaRPr lang="pl-PL"/>
        </a:p>
      </dgm:t>
    </dgm:pt>
    <dgm:pt modelId="{13A81EFF-F540-4E8A-9FC2-A4CFDE2AEE0C}">
      <dgm:prSet/>
      <dgm:spPr/>
      <dgm:t>
        <a:bodyPr/>
        <a:lstStyle/>
        <a:p>
          <a:r>
            <a:rPr lang="en-US" dirty="0"/>
            <a:t>Improving </a:t>
          </a:r>
          <a:r>
            <a:rPr lang="en-US" b="1" dirty="0"/>
            <a:t>gender equality</a:t>
          </a:r>
          <a:r>
            <a:rPr lang="pl-PL" b="1" dirty="0"/>
            <a:t>: </a:t>
          </a:r>
          <a:r>
            <a:rPr lang="en-US" dirty="0"/>
            <a:t>promoting equal sharing of paid and unpaid work, including childcare, between partners </a:t>
          </a:r>
        </a:p>
      </dgm:t>
    </dgm:pt>
    <dgm:pt modelId="{A9BA6852-61E8-495D-8DAA-ABB5407C8599}" type="parTrans" cxnId="{A735F1FA-0838-459A-8C35-B56448154356}">
      <dgm:prSet/>
      <dgm:spPr/>
      <dgm:t>
        <a:bodyPr/>
        <a:lstStyle/>
        <a:p>
          <a:endParaRPr lang="pl-PL"/>
        </a:p>
      </dgm:t>
    </dgm:pt>
    <dgm:pt modelId="{3FCD761D-A062-4E9E-B105-B1AFC9D19B33}" type="sibTrans" cxnId="{A735F1FA-0838-459A-8C35-B56448154356}">
      <dgm:prSet/>
      <dgm:spPr/>
      <dgm:t>
        <a:bodyPr/>
        <a:lstStyle/>
        <a:p>
          <a:endParaRPr lang="pl-PL"/>
        </a:p>
      </dgm:t>
    </dgm:pt>
    <dgm:pt modelId="{838EE596-4B2C-456D-A1B5-1642AF423758}">
      <dgm:prSet/>
      <dgm:spPr/>
      <dgm:t>
        <a:bodyPr/>
        <a:lstStyle/>
        <a:p>
          <a:r>
            <a:rPr lang="en-US" dirty="0"/>
            <a:t>Support for </a:t>
          </a:r>
          <a:r>
            <a:rPr lang="en-US" b="1" dirty="0"/>
            <a:t>early childhood development</a:t>
          </a:r>
        </a:p>
      </dgm:t>
    </dgm:pt>
    <dgm:pt modelId="{41751D47-0AB5-4F66-B5BD-CD46E2391ED9}" type="parTrans" cxnId="{49882062-1C1D-4F9E-BB9E-D7D1832BF5CD}">
      <dgm:prSet/>
      <dgm:spPr/>
      <dgm:t>
        <a:bodyPr/>
        <a:lstStyle/>
        <a:p>
          <a:endParaRPr lang="pl-PL"/>
        </a:p>
      </dgm:t>
    </dgm:pt>
    <dgm:pt modelId="{17647836-AB28-449C-B600-11102752EBA8}" type="sibTrans" cxnId="{49882062-1C1D-4F9E-BB9E-D7D1832BF5CD}">
      <dgm:prSet/>
      <dgm:spPr/>
      <dgm:t>
        <a:bodyPr/>
        <a:lstStyle/>
        <a:p>
          <a:endParaRPr lang="pl-PL"/>
        </a:p>
      </dgm:t>
    </dgm:pt>
    <dgm:pt modelId="{1DF9C8ED-4BBD-4FC5-BAE1-DCD74D8E67E7}">
      <dgm:prSet/>
      <dgm:spPr/>
      <dgm:t>
        <a:bodyPr/>
        <a:lstStyle/>
        <a:p>
          <a:r>
            <a:rPr lang="pl-PL" b="1" dirty="0" err="1"/>
            <a:t>Increasing</a:t>
          </a:r>
          <a:r>
            <a:rPr lang="pl-PL" b="1" dirty="0"/>
            <a:t> </a:t>
          </a:r>
          <a:r>
            <a:rPr lang="pl-PL" b="1" dirty="0" err="1"/>
            <a:t>birth</a:t>
          </a:r>
          <a:r>
            <a:rPr lang="pl-PL" b="1" dirty="0"/>
            <a:t> </a:t>
          </a:r>
          <a:r>
            <a:rPr lang="pl-PL" b="1" dirty="0" err="1"/>
            <a:t>rates</a:t>
          </a:r>
          <a:r>
            <a:rPr lang="pl-PL" b="1" dirty="0"/>
            <a:t> </a:t>
          </a:r>
        </a:p>
      </dgm:t>
    </dgm:pt>
    <dgm:pt modelId="{812274D2-3B63-4770-95D2-B0104192885E}" type="parTrans" cxnId="{C4ADB894-2E22-419A-ACDE-B85768289370}">
      <dgm:prSet/>
      <dgm:spPr/>
      <dgm:t>
        <a:bodyPr/>
        <a:lstStyle/>
        <a:p>
          <a:endParaRPr lang="pl-PL"/>
        </a:p>
      </dgm:t>
    </dgm:pt>
    <dgm:pt modelId="{B1D9D55D-96AB-41E5-BA4A-A8C8EC5280CB}" type="sibTrans" cxnId="{C4ADB894-2E22-419A-ACDE-B85768289370}">
      <dgm:prSet/>
      <dgm:spPr/>
      <dgm:t>
        <a:bodyPr/>
        <a:lstStyle/>
        <a:p>
          <a:endParaRPr lang="pl-PL"/>
        </a:p>
      </dgm:t>
    </dgm:pt>
    <dgm:pt modelId="{352498E4-FC1E-4BD8-A7AC-D9197BDBDE7A}" type="pres">
      <dgm:prSet presAssocID="{015EC280-716B-42DC-87D9-58C69ECBBF30}" presName="diagram" presStyleCnt="0">
        <dgm:presLayoutVars>
          <dgm:dir/>
          <dgm:resizeHandles val="exact"/>
        </dgm:presLayoutVars>
      </dgm:prSet>
      <dgm:spPr/>
    </dgm:pt>
    <dgm:pt modelId="{BBBD28DF-9CD3-49B0-AF7A-CC0FB3889BEF}" type="pres">
      <dgm:prSet presAssocID="{4F34B74A-368A-48E3-B775-7F988E0DDB36}" presName="node" presStyleLbl="node1" presStyleIdx="0" presStyleCnt="6">
        <dgm:presLayoutVars>
          <dgm:bulletEnabled val="1"/>
        </dgm:presLayoutVars>
      </dgm:prSet>
      <dgm:spPr/>
    </dgm:pt>
    <dgm:pt modelId="{28765514-821C-4F5F-8A35-863739C71652}" type="pres">
      <dgm:prSet presAssocID="{602FCA97-8291-4606-98C4-8794B58D7BD7}" presName="sibTrans" presStyleCnt="0"/>
      <dgm:spPr/>
    </dgm:pt>
    <dgm:pt modelId="{72A91766-A42E-4523-9ABE-47BCD4E7B74D}" type="pres">
      <dgm:prSet presAssocID="{EAFFB60C-0C43-4D12-AD0B-5539F3C7542F}" presName="node" presStyleLbl="node1" presStyleIdx="1" presStyleCnt="6">
        <dgm:presLayoutVars>
          <dgm:bulletEnabled val="1"/>
        </dgm:presLayoutVars>
      </dgm:prSet>
      <dgm:spPr/>
    </dgm:pt>
    <dgm:pt modelId="{BD9F2D70-C883-4512-839C-08749709ED25}" type="pres">
      <dgm:prSet presAssocID="{CA912BF2-B868-4573-AA2D-21248248BF60}" presName="sibTrans" presStyleCnt="0"/>
      <dgm:spPr/>
    </dgm:pt>
    <dgm:pt modelId="{F7E3D5CD-6302-4FDF-A5B0-8EB5B8E82071}" type="pres">
      <dgm:prSet presAssocID="{E615B15E-D203-433A-B847-4F3B322356C0}" presName="node" presStyleLbl="node1" presStyleIdx="2" presStyleCnt="6">
        <dgm:presLayoutVars>
          <dgm:bulletEnabled val="1"/>
        </dgm:presLayoutVars>
      </dgm:prSet>
      <dgm:spPr/>
    </dgm:pt>
    <dgm:pt modelId="{970D173B-D9A2-4A87-954C-D2B916563DAD}" type="pres">
      <dgm:prSet presAssocID="{447B3BD4-9FCF-4589-BF8F-E7F2DBD5C6CE}" presName="sibTrans" presStyleCnt="0"/>
      <dgm:spPr/>
    </dgm:pt>
    <dgm:pt modelId="{FB5E11F9-D62F-4BE3-A647-B11693983083}" type="pres">
      <dgm:prSet presAssocID="{13A81EFF-F540-4E8A-9FC2-A4CFDE2AEE0C}" presName="node" presStyleLbl="node1" presStyleIdx="3" presStyleCnt="6">
        <dgm:presLayoutVars>
          <dgm:bulletEnabled val="1"/>
        </dgm:presLayoutVars>
      </dgm:prSet>
      <dgm:spPr/>
    </dgm:pt>
    <dgm:pt modelId="{0BB039E2-E6B0-42A2-8009-55A176E46A93}" type="pres">
      <dgm:prSet presAssocID="{3FCD761D-A062-4E9E-B105-B1AFC9D19B33}" presName="sibTrans" presStyleCnt="0"/>
      <dgm:spPr/>
    </dgm:pt>
    <dgm:pt modelId="{CC256AE2-B8FB-45B3-869A-91AD5E36E6CD}" type="pres">
      <dgm:prSet presAssocID="{838EE596-4B2C-456D-A1B5-1642AF423758}" presName="node" presStyleLbl="node1" presStyleIdx="4" presStyleCnt="6">
        <dgm:presLayoutVars>
          <dgm:bulletEnabled val="1"/>
        </dgm:presLayoutVars>
      </dgm:prSet>
      <dgm:spPr/>
    </dgm:pt>
    <dgm:pt modelId="{6C8E62ED-8839-417F-8BF5-93A96AED3D67}" type="pres">
      <dgm:prSet presAssocID="{17647836-AB28-449C-B600-11102752EBA8}" presName="sibTrans" presStyleCnt="0"/>
      <dgm:spPr/>
    </dgm:pt>
    <dgm:pt modelId="{FD83A1B0-D070-43AE-9075-5D5C288BF123}" type="pres">
      <dgm:prSet presAssocID="{1DF9C8ED-4BBD-4FC5-BAE1-DCD74D8E67E7}" presName="node" presStyleLbl="node1" presStyleIdx="5" presStyleCnt="6">
        <dgm:presLayoutVars>
          <dgm:bulletEnabled val="1"/>
        </dgm:presLayoutVars>
      </dgm:prSet>
      <dgm:spPr/>
    </dgm:pt>
  </dgm:ptLst>
  <dgm:cxnLst>
    <dgm:cxn modelId="{4789AE0B-347E-4118-A5E8-AC6615FE0860}" srcId="{015EC280-716B-42DC-87D9-58C69ECBBF30}" destId="{E615B15E-D203-433A-B847-4F3B322356C0}" srcOrd="2" destOrd="0" parTransId="{1F51015D-CAC8-45DF-839A-5DD7515A2902}" sibTransId="{447B3BD4-9FCF-4589-BF8F-E7F2DBD5C6CE}"/>
    <dgm:cxn modelId="{2B58EE0C-50B8-40F0-A4BC-B78236248B54}" type="presOf" srcId="{4F34B74A-368A-48E3-B775-7F988E0DDB36}" destId="{BBBD28DF-9CD3-49B0-AF7A-CC0FB3889BEF}" srcOrd="0" destOrd="0" presId="urn:microsoft.com/office/officeart/2005/8/layout/default"/>
    <dgm:cxn modelId="{617DE713-7DC1-4305-97B6-48FCEA0ECCEE}" type="presOf" srcId="{13A81EFF-F540-4E8A-9FC2-A4CFDE2AEE0C}" destId="{FB5E11F9-D62F-4BE3-A647-B11693983083}" srcOrd="0" destOrd="0" presId="urn:microsoft.com/office/officeart/2005/8/layout/default"/>
    <dgm:cxn modelId="{F4261526-A634-4D71-808E-20FF1998D4B5}" type="presOf" srcId="{838EE596-4B2C-456D-A1B5-1642AF423758}" destId="{CC256AE2-B8FB-45B3-869A-91AD5E36E6CD}" srcOrd="0" destOrd="0" presId="urn:microsoft.com/office/officeart/2005/8/layout/default"/>
    <dgm:cxn modelId="{1C6C7532-7934-4BEE-957F-E1E1666F16FA}" srcId="{015EC280-716B-42DC-87D9-58C69ECBBF30}" destId="{4F34B74A-368A-48E3-B775-7F988E0DDB36}" srcOrd="0" destOrd="0" parTransId="{D7E77718-C35C-482B-B142-CAD55162BA64}" sibTransId="{602FCA97-8291-4606-98C4-8794B58D7BD7}"/>
    <dgm:cxn modelId="{49882062-1C1D-4F9E-BB9E-D7D1832BF5CD}" srcId="{015EC280-716B-42DC-87D9-58C69ECBBF30}" destId="{838EE596-4B2C-456D-A1B5-1642AF423758}" srcOrd="4" destOrd="0" parTransId="{41751D47-0AB5-4F66-B5BD-CD46E2391ED9}" sibTransId="{17647836-AB28-449C-B600-11102752EBA8}"/>
    <dgm:cxn modelId="{110CC576-B933-4CCF-BCB3-F50CBD1127DD}" srcId="{015EC280-716B-42DC-87D9-58C69ECBBF30}" destId="{EAFFB60C-0C43-4D12-AD0B-5539F3C7542F}" srcOrd="1" destOrd="0" parTransId="{C492FE96-4F76-42EE-91F2-05DFE03DA94E}" sibTransId="{CA912BF2-B868-4573-AA2D-21248248BF60}"/>
    <dgm:cxn modelId="{E2C80F77-A187-4CC2-A342-880E8CCC77CD}" type="presOf" srcId="{EAFFB60C-0C43-4D12-AD0B-5539F3C7542F}" destId="{72A91766-A42E-4523-9ABE-47BCD4E7B74D}" srcOrd="0" destOrd="0" presId="urn:microsoft.com/office/officeart/2005/8/layout/default"/>
    <dgm:cxn modelId="{6C89E157-F2F6-4948-95DE-536A21658698}" type="presOf" srcId="{015EC280-716B-42DC-87D9-58C69ECBBF30}" destId="{352498E4-FC1E-4BD8-A7AC-D9197BDBDE7A}" srcOrd="0" destOrd="0" presId="urn:microsoft.com/office/officeart/2005/8/layout/default"/>
    <dgm:cxn modelId="{C4ADB894-2E22-419A-ACDE-B85768289370}" srcId="{015EC280-716B-42DC-87D9-58C69ECBBF30}" destId="{1DF9C8ED-4BBD-4FC5-BAE1-DCD74D8E67E7}" srcOrd="5" destOrd="0" parTransId="{812274D2-3B63-4770-95D2-B0104192885E}" sibTransId="{B1D9D55D-96AB-41E5-BA4A-A8C8EC5280CB}"/>
    <dgm:cxn modelId="{E8F9D1BB-9A76-4AD0-A79E-925C1A139DCD}" type="presOf" srcId="{E615B15E-D203-433A-B847-4F3B322356C0}" destId="{F7E3D5CD-6302-4FDF-A5B0-8EB5B8E82071}" srcOrd="0" destOrd="0" presId="urn:microsoft.com/office/officeart/2005/8/layout/default"/>
    <dgm:cxn modelId="{E85E1EDA-FEC3-456B-9EC2-075AC91466CD}" type="presOf" srcId="{1DF9C8ED-4BBD-4FC5-BAE1-DCD74D8E67E7}" destId="{FD83A1B0-D070-43AE-9075-5D5C288BF123}" srcOrd="0" destOrd="0" presId="urn:microsoft.com/office/officeart/2005/8/layout/default"/>
    <dgm:cxn modelId="{A735F1FA-0838-459A-8C35-B56448154356}" srcId="{015EC280-716B-42DC-87D9-58C69ECBBF30}" destId="{13A81EFF-F540-4E8A-9FC2-A4CFDE2AEE0C}" srcOrd="3" destOrd="0" parTransId="{A9BA6852-61E8-495D-8DAA-ABB5407C8599}" sibTransId="{3FCD761D-A062-4E9E-B105-B1AFC9D19B33}"/>
    <dgm:cxn modelId="{C7A97C21-D6AE-4089-A876-BE6F029132E4}" type="presParOf" srcId="{352498E4-FC1E-4BD8-A7AC-D9197BDBDE7A}" destId="{BBBD28DF-9CD3-49B0-AF7A-CC0FB3889BEF}" srcOrd="0" destOrd="0" presId="urn:microsoft.com/office/officeart/2005/8/layout/default"/>
    <dgm:cxn modelId="{2CC5F352-0366-4E06-8E08-4364B59A045F}" type="presParOf" srcId="{352498E4-FC1E-4BD8-A7AC-D9197BDBDE7A}" destId="{28765514-821C-4F5F-8A35-863739C71652}" srcOrd="1" destOrd="0" presId="urn:microsoft.com/office/officeart/2005/8/layout/default"/>
    <dgm:cxn modelId="{D3E12013-A960-4E6C-9A4F-DDCE4CE09EC0}" type="presParOf" srcId="{352498E4-FC1E-4BD8-A7AC-D9197BDBDE7A}" destId="{72A91766-A42E-4523-9ABE-47BCD4E7B74D}" srcOrd="2" destOrd="0" presId="urn:microsoft.com/office/officeart/2005/8/layout/default"/>
    <dgm:cxn modelId="{192CA40C-BA1B-4BC8-88C1-CA1A4FD38528}" type="presParOf" srcId="{352498E4-FC1E-4BD8-A7AC-D9197BDBDE7A}" destId="{BD9F2D70-C883-4512-839C-08749709ED25}" srcOrd="3" destOrd="0" presId="urn:microsoft.com/office/officeart/2005/8/layout/default"/>
    <dgm:cxn modelId="{B27DFE95-EDC4-48D8-B423-621FCE0C2601}" type="presParOf" srcId="{352498E4-FC1E-4BD8-A7AC-D9197BDBDE7A}" destId="{F7E3D5CD-6302-4FDF-A5B0-8EB5B8E82071}" srcOrd="4" destOrd="0" presId="urn:microsoft.com/office/officeart/2005/8/layout/default"/>
    <dgm:cxn modelId="{43CE44F5-DE21-402C-AFB8-976D45C8C0F3}" type="presParOf" srcId="{352498E4-FC1E-4BD8-A7AC-D9197BDBDE7A}" destId="{970D173B-D9A2-4A87-954C-D2B916563DAD}" srcOrd="5" destOrd="0" presId="urn:microsoft.com/office/officeart/2005/8/layout/default"/>
    <dgm:cxn modelId="{FC7AA16C-15C8-45FD-9EFF-93D0ED7BF79D}" type="presParOf" srcId="{352498E4-FC1E-4BD8-A7AC-D9197BDBDE7A}" destId="{FB5E11F9-D62F-4BE3-A647-B11693983083}" srcOrd="6" destOrd="0" presId="urn:microsoft.com/office/officeart/2005/8/layout/default"/>
    <dgm:cxn modelId="{8ECBDEEA-9DFD-47C8-B856-7E1E0587CC1A}" type="presParOf" srcId="{352498E4-FC1E-4BD8-A7AC-D9197BDBDE7A}" destId="{0BB039E2-E6B0-42A2-8009-55A176E46A93}" srcOrd="7" destOrd="0" presId="urn:microsoft.com/office/officeart/2005/8/layout/default"/>
    <dgm:cxn modelId="{FB1A609A-BC59-4E50-A6F7-100135018DBD}" type="presParOf" srcId="{352498E4-FC1E-4BD8-A7AC-D9197BDBDE7A}" destId="{CC256AE2-B8FB-45B3-869A-91AD5E36E6CD}" srcOrd="8" destOrd="0" presId="urn:microsoft.com/office/officeart/2005/8/layout/default"/>
    <dgm:cxn modelId="{D59CC9FD-00A1-40CE-8926-6606ED65B569}" type="presParOf" srcId="{352498E4-FC1E-4BD8-A7AC-D9197BDBDE7A}" destId="{6C8E62ED-8839-417F-8BF5-93A96AED3D67}" srcOrd="9" destOrd="0" presId="urn:microsoft.com/office/officeart/2005/8/layout/default"/>
    <dgm:cxn modelId="{FB61B372-8429-4B2C-A7F0-BCF21381635F}" type="presParOf" srcId="{352498E4-FC1E-4BD8-A7AC-D9197BDBDE7A}" destId="{FD83A1B0-D070-43AE-9075-5D5C288BF12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D28DF-9CD3-49B0-AF7A-CC0FB3889BEF}">
      <dsp:nvSpPr>
        <dsp:cNvPr id="0" name=""/>
        <dsp:cNvSpPr/>
      </dsp:nvSpPr>
      <dsp:spPr>
        <a:xfrm>
          <a:off x="0" y="228278"/>
          <a:ext cx="2371974" cy="142318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Poverty reduction and income maintenance </a:t>
          </a:r>
          <a:r>
            <a:rPr lang="en-US" sz="1600" kern="1200" dirty="0"/>
            <a:t>through allocation of benefits to lower-income families </a:t>
          </a:r>
          <a:endParaRPr lang="pl-PL" sz="1600" kern="1200" dirty="0"/>
        </a:p>
      </dsp:txBody>
      <dsp:txXfrm>
        <a:off x="0" y="228278"/>
        <a:ext cx="2371974" cy="1423185"/>
      </dsp:txXfrm>
    </dsp:sp>
    <dsp:sp modelId="{72A91766-A42E-4523-9ABE-47BCD4E7B74D}">
      <dsp:nvSpPr>
        <dsp:cNvPr id="0" name=""/>
        <dsp:cNvSpPr/>
      </dsp:nvSpPr>
      <dsp:spPr>
        <a:xfrm>
          <a:off x="2609172" y="228278"/>
          <a:ext cx="2371974" cy="1423185"/>
        </a:xfrm>
        <a:prstGeom prst="rect">
          <a:avLst/>
        </a:prstGeom>
        <a:solidFill>
          <a:schemeClr val="accent2">
            <a:hueOff val="1540753"/>
            <a:satOff val="6798"/>
            <a:lumOff val="-1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Direct </a:t>
          </a:r>
          <a:r>
            <a:rPr lang="en-US" sz="1600" b="1" kern="1200" dirty="0"/>
            <a:t>compensation for the economic cost of children </a:t>
          </a:r>
          <a:r>
            <a:rPr lang="en-US" sz="1600" kern="1200" dirty="0"/>
            <a:t>through allocation of cash benefits, fiscal transfers </a:t>
          </a:r>
          <a:endParaRPr lang="pl-PL" sz="1600" kern="1200" dirty="0"/>
        </a:p>
      </dsp:txBody>
      <dsp:txXfrm>
        <a:off x="2609172" y="228278"/>
        <a:ext cx="2371974" cy="1423185"/>
      </dsp:txXfrm>
    </dsp:sp>
    <dsp:sp modelId="{F7E3D5CD-6302-4FDF-A5B0-8EB5B8E82071}">
      <dsp:nvSpPr>
        <dsp:cNvPr id="0" name=""/>
        <dsp:cNvSpPr/>
      </dsp:nvSpPr>
      <dsp:spPr>
        <a:xfrm>
          <a:off x="5218345" y="228278"/>
          <a:ext cx="2371974" cy="1423185"/>
        </a:xfrm>
        <a:prstGeom prst="rect">
          <a:avLst/>
        </a:prstGeom>
        <a:solidFill>
          <a:schemeClr val="accent2">
            <a:hueOff val="3081506"/>
            <a:satOff val="13597"/>
            <a:lumOff val="-2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Fostering employment</a:t>
          </a:r>
          <a:r>
            <a:rPr lang="en-US" sz="1600" kern="1200" dirty="0"/>
            <a:t>, especially among mothers</a:t>
          </a:r>
          <a:r>
            <a:rPr lang="pl-PL" sz="1600" kern="1200" dirty="0"/>
            <a:t>: </a:t>
          </a:r>
          <a:r>
            <a:rPr lang="en-US" sz="1600" kern="1200" dirty="0"/>
            <a:t>parental leave, childcare provision, part-time and flexible working time</a:t>
          </a:r>
          <a:endParaRPr lang="pl-PL" sz="1600" kern="1200" dirty="0"/>
        </a:p>
      </dsp:txBody>
      <dsp:txXfrm>
        <a:off x="5218345" y="228278"/>
        <a:ext cx="2371974" cy="1423185"/>
      </dsp:txXfrm>
    </dsp:sp>
    <dsp:sp modelId="{FB5E11F9-D62F-4BE3-A647-B11693983083}">
      <dsp:nvSpPr>
        <dsp:cNvPr id="0" name=""/>
        <dsp:cNvSpPr/>
      </dsp:nvSpPr>
      <dsp:spPr>
        <a:xfrm>
          <a:off x="0" y="1888661"/>
          <a:ext cx="2371974" cy="1423185"/>
        </a:xfrm>
        <a:prstGeom prst="rect">
          <a:avLst/>
        </a:prstGeom>
        <a:solidFill>
          <a:schemeClr val="accent2">
            <a:hueOff val="4622260"/>
            <a:satOff val="20395"/>
            <a:lumOff val="-37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Improving </a:t>
          </a:r>
          <a:r>
            <a:rPr lang="en-US" sz="1600" b="1" kern="1200" dirty="0"/>
            <a:t>gender equality</a:t>
          </a:r>
          <a:r>
            <a:rPr lang="pl-PL" sz="1600" b="1" kern="1200" dirty="0"/>
            <a:t>: </a:t>
          </a:r>
          <a:r>
            <a:rPr lang="en-US" sz="1600" kern="1200" dirty="0"/>
            <a:t>promoting equal sharing of paid and unpaid work, including childcare, between partners </a:t>
          </a:r>
        </a:p>
      </dsp:txBody>
      <dsp:txXfrm>
        <a:off x="0" y="1888661"/>
        <a:ext cx="2371974" cy="1423185"/>
      </dsp:txXfrm>
    </dsp:sp>
    <dsp:sp modelId="{CC256AE2-B8FB-45B3-869A-91AD5E36E6CD}">
      <dsp:nvSpPr>
        <dsp:cNvPr id="0" name=""/>
        <dsp:cNvSpPr/>
      </dsp:nvSpPr>
      <dsp:spPr>
        <a:xfrm>
          <a:off x="2609172" y="1888661"/>
          <a:ext cx="2371974" cy="1423185"/>
        </a:xfrm>
        <a:prstGeom prst="rect">
          <a:avLst/>
        </a:prstGeom>
        <a:solidFill>
          <a:schemeClr val="accent2">
            <a:hueOff val="6163013"/>
            <a:satOff val="27194"/>
            <a:lumOff val="-50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Support for </a:t>
          </a:r>
          <a:r>
            <a:rPr lang="en-US" sz="1600" b="1" kern="1200" dirty="0"/>
            <a:t>early childhood development</a:t>
          </a:r>
        </a:p>
      </dsp:txBody>
      <dsp:txXfrm>
        <a:off x="2609172" y="1888661"/>
        <a:ext cx="2371974" cy="1423185"/>
      </dsp:txXfrm>
    </dsp:sp>
    <dsp:sp modelId="{FD83A1B0-D070-43AE-9075-5D5C288BF123}">
      <dsp:nvSpPr>
        <dsp:cNvPr id="0" name=""/>
        <dsp:cNvSpPr/>
      </dsp:nvSpPr>
      <dsp:spPr>
        <a:xfrm>
          <a:off x="5218345" y="1888661"/>
          <a:ext cx="2371974" cy="1423185"/>
        </a:xfrm>
        <a:prstGeom prst="rect">
          <a:avLst/>
        </a:prstGeom>
        <a:solidFill>
          <a:schemeClr val="accent2">
            <a:hueOff val="7703766"/>
            <a:satOff val="33992"/>
            <a:lumOff val="-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Increasing</a:t>
          </a:r>
          <a:r>
            <a:rPr lang="pl-PL" sz="1600" b="1" kern="1200" dirty="0"/>
            <a:t> </a:t>
          </a:r>
          <a:r>
            <a:rPr lang="pl-PL" sz="1600" b="1" kern="1200" dirty="0" err="1"/>
            <a:t>birth</a:t>
          </a:r>
          <a:r>
            <a:rPr lang="pl-PL" sz="1600" b="1" kern="1200" dirty="0"/>
            <a:t> </a:t>
          </a:r>
          <a:r>
            <a:rPr lang="pl-PL" sz="1600" b="1" kern="1200" dirty="0" err="1"/>
            <a:t>rates</a:t>
          </a:r>
          <a:r>
            <a:rPr lang="pl-PL" sz="1600" b="1" kern="1200" dirty="0"/>
            <a:t> </a:t>
          </a:r>
        </a:p>
      </dsp:txBody>
      <dsp:txXfrm>
        <a:off x="5218345" y="1888661"/>
        <a:ext cx="2371974" cy="14231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9DEA68-7253-524B-B7ED-D84A80ED135C}" type="datetimeFigureOut">
              <a:rPr lang="pl-PL" smtClean="0"/>
              <a:t>17.04.2024</a:t>
            </a:fld>
            <a:endParaRPr lang="pl-PL"/>
          </a:p>
        </p:txBody>
      </p:sp>
      <p:sp>
        <p:nvSpPr>
          <p:cNvPr id="4" name="Symbol zastępczy stop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D819C5-210B-4442-9E66-7227A66DCDDF}" type="slidenum">
              <a:rPr lang="pl-PL" smtClean="0"/>
              <a:t>‹#›</a:t>
            </a:fld>
            <a:endParaRPr lang="pl-PL"/>
          </a:p>
        </p:txBody>
      </p:sp>
    </p:spTree>
    <p:extLst>
      <p:ext uri="{BB962C8B-B14F-4D97-AF65-F5344CB8AC3E}">
        <p14:creationId xmlns:p14="http://schemas.microsoft.com/office/powerpoint/2010/main" val="9384930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29C27-A09B-3E44-9DB8-8913E8D55002}" type="datetimeFigureOut">
              <a:rPr lang="pl-PL" smtClean="0"/>
              <a:t>17.04.2024</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93B1A-C82D-994E-B408-6CCFE3DECAF3}" type="slidenum">
              <a:rPr lang="pl-PL" smtClean="0"/>
              <a:t>‹#›</a:t>
            </a:fld>
            <a:endParaRPr lang="pl-PL"/>
          </a:p>
        </p:txBody>
      </p:sp>
    </p:spTree>
    <p:extLst>
      <p:ext uri="{BB962C8B-B14F-4D97-AF65-F5344CB8AC3E}">
        <p14:creationId xmlns:p14="http://schemas.microsoft.com/office/powerpoint/2010/main" val="13173731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C593B1A-C82D-994E-B408-6CCFE3DECAF3}" type="slidenum">
              <a:rPr lang="pl-PL" smtClean="0"/>
              <a:t>23</a:t>
            </a:fld>
            <a:endParaRPr lang="pl-PL"/>
          </a:p>
        </p:txBody>
      </p:sp>
    </p:spTree>
    <p:extLst>
      <p:ext uri="{BB962C8B-B14F-4D97-AF65-F5344CB8AC3E}">
        <p14:creationId xmlns:p14="http://schemas.microsoft.com/office/powerpoint/2010/main" val="3173464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tx2"/>
        </a:solid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044000" y="2687772"/>
            <a:ext cx="7541112" cy="1102519"/>
          </a:xfrm>
        </p:spPr>
        <p:txBody>
          <a:bodyPr lIns="0" tIns="0" rIns="0" bIns="0" anchor="b" anchorCtr="0">
            <a:normAutofit/>
          </a:bodyPr>
          <a:lstStyle>
            <a:lvl1pPr algn="l">
              <a:defRPr sz="3200" b="1">
                <a:solidFill>
                  <a:srgbClr val="FFFFFF"/>
                </a:solidFill>
                <a:latin typeface="Open Sans Regular"/>
                <a:cs typeface="Open Sans Regular"/>
              </a:defRPr>
            </a:lvl1pPr>
          </a:lstStyle>
          <a:p>
            <a:r>
              <a:rPr lang="pl-PL" dirty="0"/>
              <a:t>Kliknij, aby </a:t>
            </a:r>
            <a:r>
              <a:rPr lang="pl-PL" dirty="0" err="1"/>
              <a:t>edyt</a:t>
            </a:r>
            <a:r>
              <a:rPr lang="pl-PL" dirty="0"/>
              <a:t>. styl wz. tyt.</a:t>
            </a:r>
          </a:p>
        </p:txBody>
      </p:sp>
      <p:sp>
        <p:nvSpPr>
          <p:cNvPr id="3" name="Podtytuł 2"/>
          <p:cNvSpPr>
            <a:spLocks noGrp="1"/>
          </p:cNvSpPr>
          <p:nvPr>
            <p:ph type="subTitle" idx="1"/>
          </p:nvPr>
        </p:nvSpPr>
        <p:spPr>
          <a:xfrm>
            <a:off x="1044000" y="3892070"/>
            <a:ext cx="6400800" cy="588409"/>
          </a:xfrm>
        </p:spPr>
        <p:txBody>
          <a:bodyPr lIns="0" tIns="0" rIns="0" bIns="0">
            <a:normAutofit/>
          </a:bodyPr>
          <a:lstStyle>
            <a:lvl1pPr marL="0" indent="0" algn="l">
              <a:buNone/>
              <a:defRPr sz="2400">
                <a:solidFill>
                  <a:schemeClr val="bg1"/>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Kliknij, aby edytować styl wzorca podtytułu</a:t>
            </a:r>
          </a:p>
        </p:txBody>
      </p:sp>
      <p:sp>
        <p:nvSpPr>
          <p:cNvPr id="5" name="Symbol zastępczy stopki 4"/>
          <p:cNvSpPr>
            <a:spLocks noGrp="1"/>
          </p:cNvSpPr>
          <p:nvPr>
            <p:ph type="ftr" sz="quarter" idx="11"/>
          </p:nvPr>
        </p:nvSpPr>
        <p:spPr>
          <a:xfrm>
            <a:off x="1044000" y="4486735"/>
            <a:ext cx="2895600" cy="273844"/>
          </a:xfrm>
          <a:prstGeom prst="rect">
            <a:avLst/>
          </a:prstGeom>
        </p:spPr>
        <p:txBody>
          <a:bodyPr lIns="0" tIns="0" rIns="0" bIns="0"/>
          <a:lstStyle>
            <a:lvl1pPr algn="l">
              <a:defRPr sz="1100">
                <a:solidFill>
                  <a:schemeClr val="bg1"/>
                </a:solidFill>
                <a:latin typeface="Open Sans Light"/>
                <a:cs typeface="Open Sans Light"/>
              </a:defRPr>
            </a:lvl1pPr>
          </a:lstStyle>
          <a:p>
            <a:r>
              <a:rPr lang="pl-PL" dirty="0"/>
              <a:t>1 lutego 2019, Warszawa</a:t>
            </a:r>
          </a:p>
        </p:txBody>
      </p:sp>
      <p:pic>
        <p:nvPicPr>
          <p:cNvPr id="9" name="Obraz 8" descr="logoSGH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7741" y="473241"/>
            <a:ext cx="900363" cy="900363"/>
          </a:xfrm>
          <a:prstGeom prst="rect">
            <a:avLst/>
          </a:prstGeom>
        </p:spPr>
      </p:pic>
    </p:spTree>
    <p:extLst>
      <p:ext uri="{BB962C8B-B14F-4D97-AF65-F5344CB8AC3E}">
        <p14:creationId xmlns:p14="http://schemas.microsoft.com/office/powerpoint/2010/main" val="218176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ajd tytułowy">
    <p:bg>
      <p:bgPr>
        <a:solidFill>
          <a:schemeClr val="bg1"/>
        </a:solidFill>
        <a:effectLst/>
      </p:bgPr>
    </p:bg>
    <p:spTree>
      <p:nvGrpSpPr>
        <p:cNvPr id="1" name=""/>
        <p:cNvGrpSpPr/>
        <p:nvPr/>
      </p:nvGrpSpPr>
      <p:grpSpPr>
        <a:xfrm>
          <a:off x="0" y="0"/>
          <a:ext cx="0" cy="0"/>
          <a:chOff x="0" y="0"/>
          <a:chExt cx="0" cy="0"/>
        </a:xfrm>
      </p:grpSpPr>
      <p:pic>
        <p:nvPicPr>
          <p:cNvPr id="7" name="Obraz 6" descr="foto-ogoln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pic>
        <p:nvPicPr>
          <p:cNvPr id="6" name="Obraz 5" descr="SGH_piramida-ogolna.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5" name="Symbol zastępczy stopki 4"/>
          <p:cNvSpPr>
            <a:spLocks noGrp="1"/>
          </p:cNvSpPr>
          <p:nvPr>
            <p:ph type="ftr" sz="quarter" idx="11"/>
          </p:nvPr>
        </p:nvSpPr>
        <p:spPr>
          <a:xfrm>
            <a:off x="1044000" y="4486735"/>
            <a:ext cx="2895600" cy="273844"/>
          </a:xfrm>
          <a:prstGeom prst="rect">
            <a:avLst/>
          </a:prstGeom>
        </p:spPr>
        <p:txBody>
          <a:bodyPr lIns="0" tIns="0" rIns="0" bIns="0"/>
          <a:lstStyle>
            <a:lvl1pPr algn="l">
              <a:defRPr sz="1100">
                <a:solidFill>
                  <a:schemeClr val="bg1"/>
                </a:solidFill>
                <a:latin typeface="Open Sans Light"/>
                <a:cs typeface="Open Sans Light"/>
              </a:defRPr>
            </a:lvl1pPr>
          </a:lstStyle>
          <a:p>
            <a:r>
              <a:rPr lang="pl-PL" dirty="0"/>
              <a:t>1 lutego 2019, Warszawa</a:t>
            </a:r>
          </a:p>
        </p:txBody>
      </p:sp>
      <p:pic>
        <p:nvPicPr>
          <p:cNvPr id="9" name="Obraz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7741" y="473241"/>
            <a:ext cx="900363" cy="900363"/>
          </a:xfrm>
          <a:prstGeom prst="rect">
            <a:avLst/>
          </a:prstGeom>
        </p:spPr>
      </p:pic>
      <p:sp>
        <p:nvSpPr>
          <p:cNvPr id="10" name="Tytuł 1"/>
          <p:cNvSpPr>
            <a:spLocks noGrp="1"/>
          </p:cNvSpPr>
          <p:nvPr>
            <p:ph type="ctrTitle"/>
          </p:nvPr>
        </p:nvSpPr>
        <p:spPr>
          <a:xfrm>
            <a:off x="1044000" y="2687772"/>
            <a:ext cx="7541112" cy="1102519"/>
          </a:xfrm>
        </p:spPr>
        <p:txBody>
          <a:bodyPr lIns="0" tIns="0" rIns="0" bIns="0" anchor="b" anchorCtr="0">
            <a:normAutofit/>
          </a:bodyPr>
          <a:lstStyle>
            <a:lvl1pPr algn="l">
              <a:defRPr sz="3200" b="1">
                <a:solidFill>
                  <a:srgbClr val="FFFFFF"/>
                </a:solidFill>
                <a:latin typeface="Open Sans Regular"/>
                <a:cs typeface="Open Sans Regular"/>
              </a:defRPr>
            </a:lvl1pPr>
          </a:lstStyle>
          <a:p>
            <a:r>
              <a:rPr lang="pl-PL" dirty="0"/>
              <a:t>Kliknij, aby </a:t>
            </a:r>
            <a:r>
              <a:rPr lang="pl-PL" dirty="0" err="1"/>
              <a:t>edyt</a:t>
            </a:r>
            <a:r>
              <a:rPr lang="pl-PL" dirty="0"/>
              <a:t>. styl wz. tyt.</a:t>
            </a:r>
          </a:p>
        </p:txBody>
      </p:sp>
      <p:sp>
        <p:nvSpPr>
          <p:cNvPr id="11" name="Podtytuł 2"/>
          <p:cNvSpPr>
            <a:spLocks noGrp="1"/>
          </p:cNvSpPr>
          <p:nvPr>
            <p:ph type="subTitle" idx="1"/>
          </p:nvPr>
        </p:nvSpPr>
        <p:spPr>
          <a:xfrm>
            <a:off x="1044000" y="3892070"/>
            <a:ext cx="6400800" cy="588409"/>
          </a:xfrm>
        </p:spPr>
        <p:txBody>
          <a:bodyPr lIns="0" tIns="0" rIns="0" bIns="0">
            <a:normAutofit/>
          </a:bodyPr>
          <a:lstStyle>
            <a:lvl1pPr marL="0" indent="0" algn="l">
              <a:buNone/>
              <a:defRPr sz="2400">
                <a:solidFill>
                  <a:schemeClr val="bg1"/>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Kliknij, aby edytować styl wzorca podtytułu</a:t>
            </a:r>
          </a:p>
        </p:txBody>
      </p:sp>
    </p:spTree>
    <p:extLst>
      <p:ext uri="{BB962C8B-B14F-4D97-AF65-F5344CB8AC3E}">
        <p14:creationId xmlns:p14="http://schemas.microsoft.com/office/powerpoint/2010/main" val="349318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lajd tytułowy">
    <p:bg>
      <p:bgPr>
        <a:solidFill>
          <a:schemeClr val="tx2"/>
        </a:solidFill>
        <a:effectLst/>
      </p:bgPr>
    </p:bg>
    <p:spTree>
      <p:nvGrpSpPr>
        <p:cNvPr id="1" name=""/>
        <p:cNvGrpSpPr/>
        <p:nvPr/>
      </p:nvGrpSpPr>
      <p:grpSpPr>
        <a:xfrm>
          <a:off x="0" y="0"/>
          <a:ext cx="0" cy="0"/>
          <a:chOff x="0" y="0"/>
          <a:chExt cx="0" cy="0"/>
        </a:xfrm>
      </p:grpSpPr>
      <p:sp>
        <p:nvSpPr>
          <p:cNvPr id="6" name="Tytuł 1"/>
          <p:cNvSpPr>
            <a:spLocks noGrp="1"/>
          </p:cNvSpPr>
          <p:nvPr>
            <p:ph type="ctrTitle"/>
          </p:nvPr>
        </p:nvSpPr>
        <p:spPr>
          <a:xfrm>
            <a:off x="1044000" y="3181996"/>
            <a:ext cx="7541112" cy="1102519"/>
          </a:xfrm>
        </p:spPr>
        <p:txBody>
          <a:bodyPr lIns="0" tIns="0" rIns="0" bIns="0" anchor="b" anchorCtr="0">
            <a:normAutofit/>
          </a:bodyPr>
          <a:lstStyle>
            <a:lvl1pPr algn="l">
              <a:defRPr sz="3200" b="1">
                <a:solidFill>
                  <a:srgbClr val="FFFFFF"/>
                </a:solidFill>
                <a:latin typeface="Open Sans Regular"/>
                <a:cs typeface="Open Sans Regular"/>
              </a:defRPr>
            </a:lvl1pPr>
          </a:lstStyle>
          <a:p>
            <a:r>
              <a:rPr lang="pl-PL" dirty="0"/>
              <a:t>Kliknij, aby </a:t>
            </a:r>
            <a:r>
              <a:rPr lang="pl-PL" dirty="0" err="1"/>
              <a:t>edyt</a:t>
            </a:r>
            <a:r>
              <a:rPr lang="pl-PL" dirty="0"/>
              <a:t>. styl wz. tyt.</a:t>
            </a:r>
          </a:p>
        </p:txBody>
      </p:sp>
    </p:spTree>
    <p:extLst>
      <p:ext uri="{BB962C8B-B14F-4D97-AF65-F5344CB8AC3E}">
        <p14:creationId xmlns:p14="http://schemas.microsoft.com/office/powerpoint/2010/main" val="10876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 styl wz. tyt.</a:t>
            </a:r>
          </a:p>
        </p:txBody>
      </p:sp>
      <p:sp>
        <p:nvSpPr>
          <p:cNvPr id="3" name="Symbol zastępczy zawartości 2"/>
          <p:cNvSpPr>
            <a:spLocks noGrp="1"/>
          </p:cNvSpPr>
          <p:nvPr>
            <p:ph sz="half" idx="1"/>
          </p:nvPr>
        </p:nvSpPr>
        <p:spPr>
          <a:xfrm>
            <a:off x="918000" y="1187302"/>
            <a:ext cx="3577800" cy="3145745"/>
          </a:xfrm>
        </p:spPr>
        <p:txBody>
          <a:bodyPr>
            <a:normAutofit/>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4920624" y="1187302"/>
            <a:ext cx="3766176" cy="3145745"/>
          </a:xfrm>
        </p:spPr>
        <p:txBody>
          <a:bodyPr>
            <a:normAutofit/>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77005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 styl wz. tyt.</a:t>
            </a:r>
          </a:p>
        </p:txBody>
      </p:sp>
      <p:sp>
        <p:nvSpPr>
          <p:cNvPr id="3" name="Symbol zastępczy zawartości 2"/>
          <p:cNvSpPr>
            <a:spLocks noGrp="1"/>
          </p:cNvSpPr>
          <p:nvPr>
            <p:ph sz="half" idx="1"/>
          </p:nvPr>
        </p:nvSpPr>
        <p:spPr>
          <a:xfrm>
            <a:off x="917999" y="1187302"/>
            <a:ext cx="7773417" cy="3145745"/>
          </a:xfrm>
        </p:spPr>
        <p:txBody>
          <a:bodyPr>
            <a:normAutofit/>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2107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 styl wz. tyt.</a:t>
            </a:r>
          </a:p>
        </p:txBody>
      </p:sp>
      <p:sp>
        <p:nvSpPr>
          <p:cNvPr id="7" name="Symbol zastępczy tekstu 6"/>
          <p:cNvSpPr>
            <a:spLocks noGrp="1"/>
          </p:cNvSpPr>
          <p:nvPr>
            <p:ph type="body" sz="quarter" idx="10" hasCustomPrompt="1"/>
          </p:nvPr>
        </p:nvSpPr>
        <p:spPr>
          <a:xfrm>
            <a:off x="917575" y="1238250"/>
            <a:ext cx="2273300" cy="300038"/>
          </a:xfrm>
        </p:spPr>
        <p:txBody>
          <a:bodyPr anchor="t" anchorCtr="0">
            <a:noAutofit/>
          </a:bodyPr>
          <a:lstStyle>
            <a:lvl1pPr marL="0" indent="0">
              <a:buNone/>
              <a:defRPr sz="1100">
                <a:solidFill>
                  <a:srgbClr val="007481"/>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TYTUŁ ZDJĘCIA</a:t>
            </a:r>
          </a:p>
        </p:txBody>
      </p:sp>
      <p:sp>
        <p:nvSpPr>
          <p:cNvPr id="9" name="Symbol zastępczy obrazu 8"/>
          <p:cNvSpPr>
            <a:spLocks noGrp="1"/>
          </p:cNvSpPr>
          <p:nvPr>
            <p:ph type="pic" sz="quarter" idx="11"/>
          </p:nvPr>
        </p:nvSpPr>
        <p:spPr>
          <a:xfrm>
            <a:off x="917575" y="1538288"/>
            <a:ext cx="2273300" cy="2066925"/>
          </a:xfrm>
        </p:spPr>
        <p:txBody>
          <a:bodyPr/>
          <a:lstStyle/>
          <a:p>
            <a:endParaRPr lang="pl-PL"/>
          </a:p>
        </p:txBody>
      </p:sp>
      <p:sp>
        <p:nvSpPr>
          <p:cNvPr id="11" name="Symbol zastępczy zawartości 10"/>
          <p:cNvSpPr>
            <a:spLocks noGrp="1"/>
          </p:cNvSpPr>
          <p:nvPr>
            <p:ph sz="quarter" idx="12"/>
          </p:nvPr>
        </p:nvSpPr>
        <p:spPr>
          <a:xfrm>
            <a:off x="917575" y="3682872"/>
            <a:ext cx="2273300" cy="611188"/>
          </a:xfrm>
        </p:spPr>
        <p:txBody>
          <a:bodyPr>
            <a:noAutofit/>
          </a:bodyPr>
          <a:lstStyle>
            <a:lvl1pPr marL="0" indent="0">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pl-PL" dirty="0"/>
              <a:t>Kliknij, aby edytować style wzorca tekstu</a:t>
            </a:r>
          </a:p>
        </p:txBody>
      </p:sp>
      <p:sp>
        <p:nvSpPr>
          <p:cNvPr id="12" name="Symbol zastępczy tekstu 6"/>
          <p:cNvSpPr>
            <a:spLocks noGrp="1"/>
          </p:cNvSpPr>
          <p:nvPr>
            <p:ph type="body" sz="quarter" idx="13" hasCustomPrompt="1"/>
          </p:nvPr>
        </p:nvSpPr>
        <p:spPr>
          <a:xfrm>
            <a:off x="3661120" y="1238250"/>
            <a:ext cx="2273300" cy="300038"/>
          </a:xfrm>
        </p:spPr>
        <p:txBody>
          <a:bodyPr anchor="t" anchorCtr="0">
            <a:noAutofit/>
          </a:bodyPr>
          <a:lstStyle>
            <a:lvl1pPr marL="0" indent="0">
              <a:buNone/>
              <a:defRPr sz="1100">
                <a:solidFill>
                  <a:srgbClr val="007481"/>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TYTUŁ ZDJĘCIA</a:t>
            </a:r>
          </a:p>
        </p:txBody>
      </p:sp>
      <p:sp>
        <p:nvSpPr>
          <p:cNvPr id="13" name="Symbol zastępczy obrazu 8"/>
          <p:cNvSpPr>
            <a:spLocks noGrp="1"/>
          </p:cNvSpPr>
          <p:nvPr>
            <p:ph type="pic" sz="quarter" idx="14"/>
          </p:nvPr>
        </p:nvSpPr>
        <p:spPr>
          <a:xfrm>
            <a:off x="3661120" y="1538288"/>
            <a:ext cx="2273300" cy="2066925"/>
          </a:xfrm>
        </p:spPr>
        <p:txBody>
          <a:bodyPr/>
          <a:lstStyle/>
          <a:p>
            <a:endParaRPr lang="pl-PL"/>
          </a:p>
        </p:txBody>
      </p:sp>
      <p:sp>
        <p:nvSpPr>
          <p:cNvPr id="14" name="Symbol zastępczy zawartości 10"/>
          <p:cNvSpPr>
            <a:spLocks noGrp="1"/>
          </p:cNvSpPr>
          <p:nvPr>
            <p:ph sz="quarter" idx="15"/>
          </p:nvPr>
        </p:nvSpPr>
        <p:spPr>
          <a:xfrm>
            <a:off x="3661120" y="3682872"/>
            <a:ext cx="2273300" cy="611188"/>
          </a:xfrm>
        </p:spPr>
        <p:txBody>
          <a:bodyPr>
            <a:noAutofit/>
          </a:bodyPr>
          <a:lstStyle>
            <a:lvl1pPr marL="0" indent="0">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pl-PL" dirty="0"/>
              <a:t>Kliknij, aby edytować style wzorca tekstu</a:t>
            </a:r>
          </a:p>
        </p:txBody>
      </p:sp>
      <p:sp>
        <p:nvSpPr>
          <p:cNvPr id="15" name="Symbol zastępczy tekstu 6"/>
          <p:cNvSpPr>
            <a:spLocks noGrp="1"/>
          </p:cNvSpPr>
          <p:nvPr>
            <p:ph type="body" sz="quarter" idx="16" hasCustomPrompt="1"/>
          </p:nvPr>
        </p:nvSpPr>
        <p:spPr>
          <a:xfrm>
            <a:off x="6404391" y="1238250"/>
            <a:ext cx="2273300" cy="300038"/>
          </a:xfrm>
        </p:spPr>
        <p:txBody>
          <a:bodyPr anchor="t" anchorCtr="0">
            <a:noAutofit/>
          </a:bodyPr>
          <a:lstStyle>
            <a:lvl1pPr marL="0" indent="0">
              <a:buNone/>
              <a:defRPr sz="1100">
                <a:solidFill>
                  <a:srgbClr val="007481"/>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TYTUŁ ZDJĘCIA</a:t>
            </a:r>
          </a:p>
        </p:txBody>
      </p:sp>
      <p:sp>
        <p:nvSpPr>
          <p:cNvPr id="16" name="Symbol zastępczy obrazu 8"/>
          <p:cNvSpPr>
            <a:spLocks noGrp="1"/>
          </p:cNvSpPr>
          <p:nvPr>
            <p:ph type="pic" sz="quarter" idx="17"/>
          </p:nvPr>
        </p:nvSpPr>
        <p:spPr>
          <a:xfrm>
            <a:off x="6404391" y="1538288"/>
            <a:ext cx="2273300" cy="2066925"/>
          </a:xfrm>
        </p:spPr>
        <p:txBody>
          <a:bodyPr/>
          <a:lstStyle/>
          <a:p>
            <a:endParaRPr lang="pl-PL"/>
          </a:p>
        </p:txBody>
      </p:sp>
      <p:sp>
        <p:nvSpPr>
          <p:cNvPr id="17" name="Symbol zastępczy zawartości 10"/>
          <p:cNvSpPr>
            <a:spLocks noGrp="1"/>
          </p:cNvSpPr>
          <p:nvPr>
            <p:ph sz="quarter" idx="18"/>
          </p:nvPr>
        </p:nvSpPr>
        <p:spPr>
          <a:xfrm>
            <a:off x="6404391" y="3682872"/>
            <a:ext cx="2273300" cy="611188"/>
          </a:xfrm>
        </p:spPr>
        <p:txBody>
          <a:bodyPr>
            <a:noAutofit/>
          </a:bodyPr>
          <a:lstStyle>
            <a:lvl1pPr marL="0" indent="0">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a:r>
              <a:rPr lang="pl-PL" dirty="0"/>
              <a:t>Kliknij, aby edytować style wzorca tekstu</a:t>
            </a:r>
          </a:p>
        </p:txBody>
      </p:sp>
    </p:spTree>
    <p:extLst>
      <p:ext uri="{BB962C8B-B14F-4D97-AF65-F5344CB8AC3E}">
        <p14:creationId xmlns:p14="http://schemas.microsoft.com/office/powerpoint/2010/main" val="2107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 styl wz. tyt.</a:t>
            </a:r>
          </a:p>
        </p:txBody>
      </p:sp>
      <p:sp>
        <p:nvSpPr>
          <p:cNvPr id="8" name="Symbol zastępczy obrazu 7"/>
          <p:cNvSpPr>
            <a:spLocks noGrp="1"/>
          </p:cNvSpPr>
          <p:nvPr>
            <p:ph type="pic" sz="quarter" idx="10"/>
          </p:nvPr>
        </p:nvSpPr>
        <p:spPr>
          <a:xfrm>
            <a:off x="0" y="1270000"/>
            <a:ext cx="4135438" cy="2840038"/>
          </a:xfrm>
        </p:spPr>
        <p:txBody>
          <a:bodyPr/>
          <a:lstStyle/>
          <a:p>
            <a:endParaRPr lang="pl-PL"/>
          </a:p>
        </p:txBody>
      </p:sp>
      <p:sp>
        <p:nvSpPr>
          <p:cNvPr id="10" name="Symbol zastępczy tekstu 9"/>
          <p:cNvSpPr>
            <a:spLocks noGrp="1"/>
          </p:cNvSpPr>
          <p:nvPr>
            <p:ph type="body" sz="quarter" idx="11"/>
          </p:nvPr>
        </p:nvSpPr>
        <p:spPr>
          <a:xfrm>
            <a:off x="4562475" y="1270000"/>
            <a:ext cx="4129088" cy="2840038"/>
          </a:xfrm>
        </p:spPr>
        <p:txBody>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05683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918000" y="387895"/>
            <a:ext cx="7773417" cy="675334"/>
          </a:xfrm>
          <a:prstGeom prst="rect">
            <a:avLst/>
          </a:prstGeom>
        </p:spPr>
        <p:txBody>
          <a:bodyPr vert="horz" lIns="0" tIns="0" rIns="0" bIns="0" rtlCol="0" anchor="t" anchorCtr="0">
            <a:normAutofit/>
          </a:bodyPr>
          <a:lstStyle/>
          <a:p>
            <a:r>
              <a:rPr lang="pl-PL" dirty="0"/>
              <a:t>Kliknij, aby </a:t>
            </a:r>
            <a:r>
              <a:rPr lang="pl-PL" dirty="0" err="1"/>
              <a:t>edyt</a:t>
            </a:r>
            <a:r>
              <a:rPr lang="pl-PL" dirty="0"/>
              <a:t>. styl wz. tyt.</a:t>
            </a:r>
          </a:p>
        </p:txBody>
      </p:sp>
      <p:sp>
        <p:nvSpPr>
          <p:cNvPr id="3" name="Symbol zastępczy tekstu 2"/>
          <p:cNvSpPr>
            <a:spLocks noGrp="1"/>
          </p:cNvSpPr>
          <p:nvPr>
            <p:ph type="body" idx="1"/>
          </p:nvPr>
        </p:nvSpPr>
        <p:spPr>
          <a:xfrm>
            <a:off x="918000" y="1043751"/>
            <a:ext cx="7768800" cy="3394472"/>
          </a:xfrm>
          <a:prstGeom prst="rect">
            <a:avLst/>
          </a:prstGeom>
        </p:spPr>
        <p:txBody>
          <a:bodyPr vert="horz" lIns="0" tIns="0" rIns="0" bIns="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8" name="PoleTekstowe 7"/>
          <p:cNvSpPr txBox="1"/>
          <p:nvPr userDrawn="1"/>
        </p:nvSpPr>
        <p:spPr>
          <a:xfrm>
            <a:off x="7896328" y="4586443"/>
            <a:ext cx="795089" cy="123111"/>
          </a:xfrm>
          <a:prstGeom prst="rect">
            <a:avLst/>
          </a:prstGeom>
          <a:noFill/>
        </p:spPr>
        <p:txBody>
          <a:bodyPr wrap="none" lIns="0" tIns="0" rIns="0" bIns="0" rtlCol="0">
            <a:spAutoFit/>
          </a:bodyPr>
          <a:lstStyle/>
          <a:p>
            <a:r>
              <a:rPr lang="pl-PL" sz="800" dirty="0" err="1">
                <a:solidFill>
                  <a:srgbClr val="007481"/>
                </a:solidFill>
                <a:latin typeface="Open Sans Regular"/>
                <a:cs typeface="Open Sans Regular"/>
              </a:rPr>
              <a:t>www.sgh.waw.pl</a:t>
            </a:r>
            <a:endParaRPr lang="pl-PL" sz="800" dirty="0">
              <a:solidFill>
                <a:srgbClr val="007481"/>
              </a:solidFill>
              <a:latin typeface="Open Sans Regular"/>
              <a:cs typeface="Open Sans Regular"/>
            </a:endParaRPr>
          </a:p>
        </p:txBody>
      </p:sp>
      <p:pic>
        <p:nvPicPr>
          <p:cNvPr id="9" name="Obraz 8" descr="SGH_male-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98763" y="4601068"/>
            <a:ext cx="395520" cy="161240"/>
          </a:xfrm>
          <a:prstGeom prst="rect">
            <a:avLst/>
          </a:prstGeom>
        </p:spPr>
      </p:pic>
    </p:spTree>
    <p:extLst>
      <p:ext uri="{BB962C8B-B14F-4D97-AF65-F5344CB8AC3E}">
        <p14:creationId xmlns:p14="http://schemas.microsoft.com/office/powerpoint/2010/main" val="28467154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2" r:id="rId4"/>
    <p:sldLayoutId id="2147483662" r:id="rId5"/>
    <p:sldLayoutId id="2147483663" r:id="rId6"/>
    <p:sldLayoutId id="2147483654" r:id="rId7"/>
  </p:sldLayoutIdLst>
  <p:hf sldNum="0" hdr="0" dt="0"/>
  <p:txStyles>
    <p:titleStyle>
      <a:lvl1pPr algn="l" defTabSz="457200" rtl="0" eaLnBrk="1" latinLnBrk="0" hangingPunct="1">
        <a:spcBef>
          <a:spcPct val="0"/>
        </a:spcBef>
        <a:buNone/>
        <a:defRPr sz="2800" b="1" kern="1200">
          <a:solidFill>
            <a:schemeClr val="tx2"/>
          </a:solidFill>
          <a:latin typeface="Open Sans Regular"/>
          <a:ea typeface="+mj-ea"/>
          <a:cs typeface="Open Sans Regular"/>
        </a:defRPr>
      </a:lvl1pPr>
    </p:titleStyle>
    <p:bodyStyle>
      <a:lvl1pPr marL="216000" indent="-216000" algn="l" defTabSz="457200" rtl="0" eaLnBrk="1" latinLnBrk="0" hangingPunct="1">
        <a:lnSpc>
          <a:spcPct val="112000"/>
        </a:lnSpc>
        <a:spcBef>
          <a:spcPts val="0"/>
        </a:spcBef>
        <a:buClr>
          <a:schemeClr val="tx2"/>
        </a:buClr>
        <a:buFont typeface="Arial"/>
        <a:buChar char="•"/>
        <a:defRPr sz="1700" kern="1200">
          <a:solidFill>
            <a:schemeClr val="tx1"/>
          </a:solidFill>
          <a:latin typeface="Open Sans Light"/>
          <a:ea typeface="+mn-ea"/>
          <a:cs typeface="Open Sans Light"/>
        </a:defRPr>
      </a:lvl1pPr>
      <a:lvl2pPr marL="742950" indent="-285750" algn="l" defTabSz="457200" rtl="0" eaLnBrk="1" latinLnBrk="0" hangingPunct="1">
        <a:lnSpc>
          <a:spcPct val="112000"/>
        </a:lnSpc>
        <a:spcBef>
          <a:spcPts val="0"/>
        </a:spcBef>
        <a:buFont typeface="Arial"/>
        <a:buChar char="–"/>
        <a:defRPr sz="1700" kern="1200">
          <a:solidFill>
            <a:schemeClr val="tx1"/>
          </a:solidFill>
          <a:latin typeface="Open Sans Light"/>
          <a:ea typeface="+mn-ea"/>
          <a:cs typeface="Open Sans Light"/>
        </a:defRPr>
      </a:lvl2pPr>
      <a:lvl3pPr marL="1143000" indent="-228600" algn="l" defTabSz="457200" rtl="0" eaLnBrk="1" latinLnBrk="0" hangingPunct="1">
        <a:lnSpc>
          <a:spcPct val="112000"/>
        </a:lnSpc>
        <a:spcBef>
          <a:spcPts val="0"/>
        </a:spcBef>
        <a:buFont typeface="Arial"/>
        <a:buChar char="•"/>
        <a:defRPr sz="1700" kern="1200">
          <a:solidFill>
            <a:schemeClr val="tx1"/>
          </a:solidFill>
          <a:latin typeface="Open Sans Light"/>
          <a:ea typeface="+mn-ea"/>
          <a:cs typeface="Open Sans Light"/>
        </a:defRPr>
      </a:lvl3pPr>
      <a:lvl4pPr marL="1600200" indent="-228600" algn="l" defTabSz="457200" rtl="0" eaLnBrk="1" latinLnBrk="0" hangingPunct="1">
        <a:lnSpc>
          <a:spcPct val="112000"/>
        </a:lnSpc>
        <a:spcBef>
          <a:spcPts val="0"/>
        </a:spcBef>
        <a:buFont typeface="Arial"/>
        <a:buChar char="–"/>
        <a:defRPr sz="1700" kern="1200">
          <a:solidFill>
            <a:schemeClr val="tx1"/>
          </a:solidFill>
          <a:latin typeface="Open Sans Light"/>
          <a:ea typeface="+mn-ea"/>
          <a:cs typeface="Open Sans Light"/>
        </a:defRPr>
      </a:lvl4pPr>
      <a:lvl5pPr marL="2057400" indent="-228600" algn="l" defTabSz="457200" rtl="0" eaLnBrk="1" latinLnBrk="0" hangingPunct="1">
        <a:lnSpc>
          <a:spcPct val="112000"/>
        </a:lnSpc>
        <a:spcBef>
          <a:spcPts val="0"/>
        </a:spcBef>
        <a:buFont typeface="Arial"/>
        <a:buChar char="»"/>
        <a:defRPr sz="17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p:txBody>
          <a:bodyPr/>
          <a:lstStyle/>
          <a:p>
            <a:r>
              <a:rPr lang="en-US" sz="1800" spc="-15" dirty="0">
                <a:effectLst/>
                <a:latin typeface="Open Sans Regular" panose="020B0606030504020204" pitchFamily="34" charset="0"/>
                <a:ea typeface="Open Sans Regular" panose="020B0606030504020204" pitchFamily="34" charset="0"/>
                <a:cs typeface="Open Sans Regular" panose="020B0606030504020204" pitchFamily="34" charset="0"/>
              </a:rPr>
              <a:t>Fertility Developments in Europe: </a:t>
            </a:r>
            <a:br>
              <a:rPr lang="pl-PL" sz="1800" spc="-15" dirty="0">
                <a:effectLst/>
                <a:latin typeface="Open Sans Regular" panose="020B0606030504020204" pitchFamily="34" charset="0"/>
                <a:ea typeface="Open Sans Regular" panose="020B0606030504020204" pitchFamily="34" charset="0"/>
                <a:cs typeface="Open Sans Regular" panose="020B0606030504020204" pitchFamily="34" charset="0"/>
              </a:rPr>
            </a:br>
            <a:r>
              <a:rPr lang="en-US" sz="1800" spc="-15" dirty="0">
                <a:effectLst/>
                <a:latin typeface="Open Sans Regular" panose="020B0606030504020204" pitchFamily="34" charset="0"/>
                <a:ea typeface="Open Sans Regular" panose="020B0606030504020204" pitchFamily="34" charset="0"/>
                <a:cs typeface="Open Sans Regular" panose="020B0606030504020204" pitchFamily="34" charset="0"/>
              </a:rPr>
              <a:t>Between Uncertainty and Policy Interventions</a:t>
            </a:r>
            <a:endParaRPr lang="pl-PL" dirty="0">
              <a:latin typeface="Open Sans Regular" panose="020B0606030504020204" pitchFamily="34" charset="0"/>
              <a:ea typeface="Open Sans Regular" panose="020B0606030504020204" pitchFamily="34" charset="0"/>
              <a:cs typeface="Open Sans Regular" panose="020B0606030504020204" pitchFamily="34" charset="0"/>
            </a:endParaRPr>
          </a:p>
        </p:txBody>
      </p:sp>
      <p:sp>
        <p:nvSpPr>
          <p:cNvPr id="4" name="Podtytuł 3"/>
          <p:cNvSpPr>
            <a:spLocks noGrp="1"/>
          </p:cNvSpPr>
          <p:nvPr>
            <p:ph type="subTitle" idx="1"/>
          </p:nvPr>
        </p:nvSpPr>
        <p:spPr>
          <a:xfrm>
            <a:off x="1044000" y="3892070"/>
            <a:ext cx="6849050" cy="876780"/>
          </a:xfrm>
        </p:spPr>
        <p:txBody>
          <a:bodyPr>
            <a:normAutofit fontScale="62500" lnSpcReduction="20000"/>
          </a:bodyPr>
          <a:lstStyle/>
          <a:p>
            <a:r>
              <a:rPr lang="pl-PL" sz="2200" dirty="0"/>
              <a:t>Agnieszka Chłoń-Domińczak</a:t>
            </a:r>
          </a:p>
          <a:p>
            <a:endParaRPr lang="pl-PL" sz="1800" dirty="0"/>
          </a:p>
          <a:p>
            <a:endParaRPr lang="pl-PL" sz="1800" dirty="0"/>
          </a:p>
          <a:p>
            <a:r>
              <a:rPr lang="en-US" sz="1800" dirty="0"/>
              <a:t>KIPF/HAPI Conference</a:t>
            </a:r>
            <a:r>
              <a:rPr lang="pl-PL" sz="1800" dirty="0"/>
              <a:t> </a:t>
            </a:r>
            <a:r>
              <a:rPr lang="en-US" sz="1800" dirty="0"/>
              <a:t>Fiscal and Tax Reform: Policy Responses for </a:t>
            </a:r>
            <a:r>
              <a:rPr lang="pl-PL" sz="1800" dirty="0"/>
              <a:t> </a:t>
            </a:r>
            <a:r>
              <a:rPr lang="en-US" sz="1800" dirty="0"/>
              <a:t>Low Fertility and Aging Society</a:t>
            </a:r>
            <a:endParaRPr lang="pl-PL" sz="1800" dirty="0"/>
          </a:p>
          <a:p>
            <a:r>
              <a:rPr lang="pl-PL" sz="1800" dirty="0"/>
              <a:t>Honolulu, 18 </a:t>
            </a:r>
            <a:r>
              <a:rPr lang="pl-PL" sz="1800" dirty="0" err="1"/>
              <a:t>April</a:t>
            </a:r>
            <a:r>
              <a:rPr lang="pl-PL" sz="1800" dirty="0"/>
              <a:t> 2024</a:t>
            </a:r>
            <a:endParaRPr lang="en-US" sz="1800" dirty="0"/>
          </a:p>
          <a:p>
            <a:endParaRPr lang="pl-PL" sz="1800" dirty="0"/>
          </a:p>
        </p:txBody>
      </p:sp>
    </p:spTree>
    <p:extLst>
      <p:ext uri="{BB962C8B-B14F-4D97-AF65-F5344CB8AC3E}">
        <p14:creationId xmlns:p14="http://schemas.microsoft.com/office/powerpoint/2010/main" val="361042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615411-1D2B-B42A-F129-DB012D800EC1}"/>
              </a:ext>
            </a:extLst>
          </p:cNvPr>
          <p:cNvSpPr>
            <a:spLocks noGrp="1"/>
          </p:cNvSpPr>
          <p:nvPr>
            <p:ph type="title"/>
          </p:nvPr>
        </p:nvSpPr>
        <p:spPr>
          <a:xfrm>
            <a:off x="918000" y="387895"/>
            <a:ext cx="7773417" cy="675334"/>
          </a:xfrm>
        </p:spPr>
        <p:txBody>
          <a:bodyPr/>
          <a:lstStyle/>
          <a:p>
            <a:r>
              <a:rPr lang="pl-PL" dirty="0" err="1"/>
              <a:t>Different</a:t>
            </a:r>
            <a:r>
              <a:rPr lang="pl-PL" dirty="0"/>
              <a:t> </a:t>
            </a:r>
            <a:r>
              <a:rPr lang="pl-PL" dirty="0" err="1"/>
              <a:t>approaches</a:t>
            </a:r>
            <a:r>
              <a:rPr lang="pl-PL" dirty="0"/>
              <a:t> to family </a:t>
            </a:r>
            <a:r>
              <a:rPr lang="pl-PL" dirty="0" err="1"/>
              <a:t>policies</a:t>
            </a:r>
            <a:endParaRPr lang="pl-PL" dirty="0"/>
          </a:p>
        </p:txBody>
      </p:sp>
      <p:sp>
        <p:nvSpPr>
          <p:cNvPr id="3" name="Symbol zastępczy zawartości 2">
            <a:extLst>
              <a:ext uri="{FF2B5EF4-FFF2-40B4-BE49-F238E27FC236}">
                <a16:creationId xmlns:a16="http://schemas.microsoft.com/office/drawing/2014/main" id="{3C274EB4-30EB-DF65-0106-885F8C44D7A3}"/>
              </a:ext>
            </a:extLst>
          </p:cNvPr>
          <p:cNvSpPr>
            <a:spLocks noGrp="1"/>
          </p:cNvSpPr>
          <p:nvPr>
            <p:ph sz="half" idx="1"/>
          </p:nvPr>
        </p:nvSpPr>
        <p:spPr>
          <a:xfrm>
            <a:off x="917999" y="1187302"/>
            <a:ext cx="7773417" cy="3145745"/>
          </a:xfrm>
        </p:spPr>
        <p:txBody>
          <a:bodyPr>
            <a:normAutofit lnSpcReduction="10000"/>
          </a:bodyPr>
          <a:lstStyle/>
          <a:p>
            <a:pPr marL="0" indent="0">
              <a:buNone/>
            </a:pPr>
            <a:endParaRPr lang="pl-PL" dirty="0"/>
          </a:p>
          <a:p>
            <a:r>
              <a:rPr lang="en-US" dirty="0"/>
              <a:t>The Nordic countries</a:t>
            </a:r>
            <a:endParaRPr lang="pl-PL" dirty="0"/>
          </a:p>
          <a:p>
            <a:pPr lvl="1"/>
            <a:r>
              <a:rPr lang="en-US" dirty="0"/>
              <a:t>continuous and strong support for working parents with small children and for fathers’ involvement in care </a:t>
            </a:r>
            <a:endParaRPr lang="pl-PL" dirty="0"/>
          </a:p>
          <a:p>
            <a:pPr lvl="1"/>
            <a:endParaRPr lang="pl-PL" dirty="0"/>
          </a:p>
          <a:p>
            <a:r>
              <a:rPr lang="en-US" dirty="0"/>
              <a:t>Continental European countries</a:t>
            </a:r>
            <a:endParaRPr lang="pl-PL" dirty="0"/>
          </a:p>
          <a:p>
            <a:pPr lvl="1"/>
            <a:r>
              <a:rPr lang="en-US" dirty="0"/>
              <a:t>family support relatively high, mostly related to supporting traditional division of labor </a:t>
            </a:r>
            <a:endParaRPr lang="pl-PL" dirty="0"/>
          </a:p>
          <a:p>
            <a:pPr lvl="1"/>
            <a:r>
              <a:rPr lang="en-US" dirty="0"/>
              <a:t>providing financial support to families with children</a:t>
            </a:r>
            <a:r>
              <a:rPr lang="pl-PL" dirty="0"/>
              <a:t>,  </a:t>
            </a:r>
          </a:p>
          <a:p>
            <a:pPr lvl="1"/>
            <a:r>
              <a:rPr lang="en-US" dirty="0"/>
              <a:t>gradual shift towards a stronger support of women’s employment and work-family reconciliation </a:t>
            </a:r>
            <a:endParaRPr lang="pl-PL" dirty="0"/>
          </a:p>
          <a:p>
            <a:endParaRPr lang="pl-PL" dirty="0"/>
          </a:p>
        </p:txBody>
      </p:sp>
      <p:sp>
        <p:nvSpPr>
          <p:cNvPr id="4" name="pole tekstowe 3">
            <a:extLst>
              <a:ext uri="{FF2B5EF4-FFF2-40B4-BE49-F238E27FC236}">
                <a16:creationId xmlns:a16="http://schemas.microsoft.com/office/drawing/2014/main" id="{123C34B4-7F7B-8AB4-DFBC-C871444D05DC}"/>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46013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A90175-1C16-EFA7-AB41-8927764B843D}"/>
              </a:ext>
            </a:extLst>
          </p:cNvPr>
          <p:cNvSpPr>
            <a:spLocks noGrp="1"/>
          </p:cNvSpPr>
          <p:nvPr>
            <p:ph type="title"/>
          </p:nvPr>
        </p:nvSpPr>
        <p:spPr>
          <a:xfrm>
            <a:off x="918000" y="387895"/>
            <a:ext cx="7773417" cy="675334"/>
          </a:xfrm>
        </p:spPr>
        <p:txBody>
          <a:bodyPr/>
          <a:lstStyle/>
          <a:p>
            <a:r>
              <a:rPr lang="pl-PL" dirty="0" err="1"/>
              <a:t>Different</a:t>
            </a:r>
            <a:r>
              <a:rPr lang="pl-PL" dirty="0"/>
              <a:t> </a:t>
            </a:r>
            <a:r>
              <a:rPr lang="pl-PL" dirty="0" err="1"/>
              <a:t>approaches</a:t>
            </a:r>
            <a:r>
              <a:rPr lang="pl-PL" dirty="0"/>
              <a:t> to family </a:t>
            </a:r>
            <a:r>
              <a:rPr lang="pl-PL" dirty="0" err="1"/>
              <a:t>policies</a:t>
            </a:r>
            <a:endParaRPr lang="pl-PL" dirty="0"/>
          </a:p>
        </p:txBody>
      </p:sp>
      <p:sp>
        <p:nvSpPr>
          <p:cNvPr id="3" name="Symbol zastępczy zawartości 2">
            <a:extLst>
              <a:ext uri="{FF2B5EF4-FFF2-40B4-BE49-F238E27FC236}">
                <a16:creationId xmlns:a16="http://schemas.microsoft.com/office/drawing/2014/main" id="{8EAA21BC-4EBF-C391-0FB4-49C266F2996B}"/>
              </a:ext>
            </a:extLst>
          </p:cNvPr>
          <p:cNvSpPr>
            <a:spLocks noGrp="1"/>
          </p:cNvSpPr>
          <p:nvPr>
            <p:ph sz="half" idx="1"/>
          </p:nvPr>
        </p:nvSpPr>
        <p:spPr>
          <a:xfrm>
            <a:off x="917575" y="853495"/>
            <a:ext cx="7940178" cy="3144838"/>
          </a:xfrm>
        </p:spPr>
        <p:txBody>
          <a:bodyPr>
            <a:noAutofit/>
          </a:bodyPr>
          <a:lstStyle/>
          <a:p>
            <a:r>
              <a:rPr lang="en-US" dirty="0"/>
              <a:t>Anglo-Saxon countries </a:t>
            </a:r>
            <a:endParaRPr lang="pl-PL" dirty="0"/>
          </a:p>
          <a:p>
            <a:pPr lvl="1"/>
            <a:r>
              <a:rPr lang="en-US" sz="1400" dirty="0"/>
              <a:t>support especially via cash benefits,</a:t>
            </a:r>
            <a:r>
              <a:rPr lang="pl-PL" sz="1400" dirty="0"/>
              <a:t> </a:t>
            </a:r>
            <a:r>
              <a:rPr lang="en-US" sz="1400" dirty="0"/>
              <a:t>targeting low-income families </a:t>
            </a:r>
            <a:endParaRPr lang="pl-PL" sz="1400" dirty="0"/>
          </a:p>
          <a:p>
            <a:r>
              <a:rPr lang="en-US" dirty="0"/>
              <a:t>Southern Europe</a:t>
            </a:r>
            <a:r>
              <a:rPr lang="pl-PL" dirty="0"/>
              <a:t> </a:t>
            </a:r>
            <a:r>
              <a:rPr lang="pl-PL" dirty="0" err="1"/>
              <a:t>countries</a:t>
            </a:r>
            <a:endParaRPr lang="pl-PL" dirty="0"/>
          </a:p>
          <a:p>
            <a:pPr lvl="1"/>
            <a:r>
              <a:rPr lang="en-US" sz="1400" dirty="0"/>
              <a:t>more limited policies, </a:t>
            </a:r>
            <a:endParaRPr lang="pl-PL" sz="1400" dirty="0"/>
          </a:p>
          <a:p>
            <a:pPr lvl="1"/>
            <a:r>
              <a:rPr lang="en-US" sz="1400" dirty="0"/>
              <a:t>shorter period of paid childcare leave, </a:t>
            </a:r>
            <a:endParaRPr lang="pl-PL" sz="1400" dirty="0"/>
          </a:p>
          <a:p>
            <a:pPr lvl="1"/>
            <a:r>
              <a:rPr lang="en-US" sz="1400" dirty="0"/>
              <a:t>limited cash transfers to families </a:t>
            </a:r>
            <a:endParaRPr lang="pl-PL" sz="1400" dirty="0"/>
          </a:p>
          <a:p>
            <a:pPr lvl="1"/>
            <a:r>
              <a:rPr lang="en-US" sz="1400" dirty="0"/>
              <a:t>lower provision of public childcare </a:t>
            </a:r>
            <a:endParaRPr lang="pl-PL" sz="1400" dirty="0"/>
          </a:p>
          <a:p>
            <a:r>
              <a:rPr lang="en-US" dirty="0"/>
              <a:t>Central-Eastern European countries</a:t>
            </a:r>
            <a:endParaRPr lang="pl-PL" dirty="0"/>
          </a:p>
          <a:p>
            <a:pPr lvl="1"/>
            <a:r>
              <a:rPr lang="en-US" sz="1400" dirty="0"/>
              <a:t>family policies undergoing reforms and changes in different directions</a:t>
            </a:r>
            <a:endParaRPr lang="pl-PL" sz="1400" dirty="0"/>
          </a:p>
          <a:p>
            <a:pPr lvl="1"/>
            <a:r>
              <a:rPr lang="pl-PL" sz="1400" dirty="0" err="1"/>
              <a:t>Underdeveloped</a:t>
            </a:r>
            <a:r>
              <a:rPr lang="pl-PL" sz="1400" dirty="0"/>
              <a:t> </a:t>
            </a:r>
            <a:r>
              <a:rPr lang="en-US" sz="1400" dirty="0"/>
              <a:t>policies supporting a combination of motherhood and paid employment</a:t>
            </a:r>
            <a:endParaRPr lang="pl-PL" sz="1400" dirty="0"/>
          </a:p>
          <a:p>
            <a:pPr lvl="1"/>
            <a:r>
              <a:rPr lang="en-US" sz="1400" dirty="0"/>
              <a:t>explicitly support </a:t>
            </a:r>
            <a:r>
              <a:rPr lang="en-US" sz="1400" dirty="0" err="1"/>
              <a:t>familialism</a:t>
            </a:r>
            <a:r>
              <a:rPr lang="pl-PL" sz="1400" dirty="0"/>
              <a:t>: </a:t>
            </a:r>
            <a:r>
              <a:rPr lang="en-US" sz="1400" dirty="0"/>
              <a:t>limited childcare for children below age 3 and creating extensive parental leave programs (Czechia, Hungary </a:t>
            </a:r>
            <a:endParaRPr lang="pl-PL" sz="1400" dirty="0"/>
          </a:p>
          <a:p>
            <a:pPr lvl="1"/>
            <a:r>
              <a:rPr lang="en-US" sz="1400" dirty="0"/>
              <a:t>providing little support for families at all (Poland and Slovakia) </a:t>
            </a:r>
            <a:endParaRPr lang="pl-PL" sz="1400" dirty="0"/>
          </a:p>
          <a:p>
            <a:pPr lvl="1"/>
            <a:r>
              <a:rPr lang="en-US" sz="1400" dirty="0"/>
              <a:t>family policies in Slovenia, Estonia, and Lithuania support work and family reconciliation and more extensive early childcare provision</a:t>
            </a:r>
          </a:p>
          <a:p>
            <a:pPr lvl="1"/>
            <a:endParaRPr lang="pl-PL" sz="1600" dirty="0"/>
          </a:p>
          <a:p>
            <a:endParaRPr lang="en-US" sz="1600" dirty="0"/>
          </a:p>
          <a:p>
            <a:pPr marL="0" indent="0">
              <a:buNone/>
            </a:pPr>
            <a:endParaRPr lang="en-US" sz="1600" dirty="0"/>
          </a:p>
          <a:p>
            <a:endParaRPr lang="en-US" sz="1600" dirty="0"/>
          </a:p>
          <a:p>
            <a:endParaRPr lang="pl-PL" dirty="0"/>
          </a:p>
        </p:txBody>
      </p:sp>
      <p:sp>
        <p:nvSpPr>
          <p:cNvPr id="8" name="pole tekstowe 7">
            <a:extLst>
              <a:ext uri="{FF2B5EF4-FFF2-40B4-BE49-F238E27FC236}">
                <a16:creationId xmlns:a16="http://schemas.microsoft.com/office/drawing/2014/main" id="{C0A37B2E-347F-0AD0-62B3-56CC65292E7C}"/>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70854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FDB012-0636-F144-7847-D399E2A73ED2}"/>
              </a:ext>
            </a:extLst>
          </p:cNvPr>
          <p:cNvSpPr>
            <a:spLocks noGrp="1"/>
          </p:cNvSpPr>
          <p:nvPr>
            <p:ph type="title"/>
          </p:nvPr>
        </p:nvSpPr>
        <p:spPr>
          <a:xfrm>
            <a:off x="918000" y="387895"/>
            <a:ext cx="7773417" cy="675334"/>
          </a:xfrm>
        </p:spPr>
        <p:txBody>
          <a:bodyPr/>
          <a:lstStyle/>
          <a:p>
            <a:r>
              <a:rPr lang="pl-PL" dirty="0"/>
              <a:t>Policy </a:t>
            </a:r>
            <a:r>
              <a:rPr lang="pl-PL" dirty="0" err="1"/>
              <a:t>directions</a:t>
            </a:r>
            <a:endParaRPr lang="pl-PL" dirty="0"/>
          </a:p>
        </p:txBody>
      </p:sp>
      <p:sp>
        <p:nvSpPr>
          <p:cNvPr id="3" name="Symbol zastępczy zawartości 2">
            <a:extLst>
              <a:ext uri="{FF2B5EF4-FFF2-40B4-BE49-F238E27FC236}">
                <a16:creationId xmlns:a16="http://schemas.microsoft.com/office/drawing/2014/main" id="{20BF5447-D594-3689-805C-6FC946599ADB}"/>
              </a:ext>
            </a:extLst>
          </p:cNvPr>
          <p:cNvSpPr>
            <a:spLocks noGrp="1"/>
          </p:cNvSpPr>
          <p:nvPr>
            <p:ph sz="half" idx="1"/>
          </p:nvPr>
        </p:nvSpPr>
        <p:spPr>
          <a:xfrm>
            <a:off x="917575" y="962108"/>
            <a:ext cx="7542613" cy="3721210"/>
          </a:xfrm>
        </p:spPr>
        <p:txBody>
          <a:bodyPr>
            <a:normAutofit fontScale="92500" lnSpcReduction="10000"/>
          </a:bodyPr>
          <a:lstStyle/>
          <a:p>
            <a:endParaRPr lang="pl-PL" sz="1600" dirty="0"/>
          </a:p>
          <a:p>
            <a:r>
              <a:rPr lang="en-US" sz="1600" dirty="0"/>
              <a:t>Major and </a:t>
            </a:r>
            <a:r>
              <a:rPr lang="en-US" sz="1600" b="1" dirty="0"/>
              <a:t>comprehensive expansion of family policies</a:t>
            </a:r>
            <a:r>
              <a:rPr lang="pl-PL" sz="1600" dirty="0"/>
              <a:t>:</a:t>
            </a:r>
          </a:p>
          <a:p>
            <a:pPr lvl="1"/>
            <a:r>
              <a:rPr lang="en-US" sz="1600" dirty="0"/>
              <a:t>a broad array of measures including financial benefits, </a:t>
            </a:r>
            <a:r>
              <a:rPr lang="pl-PL" sz="1600" dirty="0"/>
              <a:t>and </a:t>
            </a:r>
            <a:r>
              <a:rPr lang="en-US" sz="1600" dirty="0"/>
              <a:t>support for larger families, </a:t>
            </a:r>
            <a:endParaRPr lang="pl-PL" sz="1600" dirty="0"/>
          </a:p>
          <a:p>
            <a:pPr lvl="1"/>
            <a:r>
              <a:rPr lang="en-US" sz="1600" dirty="0"/>
              <a:t>measures supporting childcare provision, mothers’ employment </a:t>
            </a:r>
            <a:endParaRPr lang="pl-PL" sz="1600" dirty="0"/>
          </a:p>
          <a:p>
            <a:pPr lvl="1"/>
            <a:r>
              <a:rPr lang="en-US" sz="1600" dirty="0"/>
              <a:t>more flexibility in combining work career and parenthood </a:t>
            </a:r>
            <a:endParaRPr lang="pl-PL" sz="1600" dirty="0"/>
          </a:p>
          <a:p>
            <a:endParaRPr lang="pl-PL" sz="1600" dirty="0"/>
          </a:p>
          <a:p>
            <a:r>
              <a:rPr lang="pl-PL" sz="1600" b="1" dirty="0"/>
              <a:t>S</a:t>
            </a:r>
            <a:r>
              <a:rPr lang="en-US" sz="1600" b="1" dirty="0" err="1"/>
              <a:t>hift</a:t>
            </a:r>
            <a:r>
              <a:rPr lang="en-US" sz="1600" b="1" dirty="0"/>
              <a:t> towards supporting parents’ employment </a:t>
            </a:r>
            <a:r>
              <a:rPr lang="en-US" sz="1600" dirty="0"/>
              <a:t>and the combination of career and family life</a:t>
            </a:r>
            <a:endParaRPr lang="pl-PL" sz="1600" dirty="0"/>
          </a:p>
          <a:p>
            <a:pPr lvl="1"/>
            <a:r>
              <a:rPr lang="en-US" sz="1600" dirty="0"/>
              <a:t>new policies that address the employment-family conflict among parents, especially mothers </a:t>
            </a:r>
            <a:endParaRPr lang="pl-PL" sz="1600" dirty="0"/>
          </a:p>
          <a:p>
            <a:endParaRPr lang="pl-PL" sz="1600" dirty="0"/>
          </a:p>
          <a:p>
            <a:r>
              <a:rPr lang="en-US" sz="1600" dirty="0"/>
              <a:t>Policy expansion centered on </a:t>
            </a:r>
            <a:r>
              <a:rPr lang="en-US" sz="1600" b="1" dirty="0"/>
              <a:t>cash benefits</a:t>
            </a:r>
            <a:endParaRPr lang="pl-PL" sz="1600" dirty="0"/>
          </a:p>
          <a:p>
            <a:pPr lvl="1"/>
            <a:r>
              <a:rPr lang="en-US" sz="1600" dirty="0"/>
              <a:t>countries in Central, Eastern and South-eastern Europe, whose governments have embraced pronatalist rhetoric and interventions. </a:t>
            </a:r>
          </a:p>
          <a:p>
            <a:endParaRPr lang="en-US" sz="1600" dirty="0"/>
          </a:p>
          <a:p>
            <a:endParaRPr lang="en-US" sz="1600" dirty="0"/>
          </a:p>
          <a:p>
            <a:endParaRPr lang="pl-PL" sz="1600" dirty="0"/>
          </a:p>
        </p:txBody>
      </p:sp>
      <p:sp>
        <p:nvSpPr>
          <p:cNvPr id="6" name="pole tekstowe 5">
            <a:extLst>
              <a:ext uri="{FF2B5EF4-FFF2-40B4-BE49-F238E27FC236}">
                <a16:creationId xmlns:a16="http://schemas.microsoft.com/office/drawing/2014/main" id="{42DFFFDE-5024-55CD-3E79-55CCD254ECCE}"/>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8067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5325AE-3508-A715-B3E1-3DFB69480FDE}"/>
              </a:ext>
            </a:extLst>
          </p:cNvPr>
          <p:cNvSpPr>
            <a:spLocks noGrp="1"/>
          </p:cNvSpPr>
          <p:nvPr>
            <p:ph type="title"/>
          </p:nvPr>
        </p:nvSpPr>
        <p:spPr>
          <a:xfrm>
            <a:off x="918000" y="387895"/>
            <a:ext cx="7773417" cy="675334"/>
          </a:xfrm>
        </p:spPr>
        <p:txBody>
          <a:bodyPr>
            <a:noAutofit/>
          </a:bodyPr>
          <a:lstStyle/>
          <a:p>
            <a:r>
              <a:rPr lang="en-US" sz="1600" dirty="0"/>
              <a:t>Correlation between spending on family policies in 2013</a:t>
            </a:r>
            <a:r>
              <a:rPr lang="pl-PL" sz="1600" dirty="0"/>
              <a:t>, </a:t>
            </a:r>
            <a:r>
              <a:rPr lang="en-US" sz="1600" dirty="0"/>
              <a:t>Total Fertility Rate in 2014 and completed fertility rate (CTFR) among women born in 1976 </a:t>
            </a:r>
            <a:endParaRPr lang="pl-PL" sz="1600" dirty="0"/>
          </a:p>
        </p:txBody>
      </p:sp>
      <p:pic>
        <p:nvPicPr>
          <p:cNvPr id="7" name="Symbol zastępczy zawartości 6">
            <a:extLst>
              <a:ext uri="{FF2B5EF4-FFF2-40B4-BE49-F238E27FC236}">
                <a16:creationId xmlns:a16="http://schemas.microsoft.com/office/drawing/2014/main" id="{8251E1D8-8D9B-676E-557E-2E6CAB379C0D}"/>
              </a:ext>
            </a:extLst>
          </p:cNvPr>
          <p:cNvPicPr>
            <a:picLocks noGrp="1" noChangeAspect="1"/>
          </p:cNvPicPr>
          <p:nvPr>
            <p:ph sz="half" idx="1"/>
          </p:nvPr>
        </p:nvPicPr>
        <p:blipFill>
          <a:blip r:embed="rId2"/>
          <a:stretch>
            <a:fillRect/>
          </a:stretch>
        </p:blipFill>
        <p:spPr>
          <a:xfrm>
            <a:off x="826936" y="1129085"/>
            <a:ext cx="7992126" cy="3152922"/>
          </a:xfrm>
        </p:spPr>
      </p:pic>
      <p:sp>
        <p:nvSpPr>
          <p:cNvPr id="8" name="pole tekstowe 7">
            <a:extLst>
              <a:ext uri="{FF2B5EF4-FFF2-40B4-BE49-F238E27FC236}">
                <a16:creationId xmlns:a16="http://schemas.microsoft.com/office/drawing/2014/main" id="{EE543CCA-57D8-58BF-F888-19EF79EDC210}"/>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425752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03AF03-6019-3F50-ABA5-792EEF71E051}"/>
              </a:ext>
            </a:extLst>
          </p:cNvPr>
          <p:cNvSpPr>
            <a:spLocks noGrp="1"/>
          </p:cNvSpPr>
          <p:nvPr>
            <p:ph type="title"/>
          </p:nvPr>
        </p:nvSpPr>
        <p:spPr>
          <a:xfrm>
            <a:off x="918000" y="387895"/>
            <a:ext cx="7773417" cy="675334"/>
          </a:xfrm>
        </p:spPr>
        <p:txBody>
          <a:bodyPr/>
          <a:lstStyle/>
          <a:p>
            <a:r>
              <a:rPr lang="pl-PL" dirty="0"/>
              <a:t>Extension of </a:t>
            </a:r>
            <a:r>
              <a:rPr lang="pl-PL" dirty="0" err="1"/>
              <a:t>parental</a:t>
            </a:r>
            <a:r>
              <a:rPr lang="pl-PL" dirty="0"/>
              <a:t> </a:t>
            </a:r>
            <a:r>
              <a:rPr lang="pl-PL" dirty="0" err="1"/>
              <a:t>leave</a:t>
            </a:r>
            <a:r>
              <a:rPr lang="pl-PL" dirty="0"/>
              <a:t>: </a:t>
            </a:r>
            <a:r>
              <a:rPr lang="pl-PL" dirty="0" err="1"/>
              <a:t>Sweden</a:t>
            </a:r>
            <a:endParaRPr lang="pl-PL" dirty="0"/>
          </a:p>
        </p:txBody>
      </p:sp>
      <p:pic>
        <p:nvPicPr>
          <p:cNvPr id="5" name="Symbol zastępczy zawartości 4">
            <a:extLst>
              <a:ext uri="{FF2B5EF4-FFF2-40B4-BE49-F238E27FC236}">
                <a16:creationId xmlns:a16="http://schemas.microsoft.com/office/drawing/2014/main" id="{8C2155E9-31BB-3093-70C9-37A95E530DB1}"/>
              </a:ext>
            </a:extLst>
          </p:cNvPr>
          <p:cNvPicPr>
            <a:picLocks noGrp="1" noChangeAspect="1"/>
          </p:cNvPicPr>
          <p:nvPr>
            <p:ph sz="half" idx="1"/>
          </p:nvPr>
        </p:nvPicPr>
        <p:blipFill>
          <a:blip r:embed="rId2"/>
          <a:stretch>
            <a:fillRect/>
          </a:stretch>
        </p:blipFill>
        <p:spPr>
          <a:xfrm>
            <a:off x="917575" y="1681027"/>
            <a:ext cx="3578225" cy="2157684"/>
          </a:xfrm>
        </p:spPr>
      </p:pic>
      <p:sp>
        <p:nvSpPr>
          <p:cNvPr id="6" name="Symbol zastępczy zawartości 5">
            <a:extLst>
              <a:ext uri="{FF2B5EF4-FFF2-40B4-BE49-F238E27FC236}">
                <a16:creationId xmlns:a16="http://schemas.microsoft.com/office/drawing/2014/main" id="{B91EF15D-143C-C45F-6D38-9E571ACD5A63}"/>
              </a:ext>
            </a:extLst>
          </p:cNvPr>
          <p:cNvSpPr>
            <a:spLocks noGrp="1"/>
          </p:cNvSpPr>
          <p:nvPr>
            <p:ph sz="half" idx="2"/>
          </p:nvPr>
        </p:nvSpPr>
        <p:spPr>
          <a:xfrm>
            <a:off x="4920624" y="1187302"/>
            <a:ext cx="3766176" cy="3145745"/>
          </a:xfrm>
        </p:spPr>
        <p:txBody>
          <a:bodyPr>
            <a:normAutofit fontScale="85000" lnSpcReduction="10000"/>
          </a:bodyPr>
          <a:lstStyle/>
          <a:p>
            <a:r>
              <a:rPr lang="en-US" dirty="0"/>
              <a:t>In response to worsening labor market prospects, Swedes tended to postpone first and further births until more favorable economic (and financial) conditions. </a:t>
            </a:r>
            <a:endParaRPr lang="pl-PL" dirty="0"/>
          </a:p>
          <a:p>
            <a:r>
              <a:rPr lang="pl-PL" dirty="0"/>
              <a:t>L</a:t>
            </a:r>
            <a:r>
              <a:rPr lang="en-US" dirty="0" err="1"/>
              <a:t>imits</a:t>
            </a:r>
            <a:r>
              <a:rPr lang="en-US" dirty="0"/>
              <a:t> of the ‘speed premium’ policy in boosting fertility </a:t>
            </a:r>
            <a:endParaRPr lang="pl-PL" dirty="0"/>
          </a:p>
          <a:p>
            <a:r>
              <a:rPr lang="pl-PL" dirty="0"/>
              <a:t>P</a:t>
            </a:r>
            <a:r>
              <a:rPr lang="en-US" dirty="0" err="1"/>
              <a:t>rocyclical</a:t>
            </a:r>
            <a:r>
              <a:rPr lang="en-US" dirty="0"/>
              <a:t> nature of the effects of Swedish parental leave benefit on fertility</a:t>
            </a:r>
            <a:endParaRPr lang="pl-PL" dirty="0"/>
          </a:p>
          <a:p>
            <a:r>
              <a:rPr lang="pl-PL" dirty="0"/>
              <a:t>L</a:t>
            </a:r>
            <a:r>
              <a:rPr lang="en-US" dirty="0"/>
              <a:t>eave benefits that are linked to the past wage, often tend to accelerate childbearing in the more prosperous times and suppress it in times of economic downturns</a:t>
            </a:r>
            <a:endParaRPr lang="pl-PL" dirty="0"/>
          </a:p>
        </p:txBody>
      </p:sp>
      <p:sp>
        <p:nvSpPr>
          <p:cNvPr id="10" name="pole tekstowe 9">
            <a:extLst>
              <a:ext uri="{FF2B5EF4-FFF2-40B4-BE49-F238E27FC236}">
                <a16:creationId xmlns:a16="http://schemas.microsoft.com/office/drawing/2014/main" id="{78AE6EDE-24E6-6434-FAE4-B7C39A56D551}"/>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13490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2F697A-E46D-4480-11FC-36C1C8B324CD}"/>
              </a:ext>
            </a:extLst>
          </p:cNvPr>
          <p:cNvSpPr>
            <a:spLocks noGrp="1"/>
          </p:cNvSpPr>
          <p:nvPr>
            <p:ph type="title"/>
          </p:nvPr>
        </p:nvSpPr>
        <p:spPr>
          <a:xfrm>
            <a:off x="918000" y="387895"/>
            <a:ext cx="7773417" cy="675334"/>
          </a:xfrm>
        </p:spPr>
        <p:txBody>
          <a:bodyPr>
            <a:normAutofit fontScale="90000"/>
          </a:bodyPr>
          <a:lstStyle/>
          <a:p>
            <a:r>
              <a:rPr lang="en-US" dirty="0"/>
              <a:t>Designing comprehensive, universal and generous parental leave: the case of Estonia </a:t>
            </a:r>
            <a:r>
              <a:rPr lang="pl-PL" dirty="0"/>
              <a:t>	</a:t>
            </a:r>
          </a:p>
        </p:txBody>
      </p:sp>
      <p:pic>
        <p:nvPicPr>
          <p:cNvPr id="6" name="Symbol zastępczy zawartości 5">
            <a:extLst>
              <a:ext uri="{FF2B5EF4-FFF2-40B4-BE49-F238E27FC236}">
                <a16:creationId xmlns:a16="http://schemas.microsoft.com/office/drawing/2014/main" id="{2D6A57AD-01BD-598D-D122-25F669FF5F10}"/>
              </a:ext>
            </a:extLst>
          </p:cNvPr>
          <p:cNvPicPr>
            <a:picLocks noGrp="1" noChangeAspect="1"/>
          </p:cNvPicPr>
          <p:nvPr>
            <p:ph sz="half" idx="1"/>
          </p:nvPr>
        </p:nvPicPr>
        <p:blipFill>
          <a:blip r:embed="rId2"/>
          <a:stretch>
            <a:fillRect/>
          </a:stretch>
        </p:blipFill>
        <p:spPr>
          <a:xfrm>
            <a:off x="917575" y="1670844"/>
            <a:ext cx="3578225" cy="2178049"/>
          </a:xfrm>
        </p:spPr>
      </p:pic>
      <p:sp>
        <p:nvSpPr>
          <p:cNvPr id="4" name="Symbol zastępczy zawartości 3">
            <a:extLst>
              <a:ext uri="{FF2B5EF4-FFF2-40B4-BE49-F238E27FC236}">
                <a16:creationId xmlns:a16="http://schemas.microsoft.com/office/drawing/2014/main" id="{55086BBF-95D4-5028-8368-AC942A6871C0}"/>
              </a:ext>
            </a:extLst>
          </p:cNvPr>
          <p:cNvSpPr>
            <a:spLocks noGrp="1"/>
          </p:cNvSpPr>
          <p:nvPr>
            <p:ph sz="half" idx="2"/>
          </p:nvPr>
        </p:nvSpPr>
        <p:spPr>
          <a:xfrm>
            <a:off x="4920624" y="1187302"/>
            <a:ext cx="3766176" cy="3145745"/>
          </a:xfrm>
        </p:spPr>
        <p:txBody>
          <a:bodyPr>
            <a:normAutofit/>
          </a:bodyPr>
          <a:lstStyle/>
          <a:p>
            <a:r>
              <a:rPr lang="pl-PL" sz="1400" dirty="0"/>
              <a:t>Expansion of </a:t>
            </a:r>
            <a:r>
              <a:rPr lang="pl-PL" sz="1400" dirty="0" err="1"/>
              <a:t>generous</a:t>
            </a:r>
            <a:r>
              <a:rPr lang="pl-PL" sz="1400" dirty="0"/>
              <a:t> </a:t>
            </a:r>
            <a:r>
              <a:rPr lang="pl-PL" sz="1400" dirty="0" err="1"/>
              <a:t>parental</a:t>
            </a:r>
            <a:r>
              <a:rPr lang="pl-PL" sz="1400" dirty="0"/>
              <a:t> </a:t>
            </a:r>
            <a:r>
              <a:rPr lang="pl-PL" sz="1400" dirty="0" err="1"/>
              <a:t>leave</a:t>
            </a:r>
            <a:endParaRPr lang="pl-PL" sz="1400" dirty="0"/>
          </a:p>
          <a:p>
            <a:r>
              <a:rPr lang="pl-PL" sz="1400" dirty="0"/>
              <a:t>M</a:t>
            </a:r>
            <a:r>
              <a:rPr lang="en-US" sz="1400" dirty="0"/>
              <a:t>ore flexible, easier to combine with continuing employment and to increase fathers’ involvement in the leave </a:t>
            </a:r>
            <a:endParaRPr lang="pl-PL" sz="1400" dirty="0"/>
          </a:p>
          <a:p>
            <a:r>
              <a:rPr lang="en-US" sz="1400" dirty="0"/>
              <a:t>Public childcare provision gradually increased </a:t>
            </a:r>
            <a:endParaRPr lang="pl-PL" sz="1400" dirty="0"/>
          </a:p>
          <a:p>
            <a:r>
              <a:rPr lang="en-US" sz="1400" dirty="0"/>
              <a:t>Period TFR showed a continued increase after the leave expansion </a:t>
            </a:r>
            <a:endParaRPr lang="pl-PL" sz="1400" dirty="0"/>
          </a:p>
          <a:p>
            <a:r>
              <a:rPr lang="en-US" sz="1400" dirty="0"/>
              <a:t>Tempo- and Parity-adjusted Total Fertility</a:t>
            </a:r>
            <a:r>
              <a:rPr lang="pl-PL" sz="1400" dirty="0"/>
              <a:t> </a:t>
            </a:r>
            <a:r>
              <a:rPr lang="en-US" sz="1400" dirty="0"/>
              <a:t>increased only slightly after 2003 and cohort fertility rates have broadly stabilized </a:t>
            </a:r>
            <a:endParaRPr lang="pl-PL" sz="1400" dirty="0"/>
          </a:p>
        </p:txBody>
      </p:sp>
      <p:sp>
        <p:nvSpPr>
          <p:cNvPr id="10" name="pole tekstowe 9">
            <a:extLst>
              <a:ext uri="{FF2B5EF4-FFF2-40B4-BE49-F238E27FC236}">
                <a16:creationId xmlns:a16="http://schemas.microsoft.com/office/drawing/2014/main" id="{A91BFCFD-5D39-4B3C-06CA-B41FFB89AD2C}"/>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26989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5E826261-DB8B-AFBA-CAF8-CEDB16FAC89B}"/>
              </a:ext>
            </a:extLst>
          </p:cNvPr>
          <p:cNvSpPr>
            <a:spLocks noGrp="1"/>
          </p:cNvSpPr>
          <p:nvPr>
            <p:ph type="title"/>
          </p:nvPr>
        </p:nvSpPr>
        <p:spPr>
          <a:xfrm>
            <a:off x="918000" y="387895"/>
            <a:ext cx="7773417" cy="675334"/>
          </a:xfrm>
        </p:spPr>
        <p:txBody>
          <a:bodyPr/>
          <a:lstStyle/>
          <a:p>
            <a:r>
              <a:rPr lang="pl-PL" dirty="0" err="1"/>
              <a:t>Childcare</a:t>
            </a:r>
            <a:endParaRPr lang="pl-PL" dirty="0"/>
          </a:p>
        </p:txBody>
      </p:sp>
      <p:sp>
        <p:nvSpPr>
          <p:cNvPr id="6" name="Symbol zastępczy zawartości 5">
            <a:extLst>
              <a:ext uri="{FF2B5EF4-FFF2-40B4-BE49-F238E27FC236}">
                <a16:creationId xmlns:a16="http://schemas.microsoft.com/office/drawing/2014/main" id="{02BB2D26-295E-81AA-B49A-C03DD41C3D06}"/>
              </a:ext>
            </a:extLst>
          </p:cNvPr>
          <p:cNvSpPr>
            <a:spLocks noGrp="1"/>
          </p:cNvSpPr>
          <p:nvPr>
            <p:ph sz="half" idx="1"/>
          </p:nvPr>
        </p:nvSpPr>
        <p:spPr>
          <a:xfrm>
            <a:off x="452437" y="925057"/>
            <a:ext cx="4366053" cy="3144838"/>
          </a:xfrm>
        </p:spPr>
        <p:txBody>
          <a:bodyPr>
            <a:noAutofit/>
          </a:bodyPr>
          <a:lstStyle/>
          <a:p>
            <a:r>
              <a:rPr lang="en-US" sz="1600" dirty="0"/>
              <a:t>The provision of public childcare consistently shows positive effects on completed fertility and its effects are largest for the highly educated women. </a:t>
            </a:r>
            <a:endParaRPr lang="pl-PL" sz="1600" dirty="0"/>
          </a:p>
          <a:p>
            <a:r>
              <a:rPr lang="pl-PL" sz="1600" dirty="0"/>
              <a:t>C</a:t>
            </a:r>
            <a:r>
              <a:rPr lang="en-US" sz="1600" dirty="0" err="1"/>
              <a:t>hildcare</a:t>
            </a:r>
            <a:r>
              <a:rPr lang="en-US" sz="1600" dirty="0"/>
              <a:t> provision is most likely to bring positive effects if: </a:t>
            </a:r>
          </a:p>
          <a:p>
            <a:pPr lvl="1"/>
            <a:r>
              <a:rPr lang="en-US" sz="1600" dirty="0"/>
              <a:t>It is of </a:t>
            </a:r>
            <a:r>
              <a:rPr lang="en-US" sz="1600" b="1" dirty="0"/>
              <a:t>high quality</a:t>
            </a:r>
          </a:p>
          <a:p>
            <a:pPr lvl="1"/>
            <a:r>
              <a:rPr lang="en-US" sz="1600" dirty="0"/>
              <a:t>It is </a:t>
            </a:r>
            <a:r>
              <a:rPr lang="en-US" sz="1600" b="1" dirty="0"/>
              <a:t>available</a:t>
            </a:r>
            <a:r>
              <a:rPr lang="en-US" sz="1600" dirty="0"/>
              <a:t> for children of all ages, </a:t>
            </a:r>
            <a:r>
              <a:rPr lang="pl-PL" sz="1600" dirty="0" err="1"/>
              <a:t>including</a:t>
            </a:r>
            <a:r>
              <a:rPr lang="en-US" sz="1600" dirty="0"/>
              <a:t> young children below age 3, </a:t>
            </a:r>
            <a:r>
              <a:rPr lang="pl-PL" sz="1600" dirty="0"/>
              <a:t>and </a:t>
            </a:r>
            <a:r>
              <a:rPr lang="en-US" sz="1600" dirty="0"/>
              <a:t>school-aged children</a:t>
            </a:r>
          </a:p>
          <a:p>
            <a:pPr lvl="1"/>
            <a:r>
              <a:rPr lang="en-US" sz="1600" dirty="0"/>
              <a:t>Its opening hours are</a:t>
            </a:r>
            <a:r>
              <a:rPr lang="pl-PL" sz="1600" dirty="0"/>
              <a:t> </a:t>
            </a:r>
            <a:r>
              <a:rPr lang="pl-PL" sz="1600" b="1" dirty="0" err="1"/>
              <a:t>flexible</a:t>
            </a:r>
            <a:r>
              <a:rPr lang="en-US" sz="1600" dirty="0"/>
              <a:t> </a:t>
            </a:r>
            <a:r>
              <a:rPr lang="pl-PL" sz="1600" dirty="0"/>
              <a:t>and </a:t>
            </a:r>
            <a:r>
              <a:rPr lang="en-US" sz="1600" dirty="0"/>
              <a:t>aligned to parents’ working hours</a:t>
            </a:r>
            <a:endParaRPr lang="pl-PL" sz="1600" dirty="0"/>
          </a:p>
          <a:p>
            <a:pPr lvl="1"/>
            <a:r>
              <a:rPr lang="pl-PL" sz="1600" dirty="0"/>
              <a:t>It </a:t>
            </a:r>
            <a:r>
              <a:rPr lang="pl-PL" sz="1600" dirty="0" err="1"/>
              <a:t>is</a:t>
            </a:r>
            <a:r>
              <a:rPr lang="pl-PL" sz="1600" dirty="0"/>
              <a:t> </a:t>
            </a:r>
            <a:r>
              <a:rPr lang="pl-PL" sz="1600" b="1" dirty="0" err="1"/>
              <a:t>affordable</a:t>
            </a:r>
            <a:endParaRPr lang="en-US" sz="1600" b="1" dirty="0"/>
          </a:p>
          <a:p>
            <a:endParaRPr lang="pl-PL" sz="1600" dirty="0"/>
          </a:p>
        </p:txBody>
      </p:sp>
      <p:pic>
        <p:nvPicPr>
          <p:cNvPr id="10" name="Symbol zastępczy zawartości 9">
            <a:extLst>
              <a:ext uri="{FF2B5EF4-FFF2-40B4-BE49-F238E27FC236}">
                <a16:creationId xmlns:a16="http://schemas.microsoft.com/office/drawing/2014/main" id="{2011AC6C-D3F3-B9C0-3C7E-B080C3DE9FBD}"/>
              </a:ext>
            </a:extLst>
          </p:cNvPr>
          <p:cNvPicPr>
            <a:picLocks noGrp="1" noChangeAspect="1"/>
          </p:cNvPicPr>
          <p:nvPr>
            <p:ph sz="half" idx="2"/>
          </p:nvPr>
        </p:nvPicPr>
        <p:blipFill>
          <a:blip r:embed="rId2"/>
          <a:stretch>
            <a:fillRect/>
          </a:stretch>
        </p:blipFill>
        <p:spPr>
          <a:xfrm>
            <a:off x="4921250" y="1620507"/>
            <a:ext cx="3765550" cy="2278723"/>
          </a:xfrm>
        </p:spPr>
      </p:pic>
      <p:sp>
        <p:nvSpPr>
          <p:cNvPr id="11" name="pole tekstowe 10">
            <a:extLst>
              <a:ext uri="{FF2B5EF4-FFF2-40B4-BE49-F238E27FC236}">
                <a16:creationId xmlns:a16="http://schemas.microsoft.com/office/drawing/2014/main" id="{072FFD73-EAEB-E833-DD2A-975C50996A1B}"/>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
        <p:nvSpPr>
          <p:cNvPr id="12" name="pole tekstowe 11">
            <a:extLst>
              <a:ext uri="{FF2B5EF4-FFF2-40B4-BE49-F238E27FC236}">
                <a16:creationId xmlns:a16="http://schemas.microsoft.com/office/drawing/2014/main" id="{75023355-F6F8-2464-3727-81BE8424B115}"/>
              </a:ext>
            </a:extLst>
          </p:cNvPr>
          <p:cNvSpPr txBox="1"/>
          <p:nvPr/>
        </p:nvSpPr>
        <p:spPr>
          <a:xfrm>
            <a:off x="5972067" y="1090381"/>
            <a:ext cx="2408608" cy="307777"/>
          </a:xfrm>
          <a:prstGeom prst="rect">
            <a:avLst/>
          </a:prstGeom>
          <a:noFill/>
        </p:spPr>
        <p:txBody>
          <a:bodyPr wrap="none" rtlCol="0">
            <a:spAutoFit/>
          </a:bodyPr>
          <a:lstStyle/>
          <a:p>
            <a:r>
              <a:rPr lang="pl-PL" sz="1400" b="1" i="1" dirty="0" err="1"/>
              <a:t>Childcare</a:t>
            </a:r>
            <a:r>
              <a:rPr lang="pl-PL" sz="1400" b="1" i="1" dirty="0"/>
              <a:t> and TFR in Germany</a:t>
            </a:r>
          </a:p>
        </p:txBody>
      </p:sp>
    </p:spTree>
    <p:extLst>
      <p:ext uri="{BB962C8B-B14F-4D97-AF65-F5344CB8AC3E}">
        <p14:creationId xmlns:p14="http://schemas.microsoft.com/office/powerpoint/2010/main" val="383094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577FEC-9DA3-D024-50BC-51FE2FC40785}"/>
              </a:ext>
            </a:extLst>
          </p:cNvPr>
          <p:cNvSpPr>
            <a:spLocks noGrp="1"/>
          </p:cNvSpPr>
          <p:nvPr>
            <p:ph type="title"/>
          </p:nvPr>
        </p:nvSpPr>
        <p:spPr>
          <a:xfrm>
            <a:off x="918000" y="387895"/>
            <a:ext cx="7773417" cy="675334"/>
          </a:xfrm>
        </p:spPr>
        <p:txBody>
          <a:bodyPr/>
          <a:lstStyle/>
          <a:p>
            <a:r>
              <a:rPr lang="pl-PL" dirty="0" err="1"/>
              <a:t>Parental</a:t>
            </a:r>
            <a:r>
              <a:rPr lang="pl-PL" dirty="0"/>
              <a:t> </a:t>
            </a:r>
            <a:r>
              <a:rPr lang="pl-PL" dirty="0" err="1"/>
              <a:t>leaves</a:t>
            </a:r>
            <a:endParaRPr lang="pl-PL" dirty="0"/>
          </a:p>
        </p:txBody>
      </p:sp>
      <p:sp>
        <p:nvSpPr>
          <p:cNvPr id="3" name="Symbol zastępczy zawartości 2">
            <a:extLst>
              <a:ext uri="{FF2B5EF4-FFF2-40B4-BE49-F238E27FC236}">
                <a16:creationId xmlns:a16="http://schemas.microsoft.com/office/drawing/2014/main" id="{2928A1F8-AB84-828F-17C4-E2CBD7B38561}"/>
              </a:ext>
            </a:extLst>
          </p:cNvPr>
          <p:cNvSpPr>
            <a:spLocks noGrp="1"/>
          </p:cNvSpPr>
          <p:nvPr>
            <p:ph sz="half" idx="1"/>
          </p:nvPr>
        </p:nvSpPr>
        <p:spPr>
          <a:xfrm>
            <a:off x="917999" y="1187302"/>
            <a:ext cx="7773417" cy="3145745"/>
          </a:xfrm>
        </p:spPr>
        <p:txBody>
          <a:bodyPr>
            <a:normAutofit/>
          </a:bodyPr>
          <a:lstStyle/>
          <a:p>
            <a:r>
              <a:rPr lang="en-US" dirty="0"/>
              <a:t>The effects of parental leave schemes are rather inconsistent, </a:t>
            </a:r>
            <a:endParaRPr lang="pl-PL" dirty="0"/>
          </a:p>
          <a:p>
            <a:pPr lvl="1"/>
            <a:r>
              <a:rPr lang="en-US" dirty="0"/>
              <a:t>huge diversity in parental leave entitlements, I</a:t>
            </a:r>
            <a:endParaRPr lang="pl-PL" dirty="0"/>
          </a:p>
          <a:p>
            <a:pPr lvl="2"/>
            <a:r>
              <a:rPr lang="en-US" dirty="0"/>
              <a:t>leave duration, </a:t>
            </a:r>
            <a:endParaRPr lang="pl-PL" dirty="0"/>
          </a:p>
          <a:p>
            <a:pPr lvl="2"/>
            <a:r>
              <a:rPr lang="en-US" dirty="0"/>
              <a:t>flexibility and options of sharing it between the parents, level</a:t>
            </a:r>
            <a:endParaRPr lang="pl-PL" dirty="0"/>
          </a:p>
          <a:p>
            <a:pPr lvl="2"/>
            <a:r>
              <a:rPr lang="en-US" dirty="0"/>
              <a:t>universality of leave benefit, </a:t>
            </a:r>
            <a:endParaRPr lang="pl-PL" dirty="0"/>
          </a:p>
          <a:p>
            <a:pPr lvl="2"/>
            <a:r>
              <a:rPr lang="en-US" dirty="0"/>
              <a:t>entitlement conditions</a:t>
            </a:r>
            <a:endParaRPr lang="pl-PL" dirty="0"/>
          </a:p>
          <a:p>
            <a:endParaRPr lang="pl-PL" dirty="0"/>
          </a:p>
          <a:p>
            <a:r>
              <a:rPr lang="pl-PL" dirty="0"/>
              <a:t>P</a:t>
            </a:r>
            <a:r>
              <a:rPr lang="en-US" dirty="0" err="1"/>
              <a:t>arental</a:t>
            </a:r>
            <a:r>
              <a:rPr lang="en-US" dirty="0"/>
              <a:t> leaves are most likely to bring positive effects on fertility if they are well paid. </a:t>
            </a:r>
            <a:endParaRPr lang="pl-PL" dirty="0"/>
          </a:p>
        </p:txBody>
      </p:sp>
      <p:sp>
        <p:nvSpPr>
          <p:cNvPr id="4" name="pole tekstowe 3">
            <a:extLst>
              <a:ext uri="{FF2B5EF4-FFF2-40B4-BE49-F238E27FC236}">
                <a16:creationId xmlns:a16="http://schemas.microsoft.com/office/drawing/2014/main" id="{5D5D1319-F57B-0297-3D94-18B76EEC0B5D}"/>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273902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A63B391C-57AC-DC38-F550-62B64FBBF065}"/>
              </a:ext>
            </a:extLst>
          </p:cNvPr>
          <p:cNvSpPr>
            <a:spLocks noGrp="1"/>
          </p:cNvSpPr>
          <p:nvPr>
            <p:ph type="title"/>
          </p:nvPr>
        </p:nvSpPr>
        <p:spPr>
          <a:xfrm>
            <a:off x="918000" y="387895"/>
            <a:ext cx="7773417" cy="675334"/>
          </a:xfrm>
        </p:spPr>
        <p:txBody>
          <a:bodyPr/>
          <a:lstStyle/>
          <a:p>
            <a:r>
              <a:rPr lang="pl-PL" dirty="0" err="1"/>
              <a:t>Parental</a:t>
            </a:r>
            <a:r>
              <a:rPr lang="pl-PL" dirty="0"/>
              <a:t> </a:t>
            </a:r>
            <a:r>
              <a:rPr lang="pl-PL" dirty="0" err="1"/>
              <a:t>leave</a:t>
            </a:r>
            <a:r>
              <a:rPr lang="pl-PL" dirty="0"/>
              <a:t> </a:t>
            </a:r>
            <a:r>
              <a:rPr lang="pl-PL" dirty="0" err="1"/>
              <a:t>flexibility</a:t>
            </a:r>
            <a:r>
              <a:rPr lang="pl-PL" dirty="0"/>
              <a:t> </a:t>
            </a:r>
          </a:p>
        </p:txBody>
      </p:sp>
      <p:sp>
        <p:nvSpPr>
          <p:cNvPr id="6" name="Symbol zastępczy zawartości 5">
            <a:extLst>
              <a:ext uri="{FF2B5EF4-FFF2-40B4-BE49-F238E27FC236}">
                <a16:creationId xmlns:a16="http://schemas.microsoft.com/office/drawing/2014/main" id="{B9384C17-25BF-4F8E-0044-FE91B15534D1}"/>
              </a:ext>
            </a:extLst>
          </p:cNvPr>
          <p:cNvSpPr>
            <a:spLocks noGrp="1"/>
          </p:cNvSpPr>
          <p:nvPr>
            <p:ph sz="half" idx="1"/>
          </p:nvPr>
        </p:nvSpPr>
        <p:spPr>
          <a:xfrm>
            <a:off x="917999" y="1187302"/>
            <a:ext cx="7773417" cy="3145745"/>
          </a:xfrm>
        </p:spPr>
        <p:txBody>
          <a:bodyPr>
            <a:normAutofit fontScale="92500" lnSpcReduction="20000"/>
          </a:bodyPr>
          <a:lstStyle/>
          <a:p>
            <a:r>
              <a:rPr lang="pl-PL" dirty="0"/>
              <a:t>P</a:t>
            </a:r>
            <a:r>
              <a:rPr lang="en-US" dirty="0" err="1"/>
              <a:t>arents</a:t>
            </a:r>
            <a:r>
              <a:rPr lang="en-US" dirty="0"/>
              <a:t> in Czechia receive leave allowance of </a:t>
            </a:r>
            <a:r>
              <a:rPr lang="pl-PL" dirty="0" err="1"/>
              <a:t>an</a:t>
            </a:r>
            <a:r>
              <a:rPr lang="pl-PL" dirty="0"/>
              <a:t> </a:t>
            </a:r>
            <a:r>
              <a:rPr lang="pl-PL" dirty="0" err="1"/>
              <a:t>equivalent</a:t>
            </a:r>
            <a:r>
              <a:rPr lang="pl-PL" dirty="0"/>
              <a:t> of </a:t>
            </a:r>
            <a:r>
              <a:rPr lang="en-US" dirty="0"/>
              <a:t>EUR 11,600</a:t>
            </a:r>
            <a:r>
              <a:rPr lang="pl-PL" dirty="0"/>
              <a:t> </a:t>
            </a:r>
            <a:r>
              <a:rPr lang="en-US" dirty="0"/>
              <a:t>that can be distributed in monthly instalments during their parental leave over the </a:t>
            </a:r>
            <a:r>
              <a:rPr lang="en-US" b="1" dirty="0"/>
              <a:t>period of 7 to 48 months </a:t>
            </a:r>
            <a:r>
              <a:rPr lang="en-US" dirty="0"/>
              <a:t>(the longer the leave, the lower the monthly payment</a:t>
            </a:r>
            <a:r>
              <a:rPr lang="pl-PL" dirty="0"/>
              <a:t> with cap)</a:t>
            </a:r>
          </a:p>
          <a:p>
            <a:endParaRPr lang="pl-PL" dirty="0"/>
          </a:p>
          <a:p>
            <a:r>
              <a:rPr lang="pl-PL" dirty="0"/>
              <a:t>In </a:t>
            </a:r>
            <a:r>
              <a:rPr lang="en-US" dirty="0"/>
              <a:t>Austria</a:t>
            </a:r>
            <a:r>
              <a:rPr lang="pl-PL" dirty="0"/>
              <a:t> p</a:t>
            </a:r>
            <a:r>
              <a:rPr lang="en-US" dirty="0" err="1"/>
              <a:t>arents</a:t>
            </a:r>
            <a:r>
              <a:rPr lang="en-US" dirty="0"/>
              <a:t> can draw a total benefit of around EUR 15,500 over the period of </a:t>
            </a:r>
            <a:r>
              <a:rPr lang="en-US" b="1" dirty="0"/>
              <a:t>14 and 35 months</a:t>
            </a:r>
            <a:r>
              <a:rPr lang="pl-PL" dirty="0"/>
              <a:t>. </a:t>
            </a:r>
            <a:r>
              <a:rPr lang="en-US" dirty="0"/>
              <a:t>The leave regulations provide an </a:t>
            </a:r>
            <a:r>
              <a:rPr lang="en-US" b="1" dirty="0"/>
              <a:t>incentive for both parents </a:t>
            </a:r>
            <a:r>
              <a:rPr lang="en-US" dirty="0"/>
              <a:t>to share the leave in order to boost the participation of fathers. </a:t>
            </a:r>
            <a:endParaRPr lang="pl-PL" dirty="0"/>
          </a:p>
          <a:p>
            <a:endParaRPr lang="pl-PL" dirty="0"/>
          </a:p>
          <a:p>
            <a:r>
              <a:rPr lang="en-US" dirty="0"/>
              <a:t>Germany offers a </a:t>
            </a:r>
            <a:r>
              <a:rPr lang="en-US" b="1" dirty="0"/>
              <a:t>possibility of returning to part-time employment </a:t>
            </a:r>
            <a:r>
              <a:rPr lang="en-US" dirty="0"/>
              <a:t>during the parental leave and keeping the right to </a:t>
            </a:r>
            <a:r>
              <a:rPr lang="en-US" b="1" dirty="0"/>
              <a:t>part-time parental leave benefit</a:t>
            </a:r>
            <a:r>
              <a:rPr lang="en-US" dirty="0"/>
              <a:t>. </a:t>
            </a:r>
            <a:endParaRPr lang="pl-PL" dirty="0"/>
          </a:p>
          <a:p>
            <a:endParaRPr lang="pl-PL" dirty="0"/>
          </a:p>
          <a:p>
            <a:r>
              <a:rPr lang="en-US" dirty="0"/>
              <a:t>Finland and Norway, where maternity and parental leave benefits are paid for about one year and are strongly income dependent, offer in </a:t>
            </a:r>
            <a:r>
              <a:rPr lang="en-US" b="1" dirty="0"/>
              <a:t>addition flat-rate cash payments </a:t>
            </a:r>
            <a:r>
              <a:rPr lang="en-US" dirty="0"/>
              <a:t>to parents who wish to stay longer at home with their child </a:t>
            </a:r>
            <a:endParaRPr lang="pl-PL" dirty="0"/>
          </a:p>
        </p:txBody>
      </p:sp>
      <p:sp>
        <p:nvSpPr>
          <p:cNvPr id="9" name="pole tekstowe 8">
            <a:extLst>
              <a:ext uri="{FF2B5EF4-FFF2-40B4-BE49-F238E27FC236}">
                <a16:creationId xmlns:a16="http://schemas.microsoft.com/office/drawing/2014/main" id="{B4E6D92F-4E38-A924-084F-5AA286B976E8}"/>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10795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342344-38DF-69D6-70C4-1CB201380727}"/>
              </a:ext>
            </a:extLst>
          </p:cNvPr>
          <p:cNvSpPr>
            <a:spLocks noGrp="1"/>
          </p:cNvSpPr>
          <p:nvPr>
            <p:ph type="title"/>
          </p:nvPr>
        </p:nvSpPr>
        <p:spPr>
          <a:xfrm>
            <a:off x="918000" y="387895"/>
            <a:ext cx="7773417" cy="675334"/>
          </a:xfrm>
        </p:spPr>
        <p:txBody>
          <a:bodyPr/>
          <a:lstStyle/>
          <a:p>
            <a:r>
              <a:rPr lang="pl-PL" dirty="0" err="1"/>
              <a:t>Other</a:t>
            </a:r>
            <a:r>
              <a:rPr lang="pl-PL" dirty="0"/>
              <a:t> </a:t>
            </a:r>
            <a:r>
              <a:rPr lang="pl-PL" dirty="0" err="1"/>
              <a:t>policies</a:t>
            </a:r>
            <a:r>
              <a:rPr lang="pl-PL" dirty="0"/>
              <a:t> </a:t>
            </a:r>
          </a:p>
        </p:txBody>
      </p:sp>
      <p:sp>
        <p:nvSpPr>
          <p:cNvPr id="3" name="Symbol zastępczy zawartości 2">
            <a:extLst>
              <a:ext uri="{FF2B5EF4-FFF2-40B4-BE49-F238E27FC236}">
                <a16:creationId xmlns:a16="http://schemas.microsoft.com/office/drawing/2014/main" id="{59E04DD7-FD32-4D34-A4F0-EAE58EA351B0}"/>
              </a:ext>
            </a:extLst>
          </p:cNvPr>
          <p:cNvSpPr>
            <a:spLocks noGrp="1"/>
          </p:cNvSpPr>
          <p:nvPr>
            <p:ph sz="half" idx="1"/>
          </p:nvPr>
        </p:nvSpPr>
        <p:spPr>
          <a:xfrm>
            <a:off x="917999" y="1187302"/>
            <a:ext cx="7773417" cy="3145745"/>
          </a:xfrm>
        </p:spPr>
        <p:txBody>
          <a:bodyPr/>
          <a:lstStyle/>
          <a:p>
            <a:r>
              <a:rPr lang="en-US" dirty="0"/>
              <a:t>Financial incentives often show positive effect on fertility, but their long-term impact on completed fertility is less obvious: when it is demonstrated, it is rather small and impacting mainly lower-educated and lower-income groups</a:t>
            </a:r>
            <a:endParaRPr lang="pl-PL" dirty="0"/>
          </a:p>
          <a:p>
            <a:endParaRPr lang="pl-PL" dirty="0"/>
          </a:p>
          <a:p>
            <a:r>
              <a:rPr lang="en-US" dirty="0"/>
              <a:t>Subsidized and widely accessible provision of assisted reproduction has a small positive effect on fertility rates. Wider societal and cultural acceptance of AR, typical of Israel or the Nordic countries, is also linked with its higher use among infertile couples</a:t>
            </a:r>
            <a:endParaRPr lang="pl-PL" dirty="0"/>
          </a:p>
        </p:txBody>
      </p:sp>
      <p:sp>
        <p:nvSpPr>
          <p:cNvPr id="6" name="pole tekstowe 5">
            <a:extLst>
              <a:ext uri="{FF2B5EF4-FFF2-40B4-BE49-F238E27FC236}">
                <a16:creationId xmlns:a16="http://schemas.microsoft.com/office/drawing/2014/main" id="{B6ACCDFA-A510-AB6B-7E43-5A8687A071CD}"/>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51459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2CEFCA-50EB-9B53-CF49-C60EDD0B1136}"/>
              </a:ext>
            </a:extLst>
          </p:cNvPr>
          <p:cNvSpPr>
            <a:spLocks noGrp="1"/>
          </p:cNvSpPr>
          <p:nvPr>
            <p:ph type="title"/>
          </p:nvPr>
        </p:nvSpPr>
        <p:spPr/>
        <p:txBody>
          <a:bodyPr/>
          <a:lstStyle/>
          <a:p>
            <a:r>
              <a:rPr lang="pl-PL" dirty="0" err="1"/>
              <a:t>Outline</a:t>
            </a:r>
            <a:endParaRPr lang="pl-PL" i="1" dirty="0"/>
          </a:p>
        </p:txBody>
      </p:sp>
      <p:sp>
        <p:nvSpPr>
          <p:cNvPr id="3" name="Symbol zastępczy zawartości 2">
            <a:extLst>
              <a:ext uri="{FF2B5EF4-FFF2-40B4-BE49-F238E27FC236}">
                <a16:creationId xmlns:a16="http://schemas.microsoft.com/office/drawing/2014/main" id="{EA145AE4-804C-BA62-014F-5FD52ECC8969}"/>
              </a:ext>
            </a:extLst>
          </p:cNvPr>
          <p:cNvSpPr>
            <a:spLocks noGrp="1"/>
          </p:cNvSpPr>
          <p:nvPr>
            <p:ph sz="half" idx="1"/>
          </p:nvPr>
        </p:nvSpPr>
        <p:spPr/>
        <p:txBody>
          <a:bodyPr>
            <a:normAutofit/>
          </a:bodyPr>
          <a:lstStyle/>
          <a:p>
            <a:r>
              <a:rPr lang="pl-PL" dirty="0" err="1"/>
              <a:t>Fertility</a:t>
            </a:r>
            <a:r>
              <a:rPr lang="pl-PL" dirty="0"/>
              <a:t> </a:t>
            </a:r>
            <a:r>
              <a:rPr lang="pl-PL" dirty="0" err="1"/>
              <a:t>developments</a:t>
            </a:r>
            <a:r>
              <a:rPr lang="pl-PL" dirty="0"/>
              <a:t> in Europe</a:t>
            </a:r>
          </a:p>
          <a:p>
            <a:endParaRPr lang="pl-PL" dirty="0"/>
          </a:p>
          <a:p>
            <a:r>
              <a:rPr lang="pl-PL" dirty="0" err="1"/>
              <a:t>Determinants</a:t>
            </a:r>
            <a:r>
              <a:rPr lang="pl-PL" dirty="0"/>
              <a:t> of </a:t>
            </a:r>
            <a:r>
              <a:rPr lang="pl-PL" dirty="0" err="1"/>
              <a:t>low</a:t>
            </a:r>
            <a:r>
              <a:rPr lang="pl-PL" dirty="0"/>
              <a:t> </a:t>
            </a:r>
            <a:r>
              <a:rPr lang="pl-PL" dirty="0" err="1"/>
              <a:t>fertility</a:t>
            </a:r>
            <a:r>
              <a:rPr lang="pl-PL" dirty="0"/>
              <a:t> </a:t>
            </a:r>
          </a:p>
          <a:p>
            <a:pPr marL="0" indent="0">
              <a:buNone/>
            </a:pPr>
            <a:endParaRPr lang="pl-PL" dirty="0"/>
          </a:p>
          <a:p>
            <a:r>
              <a:rPr lang="pl-PL" dirty="0" err="1"/>
              <a:t>Shocks</a:t>
            </a:r>
            <a:r>
              <a:rPr lang="pl-PL" dirty="0"/>
              <a:t> and </a:t>
            </a:r>
            <a:r>
              <a:rPr lang="pl-PL" dirty="0" err="1"/>
              <a:t>fertility</a:t>
            </a:r>
            <a:r>
              <a:rPr lang="pl-PL" dirty="0"/>
              <a:t> </a:t>
            </a:r>
            <a:r>
              <a:rPr lang="pl-PL" dirty="0" err="1"/>
              <a:t>responses</a:t>
            </a:r>
            <a:endParaRPr lang="pl-PL" dirty="0"/>
          </a:p>
          <a:p>
            <a:endParaRPr lang="pl-PL" dirty="0"/>
          </a:p>
          <a:p>
            <a:r>
              <a:rPr lang="pl-PL" dirty="0" err="1"/>
              <a:t>Policies</a:t>
            </a:r>
            <a:r>
              <a:rPr lang="pl-PL" dirty="0"/>
              <a:t> to suport </a:t>
            </a:r>
            <a:r>
              <a:rPr lang="pl-PL" dirty="0" err="1"/>
              <a:t>fertility</a:t>
            </a:r>
            <a:r>
              <a:rPr lang="pl-PL" dirty="0"/>
              <a:t> </a:t>
            </a:r>
            <a:r>
              <a:rPr lang="pl-PL" dirty="0" err="1"/>
              <a:t>decisions</a:t>
            </a:r>
            <a:endParaRPr lang="pl-PL" dirty="0"/>
          </a:p>
          <a:p>
            <a:endParaRPr lang="pl-PL" dirty="0"/>
          </a:p>
          <a:p>
            <a:r>
              <a:rPr lang="pl-PL" dirty="0" err="1"/>
              <a:t>Building</a:t>
            </a:r>
            <a:r>
              <a:rPr lang="pl-PL" dirty="0"/>
              <a:t> </a:t>
            </a:r>
            <a:r>
              <a:rPr lang="pl-PL" dirty="0" err="1"/>
              <a:t>fertility</a:t>
            </a:r>
            <a:r>
              <a:rPr lang="pl-PL" dirty="0"/>
              <a:t> </a:t>
            </a:r>
            <a:r>
              <a:rPr lang="pl-PL" dirty="0" err="1"/>
              <a:t>resilience</a:t>
            </a:r>
            <a:endParaRPr lang="pl-PL" dirty="0"/>
          </a:p>
        </p:txBody>
      </p:sp>
    </p:spTree>
    <p:extLst>
      <p:ext uri="{BB962C8B-B14F-4D97-AF65-F5344CB8AC3E}">
        <p14:creationId xmlns:p14="http://schemas.microsoft.com/office/powerpoint/2010/main" val="2072836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6C4C3B-0592-9EC4-933E-52EE4F27E7B9}"/>
              </a:ext>
            </a:extLst>
          </p:cNvPr>
          <p:cNvSpPr>
            <a:spLocks noGrp="1"/>
          </p:cNvSpPr>
          <p:nvPr>
            <p:ph type="title"/>
          </p:nvPr>
        </p:nvSpPr>
        <p:spPr>
          <a:xfrm>
            <a:off x="918000" y="387895"/>
            <a:ext cx="7773417" cy="675334"/>
          </a:xfrm>
        </p:spPr>
        <p:txBody>
          <a:bodyPr>
            <a:normAutofit fontScale="90000"/>
          </a:bodyPr>
          <a:lstStyle/>
          <a:p>
            <a:r>
              <a:rPr lang="pl-PL" dirty="0" err="1"/>
              <a:t>European</a:t>
            </a:r>
            <a:r>
              <a:rPr lang="pl-PL" dirty="0"/>
              <a:t> </a:t>
            </a:r>
            <a:r>
              <a:rPr lang="pl-PL" dirty="0" err="1"/>
              <a:t>normative</a:t>
            </a:r>
            <a:r>
              <a:rPr lang="pl-PL" dirty="0"/>
              <a:t> </a:t>
            </a:r>
            <a:r>
              <a:rPr lang="pl-PL" dirty="0" err="1"/>
              <a:t>resources</a:t>
            </a:r>
            <a:r>
              <a:rPr lang="pl-PL" dirty="0"/>
              <a:t> </a:t>
            </a:r>
            <a:r>
              <a:rPr lang="pl-PL" dirty="0" err="1"/>
              <a:t>supporting</a:t>
            </a:r>
            <a:r>
              <a:rPr lang="pl-PL" dirty="0"/>
              <a:t> family </a:t>
            </a:r>
            <a:r>
              <a:rPr lang="pl-PL" dirty="0" err="1"/>
              <a:t>policies</a:t>
            </a:r>
            <a:endParaRPr lang="pl-PL" dirty="0"/>
          </a:p>
        </p:txBody>
      </p:sp>
      <p:sp>
        <p:nvSpPr>
          <p:cNvPr id="3" name="Symbol zastępczy zawartości 2">
            <a:extLst>
              <a:ext uri="{FF2B5EF4-FFF2-40B4-BE49-F238E27FC236}">
                <a16:creationId xmlns:a16="http://schemas.microsoft.com/office/drawing/2014/main" id="{A0ADB3EF-C2BC-CAD9-B74B-D3F95AA99381}"/>
              </a:ext>
            </a:extLst>
          </p:cNvPr>
          <p:cNvSpPr>
            <a:spLocks noGrp="1"/>
          </p:cNvSpPr>
          <p:nvPr>
            <p:ph sz="half" idx="1"/>
          </p:nvPr>
        </p:nvSpPr>
        <p:spPr>
          <a:xfrm>
            <a:off x="917999" y="1187302"/>
            <a:ext cx="7773417" cy="3145745"/>
          </a:xfrm>
        </p:spPr>
        <p:txBody>
          <a:bodyPr/>
          <a:lstStyle/>
          <a:p>
            <a:endParaRPr lang="pl-PL" dirty="0"/>
          </a:p>
          <a:p>
            <a:r>
              <a:rPr lang="en-US" dirty="0"/>
              <a:t>The work-life balance directive  </a:t>
            </a:r>
            <a:endParaRPr lang="pl-PL" dirty="0"/>
          </a:p>
          <a:p>
            <a:pPr lvl="1"/>
            <a:r>
              <a:rPr lang="en-US" dirty="0"/>
              <a:t>a potential to increase the role of fathers in care, </a:t>
            </a:r>
            <a:endParaRPr lang="pl-PL" dirty="0"/>
          </a:p>
          <a:p>
            <a:pPr lvl="1"/>
            <a:r>
              <a:rPr lang="en-US" dirty="0" err="1"/>
              <a:t>enhanc</a:t>
            </a:r>
            <a:r>
              <a:rPr lang="pl-PL" dirty="0" err="1"/>
              <a:t>ing</a:t>
            </a:r>
            <a:r>
              <a:rPr lang="en-US" dirty="0"/>
              <a:t> possibilities for mothers to retain and strengthen their link to the </a:t>
            </a:r>
            <a:r>
              <a:rPr lang="en-US" dirty="0" err="1"/>
              <a:t>labour</a:t>
            </a:r>
            <a:r>
              <a:rPr lang="en-US" dirty="0"/>
              <a:t> market</a:t>
            </a:r>
            <a:endParaRPr lang="pl-PL" dirty="0"/>
          </a:p>
          <a:p>
            <a:pPr lvl="1"/>
            <a:endParaRPr lang="pl-PL" dirty="0"/>
          </a:p>
          <a:p>
            <a:r>
              <a:rPr lang="en-US" dirty="0"/>
              <a:t>Directive on pay transparency </a:t>
            </a:r>
            <a:endParaRPr lang="pl-PL" dirty="0"/>
          </a:p>
          <a:p>
            <a:pPr lvl="1"/>
            <a:r>
              <a:rPr lang="en-US" dirty="0"/>
              <a:t>expected to be a substantial step forward to the achievement of the objective of equal pay for men and women</a:t>
            </a:r>
            <a:r>
              <a:rPr lang="pl-PL" dirty="0"/>
              <a:t> and </a:t>
            </a:r>
            <a:r>
              <a:rPr lang="pl-PL" dirty="0" err="1"/>
              <a:t>promoting</a:t>
            </a:r>
            <a:r>
              <a:rPr lang="pl-PL" dirty="0"/>
              <a:t> </a:t>
            </a:r>
            <a:r>
              <a:rPr lang="pl-PL" dirty="0" err="1"/>
              <a:t>gender</a:t>
            </a:r>
            <a:r>
              <a:rPr lang="pl-PL" dirty="0"/>
              <a:t> </a:t>
            </a:r>
            <a:r>
              <a:rPr lang="pl-PL" dirty="0" err="1"/>
              <a:t>balance</a:t>
            </a:r>
            <a:endParaRPr lang="pl-PL" dirty="0"/>
          </a:p>
        </p:txBody>
      </p:sp>
      <p:sp>
        <p:nvSpPr>
          <p:cNvPr id="6" name="pole tekstowe 5">
            <a:extLst>
              <a:ext uri="{FF2B5EF4-FFF2-40B4-BE49-F238E27FC236}">
                <a16:creationId xmlns:a16="http://schemas.microsoft.com/office/drawing/2014/main" id="{F726BA75-99B6-5875-124F-CAA590D7395C}"/>
              </a:ext>
            </a:extLst>
          </p:cNvPr>
          <p:cNvSpPr txBox="1"/>
          <p:nvPr/>
        </p:nvSpPr>
        <p:spPr>
          <a:xfrm>
            <a:off x="5740842" y="4756150"/>
            <a:ext cx="3244131" cy="276999"/>
          </a:xfrm>
          <a:prstGeom prst="rect">
            <a:avLst/>
          </a:prstGeom>
          <a:noFill/>
        </p:spPr>
        <p:txBody>
          <a:bodyPr wrap="square" rtlCol="0">
            <a:spAutoFit/>
          </a:bodyPr>
          <a:lstStyle/>
          <a:p>
            <a:r>
              <a:rPr lang="pl-PL" sz="1200" i="1" dirty="0"/>
              <a:t>Source: Magda and Chłoń-Domińczak (2024)</a:t>
            </a:r>
          </a:p>
        </p:txBody>
      </p:sp>
    </p:spTree>
    <p:extLst>
      <p:ext uri="{BB962C8B-B14F-4D97-AF65-F5344CB8AC3E}">
        <p14:creationId xmlns:p14="http://schemas.microsoft.com/office/powerpoint/2010/main" val="53101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FDF94D-73E7-E107-8C18-775B258A5326}"/>
              </a:ext>
            </a:extLst>
          </p:cNvPr>
          <p:cNvSpPr>
            <a:spLocks noGrp="1"/>
          </p:cNvSpPr>
          <p:nvPr>
            <p:ph type="title"/>
          </p:nvPr>
        </p:nvSpPr>
        <p:spPr>
          <a:xfrm>
            <a:off x="918000" y="387895"/>
            <a:ext cx="7773417" cy="675334"/>
          </a:xfrm>
        </p:spPr>
        <p:txBody>
          <a:bodyPr/>
          <a:lstStyle/>
          <a:p>
            <a:r>
              <a:rPr lang="en-US" dirty="0"/>
              <a:t>What makes family policies (un)successful </a:t>
            </a:r>
            <a:endParaRPr lang="pl-PL" dirty="0"/>
          </a:p>
        </p:txBody>
      </p:sp>
      <p:sp>
        <p:nvSpPr>
          <p:cNvPr id="3" name="Symbol zastępczy zawartości 2">
            <a:extLst>
              <a:ext uri="{FF2B5EF4-FFF2-40B4-BE49-F238E27FC236}">
                <a16:creationId xmlns:a16="http://schemas.microsoft.com/office/drawing/2014/main" id="{EEBBAB80-4B1A-A851-49F4-60BD4D66BBF4}"/>
              </a:ext>
            </a:extLst>
          </p:cNvPr>
          <p:cNvSpPr>
            <a:spLocks noGrp="1"/>
          </p:cNvSpPr>
          <p:nvPr>
            <p:ph sz="half" idx="1"/>
          </p:nvPr>
        </p:nvSpPr>
        <p:spPr>
          <a:xfrm>
            <a:off x="917999" y="1187302"/>
            <a:ext cx="7773417" cy="3145745"/>
          </a:xfrm>
        </p:spPr>
        <p:txBody>
          <a:bodyPr>
            <a:normAutofit lnSpcReduction="10000"/>
          </a:bodyPr>
          <a:lstStyle/>
          <a:p>
            <a:r>
              <a:rPr lang="en-US" dirty="0"/>
              <a:t>Policy instability and fiscal sustainability </a:t>
            </a:r>
            <a:endParaRPr lang="pl-PL" dirty="0"/>
          </a:p>
          <a:p>
            <a:pPr lvl="1"/>
            <a:r>
              <a:rPr lang="en-US" dirty="0"/>
              <a:t>reversals of family policies make them unpredictable, unreliable and confusing, potentially having a negative impact on </a:t>
            </a:r>
            <a:r>
              <a:rPr lang="en-US" dirty="0" err="1"/>
              <a:t>fertilit</a:t>
            </a:r>
            <a:r>
              <a:rPr lang="pl-PL" dirty="0"/>
              <a:t>y</a:t>
            </a:r>
          </a:p>
          <a:p>
            <a:r>
              <a:rPr lang="en-US" dirty="0"/>
              <a:t>Explicit fertility policies might not be the most influential ones </a:t>
            </a:r>
            <a:endParaRPr lang="pl-PL" dirty="0"/>
          </a:p>
          <a:p>
            <a:pPr lvl="1"/>
            <a:r>
              <a:rPr lang="en-US" dirty="0"/>
              <a:t>Countries where young women and men experience considerable economic uncertainty, as has been the case in the last decade in Southern Europe, are unlikely to see large fertility upturns even if they embark on a substantial expansion of their family policies. </a:t>
            </a:r>
            <a:endParaRPr lang="pl-PL" dirty="0"/>
          </a:p>
          <a:p>
            <a:pPr lvl="1"/>
            <a:r>
              <a:rPr lang="en-US" dirty="0"/>
              <a:t>reversing fertility declines may require much wider institutional reform, dealing with labor market rules and culture, education institutions and gender inequalities </a:t>
            </a:r>
            <a:endParaRPr lang="pl-PL" dirty="0"/>
          </a:p>
          <a:p>
            <a:endParaRPr lang="pl-PL" dirty="0"/>
          </a:p>
        </p:txBody>
      </p:sp>
      <p:sp>
        <p:nvSpPr>
          <p:cNvPr id="6" name="pole tekstowe 5">
            <a:extLst>
              <a:ext uri="{FF2B5EF4-FFF2-40B4-BE49-F238E27FC236}">
                <a16:creationId xmlns:a16="http://schemas.microsoft.com/office/drawing/2014/main" id="{DD8F4240-A454-A494-37C1-7E79F7DE4487}"/>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48260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FDF94D-73E7-E107-8C18-775B258A5326}"/>
              </a:ext>
            </a:extLst>
          </p:cNvPr>
          <p:cNvSpPr>
            <a:spLocks noGrp="1"/>
          </p:cNvSpPr>
          <p:nvPr>
            <p:ph type="title"/>
          </p:nvPr>
        </p:nvSpPr>
        <p:spPr>
          <a:xfrm>
            <a:off x="918000" y="387895"/>
            <a:ext cx="7773417" cy="675334"/>
          </a:xfrm>
        </p:spPr>
        <p:txBody>
          <a:bodyPr/>
          <a:lstStyle/>
          <a:p>
            <a:r>
              <a:rPr lang="en-US" dirty="0"/>
              <a:t>What makes family policies (un)successful </a:t>
            </a:r>
            <a:endParaRPr lang="pl-PL" dirty="0"/>
          </a:p>
        </p:txBody>
      </p:sp>
      <p:sp>
        <p:nvSpPr>
          <p:cNvPr id="3" name="Symbol zastępczy zawartości 2">
            <a:extLst>
              <a:ext uri="{FF2B5EF4-FFF2-40B4-BE49-F238E27FC236}">
                <a16:creationId xmlns:a16="http://schemas.microsoft.com/office/drawing/2014/main" id="{EEBBAB80-4B1A-A851-49F4-60BD4D66BBF4}"/>
              </a:ext>
            </a:extLst>
          </p:cNvPr>
          <p:cNvSpPr>
            <a:spLocks noGrp="1"/>
          </p:cNvSpPr>
          <p:nvPr>
            <p:ph sz="half" idx="1"/>
          </p:nvPr>
        </p:nvSpPr>
        <p:spPr>
          <a:xfrm>
            <a:off x="917999" y="1187302"/>
            <a:ext cx="7773417" cy="3145745"/>
          </a:xfrm>
        </p:spPr>
        <p:txBody>
          <a:bodyPr>
            <a:normAutofit fontScale="92500"/>
          </a:bodyPr>
          <a:lstStyle/>
          <a:p>
            <a:r>
              <a:rPr lang="pl-PL" dirty="0"/>
              <a:t>Policy (in)</a:t>
            </a:r>
            <a:r>
              <a:rPr lang="pl-PL" dirty="0" err="1"/>
              <a:t>compatibility</a:t>
            </a:r>
            <a:r>
              <a:rPr lang="pl-PL" dirty="0"/>
              <a:t> </a:t>
            </a:r>
          </a:p>
          <a:p>
            <a:pPr lvl="1"/>
            <a:r>
              <a:rPr lang="en-US" dirty="0"/>
              <a:t>the package might not be well balanced as the policies in place result from a long history of initiatives, reforms and changes, which were often introduced by different ministries or responsible bodies without much coordination. </a:t>
            </a:r>
            <a:endParaRPr lang="pl-PL" dirty="0"/>
          </a:p>
          <a:p>
            <a:r>
              <a:rPr lang="pl-PL" dirty="0"/>
              <a:t>Policy (mis)</a:t>
            </a:r>
            <a:r>
              <a:rPr lang="pl-PL" dirty="0" err="1"/>
              <a:t>targeting</a:t>
            </a:r>
            <a:r>
              <a:rPr lang="pl-PL" dirty="0"/>
              <a:t> </a:t>
            </a:r>
          </a:p>
          <a:p>
            <a:pPr lvl="1"/>
            <a:r>
              <a:rPr lang="en-US" dirty="0"/>
              <a:t>family policies vary by the number or birth order of children in the family</a:t>
            </a:r>
            <a:r>
              <a:rPr lang="pl-PL" dirty="0"/>
              <a:t>, </a:t>
            </a:r>
            <a:r>
              <a:rPr lang="pl-PL" dirty="0" err="1"/>
              <a:t>when</a:t>
            </a:r>
            <a:r>
              <a:rPr lang="pl-PL" dirty="0"/>
              <a:t> </a:t>
            </a:r>
            <a:r>
              <a:rPr lang="pl-PL" dirty="0" err="1"/>
              <a:t>first</a:t>
            </a:r>
            <a:r>
              <a:rPr lang="pl-PL" dirty="0"/>
              <a:t> </a:t>
            </a:r>
            <a:r>
              <a:rPr lang="pl-PL" dirty="0" err="1"/>
              <a:t>children</a:t>
            </a:r>
            <a:r>
              <a:rPr lang="pl-PL" dirty="0"/>
              <a:t> </a:t>
            </a:r>
            <a:r>
              <a:rPr lang="pl-PL" dirty="0" err="1"/>
              <a:t>are</a:t>
            </a:r>
            <a:r>
              <a:rPr lang="pl-PL" dirty="0"/>
              <a:t> </a:t>
            </a:r>
            <a:r>
              <a:rPr lang="pl-PL" dirty="0" err="1"/>
              <a:t>needed</a:t>
            </a:r>
            <a:endParaRPr lang="pl-PL" dirty="0"/>
          </a:p>
          <a:p>
            <a:pPr lvl="1"/>
            <a:r>
              <a:rPr lang="en-US" dirty="0"/>
              <a:t>misaligned with the perceived obstacles and barriers to childbearing among prospective parents </a:t>
            </a:r>
            <a:r>
              <a:rPr lang="pl-PL" dirty="0"/>
              <a:t>(</a:t>
            </a:r>
            <a:r>
              <a:rPr lang="pl-PL" dirty="0" err="1"/>
              <a:t>ignoring</a:t>
            </a:r>
            <a:r>
              <a:rPr lang="pl-PL" dirty="0"/>
              <a:t> </a:t>
            </a:r>
            <a:r>
              <a:rPr lang="pl-PL" dirty="0" err="1"/>
              <a:t>unmarried</a:t>
            </a:r>
            <a:r>
              <a:rPr lang="pl-PL" dirty="0"/>
              <a:t> </a:t>
            </a:r>
            <a:r>
              <a:rPr lang="pl-PL" dirty="0" err="1"/>
              <a:t>couples</a:t>
            </a:r>
            <a:r>
              <a:rPr lang="pl-PL" dirty="0"/>
              <a:t>, single </a:t>
            </a:r>
            <a:r>
              <a:rPr lang="pl-PL" dirty="0" err="1"/>
              <a:t>parents</a:t>
            </a:r>
            <a:r>
              <a:rPr lang="pl-PL" dirty="0"/>
              <a:t>..)</a:t>
            </a:r>
          </a:p>
          <a:p>
            <a:r>
              <a:rPr lang="en-US" dirty="0"/>
              <a:t>Ethical considerations: Family policy reflecting family diversity and reproductive rights </a:t>
            </a:r>
            <a:endParaRPr lang="pl-PL" dirty="0"/>
          </a:p>
        </p:txBody>
      </p:sp>
      <p:sp>
        <p:nvSpPr>
          <p:cNvPr id="4" name="pole tekstowe 3">
            <a:extLst>
              <a:ext uri="{FF2B5EF4-FFF2-40B4-BE49-F238E27FC236}">
                <a16:creationId xmlns:a16="http://schemas.microsoft.com/office/drawing/2014/main" id="{B9A469EF-782E-7386-7C7A-EDD85FC8A3F7}"/>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274207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A8325E-5121-E23B-2955-F72C70251028}"/>
              </a:ext>
            </a:extLst>
          </p:cNvPr>
          <p:cNvSpPr>
            <a:spLocks noGrp="1"/>
          </p:cNvSpPr>
          <p:nvPr>
            <p:ph type="title"/>
          </p:nvPr>
        </p:nvSpPr>
        <p:spPr>
          <a:xfrm>
            <a:off x="918000" y="387895"/>
            <a:ext cx="7773417" cy="675334"/>
          </a:xfrm>
        </p:spPr>
        <p:txBody>
          <a:bodyPr/>
          <a:lstStyle/>
          <a:p>
            <a:r>
              <a:rPr lang="pl-PL" dirty="0"/>
              <a:t>Policy </a:t>
            </a:r>
            <a:r>
              <a:rPr lang="pl-PL" dirty="0" err="1"/>
              <a:t>recommendations</a:t>
            </a:r>
            <a:r>
              <a:rPr lang="pl-PL" dirty="0"/>
              <a:t> to </a:t>
            </a:r>
            <a:r>
              <a:rPr lang="pl-PL" dirty="0" err="1"/>
              <a:t>tackle</a:t>
            </a:r>
            <a:r>
              <a:rPr lang="pl-PL" dirty="0"/>
              <a:t> </a:t>
            </a:r>
            <a:r>
              <a:rPr lang="pl-PL" dirty="0" err="1"/>
              <a:t>low</a:t>
            </a:r>
            <a:r>
              <a:rPr lang="pl-PL" dirty="0"/>
              <a:t> </a:t>
            </a:r>
            <a:r>
              <a:rPr lang="pl-PL" dirty="0" err="1"/>
              <a:t>fertility</a:t>
            </a:r>
            <a:endParaRPr lang="pl-PL" dirty="0"/>
          </a:p>
        </p:txBody>
      </p:sp>
      <p:sp>
        <p:nvSpPr>
          <p:cNvPr id="3" name="Symbol zastępczy zawartości 2">
            <a:extLst>
              <a:ext uri="{FF2B5EF4-FFF2-40B4-BE49-F238E27FC236}">
                <a16:creationId xmlns:a16="http://schemas.microsoft.com/office/drawing/2014/main" id="{5DAF6F81-4C16-2268-4F63-9F64EBD99194}"/>
              </a:ext>
            </a:extLst>
          </p:cNvPr>
          <p:cNvSpPr>
            <a:spLocks noGrp="1"/>
          </p:cNvSpPr>
          <p:nvPr>
            <p:ph sz="half" idx="1"/>
          </p:nvPr>
        </p:nvSpPr>
        <p:spPr>
          <a:xfrm>
            <a:off x="917999" y="1187302"/>
            <a:ext cx="7773417" cy="3145745"/>
          </a:xfrm>
        </p:spPr>
        <p:txBody>
          <a:bodyPr>
            <a:normAutofit fontScale="85000" lnSpcReduction="10000"/>
          </a:bodyPr>
          <a:lstStyle/>
          <a:p>
            <a:r>
              <a:rPr lang="en-US" dirty="0"/>
              <a:t>more </a:t>
            </a:r>
            <a:r>
              <a:rPr lang="en-US" b="1" dirty="0"/>
              <a:t>equitable and inclusive employment options </a:t>
            </a:r>
            <a:r>
              <a:rPr lang="en-US" dirty="0"/>
              <a:t>for</a:t>
            </a:r>
            <a:r>
              <a:rPr lang="pl-PL" dirty="0"/>
              <a:t> </a:t>
            </a:r>
            <a:r>
              <a:rPr lang="pl-PL" dirty="0" err="1"/>
              <a:t>young</a:t>
            </a:r>
            <a:r>
              <a:rPr lang="pl-PL" dirty="0"/>
              <a:t> </a:t>
            </a:r>
            <a:r>
              <a:rPr lang="pl-PL" dirty="0" err="1"/>
              <a:t>people</a:t>
            </a:r>
            <a:endParaRPr lang="pl-PL" dirty="0"/>
          </a:p>
          <a:p>
            <a:r>
              <a:rPr lang="en-US" b="1" dirty="0"/>
              <a:t>prevent employers discriminating against </a:t>
            </a:r>
            <a:r>
              <a:rPr lang="en-US" b="1" dirty="0" err="1"/>
              <a:t>futur</a:t>
            </a:r>
            <a:r>
              <a:rPr lang="pl-PL" b="1" dirty="0"/>
              <a:t>e </a:t>
            </a:r>
            <a:r>
              <a:rPr lang="en-US" b="1" dirty="0"/>
              <a:t>parents </a:t>
            </a:r>
            <a:r>
              <a:rPr lang="en-US" dirty="0"/>
              <a:t>when making recruitment</a:t>
            </a:r>
            <a:r>
              <a:rPr lang="pl-PL" dirty="0"/>
              <a:t> </a:t>
            </a:r>
            <a:r>
              <a:rPr lang="en-US" dirty="0"/>
              <a:t>decisions</a:t>
            </a:r>
            <a:endParaRPr lang="pl-PL" dirty="0"/>
          </a:p>
          <a:p>
            <a:r>
              <a:rPr lang="pl-PL" b="1" dirty="0"/>
              <a:t>challenge and </a:t>
            </a:r>
            <a:r>
              <a:rPr lang="pl-PL" b="1" dirty="0" err="1"/>
              <a:t>shift</a:t>
            </a:r>
            <a:r>
              <a:rPr lang="pl-PL" b="1" dirty="0"/>
              <a:t> </a:t>
            </a:r>
            <a:r>
              <a:rPr lang="en-US" b="1" dirty="0"/>
              <a:t>gender norms </a:t>
            </a:r>
            <a:r>
              <a:rPr lang="en-US" dirty="0"/>
              <a:t>concerning the domestic division of labor</a:t>
            </a:r>
            <a:endParaRPr lang="pl-PL" dirty="0"/>
          </a:p>
          <a:p>
            <a:pPr lvl="1"/>
            <a:r>
              <a:rPr lang="pl-PL" dirty="0" err="1"/>
              <a:t>tackling</a:t>
            </a:r>
            <a:r>
              <a:rPr lang="pl-PL" dirty="0"/>
              <a:t> </a:t>
            </a:r>
            <a:r>
              <a:rPr lang="pl-PL" dirty="0" err="1"/>
              <a:t>engrained</a:t>
            </a:r>
            <a:r>
              <a:rPr lang="pl-PL" dirty="0"/>
              <a:t> </a:t>
            </a:r>
            <a:r>
              <a:rPr lang="pl-PL" dirty="0" err="1"/>
              <a:t>socio-cultural</a:t>
            </a:r>
            <a:r>
              <a:rPr lang="pl-PL" dirty="0"/>
              <a:t> </a:t>
            </a:r>
            <a:r>
              <a:rPr lang="pl-PL" dirty="0" err="1"/>
              <a:t>norms</a:t>
            </a:r>
            <a:endParaRPr lang="pl-PL" dirty="0"/>
          </a:p>
          <a:p>
            <a:pPr lvl="1"/>
            <a:r>
              <a:rPr lang="en-US" dirty="0"/>
              <a:t>strong government dedication to penalize</a:t>
            </a:r>
            <a:r>
              <a:rPr lang="pl-PL" dirty="0"/>
              <a:t> </a:t>
            </a:r>
            <a:r>
              <a:rPr lang="en-US" dirty="0"/>
              <a:t>gender-biased sex selection and the enhancement of women’s social status</a:t>
            </a:r>
            <a:endParaRPr lang="pl-PL" dirty="0"/>
          </a:p>
          <a:p>
            <a:pPr lvl="1"/>
            <a:r>
              <a:rPr lang="en-US" dirty="0"/>
              <a:t>structural changes to address long and inflexible working hours</a:t>
            </a:r>
            <a:endParaRPr lang="pl-PL" dirty="0"/>
          </a:p>
          <a:p>
            <a:r>
              <a:rPr lang="en-US" dirty="0"/>
              <a:t>addressing </a:t>
            </a:r>
            <a:r>
              <a:rPr lang="en-US" b="1" dirty="0"/>
              <a:t>structural constraints in the housing market </a:t>
            </a:r>
            <a:endParaRPr lang="pl-PL" b="1" dirty="0"/>
          </a:p>
          <a:p>
            <a:r>
              <a:rPr lang="en-US" dirty="0"/>
              <a:t>provision of </a:t>
            </a:r>
            <a:r>
              <a:rPr lang="en-US" b="1" dirty="0"/>
              <a:t>universal, accessible, affordable, publicly-funded childcare services</a:t>
            </a:r>
            <a:endParaRPr lang="pl-PL" b="1" dirty="0"/>
          </a:p>
          <a:p>
            <a:r>
              <a:rPr lang="en-US" b="1" dirty="0"/>
              <a:t>stable and predictable family policies </a:t>
            </a:r>
            <a:r>
              <a:rPr lang="en-US" dirty="0"/>
              <a:t>relating to childcare and</a:t>
            </a:r>
            <a:r>
              <a:rPr lang="pl-PL" dirty="0"/>
              <a:t> </a:t>
            </a:r>
            <a:r>
              <a:rPr lang="en-US" dirty="0"/>
              <a:t>parental leave</a:t>
            </a:r>
            <a:endParaRPr lang="pl-PL" dirty="0"/>
          </a:p>
          <a:p>
            <a:r>
              <a:rPr lang="en-US" dirty="0"/>
              <a:t>financial transfers to support childbearing</a:t>
            </a:r>
            <a:endParaRPr lang="pl-PL" dirty="0"/>
          </a:p>
          <a:p>
            <a:pPr lvl="1"/>
            <a:r>
              <a:rPr lang="pl-PL" dirty="0"/>
              <a:t>May </a:t>
            </a:r>
            <a:r>
              <a:rPr lang="pl-PL" dirty="0" err="1"/>
              <a:t>speed-up</a:t>
            </a:r>
            <a:r>
              <a:rPr lang="pl-PL" dirty="0"/>
              <a:t> </a:t>
            </a:r>
            <a:r>
              <a:rPr lang="pl-PL" dirty="0" err="1"/>
              <a:t>childbearing</a:t>
            </a:r>
            <a:r>
              <a:rPr lang="pl-PL" dirty="0"/>
              <a:t> </a:t>
            </a:r>
            <a:r>
              <a:rPr lang="pl-PL" dirty="0" err="1"/>
              <a:t>decisions</a:t>
            </a:r>
            <a:r>
              <a:rPr lang="pl-PL" dirty="0"/>
              <a:t>, but </a:t>
            </a:r>
            <a:r>
              <a:rPr lang="pl-PL" dirty="0" err="1"/>
              <a:t>impact</a:t>
            </a:r>
            <a:r>
              <a:rPr lang="pl-PL" dirty="0"/>
              <a:t> on the TFR </a:t>
            </a:r>
            <a:r>
              <a:rPr lang="pl-PL" dirty="0" err="1"/>
              <a:t>is</a:t>
            </a:r>
            <a:r>
              <a:rPr lang="pl-PL" dirty="0"/>
              <a:t> </a:t>
            </a:r>
            <a:r>
              <a:rPr lang="pl-PL" dirty="0" err="1"/>
              <a:t>ambigious</a:t>
            </a:r>
            <a:endParaRPr lang="pl-PL" dirty="0"/>
          </a:p>
          <a:p>
            <a:r>
              <a:rPr lang="en-US" dirty="0"/>
              <a:t>all of these policies, covering education, housing, the labor market, economy</a:t>
            </a:r>
            <a:r>
              <a:rPr lang="pl-PL" dirty="0"/>
              <a:t> </a:t>
            </a:r>
            <a:r>
              <a:rPr lang="en-US" dirty="0"/>
              <a:t>and social welfare </a:t>
            </a:r>
            <a:r>
              <a:rPr lang="pl-PL" dirty="0" err="1"/>
              <a:t>should</a:t>
            </a:r>
            <a:r>
              <a:rPr lang="pl-PL" dirty="0"/>
              <a:t> be</a:t>
            </a:r>
            <a:r>
              <a:rPr lang="en-US" dirty="0"/>
              <a:t> considered </a:t>
            </a:r>
            <a:r>
              <a:rPr lang="en-US" b="1" dirty="0"/>
              <a:t>holistically</a:t>
            </a:r>
            <a:r>
              <a:rPr lang="en-US" dirty="0"/>
              <a:t> to maximize compatibility across the different</a:t>
            </a:r>
            <a:r>
              <a:rPr lang="pl-PL" dirty="0"/>
              <a:t> </a:t>
            </a:r>
            <a:r>
              <a:rPr lang="pl-PL" dirty="0" err="1"/>
              <a:t>domains</a:t>
            </a:r>
            <a:endParaRPr lang="pl-PL" dirty="0"/>
          </a:p>
          <a:p>
            <a:endParaRPr lang="pl-PL" dirty="0"/>
          </a:p>
          <a:p>
            <a:endParaRPr lang="pl-PL" dirty="0"/>
          </a:p>
        </p:txBody>
      </p:sp>
      <p:sp>
        <p:nvSpPr>
          <p:cNvPr id="6" name="pole tekstowe 5">
            <a:extLst>
              <a:ext uri="{FF2B5EF4-FFF2-40B4-BE49-F238E27FC236}">
                <a16:creationId xmlns:a16="http://schemas.microsoft.com/office/drawing/2014/main" id="{6C3085A8-BCEB-BAE7-3E4C-6873D034481F}"/>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spTree>
    <p:extLst>
      <p:ext uri="{BB962C8B-B14F-4D97-AF65-F5344CB8AC3E}">
        <p14:creationId xmlns:p14="http://schemas.microsoft.com/office/powerpoint/2010/main" val="354204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2438A3F3-E55A-E157-E997-30EC1546EBB5}"/>
              </a:ext>
            </a:extLst>
          </p:cNvPr>
          <p:cNvGraphicFramePr>
            <a:graphicFrameLocks noGrp="1"/>
          </p:cNvGraphicFramePr>
          <p:nvPr>
            <p:extLst>
              <p:ext uri="{D42A27DB-BD31-4B8C-83A1-F6EECF244321}">
                <p14:modId xmlns:p14="http://schemas.microsoft.com/office/powerpoint/2010/main" val="3035929838"/>
              </p:ext>
            </p:extLst>
          </p:nvPr>
        </p:nvGraphicFramePr>
        <p:xfrm>
          <a:off x="619539" y="124830"/>
          <a:ext cx="8293100" cy="4893840"/>
        </p:xfrm>
        <a:graphic>
          <a:graphicData uri="http://schemas.openxmlformats.org/drawingml/2006/table">
            <a:tbl>
              <a:tblPr>
                <a:tableStyleId>{8EC20E35-A176-4012-BC5E-935CFFF8708E}</a:tableStyleId>
              </a:tblPr>
              <a:tblGrid>
                <a:gridCol w="632641">
                  <a:extLst>
                    <a:ext uri="{9D8B030D-6E8A-4147-A177-3AD203B41FA5}">
                      <a16:colId xmlns:a16="http://schemas.microsoft.com/office/drawing/2014/main" val="1071841320"/>
                    </a:ext>
                  </a:extLst>
                </a:gridCol>
                <a:gridCol w="2079417">
                  <a:extLst>
                    <a:ext uri="{9D8B030D-6E8A-4147-A177-3AD203B41FA5}">
                      <a16:colId xmlns:a16="http://schemas.microsoft.com/office/drawing/2014/main" val="922362711"/>
                    </a:ext>
                  </a:extLst>
                </a:gridCol>
                <a:gridCol w="4308883">
                  <a:extLst>
                    <a:ext uri="{9D8B030D-6E8A-4147-A177-3AD203B41FA5}">
                      <a16:colId xmlns:a16="http://schemas.microsoft.com/office/drawing/2014/main" val="3891555468"/>
                    </a:ext>
                  </a:extLst>
                </a:gridCol>
                <a:gridCol w="1272159">
                  <a:extLst>
                    <a:ext uri="{9D8B030D-6E8A-4147-A177-3AD203B41FA5}">
                      <a16:colId xmlns:a16="http://schemas.microsoft.com/office/drawing/2014/main" val="3608732599"/>
                    </a:ext>
                  </a:extLst>
                </a:gridCol>
              </a:tblGrid>
              <a:tr h="220289">
                <a:tc>
                  <a:txBody>
                    <a:bodyPr/>
                    <a:lstStyle/>
                    <a:p>
                      <a:pPr algn="just">
                        <a:lnSpc>
                          <a:spcPct val="115000"/>
                        </a:lnSpc>
                      </a:pPr>
                      <a:r>
                        <a:rPr lang="en-GB" sz="1400" dirty="0">
                          <a:effectLst/>
                        </a:rPr>
                        <a:t>Level</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pPr>
                      <a:r>
                        <a:rPr lang="en-GB" sz="1400" b="1" dirty="0">
                          <a:effectLst/>
                        </a:rPr>
                        <a:t>Disturbances</a:t>
                      </a:r>
                      <a:endParaRPr lang="pl-PL" sz="1400" b="1"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lnSpc>
                          <a:spcPct val="115000"/>
                        </a:lnSpc>
                      </a:pPr>
                      <a:r>
                        <a:rPr lang="en-GB" sz="1400" b="1" dirty="0">
                          <a:effectLst/>
                        </a:rPr>
                        <a:t>Life-course capital and resources</a:t>
                      </a:r>
                      <a:endParaRPr lang="pl-PL" sz="1400" b="1"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just">
                        <a:lnSpc>
                          <a:spcPct val="115000"/>
                        </a:lnSpc>
                      </a:pPr>
                      <a:r>
                        <a:rPr lang="en-GB" sz="1400" b="1" dirty="0">
                          <a:effectLst/>
                        </a:rPr>
                        <a:t>Outcomes</a:t>
                      </a:r>
                      <a:endParaRPr lang="pl-PL" sz="1400" b="1"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30189051"/>
                  </a:ext>
                </a:extLst>
              </a:tr>
              <a:tr h="1750144">
                <a:tc>
                  <a:txBody>
                    <a:bodyPr/>
                    <a:lstStyle/>
                    <a:p>
                      <a:pPr algn="just">
                        <a:lnSpc>
                          <a:spcPct val="115000"/>
                        </a:lnSpc>
                      </a:pPr>
                      <a:r>
                        <a:rPr lang="en-GB" sz="1400" dirty="0">
                          <a:effectLst/>
                        </a:rPr>
                        <a:t>Macro</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GB" sz="1400" dirty="0">
                          <a:effectLst/>
                        </a:rPr>
                        <a:t>Climate change</a:t>
                      </a:r>
                      <a:endParaRPr lang="pl-PL" sz="1400" dirty="0">
                        <a:effectLst/>
                      </a:endParaRPr>
                    </a:p>
                    <a:p>
                      <a:pPr algn="l">
                        <a:lnSpc>
                          <a:spcPct val="115000"/>
                        </a:lnSpc>
                      </a:pPr>
                      <a:r>
                        <a:rPr lang="en-GB" sz="1400" dirty="0">
                          <a:effectLst/>
                        </a:rPr>
                        <a:t>COVID-19 pandemic</a:t>
                      </a:r>
                      <a:endParaRPr lang="pl-PL" sz="1400" dirty="0">
                        <a:effectLst/>
                      </a:endParaRPr>
                    </a:p>
                    <a:p>
                      <a:pPr algn="l">
                        <a:lnSpc>
                          <a:spcPct val="115000"/>
                        </a:lnSpc>
                      </a:pPr>
                      <a:r>
                        <a:rPr lang="en-GB" sz="1400" dirty="0">
                          <a:effectLst/>
                        </a:rPr>
                        <a:t>Economic crisis/ Recession</a:t>
                      </a:r>
                      <a:endParaRPr lang="pl-PL" sz="1400" dirty="0">
                        <a:effectLst/>
                      </a:endParaRPr>
                    </a:p>
                    <a:p>
                      <a:pPr algn="l">
                        <a:lnSpc>
                          <a:spcPct val="115000"/>
                        </a:lnSpc>
                      </a:pPr>
                      <a:r>
                        <a:rPr lang="en-GB" sz="1400" dirty="0">
                          <a:effectLst/>
                        </a:rPr>
                        <a:t>Shift in social norms concerning parenthood</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a:lnSpc>
                          <a:spcPct val="115000"/>
                        </a:lnSpc>
                      </a:pPr>
                      <a:r>
                        <a:rPr lang="en-GB" sz="1400" dirty="0">
                          <a:effectLst/>
                        </a:rPr>
                        <a:t>Comprehensive healthcare reproductive health services</a:t>
                      </a:r>
                      <a:r>
                        <a:rPr lang="pl-PL" sz="1400" dirty="0">
                          <a:effectLst/>
                        </a:rPr>
                        <a:t>: </a:t>
                      </a:r>
                      <a:r>
                        <a:rPr lang="en-GB" sz="1400" dirty="0">
                          <a:effectLst/>
                        </a:rPr>
                        <a:t>pre-natal care, infertility diagnosis and access to ART</a:t>
                      </a:r>
                      <a:endParaRPr lang="pl-PL" sz="1400" dirty="0">
                        <a:effectLst/>
                      </a:endParaRPr>
                    </a:p>
                    <a:p>
                      <a:pPr algn="l">
                        <a:lnSpc>
                          <a:spcPct val="115000"/>
                        </a:lnSpc>
                      </a:pPr>
                      <a:r>
                        <a:rPr lang="pl-PL" sz="1400" dirty="0" err="1">
                          <a:effectLst/>
                        </a:rPr>
                        <a:t>Education</a:t>
                      </a:r>
                      <a:r>
                        <a:rPr lang="pl-PL" sz="1400" dirty="0">
                          <a:effectLst/>
                        </a:rPr>
                        <a:t>: </a:t>
                      </a:r>
                      <a:r>
                        <a:rPr lang="en-GB" sz="1400" dirty="0">
                          <a:effectLst/>
                        </a:rPr>
                        <a:t>Well-developed </a:t>
                      </a:r>
                      <a:r>
                        <a:rPr lang="pl-PL" sz="1400" dirty="0">
                          <a:effectLst/>
                        </a:rPr>
                        <a:t>ECEC and </a:t>
                      </a:r>
                      <a:r>
                        <a:rPr lang="en-GB" sz="1400" dirty="0">
                          <a:effectLst/>
                        </a:rPr>
                        <a:t>full-time schools</a:t>
                      </a:r>
                      <a:endParaRPr lang="pl-PL" sz="1400" dirty="0">
                        <a:effectLst/>
                      </a:endParaRPr>
                    </a:p>
                    <a:p>
                      <a:pPr algn="l">
                        <a:lnSpc>
                          <a:spcPct val="115000"/>
                        </a:lnSpc>
                      </a:pPr>
                      <a:r>
                        <a:rPr lang="en-GB" sz="1400" dirty="0">
                          <a:effectLst/>
                        </a:rPr>
                        <a:t>parental leave policies </a:t>
                      </a:r>
                      <a:endParaRPr lang="pl-PL" sz="1400" dirty="0">
                        <a:effectLst/>
                      </a:endParaRPr>
                    </a:p>
                    <a:p>
                      <a:pPr algn="l">
                        <a:lnSpc>
                          <a:spcPct val="115000"/>
                        </a:lnSpc>
                      </a:pPr>
                      <a:r>
                        <a:rPr lang="pl-PL" sz="1400" dirty="0">
                          <a:effectLst/>
                        </a:rPr>
                        <a:t>F</a:t>
                      </a:r>
                      <a:r>
                        <a:rPr lang="en-GB" sz="1400" dirty="0" err="1">
                          <a:effectLst/>
                        </a:rPr>
                        <a:t>lexibility</a:t>
                      </a:r>
                      <a:r>
                        <a:rPr lang="en-GB" sz="1400" dirty="0">
                          <a:effectLst/>
                        </a:rPr>
                        <a:t> in terms of time and place to work</a:t>
                      </a:r>
                      <a:endParaRPr lang="pl-PL" sz="1400" dirty="0">
                        <a:effectLst/>
                      </a:endParaRPr>
                    </a:p>
                    <a:p>
                      <a:pPr algn="l">
                        <a:lnSpc>
                          <a:spcPct val="115000"/>
                        </a:lnSpc>
                      </a:pPr>
                      <a:r>
                        <a:rPr lang="en-GB" sz="1400" dirty="0">
                          <a:effectLst/>
                        </a:rPr>
                        <a:t>‘gender egalitarian’ policies</a:t>
                      </a:r>
                      <a:endParaRPr lang="pl-PL" sz="1400" dirty="0">
                        <a:effectLst/>
                      </a:endParaRPr>
                    </a:p>
                    <a:p>
                      <a:pPr algn="l">
                        <a:lnSpc>
                          <a:spcPct val="115000"/>
                        </a:lnSpc>
                      </a:pPr>
                      <a:r>
                        <a:rPr lang="en-GB" sz="1400" dirty="0">
                          <a:effectLst/>
                        </a:rPr>
                        <a:t>Work-life balance policies </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15000"/>
                        </a:lnSpc>
                      </a:pPr>
                      <a:r>
                        <a:rPr lang="en-GB" sz="1400" dirty="0">
                          <a:effectLst/>
                        </a:rPr>
                        <a:t>Macro-level fertility trends</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2533822332"/>
                  </a:ext>
                </a:extLst>
              </a:tr>
              <a:tr h="1633060">
                <a:tc>
                  <a:txBody>
                    <a:bodyPr/>
                    <a:lstStyle/>
                    <a:p>
                      <a:pPr algn="just">
                        <a:lnSpc>
                          <a:spcPct val="115000"/>
                        </a:lnSpc>
                      </a:pPr>
                      <a:r>
                        <a:rPr lang="en-GB" sz="1400">
                          <a:effectLst/>
                        </a:rPr>
                        <a:t>Meso</a:t>
                      </a:r>
                      <a:endParaRPr lang="pl-PL" sz="140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pl-PL" sz="1400" dirty="0">
                          <a:effectLst/>
                        </a:rPr>
                        <a:t>L</a:t>
                      </a:r>
                      <a:r>
                        <a:rPr lang="en-GB" sz="1400" dirty="0" err="1">
                          <a:effectLst/>
                        </a:rPr>
                        <a:t>ocal</a:t>
                      </a:r>
                      <a:r>
                        <a:rPr lang="en-GB" sz="1400" dirty="0">
                          <a:effectLst/>
                        </a:rPr>
                        <a:t> labour markets</a:t>
                      </a:r>
                      <a:endParaRPr lang="pl-PL" sz="1400" dirty="0">
                        <a:effectLst/>
                      </a:endParaRPr>
                    </a:p>
                    <a:p>
                      <a:pPr algn="l">
                        <a:lnSpc>
                          <a:spcPct val="115000"/>
                        </a:lnSpc>
                      </a:pPr>
                      <a:r>
                        <a:rPr lang="pl-PL" sz="1400" dirty="0">
                          <a:effectLst/>
                        </a:rPr>
                        <a:t>L</a:t>
                      </a:r>
                      <a:r>
                        <a:rPr lang="en-GB" sz="1400" dirty="0" err="1">
                          <a:effectLst/>
                        </a:rPr>
                        <a:t>ocal</a:t>
                      </a:r>
                      <a:r>
                        <a:rPr lang="en-GB" sz="1400" dirty="0">
                          <a:effectLst/>
                        </a:rPr>
                        <a:t> governance and policies</a:t>
                      </a:r>
                      <a:endParaRPr lang="pl-PL" sz="1400" dirty="0">
                        <a:effectLst/>
                      </a:endParaRPr>
                    </a:p>
                    <a:p>
                      <a:pPr algn="l">
                        <a:lnSpc>
                          <a:spcPct val="115000"/>
                        </a:lnSpc>
                      </a:pPr>
                      <a:r>
                        <a:rPr lang="en-GB" sz="1400" dirty="0">
                          <a:effectLst/>
                        </a:rPr>
                        <a:t>Natural disaster</a:t>
                      </a:r>
                      <a:r>
                        <a:rPr lang="pl-PL" sz="1400" dirty="0">
                          <a:effectLst/>
                        </a:rPr>
                        <a:t>s</a:t>
                      </a:r>
                      <a:r>
                        <a:rPr lang="en-GB" sz="1400" dirty="0">
                          <a:effectLst/>
                        </a:rPr>
                        <a:t> at the local level</a:t>
                      </a:r>
                      <a:endParaRPr lang="pl-PL" sz="1400" dirty="0">
                        <a:effectLst/>
                      </a:endParaRPr>
                    </a:p>
                    <a:p>
                      <a:pPr algn="l">
                        <a:lnSpc>
                          <a:spcPct val="115000"/>
                        </a:lnSpc>
                      </a:pPr>
                      <a:r>
                        <a:rPr lang="en-GB" sz="1400" dirty="0">
                          <a:effectLst/>
                        </a:rPr>
                        <a:t>Shift in social norms concerning parenthood</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lnSpc>
                          <a:spcPct val="115000"/>
                        </a:lnSpc>
                      </a:pPr>
                      <a:r>
                        <a:rPr lang="pl-PL" sz="1400" dirty="0" err="1">
                          <a:effectLst/>
                        </a:rPr>
                        <a:t>Social</a:t>
                      </a:r>
                      <a:r>
                        <a:rPr lang="pl-PL" sz="1400" dirty="0">
                          <a:effectLst/>
                        </a:rPr>
                        <a:t> networks: </a:t>
                      </a:r>
                      <a:r>
                        <a:rPr lang="pl-PL" sz="1400" dirty="0" err="1">
                          <a:effectLst/>
                        </a:rPr>
                        <a:t>heteregenous</a:t>
                      </a:r>
                      <a:r>
                        <a:rPr lang="pl-PL" sz="1400" dirty="0">
                          <a:effectLst/>
                        </a:rPr>
                        <a:t> and </a:t>
                      </a:r>
                      <a:r>
                        <a:rPr lang="pl-PL" sz="1400" dirty="0" err="1">
                          <a:effectLst/>
                        </a:rPr>
                        <a:t>dense</a:t>
                      </a:r>
                      <a:endParaRPr lang="pl-PL" sz="1400" dirty="0">
                        <a:effectLst/>
                      </a:endParaRPr>
                    </a:p>
                    <a:p>
                      <a:pPr algn="just">
                        <a:lnSpc>
                          <a:spcPct val="115000"/>
                        </a:lnSpc>
                      </a:pPr>
                      <a:r>
                        <a:rPr lang="pl-PL" sz="1400" dirty="0">
                          <a:effectLst/>
                        </a:rPr>
                        <a:t>S</a:t>
                      </a:r>
                      <a:r>
                        <a:rPr lang="en-GB" sz="1400" dirty="0" err="1">
                          <a:effectLst/>
                        </a:rPr>
                        <a:t>ocial</a:t>
                      </a:r>
                      <a:r>
                        <a:rPr lang="en-GB" sz="1400" dirty="0">
                          <a:effectLst/>
                        </a:rPr>
                        <a:t> integration</a:t>
                      </a:r>
                      <a:endParaRPr lang="pl-PL" sz="1400" dirty="0">
                        <a:effectLst/>
                      </a:endParaRPr>
                    </a:p>
                    <a:p>
                      <a:pPr algn="just">
                        <a:lnSpc>
                          <a:spcPct val="115000"/>
                        </a:lnSpc>
                      </a:pPr>
                      <a:r>
                        <a:rPr lang="en-GB" sz="1400" dirty="0">
                          <a:effectLst/>
                        </a:rPr>
                        <a:t>Local family policies</a:t>
                      </a:r>
                      <a:endParaRPr lang="pl-PL" sz="1400" dirty="0">
                        <a:effectLst/>
                      </a:endParaRPr>
                    </a:p>
                    <a:p>
                      <a:pPr algn="just">
                        <a:lnSpc>
                          <a:spcPct val="115000"/>
                        </a:lnSpc>
                      </a:pPr>
                      <a:r>
                        <a:rPr lang="en-GB" sz="1400" dirty="0">
                          <a:effectLst/>
                        </a:rPr>
                        <a:t>Access to childcare</a:t>
                      </a:r>
                      <a:endParaRPr lang="pl-PL" sz="1400" dirty="0">
                        <a:effectLst/>
                      </a:endParaRPr>
                    </a:p>
                    <a:p>
                      <a:pPr algn="l">
                        <a:lnSpc>
                          <a:spcPct val="115000"/>
                        </a:lnSpc>
                      </a:pPr>
                      <a:r>
                        <a:rPr lang="en-GB" sz="1400" dirty="0">
                          <a:effectLst/>
                        </a:rPr>
                        <a:t>Quality of educational institutions</a:t>
                      </a:r>
                      <a:endParaRPr lang="pl-PL" sz="1400" dirty="0">
                        <a:effectLst/>
                      </a:endParaRPr>
                    </a:p>
                    <a:p>
                      <a:pPr algn="l">
                        <a:lnSpc>
                          <a:spcPct val="115000"/>
                        </a:lnSpc>
                      </a:pPr>
                      <a:r>
                        <a:rPr lang="en-GB" sz="1400" dirty="0">
                          <a:effectLst/>
                        </a:rPr>
                        <a:t>Family arrangements </a:t>
                      </a:r>
                      <a:endParaRPr lang="pl-PL" sz="1400" dirty="0">
                        <a:effectLst/>
                      </a:endParaRPr>
                    </a:p>
                    <a:p>
                      <a:pPr algn="l">
                        <a:lnSpc>
                          <a:spcPct val="115000"/>
                        </a:lnSpc>
                      </a:pPr>
                      <a:r>
                        <a:rPr lang="en-GB" sz="1400" dirty="0">
                          <a:effectLst/>
                        </a:rPr>
                        <a:t>Kinship networks </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15000"/>
                        </a:lnSpc>
                      </a:pPr>
                      <a:r>
                        <a:rPr lang="en-GB" sz="1400" dirty="0">
                          <a:effectLst/>
                        </a:rPr>
                        <a:t>Fertility-related behaviour at the family and societal levels</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4113294058"/>
                  </a:ext>
                </a:extLst>
              </a:tr>
              <a:tr h="1162136">
                <a:tc>
                  <a:txBody>
                    <a:bodyPr/>
                    <a:lstStyle/>
                    <a:p>
                      <a:pPr algn="just">
                        <a:lnSpc>
                          <a:spcPct val="115000"/>
                        </a:lnSpc>
                      </a:pPr>
                      <a:r>
                        <a:rPr lang="en-GB" sz="1400" dirty="0">
                          <a:effectLst/>
                        </a:rPr>
                        <a:t>Micro</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pPr>
                      <a:r>
                        <a:rPr lang="en-GB" sz="1400" dirty="0">
                          <a:effectLst/>
                        </a:rPr>
                        <a:t>Job loss</a:t>
                      </a:r>
                      <a:endParaRPr lang="pl-PL" sz="1400" dirty="0">
                        <a:effectLst/>
                      </a:endParaRPr>
                    </a:p>
                    <a:p>
                      <a:pPr algn="l">
                        <a:lnSpc>
                          <a:spcPct val="115000"/>
                        </a:lnSpc>
                      </a:pPr>
                      <a:r>
                        <a:rPr lang="en-GB" sz="1400" dirty="0">
                          <a:effectLst/>
                        </a:rPr>
                        <a:t>Health status/infertility risk</a:t>
                      </a:r>
                      <a:endParaRPr lang="pl-PL" sz="1400" dirty="0">
                        <a:effectLst/>
                      </a:endParaRPr>
                    </a:p>
                    <a:p>
                      <a:pPr algn="l">
                        <a:lnSpc>
                          <a:spcPct val="115000"/>
                        </a:lnSpc>
                      </a:pPr>
                      <a:r>
                        <a:rPr lang="en-GB" sz="1400" dirty="0">
                          <a:effectLst/>
                        </a:rPr>
                        <a:t>Income instability</a:t>
                      </a:r>
                      <a:endParaRPr lang="pl-PL" sz="1400" dirty="0">
                        <a:effectLst/>
                      </a:endParaRPr>
                    </a:p>
                    <a:p>
                      <a:pPr algn="l">
                        <a:lnSpc>
                          <a:spcPct val="115000"/>
                        </a:lnSpc>
                      </a:pPr>
                      <a:r>
                        <a:rPr lang="en-GB" sz="1400" dirty="0">
                          <a:effectLst/>
                        </a:rPr>
                        <a:t>Dissolution of partnership</a:t>
                      </a:r>
                      <a:endParaRPr lang="pl-PL" sz="1400" dirty="0">
                        <a:effectLst/>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a:lnSpc>
                          <a:spcPct val="115000"/>
                        </a:lnSpc>
                      </a:pPr>
                      <a:r>
                        <a:rPr lang="pl-PL" sz="1400" dirty="0">
                          <a:effectLst/>
                        </a:rPr>
                        <a:t>C</a:t>
                      </a:r>
                      <a:r>
                        <a:rPr lang="en-GB" sz="1400" dirty="0" err="1">
                          <a:effectLst/>
                        </a:rPr>
                        <a:t>apital</a:t>
                      </a:r>
                      <a:r>
                        <a:rPr lang="en-GB" sz="1400" dirty="0">
                          <a:effectLst/>
                        </a:rPr>
                        <a:t>: economic, social, human and institutional: educational attainment, health status, household composition, household wealth, housing situation</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15000"/>
                        </a:lnSpc>
                      </a:pPr>
                      <a:r>
                        <a:rPr lang="en-GB" sz="1400" dirty="0">
                          <a:effectLst/>
                        </a:rPr>
                        <a:t>Individual fertility behaviour </a:t>
                      </a:r>
                      <a:endParaRPr lang="pl-PL" sz="1400" dirty="0">
                        <a:effectLst/>
                        <a:latin typeface="Arial" panose="020B0604020202020204" pitchFamily="34" charset="0"/>
                        <a:ea typeface="Calibri" panose="020F0502020204030204" pitchFamily="34" charset="0"/>
                        <a:cs typeface="Arial" panose="020B0604020202020204" pitchFamily="34" charset="0"/>
                      </a:endParaRPr>
                    </a:p>
                  </a:txBody>
                  <a:tcPr marL="51784" marR="517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310975745"/>
                  </a:ext>
                </a:extLst>
              </a:tr>
            </a:tbl>
          </a:graphicData>
        </a:graphic>
      </p:graphicFrame>
      <p:sp>
        <p:nvSpPr>
          <p:cNvPr id="8" name="pole tekstowe 7">
            <a:extLst>
              <a:ext uri="{FF2B5EF4-FFF2-40B4-BE49-F238E27FC236}">
                <a16:creationId xmlns:a16="http://schemas.microsoft.com/office/drawing/2014/main" id="{60DC87B0-9318-2987-00C6-9350CFD8BE9A}"/>
              </a:ext>
            </a:extLst>
          </p:cNvPr>
          <p:cNvSpPr txBox="1"/>
          <p:nvPr/>
        </p:nvSpPr>
        <p:spPr>
          <a:xfrm>
            <a:off x="4063117" y="4741671"/>
            <a:ext cx="3244131" cy="276999"/>
          </a:xfrm>
          <a:prstGeom prst="rect">
            <a:avLst/>
          </a:prstGeom>
          <a:noFill/>
        </p:spPr>
        <p:txBody>
          <a:bodyPr wrap="square" rtlCol="0">
            <a:spAutoFit/>
          </a:bodyPr>
          <a:lstStyle/>
          <a:p>
            <a:r>
              <a:rPr lang="pl-PL" sz="1200" i="1" dirty="0"/>
              <a:t>Source: Chłoń-Domińczak et al. (2024)</a:t>
            </a:r>
          </a:p>
        </p:txBody>
      </p:sp>
    </p:spTree>
    <p:extLst>
      <p:ext uri="{BB962C8B-B14F-4D97-AF65-F5344CB8AC3E}">
        <p14:creationId xmlns:p14="http://schemas.microsoft.com/office/powerpoint/2010/main" val="86282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9DB5EE-9A59-6BD0-7AEC-B027F48B4D2D}"/>
              </a:ext>
            </a:extLst>
          </p:cNvPr>
          <p:cNvSpPr>
            <a:spLocks noGrp="1"/>
          </p:cNvSpPr>
          <p:nvPr>
            <p:ph type="title"/>
          </p:nvPr>
        </p:nvSpPr>
        <p:spPr>
          <a:xfrm>
            <a:off x="918000" y="387895"/>
            <a:ext cx="7773417" cy="675334"/>
          </a:xfrm>
        </p:spPr>
        <p:txBody>
          <a:bodyPr/>
          <a:lstStyle/>
          <a:p>
            <a:r>
              <a:rPr lang="pl-PL" dirty="0" err="1"/>
              <a:t>References</a:t>
            </a:r>
            <a:endParaRPr lang="pl-PL" dirty="0"/>
          </a:p>
        </p:txBody>
      </p:sp>
      <p:sp>
        <p:nvSpPr>
          <p:cNvPr id="3" name="Symbol zastępczy zawartości 2">
            <a:extLst>
              <a:ext uri="{FF2B5EF4-FFF2-40B4-BE49-F238E27FC236}">
                <a16:creationId xmlns:a16="http://schemas.microsoft.com/office/drawing/2014/main" id="{DEE1F6A7-0FE8-AD44-B913-3AC27D25BBD1}"/>
              </a:ext>
            </a:extLst>
          </p:cNvPr>
          <p:cNvSpPr>
            <a:spLocks noGrp="1"/>
          </p:cNvSpPr>
          <p:nvPr>
            <p:ph sz="half" idx="1"/>
          </p:nvPr>
        </p:nvSpPr>
        <p:spPr>
          <a:xfrm>
            <a:off x="917999" y="1187302"/>
            <a:ext cx="7773417" cy="3145745"/>
          </a:xfrm>
        </p:spPr>
        <p:txBody>
          <a:bodyPr>
            <a:normAutofit lnSpcReduction="10000"/>
          </a:bodyPr>
          <a:lstStyle/>
          <a:p>
            <a:pPr marL="541338" indent="-541338">
              <a:buNone/>
            </a:pPr>
            <a:r>
              <a:rPr lang="pl-PL" dirty="0"/>
              <a:t>Chłoń-Domińczak, A. </a:t>
            </a:r>
            <a:r>
              <a:rPr lang="pl-PL" dirty="0" err="1"/>
              <a:t>M.Chełchowska</a:t>
            </a:r>
            <a:r>
              <a:rPr lang="pl-PL" dirty="0"/>
              <a:t>, </a:t>
            </a:r>
            <a:r>
              <a:rPr lang="pl-PL" dirty="0" err="1"/>
              <a:t>W.Grzenda</a:t>
            </a:r>
            <a:r>
              <a:rPr lang="pl-PL" dirty="0"/>
              <a:t>, I.E. Kotowska, </a:t>
            </a:r>
            <a:r>
              <a:rPr lang="pl-PL" dirty="0" err="1"/>
              <a:t>K.Tymicki</a:t>
            </a:r>
            <a:r>
              <a:rPr lang="pl-PL" dirty="0"/>
              <a:t> (2024), </a:t>
            </a:r>
            <a:r>
              <a:rPr lang="pl-PL" i="1" dirty="0" err="1"/>
              <a:t>Resilience</a:t>
            </a:r>
            <a:r>
              <a:rPr lang="pl-PL" i="1" dirty="0"/>
              <a:t> as </a:t>
            </a:r>
            <a:r>
              <a:rPr lang="pl-PL" i="1" dirty="0" err="1"/>
              <a:t>theoretical</a:t>
            </a:r>
            <a:r>
              <a:rPr lang="pl-PL" i="1" dirty="0"/>
              <a:t> </a:t>
            </a:r>
            <a:r>
              <a:rPr lang="pl-PL" i="1" dirty="0" err="1"/>
              <a:t>foundation</a:t>
            </a:r>
            <a:r>
              <a:rPr lang="pl-PL" i="1" dirty="0"/>
              <a:t> for </a:t>
            </a:r>
            <a:r>
              <a:rPr lang="pl-PL" i="1" dirty="0" err="1"/>
              <a:t>fertility</a:t>
            </a:r>
            <a:r>
              <a:rPr lang="pl-PL" i="1" dirty="0"/>
              <a:t> dynamics</a:t>
            </a:r>
            <a:r>
              <a:rPr lang="pl-PL" dirty="0"/>
              <a:t>, </a:t>
            </a:r>
            <a:r>
              <a:rPr lang="pl-PL" dirty="0" err="1"/>
              <a:t>Futures</a:t>
            </a:r>
            <a:r>
              <a:rPr lang="pl-PL" dirty="0"/>
              <a:t> </a:t>
            </a:r>
            <a:r>
              <a:rPr lang="pl-PL" dirty="0" err="1"/>
              <a:t>Working</a:t>
            </a:r>
            <a:r>
              <a:rPr lang="pl-PL" dirty="0"/>
              <a:t> Paper D3.1</a:t>
            </a:r>
          </a:p>
          <a:p>
            <a:pPr marL="541338" indent="-541338">
              <a:buNone/>
            </a:pPr>
            <a:r>
              <a:rPr lang="pl-PL" dirty="0"/>
              <a:t>Magda, I., </a:t>
            </a:r>
            <a:r>
              <a:rPr lang="pl-PL" dirty="0" err="1"/>
              <a:t>A.Chłoń</a:t>
            </a:r>
            <a:r>
              <a:rPr lang="pl-PL" dirty="0"/>
              <a:t>-Domińczak (2024) </a:t>
            </a:r>
            <a:r>
              <a:rPr lang="en-US" i="1" dirty="0"/>
              <a:t>Gender and European social rights and social citizenship</a:t>
            </a:r>
            <a:r>
              <a:rPr lang="pl-PL" dirty="0"/>
              <a:t>, </a:t>
            </a:r>
            <a:r>
              <a:rPr lang="pl-PL" dirty="0" err="1"/>
              <a:t>EuSocialCit</a:t>
            </a:r>
            <a:r>
              <a:rPr lang="pl-PL" dirty="0"/>
              <a:t> WP2 report</a:t>
            </a:r>
          </a:p>
          <a:p>
            <a:pPr marL="541338" indent="-541338">
              <a:buNone/>
            </a:pPr>
            <a:r>
              <a:rPr lang="pl-PL" dirty="0"/>
              <a:t>Sobotka, T., </a:t>
            </a:r>
            <a:r>
              <a:rPr lang="pl-PL" dirty="0" err="1"/>
              <a:t>A.Matysia</a:t>
            </a:r>
            <a:r>
              <a:rPr lang="pl-PL" dirty="0"/>
              <a:t>, </a:t>
            </a:r>
            <a:r>
              <a:rPr lang="pl-PL" dirty="0" err="1"/>
              <a:t>Z.Brzozowska</a:t>
            </a:r>
            <a:r>
              <a:rPr lang="pl-PL" dirty="0"/>
              <a:t> (2019) </a:t>
            </a:r>
            <a:r>
              <a:rPr lang="en-US" i="1" dirty="0"/>
              <a:t>Policy responses to low fertility: How effective are they? </a:t>
            </a:r>
            <a:r>
              <a:rPr lang="pl-PL" dirty="0" err="1"/>
              <a:t>Working</a:t>
            </a:r>
            <a:r>
              <a:rPr lang="pl-PL" dirty="0"/>
              <a:t> Paper No. 1, UNFPA Technical </a:t>
            </a:r>
            <a:r>
              <a:rPr lang="pl-PL" dirty="0" err="1"/>
              <a:t>Division</a:t>
            </a:r>
            <a:r>
              <a:rPr lang="pl-PL" dirty="0"/>
              <a:t> </a:t>
            </a:r>
            <a:r>
              <a:rPr lang="pl-PL" dirty="0" err="1"/>
              <a:t>Working</a:t>
            </a:r>
            <a:r>
              <a:rPr lang="pl-PL" dirty="0"/>
              <a:t> Paper Series Population &amp; Development </a:t>
            </a:r>
            <a:r>
              <a:rPr lang="pl-PL" dirty="0" err="1"/>
              <a:t>Branch</a:t>
            </a:r>
            <a:r>
              <a:rPr lang="pl-PL" dirty="0"/>
              <a:t> </a:t>
            </a:r>
          </a:p>
          <a:p>
            <a:pPr marL="541338" indent="-541338">
              <a:buNone/>
            </a:pPr>
            <a:r>
              <a:rPr lang="pl-PL" dirty="0"/>
              <a:t>Wilkins, E. (2019) </a:t>
            </a:r>
            <a:r>
              <a:rPr lang="pl-PL" i="1" dirty="0" err="1"/>
              <a:t>Low</a:t>
            </a:r>
            <a:r>
              <a:rPr lang="pl-PL" i="1" dirty="0"/>
              <a:t> </a:t>
            </a:r>
            <a:r>
              <a:rPr lang="pl-PL" i="1" dirty="0" err="1"/>
              <a:t>fertility</a:t>
            </a:r>
            <a:r>
              <a:rPr lang="pl-PL" i="1" dirty="0"/>
              <a:t>: </a:t>
            </a:r>
            <a:r>
              <a:rPr lang="en-US" i="1" dirty="0"/>
              <a:t>A review of the determinants</a:t>
            </a:r>
            <a:r>
              <a:rPr lang="pl-PL" i="1" dirty="0"/>
              <a:t>, </a:t>
            </a:r>
            <a:r>
              <a:rPr lang="pl-PL" dirty="0" err="1"/>
              <a:t>Working</a:t>
            </a:r>
            <a:r>
              <a:rPr lang="pl-PL" dirty="0"/>
              <a:t> Paper No. 2, UNFPA Technical </a:t>
            </a:r>
            <a:r>
              <a:rPr lang="pl-PL" dirty="0" err="1"/>
              <a:t>Division</a:t>
            </a:r>
            <a:r>
              <a:rPr lang="pl-PL" dirty="0"/>
              <a:t> </a:t>
            </a:r>
            <a:r>
              <a:rPr lang="pl-PL" dirty="0" err="1"/>
              <a:t>Working</a:t>
            </a:r>
            <a:r>
              <a:rPr lang="pl-PL" dirty="0"/>
              <a:t> Paper Series Population &amp; Development </a:t>
            </a:r>
            <a:r>
              <a:rPr lang="pl-PL" dirty="0" err="1"/>
              <a:t>Branch</a:t>
            </a:r>
            <a:r>
              <a:rPr lang="pl-PL" dirty="0"/>
              <a:t> </a:t>
            </a:r>
          </a:p>
          <a:p>
            <a:pPr marL="0" indent="0">
              <a:buNone/>
            </a:pPr>
            <a:endParaRPr lang="pl-PL" dirty="0"/>
          </a:p>
        </p:txBody>
      </p:sp>
    </p:spTree>
    <p:extLst>
      <p:ext uri="{BB962C8B-B14F-4D97-AF65-F5344CB8AC3E}">
        <p14:creationId xmlns:p14="http://schemas.microsoft.com/office/powerpoint/2010/main" val="358660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388EAA-D120-A4C6-E8F2-B0356C63A88E}"/>
              </a:ext>
            </a:extLst>
          </p:cNvPr>
          <p:cNvSpPr>
            <a:spLocks noGrp="1"/>
          </p:cNvSpPr>
          <p:nvPr>
            <p:ph type="title"/>
          </p:nvPr>
        </p:nvSpPr>
        <p:spPr/>
        <p:txBody>
          <a:bodyPr>
            <a:normAutofit fontScale="90000"/>
          </a:bodyPr>
          <a:lstStyle/>
          <a:p>
            <a:r>
              <a:rPr lang="pl-PL" dirty="0"/>
              <a:t>Total </a:t>
            </a:r>
            <a:r>
              <a:rPr lang="pl-PL" dirty="0" err="1"/>
              <a:t>fertility</a:t>
            </a:r>
            <a:r>
              <a:rPr lang="pl-PL" dirty="0"/>
              <a:t> in the EU </a:t>
            </a:r>
            <a:r>
              <a:rPr lang="pl-PL" dirty="0" err="1"/>
              <a:t>is</a:t>
            </a:r>
            <a:r>
              <a:rPr lang="pl-PL" dirty="0"/>
              <a:t> </a:t>
            </a:r>
            <a:r>
              <a:rPr lang="pl-PL" dirty="0" err="1"/>
              <a:t>below</a:t>
            </a:r>
            <a:r>
              <a:rPr lang="pl-PL" dirty="0"/>
              <a:t> </a:t>
            </a:r>
            <a:r>
              <a:rPr lang="pl-PL" dirty="0" err="1"/>
              <a:t>replacement</a:t>
            </a:r>
            <a:r>
              <a:rPr lang="pl-PL" dirty="0"/>
              <a:t> </a:t>
            </a:r>
            <a:r>
              <a:rPr lang="pl-PL" dirty="0" err="1"/>
              <a:t>level</a:t>
            </a:r>
            <a:r>
              <a:rPr lang="pl-PL" dirty="0"/>
              <a:t> and the </a:t>
            </a:r>
            <a:r>
              <a:rPr lang="pl-PL" dirty="0" err="1"/>
              <a:t>mean</a:t>
            </a:r>
            <a:r>
              <a:rPr lang="pl-PL" dirty="0"/>
              <a:t> </a:t>
            </a:r>
            <a:r>
              <a:rPr lang="pl-PL" dirty="0" err="1"/>
              <a:t>age</a:t>
            </a:r>
            <a:r>
              <a:rPr lang="pl-PL" dirty="0"/>
              <a:t> </a:t>
            </a:r>
            <a:r>
              <a:rPr lang="pl-PL" dirty="0" err="1"/>
              <a:t>at</a:t>
            </a:r>
            <a:r>
              <a:rPr lang="pl-PL" dirty="0"/>
              <a:t> </a:t>
            </a:r>
            <a:r>
              <a:rPr lang="pl-PL" dirty="0" err="1"/>
              <a:t>childbirth</a:t>
            </a:r>
            <a:r>
              <a:rPr lang="pl-PL" dirty="0"/>
              <a:t> </a:t>
            </a:r>
            <a:r>
              <a:rPr lang="pl-PL" dirty="0" err="1"/>
              <a:t>is</a:t>
            </a:r>
            <a:r>
              <a:rPr lang="pl-PL" dirty="0"/>
              <a:t> </a:t>
            </a:r>
            <a:r>
              <a:rPr lang="pl-PL" dirty="0" err="1"/>
              <a:t>rising</a:t>
            </a:r>
            <a:r>
              <a:rPr lang="pl-PL" dirty="0"/>
              <a:t>…</a:t>
            </a:r>
          </a:p>
        </p:txBody>
      </p:sp>
      <p:pic>
        <p:nvPicPr>
          <p:cNvPr id="1026" name="Picture 2" descr="Line chart showing total fertility rate for the EU over the years 2001 to 2022.">
            <a:extLst>
              <a:ext uri="{FF2B5EF4-FFF2-40B4-BE49-F238E27FC236}">
                <a16:creationId xmlns:a16="http://schemas.microsoft.com/office/drawing/2014/main" id="{B0292D31-B416-A354-CE4E-17D386C417C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8000" y="1403350"/>
            <a:ext cx="34664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ne chart with two lines showing mean age of women at childbirth and at birth of first child for the EU over the years 2001 to 2022.">
            <a:extLst>
              <a:ext uri="{FF2B5EF4-FFF2-40B4-BE49-F238E27FC236}">
                <a16:creationId xmlns:a16="http://schemas.microsoft.com/office/drawing/2014/main" id="{459D2935-D8D6-EF1D-DC9A-131FD6500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525" y="1377950"/>
            <a:ext cx="3482788"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0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A4A481-6356-7384-5D99-D9769A8D8C9A}"/>
              </a:ext>
            </a:extLst>
          </p:cNvPr>
          <p:cNvSpPr>
            <a:spLocks noGrp="1"/>
          </p:cNvSpPr>
          <p:nvPr>
            <p:ph type="title"/>
          </p:nvPr>
        </p:nvSpPr>
        <p:spPr/>
        <p:txBody>
          <a:bodyPr>
            <a:normAutofit fontScale="90000"/>
          </a:bodyPr>
          <a:lstStyle/>
          <a:p>
            <a:r>
              <a:rPr lang="pl-PL" dirty="0"/>
              <a:t>The numer of life </a:t>
            </a:r>
            <a:r>
              <a:rPr lang="pl-PL" dirty="0" err="1"/>
              <a:t>births</a:t>
            </a:r>
            <a:r>
              <a:rPr lang="pl-PL" dirty="0"/>
              <a:t> </a:t>
            </a:r>
            <a:r>
              <a:rPr lang="pl-PL" dirty="0" err="1"/>
              <a:t>halved</a:t>
            </a:r>
            <a:r>
              <a:rPr lang="pl-PL" dirty="0"/>
              <a:t> </a:t>
            </a:r>
            <a:r>
              <a:rPr lang="pl-PL" dirty="0" err="1"/>
              <a:t>between</a:t>
            </a:r>
            <a:r>
              <a:rPr lang="pl-PL" dirty="0"/>
              <a:t> 1960s and </a:t>
            </a:r>
            <a:r>
              <a:rPr lang="pl-PL" dirty="0" err="1"/>
              <a:t>now</a:t>
            </a:r>
            <a:r>
              <a:rPr lang="pl-PL" dirty="0"/>
              <a:t>, with </a:t>
            </a:r>
            <a:r>
              <a:rPr lang="pl-PL" dirty="0" err="1"/>
              <a:t>significant</a:t>
            </a:r>
            <a:r>
              <a:rPr lang="pl-PL" dirty="0"/>
              <a:t> country </a:t>
            </a:r>
            <a:r>
              <a:rPr lang="pl-PL" dirty="0" err="1"/>
              <a:t>differences</a:t>
            </a:r>
            <a:r>
              <a:rPr lang="pl-PL" dirty="0"/>
              <a:t> in TFR</a:t>
            </a:r>
          </a:p>
        </p:txBody>
      </p:sp>
      <p:pic>
        <p:nvPicPr>
          <p:cNvPr id="4098" name="Picture 2" descr="Line chart showing number of live births in millions for the EU over the years 1961 to 2022.">
            <a:extLst>
              <a:ext uri="{FF2B5EF4-FFF2-40B4-BE49-F238E27FC236}">
                <a16:creationId xmlns:a16="http://schemas.microsoft.com/office/drawing/2014/main" id="{E6C582A9-AA40-7ECA-7AF7-515595BD20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8000" y="1384698"/>
            <a:ext cx="4134884" cy="2794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E0A7748-0AA0-925D-8D02-46443C849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679" y="1209279"/>
            <a:ext cx="3144838" cy="314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74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9D0879-C7E4-C5F6-7C18-9C8825D00F64}"/>
              </a:ext>
            </a:extLst>
          </p:cNvPr>
          <p:cNvSpPr>
            <a:spLocks noGrp="1"/>
          </p:cNvSpPr>
          <p:nvPr>
            <p:ph type="title"/>
          </p:nvPr>
        </p:nvSpPr>
        <p:spPr>
          <a:xfrm>
            <a:off x="342900" y="387895"/>
            <a:ext cx="2279651" cy="863055"/>
          </a:xfrm>
        </p:spPr>
        <p:txBody>
          <a:bodyPr>
            <a:noAutofit/>
          </a:bodyPr>
          <a:lstStyle/>
          <a:p>
            <a:r>
              <a:rPr lang="pl-PL" sz="2000" dirty="0"/>
              <a:t>TFR </a:t>
            </a:r>
            <a:r>
              <a:rPr lang="pl-PL" sz="2000" dirty="0" err="1"/>
              <a:t>changes</a:t>
            </a:r>
            <a:r>
              <a:rPr lang="pl-PL" sz="2000" dirty="0"/>
              <a:t> in the EU 2007-2021</a:t>
            </a:r>
            <a:br>
              <a:rPr lang="pl-PL" sz="2000" dirty="0"/>
            </a:br>
            <a:endParaRPr lang="pl-PL" sz="2000" dirty="0"/>
          </a:p>
        </p:txBody>
      </p:sp>
      <p:sp>
        <p:nvSpPr>
          <p:cNvPr id="4" name="Symbol zastępczy zawartości 3">
            <a:extLst>
              <a:ext uri="{FF2B5EF4-FFF2-40B4-BE49-F238E27FC236}">
                <a16:creationId xmlns:a16="http://schemas.microsoft.com/office/drawing/2014/main" id="{13BD0062-6116-3EB2-DBF8-523A87F460E2}"/>
              </a:ext>
            </a:extLst>
          </p:cNvPr>
          <p:cNvSpPr>
            <a:spLocks noGrp="1"/>
          </p:cNvSpPr>
          <p:nvPr>
            <p:ph sz="half" idx="1"/>
          </p:nvPr>
        </p:nvSpPr>
        <p:spPr>
          <a:xfrm>
            <a:off x="3837266" y="1307952"/>
            <a:ext cx="7773417" cy="3145745"/>
          </a:xfrm>
        </p:spPr>
        <p:txBody>
          <a:bodyPr/>
          <a:lstStyle/>
          <a:p>
            <a:endParaRPr lang="pl-PL" dirty="0"/>
          </a:p>
        </p:txBody>
      </p:sp>
      <p:sp>
        <p:nvSpPr>
          <p:cNvPr id="5" name="Rectangle 4">
            <a:extLst>
              <a:ext uri="{FF2B5EF4-FFF2-40B4-BE49-F238E27FC236}">
                <a16:creationId xmlns:a16="http://schemas.microsoft.com/office/drawing/2014/main" id="{9162AB02-8E61-8332-4385-4C5F0EE0CCC4}"/>
              </a:ext>
            </a:extLst>
          </p:cNvPr>
          <p:cNvSpPr>
            <a:spLocks noChangeArrowheads="1"/>
          </p:cNvSpPr>
          <p:nvPr/>
        </p:nvSpPr>
        <p:spPr bwMode="auto">
          <a:xfrm>
            <a:off x="2919267" y="120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 name="Obiekt 5">
            <a:extLst>
              <a:ext uri="{FF2B5EF4-FFF2-40B4-BE49-F238E27FC236}">
                <a16:creationId xmlns:a16="http://schemas.microsoft.com/office/drawing/2014/main" id="{B4142C55-B1B3-4CE9-9250-7AEC2A56EC30}"/>
              </a:ext>
            </a:extLst>
          </p:cNvPr>
          <p:cNvGraphicFramePr>
            <a:graphicFrameLocks noChangeAspect="1"/>
          </p:cNvGraphicFramePr>
          <p:nvPr>
            <p:extLst>
              <p:ext uri="{D42A27DB-BD31-4B8C-83A1-F6EECF244321}">
                <p14:modId xmlns:p14="http://schemas.microsoft.com/office/powerpoint/2010/main" val="2802978106"/>
              </p:ext>
            </p:extLst>
          </p:nvPr>
        </p:nvGraphicFramePr>
        <p:xfrm>
          <a:off x="2919266" y="435852"/>
          <a:ext cx="5875483" cy="4020408"/>
        </p:xfrm>
        <a:graphic>
          <a:graphicData uri="http://schemas.openxmlformats.org/presentationml/2006/ole">
            <mc:AlternateContent xmlns:mc="http://schemas.openxmlformats.org/markup-compatibility/2006">
              <mc:Choice xmlns:v="urn:schemas-microsoft-com:vml" Requires="v">
                <p:oleObj name="Worksheet" r:id="rId2" imgW="7620197" imgH="5346875" progId="Excel.Sheet.12">
                  <p:embed/>
                </p:oleObj>
              </mc:Choice>
              <mc:Fallback>
                <p:oleObj name="Worksheet" r:id="rId2" imgW="7620197" imgH="5346875" progId="Excel.Sheet.12">
                  <p:embed/>
                  <p:pic>
                    <p:nvPicPr>
                      <p:cNvPr id="6" name="Obiekt 5">
                        <a:extLst>
                          <a:ext uri="{FF2B5EF4-FFF2-40B4-BE49-F238E27FC236}">
                            <a16:creationId xmlns:a16="http://schemas.microsoft.com/office/drawing/2014/main" id="{B4142C55-B1B3-4CE9-9250-7AEC2A56E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266" y="435852"/>
                        <a:ext cx="5875483" cy="4020408"/>
                      </a:xfrm>
                      <a:prstGeom prst="rect">
                        <a:avLst/>
                      </a:prstGeom>
                      <a:noFill/>
                    </p:spPr>
                  </p:pic>
                </p:oleObj>
              </mc:Fallback>
            </mc:AlternateContent>
          </a:graphicData>
        </a:graphic>
      </p:graphicFrame>
      <p:sp>
        <p:nvSpPr>
          <p:cNvPr id="7" name="pole tekstowe 6">
            <a:extLst>
              <a:ext uri="{FF2B5EF4-FFF2-40B4-BE49-F238E27FC236}">
                <a16:creationId xmlns:a16="http://schemas.microsoft.com/office/drawing/2014/main" id="{82C84E8F-1B2E-7EEF-7B21-484E015DB1D3}"/>
              </a:ext>
            </a:extLst>
          </p:cNvPr>
          <p:cNvSpPr txBox="1"/>
          <p:nvPr/>
        </p:nvSpPr>
        <p:spPr>
          <a:xfrm>
            <a:off x="349250" y="1492250"/>
            <a:ext cx="2279651" cy="1569660"/>
          </a:xfrm>
          <a:prstGeom prst="rect">
            <a:avLst/>
          </a:prstGeom>
          <a:noFill/>
        </p:spPr>
        <p:txBody>
          <a:bodyPr wrap="square" rtlCol="0">
            <a:spAutoFit/>
          </a:bodyPr>
          <a:lstStyle/>
          <a:p>
            <a:pPr marL="285750" indent="-285750">
              <a:buFont typeface="Arial" panose="020B0604020202020204" pitchFamily="34" charset="0"/>
              <a:buChar char="•"/>
            </a:pPr>
            <a:r>
              <a:rPr lang="pl-PL" sz="1200" dirty="0" err="1"/>
              <a:t>Decline</a:t>
            </a:r>
            <a:r>
              <a:rPr lang="pl-PL" sz="1200" dirty="0"/>
              <a:t> in TFR </a:t>
            </a:r>
            <a:r>
              <a:rPr lang="pl-PL" sz="1200" dirty="0" err="1"/>
              <a:t>observed</a:t>
            </a:r>
            <a:r>
              <a:rPr lang="pl-PL" sz="1200" dirty="0"/>
              <a:t> in </a:t>
            </a:r>
            <a:r>
              <a:rPr lang="pl-PL" sz="1200" dirty="0" err="1"/>
              <a:t>countries</a:t>
            </a:r>
            <a:r>
              <a:rPr lang="pl-PL" sz="1200" dirty="0"/>
              <a:t> with </a:t>
            </a:r>
            <a:r>
              <a:rPr lang="pl-PL" sz="1200" dirty="0" err="1"/>
              <a:t>highest</a:t>
            </a:r>
            <a:r>
              <a:rPr lang="pl-PL" sz="1200" dirty="0"/>
              <a:t> TFR in 2007 (Fi, SE, IE)</a:t>
            </a:r>
          </a:p>
          <a:p>
            <a:pPr marL="285750" indent="-285750">
              <a:buFont typeface="Arial" panose="020B0604020202020204" pitchFamily="34" charset="0"/>
              <a:buChar char="•"/>
            </a:pPr>
            <a:endParaRPr lang="pl-PL" sz="1200" dirty="0"/>
          </a:p>
          <a:p>
            <a:pPr marL="285750" indent="-285750">
              <a:buFont typeface="Arial" panose="020B0604020202020204" pitchFamily="34" charset="0"/>
              <a:buChar char="•"/>
            </a:pPr>
            <a:r>
              <a:rPr lang="pl-PL" sz="1200" dirty="0" err="1"/>
              <a:t>Some</a:t>
            </a:r>
            <a:r>
              <a:rPr lang="pl-PL" sz="1200" dirty="0"/>
              <a:t> </a:t>
            </a:r>
            <a:r>
              <a:rPr lang="pl-PL" sz="1200" dirty="0" err="1"/>
              <a:t>increases</a:t>
            </a:r>
            <a:r>
              <a:rPr lang="pl-PL" sz="1200" dirty="0"/>
              <a:t> in </a:t>
            </a:r>
            <a:r>
              <a:rPr lang="pl-PL" sz="1200" dirty="0" err="1"/>
              <a:t>countries</a:t>
            </a:r>
            <a:r>
              <a:rPr lang="pl-PL" sz="1200" dirty="0"/>
              <a:t> with </a:t>
            </a:r>
            <a:r>
              <a:rPr lang="pl-PL" sz="1200" dirty="0" err="1"/>
              <a:t>lowest</a:t>
            </a:r>
            <a:r>
              <a:rPr lang="pl-PL" sz="1200" dirty="0"/>
              <a:t> </a:t>
            </a:r>
            <a:r>
              <a:rPr lang="pl-PL" sz="1200" dirty="0" err="1"/>
              <a:t>levels</a:t>
            </a:r>
            <a:r>
              <a:rPr lang="pl-PL" sz="1200" dirty="0"/>
              <a:t> (SK, HU)</a:t>
            </a:r>
          </a:p>
          <a:p>
            <a:pPr marL="285750" indent="-285750">
              <a:buFont typeface="Arial" panose="020B0604020202020204" pitchFamily="34" charset="0"/>
              <a:buChar char="•"/>
            </a:pPr>
            <a:endParaRPr lang="pl-PL" sz="1200" dirty="0"/>
          </a:p>
          <a:p>
            <a:pPr marL="285750" indent="-285750">
              <a:buFont typeface="Arial" panose="020B0604020202020204" pitchFamily="34" charset="0"/>
              <a:buChar char="•"/>
            </a:pPr>
            <a:endParaRPr lang="pl-PL" sz="1200" dirty="0"/>
          </a:p>
        </p:txBody>
      </p:sp>
      <p:sp>
        <p:nvSpPr>
          <p:cNvPr id="8" name="pole tekstowe 7">
            <a:extLst>
              <a:ext uri="{FF2B5EF4-FFF2-40B4-BE49-F238E27FC236}">
                <a16:creationId xmlns:a16="http://schemas.microsoft.com/office/drawing/2014/main" id="{D7141708-DFC0-FEE2-81A2-D3B7C3B66E06}"/>
              </a:ext>
            </a:extLst>
          </p:cNvPr>
          <p:cNvSpPr txBox="1"/>
          <p:nvPr/>
        </p:nvSpPr>
        <p:spPr>
          <a:xfrm>
            <a:off x="6225873" y="4843425"/>
            <a:ext cx="3244131" cy="276999"/>
          </a:xfrm>
          <a:prstGeom prst="rect">
            <a:avLst/>
          </a:prstGeom>
          <a:noFill/>
        </p:spPr>
        <p:txBody>
          <a:bodyPr wrap="square" rtlCol="0">
            <a:spAutoFit/>
          </a:bodyPr>
          <a:lstStyle/>
          <a:p>
            <a:r>
              <a:rPr lang="pl-PL" sz="1200" i="1" dirty="0"/>
              <a:t>Source: Chłoń-Domińczak et al. (2024)</a:t>
            </a:r>
          </a:p>
        </p:txBody>
      </p:sp>
    </p:spTree>
    <p:extLst>
      <p:ext uri="{BB962C8B-B14F-4D97-AF65-F5344CB8AC3E}">
        <p14:creationId xmlns:p14="http://schemas.microsoft.com/office/powerpoint/2010/main" val="417937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20D9A0C-06A2-D9F2-0E43-D74DEA49F560}"/>
              </a:ext>
            </a:extLst>
          </p:cNvPr>
          <p:cNvSpPr>
            <a:spLocks noGrp="1"/>
          </p:cNvSpPr>
          <p:nvPr>
            <p:ph type="title"/>
          </p:nvPr>
        </p:nvSpPr>
        <p:spPr>
          <a:xfrm>
            <a:off x="918000" y="387895"/>
            <a:ext cx="7773417" cy="675334"/>
          </a:xfrm>
        </p:spPr>
        <p:txBody>
          <a:bodyPr/>
          <a:lstStyle/>
          <a:p>
            <a:r>
              <a:rPr lang="pl-PL" dirty="0" err="1"/>
              <a:t>Determinants</a:t>
            </a:r>
            <a:r>
              <a:rPr lang="pl-PL" dirty="0"/>
              <a:t> of </a:t>
            </a:r>
            <a:r>
              <a:rPr lang="pl-PL" dirty="0" err="1"/>
              <a:t>low</a:t>
            </a:r>
            <a:r>
              <a:rPr lang="pl-PL" dirty="0"/>
              <a:t> </a:t>
            </a:r>
            <a:r>
              <a:rPr lang="pl-PL" dirty="0" err="1"/>
              <a:t>fertility</a:t>
            </a:r>
            <a:endParaRPr lang="pl-PL" dirty="0"/>
          </a:p>
        </p:txBody>
      </p:sp>
      <p:sp>
        <p:nvSpPr>
          <p:cNvPr id="4" name="Symbol zastępczy zawartości 3">
            <a:extLst>
              <a:ext uri="{FF2B5EF4-FFF2-40B4-BE49-F238E27FC236}">
                <a16:creationId xmlns:a16="http://schemas.microsoft.com/office/drawing/2014/main" id="{B8446512-F117-13B3-9B7F-6D1C8E1BA1E3}"/>
              </a:ext>
            </a:extLst>
          </p:cNvPr>
          <p:cNvSpPr>
            <a:spLocks noGrp="1"/>
          </p:cNvSpPr>
          <p:nvPr>
            <p:ph sz="half" idx="1"/>
          </p:nvPr>
        </p:nvSpPr>
        <p:spPr>
          <a:xfrm>
            <a:off x="866775" y="882650"/>
            <a:ext cx="7773988" cy="3144838"/>
          </a:xfrm>
        </p:spPr>
        <p:txBody>
          <a:bodyPr>
            <a:normAutofit/>
          </a:bodyPr>
          <a:lstStyle/>
          <a:p>
            <a:r>
              <a:rPr lang="pl-PL" sz="1400" dirty="0"/>
              <a:t>I</a:t>
            </a:r>
            <a:r>
              <a:rPr lang="en-US" sz="1400" dirty="0" err="1"/>
              <a:t>deational</a:t>
            </a:r>
            <a:r>
              <a:rPr lang="en-US" sz="1400" dirty="0"/>
              <a:t> change and the Second Demographic Transition</a:t>
            </a:r>
            <a:endParaRPr lang="pl-PL" sz="1400" dirty="0"/>
          </a:p>
          <a:p>
            <a:pPr lvl="1"/>
            <a:r>
              <a:rPr lang="en-US" sz="1400" dirty="0"/>
              <a:t>from traditional norms, duties and ideologies associated with the family to “postmaterialist</a:t>
            </a:r>
            <a:r>
              <a:rPr lang="pl-PL" sz="1400" dirty="0"/>
              <a:t> </a:t>
            </a:r>
            <a:r>
              <a:rPr lang="en-US" sz="1400" dirty="0"/>
              <a:t>values” </a:t>
            </a:r>
            <a:endParaRPr lang="pl-PL" sz="1400" dirty="0"/>
          </a:p>
          <a:p>
            <a:pPr lvl="1"/>
            <a:r>
              <a:rPr lang="en-US" sz="1400" dirty="0"/>
              <a:t>dismissal of institutional control, individual self</a:t>
            </a:r>
            <a:r>
              <a:rPr lang="pl-PL" sz="1400" dirty="0"/>
              <a:t> </a:t>
            </a:r>
            <a:r>
              <a:rPr lang="en-US" sz="1400" dirty="0"/>
              <a:t>fulfillment,</a:t>
            </a:r>
            <a:r>
              <a:rPr lang="pl-PL" sz="1400" dirty="0"/>
              <a:t> </a:t>
            </a:r>
            <a:r>
              <a:rPr lang="en-US" sz="1400" dirty="0"/>
              <a:t>the importance of lifestyle and personal freedom</a:t>
            </a:r>
            <a:endParaRPr lang="pl-PL" sz="1400" dirty="0"/>
          </a:p>
          <a:p>
            <a:pPr lvl="1"/>
            <a:r>
              <a:rPr lang="pl-PL" sz="1400" dirty="0" err="1"/>
              <a:t>delay</a:t>
            </a:r>
            <a:r>
              <a:rPr lang="pl-PL" sz="1400" dirty="0"/>
              <a:t> of </a:t>
            </a:r>
            <a:r>
              <a:rPr lang="en-US" sz="1400" dirty="0"/>
              <a:t>marriage, its displacement by cohabitation, increased union instability </a:t>
            </a:r>
            <a:endParaRPr lang="pl-PL" sz="1400" dirty="0"/>
          </a:p>
          <a:p>
            <a:pPr lvl="1"/>
            <a:r>
              <a:rPr lang="en-US" sz="1400" dirty="0"/>
              <a:t>rise in extramarital</a:t>
            </a:r>
            <a:r>
              <a:rPr lang="pl-PL" sz="1400" dirty="0"/>
              <a:t> </a:t>
            </a:r>
            <a:r>
              <a:rPr lang="en-US" sz="1400" dirty="0"/>
              <a:t>births, emergence of sub-replacement fertility preferences</a:t>
            </a:r>
            <a:endParaRPr lang="pl-PL" sz="1400" dirty="0"/>
          </a:p>
          <a:p>
            <a:endParaRPr lang="pl-PL" sz="1400" dirty="0"/>
          </a:p>
          <a:p>
            <a:r>
              <a:rPr lang="pl-PL" sz="1400" dirty="0" err="1"/>
              <a:t>Postponment</a:t>
            </a:r>
            <a:r>
              <a:rPr lang="pl-PL" sz="1400" dirty="0"/>
              <a:t> of </a:t>
            </a:r>
            <a:r>
              <a:rPr lang="pl-PL" sz="1400" dirty="0" err="1"/>
              <a:t>childbearing</a:t>
            </a:r>
            <a:r>
              <a:rPr lang="pl-PL" sz="1400" dirty="0"/>
              <a:t> </a:t>
            </a:r>
          </a:p>
          <a:p>
            <a:pPr lvl="1"/>
            <a:r>
              <a:rPr lang="en-US" sz="1400" dirty="0"/>
              <a:t>“postponement transition” </a:t>
            </a:r>
            <a:r>
              <a:rPr lang="pl-PL" sz="1400" dirty="0" err="1"/>
              <a:t>supported</a:t>
            </a:r>
            <a:r>
              <a:rPr lang="pl-PL" sz="1400" dirty="0"/>
              <a:t> by the </a:t>
            </a:r>
            <a:r>
              <a:rPr lang="en-US" sz="1400" dirty="0"/>
              <a:t>diffusion of reliable</a:t>
            </a:r>
            <a:r>
              <a:rPr lang="pl-PL" sz="1400" dirty="0"/>
              <a:t> </a:t>
            </a:r>
            <a:r>
              <a:rPr lang="pl-PL" sz="1400" dirty="0" err="1"/>
              <a:t>methods</a:t>
            </a:r>
            <a:r>
              <a:rPr lang="pl-PL" sz="1400" dirty="0"/>
              <a:t> of </a:t>
            </a:r>
            <a:r>
              <a:rPr lang="pl-PL" sz="1400" dirty="0" err="1"/>
              <a:t>contraception</a:t>
            </a:r>
            <a:endParaRPr lang="pl-PL" sz="1400" dirty="0"/>
          </a:p>
          <a:p>
            <a:pPr lvl="1"/>
            <a:r>
              <a:rPr lang="pl-PL" sz="1400" dirty="0" err="1"/>
              <a:t>reduced</a:t>
            </a:r>
            <a:r>
              <a:rPr lang="pl-PL" sz="1400" dirty="0"/>
              <a:t> the </a:t>
            </a:r>
            <a:r>
              <a:rPr lang="en-US" sz="1400" dirty="0"/>
              <a:t>rates of unwanted and unplanned pregnancies and births</a:t>
            </a:r>
            <a:endParaRPr lang="pl-PL" sz="1400" dirty="0"/>
          </a:p>
          <a:p>
            <a:pPr lvl="1"/>
            <a:r>
              <a:rPr lang="en-US" sz="1400" dirty="0"/>
              <a:t>increase in voluntary childlessness</a:t>
            </a:r>
            <a:endParaRPr lang="pl-PL" sz="1400" dirty="0"/>
          </a:p>
          <a:p>
            <a:pPr lvl="1"/>
            <a:endParaRPr lang="pl-PL" sz="1400" dirty="0"/>
          </a:p>
        </p:txBody>
      </p:sp>
      <p:sp>
        <p:nvSpPr>
          <p:cNvPr id="8" name="pole tekstowe 7">
            <a:extLst>
              <a:ext uri="{FF2B5EF4-FFF2-40B4-BE49-F238E27FC236}">
                <a16:creationId xmlns:a16="http://schemas.microsoft.com/office/drawing/2014/main" id="{67518085-F117-09A6-9D9D-81BF932B584D}"/>
              </a:ext>
            </a:extLst>
          </p:cNvPr>
          <p:cNvSpPr txBox="1"/>
          <p:nvPr/>
        </p:nvSpPr>
        <p:spPr>
          <a:xfrm>
            <a:off x="6567776" y="4675366"/>
            <a:ext cx="2417197" cy="276999"/>
          </a:xfrm>
          <a:prstGeom prst="rect">
            <a:avLst/>
          </a:prstGeom>
          <a:noFill/>
        </p:spPr>
        <p:txBody>
          <a:bodyPr wrap="square" rtlCol="0">
            <a:spAutoFit/>
          </a:bodyPr>
          <a:lstStyle/>
          <a:p>
            <a:r>
              <a:rPr lang="pl-PL" sz="1200" i="1" dirty="0"/>
              <a:t>Source: Wilkins (2019)</a:t>
            </a:r>
          </a:p>
        </p:txBody>
      </p:sp>
    </p:spTree>
    <p:extLst>
      <p:ext uri="{BB962C8B-B14F-4D97-AF65-F5344CB8AC3E}">
        <p14:creationId xmlns:p14="http://schemas.microsoft.com/office/powerpoint/2010/main" val="126313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449E0-29BE-A42F-98B6-D336BEDEB0F2}"/>
              </a:ext>
            </a:extLst>
          </p:cNvPr>
          <p:cNvSpPr>
            <a:spLocks noGrp="1"/>
          </p:cNvSpPr>
          <p:nvPr>
            <p:ph type="title"/>
          </p:nvPr>
        </p:nvSpPr>
        <p:spPr>
          <a:xfrm>
            <a:off x="918000" y="387895"/>
            <a:ext cx="7773417" cy="675334"/>
          </a:xfrm>
        </p:spPr>
        <p:txBody>
          <a:bodyPr/>
          <a:lstStyle/>
          <a:p>
            <a:r>
              <a:rPr lang="pl-PL" dirty="0" err="1"/>
              <a:t>Determinants</a:t>
            </a:r>
            <a:r>
              <a:rPr lang="pl-PL" dirty="0"/>
              <a:t> of </a:t>
            </a:r>
            <a:r>
              <a:rPr lang="pl-PL" dirty="0" err="1"/>
              <a:t>low</a:t>
            </a:r>
            <a:r>
              <a:rPr lang="pl-PL" dirty="0"/>
              <a:t> </a:t>
            </a:r>
            <a:r>
              <a:rPr lang="pl-PL" dirty="0" err="1"/>
              <a:t>fertility</a:t>
            </a:r>
            <a:endParaRPr lang="pl-PL" dirty="0"/>
          </a:p>
        </p:txBody>
      </p:sp>
      <p:sp>
        <p:nvSpPr>
          <p:cNvPr id="3" name="Symbol zastępczy zawartości 2">
            <a:extLst>
              <a:ext uri="{FF2B5EF4-FFF2-40B4-BE49-F238E27FC236}">
                <a16:creationId xmlns:a16="http://schemas.microsoft.com/office/drawing/2014/main" id="{53C5887C-40A8-3E37-4A86-E518C89D23CA}"/>
              </a:ext>
            </a:extLst>
          </p:cNvPr>
          <p:cNvSpPr>
            <a:spLocks noGrp="1"/>
          </p:cNvSpPr>
          <p:nvPr>
            <p:ph sz="half" idx="1"/>
          </p:nvPr>
        </p:nvSpPr>
        <p:spPr>
          <a:xfrm>
            <a:off x="917575" y="927100"/>
            <a:ext cx="7773988" cy="3144838"/>
          </a:xfrm>
        </p:spPr>
        <p:txBody>
          <a:bodyPr>
            <a:normAutofit/>
          </a:bodyPr>
          <a:lstStyle/>
          <a:p>
            <a:r>
              <a:rPr lang="pl-PL" sz="1600" dirty="0" err="1"/>
              <a:t>Economic</a:t>
            </a:r>
            <a:r>
              <a:rPr lang="pl-PL" sz="1600" dirty="0"/>
              <a:t> </a:t>
            </a:r>
            <a:r>
              <a:rPr lang="pl-PL" sz="1600" dirty="0" err="1"/>
              <a:t>constraints</a:t>
            </a:r>
            <a:endParaRPr lang="pl-PL" sz="1600" dirty="0"/>
          </a:p>
          <a:p>
            <a:pPr lvl="1"/>
            <a:r>
              <a:rPr lang="en-US" sz="1600" dirty="0"/>
              <a:t>Economic and labor market uncertainty</a:t>
            </a:r>
            <a:endParaRPr lang="pl-PL" sz="1600" dirty="0"/>
          </a:p>
          <a:p>
            <a:pPr lvl="1"/>
            <a:r>
              <a:rPr lang="en-US" sz="1600" dirty="0"/>
              <a:t>Direct economic costs of raising children</a:t>
            </a:r>
            <a:endParaRPr lang="pl-PL" sz="1600" dirty="0"/>
          </a:p>
          <a:p>
            <a:pPr lvl="2"/>
            <a:r>
              <a:rPr lang="pl-PL" sz="1600" dirty="0" err="1"/>
              <a:t>Housing</a:t>
            </a:r>
            <a:endParaRPr lang="pl-PL" sz="1600" dirty="0"/>
          </a:p>
          <a:p>
            <a:pPr lvl="2"/>
            <a:r>
              <a:rPr lang="pl-PL" sz="1600" dirty="0" err="1"/>
              <a:t>Education</a:t>
            </a:r>
            <a:endParaRPr lang="pl-PL" sz="1600" dirty="0"/>
          </a:p>
          <a:p>
            <a:endParaRPr lang="pl-PL" sz="1600" dirty="0"/>
          </a:p>
          <a:p>
            <a:r>
              <a:rPr lang="pl-PL" sz="1600" dirty="0" err="1"/>
              <a:t>Combining</a:t>
            </a:r>
            <a:r>
              <a:rPr lang="pl-PL" sz="1600" dirty="0"/>
              <a:t> </a:t>
            </a:r>
            <a:r>
              <a:rPr lang="pl-PL" sz="1600" dirty="0" err="1"/>
              <a:t>work</a:t>
            </a:r>
            <a:r>
              <a:rPr lang="pl-PL" sz="1600" dirty="0"/>
              <a:t> and </a:t>
            </a:r>
            <a:r>
              <a:rPr lang="pl-PL" sz="1600" dirty="0" err="1"/>
              <a:t>childbearing</a:t>
            </a:r>
            <a:endParaRPr lang="pl-PL" sz="1600" dirty="0"/>
          </a:p>
          <a:p>
            <a:pPr lvl="1"/>
            <a:r>
              <a:rPr lang="en-US" sz="1600" dirty="0"/>
              <a:t>opportunity cost of having children</a:t>
            </a:r>
            <a:endParaRPr lang="pl-PL" sz="1600" dirty="0"/>
          </a:p>
          <a:p>
            <a:pPr lvl="1"/>
            <a:r>
              <a:rPr lang="en-US" sz="1600" dirty="0"/>
              <a:t>Gender inequity in the domestic sphere</a:t>
            </a:r>
            <a:endParaRPr lang="pl-PL" sz="1600" dirty="0"/>
          </a:p>
          <a:p>
            <a:pPr lvl="1"/>
            <a:r>
              <a:rPr lang="pl-PL" sz="1600" dirty="0" err="1"/>
              <a:t>Workplace</a:t>
            </a:r>
            <a:r>
              <a:rPr lang="pl-PL" sz="1600" dirty="0"/>
              <a:t> </a:t>
            </a:r>
            <a:r>
              <a:rPr lang="pl-PL" sz="1600" dirty="0" err="1"/>
              <a:t>conditions</a:t>
            </a:r>
            <a:r>
              <a:rPr lang="pl-PL" sz="1600" dirty="0"/>
              <a:t> and </a:t>
            </a:r>
            <a:r>
              <a:rPr lang="pl-PL" sz="1600" dirty="0" err="1"/>
              <a:t>policies</a:t>
            </a:r>
            <a:r>
              <a:rPr lang="pl-PL" sz="1600" dirty="0"/>
              <a:t> and </a:t>
            </a:r>
            <a:r>
              <a:rPr lang="pl-PL" sz="1600" dirty="0" err="1"/>
              <a:t>parental</a:t>
            </a:r>
            <a:r>
              <a:rPr lang="pl-PL" sz="1600" dirty="0"/>
              <a:t> </a:t>
            </a:r>
            <a:r>
              <a:rPr lang="pl-PL" sz="1600" dirty="0" err="1"/>
              <a:t>leave</a:t>
            </a:r>
            <a:r>
              <a:rPr lang="pl-PL" sz="1600" dirty="0"/>
              <a:t> </a:t>
            </a:r>
            <a:r>
              <a:rPr lang="pl-PL" sz="1600" dirty="0" err="1"/>
              <a:t>policies</a:t>
            </a:r>
            <a:endParaRPr lang="pl-PL" sz="1600" dirty="0"/>
          </a:p>
          <a:p>
            <a:pPr lvl="1"/>
            <a:r>
              <a:rPr lang="pl-PL" sz="1600" dirty="0" err="1"/>
              <a:t>Availability</a:t>
            </a:r>
            <a:r>
              <a:rPr lang="pl-PL" sz="1600" dirty="0"/>
              <a:t> of </a:t>
            </a:r>
            <a:r>
              <a:rPr lang="pl-PL" sz="1600" dirty="0" err="1"/>
              <a:t>childcare</a:t>
            </a:r>
            <a:r>
              <a:rPr lang="pl-PL" sz="1600" dirty="0"/>
              <a:t> </a:t>
            </a:r>
            <a:r>
              <a:rPr lang="pl-PL" sz="1600" dirty="0" err="1"/>
              <a:t>policies</a:t>
            </a:r>
            <a:endParaRPr lang="pl-PL" sz="1600" dirty="0"/>
          </a:p>
        </p:txBody>
      </p:sp>
      <p:sp>
        <p:nvSpPr>
          <p:cNvPr id="6" name="pole tekstowe 5">
            <a:extLst>
              <a:ext uri="{FF2B5EF4-FFF2-40B4-BE49-F238E27FC236}">
                <a16:creationId xmlns:a16="http://schemas.microsoft.com/office/drawing/2014/main" id="{9FD2F506-F0E7-7DAC-2D55-904D79697217}"/>
              </a:ext>
            </a:extLst>
          </p:cNvPr>
          <p:cNvSpPr txBox="1"/>
          <p:nvPr/>
        </p:nvSpPr>
        <p:spPr>
          <a:xfrm>
            <a:off x="6567776" y="4738950"/>
            <a:ext cx="2417197" cy="276999"/>
          </a:xfrm>
          <a:prstGeom prst="rect">
            <a:avLst/>
          </a:prstGeom>
          <a:noFill/>
        </p:spPr>
        <p:txBody>
          <a:bodyPr wrap="square" rtlCol="0">
            <a:spAutoFit/>
          </a:bodyPr>
          <a:lstStyle/>
          <a:p>
            <a:r>
              <a:rPr lang="pl-PL" sz="1200" i="1" dirty="0"/>
              <a:t>Source: Wilkins (2019)</a:t>
            </a:r>
          </a:p>
        </p:txBody>
      </p:sp>
    </p:spTree>
    <p:extLst>
      <p:ext uri="{BB962C8B-B14F-4D97-AF65-F5344CB8AC3E}">
        <p14:creationId xmlns:p14="http://schemas.microsoft.com/office/powerpoint/2010/main" val="1825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325F42-B222-7727-3F04-EEFD6C108841}"/>
              </a:ext>
            </a:extLst>
          </p:cNvPr>
          <p:cNvSpPr>
            <a:spLocks noGrp="1"/>
          </p:cNvSpPr>
          <p:nvPr>
            <p:ph type="title"/>
          </p:nvPr>
        </p:nvSpPr>
        <p:spPr>
          <a:xfrm>
            <a:off x="918000" y="387895"/>
            <a:ext cx="7773417" cy="675334"/>
          </a:xfrm>
        </p:spPr>
        <p:txBody>
          <a:bodyPr/>
          <a:lstStyle/>
          <a:p>
            <a:r>
              <a:rPr lang="pl-PL" dirty="0" err="1"/>
              <a:t>Shocks</a:t>
            </a:r>
            <a:r>
              <a:rPr lang="pl-PL" dirty="0"/>
              <a:t> and </a:t>
            </a:r>
            <a:r>
              <a:rPr lang="pl-PL" dirty="0" err="1"/>
              <a:t>fertility</a:t>
            </a:r>
            <a:endParaRPr lang="pl-PL" dirty="0"/>
          </a:p>
        </p:txBody>
      </p:sp>
      <p:sp>
        <p:nvSpPr>
          <p:cNvPr id="3" name="Symbol zastępczy zawartości 2">
            <a:extLst>
              <a:ext uri="{FF2B5EF4-FFF2-40B4-BE49-F238E27FC236}">
                <a16:creationId xmlns:a16="http://schemas.microsoft.com/office/drawing/2014/main" id="{566B8814-943C-F480-DAD3-4912BBD8E864}"/>
              </a:ext>
            </a:extLst>
          </p:cNvPr>
          <p:cNvSpPr>
            <a:spLocks noGrp="1"/>
          </p:cNvSpPr>
          <p:nvPr>
            <p:ph sz="half" idx="1"/>
          </p:nvPr>
        </p:nvSpPr>
        <p:spPr>
          <a:xfrm>
            <a:off x="917575" y="999331"/>
            <a:ext cx="7773988" cy="3144838"/>
          </a:xfrm>
        </p:spPr>
        <p:txBody>
          <a:bodyPr>
            <a:normAutofit fontScale="92500" lnSpcReduction="20000"/>
          </a:bodyPr>
          <a:lstStyle/>
          <a:p>
            <a:r>
              <a:rPr lang="en-GB" b="1" dirty="0"/>
              <a:t>Recession</a:t>
            </a:r>
            <a:endParaRPr lang="pl-PL" b="1" dirty="0"/>
          </a:p>
          <a:p>
            <a:pPr lvl="1"/>
            <a:r>
              <a:rPr lang="en-GB" dirty="0"/>
              <a:t>recessions were associated with fertility declines and postponement of childbearing decisions</a:t>
            </a:r>
            <a:endParaRPr lang="pl-PL" dirty="0"/>
          </a:p>
          <a:p>
            <a:pPr lvl="1"/>
            <a:r>
              <a:rPr lang="en-GB" dirty="0"/>
              <a:t>The fertility decline was more pronounced in countries and regions that experienced stronger economic downturns and faster increases in unemployment</a:t>
            </a:r>
            <a:endParaRPr lang="pl-PL" dirty="0"/>
          </a:p>
          <a:p>
            <a:pPr lvl="1"/>
            <a:r>
              <a:rPr lang="en-GB" dirty="0"/>
              <a:t>postponement effect has been particularly strong among childless women</a:t>
            </a:r>
            <a:endParaRPr lang="pl-PL" dirty="0"/>
          </a:p>
          <a:p>
            <a:pPr lvl="1"/>
            <a:endParaRPr lang="pl-PL" dirty="0"/>
          </a:p>
          <a:p>
            <a:r>
              <a:rPr lang="pl-PL" b="1" dirty="0"/>
              <a:t>COVID-19 </a:t>
            </a:r>
            <a:r>
              <a:rPr lang="pl-PL" b="1" dirty="0" err="1"/>
              <a:t>pandemic</a:t>
            </a:r>
            <a:r>
              <a:rPr lang="pl-PL" b="1" dirty="0"/>
              <a:t> </a:t>
            </a:r>
          </a:p>
          <a:p>
            <a:pPr lvl="1"/>
            <a:r>
              <a:rPr lang="en-GB" dirty="0"/>
              <a:t>pandemics coincides with a significant decrease in monthly fertility rates</a:t>
            </a:r>
            <a:endParaRPr lang="pl-PL" dirty="0"/>
          </a:p>
          <a:p>
            <a:pPr lvl="1"/>
            <a:r>
              <a:rPr lang="en-GB" dirty="0"/>
              <a:t>increasing social and economic uncertainty, changes in work-life balance</a:t>
            </a:r>
            <a:endParaRPr lang="pl-PL" dirty="0"/>
          </a:p>
          <a:p>
            <a:pPr lvl="1"/>
            <a:r>
              <a:rPr lang="en-GB" dirty="0"/>
              <a:t>limited access to health care and assisted reproductive technologies</a:t>
            </a:r>
            <a:endParaRPr lang="pl-PL" dirty="0"/>
          </a:p>
          <a:p>
            <a:pPr lvl="1"/>
            <a:r>
              <a:rPr lang="en-GB" dirty="0"/>
              <a:t>lowered sense of financial security and worse mental well-being</a:t>
            </a:r>
            <a:endParaRPr lang="pl-PL" dirty="0"/>
          </a:p>
          <a:p>
            <a:endParaRPr lang="pl-PL" dirty="0"/>
          </a:p>
        </p:txBody>
      </p:sp>
      <p:sp>
        <p:nvSpPr>
          <p:cNvPr id="6" name="pole tekstowe 5">
            <a:extLst>
              <a:ext uri="{FF2B5EF4-FFF2-40B4-BE49-F238E27FC236}">
                <a16:creationId xmlns:a16="http://schemas.microsoft.com/office/drawing/2014/main" id="{EA7CCC81-7B8E-D6FE-49D9-CE4BD19D45DA}"/>
              </a:ext>
            </a:extLst>
          </p:cNvPr>
          <p:cNvSpPr txBox="1"/>
          <p:nvPr/>
        </p:nvSpPr>
        <p:spPr>
          <a:xfrm>
            <a:off x="5669280" y="4756150"/>
            <a:ext cx="3244131" cy="276999"/>
          </a:xfrm>
          <a:prstGeom prst="rect">
            <a:avLst/>
          </a:prstGeom>
          <a:noFill/>
        </p:spPr>
        <p:txBody>
          <a:bodyPr wrap="square" rtlCol="0">
            <a:spAutoFit/>
          </a:bodyPr>
          <a:lstStyle/>
          <a:p>
            <a:r>
              <a:rPr lang="pl-PL" sz="1200" i="1" dirty="0"/>
              <a:t>Source: Chłoń-Domińczak et al. (2024)</a:t>
            </a:r>
          </a:p>
        </p:txBody>
      </p:sp>
    </p:spTree>
    <p:extLst>
      <p:ext uri="{BB962C8B-B14F-4D97-AF65-F5344CB8AC3E}">
        <p14:creationId xmlns:p14="http://schemas.microsoft.com/office/powerpoint/2010/main" val="260892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EF7123-B35E-4A3A-E0E3-0935D211BC2E}"/>
              </a:ext>
            </a:extLst>
          </p:cNvPr>
          <p:cNvSpPr>
            <a:spLocks noGrp="1"/>
          </p:cNvSpPr>
          <p:nvPr>
            <p:ph type="title"/>
          </p:nvPr>
        </p:nvSpPr>
        <p:spPr>
          <a:xfrm>
            <a:off x="918000" y="387895"/>
            <a:ext cx="7773417" cy="675334"/>
          </a:xfrm>
        </p:spPr>
        <p:txBody>
          <a:bodyPr>
            <a:normAutofit fontScale="90000"/>
          </a:bodyPr>
          <a:lstStyle/>
          <a:p>
            <a:r>
              <a:rPr lang="pl-PL" dirty="0"/>
              <a:t>S</a:t>
            </a:r>
            <a:r>
              <a:rPr lang="en-US" dirty="0"/>
              <a:t>ix main aims of policies supporting families </a:t>
            </a:r>
            <a:br>
              <a:rPr lang="pl-PL" dirty="0"/>
            </a:br>
            <a:endParaRPr lang="pl-PL" dirty="0"/>
          </a:p>
        </p:txBody>
      </p:sp>
      <p:sp>
        <p:nvSpPr>
          <p:cNvPr id="3" name="Symbol zastępczy zawartości 2">
            <a:extLst>
              <a:ext uri="{FF2B5EF4-FFF2-40B4-BE49-F238E27FC236}">
                <a16:creationId xmlns:a16="http://schemas.microsoft.com/office/drawing/2014/main" id="{E4907E51-0395-DE0F-C2DD-DF2AA052CF35}"/>
              </a:ext>
            </a:extLst>
          </p:cNvPr>
          <p:cNvSpPr>
            <a:spLocks noGrp="1"/>
          </p:cNvSpPr>
          <p:nvPr>
            <p:ph sz="half" idx="1"/>
          </p:nvPr>
        </p:nvSpPr>
        <p:spPr>
          <a:xfrm>
            <a:off x="917999" y="1187302"/>
            <a:ext cx="7773417" cy="3145745"/>
          </a:xfrm>
        </p:spPr>
        <p:txBody>
          <a:bodyPr>
            <a:normAutofit/>
          </a:bodyPr>
          <a:lstStyle/>
          <a:p>
            <a:endParaRPr lang="en-US" dirty="0"/>
          </a:p>
          <a:p>
            <a:endParaRPr lang="pl-PL" dirty="0"/>
          </a:p>
        </p:txBody>
      </p:sp>
      <p:sp>
        <p:nvSpPr>
          <p:cNvPr id="6" name="pole tekstowe 5">
            <a:extLst>
              <a:ext uri="{FF2B5EF4-FFF2-40B4-BE49-F238E27FC236}">
                <a16:creationId xmlns:a16="http://schemas.microsoft.com/office/drawing/2014/main" id="{38F38E99-FDD5-0F81-D9AC-291197BF311E}"/>
              </a:ext>
            </a:extLst>
          </p:cNvPr>
          <p:cNvSpPr txBox="1"/>
          <p:nvPr/>
        </p:nvSpPr>
        <p:spPr>
          <a:xfrm>
            <a:off x="5740842" y="4756150"/>
            <a:ext cx="3244131" cy="276999"/>
          </a:xfrm>
          <a:prstGeom prst="rect">
            <a:avLst/>
          </a:prstGeom>
          <a:noFill/>
        </p:spPr>
        <p:txBody>
          <a:bodyPr wrap="square" rtlCol="0">
            <a:spAutoFit/>
          </a:bodyPr>
          <a:lstStyle/>
          <a:p>
            <a:r>
              <a:rPr lang="pl-PL" sz="1200" i="1" dirty="0"/>
              <a:t>Source: Sobotka, Matysiak, Brzozowska (2019)</a:t>
            </a:r>
          </a:p>
        </p:txBody>
      </p:sp>
      <p:graphicFrame>
        <p:nvGraphicFramePr>
          <p:cNvPr id="7" name="Diagram 6">
            <a:extLst>
              <a:ext uri="{FF2B5EF4-FFF2-40B4-BE49-F238E27FC236}">
                <a16:creationId xmlns:a16="http://schemas.microsoft.com/office/drawing/2014/main" id="{18BE5C3A-01AE-2278-0ECE-80A8FE3F13A4}"/>
              </a:ext>
            </a:extLst>
          </p:cNvPr>
          <p:cNvGraphicFramePr/>
          <p:nvPr>
            <p:extLst>
              <p:ext uri="{D42A27DB-BD31-4B8C-83A1-F6EECF244321}">
                <p14:modId xmlns:p14="http://schemas.microsoft.com/office/powerpoint/2010/main" val="2784059148"/>
              </p:ext>
            </p:extLst>
          </p:nvPr>
        </p:nvGraphicFramePr>
        <p:xfrm>
          <a:off x="819773" y="833215"/>
          <a:ext cx="7590320" cy="354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2456234"/>
      </p:ext>
    </p:extLst>
  </p:cSld>
  <p:clrMapOvr>
    <a:masterClrMapping/>
  </p:clrMapOvr>
</p:sld>
</file>

<file path=ppt/theme/theme1.xml><?xml version="1.0" encoding="utf-8"?>
<a:theme xmlns:a="http://schemas.openxmlformats.org/drawingml/2006/main" name="Motyw pakietu Office">
  <a:themeElements>
    <a:clrScheme name="Niestandardowe 3">
      <a:dk1>
        <a:sysClr val="windowText" lastClr="000000"/>
      </a:dk1>
      <a:lt1>
        <a:sysClr val="window" lastClr="FFFFFF"/>
      </a:lt1>
      <a:dk2>
        <a:srgbClr val="007481"/>
      </a:dk2>
      <a:lt2>
        <a:srgbClr val="FFFFFF"/>
      </a:lt2>
      <a:accent1>
        <a:srgbClr val="007481"/>
      </a:accent1>
      <a:accent2>
        <a:srgbClr val="C7D42D"/>
      </a:accent2>
      <a:accent3>
        <a:srgbClr val="00B0E1"/>
      </a:accent3>
      <a:accent4>
        <a:srgbClr val="C6C6C6"/>
      </a:accent4>
      <a:accent5>
        <a:srgbClr val="7C7C7C"/>
      </a:accent5>
      <a:accent6>
        <a:srgbClr val="3C3C3C"/>
      </a:accent6>
      <a:hlink>
        <a:srgbClr val="009FE3"/>
      </a:hlink>
      <a:folHlink>
        <a:srgbClr val="BBE4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362BABBD2697940AC1DAF92327D3420" ma:contentTypeVersion="1" ma:contentTypeDescription="Utwórz nowy dokument." ma:contentTypeScope="" ma:versionID="b758795591d9adbbd5813f01d912e2ca">
  <xsd:schema xmlns:xsd="http://www.w3.org/2001/XMLSchema" xmlns:xs="http://www.w3.org/2001/XMLSchema" xmlns:p="http://schemas.microsoft.com/office/2006/metadata/properties" xmlns:ns1="http://schemas.microsoft.com/sharepoint/v3" targetNamespace="http://schemas.microsoft.com/office/2006/metadata/properties" ma:root="true" ma:fieldsID="d5655aa40fd62c26d3cd695d3e5ffb0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Planowana data rozpoczęcia" ma:internalName="PublishingStartDate">
      <xsd:simpleType>
        <xsd:restriction base="dms:Unknown"/>
      </xsd:simpleType>
    </xsd:element>
    <xsd:element name="PublishingExpirationDate" ma:index="9" nillable="true" ma:displayName="Planowana data zakończenia"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338D63-1011-4E21-BA98-B1373A38C4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5B6B73C-2CE5-4D1B-B309-C6DBF946FE73}">
  <ds:schemaRefs>
    <ds:schemaRef ds:uri="http://schemas.microsoft.com/sharepoint/v3/contenttype/forms"/>
  </ds:schemaRefs>
</ds:datastoreItem>
</file>

<file path=customXml/itemProps3.xml><?xml version="1.0" encoding="utf-8"?>
<ds:datastoreItem xmlns:ds="http://schemas.openxmlformats.org/officeDocument/2006/customXml" ds:itemID="{688EA0AD-14F4-4232-A3D9-5B11B317B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64e1b0e-c8e5-41a9-9bbb-6f7ed40eef04}" enabled="0" method="" siteId="{164e1b0e-c8e5-41a9-9bbb-6f7ed40eef04}" removed="1"/>
</clbl:labelList>
</file>

<file path=docProps/app.xml><?xml version="1.0" encoding="utf-8"?>
<Properties xmlns="http://schemas.openxmlformats.org/officeDocument/2006/extended-properties" xmlns:vt="http://schemas.openxmlformats.org/officeDocument/2006/docPropsVTypes">
  <TotalTime>5402</TotalTime>
  <Words>2165</Words>
  <Application>Microsoft Office PowerPoint</Application>
  <PresentationFormat>Pokaz na ekranie (16:9)</PresentationFormat>
  <Paragraphs>239</Paragraphs>
  <Slides>25</Slides>
  <Notes>1</Notes>
  <HiddenSlides>0</HiddenSlides>
  <MMClips>0</MMClips>
  <ScaleCrop>false</ScaleCrop>
  <HeadingPairs>
    <vt:vector size="8" baseType="variant">
      <vt:variant>
        <vt:lpstr>Używane czcionki</vt:lpstr>
      </vt:variant>
      <vt:variant>
        <vt:i4>4</vt:i4>
      </vt:variant>
      <vt:variant>
        <vt:lpstr>Motyw</vt:lpstr>
      </vt:variant>
      <vt:variant>
        <vt:i4>1</vt:i4>
      </vt:variant>
      <vt:variant>
        <vt:lpstr>Osadzone serwery OLE</vt:lpstr>
      </vt:variant>
      <vt:variant>
        <vt:i4>1</vt:i4>
      </vt:variant>
      <vt:variant>
        <vt:lpstr>Tytuły slajdów</vt:lpstr>
      </vt:variant>
      <vt:variant>
        <vt:i4>25</vt:i4>
      </vt:variant>
    </vt:vector>
  </HeadingPairs>
  <TitlesOfParts>
    <vt:vector size="31" baseType="lpstr">
      <vt:lpstr>Arial</vt:lpstr>
      <vt:lpstr>Calibri</vt:lpstr>
      <vt:lpstr>Open Sans Light</vt:lpstr>
      <vt:lpstr>Open Sans Regular</vt:lpstr>
      <vt:lpstr>Motyw pakietu Office</vt:lpstr>
      <vt:lpstr>Arkusz programu Microsoft Excel</vt:lpstr>
      <vt:lpstr>Fertility Developments in Europe:  Between Uncertainty and Policy Interventions</vt:lpstr>
      <vt:lpstr>Outline</vt:lpstr>
      <vt:lpstr>Total fertility in the EU is below replacement level and the mean age at childbirth is rising…</vt:lpstr>
      <vt:lpstr>The numer of life births halved between 1960s and now, with significant country differences in TFR</vt:lpstr>
      <vt:lpstr>TFR changes in the EU 2007-2021 </vt:lpstr>
      <vt:lpstr>Determinants of low fertility</vt:lpstr>
      <vt:lpstr>Determinants of low fertility</vt:lpstr>
      <vt:lpstr>Shocks and fertility</vt:lpstr>
      <vt:lpstr>Six main aims of policies supporting families  </vt:lpstr>
      <vt:lpstr>Different approaches to family policies</vt:lpstr>
      <vt:lpstr>Different approaches to family policies</vt:lpstr>
      <vt:lpstr>Policy directions</vt:lpstr>
      <vt:lpstr>Correlation between spending on family policies in 2013, Total Fertility Rate in 2014 and completed fertility rate (CTFR) among women born in 1976 </vt:lpstr>
      <vt:lpstr>Extension of parental leave: Sweden</vt:lpstr>
      <vt:lpstr>Designing comprehensive, universal and generous parental leave: the case of Estonia  </vt:lpstr>
      <vt:lpstr>Childcare</vt:lpstr>
      <vt:lpstr>Parental leaves</vt:lpstr>
      <vt:lpstr>Parental leave flexibility </vt:lpstr>
      <vt:lpstr>Other policies </vt:lpstr>
      <vt:lpstr>European normative resources supporting family policies</vt:lpstr>
      <vt:lpstr>What makes family policies (un)successful </vt:lpstr>
      <vt:lpstr>What makes family policies (un)successful </vt:lpstr>
      <vt:lpstr>Policy recommendations to tackle low fertility</vt:lpstr>
      <vt:lpstr>Prezentacja programu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ogólna – przykład w języku polskim</dc:title>
  <dc:creator>kotbury</dc:creator>
  <cp:lastModifiedBy>Agnieszka Chłoń-Domińczak</cp:lastModifiedBy>
  <cp:revision>47</cp:revision>
  <dcterms:created xsi:type="dcterms:W3CDTF">2019-01-31T15:24:43Z</dcterms:created>
  <dcterms:modified xsi:type="dcterms:W3CDTF">2024-04-17T14:24:10Z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0x010100C362BABBD2697940AC1DAF92327D3420</vt:lpwstr>
  </property>
</Properties>
</file>