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2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3.xml" ContentType="application/vnd.openxmlformats-officedocument.presentationml.notesSlide+xml"/>
  <Override PartName="/ppt/charts/chart5.xml" ContentType="application/vnd.openxmlformats-officedocument.drawingml.chart+xml"/>
  <Override PartName="/ppt/drawings/drawing3.xml" ContentType="application/vnd.openxmlformats-officedocument.drawingml.chartshapes+xml"/>
  <Override PartName="/ppt/charts/chart6.xml" ContentType="application/vnd.openxmlformats-officedocument.drawingml.chart+xml"/>
  <Override PartName="/ppt/drawings/drawing4.xml" ContentType="application/vnd.openxmlformats-officedocument.drawingml.chartshape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5.xml" ContentType="application/vnd.openxmlformats-officedocument.drawingml.chartshape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8"/>
  </p:notesMasterIdLst>
  <p:handoutMasterIdLst>
    <p:handoutMasterId r:id="rId39"/>
  </p:handoutMasterIdLst>
  <p:sldIdLst>
    <p:sldId id="256" r:id="rId5"/>
    <p:sldId id="372" r:id="rId6"/>
    <p:sldId id="369" r:id="rId7"/>
    <p:sldId id="583" r:id="rId8"/>
    <p:sldId id="606" r:id="rId9"/>
    <p:sldId id="259" r:id="rId10"/>
    <p:sldId id="385" r:id="rId11"/>
    <p:sldId id="607" r:id="rId12"/>
    <p:sldId id="488" r:id="rId13"/>
    <p:sldId id="319" r:id="rId14"/>
    <p:sldId id="615" r:id="rId15"/>
    <p:sldId id="619" r:id="rId16"/>
    <p:sldId id="320" r:id="rId17"/>
    <p:sldId id="325" r:id="rId18"/>
    <p:sldId id="620" r:id="rId19"/>
    <p:sldId id="616" r:id="rId20"/>
    <p:sldId id="303" r:id="rId21"/>
    <p:sldId id="617" r:id="rId22"/>
    <p:sldId id="481" r:id="rId23"/>
    <p:sldId id="482" r:id="rId24"/>
    <p:sldId id="480" r:id="rId25"/>
    <p:sldId id="321" r:id="rId26"/>
    <p:sldId id="613" r:id="rId27"/>
    <p:sldId id="285" r:id="rId28"/>
    <p:sldId id="287" r:id="rId29"/>
    <p:sldId id="290" r:id="rId30"/>
    <p:sldId id="291" r:id="rId31"/>
    <p:sldId id="618" r:id="rId32"/>
    <p:sldId id="621" r:id="rId33"/>
    <p:sldId id="612" r:id="rId34"/>
    <p:sldId id="310" r:id="rId35"/>
    <p:sldId id="614" r:id="rId36"/>
    <p:sldId id="316" r:id="rId37"/>
  </p:sldIdLst>
  <p:sldSz cx="9144000" cy="6858000" type="screen4x3"/>
  <p:notesSz cx="6819900" cy="99187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7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 userDrawn="1">
          <p15:clr>
            <a:srgbClr val="A4A3A4"/>
          </p15:clr>
        </p15:guide>
        <p15:guide id="2" pos="214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2CA67D"/>
    <a:srgbClr val="279570"/>
    <a:srgbClr val="C0081F"/>
    <a:srgbClr val="88E0C3"/>
    <a:srgbClr val="44CEA0"/>
    <a:srgbClr val="F96F7F"/>
    <a:srgbClr val="ACEAD5"/>
    <a:srgbClr val="F7475C"/>
    <a:srgbClr val="C309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38" autoAdjust="0"/>
    <p:restoredTop sz="89831" autoAdjust="0"/>
  </p:normalViewPr>
  <p:slideViewPr>
    <p:cSldViewPr snapToObjects="1">
      <p:cViewPr varScale="1">
        <p:scale>
          <a:sx n="111" d="100"/>
          <a:sy n="111" d="100"/>
        </p:scale>
        <p:origin x="1956" y="114"/>
      </p:cViewPr>
      <p:guideLst>
        <p:guide orient="horz" pos="2160"/>
        <p:guide pos="72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970"/>
    </p:cViewPr>
  </p:sorterViewPr>
  <p:notesViewPr>
    <p:cSldViewPr snapToObjects="1">
      <p:cViewPr varScale="1">
        <p:scale>
          <a:sx n="80" d="100"/>
          <a:sy n="80" d="100"/>
        </p:scale>
        <p:origin x="4008" y="102"/>
      </p:cViewPr>
      <p:guideLst>
        <p:guide orient="horz" pos="3124"/>
        <p:guide pos="214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unsw-my.sharepoint.com/personal/z3431712_ad_unsw_edu_au/Documents/Stats%20and%20ref/UN%20WPP2019%20POPULATION_BY_AGE_BOTH_SEXES%20lookupsetup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unsw-my.sharepoint.com/personal/z3431712_ad_unsw_edu_au/Documents/Downloads%20remote/5dctzh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file:///\\INFPWFS808.ad.unsw.edu.au\Staff058$\z3431712\Means%20testing\basic%20min%20meanstested%20pens.xlsx" TargetMode="Externa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oleObject" Target="file:///\\INFPWFS808.ad.unsw.edu.au\Staff058$\z3431712\Means%20testing\basic%20min%20meanstested%20pens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unsw-my.sharepoint.com/personal/z3431712_ad_unsw_edu_au/Documents/All%20Presentations/for%20john%20honolulu.xlsx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AU" b="1" dirty="0">
                <a:solidFill>
                  <a:schemeClr val="tx1"/>
                </a:solidFill>
              </a:rPr>
              <a:t>Dependency ratio (65+/15-64)</a:t>
            </a:r>
          </a:p>
        </c:rich>
      </c:tx>
      <c:layout>
        <c:manualLayout>
          <c:xMode val="edge"/>
          <c:yMode val="edge"/>
          <c:x val="4.5848350368281256E-2"/>
          <c:y val="3.36985462242465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5781875110329882E-2"/>
          <c:y val="1.7631655557644604E-2"/>
          <c:w val="0.96972290536581229"/>
          <c:h val="0.92709495787871254"/>
        </c:manualLayout>
      </c:layout>
      <c:lineChart>
        <c:grouping val="standard"/>
        <c:varyColors val="0"/>
        <c:ser>
          <c:idx val="0"/>
          <c:order val="0"/>
          <c:tx>
            <c:strRef>
              <c:f>'med var pivot'!$U$83</c:f>
              <c:strCache>
                <c:ptCount val="1"/>
                <c:pt idx="0">
                  <c:v>Aus</c:v>
                </c:pt>
              </c:strCache>
            </c:strRef>
          </c:tx>
          <c:spPr>
            <a:ln w="2222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dLbls>
            <c:dLbl>
              <c:idx val="6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8EC-4999-B16A-3EA4F5ECECB7}"/>
                </c:ext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'med var pivot'!$V$43:$AB$43</c:f>
              <c:numCache>
                <c:formatCode>General</c:formatCode>
                <c:ptCount val="7"/>
                <c:pt idx="0">
                  <c:v>2020</c:v>
                </c:pt>
                <c:pt idx="1">
                  <c:v>2025</c:v>
                </c:pt>
                <c:pt idx="2">
                  <c:v>2030</c:v>
                </c:pt>
                <c:pt idx="3">
                  <c:v>2035</c:v>
                </c:pt>
                <c:pt idx="4">
                  <c:v>2040</c:v>
                </c:pt>
                <c:pt idx="5">
                  <c:v>2045</c:v>
                </c:pt>
                <c:pt idx="6">
                  <c:v>2050</c:v>
                </c:pt>
              </c:numCache>
            </c:numRef>
          </c:cat>
          <c:val>
            <c:numRef>
              <c:f>'med var pivot'!$V$83:$AB$83</c:f>
              <c:numCache>
                <c:formatCode>General</c:formatCode>
                <c:ptCount val="7"/>
                <c:pt idx="0">
                  <c:v>0.25138645964602385</c:v>
                </c:pt>
                <c:pt idx="1">
                  <c:v>0.28136984585455704</c:v>
                </c:pt>
                <c:pt idx="2">
                  <c:v>0.30973653237623938</c:v>
                </c:pt>
                <c:pt idx="3">
                  <c:v>0.32782006326514462</c:v>
                </c:pt>
                <c:pt idx="4">
                  <c:v>0.34628792718193119</c:v>
                </c:pt>
                <c:pt idx="5">
                  <c:v>0.35596419526477896</c:v>
                </c:pt>
                <c:pt idx="6">
                  <c:v>0.37666518829126688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8EC-4999-B16A-3EA4F5ECECB7}"/>
            </c:ext>
          </c:extLst>
        </c:ser>
        <c:ser>
          <c:idx val="1"/>
          <c:order val="1"/>
          <c:tx>
            <c:strRef>
              <c:f>'med var pivot'!$U$84</c:f>
              <c:strCache>
                <c:ptCount val="1"/>
                <c:pt idx="0">
                  <c:v>Kor</c:v>
                </c:pt>
              </c:strCache>
            </c:strRef>
          </c:tx>
          <c:spPr>
            <a:ln w="22225" cap="rnd">
              <a:solidFill>
                <a:srgbClr val="009999"/>
              </a:solidFill>
              <a:round/>
            </a:ln>
            <a:effectLst/>
          </c:spPr>
          <c:marker>
            <c:symbol val="none"/>
          </c:marker>
          <c:dLbls>
            <c:dLbl>
              <c:idx val="6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8EC-4999-B16A-3EA4F5ECECB7}"/>
                </c:ext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'med var pivot'!$V$43:$AB$43</c:f>
              <c:numCache>
                <c:formatCode>General</c:formatCode>
                <c:ptCount val="7"/>
                <c:pt idx="0">
                  <c:v>2020</c:v>
                </c:pt>
                <c:pt idx="1">
                  <c:v>2025</c:v>
                </c:pt>
                <c:pt idx="2">
                  <c:v>2030</c:v>
                </c:pt>
                <c:pt idx="3">
                  <c:v>2035</c:v>
                </c:pt>
                <c:pt idx="4">
                  <c:v>2040</c:v>
                </c:pt>
                <c:pt idx="5">
                  <c:v>2045</c:v>
                </c:pt>
                <c:pt idx="6">
                  <c:v>2050</c:v>
                </c:pt>
              </c:numCache>
            </c:numRef>
          </c:cat>
          <c:val>
            <c:numRef>
              <c:f>'med var pivot'!$V$84:$AB$84</c:f>
              <c:numCache>
                <c:formatCode>General</c:formatCode>
                <c:ptCount val="7"/>
                <c:pt idx="0">
                  <c:v>0.22033944249851084</c:v>
                </c:pt>
                <c:pt idx="1">
                  <c:v>0.29593736596672782</c:v>
                </c:pt>
                <c:pt idx="2">
                  <c:v>0.38191711238433529</c:v>
                </c:pt>
                <c:pt idx="3">
                  <c:v>0.47795409462229088</c:v>
                </c:pt>
                <c:pt idx="4">
                  <c:v>0.57762506093455401</c:v>
                </c:pt>
                <c:pt idx="5">
                  <c:v>0.65931377022966819</c:v>
                </c:pt>
                <c:pt idx="6">
                  <c:v>0.73156894079045165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8EC-4999-B16A-3EA4F5ECEC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11029760"/>
        <c:axId val="1811019776"/>
      </c:lineChart>
      <c:catAx>
        <c:axId val="1811029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1019776"/>
        <c:crosses val="autoZero"/>
        <c:auto val="1"/>
        <c:lblAlgn val="ctr"/>
        <c:lblOffset val="100"/>
        <c:noMultiLvlLbl val="0"/>
      </c:catAx>
      <c:valAx>
        <c:axId val="1811019776"/>
        <c:scaling>
          <c:orientation val="minMax"/>
        </c:scaling>
        <c:delete val="0"/>
        <c:axPos val="l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1029760"/>
        <c:crosses val="autoZero"/>
        <c:crossBetween val="midCat"/>
      </c:valAx>
      <c:spPr>
        <a:noFill/>
        <a:ln>
          <a:solidFill>
            <a:schemeClr val="bg1">
              <a:lumMod val="50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'[5dctzh.xlsx]t8-4'!$B$3</c:f>
              <c:strCache>
                <c:ptCount val="1"/>
                <c:pt idx="0">
                  <c:v>2020-2023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9999"/>
              </a:solidFill>
              <a:ln w="31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17D-456D-9857-20D7A367C8B1}"/>
              </c:ext>
            </c:extLst>
          </c:dPt>
          <c:dPt>
            <c:idx val="8"/>
            <c:invertIfNegative val="0"/>
            <c:bubble3D val="0"/>
            <c:spPr>
              <a:solidFill>
                <a:srgbClr val="33CCCC"/>
              </a:solidFill>
              <a:ln w="31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17D-456D-9857-20D7A367C8B1}"/>
              </c:ext>
            </c:extLst>
          </c:dPt>
          <c:dPt>
            <c:idx val="15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17D-456D-9857-20D7A367C8B1}"/>
              </c:ext>
            </c:extLst>
          </c:dPt>
          <c:dLbls>
            <c:dLbl>
              <c:idx val="0"/>
              <c:layout>
                <c:manualLayout>
                  <c:x val="0"/>
                  <c:y val="-0.1671788891547438"/>
                </c:manualLayout>
              </c:layout>
              <c:numFmt formatCode="#.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rgbClr val="C0081F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17D-456D-9857-20D7A367C8B1}"/>
                </c:ext>
              </c:extLst>
            </c:dLbl>
            <c:dLbl>
              <c:idx val="8"/>
              <c:layout>
                <c:manualLayout>
                  <c:x val="-1.4280914356344572E-2"/>
                  <c:y val="-0.25814387295953101"/>
                </c:manualLayout>
              </c:layout>
              <c:numFmt formatCode="#.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rgbClr val="27957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17D-456D-9857-20D7A367C8B1}"/>
                </c:ext>
              </c:extLst>
            </c:dLbl>
            <c:dLbl>
              <c:idx val="15"/>
              <c:layout>
                <c:manualLayout>
                  <c:x val="-2.4277554405785773E-2"/>
                  <c:y val="-6.3921339970931509E-2"/>
                </c:manualLayout>
              </c:layout>
              <c:numFmt formatCode="#.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17D-456D-9857-20D7A367C8B1}"/>
                </c:ext>
              </c:extLst>
            </c:dLbl>
            <c:numFmt formatCode="#.0&quot;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'[5dctzh.xlsx]t8-4'!$A$4:$A$35</c:f>
              <c:strCache>
                <c:ptCount val="32"/>
                <c:pt idx="0">
                  <c:v>Australia</c:v>
                </c:pt>
                <c:pt idx="1">
                  <c:v>Chile</c:v>
                </c:pt>
                <c:pt idx="2">
                  <c:v>Estonia</c:v>
                </c:pt>
                <c:pt idx="3">
                  <c:v>United States</c:v>
                </c:pt>
                <c:pt idx="4">
                  <c:v>Latvia</c:v>
                </c:pt>
                <c:pt idx="5">
                  <c:v>Denmark</c:v>
                </c:pt>
                <c:pt idx="6">
                  <c:v>Sweden</c:v>
                </c:pt>
                <c:pt idx="7">
                  <c:v>Ireland</c:v>
                </c:pt>
                <c:pt idx="8">
                  <c:v>Korea</c:v>
                </c:pt>
                <c:pt idx="9">
                  <c:v>New Zealand</c:v>
                </c:pt>
                <c:pt idx="10">
                  <c:v>Lithuania</c:v>
                </c:pt>
                <c:pt idx="11">
                  <c:v>Canada</c:v>
                </c:pt>
                <c:pt idx="12">
                  <c:v>Netherlands</c:v>
                </c:pt>
                <c:pt idx="13">
                  <c:v>United Kingdom</c:v>
                </c:pt>
                <c:pt idx="14">
                  <c:v>Japan</c:v>
                </c:pt>
                <c:pt idx="15">
                  <c:v>OECD31</c:v>
                </c:pt>
                <c:pt idx="16">
                  <c:v>Portugal</c:v>
                </c:pt>
                <c:pt idx="17">
                  <c:v>Poland</c:v>
                </c:pt>
                <c:pt idx="18">
                  <c:v>Spain</c:v>
                </c:pt>
                <c:pt idx="19">
                  <c:v>Czechia</c:v>
                </c:pt>
                <c:pt idx="20">
                  <c:v>Hungary</c:v>
                </c:pt>
                <c:pt idx="21">
                  <c:v>Greece</c:v>
                </c:pt>
                <c:pt idx="22">
                  <c:v>Germany</c:v>
                </c:pt>
                <c:pt idx="23">
                  <c:v>Norway</c:v>
                </c:pt>
                <c:pt idx="24">
                  <c:v>France</c:v>
                </c:pt>
                <c:pt idx="25">
                  <c:v>Finland</c:v>
                </c:pt>
                <c:pt idx="26">
                  <c:v>Italy</c:v>
                </c:pt>
                <c:pt idx="27">
                  <c:v>Slovak Republic</c:v>
                </c:pt>
                <c:pt idx="28">
                  <c:v>Austria</c:v>
                </c:pt>
                <c:pt idx="29">
                  <c:v>Belgium</c:v>
                </c:pt>
                <c:pt idx="30">
                  <c:v>Slovenia</c:v>
                </c:pt>
                <c:pt idx="31">
                  <c:v>Luxembourg</c:v>
                </c:pt>
              </c:strCache>
            </c:strRef>
          </c:cat>
          <c:val>
            <c:numRef>
              <c:f>'[5dctzh.xlsx]t8-4'!$B$4:$B$35</c:f>
              <c:numCache>
                <c:formatCode>General</c:formatCode>
                <c:ptCount val="32"/>
                <c:pt idx="0" formatCode="0.0">
                  <c:v>2.2999999999999998</c:v>
                </c:pt>
                <c:pt idx="1">
                  <c:v>3.4</c:v>
                </c:pt>
                <c:pt idx="2" formatCode="0.0">
                  <c:v>7.7509811357839933</c:v>
                </c:pt>
                <c:pt idx="3" formatCode="0.0">
                  <c:v>5.22</c:v>
                </c:pt>
                <c:pt idx="4" formatCode="0.0">
                  <c:v>7.1351920970066622</c:v>
                </c:pt>
                <c:pt idx="5" formatCode="0.0">
                  <c:v>9.2536005943483914</c:v>
                </c:pt>
                <c:pt idx="6" formatCode="0.0">
                  <c:v>7.642987609272021</c:v>
                </c:pt>
                <c:pt idx="7" formatCode="0.0">
                  <c:v>4.555303925293444</c:v>
                </c:pt>
                <c:pt idx="8" formatCode="0.0">
                  <c:v>1.3</c:v>
                </c:pt>
                <c:pt idx="9" formatCode="0.0">
                  <c:v>4.9052479944365786</c:v>
                </c:pt>
                <c:pt idx="10" formatCode="0.0">
                  <c:v>7.1382722283069606</c:v>
                </c:pt>
                <c:pt idx="11" formatCode="0.0">
                  <c:v>6.500679350933936</c:v>
                </c:pt>
                <c:pt idx="12" formatCode="0.0">
                  <c:v>6.8081622834315265</c:v>
                </c:pt>
                <c:pt idx="13" formatCode="0.0">
                  <c:v>7.1874594352468755</c:v>
                </c:pt>
                <c:pt idx="14" formatCode="0.0">
                  <c:v>9</c:v>
                </c:pt>
                <c:pt idx="15" formatCode="0.0">
                  <c:v>8.8806488617488686</c:v>
                </c:pt>
                <c:pt idx="16" formatCode="0.0">
                  <c:v>12.719172638131562</c:v>
                </c:pt>
                <c:pt idx="17" formatCode="0.0">
                  <c:v>10.64000333598214</c:v>
                </c:pt>
                <c:pt idx="18" formatCode="0.0">
                  <c:v>12.341570130692871</c:v>
                </c:pt>
                <c:pt idx="19" formatCode="0.0">
                  <c:v>7.9944165004566434</c:v>
                </c:pt>
                <c:pt idx="20" formatCode="0.0">
                  <c:v>8.3163896725174435</c:v>
                </c:pt>
                <c:pt idx="21" formatCode="0.0">
                  <c:v>15.706242889969992</c:v>
                </c:pt>
                <c:pt idx="22" formatCode="0.0">
                  <c:v>10.312831115319819</c:v>
                </c:pt>
                <c:pt idx="23" formatCode="0.0">
                  <c:v>10.973123955523484</c:v>
                </c:pt>
                <c:pt idx="24" formatCode="0.0">
                  <c:v>14.762644161389563</c:v>
                </c:pt>
                <c:pt idx="25" formatCode="0.0">
                  <c:v>13.041393176800872</c:v>
                </c:pt>
                <c:pt idx="26" formatCode="0.0">
                  <c:v>15.38622384372993</c:v>
                </c:pt>
                <c:pt idx="27" formatCode="0.0">
                  <c:v>8.3344124689698429</c:v>
                </c:pt>
                <c:pt idx="28" formatCode="0.0">
                  <c:v>13.318066639440143</c:v>
                </c:pt>
                <c:pt idx="29" formatCode="0.0">
                  <c:v>12.173057416443203</c:v>
                </c:pt>
                <c:pt idx="30" formatCode="0.0">
                  <c:v>9.9588373413447329</c:v>
                </c:pt>
                <c:pt idx="31" formatCode="0.0">
                  <c:v>9.2238427734423265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17D-456D-9857-20D7A367C8B1}"/>
            </c:ext>
          </c:extLst>
        </c:ser>
        <c:ser>
          <c:idx val="1"/>
          <c:order val="1"/>
          <c:tx>
            <c:strRef>
              <c:f>'[5dctzh.xlsx]t8-4'!$J$3</c:f>
              <c:strCache>
                <c:ptCount val="1"/>
                <c:pt idx="0">
                  <c:v>2060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  <a:ln w="31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517D-456D-9857-20D7A367C8B1}"/>
              </c:ext>
            </c:extLst>
          </c:dPt>
          <c:dPt>
            <c:idx val="8"/>
            <c:invertIfNegative val="0"/>
            <c:bubble3D val="0"/>
            <c:spPr>
              <a:solidFill>
                <a:srgbClr val="009999"/>
              </a:solidFill>
              <a:ln w="31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517D-456D-9857-20D7A367C8B1}"/>
              </c:ext>
            </c:extLst>
          </c:dPt>
          <c:dPt>
            <c:idx val="15"/>
            <c:invertIfNegative val="0"/>
            <c:bubble3D val="0"/>
            <c:spPr>
              <a:solidFill>
                <a:srgbClr val="4F81BD"/>
              </a:solidFill>
              <a:ln w="31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517D-456D-9857-20D7A367C8B1}"/>
              </c:ext>
            </c:extLst>
          </c:dPt>
          <c:dLbls>
            <c:dLbl>
              <c:idx val="0"/>
              <c:layout>
                <c:manualLayout>
                  <c:x val="1.5709005791979015E-2"/>
                  <c:y val="-0.12538416686605788"/>
                </c:manualLayout>
              </c:layout>
              <c:numFmt formatCode="#.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rgbClr val="C0081F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517D-456D-9857-20D7A367C8B1}"/>
                </c:ext>
              </c:extLst>
            </c:dLbl>
            <c:dLbl>
              <c:idx val="8"/>
              <c:layout>
                <c:manualLayout>
                  <c:x val="1.4280914356344571E-3"/>
                  <c:y val="-9.0964983804787097E-2"/>
                </c:manualLayout>
              </c:layout>
              <c:numFmt formatCode="#.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rgbClr val="27957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517D-456D-9857-20D7A367C8B1}"/>
                </c:ext>
              </c:extLst>
            </c:dLbl>
            <c:dLbl>
              <c:idx val="15"/>
              <c:layout>
                <c:manualLayout>
                  <c:x val="2.8561828712689143E-3"/>
                  <c:y val="-0.10817457533542249"/>
                </c:manualLayout>
              </c:layout>
              <c:numFmt formatCode="#.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517D-456D-9857-20D7A367C8B1}"/>
                </c:ext>
              </c:extLst>
            </c:dLbl>
            <c:numFmt formatCode="#.0&quot;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'[5dctzh.xlsx]t8-4'!$A$4:$A$35</c:f>
              <c:strCache>
                <c:ptCount val="32"/>
                <c:pt idx="0">
                  <c:v>Australia</c:v>
                </c:pt>
                <c:pt idx="1">
                  <c:v>Chile</c:v>
                </c:pt>
                <c:pt idx="2">
                  <c:v>Estonia</c:v>
                </c:pt>
                <c:pt idx="3">
                  <c:v>United States</c:v>
                </c:pt>
                <c:pt idx="4">
                  <c:v>Latvia</c:v>
                </c:pt>
                <c:pt idx="5">
                  <c:v>Denmark</c:v>
                </c:pt>
                <c:pt idx="6">
                  <c:v>Sweden</c:v>
                </c:pt>
                <c:pt idx="7">
                  <c:v>Ireland</c:v>
                </c:pt>
                <c:pt idx="8">
                  <c:v>Korea</c:v>
                </c:pt>
                <c:pt idx="9">
                  <c:v>New Zealand</c:v>
                </c:pt>
                <c:pt idx="10">
                  <c:v>Lithuania</c:v>
                </c:pt>
                <c:pt idx="11">
                  <c:v>Canada</c:v>
                </c:pt>
                <c:pt idx="12">
                  <c:v>Netherlands</c:v>
                </c:pt>
                <c:pt idx="13">
                  <c:v>United Kingdom</c:v>
                </c:pt>
                <c:pt idx="14">
                  <c:v>Japan</c:v>
                </c:pt>
                <c:pt idx="15">
                  <c:v>OECD31</c:v>
                </c:pt>
                <c:pt idx="16">
                  <c:v>Portugal</c:v>
                </c:pt>
                <c:pt idx="17">
                  <c:v>Poland</c:v>
                </c:pt>
                <c:pt idx="18">
                  <c:v>Spain</c:v>
                </c:pt>
                <c:pt idx="19">
                  <c:v>Czechia</c:v>
                </c:pt>
                <c:pt idx="20">
                  <c:v>Hungary</c:v>
                </c:pt>
                <c:pt idx="21">
                  <c:v>Greece</c:v>
                </c:pt>
                <c:pt idx="22">
                  <c:v>Germany</c:v>
                </c:pt>
                <c:pt idx="23">
                  <c:v>Norway</c:v>
                </c:pt>
                <c:pt idx="24">
                  <c:v>France</c:v>
                </c:pt>
                <c:pt idx="25">
                  <c:v>Finland</c:v>
                </c:pt>
                <c:pt idx="26">
                  <c:v>Italy</c:v>
                </c:pt>
                <c:pt idx="27">
                  <c:v>Slovak Republic</c:v>
                </c:pt>
                <c:pt idx="28">
                  <c:v>Austria</c:v>
                </c:pt>
                <c:pt idx="29">
                  <c:v>Belgium</c:v>
                </c:pt>
                <c:pt idx="30">
                  <c:v>Slovenia</c:v>
                </c:pt>
                <c:pt idx="31">
                  <c:v>Luxembourg</c:v>
                </c:pt>
              </c:strCache>
            </c:strRef>
          </c:cat>
          <c:val>
            <c:numRef>
              <c:f>'[5dctzh.xlsx]t8-4'!$J$4:$J$35</c:f>
              <c:numCache>
                <c:formatCode>General</c:formatCode>
                <c:ptCount val="32"/>
                <c:pt idx="0" formatCode="0.0">
                  <c:v>2</c:v>
                </c:pt>
                <c:pt idx="1">
                  <c:v>4.2</c:v>
                </c:pt>
                <c:pt idx="2" formatCode="0.0">
                  <c:v>5.7550093905567445</c:v>
                </c:pt>
                <c:pt idx="3" formatCode="0.0">
                  <c:v>6.22</c:v>
                </c:pt>
                <c:pt idx="4" formatCode="0.0">
                  <c:v>6.2425352243457732</c:v>
                </c:pt>
                <c:pt idx="5" formatCode="0.0">
                  <c:v>7.2269673137172958</c:v>
                </c:pt>
                <c:pt idx="6" formatCode="0.0">
                  <c:v>7.4222532258950986</c:v>
                </c:pt>
                <c:pt idx="7" formatCode="0.0">
                  <c:v>7.4945001883046007</c:v>
                </c:pt>
                <c:pt idx="8" formatCode="0.0">
                  <c:v>7.5</c:v>
                </c:pt>
                <c:pt idx="9" formatCode="0.0">
                  <c:v>7.6793021440256597</c:v>
                </c:pt>
                <c:pt idx="10" formatCode="0.0">
                  <c:v>8.0571575940238365</c:v>
                </c:pt>
                <c:pt idx="11" formatCode="0.0">
                  <c:v>8.2868353094811056</c:v>
                </c:pt>
                <c:pt idx="12" formatCode="0.0">
                  <c:v>8.8905793618260223</c:v>
                </c:pt>
                <c:pt idx="13" formatCode="0.0">
                  <c:v>9.3106766597918291</c:v>
                </c:pt>
                <c:pt idx="14" formatCode="0.0">
                  <c:v>9.5</c:v>
                </c:pt>
                <c:pt idx="15" formatCode="0.0">
                  <c:v>10.26658473987812</c:v>
                </c:pt>
                <c:pt idx="16" formatCode="0.0">
                  <c:v>10.493867105895067</c:v>
                </c:pt>
                <c:pt idx="17" formatCode="0.0">
                  <c:v>10.816088383224821</c:v>
                </c:pt>
                <c:pt idx="18" formatCode="0.0">
                  <c:v>11.695260104458761</c:v>
                </c:pt>
                <c:pt idx="19" formatCode="0.0">
                  <c:v>11.780363001784352</c:v>
                </c:pt>
                <c:pt idx="20" formatCode="0.0">
                  <c:v>11.934488614170386</c:v>
                </c:pt>
                <c:pt idx="21" formatCode="0.0">
                  <c:v>12.045338418182618</c:v>
                </c:pt>
                <c:pt idx="22" formatCode="0.0">
                  <c:v>12.462839288088011</c:v>
                </c:pt>
                <c:pt idx="23" formatCode="0.0">
                  <c:v>13.194606250644053</c:v>
                </c:pt>
                <c:pt idx="24" formatCode="0.0">
                  <c:v>13.371356968320868</c:v>
                </c:pt>
                <c:pt idx="25" formatCode="0.0">
                  <c:v>13.529254501745845</c:v>
                </c:pt>
                <c:pt idx="26" formatCode="0.0">
                  <c:v>14.135168319002744</c:v>
                </c:pt>
                <c:pt idx="27" formatCode="0.0">
                  <c:v>14.53279915105256</c:v>
                </c:pt>
                <c:pt idx="28" formatCode="0.0">
                  <c:v>14.564007729705359</c:v>
                </c:pt>
                <c:pt idx="29" formatCode="0.0">
                  <c:v>15.189484482269689</c:v>
                </c:pt>
                <c:pt idx="30" formatCode="0.0">
                  <c:v>16.078132012627613</c:v>
                </c:pt>
                <c:pt idx="31" formatCode="0.0">
                  <c:v>16.655256193080998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517D-456D-9857-20D7A367C8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34669584"/>
        <c:axId val="1634670064"/>
      </c:barChart>
      <c:catAx>
        <c:axId val="1634669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4670064"/>
        <c:crosses val="autoZero"/>
        <c:auto val="1"/>
        <c:lblAlgn val="ctr"/>
        <c:lblOffset val="100"/>
        <c:noMultiLvlLbl val="0"/>
      </c:catAx>
      <c:valAx>
        <c:axId val="1634670064"/>
        <c:scaling>
          <c:orientation val="minMax"/>
        </c:scaling>
        <c:delete val="0"/>
        <c:axPos val="l"/>
        <c:numFmt formatCode="0&quot;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4669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9983901923627925E-2"/>
          <c:y val="8.3173820358966144E-2"/>
          <c:w val="0.20596631863216278"/>
          <c:h val="5.634660310926406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Proportion receiving</a:t>
            </a:r>
            <a:r>
              <a:rPr lang="en-AU" baseline="0"/>
              <a:t> Age Pension by age and income quintile, 2019-20</a:t>
            </a:r>
            <a:endParaRPr lang="en-AU"/>
          </a:p>
        </c:rich>
      </c:tx>
      <c:layout>
        <c:manualLayout>
          <c:xMode val="edge"/>
          <c:yMode val="edge"/>
          <c:x val="5.8728208344160107E-2"/>
          <c:y val="5.017210612625119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7878784818215789E-2"/>
          <c:y val="4.8917803473094906E-2"/>
          <c:w val="0.91668602478512484"/>
          <c:h val="0.8696111898808786"/>
        </c:manualLayout>
      </c:layout>
      <c:lineChart>
        <c:grouping val="standard"/>
        <c:varyColors val="0"/>
        <c:ser>
          <c:idx val="0"/>
          <c:order val="0"/>
          <c:tx>
            <c:strRef>
              <c:f>Sheet1!$AU$46</c:f>
              <c:strCache>
                <c:ptCount val="1"/>
                <c:pt idx="0">
                  <c:v>q1</c:v>
                </c:pt>
              </c:strCache>
            </c:strRef>
          </c:tx>
          <c:spPr>
            <a:ln w="28575" cap="rnd">
              <a:solidFill>
                <a:srgbClr val="009999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5075764954163195E-2"/>
                  <c:y val="-1.608016001346350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6F2-4A20-A4C9-AA5BBB2DD49A}"/>
                </c:ext>
              </c:extLst>
            </c:dLbl>
            <c:dLbl>
              <c:idx val="1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1" i="0" u="none" strike="noStrike" kern="1200" baseline="0">
                      <a:solidFill>
                        <a:srgbClr val="009999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6F2-4A20-A4C9-AA5BBB2DD49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rgbClr val="009999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Sheet1!$AT$47:$AT$57</c:f>
              <c:strCache>
                <c:ptCount val="11"/>
                <c:pt idx="0">
                  <c:v>65-66</c:v>
                </c:pt>
                <c:pt idx="1">
                  <c:v>67-68</c:v>
                </c:pt>
                <c:pt idx="2">
                  <c:v>69-70</c:v>
                </c:pt>
                <c:pt idx="3">
                  <c:v>71-72</c:v>
                </c:pt>
                <c:pt idx="4">
                  <c:v>73-74</c:v>
                </c:pt>
                <c:pt idx="5">
                  <c:v>75-76</c:v>
                </c:pt>
                <c:pt idx="6">
                  <c:v>77-78</c:v>
                </c:pt>
                <c:pt idx="7">
                  <c:v>79-80</c:v>
                </c:pt>
                <c:pt idx="8">
                  <c:v>81-82</c:v>
                </c:pt>
                <c:pt idx="9">
                  <c:v>83-84</c:v>
                </c:pt>
                <c:pt idx="10">
                  <c:v>85+</c:v>
                </c:pt>
              </c:strCache>
            </c:strRef>
          </c:cat>
          <c:val>
            <c:numRef>
              <c:f>Sheet1!$AU$47:$AU$57</c:f>
              <c:numCache>
                <c:formatCode>0%</c:formatCode>
                <c:ptCount val="11"/>
                <c:pt idx="0">
                  <c:v>0.37301385760120148</c:v>
                </c:pt>
                <c:pt idx="1">
                  <c:v>0.67735810246426043</c:v>
                </c:pt>
                <c:pt idx="2">
                  <c:v>0.74916353540738989</c:v>
                </c:pt>
                <c:pt idx="3">
                  <c:v>0.81060542444882877</c:v>
                </c:pt>
                <c:pt idx="4">
                  <c:v>0.82795700206036704</c:v>
                </c:pt>
                <c:pt idx="5">
                  <c:v>0.80381876158665666</c:v>
                </c:pt>
                <c:pt idx="6">
                  <c:v>0.86389134126731104</c:v>
                </c:pt>
                <c:pt idx="7">
                  <c:v>0.89554940668644845</c:v>
                </c:pt>
                <c:pt idx="8">
                  <c:v>0.90549183439516145</c:v>
                </c:pt>
                <c:pt idx="9">
                  <c:v>0.7955084500621018</c:v>
                </c:pt>
                <c:pt idx="10">
                  <c:v>0.89041851357035784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6F2-4A20-A4C9-AA5BBB2DD49A}"/>
            </c:ext>
          </c:extLst>
        </c:ser>
        <c:ser>
          <c:idx val="4"/>
          <c:order val="1"/>
          <c:tx>
            <c:strRef>
              <c:f>Sheet1!$AY$46</c:f>
              <c:strCache>
                <c:ptCount val="1"/>
                <c:pt idx="0">
                  <c:v>q5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dLbls>
            <c:dLbl>
              <c:idx val="1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1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6F2-4A20-A4C9-AA5BBB2DD49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Sheet1!$AT$47:$AT$57</c:f>
              <c:strCache>
                <c:ptCount val="11"/>
                <c:pt idx="0">
                  <c:v>65-66</c:v>
                </c:pt>
                <c:pt idx="1">
                  <c:v>67-68</c:v>
                </c:pt>
                <c:pt idx="2">
                  <c:v>69-70</c:v>
                </c:pt>
                <c:pt idx="3">
                  <c:v>71-72</c:v>
                </c:pt>
                <c:pt idx="4">
                  <c:v>73-74</c:v>
                </c:pt>
                <c:pt idx="5">
                  <c:v>75-76</c:v>
                </c:pt>
                <c:pt idx="6">
                  <c:v>77-78</c:v>
                </c:pt>
                <c:pt idx="7">
                  <c:v>79-80</c:v>
                </c:pt>
                <c:pt idx="8">
                  <c:v>81-82</c:v>
                </c:pt>
                <c:pt idx="9">
                  <c:v>83-84</c:v>
                </c:pt>
                <c:pt idx="10">
                  <c:v>85+</c:v>
                </c:pt>
              </c:strCache>
            </c:strRef>
          </c:cat>
          <c:val>
            <c:numRef>
              <c:f>Sheet1!$AY$47:$AY$57</c:f>
              <c:numCache>
                <c:formatCode>0%</c:formatCode>
                <c:ptCount val="11"/>
                <c:pt idx="0">
                  <c:v>0</c:v>
                </c:pt>
                <c:pt idx="1">
                  <c:v>0.11947389559602922</c:v>
                </c:pt>
                <c:pt idx="2">
                  <c:v>0.11512814289708261</c:v>
                </c:pt>
                <c:pt idx="3">
                  <c:v>3.8726220779557723E-2</c:v>
                </c:pt>
                <c:pt idx="4">
                  <c:v>0.11228568296719306</c:v>
                </c:pt>
                <c:pt idx="5">
                  <c:v>0.14471173282933797</c:v>
                </c:pt>
                <c:pt idx="6">
                  <c:v>7.5278638237739712E-2</c:v>
                </c:pt>
                <c:pt idx="7">
                  <c:v>0.23865412079858206</c:v>
                </c:pt>
                <c:pt idx="8">
                  <c:v>0.300673448841553</c:v>
                </c:pt>
                <c:pt idx="9">
                  <c:v>0.51559490500384419</c:v>
                </c:pt>
                <c:pt idx="10">
                  <c:v>0.45491876470016684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6F2-4A20-A4C9-AA5BBB2DD49A}"/>
            </c:ext>
          </c:extLst>
        </c:ser>
        <c:ser>
          <c:idx val="5"/>
          <c:order val="2"/>
          <c:tx>
            <c:strRef>
              <c:f>Sheet1!$AZ$46</c:f>
              <c:strCache>
                <c:ptCount val="1"/>
                <c:pt idx="0">
                  <c:v>all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1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1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6F2-4A20-A4C9-AA5BBB2DD49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Sheet1!$AT$47:$AT$57</c:f>
              <c:strCache>
                <c:ptCount val="11"/>
                <c:pt idx="0">
                  <c:v>65-66</c:v>
                </c:pt>
                <c:pt idx="1">
                  <c:v>67-68</c:v>
                </c:pt>
                <c:pt idx="2">
                  <c:v>69-70</c:v>
                </c:pt>
                <c:pt idx="3">
                  <c:v>71-72</c:v>
                </c:pt>
                <c:pt idx="4">
                  <c:v>73-74</c:v>
                </c:pt>
                <c:pt idx="5">
                  <c:v>75-76</c:v>
                </c:pt>
                <c:pt idx="6">
                  <c:v>77-78</c:v>
                </c:pt>
                <c:pt idx="7">
                  <c:v>79-80</c:v>
                </c:pt>
                <c:pt idx="8">
                  <c:v>81-82</c:v>
                </c:pt>
                <c:pt idx="9">
                  <c:v>83-84</c:v>
                </c:pt>
                <c:pt idx="10">
                  <c:v>85+</c:v>
                </c:pt>
              </c:strCache>
            </c:strRef>
          </c:cat>
          <c:val>
            <c:numRef>
              <c:f>Sheet1!$AZ$47:$AZ$57</c:f>
              <c:numCache>
                <c:formatCode>0%</c:formatCode>
                <c:ptCount val="11"/>
                <c:pt idx="0">
                  <c:v>0.23204291200942984</c:v>
                </c:pt>
                <c:pt idx="1">
                  <c:v>0.46391207075618246</c:v>
                </c:pt>
                <c:pt idx="2">
                  <c:v>0.56628826548653421</c:v>
                </c:pt>
                <c:pt idx="3">
                  <c:v>0.59779609796466027</c:v>
                </c:pt>
                <c:pt idx="4">
                  <c:v>0.68504700650825789</c:v>
                </c:pt>
                <c:pt idx="5">
                  <c:v>0.67522763475634995</c:v>
                </c:pt>
                <c:pt idx="6">
                  <c:v>0.70862928375764234</c:v>
                </c:pt>
                <c:pt idx="7">
                  <c:v>0.76096699956595215</c:v>
                </c:pt>
                <c:pt idx="8">
                  <c:v>0.76854379677384244</c:v>
                </c:pt>
                <c:pt idx="9">
                  <c:v>0.74135485643303067</c:v>
                </c:pt>
                <c:pt idx="10">
                  <c:v>0.75558298221424114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6F2-4A20-A4C9-AA5BBB2DD4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5588944"/>
        <c:axId val="325585584"/>
      </c:lineChart>
      <c:catAx>
        <c:axId val="325588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5585584"/>
        <c:crosses val="autoZero"/>
        <c:auto val="1"/>
        <c:lblAlgn val="ctr"/>
        <c:lblOffset val="100"/>
        <c:noMultiLvlLbl val="0"/>
      </c:catAx>
      <c:valAx>
        <c:axId val="325585584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5588944"/>
        <c:crosses val="autoZero"/>
        <c:crossBetween val="between"/>
      </c:valAx>
      <c:spPr>
        <a:noFill/>
        <a:ln>
          <a:solidFill>
            <a:schemeClr val="bg1">
              <a:lumMod val="50000"/>
            </a:schemeClr>
          </a:solidFill>
        </a:ln>
        <a:effectLst/>
      </c:spPr>
    </c:plotArea>
    <c:legend>
      <c:legendPos val="r"/>
      <c:layout>
        <c:manualLayout>
          <c:xMode val="edge"/>
          <c:yMode val="edge"/>
          <c:x val="6.0985025158731741E-2"/>
          <c:y val="0.11551179301280337"/>
          <c:w val="0.12165596382585001"/>
          <c:h val="0.119473216589031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Share in receipt of Age Pension </a:t>
            </a:r>
          </a:p>
          <a:p>
            <a:pPr>
              <a:defRPr b="1"/>
            </a:pPr>
            <a:r>
              <a:rPr lang="en-US" b="1"/>
              <a:t>by value of home, 2019-20</a:t>
            </a:r>
          </a:p>
        </c:rich>
      </c:tx>
      <c:layout>
        <c:manualLayout>
          <c:xMode val="edge"/>
          <c:yMode val="edge"/>
          <c:x val="0.68408155013741645"/>
          <c:y val="4.21963587089871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7493858190559025E-2"/>
          <c:y val="2.2797904539304636E-2"/>
          <c:w val="0.95022670656305508"/>
          <c:h val="0.782161958679822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[Book1]Sheet1!$C$96</c:f>
              <c:strCache>
                <c:ptCount val="1"/>
                <c:pt idx="0">
                  <c:v>share in receipt of age pension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9999"/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A8E7-4798-AD1D-87D512B1F5D0}"/>
              </c:ext>
            </c:extLst>
          </c:dPt>
          <c:dPt>
            <c:idx val="7"/>
            <c:invertIfNegative val="0"/>
            <c:bubble3D val="0"/>
            <c:spPr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8E7-4798-AD1D-87D512B1F5D0}"/>
              </c:ext>
            </c:extLst>
          </c:dPt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[Book1]Sheet1!$D$89:$K$89</c:f>
              <c:strCache>
                <c:ptCount val="8"/>
                <c:pt idx="0">
                  <c:v>renter</c:v>
                </c:pt>
                <c:pt idx="1">
                  <c:v>&lt;$500k</c:v>
                </c:pt>
                <c:pt idx="2">
                  <c:v>$500k-$600k</c:v>
                </c:pt>
                <c:pt idx="3">
                  <c:v>$600k-$700k</c:v>
                </c:pt>
                <c:pt idx="4">
                  <c:v>$700k-$800k</c:v>
                </c:pt>
                <c:pt idx="5">
                  <c:v>$800k-$900k</c:v>
                </c:pt>
                <c:pt idx="6">
                  <c:v>$900k-$1m</c:v>
                </c:pt>
                <c:pt idx="7">
                  <c:v>$1m+</c:v>
                </c:pt>
              </c:strCache>
            </c:strRef>
          </c:cat>
          <c:val>
            <c:numRef>
              <c:f>[Book1]Sheet1!$D$96:$K$96</c:f>
              <c:numCache>
                <c:formatCode>General</c:formatCode>
                <c:ptCount val="8"/>
                <c:pt idx="0">
                  <c:v>0.72961169274003945</c:v>
                </c:pt>
                <c:pt idx="1">
                  <c:v>0.69589658219254136</c:v>
                </c:pt>
                <c:pt idx="2">
                  <c:v>0.65622529364672444</c:v>
                </c:pt>
                <c:pt idx="3">
                  <c:v>0.56117468219203193</c:v>
                </c:pt>
                <c:pt idx="4">
                  <c:v>0.57053805287050707</c:v>
                </c:pt>
                <c:pt idx="5">
                  <c:v>0.51135265093041815</c:v>
                </c:pt>
                <c:pt idx="6">
                  <c:v>0.345428511849869</c:v>
                </c:pt>
                <c:pt idx="7">
                  <c:v>0.28050422760194305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E7-4798-AD1D-87D512B1F5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3044512"/>
        <c:axId val="433045952"/>
      </c:barChart>
      <c:catAx>
        <c:axId val="433044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3045952"/>
        <c:crosses val="autoZero"/>
        <c:auto val="1"/>
        <c:lblAlgn val="ctr"/>
        <c:lblOffset val="100"/>
        <c:noMultiLvlLbl val="0"/>
      </c:catAx>
      <c:valAx>
        <c:axId val="433045952"/>
        <c:scaling>
          <c:orientation val="minMax"/>
        </c:scaling>
        <c:delete val="0"/>
        <c:axPos val="l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3044512"/>
        <c:crosses val="autoZero"/>
        <c:crossBetween val="between"/>
      </c:valAx>
      <c:spPr>
        <a:noFill/>
        <a:ln>
          <a:solidFill>
            <a:schemeClr val="bg1">
              <a:lumMod val="50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944662797029839"/>
          <c:y val="4.4986163153588991E-2"/>
          <c:w val="0.84282526458962126"/>
          <c:h val="0.81699514537325402"/>
        </c:manualLayout>
      </c:layout>
      <c:scatterChart>
        <c:scatterStyle val="lineMarker"/>
        <c:varyColors val="0"/>
        <c:ser>
          <c:idx val="0"/>
          <c:order val="0"/>
          <c:tx>
            <c:strRef>
              <c:f>'value and test paramters'!$G$141</c:f>
              <c:strCache>
                <c:ptCount val="1"/>
                <c:pt idx="0">
                  <c:v>DNK</c:v>
                </c:pt>
              </c:strCache>
            </c:strRef>
          </c:tx>
          <c:spPr>
            <a:ln>
              <a:solidFill>
                <a:schemeClr val="bg1">
                  <a:lumMod val="65000"/>
                </a:schemeClr>
              </a:solidFill>
              <a:prstDash val="solid"/>
            </a:ln>
          </c:spPr>
          <c:marker>
            <c:symbol val="none"/>
          </c:marker>
          <c:xVal>
            <c:numRef>
              <c:f>'value and test paramters'!$F$142:$F$242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xVal>
          <c:yVal>
            <c:numRef>
              <c:f>'value and test paramters'!$G$142:$G$242</c:f>
              <c:numCache>
                <c:formatCode>0%</c:formatCode>
                <c:ptCount val="101"/>
                <c:pt idx="0">
                  <c:v>0.18139108280254798</c:v>
                </c:pt>
                <c:pt idx="1">
                  <c:v>0.18139108280254798</c:v>
                </c:pt>
                <c:pt idx="2">
                  <c:v>0.18139108280254798</c:v>
                </c:pt>
                <c:pt idx="3">
                  <c:v>0.18139108280254798</c:v>
                </c:pt>
                <c:pt idx="4">
                  <c:v>0.18139108280254798</c:v>
                </c:pt>
                <c:pt idx="5">
                  <c:v>0.18139108280254798</c:v>
                </c:pt>
                <c:pt idx="6">
                  <c:v>0.18139108280254798</c:v>
                </c:pt>
                <c:pt idx="7">
                  <c:v>0.18139108280254798</c:v>
                </c:pt>
                <c:pt idx="8">
                  <c:v>0.18139108280254798</c:v>
                </c:pt>
                <c:pt idx="9">
                  <c:v>0.18139108280254798</c:v>
                </c:pt>
                <c:pt idx="10">
                  <c:v>0.18139108280254798</c:v>
                </c:pt>
                <c:pt idx="11">
                  <c:v>0.18139108280254798</c:v>
                </c:pt>
                <c:pt idx="12">
                  <c:v>0.18139108280254798</c:v>
                </c:pt>
                <c:pt idx="13">
                  <c:v>0.18139108280254798</c:v>
                </c:pt>
                <c:pt idx="14">
                  <c:v>0.18139108280254798</c:v>
                </c:pt>
                <c:pt idx="15">
                  <c:v>0.18139108280254798</c:v>
                </c:pt>
                <c:pt idx="16">
                  <c:v>0.18139108280254798</c:v>
                </c:pt>
                <c:pt idx="75" formatCode="General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3F9-4B6F-8A63-948140A6FA33}"/>
            </c:ext>
          </c:extLst>
        </c:ser>
        <c:ser>
          <c:idx val="1"/>
          <c:order val="1"/>
          <c:tx>
            <c:strRef>
              <c:f>'value and test paramters'!$H$141</c:f>
              <c:strCache>
                <c:ptCount val="1"/>
                <c:pt idx="0">
                  <c:v>KOR</c:v>
                </c:pt>
              </c:strCache>
            </c:strRef>
          </c:tx>
          <c:marker>
            <c:symbol val="none"/>
          </c:marker>
          <c:xVal>
            <c:numRef>
              <c:f>'value and test paramters'!$F$142:$F$242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xVal>
          <c:yVal>
            <c:numRef>
              <c:f>'value and test paramters'!$H$142:$H$242</c:f>
              <c:numCache>
                <c:formatCode>General</c:formatCode>
                <c:ptCount val="101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3F9-4B6F-8A63-948140A6FA33}"/>
            </c:ext>
          </c:extLst>
        </c:ser>
        <c:ser>
          <c:idx val="2"/>
          <c:order val="2"/>
          <c:tx>
            <c:strRef>
              <c:f>'value and test paramters'!$I$141</c:f>
              <c:strCache>
                <c:ptCount val="1"/>
                <c:pt idx="0">
                  <c:v>CHI*</c:v>
                </c:pt>
              </c:strCache>
            </c:strRef>
          </c:tx>
          <c:spPr>
            <a:ln>
              <a:solidFill>
                <a:schemeClr val="bg1">
                  <a:lumMod val="65000"/>
                </a:schemeClr>
              </a:solidFill>
              <a:prstDash val="lgDash"/>
            </a:ln>
          </c:spPr>
          <c:marker>
            <c:symbol val="none"/>
          </c:marker>
          <c:xVal>
            <c:numRef>
              <c:f>'value and test paramters'!$F$142:$F$242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xVal>
          <c:yVal>
            <c:numRef>
              <c:f>'value and test paramters'!$I$142:$I$242</c:f>
              <c:numCache>
                <c:formatCode>General</c:formatCode>
                <c:ptCount val="101"/>
                <c:pt idx="0" formatCode="0.0%">
                  <c:v>0.15535948553054688</c:v>
                </c:pt>
                <c:pt idx="53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3F9-4B6F-8A63-948140A6FA33}"/>
            </c:ext>
          </c:extLst>
        </c:ser>
        <c:ser>
          <c:idx val="3"/>
          <c:order val="3"/>
          <c:tx>
            <c:strRef>
              <c:f>'value and test paramters'!$J$141</c:f>
              <c:strCache>
                <c:ptCount val="1"/>
                <c:pt idx="0">
                  <c:v>CAN GUARANTEE</c:v>
                </c:pt>
              </c:strCache>
            </c:strRef>
          </c:tx>
          <c:spPr>
            <a:ln>
              <a:solidFill>
                <a:schemeClr val="tx1"/>
              </a:solidFill>
              <a:prstDash val="sysDash"/>
            </a:ln>
          </c:spPr>
          <c:marker>
            <c:symbol val="none"/>
          </c:marker>
          <c:xVal>
            <c:numRef>
              <c:f>'value and test paramters'!$F$142:$F$242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xVal>
          <c:yVal>
            <c:numRef>
              <c:f>'value and test paramters'!$J$142:$J$242</c:f>
              <c:numCache>
                <c:formatCode>0%</c:formatCode>
                <c:ptCount val="101"/>
                <c:pt idx="0">
                  <c:v>0.18822857142857138</c:v>
                </c:pt>
                <c:pt idx="1">
                  <c:v>0.18822857142857138</c:v>
                </c:pt>
                <c:pt idx="2">
                  <c:v>0.18822857142857138</c:v>
                </c:pt>
                <c:pt idx="3">
                  <c:v>0.18822857142857138</c:v>
                </c:pt>
                <c:pt idx="4">
                  <c:v>0.18822857142857138</c:v>
                </c:pt>
                <c:pt idx="5">
                  <c:v>0.18822857142857138</c:v>
                </c:pt>
                <c:pt idx="6">
                  <c:v>0.18822857142857138</c:v>
                </c:pt>
                <c:pt idx="7">
                  <c:v>0.18822857142857138</c:v>
                </c:pt>
                <c:pt idx="8">
                  <c:v>0.18822857142857138</c:v>
                </c:pt>
                <c:pt idx="9">
                  <c:v>0.18822857142857138</c:v>
                </c:pt>
                <c:pt idx="10">
                  <c:v>0.18822857142857138</c:v>
                </c:pt>
                <c:pt idx="11">
                  <c:v>0.18822857142857138</c:v>
                </c:pt>
                <c:pt idx="12">
                  <c:v>0.18822857142857138</c:v>
                </c:pt>
                <c:pt idx="13">
                  <c:v>0.18822857142857138</c:v>
                </c:pt>
                <c:pt idx="14">
                  <c:v>0.18822857142857138</c:v>
                </c:pt>
                <c:pt idx="52" formatCode="General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53F9-4B6F-8A63-948140A6FA33}"/>
            </c:ext>
          </c:extLst>
        </c:ser>
        <c:ser>
          <c:idx val="4"/>
          <c:order val="4"/>
          <c:tx>
            <c:strRef>
              <c:f>'value and test paramters'!$K$141</c:f>
              <c:strCache>
                <c:ptCount val="1"/>
                <c:pt idx="0">
                  <c:v>UK</c:v>
                </c:pt>
              </c:strCache>
            </c:strRef>
          </c:tx>
          <c:spPr>
            <a:ln>
              <a:solidFill>
                <a:schemeClr val="bg1">
                  <a:lumMod val="65000"/>
                </a:schemeClr>
              </a:solidFill>
              <a:prstDash val="sysDash"/>
            </a:ln>
          </c:spPr>
          <c:marker>
            <c:symbol val="none"/>
          </c:marker>
          <c:xVal>
            <c:numRef>
              <c:f>'value and test paramters'!$F$142:$F$242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xVal>
          <c:yVal>
            <c:numRef>
              <c:f>'value and test paramters'!$K$142:$K$242</c:f>
              <c:numCache>
                <c:formatCode>General</c:formatCode>
                <c:ptCount val="101"/>
                <c:pt idx="0" formatCode="0.0%">
                  <c:v>0.19894707520891364</c:v>
                </c:pt>
                <c:pt idx="16" formatCode="0%">
                  <c:v>2.8969359331476298E-2</c:v>
                </c:pt>
                <c:pt idx="22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53F9-4B6F-8A63-948140A6FA33}"/>
            </c:ext>
          </c:extLst>
        </c:ser>
        <c:ser>
          <c:idx val="5"/>
          <c:order val="5"/>
          <c:tx>
            <c:strRef>
              <c:f>'value and test paramters'!$L$141</c:f>
              <c:strCache>
                <c:ptCount val="1"/>
                <c:pt idx="0">
                  <c:v>US</c:v>
                </c:pt>
              </c:strCache>
            </c:strRef>
          </c:tx>
          <c:spPr>
            <a:ln>
              <a:solidFill>
                <a:schemeClr val="tx1"/>
              </a:solidFill>
              <a:prstDash val="lgDash"/>
            </a:ln>
          </c:spPr>
          <c:marker>
            <c:symbol val="none"/>
          </c:marker>
          <c:xVal>
            <c:numRef>
              <c:f>'value and test paramters'!$F$142:$F$242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xVal>
          <c:yVal>
            <c:numRef>
              <c:f>'value and test paramters'!$L$142:$L$242</c:f>
              <c:numCache>
                <c:formatCode>0%</c:formatCode>
                <c:ptCount val="101"/>
                <c:pt idx="0">
                  <c:v>0.17596638655462227</c:v>
                </c:pt>
                <c:pt idx="1">
                  <c:v>0.17596638655462227</c:v>
                </c:pt>
                <c:pt idx="18" formatCode="General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53F9-4B6F-8A63-948140A6FA33}"/>
            </c:ext>
          </c:extLst>
        </c:ser>
        <c:ser>
          <c:idx val="6"/>
          <c:order val="6"/>
          <c:tx>
            <c:strRef>
              <c:f>'value and test paramters'!$M$141</c:f>
              <c:strCache>
                <c:ptCount val="1"/>
                <c:pt idx="0">
                  <c:v>AUS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ymbol val="none"/>
          </c:marker>
          <c:xVal>
            <c:numRef>
              <c:f>'value and test paramters'!$F$142:$F$242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xVal>
          <c:yVal>
            <c:numRef>
              <c:f>'value and test paramters'!$M$142:$M$242</c:f>
              <c:numCache>
                <c:formatCode>0.00%</c:formatCode>
                <c:ptCount val="101"/>
                <c:pt idx="0">
                  <c:v>0.27700000000000002</c:v>
                </c:pt>
                <c:pt idx="1">
                  <c:v>0.27700000000000002</c:v>
                </c:pt>
                <c:pt idx="2">
                  <c:v>0.27700000000000002</c:v>
                </c:pt>
                <c:pt idx="3">
                  <c:v>0.27700000000000002</c:v>
                </c:pt>
                <c:pt idx="4">
                  <c:v>0.27700000000000002</c:v>
                </c:pt>
                <c:pt idx="5">
                  <c:v>0.27700000000000002</c:v>
                </c:pt>
                <c:pt idx="60" formatCode="General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53F9-4B6F-8A63-948140A6FA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6500736"/>
        <c:axId val="96506624"/>
      </c:scatterChart>
      <c:valAx>
        <c:axId val="96500736"/>
        <c:scaling>
          <c:orientation val="minMax"/>
          <c:max val="80"/>
        </c:scaling>
        <c:delete val="0"/>
        <c:axPos val="b"/>
        <c:numFmt formatCode="##,##0&quot;%&quot;" sourceLinked="0"/>
        <c:majorTickMark val="out"/>
        <c:minorTickMark val="none"/>
        <c:tickLblPos val="nextTo"/>
        <c:spPr>
          <a:ln>
            <a:solidFill>
              <a:schemeClr val="tx1">
                <a:lumMod val="85000"/>
                <a:lumOff val="15000"/>
              </a:schemeClr>
            </a:solidFill>
          </a:ln>
        </c:spPr>
        <c:crossAx val="96506624"/>
        <c:crosses val="autoZero"/>
        <c:crossBetween val="midCat"/>
      </c:valAx>
      <c:valAx>
        <c:axId val="96506624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spPr>
          <a:ln>
            <a:solidFill>
              <a:schemeClr val="tx1">
                <a:lumMod val="85000"/>
                <a:lumOff val="15000"/>
              </a:schemeClr>
            </a:solidFill>
          </a:ln>
        </c:spPr>
        <c:crossAx val="96500736"/>
        <c:crosses val="autoZero"/>
        <c:crossBetween val="midCat"/>
      </c:valAx>
      <c:spPr>
        <a:ln>
          <a:solidFill>
            <a:schemeClr val="tx1">
              <a:lumMod val="85000"/>
              <a:lumOff val="15000"/>
            </a:schemeClr>
          </a:solidFill>
        </a:ln>
      </c:spPr>
    </c:plotArea>
    <c:plotVisOnly val="1"/>
    <c:dispBlanksAs val="span"/>
    <c:showDLblsOverMax val="0"/>
  </c:chart>
  <c:spPr>
    <a:ln>
      <a:noFill/>
    </a:ln>
  </c:spPr>
  <c:txPr>
    <a:bodyPr/>
    <a:lstStyle/>
    <a:p>
      <a:pPr>
        <a:defRPr sz="1100"/>
      </a:pPr>
      <a:endParaRPr lang="en-US"/>
    </a:p>
  </c:txPr>
  <c:externalData r:id="rId1">
    <c:autoUpdate val="0"/>
  </c:externalData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9837903315402234E-2"/>
          <c:y val="5.1400554097404488E-2"/>
          <c:w val="0.87424918736627832"/>
          <c:h val="0.81124151188588478"/>
        </c:manualLayout>
      </c:layout>
      <c:scatterChart>
        <c:scatterStyle val="lineMarker"/>
        <c:varyColors val="0"/>
        <c:ser>
          <c:idx val="0"/>
          <c:order val="0"/>
          <c:tx>
            <c:strRef>
              <c:f>'value and test paramters'!$Q$141</c:f>
              <c:strCache>
                <c:ptCount val="1"/>
                <c:pt idx="0">
                  <c:v>DNK</c:v>
                </c:pt>
              </c:strCache>
            </c:strRef>
          </c:tx>
          <c:spPr>
            <a:ln>
              <a:solidFill>
                <a:schemeClr val="bg1">
                  <a:lumMod val="65000"/>
                </a:schemeClr>
              </a:solidFill>
              <a:prstDash val="solid"/>
            </a:ln>
          </c:spPr>
          <c:marker>
            <c:symbol val="none"/>
          </c:marker>
          <c:xVal>
            <c:numRef>
              <c:f>'value and test paramters'!$F$142:$F$1142</c:f>
              <c:numCache>
                <c:formatCode>General</c:formatCode>
                <c:ptCount val="10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</c:numCache>
            </c:numRef>
          </c:xVal>
          <c:yVal>
            <c:numRef>
              <c:f>'value and test paramters'!$Q$142:$Q$1142</c:f>
              <c:numCache>
                <c:formatCode>General</c:formatCode>
                <c:ptCount val="1001"/>
                <c:pt idx="0" formatCode="0%">
                  <c:v>2.8535031847133758E-2</c:v>
                </c:pt>
                <c:pt idx="2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C05-4D06-A3BE-D1DC0AAD5CBF}"/>
            </c:ext>
          </c:extLst>
        </c:ser>
        <c:ser>
          <c:idx val="1"/>
          <c:order val="1"/>
          <c:tx>
            <c:strRef>
              <c:f>'value and test paramters'!$R$141</c:f>
              <c:strCache>
                <c:ptCount val="1"/>
                <c:pt idx="0">
                  <c:v>KOR</c:v>
                </c:pt>
              </c:strCache>
            </c:strRef>
          </c:tx>
          <c:marker>
            <c:symbol val="none"/>
          </c:marker>
          <c:xVal>
            <c:numRef>
              <c:f>'value and test paramters'!$F$142:$F$1142</c:f>
              <c:numCache>
                <c:formatCode>General</c:formatCode>
                <c:ptCount val="10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</c:numCache>
            </c:numRef>
          </c:xVal>
          <c:yVal>
            <c:numRef>
              <c:f>'value and test paramters'!$R$142:$R$1142</c:f>
              <c:numCache>
                <c:formatCode>General</c:formatCode>
                <c:ptCount val="1001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C05-4D06-A3BE-D1DC0AAD5CBF}"/>
            </c:ext>
          </c:extLst>
        </c:ser>
        <c:ser>
          <c:idx val="2"/>
          <c:order val="2"/>
          <c:tx>
            <c:strRef>
              <c:f>'value and test paramters'!$S$141</c:f>
              <c:strCache>
                <c:ptCount val="1"/>
                <c:pt idx="0">
                  <c:v>US</c:v>
                </c:pt>
              </c:strCache>
            </c:strRef>
          </c:tx>
          <c:spPr>
            <a:ln>
              <a:solidFill>
                <a:schemeClr val="tx1"/>
              </a:solidFill>
              <a:prstDash val="lgDash"/>
            </a:ln>
          </c:spPr>
          <c:marker>
            <c:symbol val="none"/>
          </c:marker>
          <c:xVal>
            <c:numRef>
              <c:f>'value and test paramters'!$F$142:$F$1142</c:f>
              <c:numCache>
                <c:formatCode>General</c:formatCode>
                <c:ptCount val="10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</c:numCache>
            </c:numRef>
          </c:xVal>
          <c:yVal>
            <c:numRef>
              <c:f>'value and test paramters'!$S$142:$S$1142</c:f>
              <c:numCache>
                <c:formatCode>0%</c:formatCode>
                <c:ptCount val="1001"/>
                <c:pt idx="0">
                  <c:v>0.17596638655462227</c:v>
                </c:pt>
                <c:pt idx="1">
                  <c:v>0.17596638655462227</c:v>
                </c:pt>
                <c:pt idx="2">
                  <c:v>0.17596638655462227</c:v>
                </c:pt>
                <c:pt idx="3">
                  <c:v>0.17596638655462227</c:v>
                </c:pt>
                <c:pt idx="4">
                  <c:v>0.17596638655462227</c:v>
                </c:pt>
                <c:pt idx="5">
                  <c:v>0.17596638655462227</c:v>
                </c:pt>
                <c:pt idx="6">
                  <c:v>0.17596638655462227</c:v>
                </c:pt>
                <c:pt idx="7" formatCode="General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C05-4D06-A3BE-D1DC0AAD5CBF}"/>
            </c:ext>
          </c:extLst>
        </c:ser>
        <c:ser>
          <c:idx val="3"/>
          <c:order val="3"/>
          <c:tx>
            <c:strRef>
              <c:f>'value and test paramters'!$T$141</c:f>
              <c:strCache>
                <c:ptCount val="1"/>
                <c:pt idx="0">
                  <c:v>AUS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ymbol val="none"/>
          </c:marker>
          <c:xVal>
            <c:numRef>
              <c:f>'value and test paramters'!$F$142:$F$1142</c:f>
              <c:numCache>
                <c:formatCode>General</c:formatCode>
                <c:ptCount val="10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</c:numCache>
            </c:numRef>
          </c:xVal>
          <c:yVal>
            <c:numRef>
              <c:f>'value and test paramters'!$T$142:$T$1142</c:f>
              <c:numCache>
                <c:formatCode>0.00%</c:formatCode>
                <c:ptCount val="1001"/>
                <c:pt idx="0">
                  <c:v>0.27700000000000002</c:v>
                </c:pt>
                <c:pt idx="1">
                  <c:v>0.27700000000000002</c:v>
                </c:pt>
                <c:pt idx="2">
                  <c:v>0.27700000000000002</c:v>
                </c:pt>
                <c:pt idx="3">
                  <c:v>0.27700000000000002</c:v>
                </c:pt>
                <c:pt idx="4">
                  <c:v>0.27700000000000002</c:v>
                </c:pt>
                <c:pt idx="5">
                  <c:v>0.27700000000000002</c:v>
                </c:pt>
                <c:pt idx="6">
                  <c:v>0.27700000000000002</c:v>
                </c:pt>
                <c:pt idx="7">
                  <c:v>0.27700000000000002</c:v>
                </c:pt>
                <c:pt idx="8">
                  <c:v>0.27700000000000002</c:v>
                </c:pt>
                <c:pt idx="9">
                  <c:v>0.27700000000000002</c:v>
                </c:pt>
                <c:pt idx="10">
                  <c:v>0.27700000000000002</c:v>
                </c:pt>
                <c:pt idx="11">
                  <c:v>0.27700000000000002</c:v>
                </c:pt>
                <c:pt idx="12">
                  <c:v>0.27700000000000002</c:v>
                </c:pt>
                <c:pt idx="13">
                  <c:v>0.27700000000000002</c:v>
                </c:pt>
                <c:pt idx="14">
                  <c:v>0.27700000000000002</c:v>
                </c:pt>
                <c:pt idx="15">
                  <c:v>0.27700000000000002</c:v>
                </c:pt>
                <c:pt idx="16">
                  <c:v>0.27700000000000002</c:v>
                </c:pt>
                <c:pt idx="17">
                  <c:v>0.27700000000000002</c:v>
                </c:pt>
                <c:pt idx="18">
                  <c:v>0.27700000000000002</c:v>
                </c:pt>
                <c:pt idx="19">
                  <c:v>0.27700000000000002</c:v>
                </c:pt>
                <c:pt idx="20">
                  <c:v>0.27700000000000002</c:v>
                </c:pt>
                <c:pt idx="21">
                  <c:v>0.27700000000000002</c:v>
                </c:pt>
                <c:pt idx="22">
                  <c:v>0.27700000000000002</c:v>
                </c:pt>
                <c:pt idx="23">
                  <c:v>0.27700000000000002</c:v>
                </c:pt>
                <c:pt idx="24">
                  <c:v>0.27700000000000002</c:v>
                </c:pt>
                <c:pt idx="25">
                  <c:v>0.27700000000000002</c:v>
                </c:pt>
                <c:pt idx="26">
                  <c:v>0.27700000000000002</c:v>
                </c:pt>
                <c:pt idx="27">
                  <c:v>0.27700000000000002</c:v>
                </c:pt>
                <c:pt idx="28">
                  <c:v>0.27700000000000002</c:v>
                </c:pt>
                <c:pt idx="29">
                  <c:v>0.27700000000000002</c:v>
                </c:pt>
                <c:pt idx="30">
                  <c:v>0.27700000000000002</c:v>
                </c:pt>
                <c:pt idx="31">
                  <c:v>0.27700000000000002</c:v>
                </c:pt>
                <c:pt idx="32">
                  <c:v>0.27700000000000002</c:v>
                </c:pt>
                <c:pt idx="33">
                  <c:v>0.27700000000000002</c:v>
                </c:pt>
                <c:pt idx="34">
                  <c:v>0.27700000000000002</c:v>
                </c:pt>
                <c:pt idx="35">
                  <c:v>0.27700000000000002</c:v>
                </c:pt>
                <c:pt idx="36">
                  <c:v>0.27700000000000002</c:v>
                </c:pt>
                <c:pt idx="37">
                  <c:v>0.27700000000000002</c:v>
                </c:pt>
                <c:pt idx="38">
                  <c:v>0.27700000000000002</c:v>
                </c:pt>
                <c:pt idx="39">
                  <c:v>0.27700000000000002</c:v>
                </c:pt>
                <c:pt idx="40">
                  <c:v>0.27700000000000002</c:v>
                </c:pt>
                <c:pt idx="41">
                  <c:v>0.27700000000000002</c:v>
                </c:pt>
                <c:pt idx="42">
                  <c:v>0.27700000000000002</c:v>
                </c:pt>
                <c:pt idx="43">
                  <c:v>0.27700000000000002</c:v>
                </c:pt>
                <c:pt idx="44">
                  <c:v>0.27700000000000002</c:v>
                </c:pt>
                <c:pt idx="45">
                  <c:v>0.27700000000000002</c:v>
                </c:pt>
                <c:pt idx="46">
                  <c:v>0.27700000000000002</c:v>
                </c:pt>
                <c:pt idx="47">
                  <c:v>0.27700000000000002</c:v>
                </c:pt>
                <c:pt idx="48">
                  <c:v>0.27700000000000002</c:v>
                </c:pt>
                <c:pt idx="49">
                  <c:v>0.27700000000000002</c:v>
                </c:pt>
                <c:pt idx="50">
                  <c:v>0.27700000000000002</c:v>
                </c:pt>
                <c:pt idx="51">
                  <c:v>0.27700000000000002</c:v>
                </c:pt>
                <c:pt idx="52">
                  <c:v>0.27700000000000002</c:v>
                </c:pt>
                <c:pt idx="53">
                  <c:v>0.27700000000000002</c:v>
                </c:pt>
                <c:pt idx="54">
                  <c:v>0.27700000000000002</c:v>
                </c:pt>
                <c:pt idx="55">
                  <c:v>0.27700000000000002</c:v>
                </c:pt>
                <c:pt idx="56">
                  <c:v>0.27700000000000002</c:v>
                </c:pt>
                <c:pt idx="57">
                  <c:v>0.27700000000000002</c:v>
                </c:pt>
                <c:pt idx="58">
                  <c:v>0.27700000000000002</c:v>
                </c:pt>
                <c:pt idx="59">
                  <c:v>0.27700000000000002</c:v>
                </c:pt>
                <c:pt idx="60">
                  <c:v>0.27700000000000002</c:v>
                </c:pt>
                <c:pt idx="61">
                  <c:v>0.27700000000000002</c:v>
                </c:pt>
                <c:pt idx="62">
                  <c:v>0.27700000000000002</c:v>
                </c:pt>
                <c:pt idx="63">
                  <c:v>0.27700000000000002</c:v>
                </c:pt>
                <c:pt idx="64">
                  <c:v>0.27700000000000002</c:v>
                </c:pt>
                <c:pt idx="65">
                  <c:v>0.27700000000000002</c:v>
                </c:pt>
                <c:pt idx="66">
                  <c:v>0.27700000000000002</c:v>
                </c:pt>
                <c:pt idx="67">
                  <c:v>0.27700000000000002</c:v>
                </c:pt>
                <c:pt idx="68">
                  <c:v>0.27700000000000002</c:v>
                </c:pt>
                <c:pt idx="69">
                  <c:v>0.27700000000000002</c:v>
                </c:pt>
                <c:pt idx="70">
                  <c:v>0.27700000000000002</c:v>
                </c:pt>
                <c:pt idx="71">
                  <c:v>0.27700000000000002</c:v>
                </c:pt>
                <c:pt idx="72">
                  <c:v>0.27700000000000002</c:v>
                </c:pt>
                <c:pt idx="73">
                  <c:v>0.27700000000000002</c:v>
                </c:pt>
                <c:pt idx="74">
                  <c:v>0.27700000000000002</c:v>
                </c:pt>
                <c:pt idx="75">
                  <c:v>0.27700000000000002</c:v>
                </c:pt>
                <c:pt idx="76">
                  <c:v>0.27700000000000002</c:v>
                </c:pt>
                <c:pt idx="77">
                  <c:v>0.27700000000000002</c:v>
                </c:pt>
                <c:pt idx="78">
                  <c:v>0.27700000000000002</c:v>
                </c:pt>
                <c:pt idx="79">
                  <c:v>0.27700000000000002</c:v>
                </c:pt>
                <c:pt idx="80">
                  <c:v>0.27700000000000002</c:v>
                </c:pt>
                <c:pt idx="81">
                  <c:v>0.27700000000000002</c:v>
                </c:pt>
                <c:pt idx="82">
                  <c:v>0.27700000000000002</c:v>
                </c:pt>
                <c:pt idx="83">
                  <c:v>0.27700000000000002</c:v>
                </c:pt>
                <c:pt idx="84">
                  <c:v>0.27700000000000002</c:v>
                </c:pt>
                <c:pt idx="85">
                  <c:v>0.27700000000000002</c:v>
                </c:pt>
                <c:pt idx="86">
                  <c:v>0.27700000000000002</c:v>
                </c:pt>
                <c:pt idx="87">
                  <c:v>0.27700000000000002</c:v>
                </c:pt>
                <c:pt idx="88">
                  <c:v>0.27700000000000002</c:v>
                </c:pt>
                <c:pt idx="89">
                  <c:v>0.27700000000000002</c:v>
                </c:pt>
                <c:pt idx="90">
                  <c:v>0.27700000000000002</c:v>
                </c:pt>
                <c:pt idx="91">
                  <c:v>0.27700000000000002</c:v>
                </c:pt>
                <c:pt idx="92">
                  <c:v>0.27700000000000002</c:v>
                </c:pt>
                <c:pt idx="93">
                  <c:v>0.27700000000000002</c:v>
                </c:pt>
                <c:pt idx="94">
                  <c:v>0.27700000000000002</c:v>
                </c:pt>
                <c:pt idx="95">
                  <c:v>0.27700000000000002</c:v>
                </c:pt>
                <c:pt idx="96">
                  <c:v>0.27700000000000002</c:v>
                </c:pt>
                <c:pt idx="97">
                  <c:v>0.27700000000000002</c:v>
                </c:pt>
                <c:pt idx="98">
                  <c:v>0.27700000000000002</c:v>
                </c:pt>
                <c:pt idx="99">
                  <c:v>0.27700000000000002</c:v>
                </c:pt>
                <c:pt idx="100">
                  <c:v>0.27700000000000002</c:v>
                </c:pt>
                <c:pt idx="101">
                  <c:v>0.27700000000000002</c:v>
                </c:pt>
                <c:pt idx="102">
                  <c:v>0.27700000000000002</c:v>
                </c:pt>
                <c:pt idx="103">
                  <c:v>0.27700000000000002</c:v>
                </c:pt>
                <c:pt idx="104">
                  <c:v>0.27700000000000002</c:v>
                </c:pt>
                <c:pt idx="105">
                  <c:v>0.27700000000000002</c:v>
                </c:pt>
                <c:pt idx="106">
                  <c:v>0.27700000000000002</c:v>
                </c:pt>
                <c:pt idx="107">
                  <c:v>0.27700000000000002</c:v>
                </c:pt>
                <c:pt idx="108">
                  <c:v>0.27700000000000002</c:v>
                </c:pt>
                <c:pt idx="109">
                  <c:v>0.27700000000000002</c:v>
                </c:pt>
                <c:pt idx="110">
                  <c:v>0.27700000000000002</c:v>
                </c:pt>
                <c:pt idx="111">
                  <c:v>0.27700000000000002</c:v>
                </c:pt>
                <c:pt idx="112">
                  <c:v>0.27700000000000002</c:v>
                </c:pt>
                <c:pt idx="113">
                  <c:v>0.27700000000000002</c:v>
                </c:pt>
                <c:pt idx="114">
                  <c:v>0.27700000000000002</c:v>
                </c:pt>
                <c:pt idx="115">
                  <c:v>0.27700000000000002</c:v>
                </c:pt>
                <c:pt idx="116">
                  <c:v>0.27700000000000002</c:v>
                </c:pt>
                <c:pt idx="117">
                  <c:v>0.27700000000000002</c:v>
                </c:pt>
                <c:pt idx="118">
                  <c:v>0.27700000000000002</c:v>
                </c:pt>
                <c:pt idx="119">
                  <c:v>0.27700000000000002</c:v>
                </c:pt>
                <c:pt idx="120">
                  <c:v>0.27700000000000002</c:v>
                </c:pt>
                <c:pt idx="121">
                  <c:v>0.27700000000000002</c:v>
                </c:pt>
                <c:pt idx="122">
                  <c:v>0.27700000000000002</c:v>
                </c:pt>
                <c:pt idx="123">
                  <c:v>0.27700000000000002</c:v>
                </c:pt>
                <c:pt idx="124">
                  <c:v>0.27700000000000002</c:v>
                </c:pt>
                <c:pt idx="125">
                  <c:v>0.27700000000000002</c:v>
                </c:pt>
                <c:pt idx="126">
                  <c:v>0.27700000000000002</c:v>
                </c:pt>
                <c:pt idx="127">
                  <c:v>0.27700000000000002</c:v>
                </c:pt>
                <c:pt idx="128">
                  <c:v>0.27700000000000002</c:v>
                </c:pt>
                <c:pt idx="129">
                  <c:v>0.27700000000000002</c:v>
                </c:pt>
                <c:pt idx="130">
                  <c:v>0.27700000000000002</c:v>
                </c:pt>
                <c:pt idx="131">
                  <c:v>0.27700000000000002</c:v>
                </c:pt>
                <c:pt idx="132">
                  <c:v>0.27700000000000002</c:v>
                </c:pt>
                <c:pt idx="133">
                  <c:v>0.27700000000000002</c:v>
                </c:pt>
                <c:pt idx="134">
                  <c:v>0.27700000000000002</c:v>
                </c:pt>
                <c:pt idx="135">
                  <c:v>0.27700000000000002</c:v>
                </c:pt>
                <c:pt idx="136">
                  <c:v>0.27700000000000002</c:v>
                </c:pt>
                <c:pt idx="137">
                  <c:v>0.27700000000000002</c:v>
                </c:pt>
                <c:pt idx="138">
                  <c:v>0.27700000000000002</c:v>
                </c:pt>
                <c:pt idx="139">
                  <c:v>0.27700000000000002</c:v>
                </c:pt>
                <c:pt idx="140">
                  <c:v>0.27700000000000002</c:v>
                </c:pt>
                <c:pt idx="141">
                  <c:v>0.27700000000000002</c:v>
                </c:pt>
                <c:pt idx="142">
                  <c:v>0.27700000000000002</c:v>
                </c:pt>
                <c:pt idx="143">
                  <c:v>0.27700000000000002</c:v>
                </c:pt>
                <c:pt idx="144">
                  <c:v>0.27700000000000002</c:v>
                </c:pt>
                <c:pt idx="145">
                  <c:v>0.27700000000000002</c:v>
                </c:pt>
                <c:pt idx="146">
                  <c:v>0.27700000000000002</c:v>
                </c:pt>
                <c:pt idx="147">
                  <c:v>0.27700000000000002</c:v>
                </c:pt>
                <c:pt idx="148">
                  <c:v>0.27700000000000002</c:v>
                </c:pt>
                <c:pt idx="149">
                  <c:v>0.27700000000000002</c:v>
                </c:pt>
                <c:pt idx="150">
                  <c:v>0.27700000000000002</c:v>
                </c:pt>
                <c:pt idx="151">
                  <c:v>0.27700000000000002</c:v>
                </c:pt>
                <c:pt idx="152">
                  <c:v>0.27700000000000002</c:v>
                </c:pt>
                <c:pt idx="153">
                  <c:v>0.27700000000000002</c:v>
                </c:pt>
                <c:pt idx="154">
                  <c:v>0.27700000000000002</c:v>
                </c:pt>
                <c:pt idx="155">
                  <c:v>0.27700000000000002</c:v>
                </c:pt>
                <c:pt idx="156">
                  <c:v>0.27700000000000002</c:v>
                </c:pt>
                <c:pt idx="157">
                  <c:v>0.27700000000000002</c:v>
                </c:pt>
                <c:pt idx="158">
                  <c:v>0.27700000000000002</c:v>
                </c:pt>
                <c:pt idx="159">
                  <c:v>0.27700000000000002</c:v>
                </c:pt>
                <c:pt idx="160">
                  <c:v>0.27700000000000002</c:v>
                </c:pt>
                <c:pt idx="161">
                  <c:v>0.27700000000000002</c:v>
                </c:pt>
                <c:pt idx="162">
                  <c:v>0.27700000000000002</c:v>
                </c:pt>
                <c:pt idx="163">
                  <c:v>0.27700000000000002</c:v>
                </c:pt>
                <c:pt idx="164">
                  <c:v>0.27700000000000002</c:v>
                </c:pt>
                <c:pt idx="165">
                  <c:v>0.27700000000000002</c:v>
                </c:pt>
                <c:pt idx="166">
                  <c:v>0.27700000000000002</c:v>
                </c:pt>
                <c:pt idx="167">
                  <c:v>0.27700000000000002</c:v>
                </c:pt>
                <c:pt idx="168">
                  <c:v>0.27700000000000002</c:v>
                </c:pt>
                <c:pt idx="169">
                  <c:v>0.27700000000000002</c:v>
                </c:pt>
                <c:pt idx="170">
                  <c:v>0.27700000000000002</c:v>
                </c:pt>
                <c:pt idx="171">
                  <c:v>0.27700000000000002</c:v>
                </c:pt>
                <c:pt idx="172">
                  <c:v>0.27700000000000002</c:v>
                </c:pt>
                <c:pt idx="173">
                  <c:v>0.27700000000000002</c:v>
                </c:pt>
                <c:pt idx="174">
                  <c:v>0.27700000000000002</c:v>
                </c:pt>
                <c:pt idx="175">
                  <c:v>0.27700000000000002</c:v>
                </c:pt>
                <c:pt idx="176">
                  <c:v>0.27700000000000002</c:v>
                </c:pt>
                <c:pt idx="177">
                  <c:v>0.27700000000000002</c:v>
                </c:pt>
                <c:pt idx="178">
                  <c:v>0.27700000000000002</c:v>
                </c:pt>
                <c:pt idx="179">
                  <c:v>0.27700000000000002</c:v>
                </c:pt>
                <c:pt idx="180">
                  <c:v>0.27700000000000002</c:v>
                </c:pt>
                <c:pt idx="181">
                  <c:v>0.27700000000000002</c:v>
                </c:pt>
                <c:pt idx="182">
                  <c:v>0.27700000000000002</c:v>
                </c:pt>
                <c:pt idx="183">
                  <c:v>0.27700000000000002</c:v>
                </c:pt>
                <c:pt idx="184">
                  <c:v>0.27700000000000002</c:v>
                </c:pt>
                <c:pt idx="185">
                  <c:v>0.27700000000000002</c:v>
                </c:pt>
                <c:pt idx="186">
                  <c:v>0.27700000000000002</c:v>
                </c:pt>
                <c:pt idx="187">
                  <c:v>0.27700000000000002</c:v>
                </c:pt>
                <c:pt idx="188">
                  <c:v>0.27700000000000002</c:v>
                </c:pt>
                <c:pt idx="189">
                  <c:v>0.27700000000000002</c:v>
                </c:pt>
                <c:pt idx="190">
                  <c:v>0.27700000000000002</c:v>
                </c:pt>
                <c:pt idx="191">
                  <c:v>0.27700000000000002</c:v>
                </c:pt>
                <c:pt idx="192">
                  <c:v>0.27700000000000002</c:v>
                </c:pt>
                <c:pt idx="193">
                  <c:v>0.27700000000000002</c:v>
                </c:pt>
                <c:pt idx="194">
                  <c:v>0.27700000000000002</c:v>
                </c:pt>
                <c:pt idx="195">
                  <c:v>0.27700000000000002</c:v>
                </c:pt>
                <c:pt idx="196">
                  <c:v>0.27700000000000002</c:v>
                </c:pt>
                <c:pt idx="197">
                  <c:v>0.27700000000000002</c:v>
                </c:pt>
                <c:pt idx="198">
                  <c:v>0.27700000000000002</c:v>
                </c:pt>
                <c:pt idx="199">
                  <c:v>0.27700000000000002</c:v>
                </c:pt>
                <c:pt idx="200">
                  <c:v>0.27700000000000002</c:v>
                </c:pt>
                <c:pt idx="201">
                  <c:v>0.27700000000000002</c:v>
                </c:pt>
                <c:pt idx="202">
                  <c:v>0.27700000000000002</c:v>
                </c:pt>
                <c:pt idx="203">
                  <c:v>0.27700000000000002</c:v>
                </c:pt>
                <c:pt idx="204">
                  <c:v>0.27700000000000002</c:v>
                </c:pt>
                <c:pt idx="205">
                  <c:v>0.27700000000000002</c:v>
                </c:pt>
                <c:pt idx="206">
                  <c:v>0.27700000000000002</c:v>
                </c:pt>
                <c:pt idx="207">
                  <c:v>0.27700000000000002</c:v>
                </c:pt>
                <c:pt idx="208">
                  <c:v>0.27700000000000002</c:v>
                </c:pt>
                <c:pt idx="209">
                  <c:v>0.27700000000000002</c:v>
                </c:pt>
                <c:pt idx="210">
                  <c:v>0.27700000000000002</c:v>
                </c:pt>
                <c:pt idx="211">
                  <c:v>0.27700000000000002</c:v>
                </c:pt>
                <c:pt idx="212">
                  <c:v>0.27700000000000002</c:v>
                </c:pt>
                <c:pt idx="213">
                  <c:v>0.27700000000000002</c:v>
                </c:pt>
                <c:pt idx="214">
                  <c:v>0.27700000000000002</c:v>
                </c:pt>
                <c:pt idx="215">
                  <c:v>0.27700000000000002</c:v>
                </c:pt>
                <c:pt idx="216">
                  <c:v>0.27700000000000002</c:v>
                </c:pt>
                <c:pt idx="217">
                  <c:v>0.27700000000000002</c:v>
                </c:pt>
                <c:pt idx="218">
                  <c:v>0.27700000000000002</c:v>
                </c:pt>
                <c:pt idx="219">
                  <c:v>0.27700000000000002</c:v>
                </c:pt>
                <c:pt idx="220">
                  <c:v>0.27700000000000002</c:v>
                </c:pt>
                <c:pt idx="221">
                  <c:v>0.27700000000000002</c:v>
                </c:pt>
                <c:pt idx="222">
                  <c:v>0.27700000000000002</c:v>
                </c:pt>
                <c:pt idx="223">
                  <c:v>0.27700000000000002</c:v>
                </c:pt>
                <c:pt idx="224">
                  <c:v>0.27700000000000002</c:v>
                </c:pt>
                <c:pt idx="225">
                  <c:v>0.27700000000000002</c:v>
                </c:pt>
                <c:pt idx="226">
                  <c:v>0.27700000000000002</c:v>
                </c:pt>
                <c:pt idx="227">
                  <c:v>0.27700000000000002</c:v>
                </c:pt>
                <c:pt idx="228">
                  <c:v>0.27700000000000002</c:v>
                </c:pt>
                <c:pt idx="229">
                  <c:v>0.27700000000000002</c:v>
                </c:pt>
                <c:pt idx="230">
                  <c:v>0.27700000000000002</c:v>
                </c:pt>
                <c:pt idx="231">
                  <c:v>0.27700000000000002</c:v>
                </c:pt>
                <c:pt idx="232">
                  <c:v>0.27700000000000002</c:v>
                </c:pt>
                <c:pt idx="233">
                  <c:v>0.27700000000000002</c:v>
                </c:pt>
                <c:pt idx="234">
                  <c:v>0.27700000000000002</c:v>
                </c:pt>
                <c:pt idx="235">
                  <c:v>0.27700000000000002</c:v>
                </c:pt>
                <c:pt idx="236">
                  <c:v>0.27700000000000002</c:v>
                </c:pt>
                <c:pt idx="237">
                  <c:v>0.27700000000000002</c:v>
                </c:pt>
                <c:pt idx="238">
                  <c:v>0.27700000000000002</c:v>
                </c:pt>
                <c:pt idx="239">
                  <c:v>0.27700000000000002</c:v>
                </c:pt>
                <c:pt idx="240">
                  <c:v>0.27700000000000002</c:v>
                </c:pt>
                <c:pt idx="241">
                  <c:v>0.27700000000000002</c:v>
                </c:pt>
                <c:pt idx="242">
                  <c:v>0.27700000000000002</c:v>
                </c:pt>
                <c:pt idx="243">
                  <c:v>0.27700000000000002</c:v>
                </c:pt>
                <c:pt idx="1000" formatCode="General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C05-4D06-A3BE-D1DC0AAD5CBF}"/>
            </c:ext>
          </c:extLst>
        </c:ser>
        <c:ser>
          <c:idx val="4"/>
          <c:order val="4"/>
          <c:tx>
            <c:strRef>
              <c:f>'value and test paramters'!$U$141</c:f>
              <c:strCache>
                <c:ptCount val="1"/>
              </c:strCache>
            </c:strRef>
          </c:tx>
          <c:spPr>
            <a:ln>
              <a:solidFill>
                <a:schemeClr val="bg1">
                  <a:lumMod val="65000"/>
                </a:schemeClr>
              </a:solidFill>
              <a:prstDash val="sysDash"/>
            </a:ln>
          </c:spPr>
          <c:marker>
            <c:symbol val="none"/>
          </c:marker>
          <c:xVal>
            <c:numRef>
              <c:f>'value and test paramters'!$F$142:$F$1142</c:f>
              <c:numCache>
                <c:formatCode>General</c:formatCode>
                <c:ptCount val="10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</c:numCache>
            </c:numRef>
          </c:xVal>
          <c:yVal>
            <c:numRef>
              <c:f>'value and test paramters'!$U$142:$U$1142</c:f>
              <c:numCache>
                <c:formatCode>General</c:formatCode>
                <c:ptCount val="1001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6C05-4D06-A3BE-D1DC0AAD5CBF}"/>
            </c:ext>
          </c:extLst>
        </c:ser>
        <c:ser>
          <c:idx val="5"/>
          <c:order val="5"/>
          <c:tx>
            <c:strRef>
              <c:f>'value and test paramters'!$V$141</c:f>
              <c:strCache>
                <c:ptCount val="1"/>
              </c:strCache>
            </c:strRef>
          </c:tx>
          <c:spPr>
            <a:ln>
              <a:solidFill>
                <a:schemeClr val="tx1"/>
              </a:solidFill>
              <a:prstDash val="lgDash"/>
            </a:ln>
          </c:spPr>
          <c:marker>
            <c:symbol val="none"/>
          </c:marker>
          <c:xVal>
            <c:numRef>
              <c:f>'value and test paramters'!$F$142:$F$1142</c:f>
              <c:numCache>
                <c:formatCode>General</c:formatCode>
                <c:ptCount val="10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</c:numCache>
            </c:numRef>
          </c:xVal>
          <c:yVal>
            <c:numRef>
              <c:f>'value and test paramters'!$V$142:$V$1142</c:f>
              <c:numCache>
                <c:formatCode>General</c:formatCode>
                <c:ptCount val="1001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6C05-4D06-A3BE-D1DC0AAD5CBF}"/>
            </c:ext>
          </c:extLst>
        </c:ser>
        <c:ser>
          <c:idx val="6"/>
          <c:order val="6"/>
          <c:tx>
            <c:strRef>
              <c:f>'value and test paramters'!$W$141</c:f>
              <c:strCache>
                <c:ptCount val="1"/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'value and test paramters'!$F$142:$F$1142</c:f>
              <c:numCache>
                <c:formatCode>General</c:formatCode>
                <c:ptCount val="10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</c:numCache>
            </c:numRef>
          </c:xVal>
          <c:yVal>
            <c:numRef>
              <c:f>'value and test paramters'!$W$142:$W$1142</c:f>
              <c:numCache>
                <c:formatCode>General</c:formatCode>
                <c:ptCount val="1001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6C05-4D06-A3BE-D1DC0AAD5C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6701824"/>
        <c:axId val="95888896"/>
      </c:scatterChart>
      <c:valAx>
        <c:axId val="96701824"/>
        <c:scaling>
          <c:orientation val="minMax"/>
          <c:max val="1000"/>
        </c:scaling>
        <c:delete val="0"/>
        <c:axPos val="b"/>
        <c:title>
          <c:tx>
            <c:rich>
              <a:bodyPr/>
              <a:lstStyle/>
              <a:p>
                <a:pPr>
                  <a:defRPr sz="1500" b="0"/>
                </a:pPr>
                <a:r>
                  <a:rPr lang="en-AU" sz="1500" b="0" dirty="0">
                    <a:effectLst/>
                  </a:rPr>
                  <a:t>Private</a:t>
                </a:r>
                <a:r>
                  <a:rPr lang="en-AU" sz="1500" b="0" baseline="0" dirty="0">
                    <a:effectLst/>
                  </a:rPr>
                  <a:t> assessable </a:t>
                </a:r>
                <a:r>
                  <a:rPr lang="en-AU" sz="1500" b="1" u="sng" baseline="0" dirty="0">
                    <a:effectLst/>
                  </a:rPr>
                  <a:t>assets</a:t>
                </a:r>
                <a:r>
                  <a:rPr lang="en-AU" sz="1500" b="0" baseline="0" dirty="0">
                    <a:effectLst/>
                  </a:rPr>
                  <a:t> as % of AW</a:t>
                </a:r>
                <a:endParaRPr lang="en-AU" sz="1500" b="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1775443029870504"/>
              <c:y val="0.9269144758326516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>
                <a:lumMod val="85000"/>
                <a:lumOff val="15000"/>
              </a:schemeClr>
            </a:solidFill>
          </a:ln>
        </c:spPr>
        <c:crossAx val="95888896"/>
        <c:crosses val="autoZero"/>
        <c:crossBetween val="midCat"/>
      </c:valAx>
      <c:valAx>
        <c:axId val="95888896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spPr>
          <a:ln>
            <a:solidFill>
              <a:schemeClr val="tx1">
                <a:lumMod val="85000"/>
                <a:lumOff val="15000"/>
              </a:schemeClr>
            </a:solidFill>
          </a:ln>
        </c:spPr>
        <c:crossAx val="96701824"/>
        <c:crosses val="autoZero"/>
        <c:crossBetween val="midCat"/>
      </c:valAx>
      <c:spPr>
        <a:ln>
          <a:solidFill>
            <a:schemeClr val="tx1">
              <a:lumMod val="85000"/>
              <a:lumOff val="15000"/>
            </a:schemeClr>
          </a:solidFill>
        </a:ln>
      </c:spPr>
    </c:plotArea>
    <c:plotVisOnly val="1"/>
    <c:dispBlanksAs val="span"/>
    <c:showDLblsOverMax val="0"/>
  </c:chart>
  <c:spPr>
    <a:ln>
      <a:noFill/>
    </a:ln>
  </c:spPr>
  <c:externalData r:id="rId1">
    <c:autoUpdate val="0"/>
  </c:externalData>
  <c:userShapes r:id="rId2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Pt>
            <c:idx val="19"/>
            <c:invertIfNegative val="0"/>
            <c:bubble3D val="0"/>
            <c:spPr>
              <a:solidFill>
                <a:srgbClr val="00999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267-4A46-998D-CACE27E8890D}"/>
              </c:ext>
            </c:extLst>
          </c:dPt>
          <c:dPt>
            <c:idx val="33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267-4A46-998D-CACE27E8890D}"/>
              </c:ext>
            </c:extLst>
          </c:dPt>
          <c:dLbls>
            <c:dLbl>
              <c:idx val="19"/>
              <c:numFmt formatCode="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rgbClr val="009999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267-4A46-998D-CACE27E8890D}"/>
                </c:ext>
              </c:extLst>
            </c:dLbl>
            <c:dLbl>
              <c:idx val="33"/>
              <c:numFmt formatCode="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267-4A46-998D-CACE27E8890D}"/>
                </c:ext>
              </c:extLst>
            </c:dLbl>
            <c:numFmt formatCode="0&quot;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'OECD.Stat export'!$A$10:$A$46</c:f>
              <c:strCache>
                <c:ptCount val="37"/>
                <c:pt idx="0">
                  <c:v>Greece</c:v>
                </c:pt>
                <c:pt idx="1">
                  <c:v>Latvia</c:v>
                </c:pt>
                <c:pt idx="2">
                  <c:v>Luxembourg</c:v>
                </c:pt>
                <c:pt idx="3">
                  <c:v>Hungary</c:v>
                </c:pt>
                <c:pt idx="4">
                  <c:v>Türkiye</c:v>
                </c:pt>
                <c:pt idx="5">
                  <c:v>Sweden</c:v>
                </c:pt>
                <c:pt idx="6">
                  <c:v>Poland</c:v>
                </c:pt>
                <c:pt idx="7">
                  <c:v>Austria</c:v>
                </c:pt>
                <c:pt idx="8">
                  <c:v>Slovenia</c:v>
                </c:pt>
                <c:pt idx="9">
                  <c:v>Germany</c:v>
                </c:pt>
                <c:pt idx="10">
                  <c:v>Norway</c:v>
                </c:pt>
                <c:pt idx="11">
                  <c:v>Italy</c:v>
                </c:pt>
                <c:pt idx="12">
                  <c:v>France</c:v>
                </c:pt>
                <c:pt idx="13">
                  <c:v>Spain</c:v>
                </c:pt>
                <c:pt idx="14">
                  <c:v>Lithuania</c:v>
                </c:pt>
                <c:pt idx="15">
                  <c:v>Czechia</c:v>
                </c:pt>
                <c:pt idx="16">
                  <c:v>Portugal</c:v>
                </c:pt>
                <c:pt idx="17">
                  <c:v>Estonia</c:v>
                </c:pt>
                <c:pt idx="18">
                  <c:v>Slovak Republic</c:v>
                </c:pt>
                <c:pt idx="19">
                  <c:v>Korea</c:v>
                </c:pt>
                <c:pt idx="20">
                  <c:v>Mexico</c:v>
                </c:pt>
                <c:pt idx="21">
                  <c:v>Japan</c:v>
                </c:pt>
                <c:pt idx="22">
                  <c:v>Colombia</c:v>
                </c:pt>
                <c:pt idx="23">
                  <c:v>Ireland</c:v>
                </c:pt>
                <c:pt idx="24">
                  <c:v>New Zealand</c:v>
                </c:pt>
                <c:pt idx="25">
                  <c:v>Costa Rica</c:v>
                </c:pt>
                <c:pt idx="26">
                  <c:v>Denmark</c:v>
                </c:pt>
                <c:pt idx="27">
                  <c:v>Finland</c:v>
                </c:pt>
                <c:pt idx="28">
                  <c:v>Chile</c:v>
                </c:pt>
                <c:pt idx="29">
                  <c:v>Israel</c:v>
                </c:pt>
                <c:pt idx="30">
                  <c:v>Canada</c:v>
                </c:pt>
                <c:pt idx="31">
                  <c:v>United States</c:v>
                </c:pt>
                <c:pt idx="32">
                  <c:v>United Kingdom</c:v>
                </c:pt>
                <c:pt idx="33">
                  <c:v>Australia</c:v>
                </c:pt>
                <c:pt idx="34">
                  <c:v>Switzerland</c:v>
                </c:pt>
                <c:pt idx="35">
                  <c:v>Netherlands</c:v>
                </c:pt>
                <c:pt idx="36">
                  <c:v>Iceland</c:v>
                </c:pt>
              </c:strCache>
            </c:strRef>
          </c:cat>
          <c:val>
            <c:numRef>
              <c:f>'OECD.Stat export'!$M$10:$M$46</c:f>
              <c:numCache>
                <c:formatCode>#,##0.0_ ;\-#,##0.0\ </c:formatCode>
                <c:ptCount val="37"/>
                <c:pt idx="0">
                  <c:v>0.872</c:v>
                </c:pt>
                <c:pt idx="1">
                  <c:v>1.72</c:v>
                </c:pt>
                <c:pt idx="2">
                  <c:v>2.0249999999999999</c:v>
                </c:pt>
                <c:pt idx="3">
                  <c:v>2.806</c:v>
                </c:pt>
                <c:pt idx="4">
                  <c:v>2.819</c:v>
                </c:pt>
                <c:pt idx="5">
                  <c:v>4.2910000000000004</c:v>
                </c:pt>
                <c:pt idx="6">
                  <c:v>5.21</c:v>
                </c:pt>
                <c:pt idx="7">
                  <c:v>5.4429999999999996</c:v>
                </c:pt>
                <c:pt idx="8">
                  <c:v>6.3550000000000004</c:v>
                </c:pt>
                <c:pt idx="9">
                  <c:v>6.47</c:v>
                </c:pt>
                <c:pt idx="10">
                  <c:v>7.8609999999999998</c:v>
                </c:pt>
                <c:pt idx="11">
                  <c:v>8.5280000000000005</c:v>
                </c:pt>
                <c:pt idx="12">
                  <c:v>8.5969999999999995</c:v>
                </c:pt>
                <c:pt idx="13">
                  <c:v>8.6359999999999992</c:v>
                </c:pt>
                <c:pt idx="14">
                  <c:v>8.7469999999999999</c:v>
                </c:pt>
                <c:pt idx="15">
                  <c:v>8.8409999999999993</c:v>
                </c:pt>
                <c:pt idx="16">
                  <c:v>8.9130000000000003</c:v>
                </c:pt>
                <c:pt idx="17">
                  <c:v>11.175000000000001</c:v>
                </c:pt>
                <c:pt idx="18">
                  <c:v>13.746</c:v>
                </c:pt>
                <c:pt idx="19">
                  <c:v>15.538</c:v>
                </c:pt>
                <c:pt idx="20">
                  <c:v>18.353999999999999</c:v>
                </c:pt>
                <c:pt idx="21">
                  <c:v>23.42</c:v>
                </c:pt>
                <c:pt idx="22">
                  <c:v>24.08</c:v>
                </c:pt>
                <c:pt idx="23">
                  <c:v>24.97</c:v>
                </c:pt>
                <c:pt idx="24">
                  <c:v>32.037999999999997</c:v>
                </c:pt>
                <c:pt idx="25">
                  <c:v>36.064</c:v>
                </c:pt>
                <c:pt idx="26">
                  <c:v>38.325000000000003</c:v>
                </c:pt>
                <c:pt idx="27">
                  <c:v>52.658000000000001</c:v>
                </c:pt>
                <c:pt idx="28">
                  <c:v>57.710999999999999</c:v>
                </c:pt>
                <c:pt idx="29">
                  <c:v>58.106000000000002</c:v>
                </c:pt>
                <c:pt idx="30">
                  <c:v>77.212999999999994</c:v>
                </c:pt>
                <c:pt idx="31">
                  <c:v>78.733000000000004</c:v>
                </c:pt>
                <c:pt idx="32">
                  <c:v>85.200999999999993</c:v>
                </c:pt>
                <c:pt idx="33">
                  <c:v>131.38499999999999</c:v>
                </c:pt>
                <c:pt idx="34">
                  <c:v>138.11000000000001</c:v>
                </c:pt>
                <c:pt idx="35">
                  <c:v>150.745</c:v>
                </c:pt>
                <c:pt idx="36">
                  <c:v>176.06899999999999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267-4A46-998D-CACE27E889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-27"/>
        <c:axId val="1755966575"/>
        <c:axId val="1755973295"/>
      </c:barChart>
      <c:catAx>
        <c:axId val="17559665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5973295"/>
        <c:crosses val="autoZero"/>
        <c:auto val="1"/>
        <c:lblAlgn val="ctr"/>
        <c:lblOffset val="100"/>
        <c:tickLblSkip val="1"/>
        <c:noMultiLvlLbl val="0"/>
      </c:catAx>
      <c:valAx>
        <c:axId val="1755973295"/>
        <c:scaling>
          <c:orientation val="minMax"/>
        </c:scaling>
        <c:delete val="0"/>
        <c:axPos val="l"/>
        <c:numFmt formatCode="0&quot;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5966575"/>
        <c:crosses val="autoZero"/>
        <c:crossBetween val="between"/>
      </c:valAx>
      <c:spPr>
        <a:noFill/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0.31278</cdr:x>
      <cdr:y>0.41346</cdr:y>
    </cdr:from>
    <cdr:to>
      <cdr:x>0.48048</cdr:x>
      <cdr:y>0.48965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6082D94D-031E-85A4-7166-75F7B28D8420}"/>
            </a:ext>
          </a:extLst>
        </cdr:cNvPr>
        <cdr:cNvSpPr txBox="1"/>
      </cdr:nvSpPr>
      <cdr:spPr>
        <a:xfrm xmlns:a="http://schemas.openxmlformats.org/drawingml/2006/main">
          <a:off x="3704897" y="2181470"/>
          <a:ext cx="1986456" cy="40202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AU" sz="1400" b="1" dirty="0">
              <a:solidFill>
                <a:srgbClr val="009999"/>
              </a:solidFill>
            </a:rPr>
            <a:t>KOR</a:t>
          </a:r>
        </a:p>
      </cdr:txBody>
    </cdr:sp>
  </cdr:relSizeAnchor>
  <cdr:relSizeAnchor xmlns:cdr="http://schemas.openxmlformats.org/drawingml/2006/chartDrawing">
    <cdr:from>
      <cdr:x>0.37045</cdr:x>
      <cdr:y>0.5996</cdr:y>
    </cdr:from>
    <cdr:to>
      <cdr:x>0.53815</cdr:x>
      <cdr:y>0.6758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3E9F324D-D4E7-82EC-5F7D-9B62DABBE380}"/>
            </a:ext>
          </a:extLst>
        </cdr:cNvPr>
        <cdr:cNvSpPr txBox="1"/>
      </cdr:nvSpPr>
      <cdr:spPr>
        <a:xfrm xmlns:a="http://schemas.openxmlformats.org/drawingml/2006/main">
          <a:off x="4388069" y="3163610"/>
          <a:ext cx="1986456" cy="40202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AU" sz="1400" b="1" dirty="0">
              <a:solidFill>
                <a:srgbClr val="C00000"/>
              </a:solidFill>
            </a:rPr>
            <a:t>AUS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0.05873</cdr:x>
      <cdr:y>0.03391</cdr:y>
    </cdr:from>
    <cdr:to>
      <cdr:x>0.65182</cdr:x>
      <cdr:y>0.12451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B87B5803-5242-EAE3-447D-3988BAED4AF3}"/>
            </a:ext>
          </a:extLst>
        </cdr:cNvPr>
        <cdr:cNvSpPr txBox="1"/>
      </cdr:nvSpPr>
      <cdr:spPr>
        <a:xfrm xmlns:a="http://schemas.openxmlformats.org/drawingml/2006/main">
          <a:off x="522312" y="175158"/>
          <a:ext cx="5274332" cy="46805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AU" sz="1400" dirty="0"/>
            <a:t> Public expenditure on pensions, OECD countries, 2020-60, % of GDP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0.11934</cdr:x>
      <cdr:y>0.03733</cdr:y>
    </cdr:from>
    <cdr:to>
      <cdr:x>0.22471</cdr:x>
      <cdr:y>0.14763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558526" y="107501"/>
          <a:ext cx="493126" cy="31763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AU" sz="1400" b="1" dirty="0">
              <a:solidFill>
                <a:srgbClr val="C00000"/>
              </a:solidFill>
            </a:rPr>
            <a:t>AUS</a:t>
          </a:r>
        </a:p>
      </cdr:txBody>
    </cdr:sp>
  </cdr:relSizeAnchor>
  <cdr:relSizeAnchor xmlns:cdr="http://schemas.openxmlformats.org/drawingml/2006/chartDrawing">
    <cdr:from>
      <cdr:x>0.15857</cdr:x>
      <cdr:y>0.30048</cdr:y>
    </cdr:from>
    <cdr:to>
      <cdr:x>0.26394</cdr:x>
      <cdr:y>0.41078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970365" y="1189841"/>
          <a:ext cx="644812" cy="43677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AU" sz="1100"/>
            <a:t>CAN</a:t>
          </a:r>
        </a:p>
      </cdr:txBody>
    </cdr:sp>
  </cdr:relSizeAnchor>
  <cdr:relSizeAnchor xmlns:cdr="http://schemas.openxmlformats.org/drawingml/2006/chartDrawing">
    <cdr:from>
      <cdr:x>0.71534</cdr:x>
      <cdr:y>0.66473</cdr:y>
    </cdr:from>
    <cdr:to>
      <cdr:x>0.82071</cdr:x>
      <cdr:y>0.77502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4377524" y="2632232"/>
          <a:ext cx="644812" cy="43673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AU" sz="1100"/>
            <a:t>DNK</a:t>
          </a:r>
        </a:p>
      </cdr:txBody>
    </cdr:sp>
  </cdr:relSizeAnchor>
  <cdr:relSizeAnchor xmlns:cdr="http://schemas.openxmlformats.org/drawingml/2006/chartDrawing">
    <cdr:from>
      <cdr:x>0.27575</cdr:x>
      <cdr:y>0.50006</cdr:y>
    </cdr:from>
    <cdr:to>
      <cdr:x>0.38112</cdr:x>
      <cdr:y>0.61036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1290479" y="1440034"/>
          <a:ext cx="493127" cy="31763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AU" sz="1100"/>
            <a:t>CHI</a:t>
          </a:r>
        </a:p>
      </cdr:txBody>
    </cdr:sp>
  </cdr:relSizeAnchor>
  <cdr:relSizeAnchor xmlns:cdr="http://schemas.openxmlformats.org/drawingml/2006/chartDrawing">
    <cdr:from>
      <cdr:x>0.31797</cdr:x>
      <cdr:y>0.77342</cdr:y>
    </cdr:from>
    <cdr:to>
      <cdr:x>0.42334</cdr:x>
      <cdr:y>0.88371</cdr:y>
    </cdr:to>
    <cdr:sp macro="" textlink="">
      <cdr:nvSpPr>
        <cdr:cNvPr id="6" name="TextBox 5"/>
        <cdr:cNvSpPr txBox="1"/>
      </cdr:nvSpPr>
      <cdr:spPr>
        <a:xfrm xmlns:a="http://schemas.openxmlformats.org/drawingml/2006/main">
          <a:off x="1488086" y="2227244"/>
          <a:ext cx="493127" cy="31760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AU" sz="1100"/>
            <a:t>UK</a:t>
          </a:r>
        </a:p>
      </cdr:txBody>
    </cdr:sp>
  </cdr:relSizeAnchor>
  <cdr:relSizeAnchor xmlns:cdr="http://schemas.openxmlformats.org/drawingml/2006/chartDrawing">
    <cdr:from>
      <cdr:x>0.17423</cdr:x>
      <cdr:y>0.62184</cdr:y>
    </cdr:from>
    <cdr:to>
      <cdr:x>0.27961</cdr:x>
      <cdr:y>0.73213</cdr:y>
    </cdr:to>
    <cdr:sp macro="" textlink="">
      <cdr:nvSpPr>
        <cdr:cNvPr id="7" name="TextBox 6"/>
        <cdr:cNvSpPr txBox="1"/>
      </cdr:nvSpPr>
      <cdr:spPr>
        <a:xfrm xmlns:a="http://schemas.openxmlformats.org/drawingml/2006/main">
          <a:off x="815376" y="1790720"/>
          <a:ext cx="493173" cy="31760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AU" sz="1100"/>
            <a:t>US</a:t>
          </a:r>
        </a:p>
      </cdr:txBody>
    </cdr:sp>
  </cdr:relSizeAnchor>
  <cdr:relSizeAnchor xmlns:cdr="http://schemas.openxmlformats.org/drawingml/2006/chartDrawing">
    <cdr:from>
      <cdr:x>0.20822</cdr:x>
      <cdr:y>0.92424</cdr:y>
    </cdr:from>
    <cdr:to>
      <cdr:x>0.92133</cdr:x>
      <cdr:y>0.99039</cdr:y>
    </cdr:to>
    <cdr:sp macro="" textlink="">
      <cdr:nvSpPr>
        <cdr:cNvPr id="8" name="TextBox 3"/>
        <cdr:cNvSpPr txBox="1"/>
      </cdr:nvSpPr>
      <cdr:spPr>
        <a:xfrm xmlns:a="http://schemas.openxmlformats.org/drawingml/2006/main">
          <a:off x="914582" y="4392488"/>
          <a:ext cx="3132347" cy="31438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AU" sz="1500" dirty="0"/>
            <a:t>Private</a:t>
          </a:r>
          <a:r>
            <a:rPr lang="en-AU" sz="1500" baseline="0" dirty="0"/>
            <a:t> assessable </a:t>
          </a:r>
          <a:r>
            <a:rPr lang="en-AU" sz="1500" b="1" u="sng" baseline="0" dirty="0"/>
            <a:t>income </a:t>
          </a:r>
          <a:r>
            <a:rPr lang="en-AU" sz="1500" baseline="0" dirty="0"/>
            <a:t>as % of AW</a:t>
          </a:r>
          <a:endParaRPr lang="en-AU" sz="1500" dirty="0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0.08989</cdr:x>
      <cdr:y>0.04094</cdr:y>
    </cdr:from>
    <cdr:to>
      <cdr:x>0.19526</cdr:x>
      <cdr:y>0.15124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550100" y="162108"/>
          <a:ext cx="644811" cy="43677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AU" sz="1600" b="1" dirty="0">
              <a:solidFill>
                <a:srgbClr val="C00000"/>
              </a:solidFill>
            </a:rPr>
            <a:t>AUS</a:t>
          </a:r>
        </a:p>
      </cdr:txBody>
    </cdr:sp>
  </cdr:relSizeAnchor>
  <cdr:relSizeAnchor xmlns:cdr="http://schemas.openxmlformats.org/drawingml/2006/chartDrawing">
    <cdr:from>
      <cdr:x>0.10572</cdr:x>
      <cdr:y>0.81732</cdr:y>
    </cdr:from>
    <cdr:to>
      <cdr:x>0.21109</cdr:x>
      <cdr:y>0.92761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646952" y="3236477"/>
          <a:ext cx="644811" cy="43673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AU" sz="1100"/>
            <a:t>DNK</a:t>
          </a:r>
        </a:p>
      </cdr:txBody>
    </cdr:sp>
  </cdr:relSizeAnchor>
  <cdr:relSizeAnchor xmlns:cdr="http://schemas.openxmlformats.org/drawingml/2006/chartDrawing">
    <cdr:from>
      <cdr:x>0.1061</cdr:x>
      <cdr:y>0.50804</cdr:y>
    </cdr:from>
    <cdr:to>
      <cdr:x>0.21147</cdr:x>
      <cdr:y>0.61834</cdr:y>
    </cdr:to>
    <cdr:sp macro="" textlink="">
      <cdr:nvSpPr>
        <cdr:cNvPr id="7" name="TextBox 6"/>
        <cdr:cNvSpPr txBox="1"/>
      </cdr:nvSpPr>
      <cdr:spPr>
        <a:xfrm xmlns:a="http://schemas.openxmlformats.org/drawingml/2006/main">
          <a:off x="649253" y="2011758"/>
          <a:ext cx="644811" cy="43677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AU" sz="1100"/>
            <a:t>US</a:t>
          </a: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0.06972</cdr:x>
      <cdr:y>0.04167</cdr:y>
    </cdr:from>
    <cdr:to>
      <cdr:x>0.56296</cdr:x>
      <cdr:y>0.24306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1C3592F5-C3FA-C354-866E-322AB3762472}"/>
            </a:ext>
          </a:extLst>
        </cdr:cNvPr>
        <cdr:cNvSpPr txBox="1"/>
      </cdr:nvSpPr>
      <cdr:spPr>
        <a:xfrm xmlns:a="http://schemas.openxmlformats.org/drawingml/2006/main">
          <a:off x="425451" y="114300"/>
          <a:ext cx="3009900" cy="5524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AU" sz="1600" dirty="0"/>
            <a:t>Private pension assets as % of GDP. 2022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55290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63032" y="1"/>
            <a:ext cx="2955290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69149-9679-43AF-9965-D1B9E147EE5D}" type="datetimeFigureOut">
              <a:rPr lang="en-AU" smtClean="0"/>
              <a:pPr/>
              <a:t>17/04/2024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21044"/>
            <a:ext cx="2955290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63032" y="9421044"/>
            <a:ext cx="2955290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3141E-3A1F-47AF-81B0-9666EA8E924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7812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55290" cy="49593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63032" y="1"/>
            <a:ext cx="2955290" cy="49593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0A2DF53D-C7B2-4FE5-9952-D5C67C6594BE}" type="datetime1">
              <a:rPr lang="en-US"/>
              <a:pPr/>
              <a:t>4/17/2024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4538"/>
            <a:ext cx="4957762" cy="3717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991" y="4711383"/>
            <a:ext cx="5455920" cy="446341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21044"/>
            <a:ext cx="2955290" cy="49593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63032" y="9421044"/>
            <a:ext cx="2955290" cy="49593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2F1196BA-4C28-46A8-B746-16BFE80B15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28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1400" dirty="0"/>
              <a:t>-</a:t>
            </a:r>
            <a:endParaRPr lang="en-US" sz="1400" b="1" baseline="0" dirty="0"/>
          </a:p>
          <a:p>
            <a:pPr eaLnBrk="1" hangingPunct="1">
              <a:spcBef>
                <a:spcPct val="0"/>
              </a:spcBef>
              <a:buFontTx/>
              <a:buChar char="-"/>
            </a:pPr>
            <a:endParaRPr lang="en-US" sz="1400" dirty="0"/>
          </a:p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E15AADF-D4EE-454D-9C6A-568201D33770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196BA-4C28-46A8-B746-16BFE80B156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656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196BA-4C28-46A8-B746-16BFE80B156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35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196BA-4C28-46A8-B746-16BFE80B156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67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Some examples:</a:t>
            </a:r>
          </a:p>
          <a:p>
            <a:endParaRPr lang="en-AU" dirty="0"/>
          </a:p>
          <a:p>
            <a:r>
              <a:rPr lang="en-AU" dirty="0"/>
              <a:t>Different countries define and combine resources in different ways.</a:t>
            </a:r>
          </a:p>
          <a:p>
            <a:endParaRPr lang="en-AU" dirty="0"/>
          </a:p>
          <a:p>
            <a:r>
              <a:rPr lang="en-AU" dirty="0"/>
              <a:t>Australia higher initial pension</a:t>
            </a:r>
          </a:p>
          <a:p>
            <a:endParaRPr lang="en-AU" dirty="0"/>
          </a:p>
          <a:p>
            <a:r>
              <a:rPr lang="en-AU" dirty="0"/>
              <a:t>More generous asset test.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6DDF5-6375-4D96-AD8B-3A8BE4BF3BE9}" type="slidenum">
              <a:rPr lang="en-AU" smtClean="0"/>
              <a:pPr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41461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196BA-4C28-46A8-B746-16BFE80B156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797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196BA-4C28-46A8-B746-16BFE80B156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581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196BA-4C28-46A8-B746-16BFE80B156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327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68875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6DDF5-6375-4D96-AD8B-3A8BE4BF3BE9}" type="slidenum">
              <a:rPr lang="en-AU" smtClean="0"/>
              <a:pPr/>
              <a:t>17</a:t>
            </a:fld>
            <a:endParaRPr lang="en-A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68875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6DDF5-6375-4D96-AD8B-3A8BE4BF3BE9}" type="slidenum">
              <a:rPr lang="en-AU" smtClean="0"/>
              <a:pPr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49455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68875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6DDF5-6375-4D96-AD8B-3A8BE4BF3BE9}" type="slidenum">
              <a:rPr lang="en-AU" smtClean="0"/>
              <a:pPr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0810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196BA-4C28-46A8-B746-16BFE80B156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68875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6DDF5-6375-4D96-AD8B-3A8BE4BF3BE9}" type="slidenum">
              <a:rPr lang="en-AU" smtClean="0"/>
              <a:pPr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1598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68875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sz="1400" dirty="0"/>
              <a:t>Financial transfers hit at two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6DDF5-6375-4D96-AD8B-3A8BE4BF3BE9}" type="slidenum">
              <a:rPr lang="en-AU" smtClean="0"/>
              <a:pPr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13453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sz="1400" dirty="0"/>
          </a:p>
          <a:p>
            <a:endParaRPr lang="en-AU" sz="1400" baseline="0" dirty="0"/>
          </a:p>
          <a:p>
            <a:endParaRPr lang="en-AU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196BA-4C28-46A8-B746-16BFE80B156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68875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Don’t call Korea emerging!! -Raf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6DDF5-6375-4D96-AD8B-3A8BE4BF3BE9}" type="slidenum">
              <a:rPr lang="en-AU" smtClean="0"/>
              <a:pPr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3999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196BA-4C28-46A8-B746-16BFE80B156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373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196BA-4C28-46A8-B746-16BFE80B156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502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196BA-4C28-46A8-B746-16BFE80B156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455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196BA-4C28-46A8-B746-16BFE80B156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615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196BA-4C28-46A8-B746-16BFE80B156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180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196BA-4C28-46A8-B746-16BFE80B1564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53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AU" sz="1400" dirty="0"/>
              <a:t>A</a:t>
            </a:r>
            <a:r>
              <a:rPr lang="en-AU" sz="1400" baseline="0" dirty="0"/>
              <a:t> common way to think about pension system design is to split it into three parts:</a:t>
            </a:r>
          </a:p>
          <a:p>
            <a:endParaRPr lang="en-AU" sz="1400" dirty="0"/>
          </a:p>
          <a:p>
            <a:r>
              <a:rPr lang="en-AU" sz="1400" b="1" baseline="0" dirty="0"/>
              <a:t>1</a:t>
            </a:r>
            <a:r>
              <a:rPr lang="en-AU" sz="1400" b="1" baseline="30000" dirty="0"/>
              <a:t>st</a:t>
            </a:r>
            <a:r>
              <a:rPr lang="en-AU" sz="1400" b="1" dirty="0"/>
              <a:t> </a:t>
            </a:r>
            <a:r>
              <a:rPr lang="en-AU" sz="1400" b="1" baseline="0" dirty="0"/>
              <a:t>tier </a:t>
            </a:r>
            <a:r>
              <a:rPr lang="en-AU" sz="1400" baseline="0" dirty="0"/>
              <a:t>is about inc adequacy / safety net / poverty insurance</a:t>
            </a:r>
          </a:p>
          <a:p>
            <a:endParaRPr lang="en-AU" sz="1400" baseline="0" dirty="0"/>
          </a:p>
          <a:p>
            <a:r>
              <a:rPr lang="en-AU" sz="1400" b="1" dirty="0"/>
              <a:t>2</a:t>
            </a:r>
            <a:r>
              <a:rPr lang="en-AU" sz="1400" b="1" baseline="30000" dirty="0"/>
              <a:t>nd</a:t>
            </a:r>
            <a:r>
              <a:rPr lang="en-AU" sz="1400" b="1" dirty="0"/>
              <a:t> tier </a:t>
            </a:r>
            <a:r>
              <a:rPr lang="en-AU" sz="1400" dirty="0"/>
              <a:t>is about  </a:t>
            </a:r>
            <a:r>
              <a:rPr lang="en-AU" sz="1400" baseline="0" dirty="0"/>
              <a:t>inc smoothing (from working life to retirement) / or insurance against big drop in income</a:t>
            </a:r>
          </a:p>
          <a:p>
            <a:endParaRPr lang="en-AU" sz="1400" baseline="0" dirty="0"/>
          </a:p>
          <a:p>
            <a:r>
              <a:rPr lang="en-AU" sz="1400" dirty="0"/>
              <a:t>Key distinction among second tier: </a:t>
            </a:r>
          </a:p>
          <a:p>
            <a:pPr lvl="1">
              <a:buFont typeface="Arial" pitchFamily="34" charset="0"/>
              <a:buChar char="•"/>
            </a:pPr>
            <a:r>
              <a:rPr lang="en-AU" sz="1400" dirty="0"/>
              <a:t> </a:t>
            </a:r>
            <a:r>
              <a:rPr lang="en-AU" sz="1400" baseline="0" dirty="0"/>
              <a:t>pay-as-you-go</a:t>
            </a:r>
            <a:r>
              <a:rPr lang="en-AU" sz="1400" dirty="0"/>
              <a:t> (from current tax payers or workers to current pensioners)</a:t>
            </a:r>
          </a:p>
          <a:p>
            <a:pPr lvl="1">
              <a:buFont typeface="Arial" pitchFamily="34" charset="0"/>
              <a:buChar char="•"/>
            </a:pPr>
            <a:r>
              <a:rPr lang="en-AU" sz="1400" baseline="0" dirty="0"/>
              <a:t> funded (based on assets which will be sold to future workers)</a:t>
            </a:r>
          </a:p>
          <a:p>
            <a:pPr lvl="1">
              <a:buFont typeface="Arial" pitchFamily="34" charset="0"/>
              <a:buChar char="•"/>
            </a:pPr>
            <a:endParaRPr lang="en-AU" sz="1400" dirty="0"/>
          </a:p>
          <a:p>
            <a:r>
              <a:rPr lang="en-AU" sz="1400" baseline="0" dirty="0"/>
              <a:t>Finally there are voluntary supplementary private savings, through employment or otherwise, encouraged via</a:t>
            </a:r>
            <a:r>
              <a:rPr lang="en-AU" sz="1400" dirty="0"/>
              <a:t> tax or not</a:t>
            </a:r>
          </a:p>
          <a:p>
            <a:endParaRPr lang="en-AU" sz="1400" dirty="0"/>
          </a:p>
          <a:p>
            <a:r>
              <a:rPr lang="en-AU" sz="1400" dirty="0"/>
              <a:t>Some examples will help clarify….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196BA-4C28-46A8-B746-16BFE80B156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38BC7-17B3-426A-AE99-337361436431}" type="slidenum">
              <a:rPr lang="en-AU" smtClean="0"/>
              <a:pPr/>
              <a:t>30</a:t>
            </a:fld>
            <a:endParaRPr lang="en-A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As recently summarised in Chomik et al. 2015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38BC7-17B3-426A-AE99-337361436431}" type="slidenum">
              <a:rPr lang="en-AU" smtClean="0"/>
              <a:pPr/>
              <a:t>31</a:t>
            </a:fld>
            <a:endParaRPr lang="en-A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68875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6DDF5-6375-4D96-AD8B-3A8BE4BF3BE9}" type="slidenum">
              <a:rPr lang="en-AU" smtClean="0"/>
              <a:pPr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14228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196BA-4C28-46A8-B746-16BFE80B1564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196BA-4C28-46A8-B746-16BFE80B156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34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196BA-4C28-46A8-B746-16BFE80B156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49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196BA-4C28-46A8-B746-16BFE80B156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64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196BA-4C28-46A8-B746-16BFE80B156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16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196BA-4C28-46A8-B746-16BFE80B156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5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68875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6DDF5-6375-4D96-AD8B-3A8BE4BF3BE9}" type="slidenum">
              <a:rPr lang="en-AU" smtClean="0"/>
              <a:pPr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2755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1CB584-B0EC-427B-9B80-E348D5D561E8}" type="datetime1">
              <a:rPr lang="en-US"/>
              <a:pPr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B67939-F520-4B6F-B196-99413E2B52A3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" name="Picture 1" descr="CEPAR_SplashREV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93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C7CBF9D-3988-442A-A8B4-E09E964CA87B}"/>
              </a:ext>
            </a:extLst>
          </p:cNvPr>
          <p:cNvSpPr/>
          <p:nvPr userDrawn="1"/>
        </p:nvSpPr>
        <p:spPr>
          <a:xfrm>
            <a:off x="-1" y="6071016"/>
            <a:ext cx="9144001" cy="801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4ACCF23-8F8B-436B-9C17-C6AE7A7EBA3B}"/>
              </a:ext>
            </a:extLst>
          </p:cNvPr>
          <p:cNvGrpSpPr/>
          <p:nvPr userDrawn="1"/>
        </p:nvGrpSpPr>
        <p:grpSpPr>
          <a:xfrm>
            <a:off x="432308" y="6228793"/>
            <a:ext cx="8129078" cy="512284"/>
            <a:chOff x="432308" y="6228793"/>
            <a:chExt cx="8129078" cy="512284"/>
          </a:xfrm>
        </p:grpSpPr>
        <p:pic>
          <p:nvPicPr>
            <p:cNvPr id="10" name="Picture 9" descr="ARC_inline">
              <a:extLst>
                <a:ext uri="{FF2B5EF4-FFF2-40B4-BE49-F238E27FC236}">
                  <a16:creationId xmlns:a16="http://schemas.microsoft.com/office/drawing/2014/main" id="{B35CBC69-70FC-4A83-9AC7-D70A648E1B3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308" y="6228793"/>
              <a:ext cx="1703838" cy="463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6" descr="UNSW_0">
              <a:extLst>
                <a:ext uri="{FF2B5EF4-FFF2-40B4-BE49-F238E27FC236}">
                  <a16:creationId xmlns:a16="http://schemas.microsoft.com/office/drawing/2014/main" id="{4BC5495B-1349-48A7-9F4F-08826515148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5054" y="6303020"/>
              <a:ext cx="868204" cy="368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9" descr="Australian_National_University_logo">
              <a:extLst>
                <a:ext uri="{FF2B5EF4-FFF2-40B4-BE49-F238E27FC236}">
                  <a16:creationId xmlns:a16="http://schemas.microsoft.com/office/drawing/2014/main" id="{E85F604A-F1E5-4D72-B820-D7E6FB5A3EB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172" y="6331346"/>
              <a:ext cx="910318" cy="312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0" descr="Uni_of_Melb_logo">
              <a:extLst>
                <a:ext uri="{FF2B5EF4-FFF2-40B4-BE49-F238E27FC236}">
                  <a16:creationId xmlns:a16="http://schemas.microsoft.com/office/drawing/2014/main" id="{69DD5C64-7490-4872-A689-D730181023D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9398" y="6264851"/>
              <a:ext cx="1382852" cy="462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B7F120D7-531C-4F7B-A186-B2E43E00769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180" y="6290142"/>
              <a:ext cx="868206" cy="423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5">
              <a:extLst>
                <a:ext uri="{FF2B5EF4-FFF2-40B4-BE49-F238E27FC236}">
                  <a16:creationId xmlns:a16="http://schemas.microsoft.com/office/drawing/2014/main" id="{8E455E01-4B59-4A83-B818-7341369ACFC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4883" y="6250675"/>
              <a:ext cx="1045664" cy="490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0E29F8-A1A8-43A7-89AB-C819965E464B}" type="datetime1">
              <a:rPr lang="en-US"/>
              <a:pPr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49E2B4-6EB9-4AE2-866F-A2C30D8A23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B2F449-95B0-4199-916E-885D49E56E4F}" type="datetime1">
              <a:rPr lang="en-US"/>
              <a:pPr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77A0C5-636B-4446-8339-D752931093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91DB5-6D56-469A-AD3A-78251A715848}" type="datetime1">
              <a:rPr lang="en-US"/>
              <a:pPr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E606F4-828D-418D-ACBB-1C3DCAA479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290208-335B-4361-994D-872C99EFECF6}" type="datetime1">
              <a:rPr lang="en-US"/>
              <a:pPr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98C7A2-BD41-430B-B8D7-A89E9F6C9B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927ED9-1183-44CB-A697-EB0EDE40D867}" type="datetime1">
              <a:rPr lang="en-US"/>
              <a:pPr/>
              <a:t>4/17/2024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9D44E-E2CC-466C-8C0A-66902FB410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0AD281-8753-4776-87D8-FA7F5E5DE885}" type="datetime1">
              <a:rPr lang="en-US"/>
              <a:pPr/>
              <a:t>4/17/2024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8BE2EA-E925-44E8-A7AE-59A16B6053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CAEC00-188C-48BA-9031-821556F59A3D}" type="datetime1">
              <a:rPr lang="en-US"/>
              <a:pPr/>
              <a:t>4/17/2024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CB6364-A6A5-414A-BEA0-037042B4D2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F4A453-D10F-4D8F-87A9-0288C781ABC7}" type="datetime1">
              <a:rPr lang="en-US"/>
              <a:pPr/>
              <a:t>4/17/2024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2EA14C-940E-418D-8A44-CE39DB82F4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2826C4-50A9-4F96-84B3-F56C1A10D018}" type="datetime1">
              <a:rPr lang="en-US"/>
              <a:pPr/>
              <a:t>4/17/2024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6C7DC5-3D42-474B-8EDB-1246A98736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55AD0E-DB89-43CA-86D4-AD9C346F2404}" type="datetime1">
              <a:rPr lang="en-US"/>
              <a:pPr/>
              <a:t>4/17/2024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2A5071-3D1D-4EF6-BE8F-4BE6BA5AFC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98E4ED34-783C-4A82-B16F-880A3424E2A6}" type="datetime1">
              <a:rPr lang="en-US"/>
              <a:pPr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5EAC7FF3-1DFF-42E7-9AA8-5EA9AA30FDD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4"/>
          <p:cNvSpPr txBox="1">
            <a:spLocks noChangeArrowheads="1"/>
          </p:cNvSpPr>
          <p:nvPr/>
        </p:nvSpPr>
        <p:spPr bwMode="auto">
          <a:xfrm>
            <a:off x="1187624" y="2495798"/>
            <a:ext cx="730881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cs typeface="Arial" pitchFamily="34" charset="0"/>
              </a:rPr>
              <a:t>The Australian Approach to Pension and Retirement Policy under Population Ageing: A Public Finance Perspective</a:t>
            </a:r>
          </a:p>
          <a:p>
            <a:pPr algn="ctr"/>
            <a:endParaRPr lang="en-US" sz="2400" dirty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cs typeface="Arial" pitchFamily="34" charset="0"/>
              </a:rPr>
              <a:t>John Piggott </a:t>
            </a:r>
            <a:r>
              <a:rPr lang="en-US" sz="2400">
                <a:solidFill>
                  <a:schemeClr val="bg1"/>
                </a:solidFill>
                <a:cs typeface="Arial" pitchFamily="34" charset="0"/>
              </a:rPr>
              <a:t>and Rafal Chomik</a:t>
            </a:r>
            <a:endParaRPr lang="en-US" sz="2400" dirty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cs typeface="Arial" pitchFamily="34" charset="0"/>
              </a:rPr>
              <a:t>April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969" y="1844824"/>
            <a:ext cx="8229600" cy="4525963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rgbClr val="C00000"/>
                </a:solidFill>
              </a:rPr>
              <a:t>Who is eligible? </a:t>
            </a:r>
            <a:r>
              <a:rPr lang="en-AU" sz="2800" dirty="0"/>
              <a:t>Age 67+, 10 year residency, subject to means tests</a:t>
            </a:r>
          </a:p>
          <a:p>
            <a:r>
              <a:rPr lang="en-AU" sz="2800" dirty="0">
                <a:solidFill>
                  <a:srgbClr val="C00000"/>
                </a:solidFill>
              </a:rPr>
              <a:t>Unit of analysis? </a:t>
            </a:r>
            <a:r>
              <a:rPr lang="en-AU" sz="2800" dirty="0"/>
              <a:t>Income unit</a:t>
            </a:r>
          </a:p>
          <a:p>
            <a:r>
              <a:rPr lang="en-AU" sz="2800" dirty="0">
                <a:solidFill>
                  <a:srgbClr val="C00000"/>
                </a:solidFill>
              </a:rPr>
              <a:t>Max benefit? </a:t>
            </a:r>
            <a:r>
              <a:rPr lang="en-AU" sz="2800" dirty="0"/>
              <a:t>28% of average income (single); 40% of average income ( couple)</a:t>
            </a:r>
          </a:p>
          <a:p>
            <a:r>
              <a:rPr lang="en-AU" sz="2800" dirty="0">
                <a:solidFill>
                  <a:srgbClr val="C00000"/>
                </a:solidFill>
              </a:rPr>
              <a:t>Which resources are tested, how?  </a:t>
            </a:r>
            <a:r>
              <a:rPr lang="en-AU" sz="2800" dirty="0"/>
              <a:t>All income above $12k “disregard”’; all assets above a threshold, exempting principal residence</a:t>
            </a:r>
          </a:p>
          <a:p>
            <a:r>
              <a:rPr lang="en-AU" sz="2800" dirty="0">
                <a:solidFill>
                  <a:srgbClr val="C00000"/>
                </a:solidFill>
              </a:rPr>
              <a:t>Taper </a:t>
            </a:r>
            <a:r>
              <a:rPr lang="en-AU" sz="2800" dirty="0"/>
              <a:t>Steep taper for both income and assets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E6B11B1-B32B-433B-460D-5C0545852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274638"/>
            <a:ext cx="8964488" cy="1143000"/>
          </a:xfrm>
        </p:spPr>
        <p:txBody>
          <a:bodyPr/>
          <a:lstStyle/>
          <a:p>
            <a:r>
              <a:rPr lang="en-AU" sz="3600" dirty="0">
                <a:latin typeface="+mn-lt"/>
              </a:rPr>
              <a:t>3. The Australian approach: </a:t>
            </a:r>
            <a:br>
              <a:rPr lang="en-AU" sz="3600" dirty="0">
                <a:latin typeface="+mn-lt"/>
              </a:rPr>
            </a:br>
            <a:r>
              <a:rPr lang="en-AU" sz="3600" u="sng" dirty="0">
                <a:latin typeface="+mn-lt"/>
              </a:rPr>
              <a:t>The Age pension</a:t>
            </a:r>
            <a:endParaRPr lang="en-AU" sz="3600" u="sng" dirty="0"/>
          </a:p>
        </p:txBody>
      </p:sp>
    </p:spTree>
    <p:extLst>
      <p:ext uri="{BB962C8B-B14F-4D97-AF65-F5344CB8AC3E}">
        <p14:creationId xmlns:p14="http://schemas.microsoft.com/office/powerpoint/2010/main" val="2686450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88B3456-C00D-1D8D-5270-2CE244D4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274638"/>
            <a:ext cx="8964488" cy="1143000"/>
          </a:xfrm>
        </p:spPr>
        <p:txBody>
          <a:bodyPr/>
          <a:lstStyle/>
          <a:p>
            <a:r>
              <a:rPr lang="en-AU" sz="3600" dirty="0">
                <a:latin typeface="+mn-lt"/>
              </a:rPr>
              <a:t>3. The Australian approach: </a:t>
            </a:r>
            <a:br>
              <a:rPr lang="en-AU" sz="3600" dirty="0">
                <a:latin typeface="+mn-lt"/>
              </a:rPr>
            </a:br>
            <a:r>
              <a:rPr lang="en-AU" sz="3600" u="sng" dirty="0">
                <a:latin typeface="+mn-lt"/>
              </a:rPr>
              <a:t>High coverage of Age Pension</a:t>
            </a:r>
            <a:endParaRPr lang="en-AU" sz="3600" u="sng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DBCFEF0-AAAC-281F-F06F-875533D838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2029448"/>
              </p:ext>
            </p:extLst>
          </p:nvPr>
        </p:nvGraphicFramePr>
        <p:xfrm>
          <a:off x="179512" y="1520788"/>
          <a:ext cx="8712968" cy="5062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6E44AFF-49E5-8F06-2DAB-1184EB26F900}"/>
              </a:ext>
            </a:extLst>
          </p:cNvPr>
          <p:cNvSpPr txBox="1"/>
          <p:nvPr/>
        </p:nvSpPr>
        <p:spPr>
          <a:xfrm>
            <a:off x="2178772" y="6583362"/>
            <a:ext cx="685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000" dirty="0">
                <a:solidFill>
                  <a:schemeClr val="bg1">
                    <a:lumMod val="50000"/>
                  </a:schemeClr>
                </a:solidFill>
              </a:rPr>
              <a:t>Source: Authors’ analysis of Survey of Income and Housing</a:t>
            </a:r>
          </a:p>
        </p:txBody>
      </p:sp>
    </p:spTree>
    <p:extLst>
      <p:ext uri="{BB962C8B-B14F-4D97-AF65-F5344CB8AC3E}">
        <p14:creationId xmlns:p14="http://schemas.microsoft.com/office/powerpoint/2010/main" val="4275601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88B3456-C00D-1D8D-5270-2CE244D4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274638"/>
            <a:ext cx="8964488" cy="1143000"/>
          </a:xfrm>
        </p:spPr>
        <p:txBody>
          <a:bodyPr/>
          <a:lstStyle/>
          <a:p>
            <a:r>
              <a:rPr lang="en-AU" sz="3600" dirty="0">
                <a:latin typeface="+mn-lt"/>
              </a:rPr>
              <a:t>3. The Australian approach: </a:t>
            </a:r>
            <a:br>
              <a:rPr lang="en-AU" sz="3600" dirty="0">
                <a:latin typeface="+mn-lt"/>
              </a:rPr>
            </a:br>
            <a:r>
              <a:rPr lang="en-AU" sz="3600" dirty="0">
                <a:latin typeface="+mn-lt"/>
              </a:rPr>
              <a:t>Too high a coverage in some instances?</a:t>
            </a:r>
            <a:endParaRPr lang="en-AU" sz="3600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91C9819-6258-742D-0C80-2E6DD1E6C9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3113594"/>
              </p:ext>
            </p:extLst>
          </p:nvPr>
        </p:nvGraphicFramePr>
        <p:xfrm>
          <a:off x="179512" y="1700808"/>
          <a:ext cx="8784976" cy="48825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314F524-78C2-28D1-1840-63E98D13FF3F}"/>
              </a:ext>
            </a:extLst>
          </p:cNvPr>
          <p:cNvSpPr txBox="1"/>
          <p:nvPr/>
        </p:nvSpPr>
        <p:spPr>
          <a:xfrm>
            <a:off x="2178772" y="6583362"/>
            <a:ext cx="685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000" dirty="0">
                <a:solidFill>
                  <a:schemeClr val="bg1">
                    <a:lumMod val="50000"/>
                  </a:schemeClr>
                </a:solidFill>
              </a:rPr>
              <a:t>Source: Authors’ analysis of Survey of Income and Housing</a:t>
            </a:r>
          </a:p>
        </p:txBody>
      </p:sp>
    </p:spTree>
    <p:extLst>
      <p:ext uri="{BB962C8B-B14F-4D97-AF65-F5344CB8AC3E}">
        <p14:creationId xmlns:p14="http://schemas.microsoft.com/office/powerpoint/2010/main" val="2702323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292592" y="2240868"/>
          <a:ext cx="4443300" cy="35643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83668" y="2048798"/>
            <a:ext cx="58506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500" dirty="0"/>
              <a:t>Income and asset tests in selected OECD countries (2012-2014)</a:t>
            </a:r>
          </a:p>
        </p:txBody>
      </p:sp>
      <p:graphicFrame>
        <p:nvGraphicFramePr>
          <p:cNvPr id="6" name="Chart 5"/>
          <p:cNvGraphicFramePr/>
          <p:nvPr/>
        </p:nvGraphicFramePr>
        <p:xfrm>
          <a:off x="4594134" y="2240868"/>
          <a:ext cx="4297618" cy="35643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3"/>
          <p:cNvSpPr txBox="1"/>
          <p:nvPr/>
        </p:nvSpPr>
        <p:spPr>
          <a:xfrm rot="16200000">
            <a:off x="-1269339" y="3256318"/>
            <a:ext cx="3043174" cy="364204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1125" dirty="0"/>
              <a:t>Targeted pension income as % of AW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95736" y="6502570"/>
            <a:ext cx="685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000" dirty="0">
                <a:solidFill>
                  <a:schemeClr val="bg1">
                    <a:lumMod val="50000"/>
                  </a:schemeClr>
                </a:solidFill>
              </a:rPr>
              <a:t>Source: Chomik et al. 2015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E6DAE9B-D124-A08B-63AA-DF4957F2C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274638"/>
            <a:ext cx="8964488" cy="1143000"/>
          </a:xfrm>
        </p:spPr>
        <p:txBody>
          <a:bodyPr/>
          <a:lstStyle/>
          <a:p>
            <a:r>
              <a:rPr lang="en-AU" sz="3600" dirty="0">
                <a:latin typeface="+mn-lt"/>
              </a:rPr>
              <a:t>3. The Australian approach: </a:t>
            </a:r>
            <a:br>
              <a:rPr lang="en-AU" sz="3600" dirty="0">
                <a:latin typeface="+mn-lt"/>
              </a:rPr>
            </a:br>
            <a:r>
              <a:rPr lang="en-AU" sz="3600" dirty="0">
                <a:latin typeface="+mn-lt"/>
              </a:rPr>
              <a:t>The design of the </a:t>
            </a:r>
            <a:r>
              <a:rPr lang="en-AU" sz="3600" u="sng" dirty="0">
                <a:latin typeface="+mn-lt"/>
              </a:rPr>
              <a:t>mean test</a:t>
            </a:r>
            <a:endParaRPr lang="en-AU" sz="3600" u="sng" dirty="0"/>
          </a:p>
        </p:txBody>
      </p:sp>
    </p:spTree>
    <p:extLst>
      <p:ext uri="{BB962C8B-B14F-4D97-AF65-F5344CB8AC3E}">
        <p14:creationId xmlns:p14="http://schemas.microsoft.com/office/powerpoint/2010/main" val="289485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9"/>
          <p:cNvSpPr>
            <a:spLocks noChangeShapeType="1"/>
          </p:cNvSpPr>
          <p:nvPr/>
        </p:nvSpPr>
        <p:spPr bwMode="auto">
          <a:xfrm flipH="1">
            <a:off x="1893579" y="1657664"/>
            <a:ext cx="828" cy="4723664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7" name="Line 18"/>
          <p:cNvSpPr>
            <a:spLocks noChangeShapeType="1"/>
          </p:cNvSpPr>
          <p:nvPr/>
        </p:nvSpPr>
        <p:spPr bwMode="auto">
          <a:xfrm>
            <a:off x="1875367" y="4106755"/>
            <a:ext cx="5234083" cy="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Line 17"/>
          <p:cNvSpPr>
            <a:spLocks noChangeShapeType="1"/>
          </p:cNvSpPr>
          <p:nvPr/>
        </p:nvSpPr>
        <p:spPr bwMode="auto">
          <a:xfrm flipV="1">
            <a:off x="1893579" y="1657664"/>
            <a:ext cx="3594241" cy="2449093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9" name="Freeform 16"/>
          <p:cNvSpPr>
            <a:spLocks/>
          </p:cNvSpPr>
          <p:nvPr/>
        </p:nvSpPr>
        <p:spPr bwMode="auto">
          <a:xfrm>
            <a:off x="1875367" y="4106757"/>
            <a:ext cx="5382257" cy="183702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00" y="1800"/>
              </a:cxn>
              <a:cxn ang="0">
                <a:pos x="2340" y="540"/>
              </a:cxn>
              <a:cxn ang="0">
                <a:pos x="3420" y="360"/>
              </a:cxn>
            </a:cxnLst>
            <a:rect l="0" t="0" r="r" b="b"/>
            <a:pathLst>
              <a:path w="3420" h="1890">
                <a:moveTo>
                  <a:pt x="0" y="0"/>
                </a:moveTo>
                <a:cubicBezTo>
                  <a:pt x="255" y="855"/>
                  <a:pt x="510" y="1710"/>
                  <a:pt x="900" y="1800"/>
                </a:cubicBezTo>
                <a:cubicBezTo>
                  <a:pt x="1290" y="1890"/>
                  <a:pt x="1920" y="780"/>
                  <a:pt x="2340" y="540"/>
                </a:cubicBezTo>
                <a:cubicBezTo>
                  <a:pt x="2760" y="300"/>
                  <a:pt x="3240" y="390"/>
                  <a:pt x="3420" y="360"/>
                </a:cubicBezTo>
              </a:path>
            </a:pathLst>
          </a:custGeom>
          <a:noFill/>
          <a:ln w="9525">
            <a:solidFill>
              <a:srgbClr val="C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0" name="Line 15"/>
          <p:cNvSpPr>
            <a:spLocks noChangeShapeType="1"/>
          </p:cNvSpPr>
          <p:nvPr/>
        </p:nvSpPr>
        <p:spPr bwMode="auto">
          <a:xfrm>
            <a:off x="1893579" y="3593117"/>
            <a:ext cx="745006" cy="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638585" y="3593117"/>
            <a:ext cx="828" cy="1865975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 flipV="1">
            <a:off x="1893579" y="2996766"/>
            <a:ext cx="1639842" cy="597178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3533420" y="2996766"/>
            <a:ext cx="0" cy="2828739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7109450" y="3891292"/>
            <a:ext cx="1639014" cy="29693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defTabSz="1300002" eaLnBrk="1" hangingPunct="1"/>
            <a:r>
              <a:rPr lang="en-US" sz="14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Private income (</a:t>
            </a:r>
            <a:r>
              <a:rPr lang="en-US" sz="1400" dirty="0" err="1">
                <a:latin typeface="Arial" pitchFamily="34" charset="0"/>
                <a:ea typeface="Times New Roman" pitchFamily="18" charset="0"/>
                <a:cs typeface="Arial" pitchFamily="34" charset="0"/>
              </a:rPr>
              <a:t>y</a:t>
            </a:r>
            <a:r>
              <a:rPr lang="en-US" sz="1400" baseline="-30000" dirty="0" err="1">
                <a:latin typeface="Arial" pitchFamily="34" charset="0"/>
                <a:ea typeface="Times New Roman" pitchFamily="18" charset="0"/>
                <a:cs typeface="Arial" pitchFamily="34" charset="0"/>
              </a:rPr>
              <a:t>g</a:t>
            </a:r>
            <a:r>
              <a:rPr lang="en-US" sz="14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)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algn="l" defTabSz="1300002"/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1595576" y="3444236"/>
            <a:ext cx="894008" cy="29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defTabSz="1300002" eaLnBrk="1" hangingPunct="1"/>
            <a:r>
              <a:rPr lang="en-US" sz="14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M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2638585" y="3444236"/>
            <a:ext cx="447832" cy="298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defTabSz="1300002" eaLnBrk="1" hangingPunct="1"/>
            <a:r>
              <a:rPr lang="en-US" sz="14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A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3533420" y="2848712"/>
            <a:ext cx="444520" cy="446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defTabSz="1300002" eaLnBrk="1" hangingPunct="1"/>
            <a:r>
              <a:rPr lang="en-US" sz="14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A’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845462" y="1628800"/>
            <a:ext cx="1341011" cy="1042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defTabSz="1300002" eaLnBrk="1" hangingPunct="1"/>
            <a:r>
              <a:rPr lang="en-US" sz="14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Disposable income (</a:t>
            </a:r>
            <a:r>
              <a:rPr lang="en-US" sz="1400" dirty="0" err="1">
                <a:latin typeface="Arial" pitchFamily="34" charset="0"/>
                <a:ea typeface="Times New Roman" pitchFamily="18" charset="0"/>
                <a:cs typeface="Arial" pitchFamily="34" charset="0"/>
              </a:rPr>
              <a:t>y</a:t>
            </a:r>
            <a:r>
              <a:rPr lang="en-US" sz="1400" baseline="-30000" dirty="0" err="1"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lang="en-US" sz="14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) 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algn="l" defTabSz="1300002"/>
            <a:r>
              <a:rPr lang="en-US" sz="14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(Private + pensions)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1447403" y="5976041"/>
            <a:ext cx="744179" cy="291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defTabSz="1300002" eaLnBrk="1" hangingPunct="1"/>
            <a:r>
              <a:rPr lang="en-US" sz="14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F(</a:t>
            </a:r>
            <a:r>
              <a:rPr lang="en-US" sz="1400" dirty="0" err="1">
                <a:latin typeface="Arial" pitchFamily="34" charset="0"/>
                <a:ea typeface="Times New Roman" pitchFamily="18" charset="0"/>
                <a:cs typeface="Arial" pitchFamily="34" charset="0"/>
              </a:rPr>
              <a:t>y</a:t>
            </a:r>
            <a:r>
              <a:rPr lang="en-US" sz="1400" baseline="-30000" dirty="0" err="1">
                <a:latin typeface="Arial" pitchFamily="34" charset="0"/>
                <a:ea typeface="Times New Roman" pitchFamily="18" charset="0"/>
                <a:cs typeface="Arial" pitchFamily="34" charset="0"/>
              </a:rPr>
              <a:t>g</a:t>
            </a:r>
            <a:r>
              <a:rPr lang="en-US" sz="14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)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2787586" y="4039760"/>
            <a:ext cx="596005" cy="446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defTabSz="1300002" eaLnBrk="1" hangingPunct="1"/>
            <a:r>
              <a:rPr lang="en-US" sz="1400" dirty="0" err="1">
                <a:latin typeface="Arial" pitchFamily="34" charset="0"/>
                <a:ea typeface="Times New Roman" pitchFamily="18" charset="0"/>
                <a:cs typeface="Arial" pitchFamily="34" charset="0"/>
              </a:rPr>
              <a:t>Y</a:t>
            </a:r>
            <a:r>
              <a:rPr lang="en-US" sz="1400" baseline="-30000" dirty="0" err="1">
                <a:latin typeface="Arial" pitchFamily="34" charset="0"/>
                <a:ea typeface="Times New Roman" pitchFamily="18" charset="0"/>
                <a:cs typeface="Arial" pitchFamily="34" charset="0"/>
              </a:rPr>
              <a:t>g</a:t>
            </a:r>
            <a:r>
              <a:rPr lang="en-US" sz="1400" baseline="-30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*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Line 4"/>
          <p:cNvSpPr>
            <a:spLocks noChangeShapeType="1"/>
          </p:cNvSpPr>
          <p:nvPr/>
        </p:nvSpPr>
        <p:spPr bwMode="auto">
          <a:xfrm>
            <a:off x="2936587" y="3207465"/>
            <a:ext cx="828" cy="175780"/>
          </a:xfrm>
          <a:prstGeom prst="line">
            <a:avLst/>
          </a:prstGeom>
          <a:noFill/>
          <a:ln w="15875">
            <a:solidFill>
              <a:srgbClr val="C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2" name="Line 3"/>
          <p:cNvSpPr>
            <a:spLocks noChangeShapeType="1"/>
          </p:cNvSpPr>
          <p:nvPr/>
        </p:nvSpPr>
        <p:spPr bwMode="auto">
          <a:xfrm>
            <a:off x="2638585" y="3146474"/>
            <a:ext cx="298003" cy="14888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2191581" y="2848712"/>
            <a:ext cx="894008" cy="29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defTabSz="1300002" eaLnBrk="1" hangingPunct="1"/>
            <a:r>
              <a:rPr lang="en-US" sz="14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Benefit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CC9E2DF-D68D-FD33-4EBA-912251CBC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274638"/>
            <a:ext cx="8964488" cy="1143000"/>
          </a:xfrm>
        </p:spPr>
        <p:txBody>
          <a:bodyPr/>
          <a:lstStyle/>
          <a:p>
            <a:r>
              <a:rPr lang="en-AU" sz="3600" dirty="0">
                <a:latin typeface="+mn-lt"/>
              </a:rPr>
              <a:t>3. The Australian approach: </a:t>
            </a:r>
            <a:br>
              <a:rPr lang="en-AU" sz="3600" dirty="0">
                <a:latin typeface="+mn-lt"/>
              </a:rPr>
            </a:br>
            <a:r>
              <a:rPr lang="en-AU" sz="3600" dirty="0">
                <a:latin typeface="+mn-lt"/>
              </a:rPr>
              <a:t>Understanding means testing trade off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3308720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0185249-930E-8E45-C38F-A1CFF3A48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274638"/>
            <a:ext cx="8964488" cy="1143000"/>
          </a:xfrm>
        </p:spPr>
        <p:txBody>
          <a:bodyPr/>
          <a:lstStyle/>
          <a:p>
            <a:r>
              <a:rPr lang="en-AU" sz="3600" dirty="0">
                <a:latin typeface="+mn-lt"/>
              </a:rPr>
              <a:t>3. The Australian approach: </a:t>
            </a:r>
            <a:br>
              <a:rPr lang="en-AU" sz="3600" dirty="0">
                <a:latin typeface="+mn-lt"/>
              </a:rPr>
            </a:br>
            <a:r>
              <a:rPr lang="en-AU" sz="3600" u="sng" dirty="0">
                <a:latin typeface="+mn-lt"/>
              </a:rPr>
              <a:t>Coverage to decline</a:t>
            </a:r>
            <a:r>
              <a:rPr lang="en-AU" sz="3600" dirty="0">
                <a:latin typeface="+mn-lt"/>
              </a:rPr>
              <a:t> (by design)</a:t>
            </a:r>
            <a:endParaRPr lang="en-AU" sz="3600" dirty="0"/>
          </a:p>
        </p:txBody>
      </p:sp>
      <p:pic>
        <p:nvPicPr>
          <p:cNvPr id="5" name="Picture 4" descr="This chart shows that under a lower fees scenario, there would be a slightly lower proportion of people on the Age Pension." title="Chart 4A-31 Age Pension population projection – baseline (solid line) and lower fees scenario (dashed line)">
            <a:extLst>
              <a:ext uri="{FF2B5EF4-FFF2-40B4-BE49-F238E27FC236}">
                <a16:creationId xmlns:a16="http://schemas.microsoft.com/office/drawing/2014/main" id="{E0913E51-1629-936D-D0FB-A2552F4033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38" y="1988840"/>
            <a:ext cx="8142323" cy="4392488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8E5A17-1E75-A8E9-696C-556129AFE59C}"/>
              </a:ext>
            </a:extLst>
          </p:cNvPr>
          <p:cNvSpPr txBox="1"/>
          <p:nvPr/>
        </p:nvSpPr>
        <p:spPr>
          <a:xfrm>
            <a:off x="2178772" y="6583362"/>
            <a:ext cx="685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000" dirty="0">
                <a:solidFill>
                  <a:schemeClr val="bg1">
                    <a:lumMod val="50000"/>
                  </a:schemeClr>
                </a:solidFill>
              </a:rPr>
              <a:t>Source: Treasury 2020</a:t>
            </a:r>
          </a:p>
        </p:txBody>
      </p:sp>
    </p:spTree>
    <p:extLst>
      <p:ext uri="{BB962C8B-B14F-4D97-AF65-F5344CB8AC3E}">
        <p14:creationId xmlns:p14="http://schemas.microsoft.com/office/powerpoint/2010/main" val="400718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000" dirty="0">
                <a:solidFill>
                  <a:srgbClr val="C00000"/>
                </a:solidFill>
              </a:rPr>
              <a:t>Mandatory contributions paid into individual accounts: </a:t>
            </a:r>
            <a:r>
              <a:rPr lang="en-AU" sz="3000" dirty="0"/>
              <a:t>rising to 12% of wages</a:t>
            </a:r>
          </a:p>
          <a:p>
            <a:r>
              <a:rPr lang="en-AU" sz="3000" dirty="0">
                <a:solidFill>
                  <a:srgbClr val="C00000"/>
                </a:solidFill>
              </a:rPr>
              <a:t>Low tax on both contributions and earnings; </a:t>
            </a:r>
            <a:r>
              <a:rPr lang="en-AU" sz="3000" dirty="0"/>
              <a:t>benefits are tax-free from age 60 (t-t-E)</a:t>
            </a:r>
          </a:p>
          <a:p>
            <a:r>
              <a:rPr lang="en-AU" sz="3000" dirty="0">
                <a:solidFill>
                  <a:srgbClr val="C00000"/>
                </a:solidFill>
              </a:rPr>
              <a:t>Coverage at </a:t>
            </a:r>
            <a:r>
              <a:rPr lang="en-AU" sz="3000" dirty="0"/>
              <a:t>90% of employees; 79% of working age population.</a:t>
            </a:r>
          </a:p>
          <a:p>
            <a:r>
              <a:rPr lang="en-AU" sz="3000" dirty="0">
                <a:solidFill>
                  <a:srgbClr val="C00000"/>
                </a:solidFill>
              </a:rPr>
              <a:t>Benefits can be taken as an income stream or as a  lump sum. </a:t>
            </a:r>
            <a:endParaRPr lang="en-AU" sz="3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46741A0-B967-DEEB-5C95-6B80B02C4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274638"/>
            <a:ext cx="8964488" cy="1143000"/>
          </a:xfrm>
        </p:spPr>
        <p:txBody>
          <a:bodyPr/>
          <a:lstStyle/>
          <a:p>
            <a:r>
              <a:rPr lang="en-AU" sz="3600" dirty="0">
                <a:latin typeface="+mn-lt"/>
              </a:rPr>
              <a:t>3. The Australian approach: </a:t>
            </a:r>
            <a:br>
              <a:rPr lang="en-AU" sz="3600" dirty="0">
                <a:latin typeface="+mn-lt"/>
              </a:rPr>
            </a:br>
            <a:r>
              <a:rPr lang="en-AU" sz="3600" dirty="0">
                <a:latin typeface="+mn-lt"/>
              </a:rPr>
              <a:t>Contributory pillar: </a:t>
            </a:r>
            <a:r>
              <a:rPr lang="en-AU" sz="3600" u="sng" dirty="0">
                <a:latin typeface="+mn-lt"/>
              </a:rPr>
              <a:t>Superannuation</a:t>
            </a:r>
            <a:endParaRPr lang="en-AU" sz="3600" u="sng" dirty="0"/>
          </a:p>
        </p:txBody>
      </p:sp>
    </p:spTree>
    <p:extLst>
      <p:ext uri="{BB962C8B-B14F-4D97-AF65-F5344CB8AC3E}">
        <p14:creationId xmlns:p14="http://schemas.microsoft.com/office/powerpoint/2010/main" val="4073857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2402887"/>
            <a:ext cx="6326460" cy="3048986"/>
          </a:xfrm>
        </p:spPr>
        <p:txBody>
          <a:bodyPr/>
          <a:lstStyle/>
          <a:p>
            <a:pPr lvl="0"/>
            <a:r>
              <a:rPr lang="en-AU" dirty="0"/>
              <a:t>To offset saving disincentives of a safety net (Hayek, 1960)</a:t>
            </a:r>
          </a:p>
          <a:p>
            <a:pPr lvl="0"/>
            <a:endParaRPr lang="en-AU" dirty="0"/>
          </a:p>
          <a:p>
            <a:pPr lvl="0"/>
            <a:r>
              <a:rPr lang="en-AU" dirty="0"/>
              <a:t>To offset dynamic preference inconsistency (e.g., Thaler 1981)</a:t>
            </a:r>
            <a:br>
              <a:rPr lang="en-AU" dirty="0"/>
            </a:br>
            <a:endParaRPr lang="en-AU" dirty="0">
              <a:solidFill>
                <a:schemeClr val="bg1">
                  <a:lumMod val="65000"/>
                </a:schemeClr>
              </a:solidFill>
            </a:endParaRPr>
          </a:p>
          <a:p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D8B6F-82D8-8F03-8B68-69265511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274638"/>
            <a:ext cx="8964488" cy="1143000"/>
          </a:xfrm>
        </p:spPr>
        <p:txBody>
          <a:bodyPr/>
          <a:lstStyle/>
          <a:p>
            <a:r>
              <a:rPr lang="en-AU" sz="3600" dirty="0">
                <a:latin typeface="+mn-lt"/>
              </a:rPr>
              <a:t>3. The Australian approach: </a:t>
            </a:r>
            <a:br>
              <a:rPr lang="en-AU" sz="3600" dirty="0">
                <a:latin typeface="+mn-lt"/>
              </a:rPr>
            </a:br>
            <a:r>
              <a:rPr lang="en-AU" sz="3600" dirty="0">
                <a:latin typeface="+mn-lt"/>
              </a:rPr>
              <a:t>Contributory pillar: </a:t>
            </a:r>
            <a:r>
              <a:rPr lang="en-AU" sz="3600" u="sng" dirty="0">
                <a:latin typeface="+mn-lt"/>
              </a:rPr>
              <a:t>Why mandate makes sense</a:t>
            </a:r>
            <a:endParaRPr lang="en-AU" sz="3600" u="sng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2402887"/>
            <a:ext cx="6326460" cy="3048986"/>
          </a:xfrm>
        </p:spPr>
        <p:txBody>
          <a:bodyPr/>
          <a:lstStyle/>
          <a:p>
            <a:pPr lvl="0"/>
            <a:r>
              <a:rPr lang="en-AU" dirty="0"/>
              <a:t>Preservation</a:t>
            </a:r>
          </a:p>
          <a:p>
            <a:pPr lvl="0"/>
            <a:r>
              <a:rPr lang="en-AU" dirty="0"/>
              <a:t>Governance</a:t>
            </a:r>
          </a:p>
          <a:p>
            <a:pPr lvl="0"/>
            <a:r>
              <a:rPr lang="en-AU" dirty="0"/>
              <a:t>Tax</a:t>
            </a:r>
          </a:p>
          <a:p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C2D6F2-2E7B-078F-4003-BD68C04E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274638"/>
            <a:ext cx="8964488" cy="1143000"/>
          </a:xfrm>
        </p:spPr>
        <p:txBody>
          <a:bodyPr/>
          <a:lstStyle/>
          <a:p>
            <a:r>
              <a:rPr lang="en-AU" sz="3600" dirty="0">
                <a:latin typeface="+mn-lt"/>
              </a:rPr>
              <a:t>3. The Australian approach: </a:t>
            </a:r>
            <a:br>
              <a:rPr lang="en-AU" sz="3600" dirty="0">
                <a:latin typeface="+mn-lt"/>
              </a:rPr>
            </a:br>
            <a:r>
              <a:rPr lang="en-AU" sz="3600" dirty="0">
                <a:latin typeface="+mn-lt"/>
              </a:rPr>
              <a:t>Contributory pillar: </a:t>
            </a:r>
            <a:r>
              <a:rPr lang="en-AU" sz="3600" u="sng" dirty="0">
                <a:latin typeface="+mn-lt"/>
              </a:rPr>
              <a:t>Potential challenges</a:t>
            </a:r>
            <a:endParaRPr lang="en-AU" sz="3600" u="sng" dirty="0"/>
          </a:p>
        </p:txBody>
      </p:sp>
    </p:spTree>
    <p:extLst>
      <p:ext uri="{BB962C8B-B14F-4D97-AF65-F5344CB8AC3E}">
        <p14:creationId xmlns:p14="http://schemas.microsoft.com/office/powerpoint/2010/main" val="3385068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5646" y="2240869"/>
            <a:ext cx="6974532" cy="3156998"/>
          </a:xfrm>
        </p:spPr>
        <p:txBody>
          <a:bodyPr>
            <a:normAutofit fontScale="62500" lnSpcReduction="20000"/>
          </a:bodyPr>
          <a:lstStyle/>
          <a:p>
            <a:pPr marL="0" indent="0">
              <a:spcAft>
                <a:spcPts val="900"/>
              </a:spcAft>
              <a:buNone/>
            </a:pPr>
            <a:r>
              <a:rPr lang="en-AU" u="sng" dirty="0"/>
              <a:t>Labour supply</a:t>
            </a:r>
            <a:r>
              <a:rPr lang="en-AU" dirty="0"/>
              <a:t>: For those not anticipating the pension, only  the tax rate on their labour income counts, not transfers at retirement (should means test income from exertion differently</a:t>
            </a:r>
            <a:r>
              <a:rPr lang="en-AU" sz="1500" dirty="0"/>
              <a:t>)</a:t>
            </a:r>
          </a:p>
          <a:p>
            <a:pPr marL="0" indent="0">
              <a:spcAft>
                <a:spcPts val="900"/>
              </a:spcAft>
              <a:buNone/>
            </a:pPr>
            <a:r>
              <a:rPr lang="en-AU" u="sng" dirty="0"/>
              <a:t>Saving</a:t>
            </a:r>
            <a:r>
              <a:rPr lang="en-AU" dirty="0"/>
              <a:t>: a very high proportion of aggregate private saving in developed countries is by the rich. A means tested pension does not impact the rich</a:t>
            </a:r>
          </a:p>
          <a:p>
            <a:pPr marL="0" indent="0">
              <a:spcAft>
                <a:spcPts val="900"/>
              </a:spcAft>
              <a:buNone/>
            </a:pPr>
            <a:r>
              <a:rPr lang="en-AU" u="sng" dirty="0"/>
              <a:t>Longevity insurance</a:t>
            </a:r>
            <a:r>
              <a:rPr lang="en-AU" dirty="0"/>
              <a:t>: Is available to the poor through the Age Pension, and also the rich as resources are depleted in late age and they become eligible for the Age Pension </a:t>
            </a:r>
          </a:p>
          <a:p>
            <a:endParaRPr lang="en-A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F7DD33E-5085-E170-6214-C52DADEEC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274638"/>
            <a:ext cx="8964488" cy="1143000"/>
          </a:xfrm>
        </p:spPr>
        <p:txBody>
          <a:bodyPr/>
          <a:lstStyle/>
          <a:p>
            <a:r>
              <a:rPr lang="en-AU" sz="3600" dirty="0">
                <a:latin typeface="+mn-lt"/>
              </a:rPr>
              <a:t>3. The Australian approach: </a:t>
            </a:r>
            <a:br>
              <a:rPr lang="en-AU" sz="3600" dirty="0">
                <a:latin typeface="+mn-lt"/>
              </a:rPr>
            </a:br>
            <a:r>
              <a:rPr lang="en-AU" sz="3600" u="sng" dirty="0">
                <a:latin typeface="+mn-lt"/>
              </a:rPr>
              <a:t>Economic efficiency and incentives</a:t>
            </a:r>
            <a:endParaRPr lang="en-AU" sz="3600" u="sng" dirty="0"/>
          </a:p>
        </p:txBody>
      </p:sp>
    </p:spTree>
    <p:extLst>
      <p:ext uri="{BB962C8B-B14F-4D97-AF65-F5344CB8AC3E}">
        <p14:creationId xmlns:p14="http://schemas.microsoft.com/office/powerpoint/2010/main" val="3528660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7624" y="2304162"/>
            <a:ext cx="698477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AU" sz="2600" dirty="0">
                <a:latin typeface="+mn-lt"/>
              </a:rPr>
              <a:t>Broad approach to retirement policy analysis</a:t>
            </a:r>
          </a:p>
          <a:p>
            <a:pPr marL="514350" indent="-514350">
              <a:buAutoNum type="arabicPeriod"/>
            </a:pPr>
            <a:r>
              <a:rPr lang="en-AU" sz="2600" dirty="0">
                <a:latin typeface="+mn-lt"/>
              </a:rPr>
              <a:t>Demographic and fiscal context</a:t>
            </a:r>
          </a:p>
          <a:p>
            <a:pPr marL="514350" indent="-514350">
              <a:buAutoNum type="arabicPeriod" startAt="3"/>
            </a:pPr>
            <a:r>
              <a:rPr lang="en-AU" sz="2600" dirty="0">
                <a:latin typeface="+mn-lt"/>
              </a:rPr>
              <a:t>The Australian approach to retirement policy: Structure and Economic Impacts</a:t>
            </a:r>
          </a:p>
          <a:p>
            <a:pPr marL="514350" indent="-514350">
              <a:buAutoNum type="arabicPeriod" startAt="3"/>
            </a:pPr>
            <a:r>
              <a:rPr lang="en-AU" sz="2600" dirty="0">
                <a:latin typeface="+mn-lt"/>
              </a:rPr>
              <a:t>Is this model mobile? </a:t>
            </a:r>
          </a:p>
          <a:p>
            <a:pPr marL="514350" indent="-514350">
              <a:buAutoNum type="arabicPeriod" startAt="3"/>
            </a:pPr>
            <a:r>
              <a:rPr lang="en-AU" sz="2600" dirty="0">
                <a:latin typeface="+mn-lt"/>
              </a:rPr>
              <a:t>Concluding remarks</a:t>
            </a:r>
            <a:endParaRPr lang="en-AU" sz="2800" dirty="0">
              <a:latin typeface="+mn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296652"/>
            <a:ext cx="8229600" cy="963977"/>
          </a:xfrm>
        </p:spPr>
        <p:txBody>
          <a:bodyPr/>
          <a:lstStyle/>
          <a:p>
            <a:pPr algn="ctr">
              <a:buNone/>
            </a:pPr>
            <a:r>
              <a:rPr lang="en-AU" sz="4000" dirty="0">
                <a:solidFill>
                  <a:srgbClr val="C0081F"/>
                </a:solidFill>
              </a:rPr>
              <a:t>Presentation Structure</a:t>
            </a:r>
            <a:endParaRPr lang="en-AU" dirty="0">
              <a:solidFill>
                <a:srgbClr val="C0081F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A060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A060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5646" y="2348881"/>
            <a:ext cx="6264696" cy="3102993"/>
          </a:xfrm>
        </p:spPr>
        <p:txBody>
          <a:bodyPr>
            <a:normAutofit fontScale="77500" lnSpcReduction="20000"/>
          </a:bodyPr>
          <a:lstStyle/>
          <a:p>
            <a:pPr marL="0" indent="0"/>
            <a:r>
              <a:rPr lang="en-AU" dirty="0"/>
              <a:t> </a:t>
            </a:r>
            <a:r>
              <a:rPr lang="en-AU" u="sng" dirty="0"/>
              <a:t>The poor</a:t>
            </a:r>
            <a:r>
              <a:rPr lang="en-AU" dirty="0"/>
              <a:t>: Get a full pension, which can be set to remove poverty (Poverty normally defined in relative terms.) They tend to have lower life expectancy (the mortality gradient)</a:t>
            </a:r>
          </a:p>
          <a:p>
            <a:pPr marL="0" indent="0">
              <a:buNone/>
            </a:pPr>
            <a:endParaRPr lang="en-AU" dirty="0"/>
          </a:p>
          <a:p>
            <a:pPr marL="0" indent="0"/>
            <a:r>
              <a:rPr lang="en-AU" u="sng" dirty="0"/>
              <a:t>The rich</a:t>
            </a:r>
            <a:r>
              <a:rPr lang="en-AU" dirty="0"/>
              <a:t>: Get no unfunded benefits. The implicit </a:t>
            </a:r>
            <a:r>
              <a:rPr lang="en-AU" dirty="0" err="1"/>
              <a:t>regressivity</a:t>
            </a:r>
            <a:r>
              <a:rPr lang="en-AU" dirty="0"/>
              <a:t> of a PAYG earnings related plan, induced by the mortality differential and earnings related benefits, goes away. </a:t>
            </a:r>
          </a:p>
          <a:p>
            <a:pPr marL="0" indent="0"/>
            <a:endParaRPr lang="en-AU" dirty="0"/>
          </a:p>
          <a:p>
            <a:pPr>
              <a:buNone/>
            </a:pPr>
            <a:endParaRPr lang="en-AU" dirty="0"/>
          </a:p>
          <a:p>
            <a:endParaRPr lang="en-A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4E877F5-BCB2-B162-2D85-DC2680CBE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274638"/>
            <a:ext cx="8964488" cy="1143000"/>
          </a:xfrm>
        </p:spPr>
        <p:txBody>
          <a:bodyPr/>
          <a:lstStyle/>
          <a:p>
            <a:r>
              <a:rPr lang="en-AU" sz="3600" dirty="0">
                <a:latin typeface="+mn-lt"/>
              </a:rPr>
              <a:t>3. The Australian approach: </a:t>
            </a:r>
            <a:br>
              <a:rPr lang="en-AU" sz="3600" dirty="0">
                <a:latin typeface="+mn-lt"/>
              </a:rPr>
            </a:br>
            <a:r>
              <a:rPr lang="en-AU" sz="3600" u="sng" dirty="0">
                <a:latin typeface="+mn-lt"/>
              </a:rPr>
              <a:t>Equity</a:t>
            </a:r>
            <a:endParaRPr lang="en-AU" sz="3600" u="sng" dirty="0"/>
          </a:p>
        </p:txBody>
      </p:sp>
    </p:spTree>
    <p:extLst>
      <p:ext uri="{BB962C8B-B14F-4D97-AF65-F5344CB8AC3E}">
        <p14:creationId xmlns:p14="http://schemas.microsoft.com/office/powerpoint/2010/main" val="4073219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7604" y="2672917"/>
            <a:ext cx="7722858" cy="2778956"/>
          </a:xfrm>
        </p:spPr>
        <p:txBody>
          <a:bodyPr>
            <a:normAutofit fontScale="85000" lnSpcReduction="10000"/>
          </a:bodyPr>
          <a:lstStyle/>
          <a:p>
            <a:pPr marL="0" indent="0"/>
            <a:r>
              <a:rPr lang="en-AU" dirty="0"/>
              <a:t> </a:t>
            </a:r>
            <a:r>
              <a:rPr lang="en-AU" u="sng" dirty="0"/>
              <a:t>Fiscal costs </a:t>
            </a:r>
            <a:r>
              <a:rPr lang="en-AU" dirty="0"/>
              <a:t>are kept low because transfers are flat rate, not earnings related, and the longer lived rich do not get a full pension, and in many cases, none at all. </a:t>
            </a:r>
          </a:p>
          <a:p>
            <a:pPr marL="0" indent="0">
              <a:buNone/>
            </a:pPr>
            <a:endParaRPr lang="en-AU" dirty="0"/>
          </a:p>
          <a:p>
            <a:pPr marL="0" indent="0"/>
            <a:r>
              <a:rPr lang="en-AU" dirty="0"/>
              <a:t> </a:t>
            </a:r>
            <a:r>
              <a:rPr lang="en-AU" u="sng" dirty="0"/>
              <a:t>Growth</a:t>
            </a:r>
            <a:r>
              <a:rPr lang="en-AU" dirty="0"/>
              <a:t> is stimulated through additional saving via mandated pre-funding (Kudrna 2023)</a:t>
            </a:r>
          </a:p>
          <a:p>
            <a:pPr>
              <a:buNone/>
            </a:pPr>
            <a:endParaRPr lang="en-AU" dirty="0"/>
          </a:p>
          <a:p>
            <a:endParaRPr lang="en-A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C27EACC-9B3F-B3D1-E56E-5DAFC3FD8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274638"/>
            <a:ext cx="8964488" cy="1143000"/>
          </a:xfrm>
        </p:spPr>
        <p:txBody>
          <a:bodyPr/>
          <a:lstStyle/>
          <a:p>
            <a:r>
              <a:rPr lang="en-AU" sz="3600" dirty="0">
                <a:latin typeface="+mn-lt"/>
              </a:rPr>
              <a:t>3. The Australian approach: </a:t>
            </a:r>
            <a:br>
              <a:rPr lang="en-AU" sz="3600" dirty="0">
                <a:latin typeface="+mn-lt"/>
              </a:rPr>
            </a:br>
            <a:r>
              <a:rPr lang="en-AU" sz="3600" u="sng" dirty="0">
                <a:latin typeface="+mn-lt"/>
              </a:rPr>
              <a:t>Sustainability</a:t>
            </a:r>
            <a:endParaRPr lang="en-AU" sz="3600" u="sng" dirty="0"/>
          </a:p>
        </p:txBody>
      </p:sp>
    </p:spTree>
    <p:extLst>
      <p:ext uri="{BB962C8B-B14F-4D97-AF65-F5344CB8AC3E}">
        <p14:creationId xmlns:p14="http://schemas.microsoft.com/office/powerpoint/2010/main" val="736144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9756" y="6583362"/>
            <a:ext cx="89644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AU" sz="1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Source: OECD (2022)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5CA9FFF-03F2-4728-D836-0B30BC889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274638"/>
            <a:ext cx="8964488" cy="1143000"/>
          </a:xfrm>
        </p:spPr>
        <p:txBody>
          <a:bodyPr/>
          <a:lstStyle/>
          <a:p>
            <a:r>
              <a:rPr lang="en-AU" sz="3600" dirty="0">
                <a:latin typeface="+mn-lt"/>
              </a:rPr>
              <a:t>3. The Australian approach: </a:t>
            </a:r>
            <a:br>
              <a:rPr lang="en-AU" sz="3600" dirty="0">
                <a:latin typeface="+mn-lt"/>
              </a:rPr>
            </a:br>
            <a:r>
              <a:rPr lang="en-AU" sz="3600" u="sng" dirty="0">
                <a:latin typeface="+mn-lt"/>
              </a:rPr>
              <a:t>Private pension accumulation</a:t>
            </a:r>
            <a:endParaRPr lang="en-AU" sz="3600" u="sng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93C418A-D161-93B3-D8D3-FC0C450C12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1094192"/>
              </p:ext>
            </p:extLst>
          </p:nvPr>
        </p:nvGraphicFramePr>
        <p:xfrm>
          <a:off x="611560" y="1664804"/>
          <a:ext cx="8208912" cy="49185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7604" y="2024844"/>
            <a:ext cx="7992888" cy="3589046"/>
          </a:xfrm>
        </p:spPr>
        <p:txBody>
          <a:bodyPr/>
          <a:lstStyle/>
          <a:p>
            <a:pPr marL="0" indent="0">
              <a:buNone/>
            </a:pPr>
            <a:r>
              <a:rPr lang="en-AU" sz="2800" dirty="0"/>
              <a:t>Constellation of characteristics in emerging Asia:</a:t>
            </a:r>
          </a:p>
          <a:p>
            <a:pPr lvl="1"/>
            <a:r>
              <a:rPr lang="en-AU" sz="2400" dirty="0"/>
              <a:t>Rapid demographic transition</a:t>
            </a:r>
          </a:p>
          <a:p>
            <a:pPr lvl="1"/>
            <a:r>
              <a:rPr lang="en-AU" sz="2400" dirty="0"/>
              <a:t>Fragile social protection structures</a:t>
            </a:r>
          </a:p>
          <a:p>
            <a:pPr lvl="1"/>
            <a:r>
              <a:rPr lang="en-AU" sz="2400" dirty="0"/>
              <a:t>High informal labour ratio</a:t>
            </a:r>
          </a:p>
          <a:p>
            <a:pPr lvl="1"/>
            <a:r>
              <a:rPr lang="en-AU" sz="2400" dirty="0"/>
              <a:t>Substantial internal migration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en-AU" sz="2400" dirty="0">
                <a:sym typeface="Wingdings" panose="05000000000000000000" pitchFamily="2" charset="2"/>
              </a:rPr>
              <a:t>Non-contributory pensions should be investigated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en-AU" sz="2400" dirty="0">
                <a:sym typeface="Wingdings" panose="05000000000000000000" pitchFamily="2" charset="2"/>
              </a:rPr>
              <a:t>Robust governance required for pre-funded pension policy: a separate issue </a:t>
            </a:r>
            <a:endParaRPr lang="en-AU" sz="2400" dirty="0"/>
          </a:p>
          <a:p>
            <a:pPr lvl="1"/>
            <a:endParaRPr lang="en-AU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881E04-E917-13EB-CA8C-054A38E5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368660"/>
            <a:ext cx="8964488" cy="1143000"/>
          </a:xfrm>
        </p:spPr>
        <p:txBody>
          <a:bodyPr/>
          <a:lstStyle/>
          <a:p>
            <a:r>
              <a:rPr lang="en-AU" sz="3600" dirty="0">
                <a:latin typeface="+mn-lt"/>
              </a:rPr>
              <a:t>4. Is this model mobile?</a:t>
            </a:r>
            <a:br>
              <a:rPr lang="en-AU" sz="3600" dirty="0">
                <a:latin typeface="+mn-lt"/>
              </a:rPr>
            </a:br>
            <a:r>
              <a:rPr lang="en-AU" sz="3600" dirty="0">
                <a:latin typeface="+mn-lt"/>
              </a:rPr>
              <a:t>Relevance in ageing Asia</a:t>
            </a:r>
            <a:endParaRPr lang="en-AU" sz="3600" u="sng" dirty="0"/>
          </a:p>
        </p:txBody>
      </p:sp>
    </p:spTree>
    <p:extLst>
      <p:ext uri="{BB962C8B-B14F-4D97-AF65-F5344CB8AC3E}">
        <p14:creationId xmlns:p14="http://schemas.microsoft.com/office/powerpoint/2010/main" val="1392059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B644C7-D083-E435-FD55-E6056BF3B0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750" t="33719" r="12500" b="22618"/>
          <a:stretch/>
        </p:blipFill>
        <p:spPr>
          <a:xfrm>
            <a:off x="846307" y="1795367"/>
            <a:ext cx="7145168" cy="369793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4F616F4-ECE0-A31F-59CA-0BE8DE2C6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368660"/>
            <a:ext cx="8964488" cy="1143000"/>
          </a:xfrm>
        </p:spPr>
        <p:txBody>
          <a:bodyPr/>
          <a:lstStyle/>
          <a:p>
            <a:r>
              <a:rPr lang="en-AU" sz="3600" dirty="0">
                <a:latin typeface="+mn-lt"/>
              </a:rPr>
              <a:t>4. Is this model mobile?</a:t>
            </a:r>
            <a:br>
              <a:rPr lang="en-AU" sz="3600" dirty="0">
                <a:latin typeface="+mn-lt"/>
              </a:rPr>
            </a:br>
            <a:r>
              <a:rPr lang="en-AU" sz="3600" dirty="0">
                <a:latin typeface="+mn-lt"/>
              </a:rPr>
              <a:t>Some modelling</a:t>
            </a:r>
            <a:endParaRPr lang="en-AU" sz="3600" u="sng" dirty="0"/>
          </a:p>
        </p:txBody>
      </p:sp>
    </p:spTree>
    <p:extLst>
      <p:ext uri="{BB962C8B-B14F-4D97-AF65-F5344CB8AC3E}">
        <p14:creationId xmlns:p14="http://schemas.microsoft.com/office/powerpoint/2010/main" val="2009254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267DD4-15E1-10C5-0295-04C87E73ABDA}"/>
              </a:ext>
            </a:extLst>
          </p:cNvPr>
          <p:cNvSpPr/>
          <p:nvPr/>
        </p:nvSpPr>
        <p:spPr>
          <a:xfrm>
            <a:off x="-33338" y="1412776"/>
            <a:ext cx="9210675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Scenario 1) Baseline aging: use UN medium (fertility) population projections for Indonesia, with survival probabilities for 2020-2100 and pop growth (of newborn cohort), closely matching UN dependency ratio for 2020-2100.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Scenario 2) Increasing formal retirement age from 55 to 65 (over the first 25 years of transition) – directly impacting only formal high [Note: under this (in Indonesia already legislated) change, their productivity increases for ages 55-64 in the long run but they pay payroll tax for 10 more years and receive pensions from 65]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Scenario 3) Scenario 2 plus introducing social pension (in 2020-25) with value of 6.5% of per capita GDP – this flat rate is paid everyone at age 65 and over, except for high-skill formal group that gets PAYG pension. [Note: this social pension is non-contributory with the expenditure part of government fiscal budget]</a:t>
            </a:r>
          </a:p>
          <a:p>
            <a:pPr marL="214313" indent="-214313">
              <a:buFontTx/>
              <a:buChar char="-"/>
            </a:pPr>
            <a:endParaRPr lang="en-US" dirty="0">
              <a:solidFill>
                <a:schemeClr val="tx1"/>
              </a:solidFill>
            </a:endParaRPr>
          </a:p>
          <a:p>
            <a:pPr marL="214313" indent="-214313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Under each scenario above, there are two public budget constraints – Government fiscal budget and PAYG pension constraints  balanced by consumption tax rate and payroll tax rate, respectively. </a:t>
            </a:r>
          </a:p>
          <a:p>
            <a:pPr marL="214313" indent="-214313">
              <a:buFontTx/>
              <a:buChar char="-"/>
            </a:pPr>
            <a:endParaRPr lang="en-US" dirty="0">
              <a:solidFill>
                <a:schemeClr val="tx1"/>
              </a:solidFill>
            </a:endParaRPr>
          </a:p>
          <a:p>
            <a:pPr marL="214313" indent="-214313">
              <a:buFontTx/>
              <a:buChar char="-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3184C0D-B80D-E233-0234-D2FFBA41F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368660"/>
            <a:ext cx="8964488" cy="1143000"/>
          </a:xfrm>
        </p:spPr>
        <p:txBody>
          <a:bodyPr/>
          <a:lstStyle/>
          <a:p>
            <a:r>
              <a:rPr lang="en-AU" sz="3600" dirty="0">
                <a:latin typeface="+mn-lt"/>
              </a:rPr>
              <a:t>4. Is this model mobile?</a:t>
            </a:r>
            <a:br>
              <a:rPr lang="en-AU" sz="3600" dirty="0">
                <a:latin typeface="+mn-lt"/>
              </a:rPr>
            </a:br>
            <a:r>
              <a:rPr lang="en-AU" sz="3600" dirty="0">
                <a:latin typeface="+mn-lt"/>
              </a:rPr>
              <a:t>Some modelling</a:t>
            </a:r>
            <a:endParaRPr lang="en-AU" sz="3600" u="sng" dirty="0"/>
          </a:p>
        </p:txBody>
      </p:sp>
    </p:spTree>
    <p:extLst>
      <p:ext uri="{BB962C8B-B14F-4D97-AF65-F5344CB8AC3E}">
        <p14:creationId xmlns:p14="http://schemas.microsoft.com/office/powerpoint/2010/main" val="37513779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D9F691-4C29-EAF6-5F06-63E09A802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15" y="1781886"/>
            <a:ext cx="7314676" cy="393396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45B2225-1E5B-5D4C-4A74-FDB47EF59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368660"/>
            <a:ext cx="8964488" cy="1143000"/>
          </a:xfrm>
        </p:spPr>
        <p:txBody>
          <a:bodyPr/>
          <a:lstStyle/>
          <a:p>
            <a:r>
              <a:rPr lang="en-AU" sz="3600" dirty="0">
                <a:latin typeface="+mn-lt"/>
              </a:rPr>
              <a:t>4. Is this model mobile?</a:t>
            </a:r>
            <a:br>
              <a:rPr lang="en-AU" sz="3600" dirty="0">
                <a:latin typeface="+mn-lt"/>
              </a:rPr>
            </a:br>
            <a:r>
              <a:rPr lang="en-AU" sz="3600" dirty="0">
                <a:latin typeface="+mn-lt"/>
              </a:rPr>
              <a:t>Some modelling results</a:t>
            </a:r>
            <a:endParaRPr lang="en-AU" sz="3600" u="sng" dirty="0"/>
          </a:p>
        </p:txBody>
      </p:sp>
    </p:spTree>
    <p:extLst>
      <p:ext uri="{BB962C8B-B14F-4D97-AF65-F5344CB8AC3E}">
        <p14:creationId xmlns:p14="http://schemas.microsoft.com/office/powerpoint/2010/main" val="17888480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E7BEC8-5049-3374-8FB1-D7DB95403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230" y="1938067"/>
            <a:ext cx="6690815" cy="378991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D4BE6E5-0E6C-F759-E3D9-56DA303F1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368660"/>
            <a:ext cx="8964488" cy="1143000"/>
          </a:xfrm>
        </p:spPr>
        <p:txBody>
          <a:bodyPr/>
          <a:lstStyle/>
          <a:p>
            <a:r>
              <a:rPr lang="en-AU" sz="3600" dirty="0">
                <a:latin typeface="+mn-lt"/>
              </a:rPr>
              <a:t>4. Is this model mobile?</a:t>
            </a:r>
            <a:br>
              <a:rPr lang="en-AU" sz="3600" dirty="0">
                <a:latin typeface="+mn-lt"/>
              </a:rPr>
            </a:br>
            <a:r>
              <a:rPr lang="en-AU" sz="3600" dirty="0">
                <a:latin typeface="+mn-lt"/>
              </a:rPr>
              <a:t>Some modelling results</a:t>
            </a:r>
            <a:endParaRPr lang="en-AU" sz="3600" u="sng" dirty="0"/>
          </a:p>
        </p:txBody>
      </p:sp>
    </p:spTree>
    <p:extLst>
      <p:ext uri="{BB962C8B-B14F-4D97-AF65-F5344CB8AC3E}">
        <p14:creationId xmlns:p14="http://schemas.microsoft.com/office/powerpoint/2010/main" val="5979368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E7BEC8-5049-3374-8FB1-D7DB95403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230" y="1938067"/>
            <a:ext cx="6690815" cy="378991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C8462FE-B99E-1058-474A-BD292AADD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368660"/>
            <a:ext cx="8964488" cy="1143000"/>
          </a:xfrm>
        </p:spPr>
        <p:txBody>
          <a:bodyPr/>
          <a:lstStyle/>
          <a:p>
            <a:r>
              <a:rPr lang="en-AU" sz="3600" dirty="0">
                <a:latin typeface="+mn-lt"/>
              </a:rPr>
              <a:t>4. Is this model mobile?</a:t>
            </a:r>
            <a:br>
              <a:rPr lang="en-AU" sz="3600" dirty="0">
                <a:latin typeface="+mn-lt"/>
              </a:rPr>
            </a:br>
            <a:r>
              <a:rPr lang="en-AU" sz="3600" dirty="0">
                <a:latin typeface="+mn-lt"/>
              </a:rPr>
              <a:t>Some modelling results</a:t>
            </a:r>
            <a:endParaRPr lang="en-AU" sz="3600" u="sng" dirty="0"/>
          </a:p>
        </p:txBody>
      </p:sp>
    </p:spTree>
    <p:extLst>
      <p:ext uri="{BB962C8B-B14F-4D97-AF65-F5344CB8AC3E}">
        <p14:creationId xmlns:p14="http://schemas.microsoft.com/office/powerpoint/2010/main" val="29930049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742EF2-9240-D063-69B4-11FFE3084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96" y="1432721"/>
            <a:ext cx="7896740" cy="505661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C4AAC70-F028-B774-7291-2C734FCD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368660"/>
            <a:ext cx="8964488" cy="1143000"/>
          </a:xfrm>
        </p:spPr>
        <p:txBody>
          <a:bodyPr/>
          <a:lstStyle/>
          <a:p>
            <a:r>
              <a:rPr lang="en-AU" sz="3600" dirty="0">
                <a:latin typeface="+mn-lt"/>
              </a:rPr>
              <a:t>4. Is this model mobile?</a:t>
            </a:r>
            <a:br>
              <a:rPr lang="en-AU" sz="3600" dirty="0">
                <a:latin typeface="+mn-lt"/>
              </a:rPr>
            </a:br>
            <a:r>
              <a:rPr lang="en-AU" sz="3600" dirty="0">
                <a:latin typeface="+mn-lt"/>
              </a:rPr>
              <a:t>Some modelling results</a:t>
            </a:r>
            <a:endParaRPr lang="en-AU" sz="3600" u="sng" dirty="0"/>
          </a:p>
        </p:txBody>
      </p:sp>
    </p:spTree>
    <p:extLst>
      <p:ext uri="{BB962C8B-B14F-4D97-AF65-F5344CB8AC3E}">
        <p14:creationId xmlns:p14="http://schemas.microsoft.com/office/powerpoint/2010/main" val="1479337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1"/>
          <p:cNvGrpSpPr/>
          <p:nvPr/>
        </p:nvGrpSpPr>
        <p:grpSpPr>
          <a:xfrm>
            <a:off x="981789" y="1398623"/>
            <a:ext cx="5390392" cy="4910697"/>
            <a:chOff x="683568" y="821328"/>
            <a:chExt cx="4285155" cy="3903816"/>
          </a:xfrm>
        </p:grpSpPr>
        <p:sp>
          <p:nvSpPr>
            <p:cNvPr id="3" name="Rectangle 2"/>
            <p:cNvSpPr/>
            <p:nvPr/>
          </p:nvSpPr>
          <p:spPr>
            <a:xfrm>
              <a:off x="729350" y="1080693"/>
              <a:ext cx="1184056" cy="38360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AU" sz="1300" b="1" dirty="0"/>
                <a:t>Safety net for adequacy purposes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683568" y="2445369"/>
              <a:ext cx="1184056" cy="38360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lnSpc>
                  <a:spcPct val="70000"/>
                </a:lnSpc>
              </a:pPr>
              <a:r>
                <a:rPr lang="en-AU" sz="1300" b="1" dirty="0"/>
                <a:t>Compulsory  saving for income replacement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3810046"/>
              <a:ext cx="1184056" cy="38360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lnSpc>
                  <a:spcPct val="70000"/>
                </a:lnSpc>
              </a:pPr>
              <a:r>
                <a:rPr lang="en-AU" sz="1300" b="1" dirty="0"/>
                <a:t>Voluntary saving for</a:t>
              </a:r>
            </a:p>
            <a:p>
              <a:pPr algn="ctr">
                <a:lnSpc>
                  <a:spcPct val="70000"/>
                </a:lnSpc>
              </a:pPr>
              <a:r>
                <a:rPr lang="en-AU" sz="1300" b="1" dirty="0"/>
                <a:t>income replacement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262309" y="821328"/>
              <a:ext cx="1184056" cy="38360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300" b="1" dirty="0"/>
                <a:t>Universal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262309" y="1357453"/>
              <a:ext cx="1184056" cy="38360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300" b="1" dirty="0"/>
                <a:t>Targeted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262309" y="2163450"/>
              <a:ext cx="1184056" cy="38360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300" b="1" dirty="0"/>
                <a:t>Pay As You Go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262309" y="2716202"/>
              <a:ext cx="1184056" cy="38360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300" b="1" dirty="0"/>
                <a:t>Funded</a:t>
              </a:r>
            </a:p>
          </p:txBody>
        </p:sp>
        <p:cxnSp>
          <p:nvCxnSpPr>
            <p:cNvPr id="10" name="Elbow Connector 9"/>
            <p:cNvCxnSpPr>
              <a:stCxn id="6" idx="1"/>
              <a:endCxn id="3" idx="3"/>
            </p:cNvCxnSpPr>
            <p:nvPr/>
          </p:nvCxnSpPr>
          <p:spPr>
            <a:xfrm rot="10800000" flipV="1">
              <a:off x="1913406" y="1013128"/>
              <a:ext cx="348904" cy="259365"/>
            </a:xfrm>
            <a:prstGeom prst="bentConnector3">
              <a:avLst>
                <a:gd name="adj1" fmla="val 50000"/>
              </a:avLst>
            </a:prstGeom>
            <a:ln w="34925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>
              <a:stCxn id="3" idx="3"/>
              <a:endCxn id="7" idx="1"/>
            </p:cNvCxnSpPr>
            <p:nvPr/>
          </p:nvCxnSpPr>
          <p:spPr>
            <a:xfrm>
              <a:off x="1913406" y="1272493"/>
              <a:ext cx="348904" cy="276760"/>
            </a:xfrm>
            <a:prstGeom prst="bentConnector3">
              <a:avLst>
                <a:gd name="adj1" fmla="val 50000"/>
              </a:avLst>
            </a:prstGeom>
            <a:ln w="34925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3784667" y="2699761"/>
              <a:ext cx="1184056" cy="38360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300" b="1" dirty="0"/>
                <a:t>Public provision</a:t>
              </a:r>
            </a:p>
          </p:txBody>
        </p:sp>
        <p:cxnSp>
          <p:nvCxnSpPr>
            <p:cNvPr id="13" name="Elbow Connector 14"/>
            <p:cNvCxnSpPr>
              <a:stCxn id="9" idx="3"/>
              <a:endCxn id="26" idx="1"/>
            </p:cNvCxnSpPr>
            <p:nvPr/>
          </p:nvCxnSpPr>
          <p:spPr>
            <a:xfrm>
              <a:off x="3446365" y="2908003"/>
              <a:ext cx="338302" cy="530820"/>
            </a:xfrm>
            <a:prstGeom prst="bentConnector3">
              <a:avLst>
                <a:gd name="adj1" fmla="val 50000"/>
              </a:avLst>
            </a:prstGeom>
            <a:ln w="34925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7"/>
            <p:cNvCxnSpPr>
              <a:stCxn id="9" idx="3"/>
              <a:endCxn id="12" idx="1"/>
            </p:cNvCxnSpPr>
            <p:nvPr/>
          </p:nvCxnSpPr>
          <p:spPr>
            <a:xfrm flipV="1">
              <a:off x="3446365" y="2891562"/>
              <a:ext cx="338302" cy="16441"/>
            </a:xfrm>
            <a:prstGeom prst="bentConnector3">
              <a:avLst>
                <a:gd name="adj1" fmla="val 120388"/>
              </a:avLst>
            </a:prstGeom>
            <a:ln w="34925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3784667" y="1605239"/>
              <a:ext cx="1184056" cy="38360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300" b="1" dirty="0"/>
                <a:t>Public provision</a:t>
              </a:r>
            </a:p>
          </p:txBody>
        </p:sp>
        <p:cxnSp>
          <p:nvCxnSpPr>
            <p:cNvPr id="16" name="Elbow Connector 14"/>
            <p:cNvCxnSpPr>
              <a:stCxn id="15" idx="1"/>
              <a:endCxn id="8" idx="3"/>
            </p:cNvCxnSpPr>
            <p:nvPr/>
          </p:nvCxnSpPr>
          <p:spPr>
            <a:xfrm rot="10800000" flipV="1">
              <a:off x="3446365" y="1797039"/>
              <a:ext cx="338302" cy="558211"/>
            </a:xfrm>
            <a:prstGeom prst="bentConnector3">
              <a:avLst>
                <a:gd name="adj1" fmla="val 50000"/>
              </a:avLst>
            </a:prstGeom>
            <a:ln w="34925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4" idx="3"/>
              <a:endCxn id="9" idx="1"/>
            </p:cNvCxnSpPr>
            <p:nvPr/>
          </p:nvCxnSpPr>
          <p:spPr>
            <a:xfrm>
              <a:off x="1867624" y="2637170"/>
              <a:ext cx="394685" cy="270833"/>
            </a:xfrm>
            <a:prstGeom prst="bentConnector3">
              <a:avLst>
                <a:gd name="adj1" fmla="val 50000"/>
              </a:avLst>
            </a:prstGeom>
            <a:ln w="34925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8" idx="1"/>
              <a:endCxn id="4" idx="3"/>
            </p:cNvCxnSpPr>
            <p:nvPr/>
          </p:nvCxnSpPr>
          <p:spPr>
            <a:xfrm rot="10800000" flipV="1">
              <a:off x="1867625" y="2355250"/>
              <a:ext cx="394685" cy="281919"/>
            </a:xfrm>
            <a:prstGeom prst="bentConnector3">
              <a:avLst>
                <a:gd name="adj1" fmla="val 50000"/>
              </a:avLst>
            </a:prstGeom>
            <a:ln w="34925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2262309" y="3505573"/>
              <a:ext cx="1184056" cy="38360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300" b="1" dirty="0"/>
                <a:t>Employment related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262309" y="4069409"/>
              <a:ext cx="1184056" cy="38360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300" b="1" dirty="0"/>
                <a:t>Other</a:t>
              </a:r>
            </a:p>
          </p:txBody>
        </p:sp>
        <p:cxnSp>
          <p:nvCxnSpPr>
            <p:cNvPr id="21" name="Elbow Connector 14"/>
            <p:cNvCxnSpPr>
              <a:stCxn id="19" idx="1"/>
              <a:endCxn id="5" idx="3"/>
            </p:cNvCxnSpPr>
            <p:nvPr/>
          </p:nvCxnSpPr>
          <p:spPr>
            <a:xfrm rot="10800000" flipV="1">
              <a:off x="1867624" y="3697373"/>
              <a:ext cx="394685" cy="304473"/>
            </a:xfrm>
            <a:prstGeom prst="bentConnector3">
              <a:avLst>
                <a:gd name="adj1" fmla="val 50000"/>
              </a:avLst>
            </a:prstGeom>
            <a:ln w="34925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17"/>
            <p:cNvCxnSpPr>
              <a:stCxn id="5" idx="3"/>
              <a:endCxn id="20" idx="1"/>
            </p:cNvCxnSpPr>
            <p:nvPr/>
          </p:nvCxnSpPr>
          <p:spPr>
            <a:xfrm>
              <a:off x="1867624" y="4001846"/>
              <a:ext cx="394685" cy="259363"/>
            </a:xfrm>
            <a:prstGeom prst="bentConnector3">
              <a:avLst>
                <a:gd name="adj1" fmla="val 50000"/>
              </a:avLst>
            </a:prstGeom>
            <a:ln w="34925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3784667" y="4341543"/>
              <a:ext cx="1184056" cy="38360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300" b="1" dirty="0"/>
                <a:t>Non tax preferred</a:t>
              </a:r>
            </a:p>
          </p:txBody>
        </p:sp>
        <p:cxnSp>
          <p:nvCxnSpPr>
            <p:cNvPr id="24" name="Elbow Connector 14"/>
            <p:cNvCxnSpPr>
              <a:stCxn id="20" idx="3"/>
              <a:endCxn id="23" idx="1"/>
            </p:cNvCxnSpPr>
            <p:nvPr/>
          </p:nvCxnSpPr>
          <p:spPr>
            <a:xfrm>
              <a:off x="3446365" y="4261210"/>
              <a:ext cx="338302" cy="272134"/>
            </a:xfrm>
            <a:prstGeom prst="bentConnector3">
              <a:avLst>
                <a:gd name="adj1" fmla="val 50000"/>
              </a:avLst>
            </a:prstGeom>
            <a:ln w="34925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17"/>
            <p:cNvCxnSpPr>
              <a:stCxn id="20" idx="3"/>
              <a:endCxn id="29" idx="1"/>
            </p:cNvCxnSpPr>
            <p:nvPr/>
          </p:nvCxnSpPr>
          <p:spPr>
            <a:xfrm flipV="1">
              <a:off x="3446365" y="3986084"/>
              <a:ext cx="338302" cy="275126"/>
            </a:xfrm>
            <a:prstGeom prst="bentConnector3">
              <a:avLst>
                <a:gd name="adj1" fmla="val 50000"/>
              </a:avLst>
            </a:prstGeom>
            <a:ln w="34925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3784667" y="3247022"/>
              <a:ext cx="1184056" cy="38360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300" b="1" dirty="0"/>
                <a:t>Private provision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784667" y="3794283"/>
              <a:ext cx="1184056" cy="38360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300" b="1" dirty="0"/>
                <a:t>Tax preferred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84667" y="2152500"/>
              <a:ext cx="1184056" cy="38360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300" b="1" dirty="0"/>
                <a:t>Private provision</a:t>
              </a:r>
            </a:p>
          </p:txBody>
        </p:sp>
        <p:cxnSp>
          <p:nvCxnSpPr>
            <p:cNvPr id="32" name="Elbow Connector 14"/>
            <p:cNvCxnSpPr>
              <a:stCxn id="8" idx="3"/>
              <a:endCxn id="31" idx="1"/>
            </p:cNvCxnSpPr>
            <p:nvPr/>
          </p:nvCxnSpPr>
          <p:spPr>
            <a:xfrm flipV="1">
              <a:off x="3446365" y="2344301"/>
              <a:ext cx="338302" cy="10950"/>
            </a:xfrm>
            <a:prstGeom prst="bentConnector3">
              <a:avLst>
                <a:gd name="adj1" fmla="val 114757"/>
              </a:avLst>
            </a:prstGeom>
            <a:ln w="34925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BECFC36B-6C08-5B10-7154-7EBA95855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306239"/>
            <a:ext cx="7992888" cy="57606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buAutoNum type="arabicPeriod"/>
            </a:pPr>
            <a:r>
              <a:rPr lang="en-AU" dirty="0">
                <a:latin typeface="+mn-lt"/>
              </a:rPr>
              <a:t>Broad approach to retirement policy analysis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575556" y="3822140"/>
            <a:ext cx="7884876" cy="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987824" y="2260322"/>
            <a:ext cx="280831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500" b="1" dirty="0">
                <a:solidFill>
                  <a:srgbClr val="C00000"/>
                </a:solidFill>
              </a:rPr>
              <a:t>Don’t tax capital </a:t>
            </a:r>
            <a:r>
              <a:rPr lang="en-AU" sz="1500" b="1" dirty="0">
                <a:solidFill>
                  <a:schemeClr val="bg1">
                    <a:lumMod val="50000"/>
                  </a:schemeClr>
                </a:solidFill>
              </a:rPr>
              <a:t>income to avoid distorting S→ I→ GDP→ W </a:t>
            </a:r>
          </a:p>
          <a:p>
            <a:r>
              <a:rPr lang="en-AU" sz="1500" b="1" dirty="0"/>
              <a:t>(Judd 1985; </a:t>
            </a:r>
            <a:r>
              <a:rPr lang="en-AU" sz="1500" b="1" dirty="0" err="1"/>
              <a:t>Chamley</a:t>
            </a:r>
            <a:r>
              <a:rPr lang="en-AU" sz="1500" b="1" dirty="0"/>
              <a:t> 1986)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707904" y="3048928"/>
            <a:ext cx="0" cy="72356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59532" y="1756266"/>
            <a:ext cx="2232248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500" b="1" dirty="0">
                <a:solidFill>
                  <a:schemeClr val="bg1">
                    <a:lumMod val="50000"/>
                  </a:schemeClr>
                </a:solidFill>
              </a:rPr>
              <a:t>Include </a:t>
            </a:r>
            <a:r>
              <a:rPr lang="en-AU" sz="15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capital income in tax</a:t>
            </a:r>
            <a:r>
              <a:rPr lang="en-AU" sz="1500" b="1" dirty="0">
                <a:solidFill>
                  <a:schemeClr val="bg1">
                    <a:lumMod val="50000"/>
                  </a:schemeClr>
                </a:solidFill>
              </a:rPr>
              <a:t> but nothing on differential rates</a:t>
            </a:r>
          </a:p>
          <a:p>
            <a:r>
              <a:rPr lang="en-AU" sz="1500" b="1" dirty="0"/>
              <a:t>(Haig 1921 and Simons 1938)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36096" y="4543960"/>
            <a:ext cx="14761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500" b="1" dirty="0">
                <a:solidFill>
                  <a:srgbClr val="09A7AB"/>
                </a:solidFill>
              </a:rPr>
              <a:t>Age-specific taxes are less distorting </a:t>
            </a:r>
            <a:r>
              <a:rPr lang="en-AU" sz="1500" b="1" dirty="0"/>
              <a:t>(</a:t>
            </a:r>
            <a:r>
              <a:rPr lang="en-AU" sz="1500" b="1" dirty="0" err="1"/>
              <a:t>Erosa</a:t>
            </a:r>
            <a:r>
              <a:rPr lang="en-AU" sz="1500" b="1" dirty="0"/>
              <a:t> and </a:t>
            </a:r>
            <a:r>
              <a:rPr lang="en-AU" sz="1500" b="1" dirty="0" err="1"/>
              <a:t>Gervais</a:t>
            </a:r>
            <a:r>
              <a:rPr lang="en-AU" sz="1500" b="1" dirty="0"/>
              <a:t> 2002) </a:t>
            </a:r>
          </a:p>
          <a:p>
            <a:endParaRPr lang="en-AU" sz="1500" b="1" dirty="0"/>
          </a:p>
        </p:txBody>
      </p:sp>
      <p:sp>
        <p:nvSpPr>
          <p:cNvPr id="12" name="Rectangle 11"/>
          <p:cNvSpPr/>
          <p:nvPr/>
        </p:nvSpPr>
        <p:spPr>
          <a:xfrm>
            <a:off x="7020272" y="4492570"/>
            <a:ext cx="16741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500" b="1" dirty="0">
                <a:solidFill>
                  <a:schemeClr val="bg1">
                    <a:lumMod val="50000"/>
                  </a:schemeClr>
                </a:solidFill>
              </a:rPr>
              <a:t>In absence of age-specific taxes,  OLG shows </a:t>
            </a:r>
            <a:r>
              <a:rPr lang="en-AU" sz="1500" b="1" dirty="0">
                <a:solidFill>
                  <a:srgbClr val="09A7AB"/>
                </a:solidFill>
              </a:rPr>
              <a:t>should tax capital income</a:t>
            </a:r>
            <a:endParaRPr lang="en-AU" sz="15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AU" sz="1500" b="1" dirty="0"/>
              <a:t>(</a:t>
            </a:r>
            <a:r>
              <a:rPr lang="en-AU" sz="1500" b="1" dirty="0" err="1"/>
              <a:t>Conesa</a:t>
            </a:r>
            <a:r>
              <a:rPr lang="en-AU" sz="1500" b="1" dirty="0"/>
              <a:t> et al. 2009)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75556" y="3052410"/>
            <a:ext cx="0" cy="70120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796136" y="3847980"/>
            <a:ext cx="0" cy="64459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7164288" y="3916506"/>
            <a:ext cx="0" cy="57606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763688" y="4420562"/>
            <a:ext cx="15841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500" b="1" dirty="0">
                <a:solidFill>
                  <a:schemeClr val="bg1">
                    <a:lumMod val="50000"/>
                  </a:schemeClr>
                </a:solidFill>
              </a:rPr>
              <a:t>Including capital income </a:t>
            </a:r>
            <a:r>
              <a:rPr lang="en-AU" sz="1500" b="1" dirty="0">
                <a:solidFill>
                  <a:srgbClr val="09A7AB"/>
                </a:solidFill>
              </a:rPr>
              <a:t>limits tax expenditures</a:t>
            </a:r>
            <a:r>
              <a:rPr lang="en-AU" sz="1500" b="1" dirty="0">
                <a:solidFill>
                  <a:schemeClr val="bg1">
                    <a:lumMod val="50000"/>
                  </a:schemeClr>
                </a:solidFill>
              </a:rPr>
              <a:t>, seen as lacking oversight</a:t>
            </a:r>
          </a:p>
          <a:p>
            <a:r>
              <a:rPr lang="en-AU" sz="1500" b="1" dirty="0"/>
              <a:t>(Surrey 1973)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591780" y="3880502"/>
            <a:ext cx="0" cy="57606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552220" y="1827110"/>
            <a:ext cx="22682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500" b="1" dirty="0">
                <a:solidFill>
                  <a:schemeClr val="bg1">
                    <a:lumMod val="50000"/>
                  </a:schemeClr>
                </a:solidFill>
              </a:rPr>
              <a:t>Since retirement saving &amp; retirement leisure are complements, </a:t>
            </a:r>
            <a:r>
              <a:rPr lang="en-AU" sz="1500" b="1" dirty="0">
                <a:solidFill>
                  <a:srgbClr val="09A7AB"/>
                </a:solidFill>
              </a:rPr>
              <a:t>means test may be an efficient tax on capital </a:t>
            </a:r>
            <a:r>
              <a:rPr lang="en-AU" sz="1500" b="1" dirty="0"/>
              <a:t>(Kumru and Piggott, 2010)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470322" y="3284986"/>
            <a:ext cx="0" cy="49098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AD612383-0BD3-3CB3-B72A-0B90B99A70A9}"/>
              </a:ext>
            </a:extLst>
          </p:cNvPr>
          <p:cNvSpPr txBox="1">
            <a:spLocks/>
          </p:cNvSpPr>
          <p:nvPr/>
        </p:nvSpPr>
        <p:spPr bwMode="auto">
          <a:xfrm>
            <a:off x="179512" y="368660"/>
            <a:ext cx="896448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AU" sz="3600" dirty="0">
                <a:latin typeface="+mn-lt"/>
              </a:rPr>
              <a:t>4. Is this model mobile?</a:t>
            </a:r>
            <a:br>
              <a:rPr lang="en-AU" sz="3600" dirty="0">
                <a:latin typeface="+mn-lt"/>
              </a:rPr>
            </a:br>
            <a:r>
              <a:rPr lang="en-AU" sz="3600" dirty="0">
                <a:latin typeface="+mn-lt"/>
              </a:rPr>
              <a:t>Optimal tax and means testing</a:t>
            </a:r>
            <a:endParaRPr lang="en-AU" sz="3600" u="sng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647564" y="3963473"/>
            <a:ext cx="7884876" cy="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06134" y="1803930"/>
            <a:ext cx="1971091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500" b="1" dirty="0">
                <a:solidFill>
                  <a:srgbClr val="C00000"/>
                </a:solidFill>
              </a:rPr>
              <a:t>Uninsurable risks  suggest that public pensions superior to self-provision </a:t>
            </a:r>
            <a:r>
              <a:rPr lang="en-AU" sz="1500" b="1" dirty="0"/>
              <a:t>(</a:t>
            </a:r>
            <a:r>
              <a:rPr lang="en-AU" sz="1500" b="1" dirty="0" err="1"/>
              <a:t>Hugett</a:t>
            </a:r>
            <a:r>
              <a:rPr lang="en-AU" sz="1500" b="1" dirty="0"/>
              <a:t> &amp; Venture, 1999; </a:t>
            </a:r>
            <a:r>
              <a:rPr lang="en-AU" sz="1500" b="1" dirty="0" err="1"/>
              <a:t>Hugett</a:t>
            </a:r>
            <a:r>
              <a:rPr lang="en-AU" sz="1500" b="1" dirty="0"/>
              <a:t> &amp; Para 2010)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580112" y="3222121"/>
            <a:ext cx="0" cy="69162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241376" y="3986410"/>
            <a:ext cx="0" cy="9224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39552" y="4957939"/>
            <a:ext cx="23042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500" b="1" dirty="0">
                <a:solidFill>
                  <a:srgbClr val="C00000"/>
                </a:solidFill>
              </a:rPr>
              <a:t>Self-provision superior to any public pension because of distortions </a:t>
            </a:r>
            <a:r>
              <a:rPr lang="en-AU" sz="1500" b="1" spc="-30" dirty="0"/>
              <a:t>(</a:t>
            </a:r>
            <a:r>
              <a:rPr lang="en-AU" sz="1500" b="1" spc="-30" dirty="0" err="1"/>
              <a:t>Auerbach</a:t>
            </a:r>
            <a:r>
              <a:rPr lang="en-AU" sz="1500" b="1" spc="-30" dirty="0"/>
              <a:t> &amp; Kotlikoff 1987)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332875" y="1756442"/>
            <a:ext cx="1904627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500" b="1" dirty="0">
                <a:solidFill>
                  <a:srgbClr val="C00000"/>
                </a:solidFill>
              </a:rPr>
              <a:t>Targeted pension is superior to universal pension</a:t>
            </a:r>
            <a:r>
              <a:rPr lang="en-AU" sz="1500" b="1" dirty="0"/>
              <a:t> </a:t>
            </a:r>
          </a:p>
          <a:p>
            <a:r>
              <a:rPr lang="en-AU" sz="1500" b="1" dirty="0"/>
              <a:t>(Kumru &amp; Piggott 2009; Tran and Woodland 2014; Kudrna, 2016)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436096" y="1725998"/>
            <a:ext cx="1904628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500" b="1" dirty="0">
                <a:solidFill>
                  <a:srgbClr val="C00000"/>
                </a:solidFill>
              </a:rPr>
              <a:t>Excluding more earnings from means test has a positive but small effect </a:t>
            </a:r>
            <a:r>
              <a:rPr lang="en-AU" sz="1500" b="1" dirty="0"/>
              <a:t>(Kudrna, 2015)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797968" y="3580770"/>
            <a:ext cx="0" cy="34581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009198" y="4854156"/>
            <a:ext cx="18421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500" b="1" dirty="0">
                <a:solidFill>
                  <a:srgbClr val="C00000"/>
                </a:solidFill>
              </a:rPr>
              <a:t>a steep taper is superior to a shallow taper  </a:t>
            </a:r>
            <a:r>
              <a:rPr lang="en-AU" sz="1500" b="1" dirty="0"/>
              <a:t>(Kudrna, 2016; Dabbs, Kumru, and Piggott 2015)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915195" y="3982267"/>
            <a:ext cx="0" cy="9224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294619" y="3432934"/>
            <a:ext cx="0" cy="48081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A0D7F0B-0ABA-1F37-D867-C68FD3A35E3F}"/>
              </a:ext>
            </a:extLst>
          </p:cNvPr>
          <p:cNvSpPr txBox="1"/>
          <p:nvPr/>
        </p:nvSpPr>
        <p:spPr>
          <a:xfrm>
            <a:off x="7164288" y="4717746"/>
            <a:ext cx="184210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500" b="1" dirty="0">
                <a:solidFill>
                  <a:srgbClr val="C00000"/>
                </a:solidFill>
                <a:ea typeface="Aptos" panose="020B0004020202020204" pitchFamily="34" charset="0"/>
                <a:cs typeface="Arial" panose="020B0604020202020204" pitchFamily="34" charset="0"/>
              </a:rPr>
              <a:t>P</a:t>
            </a:r>
            <a:r>
              <a:rPr lang="en-AU" sz="1500" b="1" dirty="0">
                <a:solidFill>
                  <a:srgbClr val="C00000"/>
                </a:solidFill>
                <a:effectLst/>
                <a:ea typeface="Aptos" panose="020B0004020202020204" pitchFamily="34" charset="0"/>
                <a:cs typeface="Arial" panose="020B0604020202020204" pitchFamily="34" charset="0"/>
              </a:rPr>
              <a:t>opulation ageing strengthens this superiority of means testing </a:t>
            </a:r>
            <a:r>
              <a:rPr lang="en-AU" sz="1500" b="1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Kudrna et al (2022) </a:t>
            </a:r>
            <a:endParaRPr lang="en-AU" sz="15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B86E1B1-151B-4F3E-4146-68538A8A7A79}"/>
              </a:ext>
            </a:extLst>
          </p:cNvPr>
          <p:cNvCxnSpPr>
            <a:cxnSpLocks/>
          </p:cNvCxnSpPr>
          <p:nvPr/>
        </p:nvCxnSpPr>
        <p:spPr>
          <a:xfrm flipV="1">
            <a:off x="7740352" y="4048747"/>
            <a:ext cx="0" cy="59372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102AD26B-CF36-9AA3-2BBD-C6A7B48B6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368660"/>
            <a:ext cx="8964488" cy="1143000"/>
          </a:xfrm>
        </p:spPr>
        <p:txBody>
          <a:bodyPr/>
          <a:lstStyle/>
          <a:p>
            <a:r>
              <a:rPr lang="en-AU" sz="3600" dirty="0">
                <a:latin typeface="+mn-lt"/>
              </a:rPr>
              <a:t>4. Is this model mobile?</a:t>
            </a:r>
            <a:br>
              <a:rPr lang="en-AU" sz="3600" dirty="0">
                <a:latin typeface="+mn-lt"/>
              </a:rPr>
            </a:br>
            <a:r>
              <a:rPr lang="en-AU" sz="3600" dirty="0">
                <a:latin typeface="+mn-lt"/>
              </a:rPr>
              <a:t>Universal vs Means tested pensions </a:t>
            </a:r>
            <a:endParaRPr lang="en-AU" sz="3600" u="sng" dirty="0"/>
          </a:p>
        </p:txBody>
      </p:sp>
    </p:spTree>
    <p:extLst>
      <p:ext uri="{BB962C8B-B14F-4D97-AF65-F5344CB8AC3E}">
        <p14:creationId xmlns:p14="http://schemas.microsoft.com/office/powerpoint/2010/main" val="8339743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AB08E-9154-A59C-E151-8CAC0A20D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368660"/>
            <a:ext cx="8964488" cy="1143000"/>
          </a:xfrm>
        </p:spPr>
        <p:txBody>
          <a:bodyPr/>
          <a:lstStyle/>
          <a:p>
            <a:r>
              <a:rPr lang="en-AU" sz="3600" dirty="0">
                <a:latin typeface="+mn-lt"/>
              </a:rPr>
              <a:t>4. Concluding remarks</a:t>
            </a:r>
            <a:endParaRPr lang="en-AU" sz="3600" u="sng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3241671-59A3-1819-63FB-F8D07D717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596" y="1916832"/>
            <a:ext cx="7722858" cy="3600400"/>
          </a:xfrm>
        </p:spPr>
        <p:txBody>
          <a:bodyPr>
            <a:normAutofit fontScale="62500" lnSpcReduction="20000"/>
          </a:bodyPr>
          <a:lstStyle/>
          <a:p>
            <a:pPr marL="0" indent="0"/>
            <a:r>
              <a:rPr lang="en-AU" sz="2800" dirty="0"/>
              <a:t> 	Affluence-tested non-contributory pensions have been the centrepiece of Australian retirement income policy since 1909</a:t>
            </a:r>
          </a:p>
          <a:p>
            <a:pPr marL="0" indent="0">
              <a:buNone/>
            </a:pPr>
            <a:endParaRPr lang="en-AU" sz="2800" dirty="0"/>
          </a:p>
          <a:p>
            <a:pPr marL="0" indent="0"/>
            <a:r>
              <a:rPr lang="en-AU" sz="2800" dirty="0"/>
              <a:t>	They are shown to combine sustainability with adequacy, improving welfare and supporting efficient labour force participation</a:t>
            </a:r>
          </a:p>
          <a:p>
            <a:pPr marL="0" indent="0"/>
            <a:endParaRPr lang="en-AU" sz="2800" dirty="0"/>
          </a:p>
          <a:p>
            <a:pPr marL="0" indent="0"/>
            <a:r>
              <a:rPr lang="en-AU" sz="2800" dirty="0"/>
              <a:t>      Income replacement in Australia depends on a pre-funded scheme, based on a 12% contribution, with 60 as the tax free access age</a:t>
            </a:r>
          </a:p>
          <a:p>
            <a:pPr marL="0" indent="0"/>
            <a:endParaRPr lang="en-AU" sz="2800" dirty="0"/>
          </a:p>
          <a:p>
            <a:pPr marL="0" indent="0"/>
            <a:r>
              <a:rPr lang="en-AU" sz="2800" dirty="0"/>
              <a:t>      Non-contributory pensions can readily be implemented in countries throughout Asia. But mandatory pre-funded pension arrangements requires financial and public governance robust enough to deliver reliable contractual saving through several decades. Experience suggests that this is a high bar in emerging economies. </a:t>
            </a:r>
          </a:p>
          <a:p>
            <a:pPr marL="0" indent="0"/>
            <a:endParaRPr lang="en-AU" sz="2800" dirty="0"/>
          </a:p>
          <a:p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597366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07704" y="3092767"/>
            <a:ext cx="49246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AU" sz="2400" dirty="0">
                <a:latin typeface="+mn-lt"/>
              </a:rPr>
              <a:t>Email	  	j.piggott@unsw.edu.au</a:t>
            </a:r>
          </a:p>
          <a:p>
            <a:pPr>
              <a:buNone/>
            </a:pPr>
            <a:r>
              <a:rPr lang="en-AU" sz="2400" dirty="0">
                <a:latin typeface="+mn-lt"/>
              </a:rPr>
              <a:t>Web		www.cepar.edu.au</a:t>
            </a:r>
          </a:p>
          <a:p>
            <a:pPr>
              <a:buNone/>
            </a:pPr>
            <a:r>
              <a:rPr lang="en-AU" sz="2400" dirty="0">
                <a:latin typeface="+mn-lt"/>
              </a:rPr>
              <a:t>Twitter 	@cepar_research</a:t>
            </a:r>
          </a:p>
        </p:txBody>
      </p:sp>
      <p:pic>
        <p:nvPicPr>
          <p:cNvPr id="4" name="Picture 3" descr="CEPAR+Name_Horizontal_RGB"/>
          <p:cNvPicPr/>
          <p:nvPr/>
        </p:nvPicPr>
        <p:blipFill>
          <a:blip r:embed="rId3" cstate="print"/>
          <a:srcRect b="17453"/>
          <a:stretch>
            <a:fillRect/>
          </a:stretch>
        </p:blipFill>
        <p:spPr bwMode="auto">
          <a:xfrm>
            <a:off x="2075396" y="1868631"/>
            <a:ext cx="4654094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0"/>
          <p:cNvGrpSpPr/>
          <p:nvPr/>
        </p:nvGrpSpPr>
        <p:grpSpPr>
          <a:xfrm>
            <a:off x="5375399" y="4293096"/>
            <a:ext cx="1456942" cy="1673860"/>
            <a:chOff x="5375399" y="4293096"/>
            <a:chExt cx="1456942" cy="1673860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5796136" y="4293096"/>
              <a:ext cx="432049" cy="965974"/>
            </a:xfrm>
            <a:prstGeom prst="straightConnector1">
              <a:avLst/>
            </a:prstGeom>
            <a:ln>
              <a:solidFill>
                <a:srgbClr val="09A7AB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5375399" y="5259070"/>
              <a:ext cx="145694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AU" sz="2000" dirty="0">
                  <a:latin typeface="+mn-lt"/>
                </a:rPr>
                <a:t>Follow us on twitter</a:t>
              </a:r>
            </a:p>
          </p:txBody>
        </p:sp>
      </p:grpSp>
      <p:grpSp>
        <p:nvGrpSpPr>
          <p:cNvPr id="3" name="Group 19"/>
          <p:cNvGrpSpPr/>
          <p:nvPr/>
        </p:nvGrpSpPr>
        <p:grpSpPr>
          <a:xfrm>
            <a:off x="2045673" y="3877181"/>
            <a:ext cx="1884301" cy="1539715"/>
            <a:chOff x="2045673" y="3877181"/>
            <a:chExt cx="1884301" cy="1539715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2987824" y="3877181"/>
              <a:ext cx="700582" cy="831830"/>
            </a:xfrm>
            <a:prstGeom prst="straightConnector1">
              <a:avLst/>
            </a:prstGeom>
            <a:ln>
              <a:solidFill>
                <a:srgbClr val="09A7AB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045673" y="4709010"/>
              <a:ext cx="1884301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AU" sz="2000" dirty="0">
                  <a:latin typeface="+mn-lt"/>
                </a:rPr>
                <a:t>Sign up for our newsletter</a:t>
              </a:r>
            </a:p>
          </p:txBody>
        </p:sp>
      </p:grpSp>
      <p:grpSp>
        <p:nvGrpSpPr>
          <p:cNvPr id="8" name="Group 21"/>
          <p:cNvGrpSpPr/>
          <p:nvPr/>
        </p:nvGrpSpPr>
        <p:grpSpPr>
          <a:xfrm>
            <a:off x="6729490" y="3392996"/>
            <a:ext cx="1946966" cy="1316014"/>
            <a:chOff x="6729490" y="3392996"/>
            <a:chExt cx="1946966" cy="1316014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6729490" y="3392996"/>
              <a:ext cx="974858" cy="900100"/>
            </a:xfrm>
            <a:prstGeom prst="straightConnector1">
              <a:avLst/>
            </a:prstGeom>
            <a:ln>
              <a:solidFill>
                <a:srgbClr val="09A7AB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7259699" y="4308900"/>
              <a:ext cx="141675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AU" sz="2000" dirty="0">
                  <a:latin typeface="+mn-lt"/>
                </a:rPr>
                <a:t>Questions?</a:t>
              </a:r>
            </a:p>
          </p:txBody>
        </p:sp>
      </p:grpSp>
      <p:sp>
        <p:nvSpPr>
          <p:cNvPr id="19" name="Rectangle 18"/>
          <p:cNvSpPr/>
          <p:nvPr/>
        </p:nvSpPr>
        <p:spPr>
          <a:xfrm>
            <a:off x="6480212" y="5966956"/>
            <a:ext cx="2663788" cy="8910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956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497EE24-81A0-EB52-F98E-3F333400211B}"/>
              </a:ext>
            </a:extLst>
          </p:cNvPr>
          <p:cNvGrpSpPr/>
          <p:nvPr/>
        </p:nvGrpSpPr>
        <p:grpSpPr>
          <a:xfrm>
            <a:off x="271204" y="2055056"/>
            <a:ext cx="4430484" cy="3769479"/>
            <a:chOff x="0" y="29416"/>
            <a:chExt cx="3267355" cy="2521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0FD20EE-EBAC-229F-3638-5BCB2F310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4398" y="1959876"/>
              <a:ext cx="701061" cy="247773"/>
            </a:xfrm>
            <a:prstGeom prst="rect">
              <a:avLst/>
            </a:prstGeom>
            <a:solidFill>
              <a:schemeClr val="tx1"/>
            </a:solidFill>
            <a:ln w="6350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vert="horz" wrap="square" lIns="0" tIns="0" rIns="0" bIns="0" anchor="ctr" anchorCtr="0" upright="1">
              <a:noAutofit/>
            </a:bodyPr>
            <a:lstStyle/>
            <a:p>
              <a:pPr>
                <a:lnSpc>
                  <a:spcPct val="80000"/>
                </a:lnSpc>
                <a:spcAft>
                  <a:spcPts val="750"/>
                </a:spcAft>
              </a:pPr>
              <a:r>
                <a:rPr lang="en-AU">
                  <a:latin typeface="Garamond" panose="02020404030301010803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  <a:endParaRPr lang="en-AU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65FFB4B-C697-7980-6665-9EA739711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4339" y="1959888"/>
              <a:ext cx="701061" cy="24777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vert="horz" wrap="square" lIns="0" tIns="0" rIns="0" bIns="0" anchor="ctr" anchorCtr="0" upright="1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AU" sz="1050">
                  <a:solidFill>
                    <a:srgbClr val="FFFFFF"/>
                  </a:solidFill>
                  <a:ea typeface="Times New Roman" panose="02020603050405020304" pitchFamily="18" charset="0"/>
                  <a:cs typeface="Arial" panose="020B0604020202020204" pitchFamily="34" charset="0"/>
                </a:rPr>
                <a:t>Tax preferred</a:t>
              </a:r>
              <a:endParaRPr lang="en-AU" sz="21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78C605A-167E-302A-35C7-2D5F603D9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269" y="320830"/>
              <a:ext cx="701061" cy="247773"/>
            </a:xfrm>
            <a:prstGeom prst="rect">
              <a:avLst/>
            </a:prstGeom>
            <a:solidFill>
              <a:srgbClr val="C00000"/>
            </a:solidFill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vert="horz" wrap="square" lIns="0" tIns="0" rIns="0" bIns="0" anchor="ctr" anchorCtr="0" upright="1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AU" sz="1050">
                  <a:solidFill>
                    <a:srgbClr val="FFFFFF"/>
                  </a:solidFill>
                  <a:ea typeface="Times New Roman" panose="02020603050405020304" pitchFamily="18" charset="0"/>
                  <a:cs typeface="Arial" panose="020B0604020202020204" pitchFamily="34" charset="0"/>
                </a:rPr>
                <a:t>Targeted</a:t>
              </a:r>
              <a:endParaRPr lang="en-AU" sz="21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71B8722-E99A-9B3F-4407-28CD7AD4C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19" y="196902"/>
              <a:ext cx="701120" cy="247773"/>
            </a:xfrm>
            <a:prstGeom prst="rect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vert="horz" wrap="square" lIns="0" tIns="0" rIns="0" bIns="0" anchor="ctr" anchorCtr="0" upright="1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AU" sz="1050">
                  <a:solidFill>
                    <a:srgbClr val="000000"/>
                  </a:solidFill>
                  <a:ea typeface="Times New Roman" panose="02020603050405020304" pitchFamily="18" charset="0"/>
                  <a:cs typeface="Arial" panose="020B0604020202020204" pitchFamily="34" charset="0"/>
                </a:rPr>
                <a:t>Safety net for adequacy</a:t>
              </a:r>
              <a:endParaRPr lang="en-AU" sz="21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C38C2FF-256F-3306-AE36-6700A37BF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57" y="1077683"/>
              <a:ext cx="701120" cy="293918"/>
            </a:xfrm>
            <a:prstGeom prst="rect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vert="horz" wrap="square" lIns="0" tIns="0" rIns="0" bIns="0" anchor="ctr" anchorCtr="0" upright="1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AU" sz="1050" spc="-15">
                  <a:solidFill>
                    <a:srgbClr val="000000"/>
                  </a:solidFill>
                  <a:ea typeface="Times New Roman" panose="02020603050405020304" pitchFamily="18" charset="0"/>
                  <a:cs typeface="Arial" panose="020B0604020202020204" pitchFamily="34" charset="0"/>
                </a:rPr>
                <a:t>Mandatory income replacement</a:t>
              </a:r>
              <a:endParaRPr lang="en-AU" sz="21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24A388F-0D30-2AA5-BDF1-C24E775FA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59864"/>
              <a:ext cx="701120" cy="247773"/>
            </a:xfrm>
            <a:prstGeom prst="rect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vert="horz" wrap="square" lIns="0" tIns="0" rIns="0" bIns="0" anchor="ctr" anchorCtr="0" upright="1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AU" sz="1050" spc="-15">
                  <a:solidFill>
                    <a:srgbClr val="000000"/>
                  </a:solidFill>
                  <a:ea typeface="Times New Roman" panose="02020603050405020304" pitchFamily="18" charset="0"/>
                  <a:cs typeface="Arial" panose="020B0604020202020204" pitchFamily="34" charset="0"/>
                </a:rPr>
                <a:t>Voluntary saving</a:t>
              </a:r>
              <a:endParaRPr lang="en-AU" sz="21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2E9C6D7-075E-070C-0DD9-4FB52432C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270" y="29416"/>
              <a:ext cx="701061" cy="247773"/>
            </a:xfrm>
            <a:prstGeom prst="rect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vert="horz" wrap="square" lIns="0" tIns="0" rIns="0" bIns="0" anchor="ctr" anchorCtr="0" upright="1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AU" sz="1050">
                  <a:solidFill>
                    <a:srgbClr val="000000"/>
                  </a:solidFill>
                  <a:ea typeface="Times New Roman" panose="02020603050405020304" pitchFamily="18" charset="0"/>
                  <a:cs typeface="Arial" panose="020B0604020202020204" pitchFamily="34" charset="0"/>
                </a:rPr>
                <a:t>Universal</a:t>
              </a:r>
              <a:endParaRPr lang="en-AU" sz="21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859A358-0FF7-072A-A9E0-10BEC6461B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270" y="892780"/>
              <a:ext cx="701061" cy="247773"/>
            </a:xfrm>
            <a:prstGeom prst="rect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vert="horz" wrap="square" lIns="0" tIns="0" rIns="0" bIns="0" anchor="ctr" anchorCtr="0" upright="1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AU" sz="1050">
                  <a:solidFill>
                    <a:srgbClr val="000000"/>
                  </a:solidFill>
                  <a:ea typeface="Times New Roman" panose="02020603050405020304" pitchFamily="18" charset="0"/>
                  <a:cs typeface="Arial" panose="020B0604020202020204" pitchFamily="34" charset="0"/>
                </a:rPr>
                <a:t>Pay As You Go</a:t>
              </a:r>
              <a:endParaRPr lang="en-AU" sz="21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CDD1528-32E1-4099-CC21-3531CC9C1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270" y="1248033"/>
              <a:ext cx="701061" cy="247773"/>
            </a:xfrm>
            <a:prstGeom prst="rect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vert="horz" wrap="square" lIns="0" tIns="0" rIns="0" bIns="0" anchor="ctr" anchorCtr="0" upright="1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AU" sz="1050">
                  <a:solidFill>
                    <a:srgbClr val="000000"/>
                  </a:solidFill>
                  <a:ea typeface="Times New Roman" panose="02020603050405020304" pitchFamily="18" charset="0"/>
                  <a:cs typeface="Arial" panose="020B0604020202020204" pitchFamily="34" charset="0"/>
                </a:rPr>
                <a:t>Funded</a:t>
              </a:r>
              <a:endParaRPr lang="en-AU" sz="21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4" name="Elbow Connector 193">
              <a:extLst>
                <a:ext uri="{FF2B5EF4-FFF2-40B4-BE49-F238E27FC236}">
                  <a16:creationId xmlns:a16="http://schemas.microsoft.com/office/drawing/2014/main" id="{30C811F9-687B-8C9D-3CAA-F4837C6AA4A7}"/>
                </a:ext>
              </a:extLst>
            </p:cNvPr>
            <p:cNvCxnSpPr>
              <a:cxnSpLocks noChangeShapeType="1"/>
              <a:stCxn id="11" idx="1"/>
              <a:endCxn id="8" idx="3"/>
            </p:cNvCxnSpPr>
            <p:nvPr/>
          </p:nvCxnSpPr>
          <p:spPr bwMode="auto">
            <a:xfrm rot="10800000" flipV="1">
              <a:off x="728240" y="153303"/>
              <a:ext cx="127031" cy="167486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94">
              <a:extLst>
                <a:ext uri="{FF2B5EF4-FFF2-40B4-BE49-F238E27FC236}">
                  <a16:creationId xmlns:a16="http://schemas.microsoft.com/office/drawing/2014/main" id="{38D9A1B0-1284-1551-8C6A-C0DA815382DA}"/>
                </a:ext>
              </a:extLst>
            </p:cNvPr>
            <p:cNvCxnSpPr>
              <a:cxnSpLocks noChangeShapeType="1"/>
              <a:stCxn id="8" idx="3"/>
              <a:endCxn id="7" idx="1"/>
            </p:cNvCxnSpPr>
            <p:nvPr/>
          </p:nvCxnSpPr>
          <p:spPr bwMode="auto">
            <a:xfrm>
              <a:off x="728206" y="320719"/>
              <a:ext cx="127024" cy="123899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FF6A43C-7448-A91D-6319-AD73C70A7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4339" y="1248033"/>
              <a:ext cx="701120" cy="247773"/>
            </a:xfrm>
            <a:prstGeom prst="rect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vert="horz" wrap="square" lIns="0" tIns="0" rIns="0" bIns="0" anchor="ctr" anchorCtr="0" upright="1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AU" sz="1050" spc="-8">
                  <a:solidFill>
                    <a:srgbClr val="000000"/>
                  </a:solidFill>
                  <a:ea typeface="Times New Roman" panose="02020603050405020304" pitchFamily="18" charset="0"/>
                  <a:cs typeface="Arial" panose="020B0604020202020204" pitchFamily="34" charset="0"/>
                </a:rPr>
                <a:t>Public provision</a:t>
              </a:r>
              <a:endParaRPr lang="en-AU" sz="21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7" name="Elbow Connector 196">
              <a:extLst>
                <a:ext uri="{FF2B5EF4-FFF2-40B4-BE49-F238E27FC236}">
                  <a16:creationId xmlns:a16="http://schemas.microsoft.com/office/drawing/2014/main" id="{BE5CD4B8-F2FF-8D73-BD29-4328D55CA40F}"/>
                </a:ext>
              </a:extLst>
            </p:cNvPr>
            <p:cNvCxnSpPr>
              <a:cxnSpLocks noChangeShapeType="1"/>
              <a:stCxn id="13" idx="3"/>
              <a:endCxn id="31" idx="1"/>
            </p:cNvCxnSpPr>
            <p:nvPr/>
          </p:nvCxnSpPr>
          <p:spPr bwMode="auto">
            <a:xfrm>
              <a:off x="1556331" y="1371920"/>
              <a:ext cx="108008" cy="348181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9B68BB2-E979-3E4F-E05D-F44016384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4339" y="535749"/>
              <a:ext cx="701120" cy="247773"/>
            </a:xfrm>
            <a:prstGeom prst="rect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0" tIns="0" rIns="0" bIns="0" numCol="1" spcCol="0" rtlCol="0" fromWordArt="0" anchor="ctr" anchorCtr="0" forceAA="0" upright="1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AU" sz="1050">
                  <a:ea typeface="Times New Roman" panose="02020603050405020304" pitchFamily="18" charset="0"/>
                  <a:cs typeface="Times New Roman" panose="02020603050405020304" pitchFamily="18" charset="0"/>
                </a:rPr>
                <a:t>Public provision</a:t>
              </a:r>
              <a:endParaRPr lang="en-AU" sz="21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9" name="Elbow Connector 198">
              <a:extLst>
                <a:ext uri="{FF2B5EF4-FFF2-40B4-BE49-F238E27FC236}">
                  <a16:creationId xmlns:a16="http://schemas.microsoft.com/office/drawing/2014/main" id="{BD1B8D10-C8BE-9823-1DF2-DE690C0664D2}"/>
                </a:ext>
              </a:extLst>
            </p:cNvPr>
            <p:cNvCxnSpPr>
              <a:cxnSpLocks noChangeShapeType="1"/>
              <a:stCxn id="18" idx="1"/>
              <a:endCxn id="12" idx="3"/>
            </p:cNvCxnSpPr>
            <p:nvPr/>
          </p:nvCxnSpPr>
          <p:spPr bwMode="auto">
            <a:xfrm rot="10800000" flipV="1">
              <a:off x="1556331" y="659635"/>
              <a:ext cx="108008" cy="357031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9">
              <a:extLst>
                <a:ext uri="{FF2B5EF4-FFF2-40B4-BE49-F238E27FC236}">
                  <a16:creationId xmlns:a16="http://schemas.microsoft.com/office/drawing/2014/main" id="{E908DC11-B090-DBA5-F2FC-23CD6786AAC3}"/>
                </a:ext>
              </a:extLst>
            </p:cNvPr>
            <p:cNvCxnSpPr>
              <a:cxnSpLocks noChangeShapeType="1"/>
              <a:stCxn id="9" idx="3"/>
              <a:endCxn id="13" idx="1"/>
            </p:cNvCxnSpPr>
            <p:nvPr/>
          </p:nvCxnSpPr>
          <p:spPr bwMode="auto">
            <a:xfrm>
              <a:off x="718858" y="1224643"/>
              <a:ext cx="136413" cy="147278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0">
              <a:extLst>
                <a:ext uri="{FF2B5EF4-FFF2-40B4-BE49-F238E27FC236}">
                  <a16:creationId xmlns:a16="http://schemas.microsoft.com/office/drawing/2014/main" id="{03A3BA2C-8D03-73BD-3D58-9380AC5900B4}"/>
                </a:ext>
              </a:extLst>
            </p:cNvPr>
            <p:cNvCxnSpPr>
              <a:cxnSpLocks noChangeShapeType="1"/>
              <a:stCxn id="12" idx="1"/>
              <a:endCxn id="9" idx="3"/>
            </p:cNvCxnSpPr>
            <p:nvPr/>
          </p:nvCxnSpPr>
          <p:spPr bwMode="auto">
            <a:xfrm rot="10800000" flipV="1">
              <a:off x="718859" y="1016666"/>
              <a:ext cx="136413" cy="207976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1D9B2FD-EBD8-CA4A-DB33-59E35E93A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270" y="1763183"/>
              <a:ext cx="701061" cy="247773"/>
            </a:xfrm>
            <a:prstGeom prst="rect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vert="horz" wrap="square" lIns="0" tIns="0" rIns="0" bIns="0" anchor="ctr" anchorCtr="0" upright="1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AU" sz="1050">
                  <a:solidFill>
                    <a:srgbClr val="000000"/>
                  </a:solidFill>
                  <a:ea typeface="Times New Roman" panose="02020603050405020304" pitchFamily="18" charset="0"/>
                  <a:cs typeface="Arial" panose="020B0604020202020204" pitchFamily="34" charset="0"/>
                </a:rPr>
                <a:t>Employment related</a:t>
              </a:r>
              <a:endParaRPr lang="en-AU" sz="21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7361F95-B615-2829-B5A7-A9AB1BB04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270" y="2127415"/>
              <a:ext cx="701061" cy="247773"/>
            </a:xfrm>
            <a:prstGeom prst="rect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vert="horz" wrap="square" lIns="0" tIns="0" rIns="0" bIns="0" anchor="ctr" anchorCtr="0" upright="1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AU" sz="1050">
                  <a:solidFill>
                    <a:srgbClr val="000000"/>
                  </a:solidFill>
                  <a:ea typeface="Times New Roman" panose="02020603050405020304" pitchFamily="18" charset="0"/>
                  <a:cs typeface="Arial" panose="020B0604020202020204" pitchFamily="34" charset="0"/>
                </a:rPr>
                <a:t>Other</a:t>
              </a:r>
              <a:endParaRPr lang="en-AU" sz="21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4" name="Elbow Connector 203">
              <a:extLst>
                <a:ext uri="{FF2B5EF4-FFF2-40B4-BE49-F238E27FC236}">
                  <a16:creationId xmlns:a16="http://schemas.microsoft.com/office/drawing/2014/main" id="{3CDBFFD9-69A5-AB48-4A6C-9ECFC0AE0F47}"/>
                </a:ext>
              </a:extLst>
            </p:cNvPr>
            <p:cNvCxnSpPr>
              <a:cxnSpLocks noChangeShapeType="1"/>
              <a:stCxn id="22" idx="1"/>
              <a:endCxn id="10" idx="3"/>
            </p:cNvCxnSpPr>
            <p:nvPr/>
          </p:nvCxnSpPr>
          <p:spPr bwMode="auto">
            <a:xfrm rot="10800000" flipV="1">
              <a:off x="701120" y="1887069"/>
              <a:ext cx="154150" cy="196681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04">
              <a:extLst>
                <a:ext uri="{FF2B5EF4-FFF2-40B4-BE49-F238E27FC236}">
                  <a16:creationId xmlns:a16="http://schemas.microsoft.com/office/drawing/2014/main" id="{D2A39892-8390-6CD0-34E6-9945D6634470}"/>
                </a:ext>
              </a:extLst>
            </p:cNvPr>
            <p:cNvCxnSpPr>
              <a:cxnSpLocks noChangeShapeType="1"/>
              <a:stCxn id="10" idx="3"/>
              <a:endCxn id="23" idx="1"/>
            </p:cNvCxnSpPr>
            <p:nvPr/>
          </p:nvCxnSpPr>
          <p:spPr bwMode="auto">
            <a:xfrm>
              <a:off x="701120" y="2083751"/>
              <a:ext cx="154150" cy="167551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17AAE49-9A2A-DDFA-6FCF-33CA338EF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4339" y="2303169"/>
              <a:ext cx="701120" cy="247773"/>
            </a:xfrm>
            <a:prstGeom prst="rect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vert="horz" wrap="square" lIns="0" tIns="0" rIns="0" bIns="0" anchor="ctr" anchorCtr="0" upright="1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AU" sz="1050">
                  <a:solidFill>
                    <a:srgbClr val="000000"/>
                  </a:solidFill>
                  <a:ea typeface="Times New Roman" panose="02020603050405020304" pitchFamily="18" charset="0"/>
                  <a:cs typeface="Arial" panose="020B0604020202020204" pitchFamily="34" charset="0"/>
                </a:rPr>
                <a:t>Non tax preferred</a:t>
              </a:r>
              <a:endParaRPr lang="en-AU" sz="21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7" name="Elbow Connector 206">
              <a:extLst>
                <a:ext uri="{FF2B5EF4-FFF2-40B4-BE49-F238E27FC236}">
                  <a16:creationId xmlns:a16="http://schemas.microsoft.com/office/drawing/2014/main" id="{7A1DFE45-2ED4-6183-C4DE-E70B24EBE075}"/>
                </a:ext>
              </a:extLst>
            </p:cNvPr>
            <p:cNvCxnSpPr>
              <a:cxnSpLocks noChangeShapeType="1"/>
              <a:stCxn id="23" idx="3"/>
              <a:endCxn id="26" idx="1"/>
            </p:cNvCxnSpPr>
            <p:nvPr/>
          </p:nvCxnSpPr>
          <p:spPr bwMode="auto">
            <a:xfrm>
              <a:off x="1556331" y="2251302"/>
              <a:ext cx="108008" cy="175754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07">
              <a:extLst>
                <a:ext uri="{FF2B5EF4-FFF2-40B4-BE49-F238E27FC236}">
                  <a16:creationId xmlns:a16="http://schemas.microsoft.com/office/drawing/2014/main" id="{372104E4-2333-A40B-BCD7-774A37FCEECA}"/>
                </a:ext>
              </a:extLst>
            </p:cNvPr>
            <p:cNvCxnSpPr>
              <a:cxnSpLocks noChangeShapeType="1"/>
              <a:stCxn id="23" idx="3"/>
              <a:endCxn id="5" idx="1"/>
            </p:cNvCxnSpPr>
            <p:nvPr/>
          </p:nvCxnSpPr>
          <p:spPr bwMode="auto">
            <a:xfrm flipV="1">
              <a:off x="1556330" y="2083763"/>
              <a:ext cx="108068" cy="167539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D1D67B0-80F2-FFE2-1F55-4707B6C0FB8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556331" y="400907"/>
              <a:ext cx="906021" cy="0"/>
            </a:xfrm>
            <a:prstGeom prst="straightConnector1">
              <a:avLst/>
            </a:prstGeom>
            <a:ln w="6350">
              <a:solidFill>
                <a:srgbClr val="C00000"/>
              </a:solidFill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111">
              <a:extLst>
                <a:ext uri="{FF2B5EF4-FFF2-40B4-BE49-F238E27FC236}">
                  <a16:creationId xmlns:a16="http://schemas.microsoft.com/office/drawing/2014/main" id="{5C7C6251-F6C2-9CE4-AE9D-BA49D74CCA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4868" y="276293"/>
              <a:ext cx="565896" cy="367754"/>
            </a:xfrm>
            <a:prstGeom prst="rect">
              <a:avLst/>
            </a:prstGeom>
            <a:ln w="6350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vert="horz" wrap="none" lIns="0" tIns="0" rIns="0" bIns="0" anchor="ctr" anchorCtr="0" upright="1">
              <a:noAutofit/>
            </a:bodyPr>
            <a:lstStyle/>
            <a:p>
              <a:pPr>
                <a:lnSpc>
                  <a:spcPct val="80000"/>
                </a:lnSpc>
              </a:pPr>
              <a:r>
                <a:rPr lang="en-AU" sz="1050" dirty="0">
                  <a:solidFill>
                    <a:srgbClr val="C00000"/>
                  </a:solidFill>
                  <a:ea typeface="Times New Roman" panose="02020603050405020304" pitchFamily="18" charset="0"/>
                  <a:cs typeface="Arial" panose="020B0604020202020204" pitchFamily="34" charset="0"/>
                </a:rPr>
                <a:t>Australian</a:t>
              </a:r>
            </a:p>
            <a:p>
              <a:pPr>
                <a:lnSpc>
                  <a:spcPct val="80000"/>
                </a:lnSpc>
              </a:pPr>
              <a:r>
                <a:rPr lang="en-AU" sz="1050" dirty="0">
                  <a:solidFill>
                    <a:srgbClr val="C00000"/>
                  </a:solidFill>
                  <a:ea typeface="Times New Roman" panose="02020603050405020304" pitchFamily="18" charset="0"/>
                  <a:cs typeface="Arial" panose="020B0604020202020204" pitchFamily="34" charset="0"/>
                </a:rPr>
                <a:t>Age Pension</a:t>
              </a:r>
              <a:endParaRPr lang="en-AU" sz="21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lnSpc>
                  <a:spcPct val="80000"/>
                </a:lnSpc>
              </a:pPr>
              <a:r>
                <a:rPr lang="en-AU" sz="21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6973B00-AC02-1B12-CC7C-1D2E6FC9E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4339" y="1596214"/>
              <a:ext cx="701120" cy="247773"/>
            </a:xfrm>
            <a:prstGeom prst="rect">
              <a:avLst/>
            </a:prstGeom>
            <a:solidFill>
              <a:srgbClr val="00AAB0"/>
            </a:solidFill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vert="horz" wrap="square" lIns="0" tIns="0" rIns="0" bIns="0" anchor="ctr" anchorCtr="0" upright="1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AU" sz="1050">
                  <a:solidFill>
                    <a:srgbClr val="FFFFFF"/>
                  </a:solidFill>
                  <a:ea typeface="Times New Roman" panose="02020603050405020304" pitchFamily="18" charset="0"/>
                  <a:cs typeface="Arial" panose="020B0604020202020204" pitchFamily="34" charset="0"/>
                </a:rPr>
                <a:t>Private provision</a:t>
              </a:r>
              <a:endParaRPr lang="en-AU" sz="21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898E70D-FE0D-1AE3-6285-4C6D1E91415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365459" y="1688257"/>
              <a:ext cx="133521" cy="0"/>
            </a:xfrm>
            <a:prstGeom prst="straightConnector1">
              <a:avLst/>
            </a:prstGeom>
            <a:ln w="6350">
              <a:solidFill>
                <a:srgbClr val="00AAB0"/>
              </a:solidFill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115">
              <a:extLst>
                <a:ext uri="{FF2B5EF4-FFF2-40B4-BE49-F238E27FC236}">
                  <a16:creationId xmlns:a16="http://schemas.microsoft.com/office/drawing/2014/main" id="{FA53B356-C1B1-31CB-29D2-148370B714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7037" y="1495676"/>
              <a:ext cx="740318" cy="391310"/>
            </a:xfrm>
            <a:prstGeom prst="rect">
              <a:avLst/>
            </a:prstGeom>
            <a:ln w="6350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vert="horz" wrap="square" lIns="0" tIns="0" rIns="0" bIns="0" anchor="ctr" anchorCtr="0" upright="1">
              <a:noAutofit/>
            </a:bodyPr>
            <a:lstStyle/>
            <a:p>
              <a:pPr>
                <a:lnSpc>
                  <a:spcPct val="80000"/>
                </a:lnSpc>
              </a:pPr>
              <a:r>
                <a:rPr lang="en-AU" sz="1050" dirty="0">
                  <a:solidFill>
                    <a:srgbClr val="00AAB0"/>
                  </a:solidFill>
                  <a:ea typeface="Times New Roman" panose="02020603050405020304" pitchFamily="18" charset="0"/>
                  <a:cs typeface="Arial" panose="020B0604020202020204" pitchFamily="34" charset="0"/>
                </a:rPr>
                <a:t>Superannuation Guarantee</a:t>
              </a:r>
              <a:endParaRPr lang="en-AU" sz="21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4" name="TextBox 122">
              <a:extLst>
                <a:ext uri="{FF2B5EF4-FFF2-40B4-BE49-F238E27FC236}">
                  <a16:creationId xmlns:a16="http://schemas.microsoft.com/office/drawing/2014/main" id="{1AA9FC7A-2C91-624D-15A3-F1766A5D4C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6966" y="1842615"/>
              <a:ext cx="679388" cy="657093"/>
            </a:xfrm>
            <a:prstGeom prst="rect">
              <a:avLst/>
            </a:prstGeom>
            <a:ln w="6350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vert="horz" wrap="square" lIns="0" tIns="0" rIns="0" bIns="0" anchor="ctr" anchorCtr="0" upright="1">
              <a:noAutofit/>
            </a:bodyPr>
            <a:lstStyle/>
            <a:p>
              <a:pPr>
                <a:lnSpc>
                  <a:spcPct val="80000"/>
                </a:lnSpc>
              </a:pPr>
              <a:r>
                <a:rPr lang="en-AU" sz="1050" dirty="0">
                  <a:solidFill>
                    <a:srgbClr val="000000"/>
                  </a:solidFill>
                  <a:ea typeface="Times New Roman" panose="02020603050405020304" pitchFamily="18" charset="0"/>
                  <a:cs typeface="Arial" panose="020B0604020202020204" pitchFamily="34" charset="0"/>
                </a:rPr>
                <a:t>Aust voluntary Superannuation + Special treatment of housing</a:t>
              </a:r>
              <a:endParaRPr lang="en-AU" sz="21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C4C9E89-5F3C-09A6-D7E0-65A77DA7E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4339" y="892780"/>
              <a:ext cx="701120" cy="247773"/>
            </a:xfrm>
            <a:prstGeom prst="rect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vert="horz" wrap="square" lIns="0" tIns="0" rIns="0" bIns="0" anchor="ctr" anchorCtr="0" upright="1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AU" sz="1050" spc="-15" dirty="0">
                  <a:solidFill>
                    <a:srgbClr val="000000"/>
                  </a:solidFill>
                  <a:ea typeface="Times New Roman" panose="02020603050405020304" pitchFamily="18" charset="0"/>
                  <a:cs typeface="Arial" panose="020B0604020202020204" pitchFamily="34" charset="0"/>
                </a:rPr>
                <a:t>Private provision</a:t>
              </a:r>
              <a:endParaRPr lang="en-AU" sz="21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908B4FA-F558-FD86-ABB4-6F4618F675D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365400" y="2060369"/>
              <a:ext cx="133521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6537ECD-33AD-44D2-3F79-16387DFB4BD1}"/>
                </a:ext>
              </a:extLst>
            </p:cNvPr>
            <p:cNvCxnSpPr>
              <a:cxnSpLocks noChangeShapeType="1"/>
              <a:stCxn id="35" idx="1"/>
              <a:endCxn id="12" idx="3"/>
            </p:cNvCxnSpPr>
            <p:nvPr/>
          </p:nvCxnSpPr>
          <p:spPr bwMode="auto">
            <a:xfrm flipH="1">
              <a:off x="1556331" y="1016667"/>
              <a:ext cx="108008" cy="0"/>
            </a:xfrm>
            <a:prstGeom prst="straightConnector1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2629CC0-D20C-C22A-B32B-3B3E0A9BDE02}"/>
                </a:ext>
              </a:extLst>
            </p:cNvPr>
            <p:cNvCxnSpPr>
              <a:cxnSpLocks noChangeShapeType="1"/>
              <a:stCxn id="16" idx="1"/>
              <a:endCxn id="13" idx="3"/>
            </p:cNvCxnSpPr>
            <p:nvPr/>
          </p:nvCxnSpPr>
          <p:spPr bwMode="auto">
            <a:xfrm flipH="1">
              <a:off x="1556331" y="1371920"/>
              <a:ext cx="108008" cy="0"/>
            </a:xfrm>
            <a:prstGeom prst="straightConnector1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68E21A9-4581-93F0-E642-F1FA2B897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84" y="41196"/>
              <a:ext cx="399909" cy="172127"/>
            </a:xfrm>
            <a:prstGeom prst="rect">
              <a:avLst/>
            </a:prstGeom>
            <a:ln w="6350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vert="horz" wrap="none" lIns="0" tIns="0" rIns="0" bIns="0" anchor="ctr" anchorCtr="0" upright="1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AU" sz="1050">
                  <a:solidFill>
                    <a:srgbClr val="808080"/>
                  </a:solidFill>
                  <a:ea typeface="Times New Roman" panose="02020603050405020304" pitchFamily="18" charset="0"/>
                  <a:cs typeface="Arial" panose="020B0604020202020204" pitchFamily="34" charset="0"/>
                </a:rPr>
                <a:t>1st pillar</a:t>
              </a:r>
              <a:endParaRPr lang="en-AU" sz="21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C47E339-4296-A48A-630B-415B02E69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84" y="902171"/>
              <a:ext cx="436328" cy="175303"/>
            </a:xfrm>
            <a:prstGeom prst="rect">
              <a:avLst/>
            </a:prstGeom>
            <a:ln w="6350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vert="horz" wrap="none" lIns="0" tIns="0" rIns="0" bIns="0" anchor="ctr" anchorCtr="0" upright="1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AU" sz="1050">
                  <a:solidFill>
                    <a:srgbClr val="808080"/>
                  </a:solidFill>
                  <a:ea typeface="Times New Roman" panose="02020603050405020304" pitchFamily="18" charset="0"/>
                  <a:cs typeface="Arial" panose="020B0604020202020204" pitchFamily="34" charset="0"/>
                </a:rPr>
                <a:t>2nd pillar</a:t>
              </a:r>
              <a:endParaRPr lang="en-AU" sz="21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A5D5DAB-B7C3-992D-D5AF-F715E16C4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73" y="1778534"/>
              <a:ext cx="436328" cy="174667"/>
            </a:xfrm>
            <a:prstGeom prst="rect">
              <a:avLst/>
            </a:prstGeom>
            <a:ln w="6350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vert="horz" wrap="none" lIns="0" tIns="0" rIns="0" bIns="0" anchor="ctr" anchorCtr="0" upright="1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AU" sz="1050">
                  <a:solidFill>
                    <a:srgbClr val="808080"/>
                  </a:solidFill>
                  <a:ea typeface="Times New Roman" panose="02020603050405020304" pitchFamily="18" charset="0"/>
                  <a:cs typeface="Arial" panose="020B0604020202020204" pitchFamily="34" charset="0"/>
                </a:rPr>
                <a:t>3nd pillar</a:t>
              </a:r>
              <a:endParaRPr lang="en-AU" sz="21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AB92CCB-4CAB-8D30-88D6-B85CF270617D}"/>
              </a:ext>
            </a:extLst>
          </p:cNvPr>
          <p:cNvGrpSpPr/>
          <p:nvPr/>
        </p:nvGrpSpPr>
        <p:grpSpPr>
          <a:xfrm>
            <a:off x="4725412" y="2055056"/>
            <a:ext cx="4430484" cy="3769479"/>
            <a:chOff x="0" y="29416"/>
            <a:chExt cx="3267355" cy="2521526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7B34CCB-32AE-5C78-632B-CA777050E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4398" y="1959876"/>
              <a:ext cx="701061" cy="247773"/>
            </a:xfrm>
            <a:prstGeom prst="rect">
              <a:avLst/>
            </a:prstGeom>
            <a:solidFill>
              <a:schemeClr val="tx1"/>
            </a:solidFill>
            <a:ln w="6350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vert="horz" wrap="square" lIns="0" tIns="0" rIns="0" bIns="0" anchor="ctr" anchorCtr="0" upright="1">
              <a:noAutofit/>
            </a:bodyPr>
            <a:lstStyle/>
            <a:p>
              <a:pPr>
                <a:lnSpc>
                  <a:spcPct val="80000"/>
                </a:lnSpc>
                <a:spcAft>
                  <a:spcPts val="750"/>
                </a:spcAft>
              </a:pPr>
              <a:r>
                <a:rPr lang="en-AU">
                  <a:latin typeface="Garamond" panose="02020404030301010803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  <a:endParaRPr lang="en-AU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0ED483B0-BF7E-D877-8CFC-F5C2C4EF0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4339" y="1959888"/>
              <a:ext cx="701061" cy="24777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vert="horz" wrap="square" lIns="0" tIns="0" rIns="0" bIns="0" anchor="ctr" anchorCtr="0" upright="1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AU" sz="1050">
                  <a:solidFill>
                    <a:srgbClr val="FFFFFF"/>
                  </a:solidFill>
                  <a:ea typeface="Times New Roman" panose="02020603050405020304" pitchFamily="18" charset="0"/>
                  <a:cs typeface="Arial" panose="020B0604020202020204" pitchFamily="34" charset="0"/>
                </a:rPr>
                <a:t>Tax preferred</a:t>
              </a:r>
              <a:endParaRPr lang="en-AU" sz="21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0E4E444-5958-4F6C-AF2D-2F07784CB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269" y="320830"/>
              <a:ext cx="701061" cy="247773"/>
            </a:xfrm>
            <a:prstGeom prst="rect">
              <a:avLst/>
            </a:prstGeom>
            <a:solidFill>
              <a:srgbClr val="C00000"/>
            </a:solidFill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vert="horz" wrap="square" lIns="0" tIns="0" rIns="0" bIns="0" anchor="ctr" anchorCtr="0" upright="1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AU" sz="1050">
                  <a:solidFill>
                    <a:srgbClr val="FFFFFF"/>
                  </a:solidFill>
                  <a:ea typeface="Times New Roman" panose="02020603050405020304" pitchFamily="18" charset="0"/>
                  <a:cs typeface="Arial" panose="020B0604020202020204" pitchFamily="34" charset="0"/>
                </a:rPr>
                <a:t>Targeted</a:t>
              </a:r>
              <a:endParaRPr lang="en-AU" sz="21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0B51F83-3BEA-2AC1-1C81-094A3234C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19" y="196902"/>
              <a:ext cx="701120" cy="247773"/>
            </a:xfrm>
            <a:prstGeom prst="rect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vert="horz" wrap="square" lIns="0" tIns="0" rIns="0" bIns="0" anchor="ctr" anchorCtr="0" upright="1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AU" sz="1050">
                  <a:solidFill>
                    <a:srgbClr val="000000"/>
                  </a:solidFill>
                  <a:ea typeface="Times New Roman" panose="02020603050405020304" pitchFamily="18" charset="0"/>
                  <a:cs typeface="Arial" panose="020B0604020202020204" pitchFamily="34" charset="0"/>
                </a:rPr>
                <a:t>Safety net for adequacy</a:t>
              </a:r>
              <a:endParaRPr lang="en-AU" sz="21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FFE7711-B5E3-6683-2085-677FE8E46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57" y="1077683"/>
              <a:ext cx="701120" cy="293918"/>
            </a:xfrm>
            <a:prstGeom prst="rect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vert="horz" wrap="square" lIns="0" tIns="0" rIns="0" bIns="0" anchor="ctr" anchorCtr="0" upright="1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AU" sz="1050" spc="-15">
                  <a:solidFill>
                    <a:srgbClr val="000000"/>
                  </a:solidFill>
                  <a:ea typeface="Times New Roman" panose="02020603050405020304" pitchFamily="18" charset="0"/>
                  <a:cs typeface="Arial" panose="020B0604020202020204" pitchFamily="34" charset="0"/>
                </a:rPr>
                <a:t>Mandatory income replacement</a:t>
              </a:r>
              <a:endParaRPr lang="en-AU" sz="21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8DCC5A9-0A03-8047-0C01-9BC9C06BB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59864"/>
              <a:ext cx="701120" cy="247773"/>
            </a:xfrm>
            <a:prstGeom prst="rect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vert="horz" wrap="square" lIns="0" tIns="0" rIns="0" bIns="0" anchor="ctr" anchorCtr="0" upright="1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AU" sz="1050" spc="-15">
                  <a:solidFill>
                    <a:srgbClr val="000000"/>
                  </a:solidFill>
                  <a:ea typeface="Times New Roman" panose="02020603050405020304" pitchFamily="18" charset="0"/>
                  <a:cs typeface="Arial" panose="020B0604020202020204" pitchFamily="34" charset="0"/>
                </a:rPr>
                <a:t>Voluntary saving</a:t>
              </a:r>
              <a:endParaRPr lang="en-AU" sz="21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55268BF2-5FE9-4C2B-D5C8-0503426CE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270" y="29416"/>
              <a:ext cx="701061" cy="247773"/>
            </a:xfrm>
            <a:prstGeom prst="rect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vert="horz" wrap="square" lIns="0" tIns="0" rIns="0" bIns="0" anchor="ctr" anchorCtr="0" upright="1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AU" sz="1050">
                  <a:solidFill>
                    <a:srgbClr val="000000"/>
                  </a:solidFill>
                  <a:ea typeface="Times New Roman" panose="02020603050405020304" pitchFamily="18" charset="0"/>
                  <a:cs typeface="Arial" panose="020B0604020202020204" pitchFamily="34" charset="0"/>
                </a:rPr>
                <a:t>Universal</a:t>
              </a:r>
              <a:endParaRPr lang="en-AU" sz="21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156E550-1AF3-FE39-AE24-F364BD151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270" y="892780"/>
              <a:ext cx="701061" cy="247773"/>
            </a:xfrm>
            <a:prstGeom prst="rect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vert="horz" wrap="square" lIns="0" tIns="0" rIns="0" bIns="0" anchor="ctr" anchorCtr="0" upright="1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AU" sz="1050">
                  <a:solidFill>
                    <a:srgbClr val="000000"/>
                  </a:solidFill>
                  <a:ea typeface="Times New Roman" panose="02020603050405020304" pitchFamily="18" charset="0"/>
                  <a:cs typeface="Arial" panose="020B0604020202020204" pitchFamily="34" charset="0"/>
                </a:rPr>
                <a:t>Pay As You Go</a:t>
              </a:r>
              <a:endParaRPr lang="en-AU" sz="21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F96350A-CD38-8505-1A2A-3E8CC092B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270" y="1248033"/>
              <a:ext cx="701061" cy="247773"/>
            </a:xfrm>
            <a:prstGeom prst="rect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vert="horz" wrap="square" lIns="0" tIns="0" rIns="0" bIns="0" anchor="ctr" anchorCtr="0" upright="1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AU" sz="1050">
                  <a:solidFill>
                    <a:srgbClr val="000000"/>
                  </a:solidFill>
                  <a:ea typeface="Times New Roman" panose="02020603050405020304" pitchFamily="18" charset="0"/>
                  <a:cs typeface="Arial" panose="020B0604020202020204" pitchFamily="34" charset="0"/>
                </a:rPr>
                <a:t>Funded</a:t>
              </a:r>
              <a:endParaRPr lang="en-AU" sz="21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96" name="Elbow Connector 193">
              <a:extLst>
                <a:ext uri="{FF2B5EF4-FFF2-40B4-BE49-F238E27FC236}">
                  <a16:creationId xmlns:a16="http://schemas.microsoft.com/office/drawing/2014/main" id="{F47F03A5-C844-08DC-5E2B-6FF74E38155B}"/>
                </a:ext>
              </a:extLst>
            </p:cNvPr>
            <p:cNvCxnSpPr>
              <a:cxnSpLocks noChangeShapeType="1"/>
              <a:stCxn id="93" idx="1"/>
              <a:endCxn id="90" idx="3"/>
            </p:cNvCxnSpPr>
            <p:nvPr/>
          </p:nvCxnSpPr>
          <p:spPr bwMode="auto">
            <a:xfrm rot="10800000" flipV="1">
              <a:off x="728240" y="153303"/>
              <a:ext cx="127031" cy="167486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Elbow Connector 194">
              <a:extLst>
                <a:ext uri="{FF2B5EF4-FFF2-40B4-BE49-F238E27FC236}">
                  <a16:creationId xmlns:a16="http://schemas.microsoft.com/office/drawing/2014/main" id="{66CB42E8-A15D-FB47-A580-B325A22A8E6F}"/>
                </a:ext>
              </a:extLst>
            </p:cNvPr>
            <p:cNvCxnSpPr>
              <a:cxnSpLocks noChangeShapeType="1"/>
              <a:stCxn id="90" idx="3"/>
              <a:endCxn id="89" idx="1"/>
            </p:cNvCxnSpPr>
            <p:nvPr/>
          </p:nvCxnSpPr>
          <p:spPr bwMode="auto">
            <a:xfrm>
              <a:off x="728206" y="320719"/>
              <a:ext cx="127024" cy="123899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CE619FB-6CB7-D154-86CA-1784FEDB3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4339" y="1248033"/>
              <a:ext cx="701120" cy="247773"/>
            </a:xfrm>
            <a:prstGeom prst="rect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vert="horz" wrap="square" lIns="0" tIns="0" rIns="0" bIns="0" anchor="ctr" anchorCtr="0" upright="1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AU" sz="1050" spc="-8">
                  <a:solidFill>
                    <a:srgbClr val="000000"/>
                  </a:solidFill>
                  <a:ea typeface="Times New Roman" panose="02020603050405020304" pitchFamily="18" charset="0"/>
                  <a:cs typeface="Arial" panose="020B0604020202020204" pitchFamily="34" charset="0"/>
                </a:rPr>
                <a:t>Public provision</a:t>
              </a:r>
              <a:endParaRPr lang="en-AU" sz="21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99" name="Elbow Connector 196">
              <a:extLst>
                <a:ext uri="{FF2B5EF4-FFF2-40B4-BE49-F238E27FC236}">
                  <a16:creationId xmlns:a16="http://schemas.microsoft.com/office/drawing/2014/main" id="{CEA258C8-E832-D5B5-FD4C-2D3B3C585C23}"/>
                </a:ext>
              </a:extLst>
            </p:cNvPr>
            <p:cNvCxnSpPr>
              <a:cxnSpLocks noChangeShapeType="1"/>
              <a:stCxn id="95" idx="3"/>
              <a:endCxn id="113" idx="1"/>
            </p:cNvCxnSpPr>
            <p:nvPr/>
          </p:nvCxnSpPr>
          <p:spPr bwMode="auto">
            <a:xfrm>
              <a:off x="1556331" y="1371920"/>
              <a:ext cx="108008" cy="348181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98FF6ABF-1DE3-516C-D9B3-716E6C9FF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4339" y="535749"/>
              <a:ext cx="701120" cy="247773"/>
            </a:xfrm>
            <a:prstGeom prst="rect">
              <a:avLst/>
            </a:prstGeom>
            <a:solidFill>
              <a:srgbClr val="00AAB0"/>
            </a:solidFill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vert="horz" wrap="square" lIns="0" tIns="0" rIns="0" bIns="0" anchor="ctr" anchorCtr="0" upright="1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AU" sz="1050">
                  <a:solidFill>
                    <a:srgbClr val="FFFFFF"/>
                  </a:solidFill>
                  <a:cs typeface="Arial" panose="020B0604020202020204" pitchFamily="34" charset="0"/>
                </a:rPr>
                <a:t>Public provision</a:t>
              </a:r>
            </a:p>
          </p:txBody>
        </p:sp>
        <p:cxnSp>
          <p:nvCxnSpPr>
            <p:cNvPr id="101" name="Elbow Connector 198">
              <a:extLst>
                <a:ext uri="{FF2B5EF4-FFF2-40B4-BE49-F238E27FC236}">
                  <a16:creationId xmlns:a16="http://schemas.microsoft.com/office/drawing/2014/main" id="{446EE586-088C-479D-D47B-56D6E84A4796}"/>
                </a:ext>
              </a:extLst>
            </p:cNvPr>
            <p:cNvCxnSpPr>
              <a:cxnSpLocks noChangeShapeType="1"/>
              <a:stCxn id="100" idx="1"/>
              <a:endCxn id="94" idx="3"/>
            </p:cNvCxnSpPr>
            <p:nvPr/>
          </p:nvCxnSpPr>
          <p:spPr bwMode="auto">
            <a:xfrm rot="10800000" flipV="1">
              <a:off x="1556331" y="659635"/>
              <a:ext cx="108008" cy="357031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199">
              <a:extLst>
                <a:ext uri="{FF2B5EF4-FFF2-40B4-BE49-F238E27FC236}">
                  <a16:creationId xmlns:a16="http://schemas.microsoft.com/office/drawing/2014/main" id="{40541A0F-AF34-AC72-534A-68DCCD833160}"/>
                </a:ext>
              </a:extLst>
            </p:cNvPr>
            <p:cNvCxnSpPr>
              <a:cxnSpLocks noChangeShapeType="1"/>
              <a:stCxn id="91" idx="3"/>
              <a:endCxn id="95" idx="1"/>
            </p:cNvCxnSpPr>
            <p:nvPr/>
          </p:nvCxnSpPr>
          <p:spPr bwMode="auto">
            <a:xfrm>
              <a:off x="718858" y="1224643"/>
              <a:ext cx="136413" cy="147278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Elbow Connector 200">
              <a:extLst>
                <a:ext uri="{FF2B5EF4-FFF2-40B4-BE49-F238E27FC236}">
                  <a16:creationId xmlns:a16="http://schemas.microsoft.com/office/drawing/2014/main" id="{F67C367F-A5A2-533D-1C93-224937035417}"/>
                </a:ext>
              </a:extLst>
            </p:cNvPr>
            <p:cNvCxnSpPr>
              <a:cxnSpLocks noChangeShapeType="1"/>
              <a:stCxn id="94" idx="1"/>
              <a:endCxn id="91" idx="3"/>
            </p:cNvCxnSpPr>
            <p:nvPr/>
          </p:nvCxnSpPr>
          <p:spPr bwMode="auto">
            <a:xfrm rot="10800000" flipV="1">
              <a:off x="718859" y="1016666"/>
              <a:ext cx="136413" cy="207976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19EC8B0D-375E-61CF-9F51-C5A0C460B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270" y="1763183"/>
              <a:ext cx="701061" cy="247773"/>
            </a:xfrm>
            <a:prstGeom prst="rect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vert="horz" wrap="square" lIns="0" tIns="0" rIns="0" bIns="0" anchor="ctr" anchorCtr="0" upright="1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AU" sz="1050">
                  <a:solidFill>
                    <a:srgbClr val="000000"/>
                  </a:solidFill>
                  <a:ea typeface="Times New Roman" panose="02020603050405020304" pitchFamily="18" charset="0"/>
                  <a:cs typeface="Arial" panose="020B0604020202020204" pitchFamily="34" charset="0"/>
                </a:rPr>
                <a:t>Employment related</a:t>
              </a:r>
              <a:endParaRPr lang="en-AU" sz="21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FA3F8D2E-4A41-A38F-03BD-24E31C643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270" y="2127415"/>
              <a:ext cx="701061" cy="247773"/>
            </a:xfrm>
            <a:prstGeom prst="rect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vert="horz" wrap="square" lIns="0" tIns="0" rIns="0" bIns="0" anchor="ctr" anchorCtr="0" upright="1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AU" sz="1050">
                  <a:solidFill>
                    <a:srgbClr val="000000"/>
                  </a:solidFill>
                  <a:ea typeface="Times New Roman" panose="02020603050405020304" pitchFamily="18" charset="0"/>
                  <a:cs typeface="Arial" panose="020B0604020202020204" pitchFamily="34" charset="0"/>
                </a:rPr>
                <a:t>Other</a:t>
              </a:r>
              <a:endParaRPr lang="en-AU" sz="21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06" name="Elbow Connector 203">
              <a:extLst>
                <a:ext uri="{FF2B5EF4-FFF2-40B4-BE49-F238E27FC236}">
                  <a16:creationId xmlns:a16="http://schemas.microsoft.com/office/drawing/2014/main" id="{0C5202C0-F537-8916-0BDE-976D656524E9}"/>
                </a:ext>
              </a:extLst>
            </p:cNvPr>
            <p:cNvCxnSpPr>
              <a:cxnSpLocks noChangeShapeType="1"/>
              <a:stCxn id="104" idx="1"/>
              <a:endCxn id="92" idx="3"/>
            </p:cNvCxnSpPr>
            <p:nvPr/>
          </p:nvCxnSpPr>
          <p:spPr bwMode="auto">
            <a:xfrm rot="10800000" flipV="1">
              <a:off x="701120" y="1887069"/>
              <a:ext cx="154150" cy="196681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Elbow Connector 204">
              <a:extLst>
                <a:ext uri="{FF2B5EF4-FFF2-40B4-BE49-F238E27FC236}">
                  <a16:creationId xmlns:a16="http://schemas.microsoft.com/office/drawing/2014/main" id="{CE66CBD5-7372-A7B0-4A53-A2C4E0116919}"/>
                </a:ext>
              </a:extLst>
            </p:cNvPr>
            <p:cNvCxnSpPr>
              <a:cxnSpLocks noChangeShapeType="1"/>
              <a:stCxn id="92" idx="3"/>
              <a:endCxn id="105" idx="1"/>
            </p:cNvCxnSpPr>
            <p:nvPr/>
          </p:nvCxnSpPr>
          <p:spPr bwMode="auto">
            <a:xfrm>
              <a:off x="701120" y="2083751"/>
              <a:ext cx="154150" cy="167551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5206EAF-5AC1-EC77-1776-FE6D44B22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4339" y="2303169"/>
              <a:ext cx="701120" cy="247773"/>
            </a:xfrm>
            <a:prstGeom prst="rect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vert="horz" wrap="square" lIns="0" tIns="0" rIns="0" bIns="0" anchor="ctr" anchorCtr="0" upright="1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AU" sz="1050">
                  <a:solidFill>
                    <a:srgbClr val="000000"/>
                  </a:solidFill>
                  <a:ea typeface="Times New Roman" panose="02020603050405020304" pitchFamily="18" charset="0"/>
                  <a:cs typeface="Arial" panose="020B0604020202020204" pitchFamily="34" charset="0"/>
                </a:rPr>
                <a:t>Non tax preferred</a:t>
              </a:r>
              <a:endParaRPr lang="en-AU" sz="21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09" name="Elbow Connector 206">
              <a:extLst>
                <a:ext uri="{FF2B5EF4-FFF2-40B4-BE49-F238E27FC236}">
                  <a16:creationId xmlns:a16="http://schemas.microsoft.com/office/drawing/2014/main" id="{D94A93F2-1BF5-4634-A443-0CE84FEE2021}"/>
                </a:ext>
              </a:extLst>
            </p:cNvPr>
            <p:cNvCxnSpPr>
              <a:cxnSpLocks noChangeShapeType="1"/>
              <a:stCxn id="105" idx="3"/>
              <a:endCxn id="108" idx="1"/>
            </p:cNvCxnSpPr>
            <p:nvPr/>
          </p:nvCxnSpPr>
          <p:spPr bwMode="auto">
            <a:xfrm>
              <a:off x="1556331" y="2251302"/>
              <a:ext cx="108008" cy="175754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Elbow Connector 207">
              <a:extLst>
                <a:ext uri="{FF2B5EF4-FFF2-40B4-BE49-F238E27FC236}">
                  <a16:creationId xmlns:a16="http://schemas.microsoft.com/office/drawing/2014/main" id="{3BCA4298-E167-9D0B-FB6D-504473A07991}"/>
                </a:ext>
              </a:extLst>
            </p:cNvPr>
            <p:cNvCxnSpPr>
              <a:cxnSpLocks noChangeShapeType="1"/>
              <a:stCxn id="105" idx="3"/>
              <a:endCxn id="87" idx="1"/>
            </p:cNvCxnSpPr>
            <p:nvPr/>
          </p:nvCxnSpPr>
          <p:spPr bwMode="auto">
            <a:xfrm flipV="1">
              <a:off x="1556330" y="2083763"/>
              <a:ext cx="108068" cy="167539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91A2127B-9747-2CB2-9C29-26FCE9D29F5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556331" y="400907"/>
              <a:ext cx="906021" cy="0"/>
            </a:xfrm>
            <a:prstGeom prst="straightConnector1">
              <a:avLst/>
            </a:prstGeom>
            <a:ln w="6350">
              <a:solidFill>
                <a:srgbClr val="C00000"/>
              </a:solidFill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C1D8090-073E-AB00-ED9D-DF9CF25714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4868" y="276293"/>
              <a:ext cx="565896" cy="367754"/>
            </a:xfrm>
            <a:prstGeom prst="rect">
              <a:avLst/>
            </a:prstGeom>
            <a:ln w="6350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vert="horz" wrap="none" lIns="0" tIns="0" rIns="0" bIns="0" anchor="ctr" anchorCtr="0" upright="1">
              <a:noAutofit/>
            </a:bodyPr>
            <a:lstStyle/>
            <a:p>
              <a:pPr>
                <a:lnSpc>
                  <a:spcPct val="80000"/>
                </a:lnSpc>
              </a:pPr>
              <a:r>
                <a:rPr lang="en-AU" sz="1050" dirty="0">
                  <a:solidFill>
                    <a:srgbClr val="C00000"/>
                  </a:solidFill>
                  <a:ea typeface="Times New Roman" panose="02020603050405020304" pitchFamily="18" charset="0"/>
                  <a:cs typeface="Arial" panose="020B0604020202020204" pitchFamily="34" charset="0"/>
                </a:rPr>
                <a:t>Korean </a:t>
              </a:r>
            </a:p>
            <a:p>
              <a:pPr>
                <a:lnSpc>
                  <a:spcPct val="80000"/>
                </a:lnSpc>
              </a:pPr>
              <a:r>
                <a:rPr lang="en-AU" sz="1050" dirty="0">
                  <a:solidFill>
                    <a:srgbClr val="C00000"/>
                  </a:solidFill>
                  <a:ea typeface="Times New Roman" panose="02020603050405020304" pitchFamily="18" charset="0"/>
                  <a:cs typeface="Arial" panose="020B0604020202020204" pitchFamily="34" charset="0"/>
                </a:rPr>
                <a:t>Basic Old-Age </a:t>
              </a:r>
            </a:p>
            <a:p>
              <a:pPr>
                <a:lnSpc>
                  <a:spcPct val="80000"/>
                </a:lnSpc>
              </a:pPr>
              <a:r>
                <a:rPr lang="en-AU" sz="1050" dirty="0">
                  <a:solidFill>
                    <a:srgbClr val="C00000"/>
                  </a:solidFill>
                  <a:ea typeface="Times New Roman" panose="02020603050405020304" pitchFamily="18" charset="0"/>
                  <a:cs typeface="Arial" panose="020B0604020202020204" pitchFamily="34" charset="0"/>
                </a:rPr>
                <a:t>Pension</a:t>
              </a:r>
              <a:endParaRPr lang="en-AU" sz="21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lnSpc>
                  <a:spcPct val="80000"/>
                </a:lnSpc>
              </a:pPr>
              <a:r>
                <a:rPr lang="en-AU" sz="21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9921763-94ED-F008-1399-B0651614D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4339" y="1596214"/>
              <a:ext cx="701120" cy="247773"/>
            </a:xfrm>
            <a:prstGeom prst="rect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vert="horz" wrap="square" lIns="0" tIns="0" rIns="0" bIns="0" anchor="ctr" anchorCtr="0" upright="1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AU" sz="1050" spc="-8">
                  <a:solidFill>
                    <a:srgbClr val="000000"/>
                  </a:solidFill>
                  <a:cs typeface="Arial" panose="020B0604020202020204" pitchFamily="34" charset="0"/>
                </a:rPr>
                <a:t>Private provision</a:t>
              </a:r>
            </a:p>
          </p:txBody>
        </p:sp>
        <p:sp>
          <p:nvSpPr>
            <p:cNvPr id="116" name="TextBox 122">
              <a:extLst>
                <a:ext uri="{FF2B5EF4-FFF2-40B4-BE49-F238E27FC236}">
                  <a16:creationId xmlns:a16="http://schemas.microsoft.com/office/drawing/2014/main" id="{0CDDEC8D-B370-D630-B62B-D659FB13DD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6966" y="1842615"/>
              <a:ext cx="679388" cy="657093"/>
            </a:xfrm>
            <a:prstGeom prst="rect">
              <a:avLst/>
            </a:prstGeom>
            <a:ln w="6350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vert="horz" wrap="square" lIns="0" tIns="0" rIns="0" bIns="0" anchor="ctr" anchorCtr="0" upright="1">
              <a:noAutofit/>
            </a:bodyPr>
            <a:lstStyle/>
            <a:p>
              <a:pPr>
                <a:lnSpc>
                  <a:spcPct val="80000"/>
                </a:lnSpc>
              </a:pPr>
              <a:r>
                <a:rPr lang="en-AU" sz="1050" dirty="0">
                  <a:solidFill>
                    <a:srgbClr val="000000"/>
                  </a:solidFill>
                  <a:ea typeface="Times New Roman" panose="02020603050405020304" pitchFamily="18" charset="0"/>
                  <a:cs typeface="Arial" panose="020B0604020202020204" pitchFamily="34" charset="0"/>
                </a:rPr>
                <a:t>Korean </a:t>
              </a:r>
            </a:p>
            <a:p>
              <a:pPr>
                <a:lnSpc>
                  <a:spcPct val="80000"/>
                </a:lnSpc>
              </a:pPr>
              <a:r>
                <a:rPr lang="en-AU" sz="1050" dirty="0">
                  <a:solidFill>
                    <a:srgbClr val="000000"/>
                  </a:solidFill>
                  <a:ea typeface="Times New Roman" panose="02020603050405020304" pitchFamily="18" charset="0"/>
                  <a:cs typeface="Arial" panose="020B0604020202020204" pitchFamily="34" charset="0"/>
                </a:rPr>
                <a:t>Personal Pensions</a:t>
              </a:r>
              <a:endParaRPr lang="en-AU" sz="21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9E2325E-5447-4BB6-CFBA-E14D3D4AA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4339" y="892780"/>
              <a:ext cx="701120" cy="247773"/>
            </a:xfrm>
            <a:prstGeom prst="rect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vert="horz" wrap="square" lIns="0" tIns="0" rIns="0" bIns="0" anchor="ctr" anchorCtr="0" upright="1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AU" sz="1050" spc="-15">
                  <a:solidFill>
                    <a:srgbClr val="000000"/>
                  </a:solidFill>
                  <a:ea typeface="Times New Roman" panose="02020603050405020304" pitchFamily="18" charset="0"/>
                  <a:cs typeface="Arial" panose="020B0604020202020204" pitchFamily="34" charset="0"/>
                </a:rPr>
                <a:t>Private provision</a:t>
              </a:r>
              <a:endParaRPr lang="en-AU" sz="21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03F1BA66-83BE-A010-3F08-9CC0D77F3FD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365400" y="2060369"/>
              <a:ext cx="133521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CCDB87A7-691F-84F0-6E23-A7760F809058}"/>
                </a:ext>
              </a:extLst>
            </p:cNvPr>
            <p:cNvCxnSpPr>
              <a:cxnSpLocks noChangeShapeType="1"/>
              <a:stCxn id="117" idx="1"/>
              <a:endCxn id="94" idx="3"/>
            </p:cNvCxnSpPr>
            <p:nvPr/>
          </p:nvCxnSpPr>
          <p:spPr bwMode="auto">
            <a:xfrm flipH="1">
              <a:off x="1556331" y="1016667"/>
              <a:ext cx="108008" cy="0"/>
            </a:xfrm>
            <a:prstGeom prst="straightConnector1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CFC9FDBC-1C52-4F20-268B-8434BA150303}"/>
                </a:ext>
              </a:extLst>
            </p:cNvPr>
            <p:cNvCxnSpPr>
              <a:cxnSpLocks noChangeShapeType="1"/>
              <a:stCxn id="98" idx="1"/>
              <a:endCxn id="95" idx="3"/>
            </p:cNvCxnSpPr>
            <p:nvPr/>
          </p:nvCxnSpPr>
          <p:spPr bwMode="auto">
            <a:xfrm flipH="1">
              <a:off x="1556331" y="1371920"/>
              <a:ext cx="108008" cy="0"/>
            </a:xfrm>
            <a:prstGeom prst="straightConnector1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EA621082-E9EA-2118-53D8-D0269F488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84" y="41196"/>
              <a:ext cx="399909" cy="172127"/>
            </a:xfrm>
            <a:prstGeom prst="rect">
              <a:avLst/>
            </a:prstGeom>
            <a:ln w="6350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vert="horz" wrap="none" lIns="0" tIns="0" rIns="0" bIns="0" anchor="ctr" anchorCtr="0" upright="1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AU" sz="1050">
                  <a:solidFill>
                    <a:srgbClr val="808080"/>
                  </a:solidFill>
                  <a:ea typeface="Times New Roman" panose="02020603050405020304" pitchFamily="18" charset="0"/>
                  <a:cs typeface="Arial" panose="020B0604020202020204" pitchFamily="34" charset="0"/>
                </a:rPr>
                <a:t>1st pillar</a:t>
              </a:r>
              <a:endParaRPr lang="en-AU" sz="21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2B4E1013-9F51-B331-4D26-84C15803B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84" y="902171"/>
              <a:ext cx="436328" cy="175303"/>
            </a:xfrm>
            <a:prstGeom prst="rect">
              <a:avLst/>
            </a:prstGeom>
            <a:ln w="6350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vert="horz" wrap="none" lIns="0" tIns="0" rIns="0" bIns="0" anchor="ctr" anchorCtr="0" upright="1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AU" sz="1050">
                  <a:solidFill>
                    <a:srgbClr val="808080"/>
                  </a:solidFill>
                  <a:ea typeface="Times New Roman" panose="02020603050405020304" pitchFamily="18" charset="0"/>
                  <a:cs typeface="Arial" panose="020B0604020202020204" pitchFamily="34" charset="0"/>
                </a:rPr>
                <a:t>2nd pillar</a:t>
              </a:r>
              <a:endParaRPr lang="en-AU" sz="21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E115BFA-EDAD-A1C2-FB0B-3C46A2F35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73" y="1778534"/>
              <a:ext cx="436328" cy="174667"/>
            </a:xfrm>
            <a:prstGeom prst="rect">
              <a:avLst/>
            </a:prstGeom>
            <a:ln w="6350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vert="horz" wrap="none" lIns="0" tIns="0" rIns="0" bIns="0" anchor="ctr" anchorCtr="0" upright="1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AU" sz="1050">
                  <a:solidFill>
                    <a:srgbClr val="808080"/>
                  </a:solidFill>
                  <a:ea typeface="Times New Roman" panose="02020603050405020304" pitchFamily="18" charset="0"/>
                  <a:cs typeface="Arial" panose="020B0604020202020204" pitchFamily="34" charset="0"/>
                </a:rPr>
                <a:t>3nd pillar</a:t>
              </a:r>
              <a:endParaRPr lang="en-AU" sz="21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94D8D50E-A2EE-B22E-F118-A6FBDA941CB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365459" y="640973"/>
              <a:ext cx="133521" cy="0"/>
            </a:xfrm>
            <a:prstGeom prst="straightConnector1">
              <a:avLst/>
            </a:prstGeom>
            <a:ln w="6350">
              <a:solidFill>
                <a:srgbClr val="00AAB0"/>
              </a:solidFill>
              <a:prstDash val="solid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15">
              <a:extLst>
                <a:ext uri="{FF2B5EF4-FFF2-40B4-BE49-F238E27FC236}">
                  <a16:creationId xmlns:a16="http://schemas.microsoft.com/office/drawing/2014/main" id="{5E3F9597-3554-7E7F-CA94-54755FFCE8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7037" y="448392"/>
              <a:ext cx="740318" cy="391310"/>
            </a:xfrm>
            <a:prstGeom prst="rect">
              <a:avLst/>
            </a:prstGeom>
            <a:ln w="6350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vert="horz" wrap="square" lIns="0" tIns="0" rIns="0" bIns="0" anchor="ctr" anchorCtr="0" upright="1">
              <a:noAutofit/>
            </a:bodyPr>
            <a:lstStyle/>
            <a:p>
              <a:pPr>
                <a:lnSpc>
                  <a:spcPct val="80000"/>
                </a:lnSpc>
              </a:pPr>
              <a:r>
                <a:rPr lang="en-AU" sz="1050" dirty="0">
                  <a:solidFill>
                    <a:srgbClr val="00AAB0"/>
                  </a:solidFill>
                  <a:ea typeface="Times New Roman" panose="02020603050405020304" pitchFamily="18" charset="0"/>
                  <a:cs typeface="Arial" panose="020B0604020202020204" pitchFamily="34" charset="0"/>
                </a:rPr>
                <a:t>Korean National Pension Scheme</a:t>
              </a:r>
              <a:endParaRPr lang="en-AU" sz="21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755576" y="306239"/>
            <a:ext cx="7992888" cy="57606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buAutoNum type="arabicPeriod"/>
            </a:pPr>
            <a:r>
              <a:rPr lang="en-AU" dirty="0">
                <a:latin typeface="+mn-lt"/>
              </a:rPr>
              <a:t>Broad approach to retirement policy analysis</a:t>
            </a:r>
          </a:p>
        </p:txBody>
      </p:sp>
    </p:spTree>
    <p:extLst>
      <p:ext uri="{BB962C8B-B14F-4D97-AF65-F5344CB8AC3E}">
        <p14:creationId xmlns:p14="http://schemas.microsoft.com/office/powerpoint/2010/main" val="249361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61865-7E20-95EC-6C58-AAD614D32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600" dirty="0">
                <a:latin typeface="+mn-lt"/>
              </a:rPr>
              <a:t>2. Demographic and fiscal context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2789662-756D-DAFA-BC74-5A807C83D07A}"/>
              </a:ext>
            </a:extLst>
          </p:cNvPr>
          <p:cNvGraphicFramePr>
            <a:graphicFrameLocks/>
          </p:cNvGraphicFramePr>
          <p:nvPr/>
        </p:nvGraphicFramePr>
        <p:xfrm>
          <a:off x="130066" y="1905658"/>
          <a:ext cx="8883869" cy="3957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5F81CE5-485C-E561-5965-75EC293D17FC}"/>
              </a:ext>
            </a:extLst>
          </p:cNvPr>
          <p:cNvSpPr txBox="1"/>
          <p:nvPr/>
        </p:nvSpPr>
        <p:spPr>
          <a:xfrm>
            <a:off x="2286000" y="6554193"/>
            <a:ext cx="685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000" dirty="0">
                <a:solidFill>
                  <a:schemeClr val="bg1">
                    <a:lumMod val="50000"/>
                  </a:schemeClr>
                </a:solidFill>
              </a:rPr>
              <a:t>Source: UN 2019</a:t>
            </a:r>
          </a:p>
        </p:txBody>
      </p:sp>
    </p:spTree>
    <p:extLst>
      <p:ext uri="{BB962C8B-B14F-4D97-AF65-F5344CB8AC3E}">
        <p14:creationId xmlns:p14="http://schemas.microsoft.com/office/powerpoint/2010/main" val="268220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ADDE8B-8071-60FA-97A3-4E441D8E570C}"/>
              </a:ext>
            </a:extLst>
          </p:cNvPr>
          <p:cNvSpPr txBox="1"/>
          <p:nvPr/>
        </p:nvSpPr>
        <p:spPr>
          <a:xfrm>
            <a:off x="2178772" y="6583362"/>
            <a:ext cx="685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000" dirty="0">
                <a:solidFill>
                  <a:schemeClr val="bg1">
                    <a:lumMod val="50000"/>
                  </a:schemeClr>
                </a:solidFill>
              </a:rPr>
              <a:t>Source: OECD 2023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ABFDCB9-C4F2-447B-2C09-C82A0A57A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AU" sz="3600" dirty="0">
                <a:latin typeface="+mn-lt"/>
              </a:rPr>
              <a:t>2. Demographic and fiscal context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DECE7A09-ECE1-2C21-32F5-365779C588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7054508"/>
              </p:ext>
            </p:extLst>
          </p:nvPr>
        </p:nvGraphicFramePr>
        <p:xfrm>
          <a:off x="143508" y="1417638"/>
          <a:ext cx="8892988" cy="5165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2693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98A81-7EB2-0899-94AE-EA4D29502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600" dirty="0">
                <a:latin typeface="+mn-lt"/>
              </a:rPr>
              <a:t>3. The Australian approach: </a:t>
            </a:r>
            <a:br>
              <a:rPr lang="en-AU" sz="3600" dirty="0">
                <a:latin typeface="+mn-lt"/>
              </a:rPr>
            </a:br>
            <a:r>
              <a:rPr lang="en-AU" sz="3600" u="sng" dirty="0"/>
              <a:t>Needs not rights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B1A35-B916-3066-4D5B-49ED580E4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2312876"/>
            <a:ext cx="8075240" cy="4129919"/>
          </a:xfrm>
        </p:spPr>
        <p:txBody>
          <a:bodyPr/>
          <a:lstStyle/>
          <a:p>
            <a:r>
              <a:rPr lang="en-AU" sz="2800" dirty="0"/>
              <a:t>A simple example – unemployment benefits</a:t>
            </a:r>
          </a:p>
          <a:p>
            <a:r>
              <a:rPr lang="en-AU" sz="2800" dirty="0"/>
              <a:t>For an ageing nation, a needs-based system is much more manageable in terms of fiscal outlays. Funds go where they have most social value</a:t>
            </a:r>
          </a:p>
          <a:p>
            <a:r>
              <a:rPr lang="en-AU" sz="2800" dirty="0"/>
              <a:t>Universality is adopted where usage is universal (healthcare); otherwise, targeting (age pension) </a:t>
            </a:r>
          </a:p>
        </p:txBody>
      </p:sp>
    </p:spTree>
    <p:extLst>
      <p:ext uri="{BB962C8B-B14F-4D97-AF65-F5344CB8AC3E}">
        <p14:creationId xmlns:p14="http://schemas.microsoft.com/office/powerpoint/2010/main" val="2639985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B1A35-B916-3066-4D5B-49ED580E4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12876"/>
            <a:ext cx="8435280" cy="3813287"/>
          </a:xfrm>
        </p:spPr>
        <p:txBody>
          <a:bodyPr/>
          <a:lstStyle/>
          <a:p>
            <a:r>
              <a:rPr lang="en-AU" sz="2800" dirty="0"/>
              <a:t>Public provision to cover needs </a:t>
            </a:r>
            <a:r>
              <a:rPr lang="en-AU" sz="2800" dirty="0">
                <a:solidFill>
                  <a:srgbClr val="C00000"/>
                </a:solidFill>
              </a:rPr>
              <a:t>(Age Pension)</a:t>
            </a:r>
          </a:p>
          <a:p>
            <a:r>
              <a:rPr lang="en-AU" sz="2800" dirty="0"/>
              <a:t>Pre-funded private pillar with mandated saving </a:t>
            </a:r>
            <a:r>
              <a:rPr lang="en-AU" sz="2800" dirty="0">
                <a:solidFill>
                  <a:srgbClr val="C00000"/>
                </a:solidFill>
              </a:rPr>
              <a:t>(Superannuation guarantee)</a:t>
            </a:r>
          </a:p>
          <a:p>
            <a:r>
              <a:rPr lang="en-AU" sz="2800" dirty="0"/>
              <a:t>Additional preferential saving for “life course assets”: supplementary pension saving and principal residence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E588D61-096C-4597-454B-D4157163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AU" sz="3600" dirty="0">
                <a:latin typeface="+mn-lt"/>
              </a:rPr>
              <a:t>3. The Australian approach: </a:t>
            </a:r>
            <a:r>
              <a:rPr lang="en-AU" sz="3600" u="sng" dirty="0"/>
              <a:t>Complementarity of pillars</a:t>
            </a:r>
          </a:p>
        </p:txBody>
      </p:sp>
    </p:spTree>
    <p:extLst>
      <p:ext uri="{BB962C8B-B14F-4D97-AF65-F5344CB8AC3E}">
        <p14:creationId xmlns:p14="http://schemas.microsoft.com/office/powerpoint/2010/main" val="154574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78A8A-DBDE-4023-8586-15C9CB9CF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612" y="2420888"/>
            <a:ext cx="7776864" cy="3456384"/>
          </a:xfrm>
        </p:spPr>
        <p:txBody>
          <a:bodyPr>
            <a:normAutofit/>
          </a:bodyPr>
          <a:lstStyle/>
          <a:p>
            <a:r>
              <a:rPr lang="en-AU" sz="2400" dirty="0"/>
              <a:t>Large informal sector</a:t>
            </a:r>
          </a:p>
          <a:p>
            <a:r>
              <a:rPr lang="en-AU" sz="2400" dirty="0"/>
              <a:t>The “gig” economy</a:t>
            </a:r>
          </a:p>
          <a:p>
            <a:r>
              <a:rPr lang="en-AU" sz="2400" dirty="0"/>
              <a:t>Sustainability in face of declining fertility and labour force</a:t>
            </a:r>
          </a:p>
          <a:p>
            <a:r>
              <a:rPr lang="en-AU" sz="2400" dirty="0"/>
              <a:t>Flexibility of revenue source</a:t>
            </a:r>
          </a:p>
          <a:p>
            <a:r>
              <a:rPr lang="en-AU" sz="2400" dirty="0"/>
              <a:t>Ageing, the mortality differential and equity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5083972-BB64-33D7-431E-FFD8CB672D2E}"/>
              </a:ext>
            </a:extLst>
          </p:cNvPr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AU" sz="3600" dirty="0">
                <a:latin typeface="+mn-lt"/>
              </a:rPr>
              <a:t>3. The Australian approach: </a:t>
            </a:r>
          </a:p>
          <a:p>
            <a:r>
              <a:rPr lang="en-AU" sz="3600" u="sng" dirty="0">
                <a:latin typeface="+mn-lt"/>
              </a:rPr>
              <a:t>Case for strong non-contributory p</a:t>
            </a:r>
            <a:r>
              <a:rPr lang="en-AU" sz="3600" u="sng" dirty="0"/>
              <a:t>illar</a:t>
            </a:r>
          </a:p>
        </p:txBody>
      </p:sp>
    </p:spTree>
    <p:extLst>
      <p:ext uri="{BB962C8B-B14F-4D97-AF65-F5344CB8AC3E}">
        <p14:creationId xmlns:p14="http://schemas.microsoft.com/office/powerpoint/2010/main" val="38232114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9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804E0571324F48941C2ED973B41B98" ma:contentTypeVersion="11" ma:contentTypeDescription="Create a new document." ma:contentTypeScope="" ma:versionID="94b072e41435cdba7a203520c17d3d32">
  <xsd:schema xmlns:xsd="http://www.w3.org/2001/XMLSchema" xmlns:xs="http://www.w3.org/2001/XMLSchema" xmlns:p="http://schemas.microsoft.com/office/2006/metadata/properties" xmlns:ns3="2feb762b-24b5-433c-ba18-3a6f7cbfab69" xmlns:ns4="89aec279-af5f-459e-b8bc-30b625a62425" targetNamespace="http://schemas.microsoft.com/office/2006/metadata/properties" ma:root="true" ma:fieldsID="715f5115e42ea4f3a0bbdc2623b31598" ns3:_="" ns4:_="">
    <xsd:import namespace="2feb762b-24b5-433c-ba18-3a6f7cbfab69"/>
    <xsd:import namespace="89aec279-af5f-459e-b8bc-30b625a6242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eb762b-24b5-433c-ba18-3a6f7cbfab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aec279-af5f-459e-b8bc-30b625a6242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FEBDC5C-5DDB-41BE-B4EB-7E09A254E542}">
  <ds:schemaRefs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2feb762b-24b5-433c-ba18-3a6f7cbfab69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89aec279-af5f-459e-b8bc-30b625a6242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56811D0-14F2-4622-9C76-89BA5375DD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eb762b-24b5-433c-ba18-3a6f7cbfab69"/>
    <ds:schemaRef ds:uri="89aec279-af5f-459e-b8bc-30b625a624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F4D498-820B-4306-8925-2989BF8E9FA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73520</TotalTime>
  <Words>1938</Words>
  <Application>Microsoft Office PowerPoint</Application>
  <PresentationFormat>On-screen Show (4:3)</PresentationFormat>
  <Paragraphs>290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Aptos</vt:lpstr>
      <vt:lpstr>Arial</vt:lpstr>
      <vt:lpstr>Calibri</vt:lpstr>
      <vt:lpstr>Garamond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2. Demographic and fiscal context</vt:lpstr>
      <vt:lpstr>2. Demographic and fiscal context</vt:lpstr>
      <vt:lpstr>3. The Australian approach:  Needs not rights</vt:lpstr>
      <vt:lpstr>3. The Australian approach: Complementarity of pillars</vt:lpstr>
      <vt:lpstr>PowerPoint Presentation</vt:lpstr>
      <vt:lpstr>3. The Australian approach:  The Age pension</vt:lpstr>
      <vt:lpstr>3. The Australian approach:  High coverage of Age Pension</vt:lpstr>
      <vt:lpstr>3. The Australian approach:  Too high a coverage in some instances?</vt:lpstr>
      <vt:lpstr>3. The Australian approach:  The design of the mean test</vt:lpstr>
      <vt:lpstr>3. The Australian approach:  Understanding means testing trade off</vt:lpstr>
      <vt:lpstr>3. The Australian approach:  Coverage to decline (by design)</vt:lpstr>
      <vt:lpstr>3. The Australian approach:  Contributory pillar: Superannuation</vt:lpstr>
      <vt:lpstr>3. The Australian approach:  Contributory pillar: Why mandate makes sense</vt:lpstr>
      <vt:lpstr>3. The Australian approach:  Contributory pillar: Potential challenges</vt:lpstr>
      <vt:lpstr>3. The Australian approach:  Economic efficiency and incentives</vt:lpstr>
      <vt:lpstr>3. The Australian approach:  Equity</vt:lpstr>
      <vt:lpstr>3. The Australian approach:  Sustainability</vt:lpstr>
      <vt:lpstr>3. The Australian approach:  Private pension accumulation</vt:lpstr>
      <vt:lpstr>4. Is this model mobile? Relevance in ageing Asia</vt:lpstr>
      <vt:lpstr>4. Is this model mobile? Some modelling</vt:lpstr>
      <vt:lpstr>4. Is this model mobile? Some modelling</vt:lpstr>
      <vt:lpstr>4. Is this model mobile? Some modelling results</vt:lpstr>
      <vt:lpstr>4. Is this model mobile? Some modelling results</vt:lpstr>
      <vt:lpstr>4. Is this model mobile? Some modelling results</vt:lpstr>
      <vt:lpstr>4. Is this model mobile? Some modelling results</vt:lpstr>
      <vt:lpstr>PowerPoint Presentation</vt:lpstr>
      <vt:lpstr>4. Is this model mobile? Universal vs Means tested pensions </vt:lpstr>
      <vt:lpstr>4. Concluding remarks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Lea Barnett</dc:creator>
  <cp:lastModifiedBy>John Piggott</cp:lastModifiedBy>
  <cp:revision>3983</cp:revision>
  <cp:lastPrinted>2019-07-17T01:22:37Z</cp:lastPrinted>
  <dcterms:created xsi:type="dcterms:W3CDTF">2011-09-22T02:47:24Z</dcterms:created>
  <dcterms:modified xsi:type="dcterms:W3CDTF">2024-04-17T04:33:57Z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0x0101006B804E0571324F48941C2ED973B41B98</vt:lpwstr>
  </property>
</Properties>
</file>