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358" r:id="rId3"/>
    <p:sldId id="417" r:id="rId4"/>
    <p:sldId id="35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D3"/>
    <a:srgbClr val="FFFF66"/>
    <a:srgbClr val="D5D000"/>
    <a:srgbClr val="CCFF33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74765" autoAdjust="0"/>
  </p:normalViewPr>
  <p:slideViewPr>
    <p:cSldViewPr snapToGrid="0">
      <p:cViewPr varScale="1">
        <p:scale>
          <a:sx n="71" d="100"/>
          <a:sy n="71" d="100"/>
        </p:scale>
        <p:origin x="1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China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54 - 59</c:v>
                </c:pt>
                <c:pt idx="1">
                  <c:v>60 - 64</c:v>
                </c:pt>
                <c:pt idx="2">
                  <c:v>65 - 71</c:v>
                </c:pt>
                <c:pt idx="3">
                  <c:v>72 - 78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25.9</c:v>
                </c:pt>
                <c:pt idx="1">
                  <c:v>32</c:v>
                </c:pt>
                <c:pt idx="2">
                  <c:v>31.7</c:v>
                </c:pt>
                <c:pt idx="3">
                  <c:v>30.4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8C-4131-B115-9ACE741CA9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Korea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54 - 59</c:v>
                </c:pt>
                <c:pt idx="1">
                  <c:v>60 - 64</c:v>
                </c:pt>
                <c:pt idx="2">
                  <c:v>65 - 71</c:v>
                </c:pt>
                <c:pt idx="3">
                  <c:v>72 - 78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17</c:v>
                </c:pt>
                <c:pt idx="1">
                  <c:v>17</c:v>
                </c:pt>
                <c:pt idx="2">
                  <c:v>28</c:v>
                </c:pt>
                <c:pt idx="3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8C-4131-B115-9ACE741CA9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Japan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54 - 59</c:v>
                </c:pt>
                <c:pt idx="1">
                  <c:v>60 - 64</c:v>
                </c:pt>
                <c:pt idx="2">
                  <c:v>65 - 71</c:v>
                </c:pt>
                <c:pt idx="3">
                  <c:v>72 - 78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13.6</c:v>
                </c:pt>
                <c:pt idx="1">
                  <c:v>12.2</c:v>
                </c:pt>
                <c:pt idx="2">
                  <c:v>11.4</c:v>
                </c:pt>
                <c:pt idx="3">
                  <c:v>13.3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18C-4131-B115-9ACE741CA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244648"/>
        <c:axId val="354250920"/>
      </c:lineChart>
      <c:catAx>
        <c:axId val="354244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4250920"/>
        <c:crosses val="autoZero"/>
        <c:auto val="1"/>
        <c:lblAlgn val="ctr"/>
        <c:lblOffset val="100"/>
        <c:noMultiLvlLbl val="0"/>
      </c:catAx>
      <c:valAx>
        <c:axId val="354250920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4244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Women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China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54 - 59</c:v>
                </c:pt>
                <c:pt idx="1">
                  <c:v>60 - 64</c:v>
                </c:pt>
                <c:pt idx="2">
                  <c:v>65 - 71</c:v>
                </c:pt>
                <c:pt idx="3">
                  <c:v>72 - 78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38.799999999999997</c:v>
                </c:pt>
                <c:pt idx="1">
                  <c:v>47.4</c:v>
                </c:pt>
                <c:pt idx="2">
                  <c:v>48.7</c:v>
                </c:pt>
                <c:pt idx="3">
                  <c:v>44.9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29-46BE-9F6C-E7D92ADBF0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Korea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54 - 59</c:v>
                </c:pt>
                <c:pt idx="1">
                  <c:v>60 - 64</c:v>
                </c:pt>
                <c:pt idx="2">
                  <c:v>65 - 71</c:v>
                </c:pt>
                <c:pt idx="3">
                  <c:v>72 - 78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21</c:v>
                </c:pt>
                <c:pt idx="1">
                  <c:v>24</c:v>
                </c:pt>
                <c:pt idx="2">
                  <c:v>36</c:v>
                </c:pt>
                <c:pt idx="3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29-46BE-9F6C-E7D92ADBF0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Japan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54 - 59</c:v>
                </c:pt>
                <c:pt idx="1">
                  <c:v>60 - 64</c:v>
                </c:pt>
                <c:pt idx="2">
                  <c:v>65 - 71</c:v>
                </c:pt>
                <c:pt idx="3">
                  <c:v>72 - 78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15.9</c:v>
                </c:pt>
                <c:pt idx="1">
                  <c:v>14.8</c:v>
                </c:pt>
                <c:pt idx="2">
                  <c:v>19.7</c:v>
                </c:pt>
                <c:pt idx="3">
                  <c:v>10.1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29-46BE-9F6C-E7D92ADBF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248176"/>
        <c:axId val="354244256"/>
      </c:lineChart>
      <c:catAx>
        <c:axId val="354248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4244256"/>
        <c:crosses val="autoZero"/>
        <c:auto val="1"/>
        <c:lblAlgn val="ctr"/>
        <c:lblOffset val="100"/>
        <c:noMultiLvlLbl val="0"/>
      </c:catAx>
      <c:valAx>
        <c:axId val="35424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424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CE2F4-7358-489B-A4A8-043E6CA95E2E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AC840-EE8E-4E09-BF87-4DDA5CDC7C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72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AC840-EE8E-4E09-BF87-4DDA5CDC7C3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48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AC840-EE8E-4E09-BF87-4DDA5CDC7C3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7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AC840-EE8E-4E09-BF87-4DDA5CDC7C3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831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AC840-EE8E-4E09-BF87-4DDA5CDC7C3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21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0D2-7DC1-469C-974D-C5F13CA6CD75}" type="datetime1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045C-0D6B-4590-B330-2D5ADB4F0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78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8EE0-C44B-49AC-8A8D-A1E4A4EC70A8}" type="datetime1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045C-0D6B-4590-B330-2D5ADB4F0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0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6547-F40D-4564-BDC9-CC0895CE891A}" type="datetime1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045C-0D6B-4590-B330-2D5ADB4F0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00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2757-92BB-4FA0-A59B-05E940933E50}" type="datetime1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045C-0D6B-4590-B330-2D5ADB4F0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90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7CC8-147E-4917-BFF5-B2ECCA214A96}" type="datetime1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045C-0D6B-4590-B330-2D5ADB4F0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85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0809-FCA1-4441-BC29-368E49D65692}" type="datetime1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045C-0D6B-4590-B330-2D5ADB4F0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66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5F0D-9132-49C7-8FF3-DF771B213987}" type="datetime1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045C-0D6B-4590-B330-2D5ADB4F0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08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8BA3-5890-4279-BF33-1D25CDBF2D08}" type="datetime1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045C-0D6B-4590-B330-2D5ADB4F0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40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A40E-2C1D-488C-8FCC-9EEC86429EA4}" type="datetime1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045C-0D6B-4590-B330-2D5ADB4F0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99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E022-6400-443E-A461-C42DE6E15FA8}" type="datetime1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045C-0D6B-4590-B330-2D5ADB4F0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2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ACE-2DC8-4D93-B663-34485C6D50F9}" type="datetime1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045C-0D6B-4590-B330-2D5ADB4F0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81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446C-B19D-4D8F-9A9F-11432B073DD2}" type="datetime1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045C-0D6B-4590-B330-2D5ADB4F0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36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rieti.go.jp/jp/publications/dp/17e029.pdf" TargetMode="Externa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465207"/>
              </p:ext>
            </p:extLst>
          </p:nvPr>
        </p:nvGraphicFramePr>
        <p:xfrm>
          <a:off x="509876" y="1325563"/>
          <a:ext cx="8180623" cy="531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200843" imgH="4029075" progId="Excel.Sheet.12">
                  <p:embed/>
                </p:oleObj>
              </mc:Choice>
              <mc:Fallback>
                <p:oleObj name="Worksheet" r:id="rId3" imgW="6200843" imgH="40290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876" y="1325563"/>
                        <a:ext cx="8180623" cy="5314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493303" y="3373923"/>
            <a:ext cx="2850769" cy="8930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1266"/>
          </a:p>
        </p:txBody>
      </p:sp>
      <p:sp>
        <p:nvSpPr>
          <p:cNvPr id="10" name="正方形/長方形 2"/>
          <p:cNvSpPr>
            <a:spLocks noChangeArrowheads="1"/>
          </p:cNvSpPr>
          <p:nvPr/>
        </p:nvSpPr>
        <p:spPr bwMode="auto">
          <a:xfrm>
            <a:off x="2996014" y="1825757"/>
            <a:ext cx="3845346" cy="87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890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ja-JP" sz="1266" b="1" dirty="0">
                <a:solidFill>
                  <a:srgbClr val="FF0000"/>
                </a:solidFill>
              </a:rPr>
              <a:t>Age 20</a:t>
            </a:r>
            <a:r>
              <a:rPr kumimoji="0" lang="ja-JP" altLang="en-US" sz="1266" b="1" dirty="0">
                <a:solidFill>
                  <a:srgbClr val="FF0000"/>
                </a:solidFill>
              </a:rPr>
              <a:t>－</a:t>
            </a:r>
            <a:r>
              <a:rPr kumimoji="0" lang="en-US" altLang="ja-JP" sz="1266" b="1" dirty="0">
                <a:solidFill>
                  <a:srgbClr val="FF0000"/>
                </a:solidFill>
              </a:rPr>
              <a:t>39, suicide increase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ja-JP" sz="1266" b="1" dirty="0">
                <a:solidFill>
                  <a:srgbClr val="FF0000"/>
                </a:solidFill>
              </a:rPr>
              <a:t>Elders suicide decline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ja-JP" sz="1266" b="1" dirty="0"/>
              <a:t>Temporal workers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ja-JP" sz="1266" b="1" dirty="0"/>
              <a:t>Lost 2 decades</a:t>
            </a: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1134461" y="4831235"/>
            <a:ext cx="2584496" cy="2163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ja-JP" sz="1406" b="1" dirty="0">
                <a:latin typeface="Bradley Hand ITC TT-Bold" charset="0"/>
                <a:ea typeface="ＭＳ Ｐゴシック" panose="020B0600070205080204" pitchFamily="50" charset="-128"/>
                <a:sym typeface="Bradley Hand ITC TT-Bold" charset="0"/>
              </a:rPr>
              <a:t>Unemployment rate </a:t>
            </a:r>
            <a:r>
              <a:rPr kumimoji="0" lang="ja-JP" altLang="en-US" sz="1406" b="1" dirty="0">
                <a:latin typeface="Bradley Hand ITC TT-Bold" charset="0"/>
                <a:ea typeface="ＭＳ Ｐゴシック" panose="020B0600070205080204" pitchFamily="50" charset="-128"/>
                <a:sym typeface="Bradley Hand ITC TT-Bold" charset="0"/>
              </a:rPr>
              <a:t>（</a:t>
            </a:r>
            <a:r>
              <a:rPr kumimoji="0" lang="en-US" altLang="ja-JP" sz="1406" b="1" dirty="0">
                <a:latin typeface="Bradley Hand ITC TT-Bold" charset="0"/>
                <a:ea typeface="ＭＳ Ｐゴシック" panose="020B0600070205080204" pitchFamily="50" charset="-128"/>
                <a:sym typeface="Bradley Hand ITC TT-Bold" charset="0"/>
              </a:rPr>
              <a:t>right</a:t>
            </a:r>
            <a:r>
              <a:rPr kumimoji="0" lang="ja-JP" altLang="en-US" sz="1406" b="1" dirty="0">
                <a:latin typeface="Bradley Hand ITC TT-Bold" charset="0"/>
                <a:ea typeface="ＭＳ Ｐゴシック" panose="020B0600070205080204" pitchFamily="50" charset="-128"/>
                <a:sym typeface="Bradley Hand ITC TT-Bold" charset="0"/>
              </a:rPr>
              <a:t>）</a:t>
            </a:r>
            <a:endParaRPr kumimoji="0" lang="en-US" altLang="ja-JP" sz="1406" b="1" dirty="0">
              <a:latin typeface="Bradley Hand ITC TT-Bold" charset="0"/>
              <a:ea typeface="ＭＳ Ｐゴシック" panose="020B0600070205080204" pitchFamily="50" charset="-128"/>
              <a:sym typeface="Bradley Hand ITC TT-Bold" charset="0"/>
            </a:endParaRPr>
          </a:p>
        </p:txBody>
      </p:sp>
      <p:sp>
        <p:nvSpPr>
          <p:cNvPr id="13" name="正方形/長方形 2"/>
          <p:cNvSpPr>
            <a:spLocks noChangeArrowheads="1"/>
          </p:cNvSpPr>
          <p:nvPr/>
        </p:nvSpPr>
        <p:spPr bwMode="auto">
          <a:xfrm>
            <a:off x="5349272" y="2580012"/>
            <a:ext cx="3845347" cy="48192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8890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ja-JP" sz="1266" b="1" dirty="0">
                <a:solidFill>
                  <a:srgbClr val="FF0000"/>
                </a:solidFill>
              </a:rPr>
              <a:t>Basic law (2006)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ja-JP" sz="1266" b="1" dirty="0">
                <a:solidFill>
                  <a:srgbClr val="FF0000"/>
                </a:solidFill>
              </a:rPr>
              <a:t>Suicide prevention fund</a:t>
            </a:r>
            <a:endParaRPr kumimoji="0" lang="en-US" altLang="ja-JP" sz="1266" b="1" dirty="0"/>
          </a:p>
        </p:txBody>
      </p:sp>
      <p:sp>
        <p:nvSpPr>
          <p:cNvPr id="14" name="正方形/長方形 2"/>
          <p:cNvSpPr>
            <a:spLocks noChangeArrowheads="1"/>
          </p:cNvSpPr>
          <p:nvPr/>
        </p:nvSpPr>
        <p:spPr bwMode="auto">
          <a:xfrm>
            <a:off x="1052441" y="1808577"/>
            <a:ext cx="2784471" cy="126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890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ja-JP" sz="1266" b="1" dirty="0">
                <a:solidFill>
                  <a:srgbClr val="FF0000"/>
                </a:solidFill>
              </a:rPr>
              <a:t>Age 40-50, male, unemployed or economically troubled self-employed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ja-JP" sz="1266" b="1" dirty="0" err="1"/>
              <a:t>fiancial</a:t>
            </a:r>
            <a:r>
              <a:rPr kumimoji="0" lang="en-US" altLang="ja-JP" sz="1266" b="1" dirty="0"/>
              <a:t> crisis &amp; credit crunch</a:t>
            </a: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2723429" y="3165934"/>
            <a:ext cx="5192471" cy="432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kumimoji="0" lang="ja-JP" altLang="en-US" sz="1406" b="1" dirty="0">
                <a:latin typeface="Bradley Hand ITC TT-Bold" charset="0"/>
                <a:ea typeface="ＭＳ Ｐゴシック" panose="020B0600070205080204" pitchFamily="50" charset="-128"/>
                <a:sym typeface="Bradley Hand ITC TT-Bold" charset="0"/>
              </a:rPr>
              <a:t>　　</a:t>
            </a:r>
            <a:r>
              <a:rPr kumimoji="0" lang="en-US" altLang="ja-JP" sz="1406" b="1" dirty="0">
                <a:latin typeface="Bradley Hand ITC TT-Bold" charset="0"/>
                <a:ea typeface="ＭＳ Ｐゴシック" panose="020B0600070205080204" pitchFamily="50" charset="-128"/>
                <a:sym typeface="Bradley Hand ITC TT-Bold" charset="0"/>
              </a:rPr>
              <a:t>Jump</a:t>
            </a:r>
            <a:r>
              <a:rPr kumimoji="0" lang="ja-JP" altLang="en-US" sz="1406" b="1" dirty="0">
                <a:latin typeface="Bradley Hand ITC TT-Bold" charset="0"/>
                <a:ea typeface="ＭＳ Ｐゴシック" panose="020B0600070205080204" pitchFamily="50" charset="-128"/>
                <a:sym typeface="Bradley Hand ITC TT-Bold" charset="0"/>
              </a:rPr>
              <a:t>　　　　　　　              </a:t>
            </a:r>
            <a:r>
              <a:rPr kumimoji="0" lang="en-US" altLang="ja-JP" sz="1406" b="1" dirty="0">
                <a:latin typeface="Bradley Hand ITC TT-Bold" charset="0"/>
                <a:ea typeface="ＭＳ Ｐゴシック" panose="020B0600070205080204" pitchFamily="50" charset="-128"/>
                <a:sym typeface="Bradley Hand ITC TT-Bold" charset="0"/>
              </a:rPr>
              <a:t>Inertia    </a:t>
            </a:r>
            <a:r>
              <a:rPr kumimoji="0" lang="ja-JP" altLang="en-US" sz="1406" b="1" dirty="0">
                <a:latin typeface="Bradley Hand ITC TT-Bold" charset="0"/>
                <a:ea typeface="ＭＳ Ｐゴシック" panose="020B0600070205080204" pitchFamily="50" charset="-128"/>
                <a:sym typeface="Bradley Hand ITC TT-Bold" charset="0"/>
              </a:rPr>
              <a:t>　　　　　</a:t>
            </a:r>
            <a:r>
              <a:rPr kumimoji="0" lang="en-US" altLang="ja-JP" sz="1406" b="1" dirty="0">
                <a:latin typeface="Bradley Hand ITC TT-Bold" charset="0"/>
                <a:ea typeface="ＭＳ Ｐゴシック" panose="020B0600070205080204" pitchFamily="50" charset="-128"/>
                <a:sym typeface="Bradley Hand ITC TT-Bold" charset="0"/>
              </a:rPr>
              <a:t>decline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ja-JP" sz="1406" b="1" dirty="0">
                <a:latin typeface="Bradley Hand ITC TT-Bold" charset="0"/>
                <a:ea typeface="ＭＳ Ｐゴシック" panose="020B0600070205080204" pitchFamily="50" charset="-128"/>
                <a:sym typeface="Bradley Hand ITC TT-Bold" charset="0"/>
              </a:rPr>
              <a:t>                                         Age change</a:t>
            </a:r>
            <a:r>
              <a:rPr kumimoji="0" lang="ja-JP" altLang="en-US" sz="1406" b="1" dirty="0">
                <a:latin typeface="Bradley Hand ITC TT-Bold" charset="0"/>
                <a:ea typeface="ＭＳ Ｐゴシック" panose="020B0600070205080204" pitchFamily="50" charset="-128"/>
                <a:sym typeface="Bradley Hand ITC TT-Bold" charset="0"/>
              </a:rPr>
              <a:t>　　　</a:t>
            </a:r>
            <a:endParaRPr kumimoji="0" lang="en-US" altLang="ja-JP" sz="2953" dirty="0">
              <a:solidFill>
                <a:srgbClr val="E6578D"/>
              </a:solidFill>
              <a:latin typeface="Bradley Hand ITC TT-Bold" charset="0"/>
              <a:ea typeface="ＭＳ Ｐゴシック" panose="020B0600070205080204" pitchFamily="50" charset="-128"/>
              <a:sym typeface="Bradley Hand ITC TT-Bold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6597226" y="3421348"/>
            <a:ext cx="1063243" cy="452592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1266"/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 flipH="1" flipV="1">
            <a:off x="3228477" y="3373923"/>
            <a:ext cx="9888" cy="653063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1266"/>
          </a:p>
        </p:txBody>
      </p:sp>
      <p:sp>
        <p:nvSpPr>
          <p:cNvPr id="19" name="Rectangle 2"/>
          <p:cNvSpPr>
            <a:spLocks/>
          </p:cNvSpPr>
          <p:nvPr/>
        </p:nvSpPr>
        <p:spPr bwMode="auto">
          <a:xfrm>
            <a:off x="1134461" y="3873940"/>
            <a:ext cx="924354" cy="2163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ja-JP" sz="1406" b="1" dirty="0">
                <a:latin typeface="Bradley Hand ITC TT-Bold" charset="0"/>
                <a:ea typeface="ＭＳ Ｐゴシック" panose="020B0600070205080204" pitchFamily="50" charset="-128"/>
                <a:sym typeface="Bradley Hand ITC TT-Bold" charset="0"/>
              </a:rPr>
              <a:t>All</a:t>
            </a:r>
            <a:endParaRPr kumimoji="0" lang="en-US" altLang="ja-JP" sz="2953" dirty="0">
              <a:solidFill>
                <a:srgbClr val="E6578D"/>
              </a:solidFill>
              <a:latin typeface="Bradley Hand ITC TT-Bold" charset="0"/>
              <a:ea typeface="ＭＳ Ｐゴシック" panose="020B0600070205080204" pitchFamily="50" charset="-128"/>
              <a:sym typeface="Bradley Hand ITC TT-Bold" charset="0"/>
            </a:endParaRPr>
          </a:p>
        </p:txBody>
      </p:sp>
      <p:sp>
        <p:nvSpPr>
          <p:cNvPr id="20" name="Rectangle 2"/>
          <p:cNvSpPr>
            <a:spLocks/>
          </p:cNvSpPr>
          <p:nvPr/>
        </p:nvSpPr>
        <p:spPr bwMode="auto">
          <a:xfrm>
            <a:off x="1099874" y="2203509"/>
            <a:ext cx="924354" cy="2163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spcBef>
                <a:spcPts val="4800"/>
              </a:spcBef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kumimoji="1" sz="42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ja-JP" sz="1406" b="1" dirty="0">
                <a:latin typeface="Bradley Hand ITC TT-Bold" charset="0"/>
                <a:ea typeface="ＭＳ Ｐゴシック" panose="020B0600070205080204" pitchFamily="50" charset="-128"/>
                <a:sym typeface="Bradley Hand ITC TT-Bold" charset="0"/>
              </a:rPr>
              <a:t>&gt; Age 60</a:t>
            </a:r>
            <a:endParaRPr kumimoji="0" lang="en-US" altLang="ja-JP" sz="2953" dirty="0">
              <a:solidFill>
                <a:srgbClr val="E6578D"/>
              </a:solidFill>
              <a:latin typeface="Bradley Hand ITC TT-Bold" charset="0"/>
              <a:ea typeface="ＭＳ Ｐゴシック" panose="020B0600070205080204" pitchFamily="50" charset="-128"/>
              <a:sym typeface="Bradley Hand ITC TT-Bold" charset="0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179294" y="80889"/>
            <a:ext cx="9144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b="1" dirty="0">
                <a:solidFill>
                  <a:srgbClr val="FF0000"/>
                </a:solidFill>
                <a:latin typeface="+mn-lt"/>
              </a:rPr>
              <a:t>Suicide Trends in Japan</a:t>
            </a:r>
            <a:endParaRPr lang="en-US" altLang="ja-JP" sz="4000" b="1" dirty="0">
              <a:latin typeface="+mn-lt"/>
            </a:endParaRPr>
          </a:p>
          <a:p>
            <a:r>
              <a:rPr lang="en-US" altLang="ja-JP" sz="3500" b="1" dirty="0">
                <a:latin typeface="+mn-lt"/>
              </a:rPr>
              <a:t>Jump, inertia, age change, and decline</a:t>
            </a:r>
            <a:r>
              <a:rPr lang="en-US" altLang="ja-JP" sz="3500" b="1" dirty="0">
                <a:solidFill>
                  <a:srgbClr val="FF0000"/>
                </a:solidFill>
                <a:latin typeface="+mn-lt"/>
              </a:rPr>
              <a:t> </a:t>
            </a:r>
            <a:endParaRPr lang="en-US" altLang="ja-JP" sz="3500" b="1" dirty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045C-0D6B-4590-B330-2D5ADB4F0CBD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836912" y="4142313"/>
            <a:ext cx="37809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highlight>
                  <a:srgbClr val="FFFF00"/>
                </a:highlight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 April 2016, the Basic Law was revised, making prefecture- and municipality-level suicide presentation policies mandatory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4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3641" y="3682775"/>
            <a:ext cx="8603754" cy="4115470"/>
          </a:xfrm>
        </p:spPr>
        <p:txBody>
          <a:bodyPr/>
          <a:lstStyle/>
          <a:p>
            <a:pPr marL="401822" indent="-401822">
              <a:lnSpc>
                <a:spcPts val="2400"/>
              </a:lnSpc>
              <a:defRPr/>
            </a:pPr>
            <a:r>
              <a:rPr lang="en-US" altLang="ja-JP" dirty="0">
                <a:solidFill>
                  <a:srgbClr val="FF0000"/>
                </a:solidFill>
              </a:rPr>
              <a:t>2003-2012 data from </a:t>
            </a:r>
          </a:p>
          <a:p>
            <a:pPr marL="0" indent="0">
              <a:lnSpc>
                <a:spcPts val="2400"/>
              </a:lnSpc>
              <a:buNone/>
              <a:defRPr/>
            </a:pPr>
            <a:r>
              <a:rPr lang="en-US" altLang="ja-JP" dirty="0">
                <a:solidFill>
                  <a:srgbClr val="FF0000"/>
                </a:solidFill>
              </a:rPr>
              <a:t>     Seoul metro, Korea</a:t>
            </a:r>
          </a:p>
          <a:p>
            <a:pPr marL="0" indent="0">
              <a:lnSpc>
                <a:spcPts val="2400"/>
              </a:lnSpc>
              <a:buNone/>
              <a:defRPr/>
            </a:pPr>
            <a:endParaRPr lang="en-US" altLang="ja-JP" dirty="0">
              <a:solidFill>
                <a:srgbClr val="FF0000"/>
              </a:solidFill>
            </a:endParaRPr>
          </a:p>
          <a:p>
            <a:pPr marL="401822" indent="-401822">
              <a:lnSpc>
                <a:spcPts val="2400"/>
              </a:lnSpc>
              <a:defRPr/>
            </a:pPr>
            <a:r>
              <a:rPr lang="en-US" altLang="ja-JP" dirty="0">
                <a:solidFill>
                  <a:srgbClr val="FF0000"/>
                </a:solidFill>
              </a:rPr>
              <a:t>Screen doors</a:t>
            </a:r>
          </a:p>
          <a:p>
            <a:pPr marL="859022" lvl="1" indent="-401822">
              <a:lnSpc>
                <a:spcPts val="2400"/>
              </a:lnSpc>
              <a:defRPr/>
            </a:pPr>
            <a:r>
              <a:rPr lang="en-US" altLang="ja-JP" dirty="0"/>
              <a:t>89% decline in suicides</a:t>
            </a:r>
          </a:p>
          <a:p>
            <a:pPr marL="401822" indent="-401822">
              <a:defRPr/>
            </a:pP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3796" name="スライド番号プレースホルダー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75" y="6248549"/>
            <a:ext cx="1905372" cy="45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2531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522368" indent="-200911" algn="ctr">
              <a:defRPr kumimoji="1" sz="2531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803643" indent="-160729" algn="ctr">
              <a:defRPr kumimoji="1" sz="2531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125101" indent="-160729" algn="ctr">
              <a:defRPr kumimoji="1" sz="2531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1446558" indent="-160729" algn="ctr">
              <a:defRPr kumimoji="1" sz="2531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1768015" indent="-160729" algn="ctr" eaLnBrk="0" fontAlgn="base" hangingPunct="0">
              <a:spcBef>
                <a:spcPct val="0"/>
              </a:spcBef>
              <a:spcAft>
                <a:spcPct val="0"/>
              </a:spcAft>
              <a:defRPr kumimoji="1" sz="2531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089473" indent="-160729" algn="ctr" eaLnBrk="0" fontAlgn="base" hangingPunct="0">
              <a:spcBef>
                <a:spcPct val="0"/>
              </a:spcBef>
              <a:spcAft>
                <a:spcPct val="0"/>
              </a:spcAft>
              <a:defRPr kumimoji="1" sz="2531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2410930" indent="-160729" algn="ctr" eaLnBrk="0" fontAlgn="base" hangingPunct="0">
              <a:spcBef>
                <a:spcPct val="0"/>
              </a:spcBef>
              <a:spcAft>
                <a:spcPct val="0"/>
              </a:spcAft>
              <a:defRPr kumimoji="1" sz="2531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2732387" indent="-160729" algn="ctr" eaLnBrk="0" fontAlgn="base" hangingPunct="0">
              <a:spcBef>
                <a:spcPct val="0"/>
              </a:spcBef>
              <a:spcAft>
                <a:spcPct val="0"/>
              </a:spcAft>
              <a:defRPr kumimoji="1" sz="2531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fld id="{9BF5D80C-6DCF-4FC8-AEFA-82B4966E37C5}" type="slidenum">
              <a:rPr kumimoji="0" lang="en-US" altLang="ja-JP" sz="2953">
                <a:solidFill>
                  <a:srgbClr val="000000"/>
                </a:solidFill>
              </a:rPr>
              <a:pPr eaLnBrk="1" hangingPunct="1"/>
              <a:t>2</a:t>
            </a:fld>
            <a:endParaRPr kumimoji="0" lang="en-US" altLang="ja-JP" sz="2953">
              <a:solidFill>
                <a:srgbClr val="000000"/>
              </a:solidFill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53392" y="15292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ja-JP" sz="4000" b="1" dirty="0">
                <a:latin typeface="+mn-lt"/>
              </a:rPr>
              <a:t>Suicide </a:t>
            </a:r>
            <a:r>
              <a:rPr lang="fr-FR" altLang="ja-JP" sz="4000" b="1" dirty="0" err="1">
                <a:latin typeface="+mn-lt"/>
              </a:rPr>
              <a:t>prevention</a:t>
            </a:r>
            <a:r>
              <a:rPr lang="fr-FR" altLang="ja-JP" sz="4000" b="1" dirty="0">
                <a:latin typeface="+mn-lt"/>
              </a:rPr>
              <a:t> </a:t>
            </a:r>
            <a:r>
              <a:rPr lang="fr-FR" altLang="ja-JP" sz="4000" b="1" dirty="0" err="1">
                <a:latin typeface="+mn-lt"/>
              </a:rPr>
              <a:t>policies</a:t>
            </a:r>
            <a:br>
              <a:rPr lang="fr-FR" altLang="ja-JP" sz="4000" b="1" dirty="0">
                <a:latin typeface="+mn-lt"/>
              </a:rPr>
            </a:br>
            <a:endParaRPr lang="fr-FR" altLang="ja-JP" sz="4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8" y="1027156"/>
            <a:ext cx="4539019" cy="216301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27" y="1027156"/>
            <a:ext cx="3763863" cy="282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107" y="4096738"/>
            <a:ext cx="3895583" cy="276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8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7" y="365126"/>
            <a:ext cx="8707847" cy="13255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Clinically significant depressive symptoms in China, Korea, and Japan by Age &amp; Sex</a:t>
            </a:r>
          </a:p>
        </p:txBody>
      </p:sp>
      <p:graphicFrame>
        <p:nvGraphicFramePr>
          <p:cNvPr id="11" name="Content Placeholder 9"/>
          <p:cNvGraphicFramePr>
            <a:graphicFrameLocks noGrp="1"/>
          </p:cNvGraphicFramePr>
          <p:nvPr>
            <p:ph sz="half" idx="1"/>
          </p:nvPr>
        </p:nvGraphicFramePr>
        <p:xfrm>
          <a:off x="628650" y="2226469"/>
          <a:ext cx="38862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629150" y="2226469"/>
          <a:ext cx="38862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752061" y="5616178"/>
            <a:ext cx="8179904" cy="124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Albert Park, </a:t>
            </a:r>
            <a:r>
              <a:rPr lang="en-US" sz="2000" dirty="0" err="1"/>
              <a:t>Xiaoyan</a:t>
            </a:r>
            <a:r>
              <a:rPr lang="en-US" sz="2000" dirty="0"/>
              <a:t> Lei, </a:t>
            </a:r>
            <a:r>
              <a:rPr lang="en-US" sz="2000" dirty="0" err="1"/>
              <a:t>Jinkook</a:t>
            </a:r>
            <a:r>
              <a:rPr lang="en-US" sz="2000" dirty="0"/>
              <a:t> Lee, </a:t>
            </a:r>
            <a:r>
              <a:rPr lang="en-US" sz="2000" dirty="0" err="1"/>
              <a:t>Chulhee</a:t>
            </a:r>
            <a:r>
              <a:rPr lang="en-US" sz="2000" dirty="0"/>
              <a:t> Lee, Hidehiko </a:t>
            </a:r>
            <a:r>
              <a:rPr lang="en-US" sz="2000" dirty="0" err="1"/>
              <a:t>Ichimura</a:t>
            </a:r>
            <a:r>
              <a:rPr lang="en-US" sz="2000" dirty="0"/>
              <a:t> &amp; Yasuyuki Sawada, U. of Tokyo (2015) </a:t>
            </a:r>
            <a:r>
              <a:rPr lang="en-US" sz="2000" dirty="0">
                <a:hlinkClick r:id="rId5"/>
              </a:rPr>
              <a:t>Well-being of the Elderly in East Asia: </a:t>
            </a:r>
            <a:br>
              <a:rPr lang="en-US" sz="2000" dirty="0">
                <a:hlinkClick r:id="rId5"/>
              </a:rPr>
            </a:br>
            <a:r>
              <a:rPr lang="en-US" sz="2000" dirty="0">
                <a:hlinkClick r:id="rId5"/>
              </a:rPr>
              <a:t>China, Korea, and Japan</a:t>
            </a:r>
            <a:r>
              <a:rPr lang="en-US" sz="2000" dirty="0"/>
              <a:t>, RIETI DP </a:t>
            </a:r>
            <a:r>
              <a:rPr lang="en-US" altLang="ja-JP" sz="2000" dirty="0"/>
              <a:t>17-E-029.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5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5126"/>
            <a:ext cx="7842030" cy="6149974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045C-0D6B-4590-B330-2D5ADB4F0CB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37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2007</TotalTime>
  <Words>174</Words>
  <Application>Microsoft Office PowerPoint</Application>
  <PresentationFormat>On-screen Show (4:3)</PresentationFormat>
  <Paragraphs>34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Bradley Hand ITC TT-Bold</vt:lpstr>
      <vt:lpstr>Arial</vt:lpstr>
      <vt:lpstr>Calibri</vt:lpstr>
      <vt:lpstr>Calibri Light</vt:lpstr>
      <vt:lpstr>Century</vt:lpstr>
      <vt:lpstr>Office テーマ</vt:lpstr>
      <vt:lpstr>Worksheet</vt:lpstr>
      <vt:lpstr>PowerPoint Presentation</vt:lpstr>
      <vt:lpstr>PowerPoint Presentation</vt:lpstr>
      <vt:lpstr>Clinically significant depressive symptoms in China, Korea, and Japan by Age &amp; Sex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sawada</dc:creator>
  <cp:lastModifiedBy>澤田　康幸</cp:lastModifiedBy>
  <cp:revision>168</cp:revision>
  <dcterms:created xsi:type="dcterms:W3CDTF">2015-11-02T11:08:06Z</dcterms:created>
  <dcterms:modified xsi:type="dcterms:W3CDTF">2024-04-19T19:00:26Z</dcterms:modified>
</cp:coreProperties>
</file>