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35"/>
  </p:notesMasterIdLst>
  <p:sldIdLst>
    <p:sldId id="273" r:id="rId2"/>
    <p:sldId id="275" r:id="rId3"/>
    <p:sldId id="343" r:id="rId4"/>
    <p:sldId id="305" r:id="rId5"/>
    <p:sldId id="371" r:id="rId6"/>
    <p:sldId id="344" r:id="rId7"/>
    <p:sldId id="309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18" r:id="rId34"/>
  </p:sldIdLst>
  <p:sldSz cx="12192000" cy="6858000"/>
  <p:notesSz cx="6858000" cy="9144000"/>
  <p:embeddedFontLst>
    <p:embeddedFont>
      <p:font typeface="210 구름고딕 070" panose="02020603020101020101" pitchFamily="18" charset="-127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Y견고딕" panose="02030600000101010101" pitchFamily="18" charset="-127"/>
      <p:regular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다솔 황" initials="다황" lastIdx="1" clrIdx="0">
    <p:extLst>
      <p:ext uri="{19B8F6BF-5375-455C-9EA6-DF929625EA0E}">
        <p15:presenceInfo xmlns:p15="http://schemas.microsoft.com/office/powerpoint/2012/main" userId="547da83e2eb53f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  <a:srgbClr val="FF6600"/>
    <a:srgbClr val="101010"/>
    <a:srgbClr val="BDE700"/>
    <a:srgbClr val="525252"/>
    <a:srgbClr val="949494"/>
    <a:srgbClr val="FFCC00"/>
    <a:srgbClr val="00FF00"/>
    <a:srgbClr val="3333FF"/>
    <a:srgbClr val="F7D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2" autoAdjust="0"/>
    <p:restoredTop sz="94181" autoAdjust="0"/>
  </p:normalViewPr>
  <p:slideViewPr>
    <p:cSldViewPr snapToGrid="0">
      <p:cViewPr>
        <p:scale>
          <a:sx n="66" d="100"/>
          <a:sy n="66" d="100"/>
        </p:scale>
        <p:origin x="235" y="38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67022320432211"/>
          <c:y val="6.8116044474730131E-2"/>
          <c:w val="0.52882180348931429"/>
          <c:h val="0.793232655392471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사용률</c:v>
                </c:pt>
              </c:strCache>
            </c:strRef>
          </c:tx>
          <c:spPr>
            <a:ln>
              <a:solidFill>
                <a:srgbClr val="101010"/>
              </a:solidFill>
            </a:ln>
          </c:spPr>
          <c:dPt>
            <c:idx val="0"/>
            <c:bubble3D val="0"/>
            <c:explosion val="15"/>
            <c:spPr>
              <a:solidFill>
                <a:srgbClr val="FF0000"/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CE-4D19-942D-C44245499502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CE-4D19-942D-C44245499502}"/>
              </c:ext>
            </c:extLst>
          </c:dPt>
          <c:dPt>
            <c:idx val="2"/>
            <c:bubble3D val="0"/>
            <c:spPr>
              <a:solidFill>
                <a:srgbClr val="BDE700"/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CE-4D19-942D-C44245499502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7CE-4D19-942D-C44245499502}"/>
              </c:ext>
            </c:extLst>
          </c:dPt>
          <c:dLbls>
            <c:dLbl>
              <c:idx val="0"/>
              <c:layout>
                <c:manualLayout>
                  <c:x val="7.566747998240874E-3"/>
                  <c:y val="3.5574964537355008E-3"/>
                </c:manualLayout>
              </c:layout>
              <c:tx>
                <c:rich>
                  <a:bodyPr/>
                  <a:lstStyle/>
                  <a:p>
                    <a:fld id="{0155551E-1CA3-473F-883E-7CF5875A86AA}" type="CATEGORYNAME">
                      <a:rPr lang="ko-KR" altLang="en-US" sz="2800"/>
                      <a:pPr/>
                      <a:t>[범주 이름]</a:t>
                    </a:fld>
                    <a:r>
                      <a:rPr lang="ko-KR" altLang="en-US" sz="2800" baseline="0" dirty="0"/>
                      <a:t>
</a:t>
                    </a:r>
                    <a:fld id="{2EFA1CED-097E-4970-863D-90FE1FBEC863}" type="PERCENTAGE">
                      <a:rPr lang="en-US" altLang="ko-KR" sz="2800" baseline="0"/>
                      <a:pPr/>
                      <a:t>[백분율]</a:t>
                    </a:fld>
                    <a:endParaRPr lang="ko-KR" altLang="en-US" sz="28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3102941155628"/>
                      <c:h val="0.3469678741471429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7CE-4D19-942D-C4424549950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DD58DB-9FC7-4FA7-8C8D-6DE48B2D397C}" type="CATEGORYNAME">
                      <a:rPr lang="ko-KR" altLang="en-US" sz="2000"/>
                      <a:pPr/>
                      <a:t>[범주 이름]</a:t>
                    </a:fld>
                    <a:r>
                      <a:rPr lang="ko-KR" altLang="en-US" sz="2000" baseline="0" dirty="0"/>
                      <a:t>
</a:t>
                    </a:r>
                    <a:fld id="{5079B057-BCE7-4DFC-BB24-EE64D32DD3EF}" type="PERCENTAGE">
                      <a:rPr lang="en-US" altLang="ko-KR" sz="2000" baseline="0"/>
                      <a:pPr/>
                      <a:t>[백분율]</a:t>
                    </a:fld>
                    <a:endParaRPr lang="ko-KR" altLang="en-US" sz="20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7CE-4D19-942D-C44245499502}"/>
                </c:ext>
              </c:extLst>
            </c:dLbl>
            <c:dLbl>
              <c:idx val="2"/>
              <c:layout>
                <c:manualLayout>
                  <c:x val="-6.7475173203806089E-3"/>
                  <c:y val="-1.28075998907019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  <a:cs typeface="+mn-cs"/>
                      </a:defRPr>
                    </a:pPr>
                    <a:fld id="{E0E3FC01-F086-420E-A040-DEB0C2A41020}" type="CATEGORYNAME">
                      <a:rPr lang="ko-KR" altLang="en-US" sz="2000"/>
                      <a:pPr>
                        <a:defRPr sz="2400" b="1">
                          <a:solidFill>
                            <a:schemeClr val="tx1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defRPr>
                      </a:pPr>
                      <a:t>[범주 이름]</a:t>
                    </a:fld>
                    <a:r>
                      <a:rPr lang="ko-KR" altLang="en-US" sz="2000" baseline="0" dirty="0"/>
                      <a:t>
</a:t>
                    </a:r>
                    <a:fld id="{934ADF60-0DA0-4023-9F9D-B16300FEC81C}" type="PERCENTAGE">
                      <a:rPr lang="en-US" altLang="ko-KR" sz="2000" baseline="0"/>
                      <a:pPr>
                        <a:defRPr sz="2400" b="1">
                          <a:solidFill>
                            <a:schemeClr val="tx1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defRPr>
                      </a:pPr>
                      <a:t>[백분율]</a:t>
                    </a:fld>
                    <a:endParaRPr lang="ko-KR" altLang="en-US" sz="2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7CE-4D19-942D-C44245499502}"/>
                </c:ext>
              </c:extLst>
            </c:dLbl>
            <c:dLbl>
              <c:idx val="3"/>
              <c:layout>
                <c:manualLayout>
                  <c:x val="2.1924184460172477E-3"/>
                  <c:y val="1.62393090382773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190759282584139"/>
                      <c:h val="0.279054381227062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7CE-4D19-942D-C442454995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매우 불편함</c:v>
                </c:pt>
                <c:pt idx="1">
                  <c:v>불편함</c:v>
                </c:pt>
                <c:pt idx="2">
                  <c:v>보통</c:v>
                </c:pt>
                <c:pt idx="3">
                  <c:v>불편하지 않음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27</c:v>
                </c:pt>
                <c:pt idx="2">
                  <c:v>17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CE-4D19-942D-C442454995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53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670277516122"/>
          <c:y val="9.9121368757537645E-2"/>
          <c:w val="0.52882180348931429"/>
          <c:h val="0.793232655392471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사용률</c:v>
                </c:pt>
              </c:strCache>
            </c:strRef>
          </c:tx>
          <c:spPr>
            <a:ln>
              <a:solidFill>
                <a:srgbClr val="101010"/>
              </a:solidFill>
            </a:ln>
          </c:spPr>
          <c:dPt>
            <c:idx val="0"/>
            <c:bubble3D val="0"/>
            <c:explosion val="12"/>
            <c:spPr>
              <a:solidFill>
                <a:srgbClr val="FF0000">
                  <a:alpha val="60000"/>
                </a:srgbClr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7D-460E-B9AB-873CAF37F590}"/>
              </c:ext>
            </c:extLst>
          </c:dPt>
          <c:dPt>
            <c:idx val="1"/>
            <c:bubble3D val="0"/>
            <c:spPr>
              <a:solidFill>
                <a:srgbClr val="FF6600">
                  <a:alpha val="60000"/>
                </a:srgbClr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7D-460E-B9AB-873CAF37F590}"/>
              </c:ext>
            </c:extLst>
          </c:dPt>
          <c:dPt>
            <c:idx val="2"/>
            <c:bubble3D val="0"/>
            <c:spPr>
              <a:solidFill>
                <a:srgbClr val="BDE700">
                  <a:alpha val="60000"/>
                </a:srgbClr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7D-460E-B9AB-873CAF37F590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  <a:alpha val="60000"/>
                </a:schemeClr>
              </a:solidFill>
              <a:ln w="19050">
                <a:solidFill>
                  <a:srgbClr val="10101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7D-460E-B9AB-873CAF37F59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155551E-1CA3-473F-883E-7CF5875A86AA}" type="CATEGORYNAME">
                      <a:rPr lang="ko-KR" altLang="en-US" sz="2800"/>
                      <a:pPr/>
                      <a:t>[범주 이름]</a:t>
                    </a:fld>
                    <a:r>
                      <a:rPr lang="ko-KR" altLang="en-US" sz="2800" baseline="0" dirty="0"/>
                      <a:t>
</a:t>
                    </a:r>
                    <a:fld id="{2EFA1CED-097E-4970-863D-90FE1FBEC863}" type="PERCENTAGE">
                      <a:rPr lang="en-US" altLang="ko-KR" sz="2800" baseline="0"/>
                      <a:pPr/>
                      <a:t>[백분율]</a:t>
                    </a:fld>
                    <a:endParaRPr lang="ko-KR" altLang="en-US" sz="28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7D-460E-B9AB-873CAF37F590}"/>
                </c:ext>
              </c:extLst>
            </c:dLbl>
            <c:dLbl>
              <c:idx val="1"/>
              <c:layout>
                <c:manualLayout>
                  <c:x val="4.4983713770399463E-3"/>
                  <c:y val="-3.2745174985574074E-3"/>
                </c:manualLayout>
              </c:layout>
              <c:tx>
                <c:rich>
                  <a:bodyPr/>
                  <a:lstStyle/>
                  <a:p>
                    <a:fld id="{C4DD58DB-9FC7-4FA7-8C8D-6DE48B2D397C}" type="CATEGORYNAME">
                      <a:rPr lang="ko-KR" altLang="en-US" sz="2000"/>
                      <a:pPr/>
                      <a:t>[범주 이름]</a:t>
                    </a:fld>
                    <a:r>
                      <a:rPr lang="ko-KR" altLang="en-US" sz="2000" baseline="0" dirty="0"/>
                      <a:t>
</a:t>
                    </a:r>
                    <a:fld id="{5079B057-BCE7-4DFC-BB24-EE64D32DD3EF}" type="PERCENTAGE">
                      <a:rPr lang="en-US" altLang="ko-KR" sz="2000" baseline="0"/>
                      <a:pPr/>
                      <a:t>[백분율]</a:t>
                    </a:fld>
                    <a:endParaRPr lang="ko-KR" altLang="en-US" sz="20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7D-460E-B9AB-873CAF37F590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  <a:cs typeface="+mn-cs"/>
                      </a:defRPr>
                    </a:pPr>
                    <a:fld id="{68071EC3-74EF-4FA7-9A26-AAB87DE62982}" type="CATEGORYNAME">
                      <a:rPr lang="ko-KR" altLang="en-US" sz="2000"/>
                      <a:pPr>
                        <a:defRPr sz="2400" b="1">
                          <a:solidFill>
                            <a:schemeClr val="tx1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defRPr>
                      </a:pPr>
                      <a:t>[범주 이름]</a:t>
                    </a:fld>
                    <a:r>
                      <a:rPr lang="ko-KR" altLang="en-US" sz="2000" baseline="0" dirty="0"/>
                      <a:t>
</a:t>
                    </a:r>
                    <a:fld id="{82820E48-A7A6-4E7F-94E1-9CCB7447A4CB}" type="PERCENTAGE">
                      <a:rPr lang="en-US" altLang="ko-KR" sz="2000" baseline="0"/>
                      <a:pPr>
                        <a:defRPr sz="2400" b="1">
                          <a:solidFill>
                            <a:schemeClr val="tx1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defRPr>
                      </a:pPr>
                      <a:t>[백분율]</a:t>
                    </a:fld>
                    <a:endParaRPr lang="ko-KR" altLang="en-US" sz="2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7D-460E-B9AB-873CAF37F590}"/>
                </c:ext>
              </c:extLst>
            </c:dLbl>
            <c:dLbl>
              <c:idx val="3"/>
              <c:layout>
                <c:manualLayout>
                  <c:x val="-2.4544649151284508E-3"/>
                  <c:y val="4.928919095535680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  <a:cs typeface="+mn-cs"/>
                      </a:defRPr>
                    </a:pPr>
                    <a:fld id="{F03A8758-0BA7-4625-98D4-2201B75213CA}" type="CATEGORYNAME">
                      <a:rPr lang="ko-KR" altLang="en-US" sz="1800"/>
                      <a:pPr>
                        <a:defRPr sz="1800" b="1">
                          <a:solidFill>
                            <a:schemeClr val="tx1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defRPr>
                      </a:pPr>
                      <a:t>[범주 이름]</a:t>
                    </a:fld>
                    <a:r>
                      <a:rPr lang="ko-KR" altLang="en-US" sz="1800" baseline="0" dirty="0"/>
                      <a:t>
</a:t>
                    </a:r>
                    <a:fld id="{1D3339E8-8F00-4735-A4FB-9F4C75FEDAD6}" type="PERCENTAGE">
                      <a:rPr lang="en-US" altLang="ko-KR" sz="1800" baseline="0"/>
                      <a:pPr>
                        <a:defRPr sz="1800" b="1">
                          <a:solidFill>
                            <a:schemeClr val="tx1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defRPr>
                      </a:pPr>
                      <a:t>[백분율]</a:t>
                    </a:fld>
                    <a:endParaRPr lang="ko-KR" altLang="en-US" sz="1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096948049832037"/>
                      <c:h val="0.279054381227062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7D-460E-B9AB-873CAF37F5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몸짓</c:v>
                </c:pt>
                <c:pt idx="1">
                  <c:v>필담</c:v>
                </c:pt>
                <c:pt idx="2">
                  <c:v>안함</c:v>
                </c:pt>
                <c:pt idx="3">
                  <c:v>구어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29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7D-460E-B9AB-873CAF37F59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89"/>
        <c:holeSize val="48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210 구름고딕 070" panose="02020603020101020101" pitchFamily="18" charset="-127"/>
                <a:ea typeface="210 구름고딕 07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210 구름고딕 070" panose="02020603020101020101" pitchFamily="18" charset="-127"/>
                <a:ea typeface="210 구름고딕 070" panose="02020603020101020101" pitchFamily="18" charset="-127"/>
              </a:defRPr>
            </a:lvl1pPr>
          </a:lstStyle>
          <a:p>
            <a:fld id="{3CDD69B5-CCBD-494D-8F8F-B3C986AC1D50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210 구름고딕 070" panose="02020603020101020101" pitchFamily="18" charset="-127"/>
                <a:ea typeface="210 구름고딕 07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210 구름고딕 070" panose="02020603020101020101" pitchFamily="18" charset="-127"/>
                <a:ea typeface="210 구름고딕 070" panose="02020603020101020101" pitchFamily="18" charset="-127"/>
              </a:defRPr>
            </a:lvl1pPr>
          </a:lstStyle>
          <a:p>
            <a:fld id="{9BF2C180-D133-4CD5-A8F8-2E3D7A8130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95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210 구름고딕 070" panose="02020603020101020101" pitchFamily="18" charset="-127"/>
        <a:ea typeface="210 구름고딕 07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구름고딕 070" panose="02020603020101020101" pitchFamily="18" charset="-127"/>
        <a:ea typeface="210 구름고딕 07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구름고딕 070" panose="02020603020101020101" pitchFamily="18" charset="-127"/>
        <a:ea typeface="210 구름고딕 07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구름고딕 070" panose="02020603020101020101" pitchFamily="18" charset="-127"/>
        <a:ea typeface="210 구름고딕 07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구름고딕 070" panose="02020603020101020101" pitchFamily="18" charset="-127"/>
        <a:ea typeface="210 구름고딕 07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종합설계개요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관련연구및</a:t>
            </a:r>
            <a:r>
              <a:rPr lang="ko-KR" altLang="en-US" dirty="0"/>
              <a:t> 사례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시스템수행시나리오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시스템구성도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업무분담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필요기술 및 참고문헌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번 시스템 예상화면 및 시나리오 </a:t>
            </a:r>
            <a:r>
              <a:rPr lang="en-US" altLang="ko-KR" dirty="0"/>
              <a:t>-&gt; </a:t>
            </a:r>
            <a:r>
              <a:rPr lang="ko-KR" altLang="en-US" dirty="0"/>
              <a:t>시스템수행시나리오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번 시스템구성도 및 개발환경 </a:t>
            </a:r>
            <a:r>
              <a:rPr lang="en-US" altLang="ko-KR" dirty="0"/>
              <a:t>-&gt; </a:t>
            </a:r>
            <a:r>
              <a:rPr lang="ko-KR" altLang="en-US" dirty="0"/>
              <a:t>시스템구성도 </a:t>
            </a:r>
            <a:r>
              <a:rPr lang="en-US" altLang="ko-KR" dirty="0"/>
              <a:t>/ </a:t>
            </a:r>
            <a:r>
              <a:rPr lang="ko-KR" altLang="en-US" dirty="0"/>
              <a:t>개발환경 및 개발방법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번 업무분담</a:t>
            </a:r>
            <a:r>
              <a:rPr lang="en-US" altLang="ko-KR" dirty="0"/>
              <a:t>, </a:t>
            </a:r>
            <a:r>
              <a:rPr lang="ko-KR" altLang="en-US" dirty="0"/>
              <a:t>수행계획 </a:t>
            </a:r>
            <a:r>
              <a:rPr lang="en-US" altLang="ko-KR" dirty="0"/>
              <a:t>-&gt; </a:t>
            </a:r>
            <a:r>
              <a:rPr lang="ko-KR" altLang="en-US" dirty="0"/>
              <a:t>업무분담 </a:t>
            </a:r>
            <a:r>
              <a:rPr lang="en-US" altLang="ko-KR" dirty="0"/>
              <a:t>/ </a:t>
            </a:r>
            <a:r>
              <a:rPr lang="ko-KR" altLang="en-US" dirty="0"/>
              <a:t>종합설계 수행일정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번 참고문헌 </a:t>
            </a:r>
            <a:r>
              <a:rPr lang="en-US" altLang="ko-KR" dirty="0"/>
              <a:t>-&gt; </a:t>
            </a:r>
            <a:r>
              <a:rPr lang="ko-KR" altLang="en-US" dirty="0"/>
              <a:t>필요기술 및 참고문헌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5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3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2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45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75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7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2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3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13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3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항목에 대한 표가 사라지면 </a:t>
            </a:r>
            <a:r>
              <a:rPr lang="en-US" altLang="ko-KR" dirty="0"/>
              <a:t>2</a:t>
            </a:r>
            <a:r>
              <a:rPr lang="ko-KR" altLang="en-US" dirty="0" err="1"/>
              <a:t>에대한</a:t>
            </a:r>
            <a:r>
              <a:rPr lang="ko-KR" altLang="en-US" dirty="0"/>
              <a:t> 표가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4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3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52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59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53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0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39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0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47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09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9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79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78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87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9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항목에 대한 표가 사라지면 </a:t>
            </a:r>
            <a:r>
              <a:rPr lang="en-US" altLang="ko-KR" dirty="0"/>
              <a:t>2</a:t>
            </a:r>
            <a:r>
              <a:rPr lang="ko-KR" altLang="en-US" dirty="0" err="1"/>
              <a:t>에대한</a:t>
            </a:r>
            <a:r>
              <a:rPr lang="ko-KR" altLang="en-US" dirty="0"/>
              <a:t> 표가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0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8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2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5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5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3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E5E3-D750-4645-81A9-3451ECD2793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defRPr>
            </a:lvl1pPr>
          </a:lstStyle>
          <a:p>
            <a:fld id="{63E0E5E3-D750-4645-81A9-3451ECD2793C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defRPr>
            </a:lvl1pPr>
          </a:lstStyle>
          <a:p>
            <a:fld id="{FF8F4109-7F0A-4475-BA2E-DB4289BD69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구름고딕 070" panose="02020603020101020101" pitchFamily="18" charset="-127"/>
          <a:ea typeface="210 구름고딕 07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구름고딕 070" panose="02020603020101020101" pitchFamily="18" charset="-127"/>
          <a:ea typeface="210 구름고딕 07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구름고딕 070" panose="02020603020101020101" pitchFamily="18" charset="-127"/>
          <a:ea typeface="210 구름고딕 07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구름고딕 070" panose="02020603020101020101" pitchFamily="18" charset="-127"/>
          <a:ea typeface="210 구름고딕 07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구름고딕 070" panose="02020603020101020101" pitchFamily="18" charset="-127"/>
          <a:ea typeface="210 구름고딕 07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구름고딕 070" panose="02020603020101020101" pitchFamily="18" charset="-127"/>
          <a:ea typeface="210 구름고딕 07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ky1108/SL_Translato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tree/master/research/slim" TargetMode="External"/><Relationship Id="rId3" Type="http://schemas.openxmlformats.org/officeDocument/2006/relationships/hyperlink" Target="https://www.youtube.com/user/UCSanDiego" TargetMode="External"/><Relationship Id="rId7" Type="http://schemas.openxmlformats.org/officeDocument/2006/relationships/hyperlink" Target="https://developers.naver.com/mai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ldict.korean.go.kr/front/main/main.do" TargetMode="External"/><Relationship Id="rId5" Type="http://schemas.openxmlformats.org/officeDocument/2006/relationships/hyperlink" Target="https://norman3.github.io/papers/docs/google_inception.html" TargetMode="External"/><Relationship Id="rId4" Type="http://schemas.openxmlformats.org/officeDocument/2006/relationships/hyperlink" Target="https://www.appannie.com/kr/apps/google-play/app/com.sec.android.app.ksldic/" TargetMode="External"/><Relationship Id="rId9" Type="http://schemas.openxmlformats.org/officeDocument/2006/relationships/hyperlink" Target="https://docs.opencv.org/3.4.0/d7/d4d/tutorial_py_thresholding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FEEA7-21BF-4752-A3FC-AC45F2DE5CC2}"/>
              </a:ext>
            </a:extLst>
          </p:cNvPr>
          <p:cNvSpPr txBox="1"/>
          <p:nvPr/>
        </p:nvSpPr>
        <p:spPr>
          <a:xfrm>
            <a:off x="5287540" y="770468"/>
            <a:ext cx="161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종합설계기획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89885-5564-495D-B661-A8E25C9A53A8}"/>
              </a:ext>
            </a:extLst>
          </p:cNvPr>
          <p:cNvSpPr txBox="1"/>
          <p:nvPr/>
        </p:nvSpPr>
        <p:spPr>
          <a:xfrm>
            <a:off x="3713018" y="5015180"/>
            <a:ext cx="7360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2014154023 </a:t>
            </a:r>
            <a:r>
              <a:rPr lang="ko-KR" altLang="en-US" sz="20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신규영</a:t>
            </a:r>
            <a:r>
              <a:rPr lang="ko-KR" altLang="en-US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지도교수 </a:t>
            </a:r>
            <a:r>
              <a:rPr lang="ko-KR" altLang="en-US" sz="20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정의훈교수님</a:t>
            </a:r>
            <a:r>
              <a:rPr lang="ko-KR" altLang="en-US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2014154032 </a:t>
            </a:r>
            <a:r>
              <a:rPr lang="ko-KR" altLang="en-US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이주원 지도교수 </a:t>
            </a:r>
            <a:r>
              <a:rPr lang="ko-KR" altLang="en-US" sz="20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정의훈교수님</a:t>
            </a: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2013152046 </a:t>
            </a:r>
            <a:r>
              <a:rPr lang="ko-KR" altLang="en-US" sz="20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나영훈</a:t>
            </a:r>
            <a:r>
              <a:rPr lang="ko-KR" altLang="en-US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지도교수 </a:t>
            </a:r>
            <a:r>
              <a:rPr lang="ko-KR" altLang="en-US" sz="20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정의훈교수님</a:t>
            </a: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2015156048 </a:t>
            </a:r>
            <a:r>
              <a:rPr lang="ko-KR" altLang="en-US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황다솔 지도교수 </a:t>
            </a:r>
            <a:r>
              <a:rPr lang="ko-KR" altLang="en-US" sz="20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정의훈교수님</a:t>
            </a:r>
            <a:endParaRPr lang="ko-KR" altLang="en-US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DB573-CF65-4E7A-AA2F-F193D5F110EC}"/>
              </a:ext>
            </a:extLst>
          </p:cNvPr>
          <p:cNvSpPr txBox="1"/>
          <p:nvPr/>
        </p:nvSpPr>
        <p:spPr>
          <a:xfrm>
            <a:off x="1211580" y="1335330"/>
            <a:ext cx="9768840" cy="3508653"/>
          </a:xfrm>
          <a:prstGeom prst="rect">
            <a:avLst/>
          </a:prstGeom>
          <a:noFill/>
          <a:ln w="38100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  <a:gs pos="59000">
                  <a:schemeClr val="tx2">
                    <a:lumMod val="40000"/>
                    <a:lumOff val="60000"/>
                  </a:schemeClr>
                </a:gs>
                <a:gs pos="48000">
                  <a:schemeClr val="tx2">
                    <a:lumMod val="40000"/>
                    <a:lumOff val="6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4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r>
              <a:rPr lang="ko-KR" altLang="en-US" sz="44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리얼센스를</a:t>
            </a:r>
            <a:r>
              <a:rPr lang="ko-KR" altLang="en-US" sz="4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활용한 </a:t>
            </a:r>
            <a:endParaRPr lang="en-US" altLang="ko-KR" sz="4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r>
              <a:rPr lang="ko-KR" altLang="en-US" sz="44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</a:t>
            </a:r>
            <a:r>
              <a:rPr lang="ko-KR" altLang="en-US" sz="4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번역기</a:t>
            </a:r>
            <a:endParaRPr lang="en-US" altLang="ko-KR" sz="4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Sign language translator using Real Sense</a:t>
            </a:r>
          </a:p>
          <a:p>
            <a:pPr algn="ctr"/>
            <a:endParaRPr lang="ko-KR" altLang="en-US" sz="5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65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구성도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4.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2B39E5-6476-48D2-B2B5-E939023E7ECB}"/>
              </a:ext>
            </a:extLst>
          </p:cNvPr>
          <p:cNvSpPr/>
          <p:nvPr/>
        </p:nvSpPr>
        <p:spPr bwMode="auto">
          <a:xfrm>
            <a:off x="995424" y="1704340"/>
            <a:ext cx="1817125" cy="2454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2800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입력</a:t>
            </a:r>
            <a:endParaRPr lang="en-US" altLang="ko-KR" sz="2800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 err="1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리얼</a:t>
            </a: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센스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en-US" altLang="ko-KR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RGB </a:t>
            </a: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카메라를 사용하여 이미지 촬영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9C6DDB-8990-4E45-A731-540D07116A9F}"/>
              </a:ext>
            </a:extLst>
          </p:cNvPr>
          <p:cNvSpPr/>
          <p:nvPr/>
        </p:nvSpPr>
        <p:spPr bwMode="auto">
          <a:xfrm>
            <a:off x="3671537" y="1700211"/>
            <a:ext cx="4835856" cy="18114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Application</a:t>
            </a: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en-US" altLang="ko-KR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PyQt5 : </a:t>
            </a:r>
            <a:r>
              <a:rPr lang="ko-KR" altLang="en-US" dirty="0" err="1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수어를</a:t>
            </a: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번역하는데 필요한 각종 </a:t>
            </a:r>
            <a:r>
              <a:rPr lang="en-US" altLang="ko-KR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UI. </a:t>
            </a: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촬영되는 상황을 출력하고</a:t>
            </a:r>
            <a:r>
              <a:rPr lang="en-US" altLang="ko-KR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동작에 필요한 각종 버튼과 번역된 텍스트를 표시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4A401F-63C1-4E7F-9406-C0F6AFD7A6A6}"/>
              </a:ext>
            </a:extLst>
          </p:cNvPr>
          <p:cNvSpPr/>
          <p:nvPr/>
        </p:nvSpPr>
        <p:spPr bwMode="auto">
          <a:xfrm>
            <a:off x="9366381" y="1704340"/>
            <a:ext cx="1787763" cy="2454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출력</a:t>
            </a:r>
            <a:endParaRPr lang="en-US" altLang="ko-KR" sz="2800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모니터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번역된 문장을 사용자에게 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시각화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73FAAE3E-1F8C-47E7-81C1-89CC432FE6B1}"/>
              </a:ext>
            </a:extLst>
          </p:cNvPr>
          <p:cNvSpPr/>
          <p:nvPr/>
        </p:nvSpPr>
        <p:spPr>
          <a:xfrm>
            <a:off x="3037206" y="2491739"/>
            <a:ext cx="461962" cy="43973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BAC75AC-87DD-47E9-89F5-AD798F7B77A1}"/>
              </a:ext>
            </a:extLst>
          </p:cNvPr>
          <p:cNvSpPr/>
          <p:nvPr/>
        </p:nvSpPr>
        <p:spPr>
          <a:xfrm>
            <a:off x="8730462" y="2491739"/>
            <a:ext cx="463550" cy="43973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7F8F5C-6FE2-4A1B-9292-4665265FFDB7}"/>
              </a:ext>
            </a:extLst>
          </p:cNvPr>
          <p:cNvSpPr/>
          <p:nvPr/>
        </p:nvSpPr>
        <p:spPr bwMode="auto">
          <a:xfrm>
            <a:off x="1476335" y="4568826"/>
            <a:ext cx="3964919" cy="172878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Tensorflow</a:t>
            </a:r>
            <a:endParaRPr lang="en-US" altLang="ko-KR" sz="2800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sz="1600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머신 러닝 프레임 워크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각종 파이썬 라이브러리사용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이미지 셋 딥러닝</a:t>
            </a:r>
            <a:r>
              <a:rPr lang="en-US" altLang="ko-KR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이미지 추론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9B3936-493D-445F-8DDA-16CBFF86D856}"/>
              </a:ext>
            </a:extLst>
          </p:cNvPr>
          <p:cNvSpPr/>
          <p:nvPr/>
        </p:nvSpPr>
        <p:spPr bwMode="auto">
          <a:xfrm>
            <a:off x="6418790" y="4568826"/>
            <a:ext cx="3964920" cy="172878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2800" dirty="0" err="1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파파고</a:t>
            </a:r>
            <a:r>
              <a:rPr lang="ko-KR" altLang="en-US" sz="2800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API </a:t>
            </a:r>
          </a:p>
          <a:p>
            <a:pPr algn="ctr" eaLnBrk="1" latinLnBrk="1" hangingPunct="1">
              <a:defRPr/>
            </a:pPr>
            <a:endParaRPr lang="en-US" altLang="ko-KR" sz="2000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17454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도출된 단어들을 조합하여 자연스러운 문장으로 번역</a:t>
            </a: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rgbClr val="17454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33E12A4-D728-4AB6-A8E6-4768DDD771F5}"/>
              </a:ext>
            </a:extLst>
          </p:cNvPr>
          <p:cNvSpPr/>
          <p:nvPr/>
        </p:nvSpPr>
        <p:spPr>
          <a:xfrm rot="5400000">
            <a:off x="4198564" y="3820885"/>
            <a:ext cx="831007" cy="439738"/>
          </a:xfrm>
          <a:prstGeom prst="rightArrow">
            <a:avLst/>
          </a:prstGeom>
          <a:solidFill>
            <a:srgbClr val="FFB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E563E8A-E24B-4EF0-801E-8257AB5A140F}"/>
              </a:ext>
            </a:extLst>
          </p:cNvPr>
          <p:cNvSpPr/>
          <p:nvPr/>
        </p:nvSpPr>
        <p:spPr>
          <a:xfrm>
            <a:off x="5675312" y="5099050"/>
            <a:ext cx="519112" cy="465137"/>
          </a:xfrm>
          <a:prstGeom prst="rightArrow">
            <a:avLst/>
          </a:prstGeom>
          <a:solidFill>
            <a:srgbClr val="FFB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CE348A45-775A-47D7-BDCE-9298F56AE725}"/>
              </a:ext>
            </a:extLst>
          </p:cNvPr>
          <p:cNvSpPr/>
          <p:nvPr/>
        </p:nvSpPr>
        <p:spPr>
          <a:xfrm rot="16200000">
            <a:off x="6983040" y="3820883"/>
            <a:ext cx="831005" cy="439738"/>
          </a:xfrm>
          <a:prstGeom prst="rightArrow">
            <a:avLst/>
          </a:prstGeom>
          <a:solidFill>
            <a:srgbClr val="FFB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457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1)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기능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15" name="그룹 3">
            <a:extLst>
              <a:ext uri="{FF2B5EF4-FFF2-40B4-BE49-F238E27FC236}">
                <a16:creationId xmlns:a16="http://schemas.microsoft.com/office/drawing/2014/main" id="{209773D4-BE48-4EAE-ADC8-839A118ABD9E}"/>
              </a:ext>
            </a:extLst>
          </p:cNvPr>
          <p:cNvGrpSpPr>
            <a:grpSpLocks/>
          </p:cNvGrpSpPr>
          <p:nvPr/>
        </p:nvGrpSpPr>
        <p:grpSpPr bwMode="auto">
          <a:xfrm>
            <a:off x="3223419" y="1240609"/>
            <a:ext cx="6809581" cy="2756109"/>
            <a:chOff x="2127250" y="976313"/>
            <a:chExt cx="8725729" cy="3313865"/>
          </a:xfrm>
        </p:grpSpPr>
        <p:pic>
          <p:nvPicPr>
            <p:cNvPr id="16" name="그림 1">
              <a:extLst>
                <a:ext uri="{FF2B5EF4-FFF2-40B4-BE49-F238E27FC236}">
                  <a16:creationId xmlns:a16="http://schemas.microsoft.com/office/drawing/2014/main" id="{1EA1E37B-212F-4BD6-B0BF-97077C804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338" y="976313"/>
              <a:ext cx="4083050" cy="324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그룹 2">
              <a:extLst>
                <a:ext uri="{FF2B5EF4-FFF2-40B4-BE49-F238E27FC236}">
                  <a16:creationId xmlns:a16="http://schemas.microsoft.com/office/drawing/2014/main" id="{70F7A22A-219B-4BE3-B6B0-F9883D125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0" y="1325109"/>
              <a:ext cx="8725729" cy="2965069"/>
              <a:chOff x="2127250" y="1325109"/>
              <a:chExt cx="8725729" cy="2965069"/>
            </a:xfrm>
          </p:grpSpPr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2CD9D819-DB31-4679-9EF1-56CE6545B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7250" y="3587062"/>
                <a:ext cx="1174754" cy="70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①</a:t>
                </a:r>
              </a:p>
            </p:txBody>
          </p:sp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FBEB8799-7D02-47DD-B036-1DC845DAE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3388" y="1325109"/>
                <a:ext cx="3338480" cy="70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② </a:t>
                </a:r>
                <a:r>
                  <a:rPr lang="en-US" altLang="ko-KR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Start</a:t>
                </a:r>
                <a:endParaRPr lang="ko-KR" altLang="en-US" sz="3200" dirty="0">
                  <a:solidFill>
                    <a:srgbClr val="FF00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endParaRPr>
              </a:p>
            </p:txBody>
          </p:sp>
          <p:sp>
            <p:nvSpPr>
              <p:cNvPr id="20" name="TextBox 11">
                <a:extLst>
                  <a:ext uri="{FF2B5EF4-FFF2-40B4-BE49-F238E27FC236}">
                    <a16:creationId xmlns:a16="http://schemas.microsoft.com/office/drawing/2014/main" id="{D5B9D9FD-953E-4C0F-9CF9-4980FAA3D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3388" y="1901603"/>
                <a:ext cx="2222351" cy="70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③ </a:t>
                </a:r>
                <a:r>
                  <a:rPr lang="en-US" altLang="ko-KR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Stop</a:t>
                </a:r>
                <a:endParaRPr lang="ko-KR" altLang="en-US" sz="3200" dirty="0">
                  <a:solidFill>
                    <a:srgbClr val="FF00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endParaRPr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639D5FE7-0327-4E80-93BD-06F6E82D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3388" y="2466409"/>
                <a:ext cx="4069591" cy="70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④ </a:t>
                </a:r>
                <a:r>
                  <a:rPr lang="en-US" altLang="ko-KR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Translation</a:t>
                </a:r>
                <a:endParaRPr lang="ko-KR" altLang="en-US" sz="3200" dirty="0">
                  <a:solidFill>
                    <a:srgbClr val="FF00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endParaRPr>
              </a:p>
            </p:txBody>
          </p:sp>
          <p:sp>
            <p:nvSpPr>
              <p:cNvPr id="22" name="TextBox 13">
                <a:extLst>
                  <a:ext uri="{FF2B5EF4-FFF2-40B4-BE49-F238E27FC236}">
                    <a16:creationId xmlns:a16="http://schemas.microsoft.com/office/drawing/2014/main" id="{EB67CA30-87AB-46B9-A674-59E0942E5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9875" y="3014131"/>
                <a:ext cx="3418080" cy="700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⑤</a:t>
                </a:r>
                <a:r>
                  <a:rPr lang="en-US" altLang="ko-KR" sz="3200" dirty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 Reset</a:t>
                </a:r>
                <a:endParaRPr lang="ko-KR" altLang="en-US" sz="3200" dirty="0">
                  <a:solidFill>
                    <a:srgbClr val="FF00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endParaRPr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A1AC6F2-0675-44E9-A869-D893AD45D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0839" y="1865597"/>
                <a:ext cx="569913" cy="1201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6600" b="0">
                    <a:solidFill>
                      <a:srgbClr val="FF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3</a:t>
                </a:r>
                <a:endParaRPr lang="ko-KR" altLang="en-US" sz="6600" b="0">
                  <a:solidFill>
                    <a:srgbClr val="FF00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endParaRPr>
              </a:p>
            </p:txBody>
          </p:sp>
        </p:grpSp>
      </p:grpSp>
      <p:sp>
        <p:nvSpPr>
          <p:cNvPr id="24" name="TextBox 30">
            <a:extLst>
              <a:ext uri="{FF2B5EF4-FFF2-40B4-BE49-F238E27FC236}">
                <a16:creationId xmlns:a16="http://schemas.microsoft.com/office/drawing/2014/main" id="{9DD8123B-EC75-4F41-AF3A-AEA89FAA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" y="3994833"/>
            <a:ext cx="10982960" cy="34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AutoNum type="circleNumDbPlain"/>
            </a:pP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모니터로 동작 실시간 확인</a:t>
            </a:r>
            <a:endParaRPr lang="en-US" altLang="ko-KR" sz="18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  <a:cs typeface="Malgun Gothic Semilight" panose="020B0502040204020203" pitchFamily="34" charset="-127"/>
            </a:endParaRPr>
          </a:p>
          <a:p>
            <a:pPr>
              <a:spcBef>
                <a:spcPct val="0"/>
              </a:spcBef>
              <a:buClrTx/>
              <a:buFontTx/>
              <a:buAutoNum type="circleNumDbPlain"/>
            </a:pP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화면 가운데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3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초 카운트 후 이미지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3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장 저장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(image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폴더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AutoNum type="circleNumDbPlain"/>
            </a:pP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저장된 이미지를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threshold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를 사용 손만 검출한 이미지로 변환 후 저장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(images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폴더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AutoNum type="circleNumDbPlain"/>
            </a:pP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Images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폴더 내의 이미지로 추론하여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 </a:t>
            </a:r>
            <a:r>
              <a:rPr lang="ko-KR" altLang="en-US" sz="1800" b="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수어에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 대한 번역 내용 획득 후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Image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폴더와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images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폴더 초기화</a:t>
            </a:r>
            <a:endParaRPr lang="en-US" altLang="ko-KR" sz="18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  <a:cs typeface="Malgun Gothic Semilight" panose="020B0502040204020203" pitchFamily="34" charset="-127"/>
            </a:endParaRPr>
          </a:p>
          <a:p>
            <a:pPr>
              <a:spcBef>
                <a:spcPct val="0"/>
              </a:spcBef>
              <a:buClrTx/>
              <a:buFontTx/>
              <a:buAutoNum type="circleNumDbPlain"/>
            </a:pPr>
            <a:r>
              <a:rPr lang="ko-KR" altLang="en-US" sz="1800" b="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수어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 동작 오류 시 클릭하여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, Image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폴더와 </a:t>
            </a:r>
            <a:r>
              <a:rPr lang="en-US" altLang="ko-KR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images</a:t>
            </a:r>
            <a:r>
              <a:rPr lang="ko-KR" altLang="en-US" sz="18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폴더 초기화</a:t>
            </a:r>
            <a:endParaRPr lang="en-US" altLang="ko-KR" sz="18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  <a:cs typeface="Malgun Gothic Semilight" panose="020B0502040204020203" pitchFamily="34" charset="-127"/>
            </a:endParaRPr>
          </a:p>
          <a:p>
            <a:pPr>
              <a:spcBef>
                <a:spcPct val="0"/>
              </a:spcBef>
              <a:buClrTx/>
              <a:buFontTx/>
              <a:buAutoNum type="circleNumDbPlain"/>
            </a:pPr>
            <a:endParaRPr lang="en-US" altLang="ko-KR" sz="1600" dirty="0"/>
          </a:p>
          <a:p>
            <a:pPr>
              <a:defRPr/>
            </a:pPr>
            <a:r>
              <a:rPr lang="ko-KR" altLang="en-US" sz="220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향후 개선사항</a:t>
            </a:r>
            <a:endParaRPr lang="en-US" altLang="ko-KR" sz="2200" dirty="0">
              <a:solidFill>
                <a:schemeClr val="tx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2">
              <a:buFont typeface="+mj-ea"/>
              <a:buAutoNum type="circleNumDbPlain"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현재 </a:t>
            </a:r>
            <a:r>
              <a:rPr lang="ko-KR" altLang="en-US" sz="1800" b="0" dirty="0" err="1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수어를</a:t>
            </a:r>
            <a:r>
              <a:rPr lang="ko-KR" altLang="en-US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번역할 때마다 클릭하는 버튼이 많음 </a:t>
            </a:r>
            <a:r>
              <a:rPr lang="en-US" altLang="ko-KR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줄이도록 노력</a:t>
            </a:r>
            <a:endParaRPr lang="en-US" altLang="ko-KR" sz="1800" b="0" dirty="0">
              <a:solidFill>
                <a:schemeClr val="tx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  <a:sym typeface="Wingdings" panose="05000000000000000000" pitchFamily="2" charset="2"/>
            </a:endParaRPr>
          </a:p>
          <a:p>
            <a:pPr lvl="2">
              <a:buFont typeface="+mj-ea"/>
              <a:buAutoNum type="circleNumDbPlain"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번역된 내용을 </a:t>
            </a:r>
            <a:r>
              <a:rPr lang="ko-KR" altLang="en-US" sz="1800" dirty="0" err="1"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획</a:t>
            </a:r>
            <a:r>
              <a:rPr lang="ko-KR" altLang="en-US" sz="1800" b="0" dirty="0" err="1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득시</a:t>
            </a:r>
            <a:r>
              <a:rPr lang="ko-KR" altLang="en-US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TTS</a:t>
            </a:r>
            <a:r>
              <a:rPr lang="ko-KR" altLang="en-US" sz="1800" b="0" dirty="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를 사용하여 음성지원 기능 추가</a:t>
            </a:r>
            <a:endParaRPr lang="en-US" altLang="ko-KR" sz="1800" b="0" dirty="0">
              <a:solidFill>
                <a:schemeClr val="tx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AutoNum type="circleNumDbPlain"/>
            </a:pPr>
            <a:endParaRPr lang="en-US" altLang="ko-KR" sz="14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  <a:cs typeface="Malgun Gothic Semilight" panose="020B0502040204020203" pitchFamily="34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Malgun Gothic Semilight" panose="020B0502040204020203" pitchFamily="34" charset="-127"/>
              </a:rPr>
              <a:t> </a:t>
            </a:r>
            <a:endParaRPr lang="en-US" altLang="ko-KR" sz="14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  <a:cs typeface="Malgun Gothic Semilight" panose="020B0502040204020203" pitchFamily="34" charset="-127"/>
            </a:endParaRP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endParaRPr lang="en-US" altLang="ko-KR" sz="14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  <a:cs typeface="Malgun Gothic Semilight" panose="020B050204020402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4111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2)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학습과정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3B5EA-94DC-401C-A6CE-470D6AE58BB7}"/>
              </a:ext>
            </a:extLst>
          </p:cNvPr>
          <p:cNvSpPr txBox="1"/>
          <p:nvPr/>
        </p:nvSpPr>
        <p:spPr>
          <a:xfrm>
            <a:off x="454329" y="1493558"/>
            <a:ext cx="11509071" cy="531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미리 준비된 폴더에 학습 데이터 사진을 저장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highlight>
                <a:srgbClr val="FFFF00"/>
              </a:highlight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학습시킬 이미지를 </a:t>
            </a:r>
            <a:r>
              <a:rPr lang="en-US" altLang="ko-KR" sz="2000" dirty="0" err="1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함초롬바탕" panose="02030504000101010101" pitchFamily="18" charset="-127"/>
              </a:rPr>
              <a:t>TFRecord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로 변환</a:t>
            </a:r>
            <a:endParaRPr lang="ko-KR" altLang="en-US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en-US" altLang="ko-KR" sz="2000" dirty="0">
                <a:latin typeface="210 구름고딕 070" panose="02020603020101020101" pitchFamily="18" charset="-127"/>
                <a:ea typeface="210 구름고딕 070" panose="0202060302010102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함초롬바탕" panose="02030504000101010101" pitchFamily="18" charset="-127"/>
              </a:rPr>
              <a:t>Inception_v1</a:t>
            </a:r>
            <a:r>
              <a:rPr lang="ko-KR" altLang="en-US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모델을 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활용한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차 학습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번역을 목적으로 하는 모델의 분류로 새롭게 만들기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							</a:t>
            </a:r>
            <a:r>
              <a:rPr lang="ko-KR" altLang="en-US" sz="20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위하여 마지막 레이어만 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학습</a:t>
            </a:r>
            <a:endParaRPr lang="en-US" altLang="ko-KR" sz="200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새로운 모델을 활용한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차 학습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마지막 레이어만 학습하여 만들어진 새로운 모델로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10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가지 분류를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					  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위하여 전체 학습한다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학습 진행 후에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판단에 사용되는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						 </a:t>
            </a:r>
            <a:r>
              <a:rPr lang="en-US" altLang="ko-KR" sz="20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ckpt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형식의 새로운 모델이 생성됨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26" name="그룹 3">
            <a:extLst>
              <a:ext uri="{FF2B5EF4-FFF2-40B4-BE49-F238E27FC236}">
                <a16:creationId xmlns:a16="http://schemas.microsoft.com/office/drawing/2014/main" id="{85B494A2-CD3C-4719-854E-6BB158ED710E}"/>
              </a:ext>
            </a:extLst>
          </p:cNvPr>
          <p:cNvGrpSpPr>
            <a:grpSpLocks/>
          </p:cNvGrpSpPr>
          <p:nvPr/>
        </p:nvGrpSpPr>
        <p:grpSpPr bwMode="auto">
          <a:xfrm>
            <a:off x="3034505" y="2007279"/>
            <a:ext cx="4806207" cy="1917021"/>
            <a:chOff x="1619250" y="1609725"/>
            <a:chExt cx="4649788" cy="1770065"/>
          </a:xfrm>
        </p:grpSpPr>
        <p:pic>
          <p:nvPicPr>
            <p:cNvPr id="27" name="_x201453192" descr="EMB00002ea85834">
              <a:extLst>
                <a:ext uri="{FF2B5EF4-FFF2-40B4-BE49-F238E27FC236}">
                  <a16:creationId xmlns:a16="http://schemas.microsoft.com/office/drawing/2014/main" id="{F8DC4C0C-21C9-4409-BBD4-A648EF54A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036"/>
            <a:stretch>
              <a:fillRect/>
            </a:stretch>
          </p:blipFill>
          <p:spPr bwMode="auto">
            <a:xfrm>
              <a:off x="1619250" y="1609725"/>
              <a:ext cx="1412875" cy="175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그림 11">
              <a:extLst>
                <a:ext uri="{FF2B5EF4-FFF2-40B4-BE49-F238E27FC236}">
                  <a16:creationId xmlns:a16="http://schemas.microsoft.com/office/drawing/2014/main" id="{647B4A78-CB01-46E6-BC81-ECEB479C8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575" y="1908176"/>
              <a:ext cx="2008188" cy="144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0D89AF0B-17F2-403A-91DE-DB1A2AA798A7}"/>
                </a:ext>
              </a:extLst>
            </p:cNvPr>
            <p:cNvSpPr/>
            <p:nvPr/>
          </p:nvSpPr>
          <p:spPr bwMode="auto">
            <a:xfrm rot="5400000">
              <a:off x="4418805" y="1529558"/>
              <a:ext cx="1541465" cy="2159000"/>
            </a:xfrm>
            <a:prstGeom prst="wedgeRectCallout">
              <a:avLst>
                <a:gd name="adj1" fmla="val -1287"/>
                <a:gd name="adj2" fmla="val 136843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solidFill>
                  <a:schemeClr val="tx2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5808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2)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학습과정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11" name="_x201433784" descr="EMB00002ea85836">
            <a:extLst>
              <a:ext uri="{FF2B5EF4-FFF2-40B4-BE49-F238E27FC236}">
                <a16:creationId xmlns:a16="http://schemas.microsoft.com/office/drawing/2014/main" id="{E117B708-193B-42C6-BC57-DD890629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30" y="1380513"/>
            <a:ext cx="2490868" cy="169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DD1B47F1-4B74-4AD1-A05C-00752CDBA79C}"/>
              </a:ext>
            </a:extLst>
          </p:cNvPr>
          <p:cNvSpPr/>
          <p:nvPr/>
        </p:nvSpPr>
        <p:spPr bwMode="auto">
          <a:xfrm>
            <a:off x="6935096" y="1996885"/>
            <a:ext cx="729882" cy="438315"/>
          </a:xfrm>
          <a:prstGeom prst="stripedRightArrow">
            <a:avLst/>
          </a:prstGeom>
          <a:solidFill>
            <a:srgbClr val="FFCC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B550C6F3-0EA9-4EDA-A492-912C626E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00" y="3138198"/>
            <a:ext cx="2492798" cy="169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3">
            <a:extLst>
              <a:ext uri="{FF2B5EF4-FFF2-40B4-BE49-F238E27FC236}">
                <a16:creationId xmlns:a16="http://schemas.microsoft.com/office/drawing/2014/main" id="{4BE1EFC8-8C0C-48A6-853A-59740B1C1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9"/>
          <a:stretch/>
        </p:blipFill>
        <p:spPr bwMode="auto">
          <a:xfrm>
            <a:off x="8187141" y="3138198"/>
            <a:ext cx="2929998" cy="169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4">
            <a:extLst>
              <a:ext uri="{FF2B5EF4-FFF2-40B4-BE49-F238E27FC236}">
                <a16:creationId xmlns:a16="http://schemas.microsoft.com/office/drawing/2014/main" id="{F6D98859-9D10-43C6-9C75-CF0C874A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31" y="4904734"/>
            <a:ext cx="2490867" cy="169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5">
            <a:extLst>
              <a:ext uri="{FF2B5EF4-FFF2-40B4-BE49-F238E27FC236}">
                <a16:creationId xmlns:a16="http://schemas.microsoft.com/office/drawing/2014/main" id="{FD4151FD-CF37-4257-9DA2-F4F42AF31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6878" r="-46" b="7491"/>
          <a:stretch/>
        </p:blipFill>
        <p:spPr bwMode="auto">
          <a:xfrm>
            <a:off x="8187141" y="4894982"/>
            <a:ext cx="2914019" cy="169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화살표: 줄무늬가 있는 오른쪽 16">
            <a:extLst>
              <a:ext uri="{FF2B5EF4-FFF2-40B4-BE49-F238E27FC236}">
                <a16:creationId xmlns:a16="http://schemas.microsoft.com/office/drawing/2014/main" id="{D8C98502-D92A-44C5-84DA-690D7F77208E}"/>
              </a:ext>
            </a:extLst>
          </p:cNvPr>
          <p:cNvSpPr/>
          <p:nvPr/>
        </p:nvSpPr>
        <p:spPr bwMode="auto">
          <a:xfrm>
            <a:off x="6943034" y="3680429"/>
            <a:ext cx="729882" cy="438316"/>
          </a:xfrm>
          <a:prstGeom prst="stripedRightArrow">
            <a:avLst/>
          </a:prstGeom>
          <a:solidFill>
            <a:srgbClr val="FFCC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8" name="화살표: 줄무늬가 있는 오른쪽 17">
            <a:extLst>
              <a:ext uri="{FF2B5EF4-FFF2-40B4-BE49-F238E27FC236}">
                <a16:creationId xmlns:a16="http://schemas.microsoft.com/office/drawing/2014/main" id="{BCBD5EDC-3925-4026-A890-49C5CF521666}"/>
              </a:ext>
            </a:extLst>
          </p:cNvPr>
          <p:cNvSpPr/>
          <p:nvPr/>
        </p:nvSpPr>
        <p:spPr bwMode="auto">
          <a:xfrm>
            <a:off x="6943034" y="5363973"/>
            <a:ext cx="729882" cy="440246"/>
          </a:xfrm>
          <a:prstGeom prst="stripedRightArrow">
            <a:avLst/>
          </a:prstGeom>
          <a:solidFill>
            <a:srgbClr val="FFCC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9" name="그림 6">
            <a:extLst>
              <a:ext uri="{FF2B5EF4-FFF2-40B4-BE49-F238E27FC236}">
                <a16:creationId xmlns:a16="http://schemas.microsoft.com/office/drawing/2014/main" id="{54A5BD47-52F1-4D21-99BD-B4FCF8EF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41" y="1380513"/>
            <a:ext cx="2929998" cy="167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C67191-0353-4B40-93EC-83F280A03A98}"/>
              </a:ext>
            </a:extLst>
          </p:cNvPr>
          <p:cNvSpPr/>
          <p:nvPr/>
        </p:nvSpPr>
        <p:spPr>
          <a:xfrm>
            <a:off x="467029" y="1486810"/>
            <a:ext cx="223330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ClrTx/>
              <a:buFontTx/>
              <a:buAutoNum type="circleNumDbPlain" startAt="5"/>
            </a:pP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이미지 평가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965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682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2)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학습과정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F62E7CEA-8215-4DBD-8753-5565A1E1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6871772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F6C6BF-25DD-459A-9DFC-0E6D2950894C}"/>
              </a:ext>
            </a:extLst>
          </p:cNvPr>
          <p:cNvSpPr txBox="1"/>
          <p:nvPr/>
        </p:nvSpPr>
        <p:spPr>
          <a:xfrm>
            <a:off x="478875" y="1504236"/>
            <a:ext cx="1095691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+mj-ea"/>
              <a:buAutoNum type="circleNumDbPlain" startAt="6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데이터셋 추가 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추가로 분류할 이미지를 분류 폴더에 넣고 </a:t>
            </a:r>
            <a:r>
              <a:rPr lang="en-US" altLang="ko-KR" sz="200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TFRecord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로 변환하는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				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②단계</a:t>
            </a:r>
            <a:r>
              <a:rPr lang="en-US" altLang="ko-KR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전체 레이어 학습 ④단계를 통하여 추가 학습을 진행</a:t>
            </a:r>
            <a:endParaRPr lang="en-US" altLang="ko-KR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 startAt="6"/>
              <a:defRPr/>
            </a:pPr>
            <a:endParaRPr lang="en-US" altLang="ko-KR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 startAt="6"/>
              <a:defRPr/>
            </a:pPr>
            <a:endParaRPr lang="en-US" altLang="ko-KR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 startAt="6"/>
              <a:defRPr/>
            </a:pPr>
            <a:endParaRPr lang="en-US" altLang="ko-KR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20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※ 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이미지 학습을 </a:t>
            </a:r>
            <a:r>
              <a:rPr lang="en-US" altLang="ko-KR" sz="20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16,500</a:t>
            </a:r>
            <a:r>
              <a:rPr lang="ko-KR" altLang="en-US" sz="200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차례 거친 결과</a:t>
            </a:r>
            <a:endParaRPr lang="en-US" altLang="ko-KR" sz="200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</a:p>
          <a:p>
            <a:pPr>
              <a:defRPr/>
            </a:pPr>
            <a:endParaRPr lang="ko-KR" altLang="en-US" sz="14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22" name="그룹 11">
            <a:extLst>
              <a:ext uri="{FF2B5EF4-FFF2-40B4-BE49-F238E27FC236}">
                <a16:creationId xmlns:a16="http://schemas.microsoft.com/office/drawing/2014/main" id="{448E2C0B-D238-4F47-AC92-0C936DCC5161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458334"/>
            <a:ext cx="8299450" cy="1917700"/>
            <a:chOff x="1241079" y="3789340"/>
            <a:chExt cx="7054860" cy="1666875"/>
          </a:xfrm>
        </p:grpSpPr>
        <p:pic>
          <p:nvPicPr>
            <p:cNvPr id="23" name="그림 4">
              <a:extLst>
                <a:ext uri="{FF2B5EF4-FFF2-40B4-BE49-F238E27FC236}">
                  <a16:creationId xmlns:a16="http://schemas.microsoft.com/office/drawing/2014/main" id="{D25673C8-01F8-4F27-9290-6DC6B0FF2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902" y="3802653"/>
              <a:ext cx="1440912" cy="154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5">
              <a:extLst>
                <a:ext uri="{FF2B5EF4-FFF2-40B4-BE49-F238E27FC236}">
                  <a16:creationId xmlns:a16="http://schemas.microsoft.com/office/drawing/2014/main" id="{3937ECBA-C7C8-4FC4-9F4F-4AD5723A9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079" y="3850630"/>
              <a:ext cx="2551262" cy="154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십자형 24">
              <a:extLst>
                <a:ext uri="{FF2B5EF4-FFF2-40B4-BE49-F238E27FC236}">
                  <a16:creationId xmlns:a16="http://schemas.microsoft.com/office/drawing/2014/main" id="{B4DBC367-7874-4B9D-B4B8-487CFD121ABF}"/>
                </a:ext>
              </a:extLst>
            </p:cNvPr>
            <p:cNvSpPr/>
            <p:nvPr/>
          </p:nvSpPr>
          <p:spPr bwMode="auto">
            <a:xfrm>
              <a:off x="3858988" y="4292991"/>
              <a:ext cx="407530" cy="378083"/>
            </a:xfrm>
            <a:prstGeom prst="plus">
              <a:avLst>
                <a:gd name="adj" fmla="val 37488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solidFill>
                  <a:schemeClr val="tx2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sp>
          <p:nvSpPr>
            <p:cNvPr id="26" name="화살표: 오른쪽 8">
              <a:extLst>
                <a:ext uri="{FF2B5EF4-FFF2-40B4-BE49-F238E27FC236}">
                  <a16:creationId xmlns:a16="http://schemas.microsoft.com/office/drawing/2014/main" id="{7446CA35-849F-4CAE-BCEE-03EA42B93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811" y="4359952"/>
              <a:ext cx="463558" cy="275239"/>
            </a:xfrm>
            <a:prstGeom prst="rightArrow">
              <a:avLst>
                <a:gd name="adj1" fmla="val 50000"/>
                <a:gd name="adj2" fmla="val 4999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pic>
          <p:nvPicPr>
            <p:cNvPr id="27" name="그림 10">
              <a:extLst>
                <a:ext uri="{FF2B5EF4-FFF2-40B4-BE49-F238E27FC236}">
                  <a16:creationId xmlns:a16="http://schemas.microsoft.com/office/drawing/2014/main" id="{468194E1-4658-4DB7-9CCF-D34B0BBD0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564" y="3789340"/>
              <a:ext cx="1857375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16">
            <a:extLst>
              <a:ext uri="{FF2B5EF4-FFF2-40B4-BE49-F238E27FC236}">
                <a16:creationId xmlns:a16="http://schemas.microsoft.com/office/drawing/2014/main" id="{4C693D57-4362-4CF3-BFD7-55393EC50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843" y="5299298"/>
            <a:ext cx="34734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b="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0.66% </a:t>
            </a:r>
            <a:r>
              <a:rPr lang="en-US" altLang="ko-KR" b="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 1.00%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b="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sym typeface="Wingdings" panose="05000000000000000000" pitchFamily="2" charset="2"/>
              </a:rPr>
              <a:t>정확도 증가</a:t>
            </a:r>
            <a:endParaRPr lang="ko-KR" altLang="en-US" b="0" dirty="0">
              <a:solidFill>
                <a:srgbClr val="FF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442D34-D1D7-4F90-947A-E8A98EF2BE03}"/>
              </a:ext>
            </a:extLst>
          </p:cNvPr>
          <p:cNvGrpSpPr/>
          <p:nvPr/>
        </p:nvGrpSpPr>
        <p:grpSpPr>
          <a:xfrm>
            <a:off x="2463006" y="5158815"/>
            <a:ext cx="5481637" cy="1360487"/>
            <a:chOff x="2439988" y="4872038"/>
            <a:chExt cx="5481637" cy="1360487"/>
          </a:xfrm>
        </p:grpSpPr>
        <p:pic>
          <p:nvPicPr>
            <p:cNvPr id="28" name="그림 14">
              <a:extLst>
                <a:ext uri="{FF2B5EF4-FFF2-40B4-BE49-F238E27FC236}">
                  <a16:creationId xmlns:a16="http://schemas.microsoft.com/office/drawing/2014/main" id="{12598215-C221-49A0-808E-031CBE8F8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325" y="4872038"/>
              <a:ext cx="2579688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15">
              <a:extLst>
                <a:ext uri="{FF2B5EF4-FFF2-40B4-BE49-F238E27FC236}">
                  <a16:creationId xmlns:a16="http://schemas.microsoft.com/office/drawing/2014/main" id="{06FCAC5A-8EFC-43DE-819B-0E736B80D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938" y="4873625"/>
              <a:ext cx="2579687" cy="135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직사각형 2">
              <a:extLst>
                <a:ext uri="{FF2B5EF4-FFF2-40B4-BE49-F238E27FC236}">
                  <a16:creationId xmlns:a16="http://schemas.microsoft.com/office/drawing/2014/main" id="{EC251B2A-A58D-498A-AF9F-49758011D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5106988"/>
              <a:ext cx="2579687" cy="285750"/>
            </a:xfrm>
            <a:prstGeom prst="rect">
              <a:avLst/>
            </a:prstGeom>
            <a:noFill/>
            <a:ln w="381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sp>
          <p:nvSpPr>
            <p:cNvPr id="32" name="직사각형 16">
              <a:extLst>
                <a:ext uri="{FF2B5EF4-FFF2-40B4-BE49-F238E27FC236}">
                  <a16:creationId xmlns:a16="http://schemas.microsoft.com/office/drawing/2014/main" id="{76F30DD2-EA96-417B-9981-336A64DB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475" y="5203825"/>
              <a:ext cx="2579688" cy="285750"/>
            </a:xfrm>
            <a:prstGeom prst="rect">
              <a:avLst/>
            </a:prstGeom>
            <a:noFill/>
            <a:ln w="381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657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3)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처리과정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C67191-0353-4B40-93EC-83F280A03A98}"/>
              </a:ext>
            </a:extLst>
          </p:cNvPr>
          <p:cNvSpPr/>
          <p:nvPr/>
        </p:nvSpPr>
        <p:spPr>
          <a:xfrm>
            <a:off x="965332" y="1380513"/>
            <a:ext cx="11077271" cy="5588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처리 과정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① </a:t>
            </a:r>
            <a:r>
              <a:rPr lang="en-US" altLang="ko-KR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OpenCV</a:t>
            </a:r>
            <a:r>
              <a:rPr lang="ko-KR" altLang="en-US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에서 카메라로 </a:t>
            </a:r>
            <a:r>
              <a:rPr lang="en-US" altLang="ko-KR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BGR </a:t>
            </a:r>
            <a:r>
              <a:rPr lang="ko-KR" altLang="en-US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패턴으로 된 이미지를 읽음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② </a:t>
            </a:r>
            <a:r>
              <a:rPr lang="en-US" altLang="ko-KR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BGR </a:t>
            </a:r>
            <a:r>
              <a:rPr lang="ko-KR" altLang="en-US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패턴을 </a:t>
            </a:r>
            <a:r>
              <a:rPr lang="en-US" altLang="ko-KR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RGB </a:t>
            </a:r>
            <a:r>
              <a:rPr lang="ko-KR" altLang="en-US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패턴으로 변환 후 저장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③ </a:t>
            </a:r>
            <a:r>
              <a:rPr lang="en-US" altLang="ko-KR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RGB </a:t>
            </a:r>
            <a:r>
              <a:rPr lang="ko-KR" altLang="en-US" sz="16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패턴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이미지를 </a:t>
            </a:r>
            <a:r>
              <a:rPr lang="en-US" altLang="ko-KR" sz="160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THRESH_TOZERO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이미지 패턴으로 바꿈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④ 사전에 학습시킨 모델로 </a:t>
            </a:r>
            <a:r>
              <a:rPr lang="en-US" altLang="ko-KR" sz="160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THRESH_TOZERO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패턴의 이미지를 추론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⑤ 추론된 결과 중 정확도가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85%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이상의 값을 배열에 저장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⑥ 배열의 길이를 확인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	   1)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배열의 길이가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보다 작으면 정확하지 않으므로 오류 메시지를 출력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	   2)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배열의 길이가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이면 그 두개가 값이 같은 지 확인 해서 같으면 새로운 배열에 저장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	  3)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배열의 길이가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보다 크면 배열의 요소들을 비교하여 같은 요소가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 이상이면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새로운 배열에 저장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⑦ 기존 배열을 초기화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⑧ 최종적으로 배열에 남은 것을 문자열로 변환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⑨ 문자열을 </a:t>
            </a:r>
            <a:r>
              <a:rPr lang="en-US" altLang="ko-KR" sz="160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Papago API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에 전송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⑩ 번역된 결과를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String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으로 받음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7169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4)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알고리즘 순서도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983698-CDE0-4DCF-ACCB-0168CEAB74D7}"/>
              </a:ext>
            </a:extLst>
          </p:cNvPr>
          <p:cNvGrpSpPr/>
          <p:nvPr/>
        </p:nvGrpSpPr>
        <p:grpSpPr>
          <a:xfrm>
            <a:off x="1438063" y="1611346"/>
            <a:ext cx="9315874" cy="4910665"/>
            <a:chOff x="1737864" y="1832610"/>
            <a:chExt cx="9315874" cy="4910665"/>
          </a:xfrm>
        </p:grpSpPr>
        <p:pic>
          <p:nvPicPr>
            <p:cNvPr id="5" name="그림 2">
              <a:extLst>
                <a:ext uri="{FF2B5EF4-FFF2-40B4-BE49-F238E27FC236}">
                  <a16:creationId xmlns:a16="http://schemas.microsoft.com/office/drawing/2014/main" id="{DE72A2BA-3239-499E-BCA9-C7A81E37E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09" t="24" r="36179" b="85216"/>
            <a:stretch>
              <a:fillRect/>
            </a:stretch>
          </p:blipFill>
          <p:spPr bwMode="auto">
            <a:xfrm>
              <a:off x="1737864" y="2704100"/>
              <a:ext cx="1480674" cy="1459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그림 3">
              <a:extLst>
                <a:ext uri="{FF2B5EF4-FFF2-40B4-BE49-F238E27FC236}">
                  <a16:creationId xmlns:a16="http://schemas.microsoft.com/office/drawing/2014/main" id="{D179A1DA-B144-4F54-864C-510B036616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t="17814" r="-76" b="21278"/>
            <a:stretch/>
          </p:blipFill>
          <p:spPr bwMode="auto">
            <a:xfrm>
              <a:off x="3735046" y="1832610"/>
              <a:ext cx="3641725" cy="4152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4">
              <a:extLst>
                <a:ext uri="{FF2B5EF4-FFF2-40B4-BE49-F238E27FC236}">
                  <a16:creationId xmlns:a16="http://schemas.microsoft.com/office/drawing/2014/main" id="{478B8CBE-C9E9-40E0-A973-15303494D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6" t="80437" r="19711" b="-371"/>
            <a:stretch>
              <a:fillRect/>
            </a:stretch>
          </p:blipFill>
          <p:spPr bwMode="auto">
            <a:xfrm>
              <a:off x="8219733" y="4798587"/>
              <a:ext cx="2834005" cy="194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6E2CC01-61BD-49EC-ADBC-429867B8B16B}"/>
                </a:ext>
              </a:extLst>
            </p:cNvPr>
            <p:cNvGrpSpPr/>
            <p:nvPr/>
          </p:nvGrpSpPr>
          <p:grpSpPr>
            <a:xfrm>
              <a:off x="2513076" y="2024303"/>
              <a:ext cx="1237210" cy="2761025"/>
              <a:chOff x="2513076" y="2024303"/>
              <a:chExt cx="1237210" cy="2761025"/>
            </a:xfrm>
          </p:grpSpPr>
          <p:cxnSp>
            <p:nvCxnSpPr>
              <p:cNvPr id="8" name="직선 화살표 연결선 10">
                <a:extLst>
                  <a:ext uri="{FF2B5EF4-FFF2-40B4-BE49-F238E27FC236}">
                    <a16:creationId xmlns:a16="http://schemas.microsoft.com/office/drawing/2014/main" id="{D0EC421A-7F17-44D4-85DC-ED5A19AD32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48661" y="2024304"/>
                <a:ext cx="301625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84AA378-1861-4106-8294-7C0DC459D811}"/>
                  </a:ext>
                </a:extLst>
              </p:cNvPr>
              <p:cNvGrpSpPr/>
              <p:nvPr/>
            </p:nvGrpSpPr>
            <p:grpSpPr>
              <a:xfrm>
                <a:off x="2513076" y="2024303"/>
                <a:ext cx="935585" cy="2761025"/>
                <a:chOff x="2879384" y="2024304"/>
                <a:chExt cx="592137" cy="2711450"/>
              </a:xfrm>
            </p:grpSpPr>
            <p:cxnSp>
              <p:nvCxnSpPr>
                <p:cNvPr id="11" name="직선 연결선 12">
                  <a:extLst>
                    <a:ext uri="{FF2B5EF4-FFF2-40B4-BE49-F238E27FC236}">
                      <a16:creationId xmlns:a16="http://schemas.microsoft.com/office/drawing/2014/main" id="{5795A6A3-36A4-46D4-9529-9F4DEE20255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471521" y="2024304"/>
                  <a:ext cx="0" cy="2711450"/>
                </a:xfrm>
                <a:prstGeom prst="line">
                  <a:avLst/>
                </a:prstGeom>
                <a:noFill/>
                <a:ln w="9525" algn="ctr">
                  <a:solidFill>
                    <a:srgbClr val="1010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연결선 14">
                  <a:extLst>
                    <a:ext uri="{FF2B5EF4-FFF2-40B4-BE49-F238E27FC236}">
                      <a16:creationId xmlns:a16="http://schemas.microsoft.com/office/drawing/2014/main" id="{AE17498B-AE21-4D60-8095-8EC4BF20FB9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879384" y="4113454"/>
                  <a:ext cx="0" cy="622300"/>
                </a:xfrm>
                <a:prstGeom prst="line">
                  <a:avLst/>
                </a:prstGeom>
                <a:noFill/>
                <a:ln w="9525" algn="ctr">
                  <a:solidFill>
                    <a:srgbClr val="1010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직선 연결선 16">
                  <a:extLst>
                    <a:ext uri="{FF2B5EF4-FFF2-40B4-BE49-F238E27FC236}">
                      <a16:creationId xmlns:a16="http://schemas.microsoft.com/office/drawing/2014/main" id="{3EDB4449-C316-4091-BE07-AE0D8C26E7D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879384" y="4735754"/>
                  <a:ext cx="592137" cy="0"/>
                </a:xfrm>
                <a:prstGeom prst="line">
                  <a:avLst/>
                </a:prstGeom>
                <a:noFill/>
                <a:ln w="9525" algn="ctr">
                  <a:solidFill>
                    <a:srgbClr val="1010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77BC59-B8F0-4E22-A18F-8CFA012C8588}"/>
                </a:ext>
              </a:extLst>
            </p:cNvPr>
            <p:cNvGrpSpPr/>
            <p:nvPr/>
          </p:nvGrpSpPr>
          <p:grpSpPr>
            <a:xfrm>
              <a:off x="6605905" y="4263041"/>
              <a:ext cx="4364990" cy="1944688"/>
              <a:chOff x="6622709" y="4329354"/>
              <a:chExt cx="3744912" cy="1871662"/>
            </a:xfrm>
          </p:grpSpPr>
          <p:cxnSp>
            <p:nvCxnSpPr>
              <p:cNvPr id="14" name="직선 연결선 20">
                <a:extLst>
                  <a:ext uri="{FF2B5EF4-FFF2-40B4-BE49-F238E27FC236}">
                    <a16:creationId xmlns:a16="http://schemas.microsoft.com/office/drawing/2014/main" id="{C9189FE0-449D-4933-95AE-B2DF31820C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67621" y="4329354"/>
                <a:ext cx="0" cy="576262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직선 연결선 22">
                <a:extLst>
                  <a:ext uri="{FF2B5EF4-FFF2-40B4-BE49-F238E27FC236}">
                    <a16:creationId xmlns:a16="http://schemas.microsoft.com/office/drawing/2014/main" id="{B492B941-7DEF-4C85-BB9E-3A3426FA95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59334" y="4329354"/>
                <a:ext cx="2808287" cy="0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직선 연결선 24">
                <a:extLst>
                  <a:ext uri="{FF2B5EF4-FFF2-40B4-BE49-F238E27FC236}">
                    <a16:creationId xmlns:a16="http://schemas.microsoft.com/office/drawing/2014/main" id="{658B6D6A-6559-40D0-8206-0DD1AF2405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559334" y="4329354"/>
                <a:ext cx="0" cy="1871662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직선 연결선 26">
                <a:extLst>
                  <a:ext uri="{FF2B5EF4-FFF2-40B4-BE49-F238E27FC236}">
                    <a16:creationId xmlns:a16="http://schemas.microsoft.com/office/drawing/2014/main" id="{4C56BB60-58E9-4323-AD87-7E7ADD2753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622709" y="6201016"/>
                <a:ext cx="936625" cy="0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직선 연결선 28">
                <a:extLst>
                  <a:ext uri="{FF2B5EF4-FFF2-40B4-BE49-F238E27FC236}">
                    <a16:creationId xmlns:a16="http://schemas.microsoft.com/office/drawing/2014/main" id="{B22A65E0-4E3C-4675-A988-F91E0A19F3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622709" y="5962891"/>
                <a:ext cx="0" cy="238125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F222ABC-6CC6-4145-A6E8-5250D03BFFCD}"/>
                </a:ext>
              </a:extLst>
            </p:cNvPr>
            <p:cNvGrpSpPr/>
            <p:nvPr/>
          </p:nvGrpSpPr>
          <p:grpSpPr>
            <a:xfrm>
              <a:off x="5548288" y="4616691"/>
              <a:ext cx="3860167" cy="1944688"/>
              <a:chOff x="5594009" y="4616691"/>
              <a:chExt cx="3478212" cy="1944688"/>
            </a:xfrm>
          </p:grpSpPr>
          <p:cxnSp>
            <p:nvCxnSpPr>
              <p:cNvPr id="19" name="직선 연결선 21504">
                <a:extLst>
                  <a:ext uri="{FF2B5EF4-FFF2-40B4-BE49-F238E27FC236}">
                    <a16:creationId xmlns:a16="http://schemas.microsoft.com/office/drawing/2014/main" id="{043A72CC-9F7E-40AB-AAC6-16A7337340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94009" y="5985116"/>
                <a:ext cx="0" cy="576263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직선 연결선 21510">
                <a:extLst>
                  <a:ext uri="{FF2B5EF4-FFF2-40B4-BE49-F238E27FC236}">
                    <a16:creationId xmlns:a16="http://schemas.microsoft.com/office/drawing/2014/main" id="{653AA48D-044D-4CCB-BE74-7BD4F91E59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94009" y="6561379"/>
                <a:ext cx="2397125" cy="0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직선 연결선 21512">
                <a:extLst>
                  <a:ext uri="{FF2B5EF4-FFF2-40B4-BE49-F238E27FC236}">
                    <a16:creationId xmlns:a16="http://schemas.microsoft.com/office/drawing/2014/main" id="{E3539804-61DA-4A66-B794-C5A86A3F34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991134" y="4616691"/>
                <a:ext cx="0" cy="1944688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연결선 21514">
                <a:extLst>
                  <a:ext uri="{FF2B5EF4-FFF2-40B4-BE49-F238E27FC236}">
                    <a16:creationId xmlns:a16="http://schemas.microsoft.com/office/drawing/2014/main" id="{4765256C-5276-4BF3-80D2-028A89EE02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91134" y="4616691"/>
                <a:ext cx="1081087" cy="0"/>
              </a:xfrm>
              <a:prstGeom prst="line">
                <a:avLst/>
              </a:prstGeom>
              <a:noFill/>
              <a:ln w="9525" algn="ctr">
                <a:solidFill>
                  <a:srgbClr val="525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직선 화살표 연결선 21516">
              <a:extLst>
                <a:ext uri="{FF2B5EF4-FFF2-40B4-BE49-F238E27FC236}">
                  <a16:creationId xmlns:a16="http://schemas.microsoft.com/office/drawing/2014/main" id="{A3227AAB-0136-4D1A-944E-43DFCA06C4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408465" y="4616691"/>
              <a:ext cx="0" cy="2159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8436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4)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알고리즘 순서도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BE86BE1E-8876-48A6-99EA-9C96714D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3" y="1256361"/>
            <a:ext cx="7252628" cy="541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1669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5)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다루는 정보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C67191-0353-4B40-93EC-83F280A03A98}"/>
              </a:ext>
            </a:extLst>
          </p:cNvPr>
          <p:cNvSpPr/>
          <p:nvPr/>
        </p:nvSpPr>
        <p:spPr>
          <a:xfrm>
            <a:off x="965332" y="1380513"/>
            <a:ext cx="10858074" cy="5865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(</a:t>
            </a:r>
            <a:r>
              <a:rPr lang="en-US" altLang="ko-KR" sz="2800" b="1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TFRecord</a:t>
            </a:r>
            <a:r>
              <a:rPr lang="en-US" altLang="ko-KR" sz="2800" b="1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</a:t>
            </a:r>
            <a:r>
              <a:rPr lang="en-US" altLang="ko-KR" sz="2800" b="1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ckpt</a:t>
            </a:r>
            <a:r>
              <a:rPr lang="en-US" altLang="ko-KR" sz="2800" b="1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모델</a:t>
            </a:r>
            <a:r>
              <a:rPr lang="en-US" altLang="ko-KR" sz="2800" b="1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), json) </a:t>
            </a:r>
            <a:endParaRPr lang="en-US" altLang="ko-KR" sz="2400" b="1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TFRecord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텐서플로우의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학습 데이터를 저장하기 위한 이진 데이터 포맷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. JPEG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파일을 읽을 때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		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이미지 뿐만 아니라 메타 데이터와 라벨도 별도로 읽어야 하므로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성능과 개발의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			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편의성을 위해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TFRecord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 포맷을 이용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endParaRPr lang="en-US" altLang="ko-KR" sz="5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ckpt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: Checkpoint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파일로 학습된 모델의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Variable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값을 저장하는 파일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						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ckpt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.meta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파일과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.index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.data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 총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개가 생성되는데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 .meta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파일은 학습 모델 그래프의 메타정보를 저장한 파일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.data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파일은 실제 그래프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			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데이터를 저장하는 파일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.index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파일은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checkpoint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를 식별할 때 쓰이는 파일임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endParaRPr lang="en-US" altLang="ko-KR" sz="7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json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파파고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에서 정보를 받아올 때 사용되는 데이터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교환 형식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. key/value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형태의 쌍으로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			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데이터를 저장하는 형식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0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 dirty="0">
              <a:solidFill>
                <a:schemeClr val="tx1">
                  <a:lumMod val="5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82189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6)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 구조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113E16F-02C9-4A27-9CFE-81389D104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68177"/>
              </p:ext>
            </p:extLst>
          </p:nvPr>
        </p:nvGraphicFramePr>
        <p:xfrm>
          <a:off x="1230613" y="1284816"/>
          <a:ext cx="3495525" cy="5148296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495525">
                  <a:extLst>
                    <a:ext uri="{9D8B030D-6E8A-4147-A177-3AD203B41FA5}">
                      <a16:colId xmlns:a16="http://schemas.microsoft.com/office/drawing/2014/main" val="606117090"/>
                    </a:ext>
                  </a:extLst>
                </a:gridCol>
              </a:tblGrid>
              <a:tr h="485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</a:rPr>
                        <a:t>ShowVideo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0" marR="91420" marT="45740" marB="45740"/>
                </a:tc>
                <a:extLst>
                  <a:ext uri="{0D108BD9-81ED-4DB2-BD59-A6C34878D82A}">
                    <a16:rowId xmlns:a16="http://schemas.microsoft.com/office/drawing/2014/main" val="26017748"/>
                  </a:ext>
                </a:extLst>
              </a:tr>
              <a:tr h="2143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Num : Integer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Flag : Integer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Is_run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: Bool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Camera : Integer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Timer : Integer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0" marR="91420" marT="45740" marB="45740"/>
                </a:tc>
                <a:extLst>
                  <a:ext uri="{0D108BD9-81ED-4DB2-BD59-A6C34878D82A}">
                    <a16:rowId xmlns:a16="http://schemas.microsoft.com/office/drawing/2014/main" val="2280188983"/>
                  </a:ext>
                </a:extLst>
              </a:tr>
              <a:tr h="2486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__()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startVideo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Save()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Stop()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Api_trans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Con_Image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Api_tf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Choice_word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0" marR="91420" marT="45740" marB="45740"/>
                </a:tc>
                <a:extLst>
                  <a:ext uri="{0D108BD9-81ED-4DB2-BD59-A6C34878D82A}">
                    <a16:rowId xmlns:a16="http://schemas.microsoft.com/office/drawing/2014/main" val="132824058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1F8086-8176-4762-987D-B27C785D6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88964"/>
              </p:ext>
            </p:extLst>
          </p:nvPr>
        </p:nvGraphicFramePr>
        <p:xfrm>
          <a:off x="7566844" y="1284816"/>
          <a:ext cx="3495524" cy="5169681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495524">
                  <a:extLst>
                    <a:ext uri="{9D8B030D-6E8A-4147-A177-3AD203B41FA5}">
                      <a16:colId xmlns:a16="http://schemas.microsoft.com/office/drawing/2014/main" val="606117090"/>
                    </a:ext>
                  </a:extLst>
                </a:gridCol>
              </a:tblGrid>
              <a:tr h="557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solidFill>
                            <a:schemeClr val="tx1"/>
                          </a:solidFill>
                        </a:rPr>
                        <a:t>ImageViewer</a:t>
                      </a:r>
                      <a:endParaRPr lang="ko-KR" altLang="en-US" sz="3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26017748"/>
                  </a:ext>
                </a:extLst>
              </a:tr>
              <a:tr h="983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Image :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Qimage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Painter :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Qpainter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2280188983"/>
                  </a:ext>
                </a:extLst>
              </a:tr>
              <a:tr h="3606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__()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PaintEvent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initUI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setImage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328240585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D35C11-7E70-4239-86D4-FB5F1D757FDB}"/>
              </a:ext>
            </a:extLst>
          </p:cNvPr>
          <p:cNvCxnSpPr>
            <a:cxnSpLocks/>
          </p:cNvCxnSpPr>
          <p:nvPr/>
        </p:nvCxnSpPr>
        <p:spPr>
          <a:xfrm>
            <a:off x="5005111" y="3768839"/>
            <a:ext cx="218177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">
            <a:extLst>
              <a:ext uri="{FF2B5EF4-FFF2-40B4-BE49-F238E27FC236}">
                <a16:creationId xmlns:a16="http://schemas.microsoft.com/office/drawing/2014/main" id="{F1ECF827-D95F-4A92-B655-CB7283AA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130" y="3164473"/>
            <a:ext cx="2383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b="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Qimage</a:t>
            </a:r>
            <a:endParaRPr lang="ko-KR" altLang="en-US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50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400F49-A877-4B14-9860-B612809C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20" y="2210"/>
            <a:ext cx="8231525" cy="685430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3237" y="-3698"/>
            <a:ext cx="8267168" cy="6859488"/>
          </a:xfrm>
          <a:prstGeom prst="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1488"/>
            <a:ext cx="3950233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8013" y="3018308"/>
            <a:ext cx="2713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목차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5329746" y="808549"/>
            <a:ext cx="2663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 설계 개요 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지난 발표 지적사항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연구 개발 배경 연구  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 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 목표와 연구 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4936940" y="748311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81110-4901-4BBD-B573-A1EF0B3BC296}"/>
              </a:ext>
            </a:extLst>
          </p:cNvPr>
          <p:cNvSpPr txBox="1">
            <a:spLocks/>
          </p:cNvSpPr>
          <p:nvPr/>
        </p:nvSpPr>
        <p:spPr>
          <a:xfrm>
            <a:off x="5329746" y="1699784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관련 연구 및 사례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관련 연구와 사례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비교 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(1)(2)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9E2B28-8C10-412C-8AC3-D7EA132C6D57}"/>
              </a:ext>
            </a:extLst>
          </p:cNvPr>
          <p:cNvSpPr txBox="1">
            <a:spLocks/>
          </p:cNvSpPr>
          <p:nvPr/>
        </p:nvSpPr>
        <p:spPr>
          <a:xfrm>
            <a:off x="4936940" y="1639546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6D3ACC-44E3-43A4-AFE7-223E2F382188}"/>
              </a:ext>
            </a:extLst>
          </p:cNvPr>
          <p:cNvSpPr txBox="1">
            <a:spLocks/>
          </p:cNvSpPr>
          <p:nvPr/>
        </p:nvSpPr>
        <p:spPr>
          <a:xfrm>
            <a:off x="5329746" y="2591019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수행 시나리오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수행 시나리오 도식화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B7B5E7-0A77-4CC9-AEE2-AADE1A44412E}"/>
              </a:ext>
            </a:extLst>
          </p:cNvPr>
          <p:cNvSpPr txBox="1">
            <a:spLocks/>
          </p:cNvSpPr>
          <p:nvPr/>
        </p:nvSpPr>
        <p:spPr>
          <a:xfrm>
            <a:off x="4936940" y="2530781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3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3630A3-EE4F-4015-B9FE-F582E003A0A9}"/>
              </a:ext>
            </a:extLst>
          </p:cNvPr>
          <p:cNvSpPr txBox="1">
            <a:spLocks/>
          </p:cNvSpPr>
          <p:nvPr/>
        </p:nvSpPr>
        <p:spPr>
          <a:xfrm>
            <a:off x="5329746" y="3482254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구성도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구성에 대한 도식화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F34B67-F017-4F3B-AABB-7D64D2BBE0B3}"/>
              </a:ext>
            </a:extLst>
          </p:cNvPr>
          <p:cNvSpPr txBox="1">
            <a:spLocks/>
          </p:cNvSpPr>
          <p:nvPr/>
        </p:nvSpPr>
        <p:spPr>
          <a:xfrm>
            <a:off x="4936940" y="3422016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4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D7883-9107-4322-8513-0A3AB476DFFF}"/>
              </a:ext>
            </a:extLst>
          </p:cNvPr>
          <p:cNvSpPr txBox="1">
            <a:spLocks/>
          </p:cNvSpPr>
          <p:nvPr/>
        </p:nvSpPr>
        <p:spPr>
          <a:xfrm>
            <a:off x="5329746" y="4373489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시스템 모듈에 상세 설계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6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가지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C211F-AEB2-4C4B-A9E4-18D28CD8A202}"/>
              </a:ext>
            </a:extLst>
          </p:cNvPr>
          <p:cNvSpPr txBox="1">
            <a:spLocks/>
          </p:cNvSpPr>
          <p:nvPr/>
        </p:nvSpPr>
        <p:spPr>
          <a:xfrm>
            <a:off x="4936940" y="4313251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41F6D-0D0B-462D-BC3A-39A15130BE03}"/>
              </a:ext>
            </a:extLst>
          </p:cNvPr>
          <p:cNvSpPr txBox="1">
            <a:spLocks/>
          </p:cNvSpPr>
          <p:nvPr/>
        </p:nvSpPr>
        <p:spPr>
          <a:xfrm>
            <a:off x="8900517" y="808549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 방법 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A0E020-0CD3-4F70-8646-C51A214C22E9}"/>
              </a:ext>
            </a:extLst>
          </p:cNvPr>
          <p:cNvSpPr txBox="1">
            <a:spLocks/>
          </p:cNvSpPr>
          <p:nvPr/>
        </p:nvSpPr>
        <p:spPr>
          <a:xfrm>
            <a:off x="8507711" y="748311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7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D5A60D-25FC-408E-96E1-D0199C2A374F}"/>
              </a:ext>
            </a:extLst>
          </p:cNvPr>
          <p:cNvSpPr txBox="1">
            <a:spLocks/>
          </p:cNvSpPr>
          <p:nvPr/>
        </p:nvSpPr>
        <p:spPr>
          <a:xfrm>
            <a:off x="8900517" y="1699784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데모 환경 설계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인식률을 높이기 위한 이미지셋 환경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6F180D-37B4-4B33-BD3A-EC067BBDD66F}"/>
              </a:ext>
            </a:extLst>
          </p:cNvPr>
          <p:cNvSpPr txBox="1">
            <a:spLocks/>
          </p:cNvSpPr>
          <p:nvPr/>
        </p:nvSpPr>
        <p:spPr>
          <a:xfrm>
            <a:off x="8507711" y="1639546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8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85E79C-2A2E-45DB-ACBC-F4F0A97870B6}"/>
              </a:ext>
            </a:extLst>
          </p:cNvPr>
          <p:cNvSpPr txBox="1">
            <a:spLocks/>
          </p:cNvSpPr>
          <p:nvPr/>
        </p:nvSpPr>
        <p:spPr>
          <a:xfrm>
            <a:off x="8900517" y="3493056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업무 분담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업무 분담 도식화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F4948E-3AE1-4640-A565-09AD7D7A72C0}"/>
              </a:ext>
            </a:extLst>
          </p:cNvPr>
          <p:cNvSpPr txBox="1">
            <a:spLocks/>
          </p:cNvSpPr>
          <p:nvPr/>
        </p:nvSpPr>
        <p:spPr>
          <a:xfrm>
            <a:off x="8507711" y="2530781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9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BDC3DB-82EE-435B-93D3-F7F9E97411E2}"/>
              </a:ext>
            </a:extLst>
          </p:cNvPr>
          <p:cNvSpPr txBox="1">
            <a:spLocks/>
          </p:cNvSpPr>
          <p:nvPr/>
        </p:nvSpPr>
        <p:spPr>
          <a:xfrm>
            <a:off x="8900517" y="4384291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 설계 수행 일정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 설계 수행 일정표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6B516B-A418-4566-859C-985ED334379A}"/>
              </a:ext>
            </a:extLst>
          </p:cNvPr>
          <p:cNvSpPr txBox="1">
            <a:spLocks/>
          </p:cNvSpPr>
          <p:nvPr/>
        </p:nvSpPr>
        <p:spPr>
          <a:xfrm>
            <a:off x="8235331" y="3422016"/>
            <a:ext cx="957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10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BA05E1-CDF8-415D-9B70-ADE14830668D}"/>
              </a:ext>
            </a:extLst>
          </p:cNvPr>
          <p:cNvSpPr txBox="1">
            <a:spLocks/>
          </p:cNvSpPr>
          <p:nvPr/>
        </p:nvSpPr>
        <p:spPr>
          <a:xfrm>
            <a:off x="8900517" y="5275526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필요기술 및 참고문헌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관련기술 및 참고 문헌 기재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17272-487C-4760-B6DD-88902EA4659E}"/>
              </a:ext>
            </a:extLst>
          </p:cNvPr>
          <p:cNvSpPr txBox="1">
            <a:spLocks/>
          </p:cNvSpPr>
          <p:nvPr/>
        </p:nvSpPr>
        <p:spPr>
          <a:xfrm>
            <a:off x="8331851" y="4313251"/>
            <a:ext cx="957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11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916317-4390-40E4-B40E-67DA80EC1912}"/>
              </a:ext>
            </a:extLst>
          </p:cNvPr>
          <p:cNvSpPr txBox="1">
            <a:spLocks/>
          </p:cNvSpPr>
          <p:nvPr/>
        </p:nvSpPr>
        <p:spPr>
          <a:xfrm>
            <a:off x="5329746" y="5264724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개발환경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개발환경 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(1)(2)(3)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7F9FBD-917E-47E4-A26C-39815D1E9377}"/>
              </a:ext>
            </a:extLst>
          </p:cNvPr>
          <p:cNvSpPr txBox="1">
            <a:spLocks/>
          </p:cNvSpPr>
          <p:nvPr/>
        </p:nvSpPr>
        <p:spPr>
          <a:xfrm>
            <a:off x="4936940" y="5204486"/>
            <a:ext cx="7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6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E22368-95F8-4E50-80B0-6DEA6ED35A8D}"/>
              </a:ext>
            </a:extLst>
          </p:cNvPr>
          <p:cNvSpPr txBox="1">
            <a:spLocks/>
          </p:cNvSpPr>
          <p:nvPr/>
        </p:nvSpPr>
        <p:spPr>
          <a:xfrm>
            <a:off x="8900517" y="2601821"/>
            <a:ext cx="26632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전체 구현 현황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|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현재까지 구현 현황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0ACF76-7BE2-4D00-A804-69438FC0B993}"/>
              </a:ext>
            </a:extLst>
          </p:cNvPr>
          <p:cNvSpPr txBox="1">
            <a:spLocks/>
          </p:cNvSpPr>
          <p:nvPr/>
        </p:nvSpPr>
        <p:spPr>
          <a:xfrm>
            <a:off x="8222631" y="5174006"/>
            <a:ext cx="957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2">
                    <a:lumMod val="90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12</a:t>
            </a:r>
            <a:endParaRPr lang="ko-KR" altLang="en-US" sz="4800" b="1" spc="-300" dirty="0">
              <a:solidFill>
                <a:schemeClr val="bg2">
                  <a:lumMod val="90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44686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6)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 구조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14" name="그림 3">
            <a:extLst>
              <a:ext uri="{FF2B5EF4-FFF2-40B4-BE49-F238E27FC236}">
                <a16:creationId xmlns:a16="http://schemas.microsoft.com/office/drawing/2014/main" id="{17AD1EDB-2488-43BC-8158-7D94FE86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418282"/>
            <a:ext cx="820737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5">
            <a:extLst>
              <a:ext uri="{FF2B5EF4-FFF2-40B4-BE49-F238E27FC236}">
                <a16:creationId xmlns:a16="http://schemas.microsoft.com/office/drawing/2014/main" id="{FE3BAE4F-8DAC-4371-BC0C-CF3A051F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737934"/>
            <a:ext cx="822325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658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6)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 구조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6" name="그림 2">
            <a:extLst>
              <a:ext uri="{FF2B5EF4-FFF2-40B4-BE49-F238E27FC236}">
                <a16:creationId xmlns:a16="http://schemas.microsoft.com/office/drawing/2014/main" id="{C0CD9487-5694-495C-87FC-01EBC778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3595059"/>
            <a:ext cx="82994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>
            <a:extLst>
              <a:ext uri="{FF2B5EF4-FFF2-40B4-BE49-F238E27FC236}">
                <a16:creationId xmlns:a16="http://schemas.microsoft.com/office/drawing/2014/main" id="{1167C80D-84A0-4D88-82D4-FDF52888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401134"/>
            <a:ext cx="8223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62967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6)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 구조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8" name="그림 2">
            <a:extLst>
              <a:ext uri="{FF2B5EF4-FFF2-40B4-BE49-F238E27FC236}">
                <a16:creationId xmlns:a16="http://schemas.microsoft.com/office/drawing/2014/main" id="{568C125A-143E-4F72-906D-EE54DB48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788734"/>
            <a:ext cx="8193087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4">
            <a:extLst>
              <a:ext uri="{FF2B5EF4-FFF2-40B4-BE49-F238E27FC236}">
                <a16:creationId xmlns:a16="http://schemas.microsoft.com/office/drawing/2014/main" id="{20193599-4FCE-4694-AA66-35886C0C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2" y="1425426"/>
            <a:ext cx="821372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9460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모듈 상세 설계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6)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데이터 구조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6" name="그림 2">
            <a:extLst>
              <a:ext uri="{FF2B5EF4-FFF2-40B4-BE49-F238E27FC236}">
                <a16:creationId xmlns:a16="http://schemas.microsoft.com/office/drawing/2014/main" id="{DBB75D00-7DAB-4B45-B693-27B8AD2B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4418624"/>
            <a:ext cx="82296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>
            <a:extLst>
              <a:ext uri="{FF2B5EF4-FFF2-40B4-BE49-F238E27FC236}">
                <a16:creationId xmlns:a16="http://schemas.microsoft.com/office/drawing/2014/main" id="{2243E06C-79BD-420A-8394-08BEFAE1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380513"/>
            <a:ext cx="821372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1251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개발환경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(1)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6.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726775FF-5C6C-49A4-8E66-97CDEDFFB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09" y="4153152"/>
            <a:ext cx="3501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400" dirty="0">
                <a:solidFill>
                  <a:srgbClr val="333333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RealSense Depth Camera D435</a:t>
            </a:r>
          </a:p>
        </p:txBody>
      </p:sp>
      <p:pic>
        <p:nvPicPr>
          <p:cNvPr id="11" name="그림 9">
            <a:extLst>
              <a:ext uri="{FF2B5EF4-FFF2-40B4-BE49-F238E27FC236}">
                <a16:creationId xmlns:a16="http://schemas.microsoft.com/office/drawing/2014/main" id="{CA12C759-B3D6-40FB-8DA4-275F8BD4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0"/>
          <a:stretch>
            <a:fillRect/>
          </a:stretch>
        </p:blipFill>
        <p:spPr bwMode="auto">
          <a:xfrm>
            <a:off x="1355485" y="2219857"/>
            <a:ext cx="2640766" cy="169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B137B95-9DDE-487A-A971-B9B376BB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68381"/>
              </p:ext>
            </p:extLst>
          </p:nvPr>
        </p:nvGraphicFramePr>
        <p:xfrm>
          <a:off x="4486453" y="1247302"/>
          <a:ext cx="6880066" cy="49226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3711">
                  <a:extLst>
                    <a:ext uri="{9D8B030D-6E8A-4147-A177-3AD203B41FA5}">
                      <a16:colId xmlns:a16="http://schemas.microsoft.com/office/drawing/2014/main" val="2569944145"/>
                    </a:ext>
                  </a:extLst>
                </a:gridCol>
                <a:gridCol w="3536355">
                  <a:extLst>
                    <a:ext uri="{9D8B030D-6E8A-4147-A177-3AD203B41FA5}">
                      <a16:colId xmlns:a16="http://schemas.microsoft.com/office/drawing/2014/main" val="1693163710"/>
                    </a:ext>
                  </a:extLst>
                </a:gridCol>
              </a:tblGrid>
              <a:tr h="3581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리얼센스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뎁스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카메라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D345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3053" marR="63053" marT="31531" marB="315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19059"/>
                  </a:ext>
                </a:extLst>
              </a:tr>
              <a:tr h="3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사용환경</a:t>
                      </a: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실내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/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실외</a:t>
                      </a: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3793929222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깊이 기술</a:t>
                      </a: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Active IR stereo (Global Shutter)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1499695689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깊이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FOV (H x V x D)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최대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1280x720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최대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90fps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4022290304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최대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RGB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해상도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&amp; 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프레임 속도</a:t>
                      </a: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최대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1920 x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1080</a:t>
                      </a:r>
                    </a:p>
                    <a:p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최대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60fps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2542755564"/>
                  </a:ext>
                </a:extLst>
              </a:tr>
              <a:tr h="659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최소 깊이 거리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(Min-Z)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10m+. 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성능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정확도는 장면 및 조명 조건에 따라 달라짐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.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2580232667"/>
                  </a:ext>
                </a:extLst>
              </a:tr>
              <a:tr h="461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카메라 모듈</a:t>
                      </a: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Intel*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RealSense 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모듈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D430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1745942335"/>
                  </a:ext>
                </a:extLst>
              </a:tr>
              <a:tr h="461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비전 프로세서 카드</a:t>
                      </a: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호스트 플랫폼 연결 활성화</a:t>
                      </a: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185652215"/>
                  </a:ext>
                </a:extLst>
              </a:tr>
              <a:tr h="3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연결장치</a:t>
                      </a: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USB 3.0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2074329002"/>
                  </a:ext>
                </a:extLst>
              </a:tr>
              <a:tr h="3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제품치수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길이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x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깊이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x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높이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)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90mm x 25mm</a:t>
                      </a:r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x 25mm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56477" marR="56477" marT="28243" marB="28243"/>
                </a:tc>
                <a:extLst>
                  <a:ext uri="{0D108BD9-81ED-4DB2-BD59-A6C34878D82A}">
                    <a16:rowId xmlns:a16="http://schemas.microsoft.com/office/drawing/2014/main" val="360136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520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개발환경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(2)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6.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BEA25480-356E-4FC3-B47A-787ECD5C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35" y="4258564"/>
            <a:ext cx="2595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solidFill>
                  <a:srgbClr val="333333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삼성 노트북 </a:t>
            </a:r>
            <a:r>
              <a:rPr lang="en-US" altLang="ko-KR" dirty="0">
                <a:solidFill>
                  <a:srgbClr val="333333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5</a:t>
            </a:r>
          </a:p>
        </p:txBody>
      </p:sp>
      <p:pic>
        <p:nvPicPr>
          <p:cNvPr id="13" name="Picture 2" descr="ì¼ì± ë¸í¸ë¶ì ëí ì´ë¯¸ì§ ê²ìê²°ê³¼">
            <a:extLst>
              <a:ext uri="{FF2B5EF4-FFF2-40B4-BE49-F238E27FC236}">
                <a16:creationId xmlns:a16="http://schemas.microsoft.com/office/drawing/2014/main" id="{15B328D0-C718-4774-AE36-0969C9D1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29" y="1975864"/>
            <a:ext cx="3130968" cy="208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613A9E8-BE50-4E78-BFD6-0A69DCC4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5911"/>
              </p:ext>
            </p:extLst>
          </p:nvPr>
        </p:nvGraphicFramePr>
        <p:xfrm>
          <a:off x="4486453" y="1247302"/>
          <a:ext cx="6720838" cy="48413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7804">
                  <a:extLst>
                    <a:ext uri="{9D8B030D-6E8A-4147-A177-3AD203B41FA5}">
                      <a16:colId xmlns:a16="http://schemas.microsoft.com/office/drawing/2014/main" val="2569944145"/>
                    </a:ext>
                  </a:extLst>
                </a:gridCol>
                <a:gridCol w="4733034">
                  <a:extLst>
                    <a:ext uri="{9D8B030D-6E8A-4147-A177-3AD203B41FA5}">
                      <a16:colId xmlns:a16="http://schemas.microsoft.com/office/drawing/2014/main" val="1693163710"/>
                    </a:ext>
                  </a:extLst>
                </a:gridCol>
              </a:tblGrid>
              <a:tr h="3996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개발 컴퓨터 사양 및 개발 언어</a:t>
                      </a:r>
                    </a:p>
                  </a:txBody>
                  <a:tcPr marL="80816" marR="80816" marT="40414" marB="404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19059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사용환경</a:t>
                      </a: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실내</a:t>
                      </a: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3793929222"/>
                  </a:ext>
                </a:extLst>
              </a:tr>
              <a:tr h="565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운영체제</a:t>
                      </a: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윈도우 </a:t>
                      </a:r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10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1499695689"/>
                  </a:ext>
                </a:extLst>
              </a:tr>
              <a:tr h="637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CPU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CPU  Intel</a:t>
                      </a:r>
                      <a:r>
                        <a:rPr lang="ko-KR" altLang="en-US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Core™</a:t>
                      </a:r>
                      <a:r>
                        <a:rPr lang="ko-KR" altLang="en-US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i5-8250</a:t>
                      </a:r>
                      <a:r>
                        <a:rPr lang="ko-KR" altLang="en-US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CPU @ 1.60GHz (8 CPUs)</a:t>
                      </a: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4022290304"/>
                  </a:ext>
                </a:extLst>
              </a:tr>
              <a:tr h="541314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RAM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8GB</a:t>
                      </a: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2542755564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그래픽 카드</a:t>
                      </a: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Intel</a:t>
                      </a:r>
                      <a:r>
                        <a:rPr lang="ko-KR" altLang="en-US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UHD</a:t>
                      </a:r>
                      <a:r>
                        <a:rPr lang="ko-KR" altLang="en-US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Graphics</a:t>
                      </a:r>
                      <a:r>
                        <a:rPr lang="ko-KR" altLang="en-US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620</a:t>
                      </a: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2580232667"/>
                  </a:ext>
                </a:extLst>
              </a:tr>
              <a:tr h="603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스피커 </a:t>
                      </a: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노트북 내장 스피커</a:t>
                      </a: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1745942335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연결장치</a:t>
                      </a: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USB 3.0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2074329002"/>
                  </a:ext>
                </a:extLst>
              </a:tr>
              <a:tr h="593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개발언어</a:t>
                      </a:r>
                    </a:p>
                  </a:txBody>
                  <a:tcPr marL="66566" marR="66566" marT="33288" marB="332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Python 3.5</a:t>
                      </a:r>
                      <a:endParaRPr lang="ko-KR" altLang="en-US" sz="1800" dirty="0"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6566" marR="66566" marT="33288" marB="33288"/>
                </a:tc>
                <a:extLst>
                  <a:ext uri="{0D108BD9-81ED-4DB2-BD59-A6C34878D82A}">
                    <a16:rowId xmlns:a16="http://schemas.microsoft.com/office/drawing/2014/main" val="26880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3072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개발환경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(3)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6.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B192093-6F64-489A-B1EF-A31792B422CE}"/>
              </a:ext>
            </a:extLst>
          </p:cNvPr>
          <p:cNvSpPr txBox="1">
            <a:spLocks noChangeArrowheads="1"/>
          </p:cNvSpPr>
          <p:nvPr/>
        </p:nvSpPr>
        <p:spPr>
          <a:xfrm>
            <a:off x="1476334" y="1431954"/>
            <a:ext cx="10852825" cy="5898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/>
              <a:t> 졸업작품 </a:t>
            </a:r>
            <a:r>
              <a:rPr lang="en-US" altLang="ko-KR" sz="3200" dirty="0"/>
              <a:t>GitHub </a:t>
            </a:r>
            <a:r>
              <a:rPr lang="ko-KR" altLang="en-US" sz="3200" dirty="0"/>
              <a:t>주소</a:t>
            </a:r>
            <a:endParaRPr lang="en-US" altLang="ko-KR" sz="3200" dirty="0"/>
          </a:p>
          <a:p>
            <a:pPr lvl="1"/>
            <a:r>
              <a:rPr lang="en-US" altLang="ko-KR" sz="2800" dirty="0">
                <a:hlinkClick r:id="rId3"/>
              </a:rPr>
              <a:t>https://github.com/shinky1108/SL_Translator/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/>
              <a:t> </a:t>
            </a:r>
            <a:r>
              <a:rPr lang="ko-KR" altLang="en-US" sz="3200" dirty="0" err="1"/>
              <a:t>팀원별</a:t>
            </a:r>
            <a:r>
              <a:rPr lang="ko-KR" altLang="en-US" sz="3200" dirty="0"/>
              <a:t> </a:t>
            </a:r>
            <a:r>
              <a:rPr lang="en-US" altLang="ko-KR" sz="3200" dirty="0"/>
              <a:t>GitHub ID</a:t>
            </a:r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팀장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신규영</a:t>
            </a:r>
            <a:r>
              <a:rPr lang="en-US" altLang="ko-KR" sz="2800" dirty="0"/>
              <a:t>   </a:t>
            </a:r>
            <a:r>
              <a:rPr lang="en-US" altLang="ko-KR" sz="2400" dirty="0"/>
              <a:t>ID: shinky1108</a:t>
            </a:r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팀원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나영훈</a:t>
            </a:r>
            <a:r>
              <a:rPr lang="en-US" altLang="ko-KR" sz="2800" dirty="0"/>
              <a:t>   </a:t>
            </a:r>
            <a:r>
              <a:rPr lang="en-US" altLang="ko-KR" sz="2400" dirty="0"/>
              <a:t>ID: Y-</a:t>
            </a:r>
            <a:r>
              <a:rPr lang="en-US" altLang="ko-KR" sz="2400" dirty="0" err="1"/>
              <a:t>Hoooon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팀원</a:t>
            </a:r>
            <a:r>
              <a:rPr lang="en-US" altLang="ko-KR" sz="2800" dirty="0"/>
              <a:t>: </a:t>
            </a:r>
            <a:r>
              <a:rPr lang="ko-KR" altLang="en-US" sz="2800" dirty="0"/>
              <a:t>이주원</a:t>
            </a:r>
            <a:r>
              <a:rPr lang="en-US" altLang="ko-KR" sz="2800" dirty="0"/>
              <a:t>   </a:t>
            </a:r>
            <a:r>
              <a:rPr lang="en-US" altLang="ko-KR" sz="2400" dirty="0"/>
              <a:t>ID: </a:t>
            </a:r>
            <a:r>
              <a:rPr lang="en-US" altLang="ko-KR" sz="2400" dirty="0" err="1"/>
              <a:t>ezzooooo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팀원</a:t>
            </a:r>
            <a:r>
              <a:rPr lang="en-US" altLang="ko-KR" sz="2800" dirty="0"/>
              <a:t>: </a:t>
            </a:r>
            <a:r>
              <a:rPr lang="ko-KR" altLang="en-US" sz="2800" dirty="0"/>
              <a:t>황다솔</a:t>
            </a:r>
            <a:r>
              <a:rPr lang="en-US" altLang="ko-KR" sz="2800" dirty="0"/>
              <a:t>   </a:t>
            </a:r>
            <a:r>
              <a:rPr lang="en-US" altLang="ko-KR" sz="2400" dirty="0"/>
              <a:t>ID: </a:t>
            </a:r>
            <a:r>
              <a:rPr lang="en-US" altLang="ko-KR" sz="2400" dirty="0" err="1"/>
              <a:t>daasol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846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개발방법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(1) 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7.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FEC764-8601-40BC-A663-280579CA827D}"/>
              </a:ext>
            </a:extLst>
          </p:cNvPr>
          <p:cNvSpPr txBox="1">
            <a:spLocks/>
          </p:cNvSpPr>
          <p:nvPr/>
        </p:nvSpPr>
        <p:spPr>
          <a:xfrm>
            <a:off x="965332" y="1490034"/>
            <a:ext cx="11225178" cy="4679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  <a:defRPr/>
            </a:pPr>
            <a:r>
              <a:rPr lang="en-US" altLang="ko-KR" dirty="0"/>
              <a:t> Application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r>
              <a:rPr lang="en-US" altLang="ko-KR" b="1" dirty="0"/>
              <a:t>PyQt5(ver5.6.0)</a:t>
            </a:r>
            <a:r>
              <a:rPr lang="ko-KR" altLang="en-US" dirty="0"/>
              <a:t>를 이용하여 프로그램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r>
              <a:rPr lang="en-US" altLang="ko-KR" b="1" dirty="0"/>
              <a:t>Adaptive Thresholding</a:t>
            </a:r>
            <a:r>
              <a:rPr lang="ko-KR" altLang="en-US" dirty="0"/>
              <a:t>기술을 활용하여 학습과 인식에 필요한 이미지 변환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dirty="0"/>
              <a:t> Anaconda3.6 – 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(ver1.8.0)</a:t>
            </a:r>
            <a:r>
              <a:rPr lang="ko-KR" altLang="en-US" dirty="0"/>
              <a:t>에서 이미지 학습 모델 구동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GoogleNet</a:t>
            </a:r>
            <a:r>
              <a:rPr lang="ko-KR" altLang="en-US" b="1" dirty="0"/>
              <a:t>의 </a:t>
            </a:r>
            <a:r>
              <a:rPr lang="en-US" altLang="ko-KR" b="1" dirty="0"/>
              <a:t>Inception_v1</a:t>
            </a:r>
            <a:r>
              <a:rPr lang="ko-KR" altLang="en-US" dirty="0"/>
              <a:t>모델을 활용하여 </a:t>
            </a:r>
            <a:r>
              <a:rPr lang="ko-KR" altLang="en-US" dirty="0" err="1"/>
              <a:t>수어</a:t>
            </a:r>
            <a:r>
              <a:rPr lang="ko-KR" altLang="en-US" dirty="0"/>
              <a:t> 번역 학습 모델 구현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dirty="0"/>
              <a:t> </a:t>
            </a:r>
            <a:r>
              <a:rPr lang="ko-KR" altLang="en-US" b="1" dirty="0" err="1"/>
              <a:t>파파고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dirty="0"/>
              <a:t>를 통하여 영어 단어를 한글 문장으로 번역</a:t>
            </a:r>
          </a:p>
          <a:p>
            <a:pPr lvl="1">
              <a:defRPr/>
            </a:pPr>
            <a:endParaRPr lang="en-US" altLang="ko-KR" sz="3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430020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데모 환경 설계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8.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FEC764-8601-40BC-A663-280579CA827D}"/>
              </a:ext>
            </a:extLst>
          </p:cNvPr>
          <p:cNvSpPr txBox="1">
            <a:spLocks/>
          </p:cNvSpPr>
          <p:nvPr/>
        </p:nvSpPr>
        <p:spPr>
          <a:xfrm>
            <a:off x="965332" y="1490034"/>
            <a:ext cx="10266548" cy="4679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ko-KR" altLang="en-US" dirty="0"/>
              <a:t>인식률을 높이기 위해 사진에서 손을 제외한 다른 부분은 검정색으로 통일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ko-KR" altLang="en-US" sz="900" dirty="0"/>
          </a:p>
          <a:p>
            <a:pPr marL="1314450" lvl="2" indent="-457200">
              <a:buFontTx/>
              <a:buAutoNum type="circleNumDbPlain"/>
              <a:defRPr/>
            </a:pPr>
            <a:r>
              <a:rPr lang="ko-KR" altLang="en-US" sz="2400" dirty="0"/>
              <a:t>배경 : 검은색 천을 매달아 놓은 스탠드</a:t>
            </a:r>
          </a:p>
          <a:p>
            <a:pPr marL="1314450" lvl="2" indent="-457200">
              <a:buFontTx/>
              <a:buAutoNum type="circleNumDbPlain"/>
              <a:defRPr/>
            </a:pPr>
            <a:r>
              <a:rPr lang="ko-KR" altLang="en-US" sz="2400" dirty="0"/>
              <a:t>의상 : 손에서 팔꿈치까지 보이는 검은 옷</a:t>
            </a:r>
            <a:endParaRPr lang="en-US" altLang="ko-KR" sz="2400" dirty="0"/>
          </a:p>
          <a:p>
            <a:pPr marL="1314450" lvl="2" indent="-457200">
              <a:buFontTx/>
              <a:buAutoNum type="circleNumDbPlain"/>
              <a:defRPr/>
            </a:pPr>
            <a:r>
              <a:rPr lang="ko-KR" altLang="en-US" sz="2400" dirty="0"/>
              <a:t>조명 </a:t>
            </a:r>
            <a:r>
              <a:rPr lang="en-US" altLang="ko-KR" sz="2400" dirty="0"/>
              <a:t>: </a:t>
            </a:r>
            <a:r>
              <a:rPr lang="ko-KR" altLang="en-US" sz="2400" dirty="0"/>
              <a:t>어둡지 않은 곳</a:t>
            </a:r>
            <a:endParaRPr lang="en-US" altLang="ko-KR" sz="2400" dirty="0"/>
          </a:p>
          <a:p>
            <a:pPr marL="1314450" lvl="2" indent="-457200">
              <a:buFontTx/>
              <a:buAutoNum type="circleNumDbPlain"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사진 촬영 영역은 턱 아래에서 허리 위까지</a:t>
            </a:r>
          </a:p>
          <a:p>
            <a:pPr lvl="1">
              <a:defRPr/>
            </a:pPr>
            <a:endParaRPr lang="en-US" altLang="ko-KR" sz="3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679779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전체 구현 현황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9.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9EF5E0-D201-4E22-AAB0-EC4720FD4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04077"/>
              </p:ext>
            </p:extLst>
          </p:nvPr>
        </p:nvGraphicFramePr>
        <p:xfrm>
          <a:off x="1149704" y="1247802"/>
          <a:ext cx="10265056" cy="534158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02234">
                  <a:extLst>
                    <a:ext uri="{9D8B030D-6E8A-4147-A177-3AD203B41FA5}">
                      <a16:colId xmlns:a16="http://schemas.microsoft.com/office/drawing/2014/main" val="1761888725"/>
                    </a:ext>
                  </a:extLst>
                </a:gridCol>
                <a:gridCol w="1506489">
                  <a:extLst>
                    <a:ext uri="{9D8B030D-6E8A-4147-A177-3AD203B41FA5}">
                      <a16:colId xmlns:a16="http://schemas.microsoft.com/office/drawing/2014/main" val="2994055836"/>
                    </a:ext>
                  </a:extLst>
                </a:gridCol>
                <a:gridCol w="3488064">
                  <a:extLst>
                    <a:ext uri="{9D8B030D-6E8A-4147-A177-3AD203B41FA5}">
                      <a16:colId xmlns:a16="http://schemas.microsoft.com/office/drawing/2014/main" val="2015020393"/>
                    </a:ext>
                  </a:extLst>
                </a:gridCol>
                <a:gridCol w="3768269">
                  <a:extLst>
                    <a:ext uri="{9D8B030D-6E8A-4147-A177-3AD203B41FA5}">
                      <a16:colId xmlns:a16="http://schemas.microsoft.com/office/drawing/2014/main" val="2942265447"/>
                    </a:ext>
                  </a:extLst>
                </a:gridCol>
              </a:tblGrid>
              <a:tr h="42834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전체 구현 현황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5307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구현 범위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구현 현황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구현한 부분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개발할 부분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b"/>
                </a:tc>
                <a:extLst>
                  <a:ext uri="{0D108BD9-81ED-4DB2-BD59-A6C34878D82A}">
                    <a16:rowId xmlns:a16="http://schemas.microsoft.com/office/drawing/2014/main" val="3433604235"/>
                  </a:ext>
                </a:extLst>
              </a:tr>
              <a:tr h="118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UI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90%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리얼센스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카메라로 촬영되는 실시간 화면 구현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이미지를 촬영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중지하는 버튼 구현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번역된 내용이 출력되는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TextBox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구현</a:t>
                      </a: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버튼의 간소화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(STOP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버튼 삭제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API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와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TextBox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연동</a:t>
                      </a:r>
                    </a:p>
                  </a:txBody>
                  <a:tcPr marL="68584" marR="68584" marT="34297" marB="34297" anchor="ctr"/>
                </a:tc>
                <a:extLst>
                  <a:ext uri="{0D108BD9-81ED-4DB2-BD59-A6C34878D82A}">
                    <a16:rowId xmlns:a16="http://schemas.microsoft.com/office/drawing/2014/main" val="2482304608"/>
                  </a:ext>
                </a:extLst>
              </a:tr>
              <a:tr h="123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Data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처리 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알고리즘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30%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알고리즘 순서도 작성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연속적인 이미지 추론코드 구현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알고리즘 코드 작성 및 연동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extLst>
                  <a:ext uri="{0D108BD9-81ED-4DB2-BD59-A6C34878D82A}">
                    <a16:rowId xmlns:a16="http://schemas.microsoft.com/office/drawing/2014/main" val="407557291"/>
                  </a:ext>
                </a:extLst>
              </a:tr>
              <a:tr h="1184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수어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이미지 </a:t>
                      </a:r>
                      <a:endParaRPr lang="en-US" altLang="ko-KR" sz="18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학습</a:t>
                      </a: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50%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현재까지 구상한 시나리오에 해당되는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가지 동작 학습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숫자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: 1,2,3,4,5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단어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: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left,leg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, sick, walk, when)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새로운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시나리오에 해당되는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가지 이상 동작 추가 학습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extLst>
                  <a:ext uri="{0D108BD9-81ED-4DB2-BD59-A6C34878D82A}">
                    <a16:rowId xmlns:a16="http://schemas.microsoft.com/office/drawing/2014/main" val="802864751"/>
                  </a:ext>
                </a:extLst>
              </a:tr>
              <a:tr h="592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번역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API (Papago)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90%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영단어들을 합쳐 완전한 문장으로 한국어 번역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68584" marR="68584" marT="34297" marB="34297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버튼과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TextBox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연동</a:t>
                      </a:r>
                    </a:p>
                  </a:txBody>
                  <a:tcPr marL="68584" marR="68584" marT="34297" marB="34297" anchor="ctr"/>
                </a:tc>
                <a:extLst>
                  <a:ext uri="{0D108BD9-81ED-4DB2-BD59-A6C34878D82A}">
                    <a16:rowId xmlns:a16="http://schemas.microsoft.com/office/drawing/2014/main" val="425900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9201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92C224B-8D40-482E-9614-DA7A5B1AB50E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 설계 개요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-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지난 발표 지적사항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717AB-CB16-4565-A70E-903BFCEF3E98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C9ABEF-C253-4D8A-B89C-9DCA76E3A50C}"/>
              </a:ext>
            </a:extLst>
          </p:cNvPr>
          <p:cNvSpPr/>
          <p:nvPr/>
        </p:nvSpPr>
        <p:spPr>
          <a:xfrm>
            <a:off x="1149703" y="1806030"/>
            <a:ext cx="1046317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ko-KR" altLang="en-US" sz="28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지난 발표에서의 지적 사항</a:t>
            </a:r>
            <a:endParaRPr lang="en-US" altLang="ko-KR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설문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을 </a:t>
            </a:r>
            <a:r>
              <a:rPr lang="ko-KR" altLang="en-US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농인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대상으로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수행할 것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Mobile Application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으로의 개발 가능성 여부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defRPr/>
            </a:pPr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>
              <a:defRPr/>
            </a:pPr>
            <a:endParaRPr lang="en-US" altLang="ko-KR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ko-KR" altLang="en-US" sz="28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지적 사항에 대한 답변</a:t>
            </a:r>
            <a:endParaRPr lang="en-US" altLang="ko-KR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농인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들을 대상으로 </a:t>
            </a:r>
            <a:r>
              <a:rPr lang="ko-KR" altLang="en-US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설문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을 수행</a:t>
            </a:r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의료 </a:t>
            </a:r>
            <a:r>
              <a:rPr lang="ko-KR" altLang="en-US" sz="2400" dirty="0" err="1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수어의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번역임과 동시에 양손을 사용하기 때문에 해당 프로젝트의    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  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</a:t>
            </a:r>
            <a:r>
              <a:rPr lang="en-US" altLang="ko-KR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Mobile</a:t>
            </a:r>
            <a:r>
              <a:rPr lang="ko-KR" altLang="en-US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Application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의 활용도가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낮다고 판단</a:t>
            </a:r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26912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 업무분담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10.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10FF96-86CF-438D-914F-AAE1EE0D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401"/>
              </p:ext>
            </p:extLst>
          </p:nvPr>
        </p:nvGraphicFramePr>
        <p:xfrm>
          <a:off x="1476335" y="1380514"/>
          <a:ext cx="9740306" cy="5228306"/>
        </p:xfrm>
        <a:graphic>
          <a:graphicData uri="http://schemas.openxmlformats.org/drawingml/2006/table">
            <a:tbl>
              <a:tblPr/>
              <a:tblGrid>
                <a:gridCol w="1046352">
                  <a:extLst>
                    <a:ext uri="{9D8B030D-6E8A-4147-A177-3AD203B41FA5}">
                      <a16:colId xmlns:a16="http://schemas.microsoft.com/office/drawing/2014/main" val="1369124097"/>
                    </a:ext>
                  </a:extLst>
                </a:gridCol>
                <a:gridCol w="2197955">
                  <a:extLst>
                    <a:ext uri="{9D8B030D-6E8A-4147-A177-3AD203B41FA5}">
                      <a16:colId xmlns:a16="http://schemas.microsoft.com/office/drawing/2014/main" val="1226650397"/>
                    </a:ext>
                  </a:extLst>
                </a:gridCol>
                <a:gridCol w="2165333">
                  <a:extLst>
                    <a:ext uri="{9D8B030D-6E8A-4147-A177-3AD203B41FA5}">
                      <a16:colId xmlns:a16="http://schemas.microsoft.com/office/drawing/2014/main" val="3526081048"/>
                    </a:ext>
                  </a:extLst>
                </a:gridCol>
                <a:gridCol w="2165333">
                  <a:extLst>
                    <a:ext uri="{9D8B030D-6E8A-4147-A177-3AD203B41FA5}">
                      <a16:colId xmlns:a16="http://schemas.microsoft.com/office/drawing/2014/main" val="3485108560"/>
                    </a:ext>
                  </a:extLst>
                </a:gridCol>
                <a:gridCol w="2165333">
                  <a:extLst>
                    <a:ext uri="{9D8B030D-6E8A-4147-A177-3AD203B41FA5}">
                      <a16:colId xmlns:a16="http://schemas.microsoft.com/office/drawing/2014/main" val="1074604462"/>
                    </a:ext>
                  </a:extLst>
                </a:gridCol>
              </a:tblGrid>
              <a:tr h="46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신규영</a:t>
                      </a:r>
                    </a:p>
                  </a:txBody>
                  <a:tcPr marL="94265" marR="94265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황다솔</a:t>
                      </a:r>
                    </a:p>
                  </a:txBody>
                  <a:tcPr marL="94265" marR="94265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이주원</a:t>
                      </a:r>
                    </a:p>
                  </a:txBody>
                  <a:tcPr marL="94265" marR="94265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나영훈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183043"/>
                  </a:ext>
                </a:extLst>
              </a:tr>
              <a:tr h="79766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자료수집</a:t>
                      </a:r>
                    </a:p>
                  </a:txBody>
                  <a:tcPr marL="94265" marR="94265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Inception v_3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Thresholding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Inception v_1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Python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Opencv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PYQT5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의료관련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수어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Papago API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478268"/>
                  </a:ext>
                </a:extLst>
              </a:tr>
              <a:tr h="75567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설      계</a:t>
                      </a:r>
                    </a:p>
                  </a:txBody>
                  <a:tcPr marL="94265" marR="94265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학습모델 설계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인식률을 높일 수 있는 방법 설계</a:t>
                      </a:r>
                    </a:p>
                  </a:txBody>
                  <a:tcPr marL="94265" marR="94265" marT="49023" marB="49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1" marB="49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UI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설계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API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를 활용한 번역 설계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marL="94265" marR="94265" marT="49023" marB="49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7045"/>
                  </a:ext>
                </a:extLst>
              </a:tr>
              <a:tr h="15137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구      현</a:t>
                      </a:r>
                    </a:p>
                  </a:txBody>
                  <a:tcPr marL="94265" marR="94265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RGB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이미지를                                                                                   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TOZERO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이미지로 변환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Inception v_3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기반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                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학습 및 평가</a:t>
                      </a:r>
                    </a:p>
                  </a:txBody>
                  <a:tcPr marL="94265" marR="94265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Inception v_1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기반 학습모델 수정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171450" marR="0" lvl="0" indent="-1714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Inception v_1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을 활용한 학습 및 평가</a:t>
                      </a:r>
                    </a:p>
                  </a:txBody>
                  <a:tcPr marL="94265" marR="94265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카메라를 사용하여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이미지 저장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PYQT5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를 사용한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UI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구현</a:t>
                      </a:r>
                    </a:p>
                  </a:txBody>
                  <a:tcPr marL="94265" marR="94265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API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를 통한 번역 구현</a:t>
                      </a:r>
                    </a:p>
                  </a:txBody>
                  <a:tcPr marL="94265" marR="94265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69028"/>
                  </a:ext>
                </a:extLst>
              </a:tr>
              <a:tr h="148343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테스트</a:t>
                      </a:r>
                    </a:p>
                  </a:txBody>
                  <a:tcPr marL="94265" marR="94265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이미지 변환 테스트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수어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인식률 테스트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수어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번역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 통합테스트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/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유지보수</a:t>
                      </a:r>
                    </a:p>
                  </a:txBody>
                  <a:tcPr marL="94265" marR="94265" marT="49023" marB="49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8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23212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종합설계 수행 일정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11.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5" name="그림 3">
            <a:extLst>
              <a:ext uri="{FF2B5EF4-FFF2-40B4-BE49-F238E27FC236}">
                <a16:creationId xmlns:a16="http://schemas.microsoft.com/office/drawing/2014/main" id="{C74E8566-0445-4297-AE03-0C94310B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35" y="1611346"/>
            <a:ext cx="9658090" cy="45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8410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723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  필요기술 및 참고 문헌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12.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D059296-D41D-4A0B-8433-ED92C941C066}"/>
              </a:ext>
            </a:extLst>
          </p:cNvPr>
          <p:cNvSpPr txBox="1">
            <a:spLocks noChangeArrowheads="1"/>
          </p:cNvSpPr>
          <p:nvPr/>
        </p:nvSpPr>
        <p:spPr>
          <a:xfrm>
            <a:off x="1353502" y="1407183"/>
            <a:ext cx="11082337" cy="5429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000" dirty="0"/>
              <a:t>UC </a:t>
            </a:r>
            <a:r>
              <a:rPr lang="ko-KR" altLang="en-US" sz="2000" dirty="0"/>
              <a:t>샌디에이고 스마트장갑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hlinkClick r:id="rId3"/>
              </a:rPr>
              <a:t>https://www.youtube.com/user/UCSanDiego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000" dirty="0" err="1"/>
              <a:t>수어번역</a:t>
            </a:r>
            <a:r>
              <a:rPr lang="ko-KR" altLang="en-US" sz="2000" dirty="0"/>
              <a:t> 어플리케이션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hlinkClick r:id="rId4"/>
              </a:rPr>
              <a:t> https://www.appannie.com/kr/apps/google-play/app/com.sec.android.app.ksldic/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000" dirty="0" err="1"/>
              <a:t>GoogleNet</a:t>
            </a:r>
            <a:r>
              <a:rPr lang="ko-KR" altLang="en-US" sz="2000" dirty="0"/>
              <a:t> </a:t>
            </a:r>
            <a:r>
              <a:rPr lang="en-US" altLang="ko-KR" sz="2000" dirty="0"/>
              <a:t>Inception_v1, Inception_v3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5"/>
              </a:rPr>
              <a:t>https://norman3.github.io/papers/docs/google_inception.html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000" dirty="0"/>
              <a:t>한국수어사전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수어</a:t>
            </a:r>
            <a:r>
              <a:rPr lang="ko-KR" altLang="en-US" sz="2000" dirty="0"/>
              <a:t> 참고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ko-KR" sz="1600" dirty="0">
                <a:hlinkClick r:id="rId6"/>
              </a:rPr>
              <a:t>http://sldict.korean.go.kr/front/main/main.do</a:t>
            </a:r>
            <a:endParaRPr lang="en-US" altLang="ko-KR" sz="20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000" dirty="0"/>
              <a:t>네이버 개발자센터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파파고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ko-KR" sz="1600" dirty="0">
                <a:hlinkClick r:id="rId7"/>
              </a:rPr>
              <a:t>https://developers.naver.com/main/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000" dirty="0"/>
              <a:t>Slim</a:t>
            </a:r>
            <a:r>
              <a:rPr lang="ko-KR" altLang="en-US" sz="2000" dirty="0"/>
              <a:t> 모델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ko-KR" sz="1600" dirty="0">
                <a:hlinkClick r:id="rId8"/>
              </a:rPr>
              <a:t>https://github.com/tensorflow/models/tree/master/research/slim</a:t>
            </a:r>
            <a:r>
              <a:rPr lang="en-US" altLang="ko-KR" sz="1600" dirty="0"/>
              <a:t>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000" dirty="0"/>
              <a:t>Adaptive Thresholding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ko-KR" sz="1600" dirty="0">
                <a:hlinkClick r:id="rId9"/>
              </a:rPr>
              <a:t>https://docs.opencv.org/3.4.0/d7/d4d/tutorial_py_thresholding.html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000" dirty="0"/>
              <a:t>C++ API OpenCV </a:t>
            </a:r>
            <a:r>
              <a:rPr lang="ko-KR" altLang="en-US" sz="2000" dirty="0"/>
              <a:t>프로그래밍 개정판 </a:t>
            </a:r>
            <a:r>
              <a:rPr lang="en-US" altLang="ko-KR" sz="2000" dirty="0"/>
              <a:t>(OpenCV</a:t>
            </a:r>
            <a:r>
              <a:rPr lang="ko-KR" altLang="en-US" sz="2000" dirty="0"/>
              <a:t>로 배우는 디지털 영상처리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저자 </a:t>
            </a:r>
            <a:r>
              <a:rPr lang="ko-KR" altLang="en-US" sz="2000" dirty="0" err="1"/>
              <a:t>김동균</a:t>
            </a:r>
            <a:endParaRPr lang="en-US" altLang="ko-KR" sz="20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967520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64AFB64-4A77-4960-B6F4-4A5478E429DF}"/>
              </a:ext>
            </a:extLst>
          </p:cNvPr>
          <p:cNvSpPr txBox="1"/>
          <p:nvPr/>
        </p:nvSpPr>
        <p:spPr>
          <a:xfrm>
            <a:off x="4049798" y="2967335"/>
            <a:ext cx="4092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THANK YOU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05819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lking man  iconì ëí ì´ë¯¸ì§ ê²ìê²°ê³¼">
            <a:extLst>
              <a:ext uri="{FF2B5EF4-FFF2-40B4-BE49-F238E27FC236}">
                <a16:creationId xmlns:a16="http://schemas.microsoft.com/office/drawing/2014/main" id="{8BE88B05-A1FB-42BA-B1FC-3F58E4E2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70" y="1986127"/>
            <a:ext cx="1163945" cy="17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9FF222-D5A2-4BF1-8865-283E3145A0E5}"/>
              </a:ext>
            </a:extLst>
          </p:cNvPr>
          <p:cNvSpPr txBox="1"/>
          <p:nvPr/>
        </p:nvSpPr>
        <p:spPr>
          <a:xfrm>
            <a:off x="3304107" y="2526175"/>
            <a:ext cx="79668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“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저는 밖에서 노는 것 보다 책을 읽는 것을 좋아합니다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“</a:t>
            </a:r>
          </a:p>
          <a:p>
            <a:pPr algn="ctr"/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나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+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밖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+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놀다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+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별로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+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집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+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계시다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+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독서 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+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낫다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0BCE6D-30B5-4664-8BAB-1E731F9666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72" y="4049669"/>
            <a:ext cx="2124585" cy="1797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F27EB-F77D-48AE-A007-ECEB77E1A575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 설계 개요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연구 개발 배경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D288-2921-4E25-A66D-FA6768441E7A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1121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CF27EB-F77D-48AE-A007-ECEB77E1A575}"/>
              </a:ext>
            </a:extLst>
          </p:cNvPr>
          <p:cNvSpPr txBox="1"/>
          <p:nvPr/>
        </p:nvSpPr>
        <p:spPr>
          <a:xfrm>
            <a:off x="1149703" y="688016"/>
            <a:ext cx="766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 설계 개요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연구 개발 배경 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한국 농아인 협회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)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D288-2921-4E25-A66D-FA6768441E7A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AA24B-8391-4F0C-8313-E21722F9CB20}"/>
              </a:ext>
            </a:extLst>
          </p:cNvPr>
          <p:cNvSpPr txBox="1"/>
          <p:nvPr/>
        </p:nvSpPr>
        <p:spPr>
          <a:xfrm>
            <a:off x="4001624" y="4921360"/>
            <a:ext cx="5964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F5DFEE-28BB-4F32-AF57-FF21FD059A9A}"/>
              </a:ext>
            </a:extLst>
          </p:cNvPr>
          <p:cNvGrpSpPr/>
          <p:nvPr/>
        </p:nvGrpSpPr>
        <p:grpSpPr>
          <a:xfrm>
            <a:off x="-823279" y="1669190"/>
            <a:ext cx="7204829" cy="5589740"/>
            <a:chOff x="-397173" y="1259655"/>
            <a:chExt cx="5646488" cy="42477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81D942-1DE1-4B59-988C-67446F7B2D79}"/>
                </a:ext>
              </a:extLst>
            </p:cNvPr>
            <p:cNvSpPr txBox="1"/>
            <p:nvPr/>
          </p:nvSpPr>
          <p:spPr>
            <a:xfrm>
              <a:off x="1218814" y="2185299"/>
              <a:ext cx="327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</a:t>
              </a:r>
              <a:endParaRPr lang="en-US" altLang="ko-KR" dirty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1129BE-16AA-42CA-BF5A-EF6F0B644099}"/>
                </a:ext>
              </a:extLst>
            </p:cNvPr>
            <p:cNvSpPr txBox="1"/>
            <p:nvPr/>
          </p:nvSpPr>
          <p:spPr>
            <a:xfrm>
              <a:off x="1218814" y="2185299"/>
              <a:ext cx="327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</a:t>
              </a:r>
              <a:endParaRPr lang="en-US" altLang="ko-KR" dirty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8CB49D38-6E47-494B-A6CE-81840487B4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19047888"/>
                </p:ext>
              </p:extLst>
            </p:nvPr>
          </p:nvGraphicFramePr>
          <p:xfrm>
            <a:off x="-397173" y="1628987"/>
            <a:ext cx="5646488" cy="387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13226229-8CBB-4B87-8771-E2BFACFEEEAE}"/>
                </a:ext>
              </a:extLst>
            </p:cNvPr>
            <p:cNvSpPr txBox="1"/>
            <p:nvPr/>
          </p:nvSpPr>
          <p:spPr>
            <a:xfrm>
              <a:off x="1292891" y="1259655"/>
              <a:ext cx="3599727" cy="369332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병원 </a:t>
              </a:r>
              <a:r>
                <a:rPr lang="ko-KR" altLang="en-US" sz="2400" dirty="0" err="1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진료시</a:t>
              </a:r>
              <a:r>
                <a:rPr lang="ko-KR" altLang="en-US" sz="2400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불편함의 정도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A87C24-B000-4658-ADB6-CC0E72A6A86E}"/>
              </a:ext>
            </a:extLst>
          </p:cNvPr>
          <p:cNvGrpSpPr/>
          <p:nvPr/>
        </p:nvGrpSpPr>
        <p:grpSpPr>
          <a:xfrm>
            <a:off x="5168038" y="1593873"/>
            <a:ext cx="7543077" cy="5457996"/>
            <a:chOff x="266066" y="1243670"/>
            <a:chExt cx="5911576" cy="42187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6E6AE2-DF64-44A5-B38A-FC86E252046C}"/>
                </a:ext>
              </a:extLst>
            </p:cNvPr>
            <p:cNvSpPr txBox="1"/>
            <p:nvPr/>
          </p:nvSpPr>
          <p:spPr>
            <a:xfrm>
              <a:off x="1218814" y="2185299"/>
              <a:ext cx="327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</a:t>
              </a:r>
              <a:endParaRPr lang="en-US" altLang="ko-KR" dirty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B144FC-3160-43B9-A383-12AD8BB8650F}"/>
                </a:ext>
              </a:extLst>
            </p:cNvPr>
            <p:cNvSpPr txBox="1"/>
            <p:nvPr/>
          </p:nvSpPr>
          <p:spPr>
            <a:xfrm>
              <a:off x="1218814" y="2185299"/>
              <a:ext cx="327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</a:t>
              </a:r>
              <a:endParaRPr lang="en-US" altLang="ko-KR" dirty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550E1A09-E027-40D2-B7E6-C1D976B0E9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9323582"/>
                </p:ext>
              </p:extLst>
            </p:nvPr>
          </p:nvGraphicFramePr>
          <p:xfrm>
            <a:off x="286969" y="1583969"/>
            <a:ext cx="5646488" cy="387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8A804296-9E2D-4A24-B596-FB41A9DD675E}"/>
                </a:ext>
              </a:extLst>
            </p:cNvPr>
            <p:cNvSpPr txBox="1"/>
            <p:nvPr/>
          </p:nvSpPr>
          <p:spPr>
            <a:xfrm>
              <a:off x="266066" y="1243670"/>
              <a:ext cx="5911576" cy="78345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err="1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수어를</a:t>
              </a:r>
              <a:r>
                <a:rPr lang="ko-KR" altLang="en-US" sz="2400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모르는 사람과</a:t>
              </a:r>
              <a:endPara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의사소통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9461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92C224B-8D40-482E-9614-DA7A5B1AB50E}"/>
              </a:ext>
            </a:extLst>
          </p:cNvPr>
          <p:cNvSpPr txBox="1"/>
          <p:nvPr/>
        </p:nvSpPr>
        <p:spPr>
          <a:xfrm>
            <a:off x="1149703" y="688016"/>
            <a:ext cx="74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종합 설계 개요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–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연구 개발 목표와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연구 개발 효과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717AB-CB16-4565-A70E-903BFCEF3E98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1.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4F1E2-9F6F-4EC5-963B-F58DBC5B17C2}"/>
              </a:ext>
            </a:extLst>
          </p:cNvPr>
          <p:cNvSpPr/>
          <p:nvPr/>
        </p:nvSpPr>
        <p:spPr>
          <a:xfrm>
            <a:off x="1149703" y="1806030"/>
            <a:ext cx="1076362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ko-KR" altLang="en-US" sz="28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연구 개발 목표</a:t>
            </a:r>
            <a:endParaRPr lang="en-US" altLang="ko-KR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낮은 소득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에 비하여 </a:t>
            </a:r>
            <a:r>
              <a:rPr lang="ko-KR" altLang="en-US" sz="240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높은 의료비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를 부담하는 농인들이 상급 병원에만 있는 의료통역사가 없어도 번역기가 설치된 병원에서도 진단이 가능하게 함</a:t>
            </a:r>
            <a:r>
              <a:rPr lang="en-US" altLang="ko-KR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</a:p>
          <a:p>
            <a:pPr lvl="1">
              <a:defRPr/>
            </a:pPr>
            <a:endParaRPr lang="en-US" altLang="ko-KR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lvl="1">
              <a:defRPr/>
            </a:pPr>
            <a:endParaRPr lang="en-US" altLang="ko-KR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ko-KR" altLang="en-US" sz="28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연구 개발 효과</a:t>
            </a:r>
            <a:endParaRPr lang="en-US" altLang="ko-KR" sz="28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농인들의 </a:t>
            </a:r>
            <a:r>
              <a:rPr lang="ko-KR" altLang="en-US" sz="2400" dirty="0">
                <a:solidFill>
                  <a:srgbClr val="0070C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의사소통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의 불편함 개선</a:t>
            </a:r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농인들의 </a:t>
            </a:r>
            <a:r>
              <a:rPr lang="ko-KR" altLang="en-US" sz="2400" dirty="0">
                <a:solidFill>
                  <a:srgbClr val="0070C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복지 수준 </a:t>
            </a:r>
            <a:r>
              <a:rPr lang="ko-KR" altLang="en-US" sz="24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개선</a:t>
            </a:r>
            <a:endParaRPr lang="en-US" altLang="ko-KR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8866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AE75FB9-592A-4F97-83D2-2251CF6799D8}"/>
              </a:ext>
            </a:extLst>
          </p:cNvPr>
          <p:cNvSpPr txBox="1"/>
          <p:nvPr/>
        </p:nvSpPr>
        <p:spPr>
          <a:xfrm>
            <a:off x="578734" y="2002419"/>
            <a:ext cx="32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endParaRPr lang="en-US" altLang="ko-KR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498C9-E1BE-4BFE-92D2-2C9683732A8F}"/>
              </a:ext>
            </a:extLst>
          </p:cNvPr>
          <p:cNvSpPr txBox="1"/>
          <p:nvPr/>
        </p:nvSpPr>
        <p:spPr>
          <a:xfrm>
            <a:off x="4154446" y="3749667"/>
            <a:ext cx="991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관련 연구 및 사례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(1)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11" name="그림 5">
            <a:extLst>
              <a:ext uri="{FF2B5EF4-FFF2-40B4-BE49-F238E27FC236}">
                <a16:creationId xmlns:a16="http://schemas.microsoft.com/office/drawing/2014/main" id="{7394182C-0DB6-4549-9E37-710689FCF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85" y="1258593"/>
            <a:ext cx="21224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6">
            <a:extLst>
              <a:ext uri="{FF2B5EF4-FFF2-40B4-BE49-F238E27FC236}">
                <a16:creationId xmlns:a16="http://schemas.microsoft.com/office/drawing/2014/main" id="{1667764C-E4EB-4838-A13F-542B548F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274" y="1437663"/>
            <a:ext cx="70722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언어장갑</a:t>
            </a:r>
            <a:endParaRPr lang="en-US" altLang="ko-KR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latinLnBrk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solidFill>
                  <a:schemeClr val="tx1">
                    <a:lumMod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특수 제작한 장갑을 착용하여 손가락 관절의 위치에 따라 </a:t>
            </a:r>
            <a:endParaRPr lang="en-US" altLang="ko-KR" sz="1600" b="0" dirty="0">
              <a:solidFill>
                <a:schemeClr val="tx1">
                  <a:lumMod val="75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latinLnBrk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solidFill>
                  <a:schemeClr val="tx1">
                    <a:lumMod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수화 알파벳의 문자들을 코드화</a:t>
            </a:r>
            <a:endParaRPr lang="en-US" altLang="ko-KR" sz="1600" b="0" dirty="0">
              <a:solidFill>
                <a:schemeClr val="tx1">
                  <a:lumMod val="75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DDF0B44A-7C27-43BC-84A3-B1E1E84D8825}"/>
              </a:ext>
            </a:extLst>
          </p:cNvPr>
          <p:cNvGrpSpPr>
            <a:grpSpLocks/>
          </p:cNvGrpSpPr>
          <p:nvPr/>
        </p:nvGrpSpPr>
        <p:grpSpPr bwMode="auto">
          <a:xfrm>
            <a:off x="1308695" y="2905106"/>
            <a:ext cx="2122487" cy="2347913"/>
            <a:chOff x="1043608" y="3212976"/>
            <a:chExt cx="2121666" cy="2348650"/>
          </a:xfrm>
        </p:grpSpPr>
        <p:pic>
          <p:nvPicPr>
            <p:cNvPr id="15" name="그림 8">
              <a:extLst>
                <a:ext uri="{FF2B5EF4-FFF2-40B4-BE49-F238E27FC236}">
                  <a16:creationId xmlns:a16="http://schemas.microsoft.com/office/drawing/2014/main" id="{5AA34373-1C9D-481B-9666-B4536B25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43" b="-14543"/>
            <a:stretch>
              <a:fillRect/>
            </a:stretch>
          </p:blipFill>
          <p:spPr bwMode="auto">
            <a:xfrm>
              <a:off x="1043681" y="3330297"/>
              <a:ext cx="2121592" cy="223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7">
              <a:extLst>
                <a:ext uri="{FF2B5EF4-FFF2-40B4-BE49-F238E27FC236}">
                  <a16:creationId xmlns:a16="http://schemas.microsoft.com/office/drawing/2014/main" id="{913A30E0-847D-497E-9F14-9C61007EE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93" b="83653"/>
            <a:stretch>
              <a:fillRect/>
            </a:stretch>
          </p:blipFill>
          <p:spPr bwMode="auto">
            <a:xfrm>
              <a:off x="1043608" y="3212976"/>
              <a:ext cx="2121666" cy="32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CE824320-C919-49F6-9A00-0773F5CD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47" y="3531851"/>
            <a:ext cx="76028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b="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수어번역도우미</a:t>
            </a:r>
            <a:endParaRPr lang="en-US" altLang="ko-KR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latinLnBrk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solidFill>
                  <a:schemeClr val="tx1">
                    <a:lumMod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텍스트를 입력하면 마네킹이 문장에 맞는 동작을 취함 </a:t>
            </a:r>
            <a:endParaRPr lang="en-US" altLang="ko-KR" sz="1600" b="0" dirty="0">
              <a:solidFill>
                <a:schemeClr val="tx1">
                  <a:lumMod val="75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18" name="그림 11">
            <a:extLst>
              <a:ext uri="{FF2B5EF4-FFF2-40B4-BE49-F238E27FC236}">
                <a16:creationId xmlns:a16="http://schemas.microsoft.com/office/drawing/2014/main" id="{F8AA70FE-059A-4005-A178-EF5C6B58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85" y="5016800"/>
            <a:ext cx="21193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2">
            <a:extLst>
              <a:ext uri="{FF2B5EF4-FFF2-40B4-BE49-F238E27FC236}">
                <a16:creationId xmlns:a16="http://schemas.microsoft.com/office/drawing/2014/main" id="{82FA6B12-BF0E-4B22-8A07-850E3946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663" y="5268895"/>
            <a:ext cx="81044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b="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넥벤드</a:t>
            </a:r>
            <a:endParaRPr lang="en-US" altLang="ko-KR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 latinLnBrk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err="1">
                <a:solidFill>
                  <a:schemeClr val="tx1">
                    <a:lumMod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넥벤드의</a:t>
            </a:r>
            <a:r>
              <a:rPr lang="ko-KR" altLang="en-US" sz="1600" b="0" dirty="0">
                <a:solidFill>
                  <a:schemeClr val="tx1">
                    <a:lumMod val="75000"/>
                  </a:schemeClr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왼쪽 오른쪽을 구분하여 소리나는 방향으로 진동으로 알림</a:t>
            </a:r>
            <a:endParaRPr lang="en-US" altLang="ko-KR" sz="1600" b="0" dirty="0">
              <a:solidFill>
                <a:schemeClr val="tx1">
                  <a:lumMod val="75000"/>
                </a:schemeClr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86BE487-4C38-4A5C-937B-A2C4008B1088}"/>
              </a:ext>
            </a:extLst>
          </p:cNvPr>
          <p:cNvGrpSpPr/>
          <p:nvPr/>
        </p:nvGrpSpPr>
        <p:grpSpPr>
          <a:xfrm>
            <a:off x="-284089" y="0"/>
            <a:ext cx="12476089" cy="6858000"/>
            <a:chOff x="3930453" y="102851"/>
            <a:chExt cx="12476089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0413D6-2E2E-444B-8C48-90539C76FA6C}"/>
                </a:ext>
              </a:extLst>
            </p:cNvPr>
            <p:cNvSpPr/>
            <p:nvPr/>
          </p:nvSpPr>
          <p:spPr>
            <a:xfrm>
              <a:off x="4214542" y="102851"/>
              <a:ext cx="12192000" cy="685800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FEA8B5-2659-49B5-AFA8-F0BA0007DDBB}"/>
                </a:ext>
              </a:extLst>
            </p:cNvPr>
            <p:cNvSpPr txBox="1"/>
            <p:nvPr/>
          </p:nvSpPr>
          <p:spPr>
            <a:xfrm>
              <a:off x="3930453" y="1043505"/>
              <a:ext cx="12476089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spcBef>
                  <a:spcPct val="0"/>
                </a:spcBef>
                <a:defRPr/>
              </a:pPr>
              <a:r>
                <a:rPr lang="ko-KR" altLang="en-US" sz="3600" dirty="0">
                  <a:solidFill>
                    <a:schemeClr val="bg1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언어장갑 </a:t>
              </a:r>
              <a:endParaRPr lang="en-US" altLang="ko-KR" sz="3600" dirty="0">
                <a:solidFill>
                  <a:schemeClr val="bg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r>
                <a:rPr lang="ko-KR" altLang="en-US" sz="2400" dirty="0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휴대성이 낮고</a:t>
              </a:r>
              <a:r>
                <a:rPr lang="en-US" altLang="ko-KR" sz="2400" dirty="0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상용화 이전 단계이기 때문에 개발비용이 적지 않음</a:t>
              </a:r>
              <a:endParaRPr lang="en-US" altLang="ko-KR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endParaRPr lang="en-US" altLang="ko-KR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endParaRPr lang="en-US" altLang="ko-KR" sz="2400" dirty="0">
                <a:solidFill>
                  <a:schemeClr val="bg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r>
                <a:rPr lang="ko-KR" altLang="en-US" sz="3600" dirty="0" err="1">
                  <a:solidFill>
                    <a:schemeClr val="bg1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수어번역도우미</a:t>
              </a:r>
              <a:r>
                <a:rPr lang="ko-KR" altLang="en-US" sz="3600" dirty="0">
                  <a:solidFill>
                    <a:schemeClr val="bg1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</a:t>
              </a:r>
              <a:endParaRPr lang="en-US" altLang="ko-KR" sz="3600" dirty="0">
                <a:solidFill>
                  <a:schemeClr val="bg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r>
                <a:rPr lang="en-US" altLang="ko-KR" sz="2800" dirty="0">
                  <a:solidFill>
                    <a:schemeClr val="bg1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</a:t>
              </a:r>
              <a:r>
                <a:rPr lang="ko-KR" altLang="en-US" sz="2400" dirty="0" err="1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수어를</a:t>
              </a:r>
              <a:r>
                <a:rPr lang="ko-KR" altLang="en-US" sz="2400" dirty="0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텍스트로 번역하는 기능은 없음</a:t>
              </a:r>
              <a:endParaRPr lang="en-US" altLang="ko-KR" sz="24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endParaRPr lang="en-US" altLang="ko-KR" sz="2800" dirty="0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endParaRPr lang="en-US" altLang="ko-KR" sz="2800" dirty="0">
                <a:solidFill>
                  <a:schemeClr val="bg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r>
                <a:rPr lang="ko-KR" altLang="en-US" sz="3600" dirty="0" err="1">
                  <a:solidFill>
                    <a:schemeClr val="bg1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넥벤드</a:t>
              </a:r>
              <a:r>
                <a:rPr lang="ko-KR" altLang="en-US" sz="3600" dirty="0">
                  <a:solidFill>
                    <a:schemeClr val="bg1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 </a:t>
              </a:r>
              <a:endParaRPr lang="en-US" altLang="ko-KR" sz="3600" dirty="0">
                <a:solidFill>
                  <a:schemeClr val="bg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  <a:p>
              <a:pPr algn="ctr" latinLnBrk="1">
                <a:spcBef>
                  <a:spcPct val="0"/>
                </a:spcBef>
                <a:defRPr/>
              </a:pPr>
              <a:r>
                <a:rPr lang="ko-KR" altLang="en-US" sz="2400" dirty="0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소리 나는 방향만 알려줄 뿐</a:t>
              </a:r>
              <a:r>
                <a:rPr lang="en-US" altLang="ko-KR" sz="2400" dirty="0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, </a:t>
              </a:r>
            </a:p>
            <a:p>
              <a:pPr algn="ctr" latinLnBrk="1">
                <a:spcBef>
                  <a:spcPct val="0"/>
                </a:spcBef>
                <a:defRPr/>
              </a:pPr>
              <a:r>
                <a:rPr lang="ko-KR" altLang="en-US" sz="2400" dirty="0">
                  <a:solidFill>
                    <a:srgbClr val="FF66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의사소통에 대한 번역의 도움을 받을 수는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6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AE75FB9-592A-4F97-83D2-2251CF6799D8}"/>
              </a:ext>
            </a:extLst>
          </p:cNvPr>
          <p:cNvSpPr txBox="1"/>
          <p:nvPr/>
        </p:nvSpPr>
        <p:spPr>
          <a:xfrm>
            <a:off x="578734" y="2002419"/>
            <a:ext cx="32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endParaRPr lang="en-US" altLang="ko-KR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498C9-E1BE-4BFE-92D2-2C9683732A8F}"/>
              </a:ext>
            </a:extLst>
          </p:cNvPr>
          <p:cNvSpPr txBox="1"/>
          <p:nvPr/>
        </p:nvSpPr>
        <p:spPr>
          <a:xfrm>
            <a:off x="4154446" y="3749667"/>
            <a:ext cx="991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관련 연구 및 사례 </a:t>
            </a:r>
            <a:r>
              <a:rPr lang="en-US" altLang="ko-KR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– (2)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2.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6E99A24-58DC-4317-9F24-45E70EC54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32" y="5024130"/>
            <a:ext cx="107610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ko-KR" sz="1800" b="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본 시스템은 일반 카메라에서도 동작이 가능하여 </a:t>
            </a:r>
            <a:endParaRPr lang="en-US" altLang="ko-KR" sz="24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특수한 장비가 필요 없고</a:t>
            </a:r>
            <a:r>
              <a:rPr lang="en-US" altLang="ko-KR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, </a:t>
            </a:r>
            <a:r>
              <a:rPr lang="ko-KR" altLang="en-US" sz="2400" b="0" dirty="0" err="1">
                <a:solidFill>
                  <a:srgbClr val="FF66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수어</a:t>
            </a:r>
            <a:r>
              <a:rPr lang="ko-KR" altLang="en-US" sz="2400" b="0" dirty="0" err="1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에서</a:t>
            </a:r>
            <a:r>
              <a:rPr lang="ko-KR" altLang="en-US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b="0" dirty="0">
                <a:solidFill>
                  <a:srgbClr val="0070C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텍스트</a:t>
            </a:r>
            <a:r>
              <a:rPr lang="ko-KR" altLang="en-US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로의 변환이 가능</a:t>
            </a:r>
            <a:endParaRPr lang="en-US" altLang="ko-KR" sz="2400" b="0" dirty="0">
              <a:solidFill>
                <a:srgbClr val="000000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</a:t>
            </a:r>
            <a:r>
              <a:rPr lang="ko-KR" altLang="en-US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또한 문장단위의 번역으로 의사소통을 지원하여 더 우수</a:t>
            </a: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1404D600-EB5F-4D93-995F-72A52E3F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306205"/>
            <a:ext cx="35179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9871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2D498C9-E1BE-4BFE-92D2-2C9683732A8F}"/>
              </a:ext>
            </a:extLst>
          </p:cNvPr>
          <p:cNvSpPr txBox="1"/>
          <p:nvPr/>
        </p:nvSpPr>
        <p:spPr>
          <a:xfrm>
            <a:off x="4299634" y="3979458"/>
            <a:ext cx="991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06629-295D-412F-BED1-A44DCCAED5D0}"/>
              </a:ext>
            </a:extLst>
          </p:cNvPr>
          <p:cNvSpPr txBox="1"/>
          <p:nvPr/>
        </p:nvSpPr>
        <p:spPr>
          <a:xfrm>
            <a:off x="1149703" y="688016"/>
            <a:ext cx="526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시스템 수행 시나리오</a:t>
            </a:r>
            <a:endParaRPr lang="ko-KR" altLang="en-US" sz="24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8274-11A0-4B81-A1FE-E4A92722F824}"/>
              </a:ext>
            </a:extLst>
          </p:cNvPr>
          <p:cNvSpPr txBox="1"/>
          <p:nvPr/>
        </p:nvSpPr>
        <p:spPr>
          <a:xfrm>
            <a:off x="454329" y="457183"/>
            <a:ext cx="10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3.</a:t>
            </a:r>
            <a:endParaRPr lang="ko-KR" altLang="en-US" sz="5400" b="1" spc="-300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1AD514-F650-4C2C-A452-CCE869358E28}"/>
              </a:ext>
            </a:extLst>
          </p:cNvPr>
          <p:cNvGrpSpPr/>
          <p:nvPr/>
        </p:nvGrpSpPr>
        <p:grpSpPr>
          <a:xfrm>
            <a:off x="205759" y="2380901"/>
            <a:ext cx="3048716" cy="2477460"/>
            <a:chOff x="771149" y="2770286"/>
            <a:chExt cx="2511689" cy="2049142"/>
          </a:xfrm>
        </p:grpSpPr>
        <p:grpSp>
          <p:nvGrpSpPr>
            <p:cNvPr id="8" name="그룹 55">
              <a:extLst>
                <a:ext uri="{FF2B5EF4-FFF2-40B4-BE49-F238E27FC236}">
                  <a16:creationId xmlns:a16="http://schemas.microsoft.com/office/drawing/2014/main" id="{812FC03D-F30B-4C4D-8657-794829475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2404" y="3009510"/>
              <a:ext cx="2340434" cy="1727292"/>
              <a:chOff x="905674" y="1226318"/>
              <a:chExt cx="2355912" cy="1744340"/>
            </a:xfrm>
          </p:grpSpPr>
          <p:pic>
            <p:nvPicPr>
              <p:cNvPr id="11" name="그림 39">
                <a:extLst>
                  <a:ext uri="{FF2B5EF4-FFF2-40B4-BE49-F238E27FC236}">
                    <a16:creationId xmlns:a16="http://schemas.microsoft.com/office/drawing/2014/main" id="{4957B783-70FC-4FD8-AEB8-ECBE266EFC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540"/>
              <a:stretch>
                <a:fillRect/>
              </a:stretch>
            </p:blipFill>
            <p:spPr bwMode="auto">
              <a:xfrm>
                <a:off x="2175381" y="2019416"/>
                <a:ext cx="1086205" cy="696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40">
                <a:extLst>
                  <a:ext uri="{FF2B5EF4-FFF2-40B4-BE49-F238E27FC236}">
                    <a16:creationId xmlns:a16="http://schemas.microsoft.com/office/drawing/2014/main" id="{FC06A10E-079C-4B5D-A900-94BC5375A7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" b="-452"/>
              <a:stretch>
                <a:fillRect/>
              </a:stretch>
            </p:blipFill>
            <p:spPr bwMode="auto">
              <a:xfrm>
                <a:off x="905674" y="1226318"/>
                <a:ext cx="1277307" cy="1744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9FD7088E-9622-48D9-84D0-3E8FA9E6D4F4}"/>
                  </a:ext>
                </a:extLst>
              </p:cNvPr>
              <p:cNvSpPr/>
              <p:nvPr/>
            </p:nvSpPr>
            <p:spPr>
              <a:xfrm>
                <a:off x="1413724" y="1509605"/>
                <a:ext cx="1512908" cy="1121999"/>
              </a:xfrm>
              <a:custGeom>
                <a:avLst/>
                <a:gdLst>
                  <a:gd name="connsiteX0" fmla="*/ 0 w 3090441"/>
                  <a:gd name="connsiteY0" fmla="*/ 0 h 2419109"/>
                  <a:gd name="connsiteX1" fmla="*/ 0 w 3090441"/>
                  <a:gd name="connsiteY1" fmla="*/ 2419109 h 2419109"/>
                  <a:gd name="connsiteX2" fmla="*/ 3090441 w 3090441"/>
                  <a:gd name="connsiteY2" fmla="*/ 2025569 h 2419109"/>
                  <a:gd name="connsiteX3" fmla="*/ 3090441 w 3090441"/>
                  <a:gd name="connsiteY3" fmla="*/ 1713053 h 2419109"/>
                  <a:gd name="connsiteX4" fmla="*/ 0 w 3090441"/>
                  <a:gd name="connsiteY4" fmla="*/ 0 h 241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441" h="2419109">
                    <a:moveTo>
                      <a:pt x="0" y="0"/>
                    </a:moveTo>
                    <a:lnTo>
                      <a:pt x="0" y="2419109"/>
                    </a:lnTo>
                    <a:lnTo>
                      <a:pt x="3090441" y="2025569"/>
                    </a:lnTo>
                    <a:lnTo>
                      <a:pt x="3090441" y="17130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210 구름고딕 070" panose="02020603020101020101" pitchFamily="18" charset="-127"/>
                  <a:ea typeface="210 구름고딕 070" panose="02020603020101020101" pitchFamily="18" charset="-127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7FA251-0E76-4E5A-AAB3-236ACEC2166B}"/>
                </a:ext>
              </a:extLst>
            </p:cNvPr>
            <p:cNvSpPr/>
            <p:nvPr/>
          </p:nvSpPr>
          <p:spPr bwMode="auto">
            <a:xfrm>
              <a:off x="771149" y="2770286"/>
              <a:ext cx="2437093" cy="2049142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solidFill>
                  <a:schemeClr val="tx2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50F7F8C-DAB5-4D82-A121-2ABEA6085D0D}"/>
              </a:ext>
            </a:extLst>
          </p:cNvPr>
          <p:cNvSpPr/>
          <p:nvPr/>
        </p:nvSpPr>
        <p:spPr>
          <a:xfrm>
            <a:off x="3298754" y="3282762"/>
            <a:ext cx="596994" cy="6737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FC52E42-9BC3-42E2-B5B3-FF0B966645C7}"/>
              </a:ext>
            </a:extLst>
          </p:cNvPr>
          <p:cNvSpPr/>
          <p:nvPr/>
        </p:nvSpPr>
        <p:spPr>
          <a:xfrm>
            <a:off x="8333010" y="3282762"/>
            <a:ext cx="579726" cy="6737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4BEE62-1ECC-40A4-BA60-C98CB98641EA}"/>
              </a:ext>
            </a:extLst>
          </p:cNvPr>
          <p:cNvGrpSpPr/>
          <p:nvPr/>
        </p:nvGrpSpPr>
        <p:grpSpPr>
          <a:xfrm>
            <a:off x="4051122" y="1255399"/>
            <a:ext cx="4481678" cy="5418258"/>
            <a:chOff x="4119737" y="1154560"/>
            <a:chExt cx="4481678" cy="5418258"/>
          </a:xfrm>
        </p:grpSpPr>
        <p:sp>
          <p:nvSpPr>
            <p:cNvPr id="40" name="TextBox 73">
              <a:extLst>
                <a:ext uri="{FF2B5EF4-FFF2-40B4-BE49-F238E27FC236}">
                  <a16:creationId xmlns:a16="http://schemas.microsoft.com/office/drawing/2014/main" id="{7FE8E95D-9B64-4A05-9815-4ED78D566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783" y="1270848"/>
              <a:ext cx="30861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0" dirty="0">
                  <a:solidFill>
                    <a:srgbClr val="0000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rPr>
                <a:t>Translate</a:t>
              </a:r>
              <a:endParaRPr lang="ko-KR" altLang="en-US" sz="2400" b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AA08035-4E07-4D6C-A177-F991BF2F90AB}"/>
                </a:ext>
              </a:extLst>
            </p:cNvPr>
            <p:cNvGrpSpPr/>
            <p:nvPr/>
          </p:nvGrpSpPr>
          <p:grpSpPr>
            <a:xfrm>
              <a:off x="4119737" y="1154560"/>
              <a:ext cx="4481678" cy="5418258"/>
              <a:chOff x="4119737" y="1154560"/>
              <a:chExt cx="4481678" cy="5418258"/>
            </a:xfrm>
          </p:grpSpPr>
          <p:grpSp>
            <p:nvGrpSpPr>
              <p:cNvPr id="14" name="그룹 71">
                <a:extLst>
                  <a:ext uri="{FF2B5EF4-FFF2-40B4-BE49-F238E27FC236}">
                    <a16:creationId xmlns:a16="http://schemas.microsoft.com/office/drawing/2014/main" id="{DD16D6CB-AEE0-42E0-9E4A-6D0A2E881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9737" y="1154560"/>
                <a:ext cx="4481678" cy="5418258"/>
                <a:chOff x="2601911" y="1049204"/>
                <a:chExt cx="3380332" cy="4968951"/>
              </a:xfrm>
            </p:grpSpPr>
            <p:grpSp>
              <p:nvGrpSpPr>
                <p:cNvPr id="15" name="그룹 66">
                  <a:extLst>
                    <a:ext uri="{FF2B5EF4-FFF2-40B4-BE49-F238E27FC236}">
                      <a16:creationId xmlns:a16="http://schemas.microsoft.com/office/drawing/2014/main" id="{94483D99-786E-4CE5-A419-73B73B0CF1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5096" y="3218657"/>
                  <a:ext cx="2852663" cy="1610822"/>
                  <a:chOff x="2902498" y="2779265"/>
                  <a:chExt cx="2852663" cy="1610822"/>
                </a:xfrm>
              </p:grpSpPr>
              <p:pic>
                <p:nvPicPr>
                  <p:cNvPr id="33" name="그림 22">
                    <a:extLst>
                      <a:ext uri="{FF2B5EF4-FFF2-40B4-BE49-F238E27FC236}">
                        <a16:creationId xmlns:a16="http://schemas.microsoft.com/office/drawing/2014/main" id="{91E61CD2-91C8-4E12-969F-DF322FB56F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0116" y="3388848"/>
                    <a:ext cx="1534512" cy="8631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그림 43">
                    <a:extLst>
                      <a:ext uri="{FF2B5EF4-FFF2-40B4-BE49-F238E27FC236}">
                        <a16:creationId xmlns:a16="http://schemas.microsoft.com/office/drawing/2014/main" id="{D6523131-ADA9-4A43-B211-FAB1244F15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67788" y="3388848"/>
                    <a:ext cx="986473" cy="8631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Box 52">
                    <a:extLst>
                      <a:ext uri="{FF2B5EF4-FFF2-40B4-BE49-F238E27FC236}">
                        <a16:creationId xmlns:a16="http://schemas.microsoft.com/office/drawing/2014/main" id="{90E39FE2-4A49-470F-B310-E47E797435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2760" y="2903229"/>
                    <a:ext cx="1643781" cy="5927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ko-KR" sz="2000" b="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rPr>
                      <a:t>Inception_v1</a:t>
                    </a:r>
                  </a:p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en-US" sz="1600" b="0" dirty="0">
                      <a:solidFill>
                        <a:srgbClr val="000000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</a:endParaRPr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A747B652-611F-450B-BDB7-B117D78D91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02498" y="2779265"/>
                    <a:ext cx="2852663" cy="1610822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/>
                  <a:lstStyle/>
                  <a:p>
                    <a:pPr algn="ctr" eaLnBrk="1" latinLnBrk="1" hangingPunct="1">
                      <a:defRPr/>
                    </a:pPr>
                    <a:endParaRPr lang="ko-KR" altLang="en-US" dirty="0">
                      <a:solidFill>
                        <a:schemeClr val="tx2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</a:endParaRPr>
                  </a:p>
                </p:txBody>
              </p:sp>
            </p:grp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E10CDB2-5A91-4C8B-A2EB-EFEFB1D489FD}"/>
                    </a:ext>
                  </a:extLst>
                </p:cNvPr>
                <p:cNvSpPr/>
                <p:nvPr/>
              </p:nvSpPr>
              <p:spPr bwMode="auto">
                <a:xfrm>
                  <a:off x="2601911" y="1049204"/>
                  <a:ext cx="3093958" cy="496895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/>
                <a:lstStyle/>
                <a:p>
                  <a:pPr algn="ctr" eaLnBrk="1" latinLnBrk="1" hangingPunct="1">
                    <a:defRPr/>
                  </a:pPr>
                  <a:endParaRPr lang="ko-KR" altLang="en-US" dirty="0">
                    <a:solidFill>
                      <a:schemeClr val="tx2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endParaRPr>
                </a:p>
              </p:txBody>
            </p:sp>
            <p:grpSp>
              <p:nvGrpSpPr>
                <p:cNvPr id="17" name="그룹 68">
                  <a:extLst>
                    <a:ext uri="{FF2B5EF4-FFF2-40B4-BE49-F238E27FC236}">
                      <a16:creationId xmlns:a16="http://schemas.microsoft.com/office/drawing/2014/main" id="{8783B7EA-6320-4871-AAFC-734C06D680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0333" y="1630052"/>
                  <a:ext cx="3281910" cy="1448947"/>
                  <a:chOff x="3045200" y="1222807"/>
                  <a:chExt cx="3281910" cy="1448947"/>
                </a:xfrm>
              </p:grpSpPr>
              <p:grpSp>
                <p:nvGrpSpPr>
                  <p:cNvPr id="26" name="그룹 58">
                    <a:extLst>
                      <a:ext uri="{FF2B5EF4-FFF2-40B4-BE49-F238E27FC236}">
                        <a16:creationId xmlns:a16="http://schemas.microsoft.com/office/drawing/2014/main" id="{8A388127-27DD-4F15-B412-601616AC7B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54523" y="1747832"/>
                    <a:ext cx="2537252" cy="799850"/>
                    <a:chOff x="3970514" y="1579638"/>
                    <a:chExt cx="3560240" cy="1122339"/>
                  </a:xfrm>
                </p:grpSpPr>
                <p:pic>
                  <p:nvPicPr>
                    <p:cNvPr id="30" name="그림 47">
                      <a:extLst>
                        <a:ext uri="{FF2B5EF4-FFF2-40B4-BE49-F238E27FC236}">
                          <a16:creationId xmlns:a16="http://schemas.microsoft.com/office/drawing/2014/main" id="{8B903DF3-9443-426D-97ED-04550D0EBB4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34303" y="1579638"/>
                      <a:ext cx="1496451" cy="11223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1" name="그림 51">
                      <a:extLst>
                        <a:ext uri="{FF2B5EF4-FFF2-40B4-BE49-F238E27FC236}">
                          <a16:creationId xmlns:a16="http://schemas.microsoft.com/office/drawing/2014/main" id="{69316DC7-4DB4-4B40-B9BE-F8609CFE07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70514" y="1579639"/>
                      <a:ext cx="1496450" cy="1122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" name="화살표: 오른쪽 31">
                      <a:extLst>
                        <a:ext uri="{FF2B5EF4-FFF2-40B4-BE49-F238E27FC236}">
                          <a16:creationId xmlns:a16="http://schemas.microsoft.com/office/drawing/2014/main" id="{CBEF7D6D-96A4-456B-B277-6403E28C34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605799" y="1898471"/>
                      <a:ext cx="334125" cy="485460"/>
                    </a:xfrm>
                    <a:prstGeom prst="rightArrow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algn="ctr" eaLnBrk="1" latinLnBrk="1" hangingPunct="1">
                        <a:defRPr/>
                      </a:pPr>
                      <a:endParaRPr lang="ko-KR" altLang="en-US" b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7" name="TextBox 88">
                    <a:extLst>
                      <a:ext uri="{FF2B5EF4-FFF2-40B4-BE49-F238E27FC236}">
                        <a16:creationId xmlns:a16="http://schemas.microsoft.com/office/drawing/2014/main" id="{87D6BA14-91F7-4270-B464-3F1ACB4C27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5732" y="1323366"/>
                    <a:ext cx="2861378" cy="3669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ko-KR" sz="2000" b="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rPr>
                      <a:t>Adaptive Thresholding</a:t>
                    </a:r>
                    <a:endParaRPr lang="ko-KR" altLang="en-US" sz="2000" b="0" dirty="0">
                      <a:solidFill>
                        <a:srgbClr val="000000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2AB84547-3024-447D-AEEB-926BFBC979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45200" y="1222807"/>
                    <a:ext cx="2862189" cy="1448947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/>
                  <a:lstStyle/>
                  <a:p>
                    <a:pPr algn="ctr" eaLnBrk="1" latinLnBrk="1" hangingPunct="1">
                      <a:defRPr/>
                    </a:pPr>
                    <a:endParaRPr lang="ko-KR" altLang="en-US" dirty="0">
                      <a:solidFill>
                        <a:schemeClr val="tx2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8" name="그룹 69">
                  <a:extLst>
                    <a:ext uri="{FF2B5EF4-FFF2-40B4-BE49-F238E27FC236}">
                      <a16:creationId xmlns:a16="http://schemas.microsoft.com/office/drawing/2014/main" id="{EB5EAD8E-F355-4760-9910-1E4EEFCA5C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5096" y="4978658"/>
                  <a:ext cx="2990773" cy="976016"/>
                  <a:chOff x="3018887" y="4760239"/>
                  <a:chExt cx="2990773" cy="976016"/>
                </a:xfrm>
              </p:grpSpPr>
              <p:grpSp>
                <p:nvGrpSpPr>
                  <p:cNvPr id="19" name="그룹 62">
                    <a:extLst>
                      <a:ext uri="{FF2B5EF4-FFF2-40B4-BE49-F238E27FC236}">
                        <a16:creationId xmlns:a16="http://schemas.microsoft.com/office/drawing/2014/main" id="{573E02D0-5EE0-42B4-A757-7DF51AD120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07734" y="4911836"/>
                    <a:ext cx="1901926" cy="672822"/>
                    <a:chOff x="3766937" y="4833295"/>
                    <a:chExt cx="2975453" cy="1052591"/>
                  </a:xfrm>
                </p:grpSpPr>
                <p:pic>
                  <p:nvPicPr>
                    <p:cNvPr id="23" name="그림 9">
                      <a:extLst>
                        <a:ext uri="{FF2B5EF4-FFF2-40B4-BE49-F238E27FC236}">
                          <a16:creationId xmlns:a16="http://schemas.microsoft.com/office/drawing/2014/main" id="{FB83AF75-E7FE-4F10-BB2B-CFA9998791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766937" y="4833295"/>
                      <a:ext cx="1052591" cy="10525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4" name="TextBox 60">
                      <a:extLst>
                        <a:ext uri="{FF2B5EF4-FFF2-40B4-BE49-F238E27FC236}">
                          <a16:creationId xmlns:a16="http://schemas.microsoft.com/office/drawing/2014/main" id="{8BF4C8BE-EFBD-447F-813D-38EE812DA3F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94625" y="5104252"/>
                      <a:ext cx="1947765" cy="6623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8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ko-KR" sz="2400" b="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“</a:t>
                      </a:r>
                      <a:r>
                        <a:rPr lang="ko-KR" altLang="en-US" sz="2400" b="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아프다</a:t>
                      </a:r>
                      <a:r>
                        <a:rPr lang="en-US" altLang="ko-KR" sz="2400" b="0" dirty="0">
                          <a:solidFill>
                            <a:srgbClr val="000000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”</a:t>
                      </a:r>
                      <a:endParaRPr lang="ko-KR" altLang="en-US" sz="2400" b="0" dirty="0">
                        <a:solidFill>
                          <a:srgbClr val="000000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330B64E1-3D00-4820-93D1-844A49D732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8887" y="4760239"/>
                    <a:ext cx="2860602" cy="97601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/>
                  <a:lstStyle/>
                  <a:p>
                    <a:pPr algn="ctr" eaLnBrk="1" latinLnBrk="1" hangingPunct="1">
                      <a:defRPr/>
                    </a:pPr>
                    <a:endParaRPr lang="ko-KR" altLang="en-US" dirty="0">
                      <a:solidFill>
                        <a:schemeClr val="tx2"/>
                      </a:solidFill>
                      <a:latin typeface="210 구름고딕 070" panose="02020603020101020101" pitchFamily="18" charset="-127"/>
                      <a:ea typeface="210 구름고딕 070" panose="02020603020101020101" pitchFamily="18" charset="-127"/>
                    </a:endParaRPr>
                  </a:p>
                </p:txBody>
              </p:sp>
            </p:grpSp>
          </p:grpSp>
          <p:sp>
            <p:nvSpPr>
              <p:cNvPr id="43" name="TextBox 60">
                <a:extLst>
                  <a:ext uri="{FF2B5EF4-FFF2-40B4-BE49-F238E27FC236}">
                    <a16:creationId xmlns:a16="http://schemas.microsoft.com/office/drawing/2014/main" id="{E47D1744-57CD-42A6-BE3F-DC9DDC3D6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893" y="5793490"/>
                <a:ext cx="10526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400" b="0" dirty="0">
                    <a:solidFill>
                      <a:srgbClr val="000000"/>
                    </a:solidFill>
                    <a:latin typeface="210 구름고딕 070" panose="02020603020101020101" pitchFamily="18" charset="-127"/>
                    <a:ea typeface="210 구름고딕 070" panose="02020603020101020101" pitchFamily="18" charset="-127"/>
                  </a:rPr>
                  <a:t>“sick”</a:t>
                </a:r>
                <a:endParaRPr lang="ko-KR" altLang="en-US" sz="2400" b="0" dirty="0">
                  <a:solidFill>
                    <a:srgbClr val="000000"/>
                  </a:solidFill>
                  <a:latin typeface="210 구름고딕 070" panose="02020603020101020101" pitchFamily="18" charset="-127"/>
                  <a:ea typeface="210 구름고딕 070" panose="02020603020101020101" pitchFamily="18" charset="-127"/>
                </a:endParaRPr>
              </a:p>
            </p:txBody>
          </p:sp>
        </p:grpSp>
      </p:grpSp>
      <p:pic>
        <p:nvPicPr>
          <p:cNvPr id="44" name="그림 44">
            <a:extLst>
              <a:ext uri="{FF2B5EF4-FFF2-40B4-BE49-F238E27FC236}">
                <a16:creationId xmlns:a16="http://schemas.microsoft.com/office/drawing/2014/main" id="{8B013C0D-6E68-4042-963B-0C771775DC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67" y="2454692"/>
            <a:ext cx="2950572" cy="2451999"/>
          </a:xfrm>
          <a:prstGeom prst="rect">
            <a:avLst/>
          </a:prstGeom>
          <a:noFill/>
          <a:ln w="38100">
            <a:solidFill>
              <a:srgbClr val="57AD2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1">
            <a:extLst>
              <a:ext uri="{FF2B5EF4-FFF2-40B4-BE49-F238E27FC236}">
                <a16:creationId xmlns:a16="http://schemas.microsoft.com/office/drawing/2014/main" id="{D6A778F1-D947-41CF-8D8A-55B40D794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702" y="4523162"/>
            <a:ext cx="1230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solidFill>
                  <a:srgbClr val="FF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아프다</a:t>
            </a:r>
          </a:p>
        </p:txBody>
      </p:sp>
    </p:spTree>
    <p:extLst>
      <p:ext uri="{BB962C8B-B14F-4D97-AF65-F5344CB8AC3E}">
        <p14:creationId xmlns:p14="http://schemas.microsoft.com/office/powerpoint/2010/main" val="11910485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4462</TotalTime>
  <Words>1771</Words>
  <Application>Microsoft Office PowerPoint</Application>
  <PresentationFormat>와이드스크린</PresentationFormat>
  <Paragraphs>465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HY견고딕</vt:lpstr>
      <vt:lpstr>Calibri</vt:lpstr>
      <vt:lpstr>Arial</vt:lpstr>
      <vt:lpstr>210 구름고딕 070</vt:lpstr>
      <vt:lpstr>Wingdings</vt:lpstr>
      <vt:lpstr>Verdana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박세령</dc:creator>
  <cp:lastModifiedBy>다솔 황</cp:lastModifiedBy>
  <cp:revision>357</cp:revision>
  <dcterms:created xsi:type="dcterms:W3CDTF">2017-09-24T09:27:15Z</dcterms:created>
  <dcterms:modified xsi:type="dcterms:W3CDTF">2019-04-26T14:41:49Z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