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46" y="2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81F3D-DE8A-4DB6-87B3-F66488752B75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4F32B-722A-4A74-82C0-4CCAB2F26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05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/>
        </p:nvSpPr>
        <p:spPr>
          <a:xfrm>
            <a:off x="5393267" y="0"/>
            <a:ext cx="6798733" cy="6858000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나눔바른고딕"/>
              <a:ea typeface="나눔바른고딕"/>
              <a:cs typeface="+mn-cs"/>
            </a:endParaRPr>
          </a:p>
        </p:txBody>
      </p:sp>
      <p:sp>
        <p:nvSpPr>
          <p:cNvPr id="4" name="layout1_shape2"/>
          <p:cNvSpPr/>
          <p:nvPr/>
        </p:nvSpPr>
        <p:spPr>
          <a:xfrm>
            <a:off x="3914274" y="-7219"/>
            <a:ext cx="8277726" cy="6872438"/>
          </a:xfrm>
          <a:custGeom>
            <a:avLst/>
            <a:gdLst/>
            <a:ahLst/>
            <a:cxnLst/>
            <a:rect l="l" t="t" r="r" b="b"/>
            <a:pathLst>
              <a:path w="8277726" h="6872438">
                <a:moveTo>
                  <a:pt x="7064943" y="0"/>
                </a:moveTo>
                <a:lnTo>
                  <a:pt x="8277726" y="1212783"/>
                </a:lnTo>
                <a:lnTo>
                  <a:pt x="8277726" y="6872438"/>
                </a:lnTo>
                <a:lnTo>
                  <a:pt x="6862813" y="6872438"/>
                </a:lnTo>
                <a:lnTo>
                  <a:pt x="0" y="9625"/>
                </a:lnTo>
                <a:lnTo>
                  <a:pt x="7064943" y="0"/>
                </a:lnTo>
                <a:close/>
              </a:path>
            </a:pathLst>
          </a:custGeom>
          <a:blipFill rotWithShape="1">
            <a:blip r:embed="rId2" cstate="print"/>
            <a:stretch>
              <a:fillRect/>
            </a:stretch>
          </a:blip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나눔바른고딕"/>
              <a:ea typeface="나눔바른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10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2023-05-31</a:t>
            </a:fld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10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11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2023-05-31</a:t>
            </a:fld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11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2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2023-05-31</a:t>
            </a:fld>
            <a:endParaRPr/>
          </a:p>
        </p:txBody>
      </p:sp>
      <p:sp>
        <p:nvSpPr>
          <p:cNvPr id="6" name="layout1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3_shape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3_shape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2023-05-31</a:t>
            </a:fld>
            <a:endParaRPr/>
          </a:p>
        </p:txBody>
      </p:sp>
      <p:sp>
        <p:nvSpPr>
          <p:cNvPr id="6" name="layout1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/>
        </p:nvSpPr>
        <p:spPr>
          <a:xfrm>
            <a:off x="0" y="-9626"/>
            <a:ext cx="7488456" cy="6882063"/>
          </a:xfrm>
          <a:custGeom>
            <a:avLst/>
            <a:gdLst/>
            <a:ahLst/>
            <a:cxnLst/>
            <a:rect l="l" t="t" r="r" b="b"/>
            <a:pathLst>
              <a:path w="7488456" h="6882063">
                <a:moveTo>
                  <a:pt x="1270535" y="0"/>
                </a:moveTo>
                <a:lnTo>
                  <a:pt x="0" y="9625"/>
                </a:lnTo>
                <a:lnTo>
                  <a:pt x="0" y="5313145"/>
                </a:lnTo>
                <a:lnTo>
                  <a:pt x="1568918" y="6882063"/>
                </a:lnTo>
                <a:lnTo>
                  <a:pt x="7488456" y="6882063"/>
                </a:lnTo>
                <a:lnTo>
                  <a:pt x="1270535" y="0"/>
                </a:lnTo>
                <a:close/>
              </a:path>
            </a:pathLst>
          </a:custGeom>
          <a:blipFill rotWithShape="1">
            <a:blip r:embed="rId2" cstate="print"/>
            <a:stretch>
              <a:fillRect/>
            </a:stretch>
          </a:blip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wrap="square" lIns="91440" tIns="45720" rIns="91440" bIns="45720" anchor="ctr">
            <a:prstTxWarp prst="textNoShape">
              <a:avLst/>
            </a:prstTxWarp>
            <a:noAutofit/>
          </a:bodyPr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나눔바른고딕"/>
              <a:ea typeface="나눔바른고딕"/>
              <a:cs typeface="+mn-cs"/>
            </a:endParaRPr>
          </a:p>
        </p:txBody>
      </p:sp>
      <p:sp>
        <p:nvSpPr>
          <p:cNvPr id="4" name="layout2_shape2"/>
          <p:cNvSpPr/>
          <p:nvPr userDrawn="1"/>
        </p:nvSpPr>
        <p:spPr>
          <a:xfrm>
            <a:off x="-1" y="4872955"/>
            <a:ext cx="2204185" cy="2004295"/>
          </a:xfrm>
          <a:prstGeom prst="triangle">
            <a:avLst>
              <a:gd name="adj" fmla="val 0"/>
            </a:avLst>
          </a:prstGeom>
          <a:solidFill>
            <a:srgbClr val="FF0000"/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나눔바른고딕"/>
              <a:ea typeface="나눔바른고딕"/>
              <a:cs typeface="+mn-cs"/>
            </a:endParaRPr>
          </a:p>
        </p:txBody>
      </p:sp>
      <p:sp>
        <p:nvSpPr>
          <p:cNvPr id="5" name="layout2_shape3"/>
          <p:cNvSpPr/>
          <p:nvPr/>
        </p:nvSpPr>
        <p:spPr>
          <a:xfrm rot="10800000">
            <a:off x="9355166" y="-1"/>
            <a:ext cx="2836834" cy="2579571"/>
          </a:xfrm>
          <a:prstGeom prst="triangle">
            <a:avLst>
              <a:gd name="adj" fmla="val 0"/>
            </a:avLst>
          </a:prstGeom>
          <a:solidFill>
            <a:srgbClr val="FF0000"/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나눔바른고딕"/>
              <a:ea typeface="나눔바른고딕"/>
              <a:cs typeface="+mn-cs"/>
            </a:endParaRPr>
          </a:p>
        </p:txBody>
      </p:sp>
      <p:sp>
        <p:nvSpPr>
          <p:cNvPr id="6" name="layout2_shape4"/>
          <p:cNvSpPr/>
          <p:nvPr/>
        </p:nvSpPr>
        <p:spPr>
          <a:xfrm>
            <a:off x="10299225" y="356136"/>
            <a:ext cx="181972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algn="dist" defTabSz="914400" latinLnBrk="1"/>
            <a:r>
              <a:rPr lang="en-US" altLang="ko-KR" sz="2400" b="1" kern="1200" dirty="0" smtClean="0">
                <a:solidFill>
                  <a:schemeClr val="bg1"/>
                </a:solidFill>
                <a:latin typeface="나눔바른고딕"/>
                <a:ea typeface="나눔바른고딕"/>
                <a:cs typeface="+mn-cs"/>
              </a:rPr>
              <a:t>CONTENTS</a:t>
            </a:r>
            <a:endParaRPr sz="2400" b="1" kern="1200" dirty="0">
              <a:solidFill>
                <a:schemeClr val="bg1"/>
              </a:solidFill>
              <a:latin typeface="나눔바른고딕"/>
              <a:ea typeface="나눔바른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/>
        </p:nvSpPr>
        <p:spPr>
          <a:xfrm>
            <a:off x="0" y="-9625"/>
            <a:ext cx="9904396" cy="6891689"/>
          </a:xfrm>
          <a:custGeom>
            <a:avLst/>
            <a:gdLst/>
            <a:ahLst/>
            <a:cxnLst/>
            <a:rect l="l" t="t" r="r" b="b"/>
            <a:pathLst>
              <a:path w="9904396" h="6891689">
                <a:moveTo>
                  <a:pt x="1953928" y="0"/>
                </a:moveTo>
                <a:lnTo>
                  <a:pt x="0" y="1953928"/>
                </a:lnTo>
                <a:lnTo>
                  <a:pt x="0" y="6882063"/>
                </a:lnTo>
                <a:lnTo>
                  <a:pt x="3137836" y="6891689"/>
                </a:lnTo>
                <a:lnTo>
                  <a:pt x="9904396" y="0"/>
                </a:lnTo>
                <a:lnTo>
                  <a:pt x="1953928" y="0"/>
                </a:lnTo>
                <a:close/>
              </a:path>
            </a:pathLst>
          </a:custGeom>
          <a:solidFill>
            <a:srgbClr val="FF0000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wrap="square" lIns="91440" tIns="45720" rIns="91440" bIns="45720" anchor="ctr">
            <a:prstTxWarp prst="textNoShape">
              <a:avLst/>
            </a:prstTxWarp>
            <a:noAutofit/>
          </a:bodyPr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나눔바른고딕"/>
              <a:ea typeface="나눔바른고딕"/>
              <a:cs typeface="+mn-cs"/>
            </a:endParaRPr>
          </a:p>
        </p:txBody>
      </p:sp>
      <p:sp>
        <p:nvSpPr>
          <p:cNvPr id="4" name="layout3_shape2"/>
          <p:cNvSpPr/>
          <p:nvPr/>
        </p:nvSpPr>
        <p:spPr>
          <a:xfrm>
            <a:off x="2974206" y="-9624"/>
            <a:ext cx="9230628" cy="6891688"/>
          </a:xfrm>
          <a:custGeom>
            <a:avLst/>
            <a:gdLst/>
            <a:ahLst/>
            <a:cxnLst/>
            <a:rect l="l" t="t" r="r" b="b"/>
            <a:pathLst>
              <a:path w="9230628" h="6891688">
                <a:moveTo>
                  <a:pt x="6872438" y="0"/>
                </a:moveTo>
                <a:lnTo>
                  <a:pt x="9230628" y="0"/>
                </a:lnTo>
                <a:lnTo>
                  <a:pt x="9230628" y="4244741"/>
                </a:lnTo>
                <a:lnTo>
                  <a:pt x="6574056" y="6891688"/>
                </a:lnTo>
                <a:lnTo>
                  <a:pt x="0" y="6891688"/>
                </a:lnTo>
                <a:lnTo>
                  <a:pt x="6872438" y="0"/>
                </a:lnTo>
                <a:close/>
              </a:path>
            </a:pathLst>
          </a:custGeom>
          <a:blipFill rotWithShape="1">
            <a:blip r:embed="rId2" cstate="print"/>
            <a:stretch>
              <a:fillRect/>
            </a:stretch>
          </a:blip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wrap="square" lIns="91440" tIns="45720" rIns="91440" bIns="45720" anchor="ctr">
            <a:prstTxWarp prst="textNoShape">
              <a:avLst/>
            </a:prstTxWarp>
            <a:noAutofit/>
          </a:bodyPr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나눔바른고딕"/>
              <a:ea typeface="나눔바른고딕"/>
              <a:cs typeface="+mn-cs"/>
            </a:endParaRPr>
          </a:p>
        </p:txBody>
      </p:sp>
      <p:sp>
        <p:nvSpPr>
          <p:cNvPr id="5" name="layout3_shape3"/>
          <p:cNvSpPr>
            <a:spLocks noGrp="1"/>
          </p:cNvSpPr>
          <p:nvPr>
            <p:ph type="ctrTitle"/>
          </p:nvPr>
        </p:nvSpPr>
        <p:spPr>
          <a:xfrm>
            <a:off x="466825" y="2975002"/>
            <a:ext cx="6453739" cy="461217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algn="l"/>
            <a:r>
              <a:rPr lang="ko-KR" altLang="en-US" sz="3200">
                <a:solidFill>
                  <a:schemeClr val="bg1"/>
                </a:solidFill>
              </a:rPr>
              <a:t>마스터</a:t>
            </a:r>
            <a:r>
              <a:rPr lang="en-US" altLang="en-US" sz="3200">
                <a:solidFill>
                  <a:schemeClr val="bg1"/>
                </a:solidFill>
              </a:rPr>
              <a:t> </a:t>
            </a:r>
            <a:r>
              <a:rPr lang="ko-KR" altLang="en-US" sz="3200">
                <a:solidFill>
                  <a:schemeClr val="bg1"/>
                </a:solidFill>
              </a:rPr>
              <a:t>제목</a:t>
            </a:r>
            <a:r>
              <a:rPr lang="en-US" altLang="en-US" sz="3200">
                <a:solidFill>
                  <a:schemeClr val="bg1"/>
                </a:solidFill>
              </a:rPr>
              <a:t> </a:t>
            </a:r>
            <a:r>
              <a:rPr lang="ko-KR" altLang="en-US" sz="3200">
                <a:solidFill>
                  <a:schemeClr val="bg1"/>
                </a:solidFill>
              </a:rPr>
              <a:t>스타일</a:t>
            </a:r>
            <a:r>
              <a:rPr lang="en-US" altLang="en-US" sz="3200">
                <a:solidFill>
                  <a:schemeClr val="bg1"/>
                </a:solidFill>
              </a:rPr>
              <a:t> </a:t>
            </a:r>
            <a:r>
              <a:rPr lang="ko-KR" altLang="en-US" sz="3200">
                <a:solidFill>
                  <a:schemeClr val="bg1"/>
                </a:solidFill>
              </a:rPr>
              <a:t>편집</a:t>
            </a:r>
            <a:endParaRPr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layout4_group2"/>
          <p:cNvGrpSpPr>
            <a:grpSpLocks/>
          </p:cNvGrpSpPr>
          <p:nvPr/>
        </p:nvGrpSpPr>
        <p:grpSpPr>
          <a:xfrm>
            <a:off x="3760" y="743796"/>
            <a:ext cx="12188240" cy="0"/>
            <a:chOff x="3760" y="743796"/>
            <a:chExt cx="12188240" cy="0"/>
          </a:xfrm>
        </p:grpSpPr>
        <p:cxnSp>
          <p:nvCxnSpPr>
            <p:cNvPr id="9" name="layout4_shape2"/>
            <p:cNvCxnSpPr/>
            <p:nvPr/>
          </p:nvCxnSpPr>
          <p:spPr>
            <a:xfrm>
              <a:off x="3760" y="743796"/>
              <a:ext cx="12188240" cy="0"/>
            </a:xfrm>
            <a:prstGeom prst="line">
              <a:avLst/>
            </a:prstGeom>
            <a:ln w="76200" cap="flat">
              <a:solidFill>
                <a:schemeClr val="tx1"/>
              </a:soli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layout4_shape3"/>
            <p:cNvCxnSpPr/>
            <p:nvPr/>
          </p:nvCxnSpPr>
          <p:spPr>
            <a:xfrm>
              <a:off x="4771622" y="743796"/>
              <a:ext cx="2652516" cy="0"/>
            </a:xfrm>
            <a:prstGeom prst="line">
              <a:avLst/>
            </a:prstGeom>
            <a:ln w="76200" cap="flat">
              <a:solidFill>
                <a:srgbClr val="FF0000"/>
              </a:soli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layout4_shape4"/>
          <p:cNvSpPr>
            <a:spLocks noGrp="1"/>
          </p:cNvSpPr>
          <p:nvPr>
            <p:ph type="ctrTitle" idx="4294967295"/>
          </p:nvPr>
        </p:nvSpPr>
        <p:spPr>
          <a:xfrm>
            <a:off x="165438" y="167882"/>
            <a:ext cx="9144000" cy="461217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/>
          <a:p>
            <a:endParaRPr sz="2400"/>
          </a:p>
        </p:txBody>
      </p:sp>
      <p:sp>
        <p:nvSpPr>
          <p:cNvPr id="12" name="layout4_shape5"/>
          <p:cNvSpPr/>
          <p:nvPr/>
        </p:nvSpPr>
        <p:spPr>
          <a:xfrm>
            <a:off x="5886452" y="6516689"/>
            <a:ext cx="419100" cy="3286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rIns="0" anchor="ctr"/>
          <a:lstStyle/>
          <a:p>
            <a:pPr marL="0" algn="ctr" defTabSz="914400" latinLnBrk="1"/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  <a:cs typeface="+mn-cs"/>
              </a:rPr>
              <a:t>- </a:t>
            </a:r>
            <a:fld id="{4BEDD84E-25D4-4983-8AA1-2863C96F08D9}" type="slidenum">
              <a:rPr 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  <a:cs typeface="+mn-cs"/>
              </a:rPr>
              <a:t>‹#›</a:t>
            </a:fld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  <a:cs typeface="+mn-cs"/>
              </a:rPr>
              <a:t> 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5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2023-05-31</a:t>
            </a:fld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5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6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2023-05-31</a:t>
            </a:fld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6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7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2023-05-31</a:t>
            </a:fld>
            <a:endParaRPr/>
          </a:p>
        </p:txBody>
      </p:sp>
      <p:sp>
        <p:nvSpPr>
          <p:cNvPr id="7" name="layout7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7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8_shape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8_shape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8_shape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2023-05-31</a:t>
            </a:fld>
            <a:endParaRPr/>
          </a:p>
        </p:txBody>
      </p:sp>
      <p:sp>
        <p:nvSpPr>
          <p:cNvPr id="9" name="layout8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8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2023-05-31</a:t>
            </a:fld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9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/>
                <a:ea typeface="나눔바른고딕"/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  <a:latin typeface="나눔바른고딕"/>
                <a:ea typeface="나눔바른고딕"/>
              </a:rPr>
              <a:t>2023-05-31</a:t>
            </a:fld>
            <a:endParaRPr sz="1200">
              <a:solidFill>
                <a:schemeClr val="tx1">
                  <a:tint val="7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/>
                <a:ea typeface="나눔바른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/>
                <a:ea typeface="나눔바른고딕"/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  <a:latin typeface="나눔바른고딕"/>
                <a:ea typeface="나눔바른고딕"/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바른고딕"/>
              <a:ea typeface="나눔바른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/>
          <a:ea typeface="나눔바른고딕"/>
          <a:cs typeface="+mj-cs"/>
        </a:defRPr>
      </a:lvl1pPr>
    </p:titleStyle>
    <p:bodyStyle>
      <a:lvl1pPr marL="228600" indent="-228600" algn="l" defTabSz="914400" latinLnBrk="1">
        <a:lnSpc>
          <a:spcPct val="90000"/>
        </a:lnSpc>
        <a:spcBef>
          <a:spcPts val="1000"/>
        </a:spcBef>
        <a:buFont typeface="Arial" pitchFamily="2" charset="2"/>
        <a:buChar char="•"/>
        <a:defRPr sz="2800" kern="1200">
          <a:solidFill>
            <a:schemeClr val="tx1"/>
          </a:solidFill>
          <a:latin typeface="나눔바른고딕"/>
          <a:ea typeface="나눔바른고딕"/>
          <a:cs typeface="+mn-cs"/>
        </a:defRPr>
      </a:lvl1pPr>
      <a:lvl2pPr marL="6858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400" kern="1200">
          <a:solidFill>
            <a:schemeClr val="tx1"/>
          </a:solidFill>
          <a:latin typeface="나눔바른고딕"/>
          <a:ea typeface="나눔바른고딕"/>
          <a:cs typeface="+mn-cs"/>
        </a:defRPr>
      </a:lvl2pPr>
      <a:lvl3pPr marL="11430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000" kern="1200">
          <a:solidFill>
            <a:schemeClr val="tx1"/>
          </a:solidFill>
          <a:latin typeface="나눔바른고딕"/>
          <a:ea typeface="나눔바른고딕"/>
          <a:cs typeface="+mn-cs"/>
        </a:defRPr>
      </a:lvl3pPr>
      <a:lvl4pPr marL="16002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나눔바른고딕"/>
          <a:ea typeface="나눔바른고딕"/>
          <a:cs typeface="+mn-cs"/>
        </a:defRPr>
      </a:lvl4pPr>
      <a:lvl5pPr marL="20574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나눔바른고딕"/>
          <a:ea typeface="나눔바른고딕"/>
          <a:cs typeface="+mn-cs"/>
        </a:defRPr>
      </a:lvl5pPr>
      <a:lvl6pPr marL="25146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1_shape1"/>
          <p:cNvSpPr/>
          <p:nvPr/>
        </p:nvSpPr>
        <p:spPr>
          <a:xfrm>
            <a:off x="368718" y="6021288"/>
            <a:ext cx="20185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en-US" sz="1400" b="1" dirty="0" err="1" smtClean="0">
                <a:solidFill>
                  <a:schemeClr val="tx1">
                    <a:alpha val="100000"/>
                  </a:schemeClr>
                </a:solidFill>
                <a:ea typeface="+mn-cs"/>
              </a:rPr>
              <a:t>백승용</a:t>
            </a:r>
            <a:r>
              <a:rPr lang="en-US" altLang="ko-KR" sz="1400" b="1" dirty="0" smtClean="0">
                <a:solidFill>
                  <a:schemeClr val="tx1">
                    <a:alpha val="100000"/>
                  </a:schemeClr>
                </a:solidFill>
                <a:ea typeface="+mn-cs"/>
              </a:rPr>
              <a:t>, 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ea typeface="+mn-cs"/>
              </a:rPr>
              <a:t>이준희</a:t>
            </a:r>
            <a:r>
              <a:rPr lang="en-US" altLang="ko-KR" sz="1400" b="1" dirty="0" smtClean="0">
                <a:solidFill>
                  <a:schemeClr val="tx1">
                    <a:alpha val="100000"/>
                  </a:schemeClr>
                </a:solidFill>
                <a:ea typeface="+mn-cs"/>
              </a:rPr>
              <a:t>, </a:t>
            </a:r>
            <a:r>
              <a:rPr lang="ko-KR" altLang="en-US" sz="1400" b="1" dirty="0" err="1" smtClean="0">
                <a:solidFill>
                  <a:schemeClr val="tx1">
                    <a:alpha val="100000"/>
                  </a:schemeClr>
                </a:solidFill>
                <a:ea typeface="+mn-cs"/>
              </a:rPr>
              <a:t>신명근</a:t>
            </a:r>
            <a:endParaRPr lang="ko-KR" altLang="ko-KR" sz="1400" b="1" kern="1200" dirty="0">
              <a:solidFill>
                <a:schemeClr val="tx1">
                  <a:alpha val="100000"/>
                </a:schemeClr>
              </a:solidFill>
              <a:ea typeface="+mn-cs"/>
            </a:endParaRPr>
          </a:p>
        </p:txBody>
      </p:sp>
      <p:sp>
        <p:nvSpPr>
          <p:cNvPr id="3" name="slide1_shape1"/>
          <p:cNvSpPr/>
          <p:nvPr/>
        </p:nvSpPr>
        <p:spPr>
          <a:xfrm>
            <a:off x="368718" y="2460748"/>
            <a:ext cx="3029997" cy="1031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ko-KR" sz="2000" b="1" kern="1200" dirty="0" err="1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미니프로젝트</a:t>
            </a:r>
            <a:endParaRPr lang="ko-KR" altLang="ko-KR" sz="2000" b="1" kern="1200" dirty="0">
              <a:solidFill>
                <a:schemeClr val="tx1">
                  <a:alpha val="100000"/>
                </a:schemeClr>
              </a:solidFill>
              <a:latin typeface="+mn-lt"/>
              <a:ea typeface="+mn-cs"/>
              <a:cs typeface="+mn-cs"/>
            </a:endParaRPr>
          </a:p>
          <a:p>
            <a:pPr marL="0" algn="l" defTabSz="914400" latinLnBrk="1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ko-KR" sz="3600" b="1" kern="120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자바</a:t>
            </a:r>
            <a:r>
              <a:rPr lang="en-US" altLang="ko-KR" sz="3600" b="1" kern="120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3600" b="1" kern="120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수도</a:t>
            </a:r>
            <a:r>
              <a:rPr lang="en-US" altLang="ko-KR" sz="3600" b="1" kern="120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3600" b="1" kern="120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퀴즈게임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1_shape1"/>
          <p:cNvSpPr>
            <a:spLocks noGrp="1"/>
          </p:cNvSpPr>
          <p:nvPr>
            <p:ph type="ctrTitle" idx="4294967295"/>
          </p:nvPr>
        </p:nvSpPr>
        <p:spPr>
          <a:xfrm>
            <a:off x="2436690" y="1061103"/>
            <a:ext cx="7043417" cy="461217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/>
          <a:p>
            <a:pPr marL="0" algn="ctr">
              <a:lnSpc>
                <a:spcPct val="90000"/>
              </a:lnSpc>
              <a:buNone/>
            </a:pPr>
            <a:r>
              <a:rPr lang="en-US" altLang="ko-KR" sz="2800" b="1">
                <a:solidFill>
                  <a:schemeClr val="tx1">
                    <a:alpha val="100000"/>
                  </a:schemeClr>
                </a:solidFill>
                <a:latin typeface="+mj-cs"/>
              </a:rPr>
              <a:t># 기본 기능 요구사항 분석 Breakdown #1</a:t>
            </a:r>
          </a:p>
        </p:txBody>
      </p:sp>
      <p:sp>
        <p:nvSpPr>
          <p:cNvPr id="4" name="slide11_shape10"/>
          <p:cNvSpPr/>
          <p:nvPr/>
        </p:nvSpPr>
        <p:spPr>
          <a:xfrm>
            <a:off x="8989238" y="2760937"/>
            <a:ext cx="579572" cy="405890"/>
          </a:xfrm>
          <a:prstGeom prst="rightArrow">
            <a:avLst/>
          </a:prstGeom>
          <a:solidFill>
            <a:srgbClr val="0067AC"/>
          </a:solidFill>
          <a:ln w="9525">
            <a:noFill/>
            <a:miter lim="800000"/>
          </a:ln>
        </p:spPr>
        <p:txBody>
          <a:bodyPr lIns="100800" tIns="50400" rIns="100800" bIns="50400" anchor="ctr"/>
          <a:lstStyle/>
          <a:p>
            <a:pPr marL="0" algn="ctr" defTabSz="914400" latinLnBrk="1">
              <a:lnSpc>
                <a:spcPct val="100000"/>
              </a:lnSpc>
              <a:spcBef>
                <a:spcPts val="200"/>
              </a:spcBef>
              <a:buNone/>
            </a:pPr>
            <a:endParaRPr lang="ko-KR" altLang="en-US"/>
          </a:p>
        </p:txBody>
      </p:sp>
      <p:sp>
        <p:nvSpPr>
          <p:cNvPr id="5" name="slide11_shape9"/>
          <p:cNvSpPr/>
          <p:nvPr/>
        </p:nvSpPr>
        <p:spPr>
          <a:xfrm rot="5400000">
            <a:off x="1738263" y="3839380"/>
            <a:ext cx="501519" cy="39133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</a:ln>
        </p:spPr>
        <p:txBody>
          <a:bodyPr lIns="100800" tIns="50400" rIns="100800" bIns="50400" anchor="ctr"/>
          <a:lstStyle/>
          <a:p>
            <a:pPr marL="0" algn="ctr" defTabSz="914400" latinLnBrk="1">
              <a:lnSpc>
                <a:spcPct val="100000"/>
              </a:lnSpc>
              <a:spcBef>
                <a:spcPts val="200"/>
              </a:spcBef>
              <a:buNone/>
            </a:pPr>
            <a:endParaRPr lang="ko-KR" altLang="en-US"/>
          </a:p>
        </p:txBody>
      </p:sp>
      <p:grpSp>
        <p:nvGrpSpPr>
          <p:cNvPr id="6" name="nppt_16854297391617645"/>
          <p:cNvGrpSpPr>
            <a:grpSpLocks/>
          </p:cNvGrpSpPr>
          <p:nvPr/>
        </p:nvGrpSpPr>
        <p:grpSpPr>
          <a:xfrm>
            <a:off x="479598" y="4446495"/>
            <a:ext cx="2764319" cy="1695725"/>
            <a:chOff x="479598" y="4346099"/>
            <a:chExt cx="2764319" cy="1695725"/>
          </a:xfrm>
        </p:grpSpPr>
        <p:sp>
          <p:nvSpPr>
            <p:cNvPr id="7" name="slide11_shape7"/>
            <p:cNvSpPr/>
            <p:nvPr/>
          </p:nvSpPr>
          <p:spPr>
            <a:xfrm>
              <a:off x="479598" y="4346099"/>
              <a:ext cx="2764319" cy="1695725"/>
            </a:xfrm>
            <a:prstGeom prst="roundRect">
              <a:avLst>
                <a:gd name="adj" fmla="val 7593"/>
              </a:avLst>
            </a:prstGeom>
            <a:solidFill>
              <a:srgbClr val="5B9BD5">
                <a:lumMod val="40000"/>
                <a:lumOff val="60000"/>
              </a:srgbClr>
            </a:solidFill>
            <a:ln w="25400" cap="flat">
              <a:solidFill>
                <a:srgbClr val="5B9BD5">
                  <a:alpha val="100000"/>
                  <a:lumMod val="20000"/>
                  <a:lumOff val="80000"/>
                </a:srgbClr>
              </a:solidFill>
              <a:prstDash val="solid"/>
              <a:round/>
              <a:headEnd type="none"/>
              <a:tailEnd type="none"/>
            </a:ln>
            <a:effectLst/>
          </p:spPr>
          <p:txBody>
            <a:bodyPr anchor="t"/>
            <a:lstStyle/>
            <a:p>
              <a:pPr marL="0" algn="ctr">
                <a:lnSpc>
                  <a:spcPct val="100000"/>
                </a:lnSpc>
                <a:buNone/>
              </a:pPr>
              <a:r>
                <a:rPr lang="ko-KR" altLang="ko-KR" sz="1800" b="1">
                  <a:solidFill>
                    <a:srgbClr val="262626"/>
                  </a:solidFill>
                  <a:ea typeface="+mn-cs"/>
                </a:rPr>
                <a:t>회원가입</a:t>
              </a:r>
            </a:p>
          </p:txBody>
        </p:sp>
        <p:sp>
          <p:nvSpPr>
            <p:cNvPr id="8" name="slide11_shape8"/>
            <p:cNvSpPr/>
            <p:nvPr/>
          </p:nvSpPr>
          <p:spPr>
            <a:xfrm>
              <a:off x="569841" y="4756247"/>
              <a:ext cx="2568745" cy="116759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800000"/>
            </a:ln>
          </p:spPr>
          <p:txBody>
            <a:bodyPr lIns="90000" tIns="46800" rIns="90000" bIns="46800" anchor="ctr"/>
            <a:lstStyle/>
            <a:p>
              <a:pPr marL="0" algn="ctr">
                <a:lnSpc>
                  <a:spcPct val="100000"/>
                </a:lnSpc>
                <a:buNone/>
              </a:pPr>
              <a:r>
                <a:rPr lang="en-US" altLang="ko-KR" sz="1400" b="1">
                  <a:solidFill>
                    <a:schemeClr val="tx1">
                      <a:alpha val="100000"/>
                    </a:schemeClr>
                  </a:solidFill>
                  <a:latin typeface="+mn-cs"/>
                </a:rPr>
                <a:t>- </a:t>
              </a:r>
              <a:r>
                <a:rPr lang="ko-KR" altLang="ko-KR" sz="1400" b="1">
                  <a:solidFill>
                    <a:schemeClr val="tx1">
                      <a:alpha val="100000"/>
                    </a:schemeClr>
                  </a:solidFill>
                  <a:ea typeface="+mn-cs"/>
                </a:rPr>
                <a:t>아이디 중복체크</a:t>
              </a:r>
            </a:p>
            <a:p>
              <a:pPr marL="0" algn="ctr">
                <a:lnSpc>
                  <a:spcPct val="100000"/>
                </a:lnSpc>
                <a:buNone/>
              </a:pPr>
              <a:r>
                <a:rPr lang="ko-KR" altLang="ko-KR" sz="1400" b="1">
                  <a:solidFill>
                    <a:schemeClr val="tx1">
                      <a:alpha val="100000"/>
                    </a:schemeClr>
                  </a:solidFill>
                  <a:ea typeface="+mn-cs"/>
                </a:rPr>
                <a:t>- 데이터 베이스 정보 Insert</a:t>
              </a:r>
            </a:p>
          </p:txBody>
        </p:sp>
      </p:grpSp>
      <p:grpSp>
        <p:nvGrpSpPr>
          <p:cNvPr id="9" name="nppt_16854297391617780"/>
          <p:cNvGrpSpPr>
            <a:grpSpLocks/>
          </p:cNvGrpSpPr>
          <p:nvPr/>
        </p:nvGrpSpPr>
        <p:grpSpPr>
          <a:xfrm>
            <a:off x="3281173" y="4469579"/>
            <a:ext cx="2764319" cy="1695725"/>
            <a:chOff x="3281173" y="4369183"/>
            <a:chExt cx="2764319" cy="1695725"/>
          </a:xfrm>
        </p:grpSpPr>
        <p:sp>
          <p:nvSpPr>
            <p:cNvPr id="10" name="nppt_16854297391617781"/>
            <p:cNvSpPr/>
            <p:nvPr/>
          </p:nvSpPr>
          <p:spPr>
            <a:xfrm>
              <a:off x="3281173" y="4369183"/>
              <a:ext cx="2764319" cy="1695725"/>
            </a:xfrm>
            <a:prstGeom prst="roundRect">
              <a:avLst>
                <a:gd name="adj" fmla="val 7593"/>
              </a:avLst>
            </a:prstGeom>
            <a:solidFill>
              <a:srgbClr val="5B9BD5">
                <a:lumMod val="40000"/>
                <a:lumOff val="60000"/>
              </a:srgbClr>
            </a:solidFill>
            <a:ln w="25400" cap="flat">
              <a:solidFill>
                <a:srgbClr val="5B9BD5">
                  <a:alpha val="100000"/>
                  <a:lumMod val="20000"/>
                  <a:lumOff val="80000"/>
                </a:srgbClr>
              </a:solidFill>
              <a:prstDash val="solid"/>
              <a:round/>
              <a:headEnd type="none"/>
              <a:tailEnd type="none"/>
            </a:ln>
            <a:effectLst/>
          </p:spPr>
          <p:txBody>
            <a:bodyPr anchor="t"/>
            <a:lstStyle/>
            <a:p>
              <a:pPr marL="0" algn="ctr">
                <a:lnSpc>
                  <a:spcPct val="100000"/>
                </a:lnSpc>
                <a:buNone/>
              </a:pPr>
              <a:r>
                <a:rPr altLang="ko-KR" sz="1800" b="1">
                  <a:solidFill>
                    <a:srgbClr val="262626"/>
                  </a:solidFill>
                  <a:latin typeface="+mn-ea"/>
                  <a:ea typeface="+mn-ea"/>
                </a:rPr>
                <a:t>정보찾기</a:t>
              </a:r>
            </a:p>
          </p:txBody>
        </p:sp>
        <p:sp>
          <p:nvSpPr>
            <p:cNvPr id="11" name="nppt_16854297391617785"/>
            <p:cNvSpPr/>
            <p:nvPr/>
          </p:nvSpPr>
          <p:spPr>
            <a:xfrm>
              <a:off x="3371417" y="4779331"/>
              <a:ext cx="2568745" cy="1167591"/>
            </a:xfrm>
            <a:prstGeom prst="round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>
              <a:solidFill>
                <a:srgbClr val="4472C4">
                  <a:lumMod val="60000"/>
                  <a:lumOff val="40000"/>
                </a:srgbClr>
              </a:solidFill>
              <a:prstDash val="solid"/>
              <a:miter lim="800000"/>
            </a:ln>
          </p:spPr>
          <p:txBody>
            <a:bodyPr lIns="90000" tIns="46800" rIns="90000" bIns="46800" anchor="ctr"/>
            <a:lstStyle/>
            <a:p>
              <a:pPr marL="0" algn="ctr">
                <a:lnSpc>
                  <a:spcPct val="100000"/>
                </a:lnSpc>
                <a:buNone/>
              </a:pPr>
              <a:r>
                <a:rPr lang="en-US" altLang="ko-KR" sz="1400" b="1">
                  <a:solidFill>
                    <a:srgbClr val="000000"/>
                  </a:solidFill>
                </a:rPr>
                <a:t>- </a:t>
              </a:r>
              <a:r>
                <a:rPr lang="ko-KR" altLang="ko-KR" sz="1400" b="1">
                  <a:solidFill>
                    <a:srgbClr val="000000"/>
                  </a:solidFill>
                </a:rPr>
                <a:t>아이디, 비밀번호 찾기</a:t>
              </a:r>
            </a:p>
          </p:txBody>
        </p:sp>
      </p:grpSp>
      <p:sp>
        <p:nvSpPr>
          <p:cNvPr id="12" name="nppt_16854297391618777"/>
          <p:cNvSpPr/>
          <p:nvPr/>
        </p:nvSpPr>
        <p:spPr>
          <a:xfrm rot="5400000">
            <a:off x="4412573" y="3839380"/>
            <a:ext cx="501519" cy="391337"/>
          </a:xfrm>
          <a:prstGeom prst="rightArrow">
            <a:avLst/>
          </a:prstGeom>
          <a:solidFill>
            <a:srgbClr val="70AD47">
              <a:lumMod val="75000"/>
            </a:srgbClr>
          </a:solidFill>
          <a:ln w="9525">
            <a:noFill/>
            <a:miter lim="800000"/>
          </a:ln>
        </p:spPr>
        <p:txBody>
          <a:bodyPr lIns="100800" tIns="50400" rIns="100800" bIns="50400" anchor="ctr"/>
          <a:lstStyle/>
          <a:p>
            <a:pPr marL="0" algn="ctr" defTabSz="914400" latinLnBrk="1">
              <a:lnSpc>
                <a:spcPct val="100000"/>
              </a:lnSpc>
              <a:spcBef>
                <a:spcPts val="200"/>
              </a:spcBef>
              <a:buNone/>
            </a:pPr>
            <a:endParaRPr lang="ko-KR" altLang="en-US"/>
          </a:p>
        </p:txBody>
      </p:sp>
      <p:grpSp>
        <p:nvGrpSpPr>
          <p:cNvPr id="13" name="nppt_16854297391619500"/>
          <p:cNvGrpSpPr>
            <a:grpSpLocks/>
          </p:cNvGrpSpPr>
          <p:nvPr/>
        </p:nvGrpSpPr>
        <p:grpSpPr>
          <a:xfrm>
            <a:off x="6092807" y="4460211"/>
            <a:ext cx="2764319" cy="1695725"/>
            <a:chOff x="6092807" y="4359815"/>
            <a:chExt cx="2764319" cy="1695725"/>
          </a:xfrm>
        </p:grpSpPr>
        <p:sp>
          <p:nvSpPr>
            <p:cNvPr id="14" name="nppt_16854297391619501"/>
            <p:cNvSpPr/>
            <p:nvPr/>
          </p:nvSpPr>
          <p:spPr>
            <a:xfrm>
              <a:off x="6092807" y="4359815"/>
              <a:ext cx="2764319" cy="1695725"/>
            </a:xfrm>
            <a:prstGeom prst="roundRect">
              <a:avLst>
                <a:gd name="adj" fmla="val 7593"/>
              </a:avLst>
            </a:prstGeom>
            <a:solidFill>
              <a:srgbClr val="5B9BD5">
                <a:lumMod val="40000"/>
                <a:lumOff val="60000"/>
              </a:srgbClr>
            </a:solidFill>
            <a:ln w="25400" cap="flat">
              <a:solidFill>
                <a:srgbClr val="5B9BD5">
                  <a:alpha val="100000"/>
                  <a:lumMod val="20000"/>
                  <a:lumOff val="80000"/>
                </a:srgbClr>
              </a:solidFill>
              <a:prstDash val="solid"/>
              <a:round/>
              <a:headEnd type="none"/>
              <a:tailEnd type="none"/>
            </a:ln>
            <a:effectLst/>
          </p:spPr>
          <p:txBody>
            <a:bodyPr anchor="t"/>
            <a:lstStyle/>
            <a:p>
              <a:pPr marL="0" algn="ctr">
                <a:lnSpc>
                  <a:spcPct val="100000"/>
                </a:lnSpc>
                <a:buNone/>
              </a:pPr>
              <a:r>
                <a:rPr altLang="ko-KR" sz="1800" b="1">
                  <a:solidFill>
                    <a:srgbClr val="262626"/>
                  </a:solidFill>
                  <a:latin typeface="맑은 고딕"/>
                  <a:ea typeface="맑은 고딕"/>
                </a:rPr>
                <a:t>관리자 로그인</a:t>
              </a:r>
            </a:p>
          </p:txBody>
        </p:sp>
        <p:sp>
          <p:nvSpPr>
            <p:cNvPr id="15" name="nppt_16854297391619505"/>
            <p:cNvSpPr/>
            <p:nvPr/>
          </p:nvSpPr>
          <p:spPr>
            <a:xfrm>
              <a:off x="6183050" y="4769963"/>
              <a:ext cx="2568745" cy="1167591"/>
            </a:xfrm>
            <a:prstGeom prst="round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>
              <a:solidFill>
                <a:srgbClr val="4472C4">
                  <a:lumMod val="60000"/>
                  <a:lumOff val="40000"/>
                </a:srgbClr>
              </a:solidFill>
              <a:prstDash val="solid"/>
              <a:miter lim="800000"/>
            </a:ln>
          </p:spPr>
          <p:txBody>
            <a:bodyPr lIns="90000" tIns="46800" rIns="90000" bIns="46800" anchor="ctr"/>
            <a:lstStyle/>
            <a:p>
              <a:pPr marL="0" algn="ctr">
                <a:lnSpc>
                  <a:spcPct val="100000"/>
                </a:lnSpc>
                <a:buNone/>
              </a:pPr>
              <a:r>
                <a:rPr lang="en-US" altLang="ko-KR" sz="1400" b="1">
                  <a:solidFill>
                    <a:srgbClr val="000000"/>
                  </a:solidFill>
                </a:rPr>
                <a:t>- 회원관리, 퀴즈관리 </a:t>
              </a:r>
              <a:r>
                <a:rPr lang="en-US" altLang="ko-KR"/>
                <a:t/>
              </a:r>
              <a:br>
                <a:rPr lang="en-US" altLang="ko-KR"/>
              </a:br>
              <a:r>
                <a:rPr lang="en-US" altLang="ko-KR" sz="1400" b="0">
                  <a:solidFill>
                    <a:srgbClr val="000000"/>
                  </a:solidFill>
                </a:rPr>
                <a:t>(SQL Select문 응용)</a:t>
              </a:r>
            </a:p>
          </p:txBody>
        </p:sp>
      </p:grpSp>
      <p:grpSp>
        <p:nvGrpSpPr>
          <p:cNvPr id="16" name="nppt_168542973916110013"/>
          <p:cNvGrpSpPr>
            <a:grpSpLocks/>
          </p:cNvGrpSpPr>
          <p:nvPr/>
        </p:nvGrpSpPr>
        <p:grpSpPr>
          <a:xfrm>
            <a:off x="528366" y="1875655"/>
            <a:ext cx="8317734" cy="1770564"/>
            <a:chOff x="528366" y="1775259"/>
            <a:chExt cx="8317734" cy="1770564"/>
          </a:xfrm>
        </p:grpSpPr>
        <p:sp>
          <p:nvSpPr>
            <p:cNvPr id="17" name="slide11_shape2"/>
            <p:cNvSpPr/>
            <p:nvPr/>
          </p:nvSpPr>
          <p:spPr>
            <a:xfrm>
              <a:off x="548776" y="1775259"/>
              <a:ext cx="8276912" cy="1770564"/>
            </a:xfrm>
            <a:prstGeom prst="roundRect">
              <a:avLst>
                <a:gd name="adj" fmla="val 759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5400" cap="flat">
              <a:solidFill>
                <a:schemeClr val="accent6">
                  <a:alpha val="100000"/>
                  <a:lumMod val="40000"/>
                  <a:lumOff val="60000"/>
                </a:schemeClr>
              </a:solidFill>
              <a:prstDash val="solid"/>
              <a:round/>
              <a:headEnd type="none"/>
              <a:tailEnd type="none"/>
            </a:ln>
            <a:effectLst/>
          </p:spPr>
          <p:txBody>
            <a:bodyPr anchor="t"/>
            <a:lstStyle/>
            <a:p>
              <a:pPr marL="0" algn="ctr">
                <a:lnSpc>
                  <a:spcPct val="100000"/>
                </a:lnSpc>
                <a:buNone/>
              </a:pPr>
              <a:r>
                <a:rPr lang="ko-KR" altLang="ko-KR" sz="2400" b="1">
                  <a:solidFill>
                    <a:schemeClr val="tx1">
                      <a:alpha val="100000"/>
                      <a:lumMod val="85000"/>
                      <a:lumOff val="15000"/>
                    </a:schemeClr>
                  </a:solidFill>
                  <a:ea typeface="+mn-cs"/>
                </a:rPr>
                <a:t>첫</a:t>
              </a:r>
              <a:r>
                <a:rPr lang="en-US" altLang="ko-KR" sz="2400" b="1">
                  <a:solidFill>
                    <a:schemeClr val="tx1">
                      <a:alpha val="100000"/>
                      <a:lumMod val="85000"/>
                      <a:lumOff val="15000"/>
                    </a:schemeClr>
                  </a:solidFill>
                  <a:latin typeface="+mn-cs"/>
                </a:rPr>
                <a:t> </a:t>
              </a:r>
              <a:r>
                <a:rPr lang="ko-KR" altLang="ko-KR" sz="2400" b="1">
                  <a:solidFill>
                    <a:schemeClr val="tx1">
                      <a:alpha val="100000"/>
                      <a:lumMod val="85000"/>
                      <a:lumOff val="15000"/>
                    </a:schemeClr>
                  </a:solidFill>
                  <a:ea typeface="+mn-cs"/>
                </a:rPr>
                <a:t>화면</a:t>
              </a:r>
            </a:p>
          </p:txBody>
        </p:sp>
        <p:sp>
          <p:nvSpPr>
            <p:cNvPr id="18" name="slide11_shape3"/>
            <p:cNvSpPr/>
            <p:nvPr/>
          </p:nvSpPr>
          <p:spPr>
            <a:xfrm>
              <a:off x="641083" y="2304087"/>
              <a:ext cx="2589741" cy="106997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miter lim="800000"/>
            </a:ln>
          </p:spPr>
          <p:txBody>
            <a:bodyPr lIns="90000" tIns="46800" rIns="90000" bIns="46800" anchor="ctr"/>
            <a:lstStyle/>
            <a:p>
              <a:pPr marL="0" algn="ctr">
                <a:lnSpc>
                  <a:spcPct val="100000"/>
                </a:lnSpc>
                <a:buNone/>
              </a:pPr>
              <a:r>
                <a:rPr lang="en-US" altLang="ko-KR" sz="2000" b="1">
                  <a:solidFill>
                    <a:schemeClr val="tx1">
                      <a:alpha val="100000"/>
                    </a:schemeClr>
                  </a:solidFill>
                  <a:latin typeface="+mn-cs"/>
                </a:rPr>
                <a:t>회원가입</a:t>
              </a:r>
            </a:p>
          </p:txBody>
        </p:sp>
        <p:sp>
          <p:nvSpPr>
            <p:cNvPr id="19" name="nppt_16854297391614994"/>
            <p:cNvSpPr/>
            <p:nvPr/>
          </p:nvSpPr>
          <p:spPr>
            <a:xfrm>
              <a:off x="3396480" y="2304087"/>
              <a:ext cx="2589741" cy="1069974"/>
            </a:xfrm>
            <a:prstGeom prst="round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>
              <a:solidFill>
                <a:srgbClr val="5B9BD5">
                  <a:lumMod val="20000"/>
                  <a:lumOff val="80000"/>
                </a:srgbClr>
              </a:solidFill>
              <a:prstDash val="solid"/>
              <a:miter lim="800000"/>
            </a:ln>
          </p:spPr>
          <p:txBody>
            <a:bodyPr lIns="90000" tIns="46800" rIns="90000" bIns="46800" anchor="ctr"/>
            <a:lstStyle/>
            <a:p>
              <a:pPr marL="0" algn="ctr">
                <a:lnSpc>
                  <a:spcPct val="100000"/>
                </a:lnSpc>
                <a:buNone/>
              </a:pPr>
              <a:r>
                <a:rPr lang="en-US" altLang="ko-KR" sz="2000" b="1">
                  <a:solidFill>
                    <a:srgbClr val="000000"/>
                  </a:solidFill>
                </a:rPr>
                <a:t>정보찾기</a:t>
              </a:r>
            </a:p>
          </p:txBody>
        </p:sp>
        <p:sp>
          <p:nvSpPr>
            <p:cNvPr id="20" name="nppt_16854297391615346"/>
            <p:cNvSpPr/>
            <p:nvPr/>
          </p:nvSpPr>
          <p:spPr>
            <a:xfrm>
              <a:off x="6121515" y="2304087"/>
              <a:ext cx="2589741" cy="1069974"/>
            </a:xfrm>
            <a:prstGeom prst="round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>
              <a:solidFill>
                <a:srgbClr val="5B9BD5">
                  <a:lumMod val="20000"/>
                  <a:lumOff val="80000"/>
                </a:srgbClr>
              </a:solidFill>
              <a:prstDash val="solid"/>
              <a:miter lim="800000"/>
            </a:ln>
          </p:spPr>
          <p:txBody>
            <a:bodyPr lIns="90000" tIns="46800" rIns="90000" bIns="46800" anchor="ctr"/>
            <a:lstStyle/>
            <a:p>
              <a:pPr marL="0" algn="ctr">
                <a:lnSpc>
                  <a:spcPct val="100000"/>
                </a:lnSpc>
                <a:buNone/>
              </a:pPr>
              <a:r>
                <a:rPr lang="en-US" altLang="ko-KR" sz="2000" b="1">
                  <a:solidFill>
                    <a:srgbClr val="000000"/>
                  </a:solidFill>
                </a:rPr>
                <a:t>로그인</a:t>
              </a:r>
            </a:p>
          </p:txBody>
        </p:sp>
      </p:grpSp>
      <p:sp>
        <p:nvSpPr>
          <p:cNvPr id="21" name="nppt_168542973916110408"/>
          <p:cNvSpPr/>
          <p:nvPr/>
        </p:nvSpPr>
        <p:spPr>
          <a:xfrm rot="5400000">
            <a:off x="7224207" y="3839380"/>
            <a:ext cx="501519" cy="391337"/>
          </a:xfrm>
          <a:prstGeom prst="rightArrow">
            <a:avLst/>
          </a:prstGeom>
          <a:solidFill>
            <a:srgbClr val="70AD47">
              <a:lumMod val="75000"/>
            </a:srgbClr>
          </a:solidFill>
          <a:ln w="9525">
            <a:noFill/>
            <a:miter lim="800000"/>
          </a:ln>
        </p:spPr>
        <p:txBody>
          <a:bodyPr lIns="100800" tIns="50400" rIns="100800" bIns="50400" anchor="ctr"/>
          <a:lstStyle/>
          <a:p>
            <a:pPr marL="0" algn="ctr" defTabSz="914400" latinLnBrk="1">
              <a:lnSpc>
                <a:spcPct val="100000"/>
              </a:lnSpc>
              <a:spcBef>
                <a:spcPts val="200"/>
              </a:spcBef>
              <a:buNone/>
            </a:pPr>
            <a:endParaRPr lang="ko-KR" altLang="en-US"/>
          </a:p>
        </p:txBody>
      </p:sp>
      <p:grpSp>
        <p:nvGrpSpPr>
          <p:cNvPr id="22" name="nppt_168542973916110772"/>
          <p:cNvGrpSpPr>
            <a:grpSpLocks/>
          </p:cNvGrpSpPr>
          <p:nvPr/>
        </p:nvGrpSpPr>
        <p:grpSpPr>
          <a:xfrm>
            <a:off x="9695016" y="1875655"/>
            <a:ext cx="2233640" cy="4223252"/>
            <a:chOff x="9695016" y="1775259"/>
            <a:chExt cx="2233640" cy="4223252"/>
          </a:xfrm>
        </p:grpSpPr>
        <p:sp>
          <p:nvSpPr>
            <p:cNvPr id="23" name="slide11_shape4"/>
            <p:cNvSpPr/>
            <p:nvPr/>
          </p:nvSpPr>
          <p:spPr>
            <a:xfrm>
              <a:off x="9695016" y="1700420"/>
              <a:ext cx="2233640" cy="4372930"/>
            </a:xfrm>
            <a:prstGeom prst="roundRect">
              <a:avLst>
                <a:gd name="adj" fmla="val 7593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25400" cap="flat">
              <a:solidFill>
                <a:srgbClr val="5B9BD5">
                  <a:alpha val="100000"/>
                  <a:lumMod val="20000"/>
                  <a:lumOff val="80000"/>
                </a:srgbClr>
              </a:solidFill>
              <a:prstDash val="solid"/>
              <a:round/>
              <a:headEnd type="none"/>
              <a:tailEnd type="none"/>
            </a:ln>
            <a:effectLst/>
          </p:spPr>
          <p:txBody>
            <a:bodyPr anchor="t"/>
            <a:lstStyle/>
            <a:p>
              <a:pPr marL="0" algn="ctr">
                <a:lnSpc>
                  <a:spcPct val="100000"/>
                </a:lnSpc>
                <a:buNone/>
              </a:pPr>
              <a:endParaRPr/>
            </a:p>
            <a:p>
              <a:pPr marL="0" algn="ctr">
                <a:lnSpc>
                  <a:spcPct val="100000"/>
                </a:lnSpc>
                <a:buNone/>
              </a:pPr>
              <a:r>
                <a:rPr lang="ko-KR" altLang="ko-KR" sz="1800" b="1">
                  <a:solidFill>
                    <a:srgbClr val="262626"/>
                  </a:solidFill>
                  <a:ea typeface="+mn-cs"/>
                </a:rPr>
                <a:t>로그인 화면</a:t>
              </a:r>
            </a:p>
          </p:txBody>
        </p:sp>
        <p:sp>
          <p:nvSpPr>
            <p:cNvPr id="24" name="slide11_shape5"/>
            <p:cNvSpPr/>
            <p:nvPr/>
          </p:nvSpPr>
          <p:spPr>
            <a:xfrm>
              <a:off x="9800825" y="2852322"/>
              <a:ext cx="2049235" cy="303983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>
              <a:solidFill>
                <a:schemeClr val="accent2">
                  <a:lumMod val="60000"/>
                  <a:lumOff val="40000"/>
                </a:schemeClr>
              </a:solidFill>
              <a:prstDash val="solid"/>
              <a:miter lim="800000"/>
            </a:ln>
          </p:spPr>
          <p:txBody>
            <a:bodyPr lIns="90000" tIns="46800" rIns="90000" bIns="46800" anchor="ctr"/>
            <a:lstStyle/>
            <a:p>
              <a:pPr marL="0" algn="ctr">
                <a:lnSpc>
                  <a:spcPct val="100000"/>
                </a:lnSpc>
                <a:buNone/>
              </a:pPr>
              <a:r>
                <a:rPr lang="en-US" altLang="ko-KR" sz="1400" b="1">
                  <a:solidFill>
                    <a:srgbClr val="000000"/>
                  </a:solidFill>
                  <a:latin typeface="+mn-cs"/>
                </a:rPr>
                <a:t>- 나의 정보, 랭킹</a:t>
              </a:r>
            </a:p>
            <a:p>
              <a:pPr marL="0" algn="ctr">
                <a:lnSpc>
                  <a:spcPct val="100000"/>
                </a:lnSpc>
                <a:buNone/>
              </a:pPr>
              <a:endParaRPr lang="en-US" altLang="ko-KR" sz="1400" b="1">
                <a:solidFill>
                  <a:srgbClr val="000000"/>
                </a:solidFill>
                <a:latin typeface="+mn-cs"/>
              </a:endParaRPr>
            </a:p>
            <a:p>
              <a:pPr marL="0" algn="ctr">
                <a:lnSpc>
                  <a:spcPct val="100000"/>
                </a:lnSpc>
                <a:buNone/>
              </a:pPr>
              <a:r>
                <a:rPr lang="en-US" altLang="ko-KR" sz="1400" b="1">
                  <a:solidFill>
                    <a:srgbClr val="000000"/>
                  </a:solidFill>
                  <a:latin typeface="+mn-cs"/>
                </a:rPr>
                <a:t>- 게임시작 및</a:t>
              </a:r>
            </a:p>
            <a:p>
              <a:pPr marL="0" algn="ctr">
                <a:lnSpc>
                  <a:spcPct val="100000"/>
                </a:lnSpc>
                <a:buNone/>
              </a:pPr>
              <a:r>
                <a:rPr lang="en-US" altLang="ko-KR" sz="1400" b="1">
                  <a:solidFill>
                    <a:srgbClr val="000000"/>
                  </a:solidFill>
                  <a:latin typeface="+mn-cs"/>
                </a:rPr>
                <a:t> 확인 가능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854297391614280"/>
          <p:cNvSpPr>
            <a:spLocks noGrp="1"/>
          </p:cNvSpPr>
          <p:nvPr>
            <p:ph type="ctrTitle" idx="4294967295"/>
          </p:nvPr>
        </p:nvSpPr>
        <p:spPr>
          <a:xfrm>
            <a:off x="2436690" y="1052736"/>
            <a:ext cx="7061409" cy="461217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/>
          <a:p>
            <a:pPr marL="0" algn="ctr">
              <a:lnSpc>
                <a:spcPct val="90000"/>
              </a:lnSpc>
              <a:buNone/>
            </a:pPr>
            <a:r>
              <a:rPr lang="en-US" altLang="ko-KR" sz="2800" b="1">
                <a:solidFill>
                  <a:schemeClr val="tx1">
                    <a:alpha val="100000"/>
                  </a:schemeClr>
                </a:solidFill>
                <a:latin typeface="+mj-cs"/>
              </a:rPr>
              <a:t># 기본 기능 요구사항 분석 Breakdown #2</a:t>
            </a:r>
          </a:p>
        </p:txBody>
      </p:sp>
      <p:grpSp>
        <p:nvGrpSpPr>
          <p:cNvPr id="4" name="nppt_168542973916112336"/>
          <p:cNvGrpSpPr>
            <a:grpSpLocks/>
          </p:cNvGrpSpPr>
          <p:nvPr/>
        </p:nvGrpSpPr>
        <p:grpSpPr>
          <a:xfrm>
            <a:off x="1501611" y="2011097"/>
            <a:ext cx="2243165" cy="4372930"/>
            <a:chOff x="1501611" y="2011097"/>
            <a:chExt cx="2243165" cy="4372930"/>
          </a:xfrm>
        </p:grpSpPr>
        <p:sp>
          <p:nvSpPr>
            <p:cNvPr id="5" name="nppt_168542973916111577"/>
            <p:cNvSpPr/>
            <p:nvPr/>
          </p:nvSpPr>
          <p:spPr>
            <a:xfrm>
              <a:off x="1511136" y="2011097"/>
              <a:ext cx="2233640" cy="4372930"/>
            </a:xfrm>
            <a:prstGeom prst="roundRect">
              <a:avLst>
                <a:gd name="adj" fmla="val 7593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25400" cap="flat">
              <a:solidFill>
                <a:srgbClr val="5B9BD5">
                  <a:alpha val="100000"/>
                  <a:lumMod val="20000"/>
                  <a:lumOff val="80000"/>
                </a:srgbClr>
              </a:solidFill>
              <a:prstDash val="solid"/>
              <a:round/>
              <a:headEnd type="none"/>
              <a:tailEnd type="none"/>
            </a:ln>
            <a:effectLst/>
          </p:spPr>
          <p:txBody>
            <a:bodyPr anchor="t"/>
            <a:lstStyle/>
            <a:p>
              <a:pPr marL="0" algn="ctr">
                <a:lnSpc>
                  <a:spcPct val="100000"/>
                </a:lnSpc>
                <a:buNone/>
              </a:pPr>
              <a:endParaRPr/>
            </a:p>
            <a:p>
              <a:pPr marL="0" algn="ctr">
                <a:lnSpc>
                  <a:spcPct val="100000"/>
                </a:lnSpc>
                <a:buNone/>
              </a:pPr>
              <a:r>
                <a:rPr lang="ko-KR" altLang="ko-KR" sz="1800" b="1">
                  <a:solidFill>
                    <a:srgbClr val="262626"/>
                  </a:solidFill>
                </a:rPr>
                <a:t>로그인 화면</a:t>
              </a:r>
            </a:p>
          </p:txBody>
        </p:sp>
        <p:sp>
          <p:nvSpPr>
            <p:cNvPr id="6" name="nppt_168542973916111581"/>
            <p:cNvSpPr/>
            <p:nvPr/>
          </p:nvSpPr>
          <p:spPr>
            <a:xfrm>
              <a:off x="1616945" y="3162999"/>
              <a:ext cx="2049235" cy="303983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800000"/>
            </a:ln>
          </p:spPr>
          <p:txBody>
            <a:bodyPr lIns="90000" tIns="46800" rIns="90000" bIns="46800" anchor="ctr"/>
            <a:lstStyle/>
            <a:p>
              <a:pPr marL="0" algn="ctr">
                <a:lnSpc>
                  <a:spcPct val="100000"/>
                </a:lnSpc>
                <a:buNone/>
              </a:pPr>
              <a:r>
                <a:rPr lang="en-US" altLang="ko-KR" sz="1400" b="1">
                  <a:solidFill>
                    <a:srgbClr val="000000"/>
                  </a:solidFill>
                </a:rPr>
                <a:t>- 나의 정보, 랭킹</a:t>
              </a:r>
            </a:p>
            <a:p>
              <a:pPr marL="0" algn="ctr">
                <a:lnSpc>
                  <a:spcPct val="100000"/>
                </a:lnSpc>
                <a:buNone/>
              </a:pPr>
              <a:endParaRPr lang="en-US" altLang="ko-KR" sz="1400" b="1">
                <a:solidFill>
                  <a:srgbClr val="000000"/>
                </a:solidFill>
              </a:endParaRPr>
            </a:p>
            <a:p>
              <a:pPr marL="0" algn="ctr">
                <a:lnSpc>
                  <a:spcPct val="100000"/>
                </a:lnSpc>
                <a:buNone/>
              </a:pPr>
              <a:r>
                <a:rPr lang="en-US" altLang="ko-KR" sz="1400" b="1">
                  <a:solidFill>
                    <a:srgbClr val="000000"/>
                  </a:solidFill>
                </a:rPr>
                <a:t>- 게임시작 및</a:t>
              </a:r>
            </a:p>
            <a:p>
              <a:pPr marL="0" algn="ctr">
                <a:lnSpc>
                  <a:spcPct val="100000"/>
                </a:lnSpc>
                <a:buNone/>
              </a:pPr>
              <a:r>
                <a:rPr lang="en-US" altLang="ko-KR" sz="1400" b="1">
                  <a:solidFill>
                    <a:srgbClr val="000000"/>
                  </a:solidFill>
                </a:rPr>
                <a:t> 확인 가능</a:t>
              </a:r>
            </a:p>
          </p:txBody>
        </p:sp>
        <p:sp>
          <p:nvSpPr>
            <p:cNvPr id="7" name="nppt_168542973916112308"/>
            <p:cNvSpPr/>
            <p:nvPr/>
          </p:nvSpPr>
          <p:spPr>
            <a:xfrm>
              <a:off x="1501611" y="2011097"/>
              <a:ext cx="2233640" cy="4372930"/>
            </a:xfrm>
            <a:prstGeom prst="roundRect">
              <a:avLst>
                <a:gd name="adj" fmla="val 7593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25400" cap="flat">
              <a:solidFill>
                <a:srgbClr val="5B9BD5">
                  <a:alpha val="100000"/>
                  <a:lumMod val="20000"/>
                  <a:lumOff val="80000"/>
                </a:srgbClr>
              </a:solidFill>
              <a:prstDash val="solid"/>
              <a:round/>
              <a:headEnd type="none"/>
              <a:tailEnd type="none"/>
            </a:ln>
            <a:effectLst/>
          </p:spPr>
          <p:txBody>
            <a:bodyPr anchor="t"/>
            <a:lstStyle/>
            <a:p>
              <a:pPr marL="0" algn="ctr">
                <a:lnSpc>
                  <a:spcPct val="100000"/>
                </a:lnSpc>
                <a:buNone/>
              </a:pPr>
              <a:endParaRPr/>
            </a:p>
            <a:p>
              <a:pPr marL="0" algn="ctr">
                <a:lnSpc>
                  <a:spcPct val="100000"/>
                </a:lnSpc>
                <a:buNone/>
              </a:pPr>
              <a:r>
                <a:rPr lang="ko-KR" altLang="ko-KR" sz="1800" b="1">
                  <a:solidFill>
                    <a:srgbClr val="262626"/>
                  </a:solidFill>
                </a:rPr>
                <a:t>로그인 화면</a:t>
              </a:r>
            </a:p>
          </p:txBody>
        </p:sp>
        <p:sp>
          <p:nvSpPr>
            <p:cNvPr id="8" name="nppt_168542973916112312"/>
            <p:cNvSpPr/>
            <p:nvPr/>
          </p:nvSpPr>
          <p:spPr>
            <a:xfrm>
              <a:off x="1607420" y="3162999"/>
              <a:ext cx="2049235" cy="303983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800000"/>
            </a:ln>
          </p:spPr>
          <p:txBody>
            <a:bodyPr lIns="90000" tIns="46800" rIns="90000" bIns="46800" anchor="ctr"/>
            <a:lstStyle/>
            <a:p>
              <a:pPr marL="0" algn="ctr">
                <a:lnSpc>
                  <a:spcPct val="100000"/>
                </a:lnSpc>
                <a:buNone/>
              </a:pPr>
              <a:r>
                <a:rPr lang="en-US" altLang="ko-KR" sz="1400" b="1">
                  <a:solidFill>
                    <a:srgbClr val="000000"/>
                  </a:solidFill>
                </a:rPr>
                <a:t>- 나의 정보, 랭킹</a:t>
              </a:r>
            </a:p>
            <a:p>
              <a:pPr marL="0" algn="ctr">
                <a:lnSpc>
                  <a:spcPct val="100000"/>
                </a:lnSpc>
                <a:buNone/>
              </a:pPr>
              <a:endParaRPr lang="en-US" altLang="ko-KR" sz="1400" b="1">
                <a:solidFill>
                  <a:srgbClr val="000000"/>
                </a:solidFill>
              </a:endParaRPr>
            </a:p>
            <a:p>
              <a:pPr marL="0" algn="ctr">
                <a:lnSpc>
                  <a:spcPct val="100000"/>
                </a:lnSpc>
                <a:buNone/>
              </a:pPr>
              <a:r>
                <a:rPr lang="en-US" altLang="ko-KR" sz="1400" b="1">
                  <a:solidFill>
                    <a:srgbClr val="000000"/>
                  </a:solidFill>
                </a:rPr>
                <a:t>- 게임시작 및</a:t>
              </a:r>
            </a:p>
            <a:p>
              <a:pPr marL="0" algn="ctr">
                <a:lnSpc>
                  <a:spcPct val="100000"/>
                </a:lnSpc>
                <a:buNone/>
              </a:pPr>
              <a:r>
                <a:rPr lang="en-US" altLang="ko-KR" sz="1400" b="1">
                  <a:solidFill>
                    <a:srgbClr val="000000"/>
                  </a:solidFill>
                </a:rPr>
                <a:t> 확인 가능</a:t>
              </a:r>
            </a:p>
          </p:txBody>
        </p:sp>
      </p:grpSp>
      <p:sp>
        <p:nvSpPr>
          <p:cNvPr id="9" name="nppt_168542973916112526"/>
          <p:cNvSpPr/>
          <p:nvPr/>
        </p:nvSpPr>
        <p:spPr>
          <a:xfrm rot="21540000">
            <a:off x="7731557" y="3901400"/>
            <a:ext cx="579572" cy="405890"/>
          </a:xfrm>
          <a:prstGeom prst="rightArrow">
            <a:avLst/>
          </a:prstGeom>
          <a:solidFill>
            <a:srgbClr val="0067AC"/>
          </a:solidFill>
          <a:ln w="9525">
            <a:noFill/>
            <a:miter lim="800000"/>
          </a:ln>
        </p:spPr>
        <p:txBody>
          <a:bodyPr lIns="100800" tIns="50400" rIns="100800" bIns="50400" anchor="ctr"/>
          <a:lstStyle/>
          <a:p>
            <a:pPr marL="0" algn="ctr" defTabSz="914400" latinLnBrk="1">
              <a:lnSpc>
                <a:spcPct val="100000"/>
              </a:lnSpc>
              <a:spcBef>
                <a:spcPts val="200"/>
              </a:spcBef>
              <a:buNone/>
            </a:pPr>
            <a:endParaRPr lang="ko-KR" altLang="en-US"/>
          </a:p>
        </p:txBody>
      </p:sp>
      <p:sp>
        <p:nvSpPr>
          <p:cNvPr id="10" name="nppt_168542973916112530"/>
          <p:cNvSpPr/>
          <p:nvPr/>
        </p:nvSpPr>
        <p:spPr>
          <a:xfrm rot="10800000">
            <a:off x="4126400" y="3876144"/>
            <a:ext cx="543852" cy="391337"/>
          </a:xfrm>
          <a:prstGeom prst="rightArrow">
            <a:avLst/>
          </a:prstGeom>
          <a:solidFill>
            <a:srgbClr val="70AD47">
              <a:lumMod val="75000"/>
            </a:srgbClr>
          </a:solidFill>
          <a:ln w="9525">
            <a:noFill/>
            <a:miter lim="800000"/>
          </a:ln>
        </p:spPr>
        <p:txBody>
          <a:bodyPr lIns="100800" tIns="50400" rIns="100800" bIns="50400" anchor="ctr"/>
          <a:lstStyle/>
          <a:p>
            <a:pPr marL="0" algn="ctr" defTabSz="914400" latinLnBrk="1">
              <a:lnSpc>
                <a:spcPct val="100000"/>
              </a:lnSpc>
              <a:spcBef>
                <a:spcPts val="200"/>
              </a:spcBef>
              <a:buNone/>
            </a:pPr>
            <a:endParaRPr lang="ko-KR" altLang="en-US"/>
          </a:p>
        </p:txBody>
      </p:sp>
      <p:grpSp>
        <p:nvGrpSpPr>
          <p:cNvPr id="11" name="nppt_168542973916113757"/>
          <p:cNvGrpSpPr>
            <a:grpSpLocks/>
          </p:cNvGrpSpPr>
          <p:nvPr/>
        </p:nvGrpSpPr>
        <p:grpSpPr>
          <a:xfrm>
            <a:off x="5091997" y="2042700"/>
            <a:ext cx="2288069" cy="4291288"/>
            <a:chOff x="5091997" y="2042700"/>
            <a:chExt cx="2288069" cy="4291288"/>
          </a:xfrm>
        </p:grpSpPr>
        <p:sp>
          <p:nvSpPr>
            <p:cNvPr id="12" name="nppt_16854297391614289"/>
            <p:cNvSpPr/>
            <p:nvPr/>
          </p:nvSpPr>
          <p:spPr>
            <a:xfrm>
              <a:off x="5091997" y="2042700"/>
              <a:ext cx="2288069" cy="4291288"/>
            </a:xfrm>
            <a:prstGeom prst="roundRect">
              <a:avLst>
                <a:gd name="adj" fmla="val 7593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25400" cap="flat">
              <a:solidFill>
                <a:srgbClr val="5B9BD5">
                  <a:alpha val="100000"/>
                  <a:lumMod val="20000"/>
                  <a:lumOff val="80000"/>
                </a:srgbClr>
              </a:solidFill>
              <a:prstDash val="solid"/>
              <a:round/>
              <a:headEnd type="none"/>
              <a:tailEnd type="none"/>
            </a:ln>
            <a:effectLst/>
          </p:spPr>
          <p:txBody>
            <a:bodyPr anchor="t"/>
            <a:lstStyle/>
            <a:p>
              <a:pPr marL="0" algn="ctr">
                <a:lnSpc>
                  <a:spcPct val="100000"/>
                </a:lnSpc>
                <a:buNone/>
              </a:pPr>
              <a:endParaRPr/>
            </a:p>
            <a:p>
              <a:pPr marL="0" algn="ctr">
                <a:lnSpc>
                  <a:spcPct val="100000"/>
                </a:lnSpc>
                <a:buNone/>
              </a:pPr>
              <a:r>
                <a:rPr lang="ko-KR" altLang="ko-KR" sz="1800" b="1">
                  <a:solidFill>
                    <a:srgbClr val="262626"/>
                  </a:solidFill>
                  <a:ea typeface="+mn-cs"/>
                </a:rPr>
                <a:t>관리자</a:t>
              </a:r>
            </a:p>
          </p:txBody>
        </p:sp>
        <p:sp>
          <p:nvSpPr>
            <p:cNvPr id="13" name="nppt_16854297391614293"/>
            <p:cNvSpPr/>
            <p:nvPr/>
          </p:nvSpPr>
          <p:spPr>
            <a:xfrm>
              <a:off x="5187223" y="3213217"/>
              <a:ext cx="2097616" cy="291888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>
              <a:solidFill>
                <a:schemeClr val="accent2">
                  <a:lumMod val="60000"/>
                  <a:lumOff val="40000"/>
                </a:schemeClr>
              </a:solidFill>
              <a:prstDash val="solid"/>
              <a:miter lim="800000"/>
            </a:ln>
          </p:spPr>
          <p:txBody>
            <a:bodyPr lIns="90000" tIns="46800" rIns="90000" bIns="46800" anchor="ctr"/>
            <a:lstStyle/>
            <a:p>
              <a:pPr marL="0" algn="ctr">
                <a:lnSpc>
                  <a:spcPct val="100000"/>
                </a:lnSpc>
                <a:buNone/>
              </a:pPr>
              <a:r>
                <a:rPr lang="en-US" altLang="ko-KR" sz="1400" b="1">
                  <a:solidFill>
                    <a:srgbClr val="000000"/>
                  </a:solidFill>
                  <a:latin typeface="+mn-cs"/>
                </a:rPr>
                <a:t>* </a:t>
              </a:r>
              <a:r>
                <a:rPr lang="ko-KR" altLang="ko-KR" sz="1400" b="1">
                  <a:solidFill>
                    <a:srgbClr val="000000"/>
                  </a:solidFill>
                  <a:ea typeface="+mn-cs"/>
                </a:rPr>
                <a:t>관리자모드</a:t>
              </a:r>
            </a:p>
            <a:p>
              <a:pPr marL="0" algn="ctr">
                <a:lnSpc>
                  <a:spcPct val="100000"/>
                </a:lnSpc>
                <a:buNone/>
              </a:pPr>
              <a:endParaRPr lang="ko-KR" altLang="ko-KR" sz="1400" b="1">
                <a:solidFill>
                  <a:srgbClr val="000000"/>
                </a:solidFill>
                <a:ea typeface="+mn-cs"/>
              </a:endParaRPr>
            </a:p>
            <a:p>
              <a:pPr marL="0" algn="ctr">
                <a:lnSpc>
                  <a:spcPct val="100000"/>
                </a:lnSpc>
                <a:buNone/>
              </a:pPr>
              <a:r>
                <a:rPr lang="en-US" altLang="ko-KR" sz="1400" b="1">
                  <a:solidFill>
                    <a:srgbClr val="000000"/>
                  </a:solidFill>
                  <a:latin typeface="+mn-cs"/>
                </a:rPr>
                <a:t>- </a:t>
              </a:r>
              <a:r>
                <a:rPr lang="ko-KR" altLang="ko-KR" sz="1400" b="1">
                  <a:solidFill>
                    <a:srgbClr val="000000"/>
                  </a:solidFill>
                  <a:ea typeface="+mn-cs"/>
                </a:rPr>
                <a:t>회원관리</a:t>
              </a:r>
              <a:r>
                <a:rPr lang="en-US" altLang="ko-KR" sz="1400" b="1">
                  <a:solidFill>
                    <a:srgbClr val="000000"/>
                  </a:solidFill>
                  <a:latin typeface="+mn-cs"/>
                </a:rPr>
                <a:t> </a:t>
              </a:r>
            </a:p>
            <a:p>
              <a:pPr marL="0" algn="ctr">
                <a:lnSpc>
                  <a:spcPct val="100000"/>
                </a:lnSpc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+mn-cs"/>
                </a:rPr>
                <a:t>(</a:t>
              </a:r>
              <a:r>
                <a:rPr lang="ko-KR" altLang="ko-KR" sz="1400">
                  <a:solidFill>
                    <a:srgbClr val="000000"/>
                  </a:solidFill>
                  <a:ea typeface="+mn-cs"/>
                </a:rPr>
                <a:t>아이디</a:t>
              </a:r>
              <a:r>
                <a:rPr lang="en-US" altLang="ko-KR" sz="1400">
                  <a:solidFill>
                    <a:srgbClr val="000000"/>
                  </a:solidFill>
                  <a:latin typeface="+mn-cs"/>
                </a:rPr>
                <a:t> </a:t>
              </a:r>
              <a:r>
                <a:rPr lang="ko-KR" altLang="ko-KR" sz="1400">
                  <a:solidFill>
                    <a:srgbClr val="000000"/>
                  </a:solidFill>
                  <a:ea typeface="+mn-cs"/>
                </a:rPr>
                <a:t>삭제</a:t>
              </a:r>
              <a:r>
                <a:rPr lang="en-US" altLang="ko-KR" sz="1400">
                  <a:solidFill>
                    <a:srgbClr val="000000"/>
                  </a:solidFill>
                  <a:latin typeface="+mn-cs"/>
                </a:rPr>
                <a:t>) </a:t>
              </a:r>
            </a:p>
            <a:p>
              <a:pPr marL="0" algn="ctr">
                <a:lnSpc>
                  <a:spcPct val="100000"/>
                </a:lnSpc>
                <a:buNone/>
              </a:pPr>
              <a:endParaRPr lang="en-US" altLang="ko-KR" sz="1400">
                <a:solidFill>
                  <a:srgbClr val="000000"/>
                </a:solidFill>
                <a:latin typeface="+mn-cs"/>
              </a:endParaRPr>
            </a:p>
            <a:p>
              <a:pPr marL="0" algn="ctr">
                <a:lnSpc>
                  <a:spcPct val="100000"/>
                </a:lnSpc>
                <a:buNone/>
              </a:pPr>
              <a:r>
                <a:rPr lang="en-US" altLang="ko-KR" sz="1400" b="1">
                  <a:solidFill>
                    <a:srgbClr val="000000"/>
                  </a:solidFill>
                  <a:latin typeface="+mn-cs"/>
                </a:rPr>
                <a:t>- </a:t>
              </a:r>
              <a:r>
                <a:rPr lang="ko-KR" altLang="ko-KR" sz="1400" b="1">
                  <a:solidFill>
                    <a:srgbClr val="000000"/>
                  </a:solidFill>
                  <a:ea typeface="+mn-cs"/>
                </a:rPr>
                <a:t>퀴즈</a:t>
              </a:r>
              <a:r>
                <a:rPr lang="en-US" altLang="ko-KR" sz="1400" b="1">
                  <a:solidFill>
                    <a:srgbClr val="000000"/>
                  </a:solidFill>
                  <a:latin typeface="+mn-cs"/>
                </a:rPr>
                <a:t> </a:t>
              </a:r>
              <a:r>
                <a:rPr lang="ko-KR" altLang="ko-KR" sz="1400" b="1">
                  <a:solidFill>
                    <a:srgbClr val="000000"/>
                  </a:solidFill>
                  <a:ea typeface="+mn-cs"/>
                </a:rPr>
                <a:t>관리</a:t>
              </a:r>
            </a:p>
            <a:p>
              <a:pPr marL="0" algn="ctr">
                <a:lnSpc>
                  <a:spcPct val="100000"/>
                </a:lnSpc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+mn-cs"/>
                </a:rPr>
                <a:t>(</a:t>
              </a:r>
              <a:r>
                <a:rPr lang="ko-KR" altLang="ko-KR" sz="1400">
                  <a:solidFill>
                    <a:srgbClr val="000000"/>
                  </a:solidFill>
                  <a:ea typeface="+mn-cs"/>
                </a:rPr>
                <a:t>문제</a:t>
              </a:r>
              <a:r>
                <a:rPr lang="en-US" altLang="ko-KR" sz="1400">
                  <a:solidFill>
                    <a:srgbClr val="000000"/>
                  </a:solidFill>
                  <a:latin typeface="+mn-cs"/>
                </a:rPr>
                <a:t> </a:t>
              </a:r>
              <a:r>
                <a:rPr lang="ko-KR" altLang="ko-KR" sz="1400">
                  <a:solidFill>
                    <a:srgbClr val="000000"/>
                  </a:solidFill>
                  <a:ea typeface="+mn-cs"/>
                </a:rPr>
                <a:t>보기</a:t>
              </a:r>
              <a:r>
                <a:rPr lang="en-US" altLang="ko-KR" sz="1400">
                  <a:solidFill>
                    <a:srgbClr val="000000"/>
                  </a:solidFill>
                  <a:latin typeface="+mn-cs"/>
                </a:rPr>
                <a:t>, </a:t>
              </a:r>
              <a:r>
                <a:rPr lang="ko-KR" altLang="ko-KR" sz="1400">
                  <a:solidFill>
                    <a:srgbClr val="000000"/>
                  </a:solidFill>
                  <a:ea typeface="+mn-cs"/>
                </a:rPr>
                <a:t>추가</a:t>
              </a:r>
              <a:r>
                <a:rPr lang="en-US" altLang="ko-KR" sz="1400">
                  <a:solidFill>
                    <a:srgbClr val="000000"/>
                  </a:solidFill>
                  <a:latin typeface="+mn-cs"/>
                </a:rPr>
                <a:t>, </a:t>
              </a:r>
              <a:r>
                <a:rPr lang="ko-KR" altLang="ko-KR" sz="1400">
                  <a:solidFill>
                    <a:srgbClr val="000000"/>
                  </a:solidFill>
                  <a:ea typeface="+mn-cs"/>
                </a:rPr>
                <a:t>삭제</a:t>
              </a:r>
              <a:r>
                <a:rPr lang="en-US" altLang="ko-KR" sz="1400">
                  <a:solidFill>
                    <a:srgbClr val="000000"/>
                  </a:solidFill>
                  <a:latin typeface="+mn-cs"/>
                </a:rPr>
                <a:t>)</a:t>
              </a:r>
            </a:p>
          </p:txBody>
        </p:sp>
      </p:grpSp>
      <p:grpSp>
        <p:nvGrpSpPr>
          <p:cNvPr id="14" name="nppt_168542973916118043"/>
          <p:cNvGrpSpPr>
            <a:grpSpLocks/>
          </p:cNvGrpSpPr>
          <p:nvPr/>
        </p:nvGrpSpPr>
        <p:grpSpPr>
          <a:xfrm>
            <a:off x="8636779" y="2011097"/>
            <a:ext cx="2233640" cy="4309430"/>
            <a:chOff x="8636779" y="2011097"/>
            <a:chExt cx="2233640" cy="4309430"/>
          </a:xfrm>
        </p:grpSpPr>
        <p:sp>
          <p:nvSpPr>
            <p:cNvPr id="15" name="nppt_168542973916113153"/>
            <p:cNvSpPr/>
            <p:nvPr/>
          </p:nvSpPr>
          <p:spPr>
            <a:xfrm>
              <a:off x="8636779" y="2011097"/>
              <a:ext cx="2233640" cy="4309430"/>
            </a:xfrm>
            <a:prstGeom prst="roundRect">
              <a:avLst>
                <a:gd name="adj" fmla="val 7593"/>
              </a:avLst>
            </a:prstGeom>
            <a:solidFill>
              <a:srgbClr val="5B9BD5">
                <a:lumMod val="40000"/>
                <a:lumOff val="60000"/>
              </a:srgbClr>
            </a:solidFill>
            <a:ln w="25400" cap="flat">
              <a:solidFill>
                <a:srgbClr val="5B9BD5">
                  <a:alpha val="100000"/>
                  <a:lumMod val="20000"/>
                  <a:lumOff val="80000"/>
                </a:srgbClr>
              </a:solidFill>
              <a:prstDash val="solid"/>
              <a:round/>
              <a:headEnd type="none"/>
              <a:tailEnd type="none"/>
            </a:ln>
            <a:effectLst/>
          </p:spPr>
          <p:txBody>
            <a:bodyPr anchor="t"/>
            <a:lstStyle/>
            <a:p>
              <a:pPr marL="0" algn="ctr">
                <a:lnSpc>
                  <a:spcPct val="100000"/>
                </a:lnSpc>
                <a:buNone/>
              </a:pPr>
              <a:endParaRPr/>
            </a:p>
            <a:p>
              <a:pPr marL="0" algn="ctr">
                <a:lnSpc>
                  <a:spcPct val="100000"/>
                </a:lnSpc>
                <a:buNone/>
              </a:pPr>
              <a:r>
                <a:rPr lang="ko-KR" altLang="ko-KR" sz="1800" b="1">
                  <a:solidFill>
                    <a:srgbClr val="262626"/>
                  </a:solidFill>
                </a:rPr>
                <a:t>게임시작</a:t>
              </a:r>
            </a:p>
          </p:txBody>
        </p:sp>
        <p:sp>
          <p:nvSpPr>
            <p:cNvPr id="16" name="nppt_168542973916113157"/>
            <p:cNvSpPr/>
            <p:nvPr/>
          </p:nvSpPr>
          <p:spPr>
            <a:xfrm>
              <a:off x="8705169" y="3249296"/>
              <a:ext cx="2096860" cy="2807002"/>
            </a:xfrm>
            <a:prstGeom prst="round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>
              <a:solidFill>
                <a:srgbClr val="5B9BD5">
                  <a:lumMod val="60000"/>
                  <a:lumOff val="40000"/>
                </a:srgbClr>
              </a:solidFill>
              <a:prstDash val="solid"/>
              <a:miter lim="800000"/>
            </a:ln>
          </p:spPr>
          <p:txBody>
            <a:bodyPr lIns="90000" tIns="46800" rIns="90000" bIns="46800" anchor="ctr"/>
            <a:lstStyle/>
            <a:p>
              <a:pPr marL="0" algn="ctr">
                <a:lnSpc>
                  <a:spcPct val="100000"/>
                </a:lnSpc>
                <a:buNone/>
              </a:pPr>
              <a:r>
                <a:rPr lang="en-US" altLang="ko-KR" sz="1400" b="1">
                  <a:solidFill>
                    <a:srgbClr val="000000"/>
                  </a:solidFill>
                </a:rPr>
                <a:t>- 문제 랜덤 출제</a:t>
              </a:r>
            </a:p>
            <a:p>
              <a:pPr marL="0" algn="ctr">
                <a:lnSpc>
                  <a:spcPct val="100000"/>
                </a:lnSpc>
                <a:buNone/>
              </a:pPr>
              <a:r>
                <a:rPr altLang="ko-KR" sz="1400">
                  <a:latin typeface="맑은 고딕"/>
                  <a:ea typeface="맑은 고딕"/>
                </a:rPr>
                <a:t>(자바 List 배열을 </a:t>
              </a:r>
            </a:p>
            <a:p>
              <a:pPr marL="0" algn="ctr">
                <a:lnSpc>
                  <a:spcPct val="100000"/>
                </a:lnSpc>
                <a:buNone/>
              </a:pPr>
              <a:r>
                <a:rPr altLang="ko-KR" sz="1400">
                  <a:latin typeface="맑은 고딕"/>
                  <a:ea typeface="맑은 고딕"/>
                </a:rPr>
                <a:t>응용)</a:t>
              </a:r>
            </a:p>
            <a:p>
              <a:pPr marL="0" algn="ctr">
                <a:lnSpc>
                  <a:spcPct val="100000"/>
                </a:lnSpc>
                <a:buNone/>
              </a:pPr>
              <a:endParaRPr altLang="ko-KR" sz="1400">
                <a:latin typeface="맑은 고딕"/>
                <a:ea typeface="맑은 고딕"/>
              </a:endParaRPr>
            </a:p>
            <a:p>
              <a:pPr marL="0" algn="ctr">
                <a:lnSpc>
                  <a:spcPct val="100000"/>
                </a:lnSpc>
                <a:buNone/>
              </a:pPr>
              <a:r>
                <a:rPr altLang="ko-KR" sz="1400">
                  <a:latin typeface="맑은 고딕"/>
                  <a:ea typeface="맑은 고딕"/>
                </a:rPr>
                <a:t>-</a:t>
              </a:r>
              <a:r>
                <a:rPr altLang="ko-KR" sz="1400" b="1">
                  <a:latin typeface="맑은 고딕"/>
                  <a:ea typeface="맑은 고딕"/>
                </a:rPr>
                <a:t> 문제 정답시 </a:t>
              </a:r>
            </a:p>
            <a:p>
              <a:pPr marL="0" algn="ctr">
                <a:lnSpc>
                  <a:spcPct val="100000"/>
                </a:lnSpc>
                <a:buNone/>
              </a:pPr>
              <a:r>
                <a:rPr altLang="ko-KR" sz="1400" b="1">
                  <a:latin typeface="맑은 고딕"/>
                  <a:ea typeface="맑은 고딕"/>
                </a:rPr>
                <a:t>카운트 누적</a:t>
              </a:r>
            </a:p>
            <a:p>
              <a:pPr marL="0" algn="ctr">
                <a:lnSpc>
                  <a:spcPct val="100000"/>
                </a:lnSpc>
                <a:buNone/>
              </a:pPr>
              <a:r>
                <a:rPr altLang="ko-KR" sz="1400">
                  <a:latin typeface="맑은 고딕"/>
                  <a:ea typeface="맑은 고딕"/>
                </a:rPr>
                <a:t>(SQL Update문 응용)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2_shape1"/>
          <p:cNvSpPr>
            <a:spLocks noGrp="1"/>
          </p:cNvSpPr>
          <p:nvPr>
            <p:ph type="ctrTitle"/>
          </p:nvPr>
        </p:nvSpPr>
        <p:spPr>
          <a:xfrm>
            <a:off x="714476" y="2613052"/>
            <a:ext cx="4800500" cy="461217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marL="0" algn="l" defTabSz="914400" latinLnBrk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3200" b="1" kern="1200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IV. 주요 기능 실행 화면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8542973916116885"/>
          <p:cNvSpPr/>
          <p:nvPr/>
        </p:nvSpPr>
        <p:spPr>
          <a:xfrm>
            <a:off x="279717" y="1339426"/>
            <a:ext cx="11632565" cy="436689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lvl1pPr marL="0" indent="0" latinLnBrk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defRPr>
            </a:lvl1pPr>
          </a:lstStyle>
          <a:p>
            <a:pPr marL="0" algn="l">
              <a:lnSpc>
                <a:spcPct val="100000"/>
              </a:lnSpc>
              <a:buNone/>
            </a:pPr>
            <a:r>
              <a:rPr altLang="ko-KR" sz="2400" b="1">
                <a:solidFill>
                  <a:srgbClr val="3F3F3F"/>
                </a:solidFill>
                <a:latin typeface="나눔고딕"/>
                <a:ea typeface="나눔고딕"/>
              </a:rPr>
              <a:t>아쉬운점...</a:t>
            </a:r>
          </a:p>
          <a:p>
            <a:pPr marL="0" algn="l">
              <a:lnSpc>
                <a:spcPct val="100000"/>
              </a:lnSpc>
              <a:buNone/>
            </a:pPr>
            <a:endParaRPr altLang="ko-KR" sz="2400" b="1">
              <a:solidFill>
                <a:srgbClr val="3F3F3F"/>
              </a:solidFill>
              <a:latin typeface="나눔고딕"/>
              <a:ea typeface="나눔고딕"/>
            </a:endParaRPr>
          </a:p>
          <a:p>
            <a:pPr marL="0" algn="l">
              <a:lnSpc>
                <a:spcPct val="100000"/>
              </a:lnSpc>
              <a:buNone/>
            </a:pPr>
            <a:endParaRPr altLang="ko-KR" sz="2400" b="1">
              <a:solidFill>
                <a:srgbClr val="3F3F3F"/>
              </a:solidFill>
              <a:latin typeface="나눔고딕"/>
              <a:ea typeface="나눔고딕"/>
            </a:endParaRPr>
          </a:p>
          <a:p>
            <a:pPr marL="0" algn="l">
              <a:lnSpc>
                <a:spcPct val="100000"/>
              </a:lnSpc>
              <a:buNone/>
            </a:pPr>
            <a:r>
              <a:rPr altLang="ko-KR" sz="1400" b="1">
                <a:solidFill>
                  <a:srgbClr val="3F3F3F"/>
                </a:solidFill>
                <a:latin typeface="나눔고딕"/>
                <a:ea typeface="나눔고딕"/>
              </a:rPr>
              <a:t>- 패키지의 클래스가 많아, 가독성과 직관성이 떨어진 것 같습니다.</a:t>
            </a:r>
          </a:p>
          <a:p>
            <a:pPr marL="0" algn="l">
              <a:lnSpc>
                <a:spcPct val="100000"/>
              </a:lnSpc>
              <a:buNone/>
            </a:pPr>
            <a:endParaRPr altLang="ko-KR" sz="1400" b="1">
              <a:solidFill>
                <a:srgbClr val="3F3F3F"/>
              </a:solidFill>
              <a:latin typeface="나눔고딕"/>
              <a:ea typeface="나눔고딕"/>
            </a:endParaRPr>
          </a:p>
          <a:p>
            <a:pPr marL="0" algn="l">
              <a:lnSpc>
                <a:spcPct val="100000"/>
              </a:lnSpc>
              <a:buNone/>
            </a:pPr>
            <a:r>
              <a:rPr altLang="ko-KR" sz="1400" b="1">
                <a:solidFill>
                  <a:srgbClr val="3F3F3F"/>
                </a:solidFill>
                <a:latin typeface="나눔고딕"/>
                <a:ea typeface="나눔고딕"/>
              </a:rPr>
              <a:t>- 깃허브의 사용의 많이 어려움이 있었습니다.</a:t>
            </a:r>
          </a:p>
          <a:p>
            <a:pPr marL="0" algn="l">
              <a:lnSpc>
                <a:spcPct val="100000"/>
              </a:lnSpc>
              <a:buNone/>
            </a:pPr>
            <a:endParaRPr altLang="ko-KR" sz="1400" b="1">
              <a:solidFill>
                <a:srgbClr val="3F3F3F"/>
              </a:solidFill>
              <a:latin typeface="나눔고딕"/>
              <a:ea typeface="나눔고딕"/>
            </a:endParaRPr>
          </a:p>
          <a:p>
            <a:pPr marL="0" algn="l">
              <a:lnSpc>
                <a:spcPct val="100000"/>
              </a:lnSpc>
              <a:buNone/>
            </a:pPr>
            <a:r>
              <a:rPr altLang="ko-KR" sz="1400" b="1">
                <a:solidFill>
                  <a:srgbClr val="3F3F3F"/>
                </a:solidFill>
                <a:latin typeface="나눔고딕"/>
                <a:ea typeface="나눔고딕"/>
              </a:rPr>
              <a:t>- 데이터베이스 다이어그램이 단순하여 실용성이 떨어집니다.</a:t>
            </a:r>
          </a:p>
          <a:p>
            <a:pPr marL="0" algn="l">
              <a:lnSpc>
                <a:spcPct val="100000"/>
              </a:lnSpc>
              <a:buNone/>
            </a:pPr>
            <a:endParaRPr altLang="ko-KR" sz="1400" b="1">
              <a:solidFill>
                <a:srgbClr val="3F3F3F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5_shape1"/>
          <p:cNvSpPr>
            <a:spLocks noGrp="1"/>
          </p:cNvSpPr>
          <p:nvPr>
            <p:ph type="ctrTitle"/>
          </p:nvPr>
        </p:nvSpPr>
        <p:spPr>
          <a:xfrm>
            <a:off x="714476" y="2613052"/>
            <a:ext cx="4800500" cy="461217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marL="0" algn="ctr" defTabSz="914400" latinLnBrk="1">
              <a:lnSpc>
                <a:spcPct val="90000"/>
              </a:lnSpc>
              <a:spcBef>
                <a:spcPct val="0"/>
              </a:spcBef>
              <a:buNone/>
            </a:pPr>
            <a:r>
              <a:rPr lang="ko-KR" altLang="ko-KR" sz="3200" b="1" kern="1200">
                <a:solidFill>
                  <a:srgbClr val="FFFFFF"/>
                </a:solidFill>
                <a:latin typeface="+mj-ea"/>
                <a:ea typeface="+mj-ea"/>
                <a:cs typeface="+mj-cs"/>
              </a:rPr>
              <a:t>감사합니다</a:t>
            </a:r>
            <a:r>
              <a:rPr lang="en-US" altLang="ko-KR" sz="3200" b="1" kern="1200">
                <a:solidFill>
                  <a:srgbClr val="FFFFFF"/>
                </a:solidFill>
                <a:latin typeface="+mj-ea"/>
                <a:ea typeface="+mj-ea"/>
                <a:cs typeface="+mj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/>
          <p:nvPr/>
        </p:nvSpPr>
        <p:spPr>
          <a:xfrm>
            <a:off x="2809442" y="746950"/>
            <a:ext cx="9704234" cy="174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en-US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I.</a:t>
            </a:r>
            <a:r>
              <a:rPr lang="en-US" altLang="ko-KR" sz="2800" b="1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 </a:t>
            </a:r>
            <a:r>
              <a:rPr lang="ko-KR" altLang="ko-KR" sz="2800" b="1" kern="1200">
                <a:solidFill>
                  <a:srgbClr val="3F3F3F"/>
                </a:solidFill>
                <a:latin typeface="맑은 고딕"/>
                <a:ea typeface="맑은 고딕"/>
                <a:cs typeface="+mn-cs"/>
              </a:rPr>
              <a:t>프로젝트</a:t>
            </a:r>
            <a:r>
              <a:rPr lang="en-US" altLang="ko-KR" sz="2800" b="1" kern="1200">
                <a:solidFill>
                  <a:srgbClr val="3F3F3F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2800" b="1" kern="1200">
                <a:solidFill>
                  <a:srgbClr val="3F3F3F"/>
                </a:solidFill>
                <a:latin typeface="맑은 고딕"/>
                <a:ea typeface="맑은 고딕"/>
                <a:cs typeface="+mn-cs"/>
              </a:rPr>
              <a:t>개요</a:t>
            </a:r>
          </a:p>
          <a:p>
            <a:pPr marL="0" algn="l" defTabSz="914400" latinLnBrk="1">
              <a:lnSpc>
                <a:spcPct val="100000"/>
              </a:lnSpc>
              <a:buNone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lnSpc>
                <a:spcPct val="100000"/>
              </a:lnSpc>
              <a:buNone/>
            </a:pPr>
            <a:endParaRPr lang="ko-KR" altLang="en-US"/>
          </a:p>
          <a:p>
            <a:pPr marL="0" algn="l" defTabSz="914400" latinLnBrk="1">
              <a:lnSpc>
                <a:spcPct val="100000"/>
              </a:lnSpc>
              <a:buNone/>
            </a:pPr>
            <a:endParaRPr lang="ko-KR" altLang="en-US"/>
          </a:p>
          <a:p>
            <a:pPr marL="0" algn="l" defTabSz="914400" latinLnBrk="1">
              <a:lnSpc>
                <a:spcPct val="100000"/>
              </a:lnSpc>
              <a:buNone/>
            </a:pPr>
            <a:endParaRPr lang="ko-KR" altLang="en-US"/>
          </a:p>
          <a:p>
            <a:pPr marL="0" algn="l" defTabSz="914400" latinLnBrk="1">
              <a:lnSpc>
                <a:spcPct val="100000"/>
              </a:lnSpc>
              <a:buNone/>
            </a:pPr>
            <a:r>
              <a:rPr lang="en-US" altLang="ko-KR" sz="2000" b="1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    </a:t>
            </a:r>
          </a:p>
        </p:txBody>
      </p:sp>
      <p:sp>
        <p:nvSpPr>
          <p:cNvPr id="4" name="slide2_shape2"/>
          <p:cNvSpPr/>
          <p:nvPr/>
        </p:nvSpPr>
        <p:spPr>
          <a:xfrm>
            <a:off x="4181025" y="2100770"/>
            <a:ext cx="7841311" cy="174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en-US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II. </a:t>
            </a:r>
            <a:r>
              <a:rPr lang="ko-KR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개발</a:t>
            </a:r>
            <a:r>
              <a:rPr lang="en-US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도구</a:t>
            </a:r>
            <a:r>
              <a:rPr lang="en-US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및</a:t>
            </a:r>
            <a:r>
              <a:rPr lang="en-US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기획</a:t>
            </a:r>
            <a:r>
              <a:rPr lang="en-US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환경</a:t>
            </a:r>
          </a:p>
          <a:p>
            <a:pPr marL="0" algn="l" defTabSz="914400" latinLnBrk="1">
              <a:lnSpc>
                <a:spcPct val="100000"/>
              </a:lnSpc>
              <a:buNone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lnSpc>
                <a:spcPct val="100000"/>
              </a:lnSpc>
              <a:buNone/>
            </a:pPr>
            <a:endParaRPr lang="ko-KR" altLang="en-US"/>
          </a:p>
          <a:p>
            <a:pPr marL="0" algn="l" defTabSz="914400" latinLnBrk="1">
              <a:lnSpc>
                <a:spcPct val="100000"/>
              </a:lnSpc>
              <a:buNone/>
            </a:pPr>
            <a:endParaRPr lang="ko-KR" altLang="en-US"/>
          </a:p>
          <a:p>
            <a:pPr marL="0" algn="l" defTabSz="914400" latinLnBrk="1">
              <a:lnSpc>
                <a:spcPct val="100000"/>
              </a:lnSpc>
              <a:buNone/>
            </a:pPr>
            <a:endParaRPr lang="ko-KR" altLang="en-US"/>
          </a:p>
          <a:p>
            <a:pPr marL="0" algn="l" defTabSz="914400" latinLnBrk="1">
              <a:lnSpc>
                <a:spcPct val="100000"/>
              </a:lnSpc>
              <a:buNone/>
            </a:pPr>
            <a:r>
              <a:rPr lang="en-US" altLang="ko-KR" sz="2000" b="1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    </a:t>
            </a:r>
          </a:p>
        </p:txBody>
      </p:sp>
      <p:sp>
        <p:nvSpPr>
          <p:cNvPr id="5" name="slide2_shape3"/>
          <p:cNvSpPr/>
          <p:nvPr/>
        </p:nvSpPr>
        <p:spPr>
          <a:xfrm>
            <a:off x="5554727" y="3518936"/>
            <a:ext cx="7841311" cy="174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en-US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III. </a:t>
            </a:r>
            <a:r>
              <a:rPr lang="ko-KR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기본</a:t>
            </a:r>
            <a:r>
              <a:rPr lang="en-US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기능</a:t>
            </a:r>
            <a:r>
              <a:rPr lang="en-US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요구사항</a:t>
            </a:r>
            <a:r>
              <a:rPr lang="en-US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분석</a:t>
            </a:r>
          </a:p>
          <a:p>
            <a:pPr marL="0" algn="l" defTabSz="914400" latinLnBrk="1">
              <a:lnSpc>
                <a:spcPct val="100000"/>
              </a:lnSpc>
              <a:buNone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lnSpc>
                <a:spcPct val="100000"/>
              </a:lnSpc>
              <a:buNone/>
            </a:pPr>
            <a:endParaRPr lang="ko-KR" altLang="en-US"/>
          </a:p>
          <a:p>
            <a:pPr marL="0" algn="l" defTabSz="914400" latinLnBrk="1">
              <a:lnSpc>
                <a:spcPct val="100000"/>
              </a:lnSpc>
              <a:buNone/>
            </a:pPr>
            <a:endParaRPr lang="ko-KR" altLang="en-US"/>
          </a:p>
          <a:p>
            <a:pPr marL="0" algn="l" defTabSz="914400" latinLnBrk="1">
              <a:lnSpc>
                <a:spcPct val="100000"/>
              </a:lnSpc>
              <a:buNone/>
            </a:pPr>
            <a:endParaRPr lang="ko-KR" altLang="en-US"/>
          </a:p>
          <a:p>
            <a:pPr marL="0" algn="l" defTabSz="914400" latinLnBrk="1">
              <a:lnSpc>
                <a:spcPct val="100000"/>
              </a:lnSpc>
              <a:buNone/>
            </a:pPr>
            <a:r>
              <a:rPr lang="en-US" altLang="ko-KR" sz="2000" b="1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    </a:t>
            </a:r>
          </a:p>
        </p:txBody>
      </p:sp>
      <p:sp>
        <p:nvSpPr>
          <p:cNvPr id="6" name="slide2_shape4"/>
          <p:cNvSpPr/>
          <p:nvPr/>
        </p:nvSpPr>
        <p:spPr>
          <a:xfrm>
            <a:off x="6971183" y="5064950"/>
            <a:ext cx="7841311" cy="174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en-US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IV. </a:t>
            </a:r>
            <a:r>
              <a:rPr lang="ko-KR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주요</a:t>
            </a:r>
            <a:r>
              <a:rPr lang="en-US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기능</a:t>
            </a:r>
            <a:r>
              <a:rPr lang="en-US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실행</a:t>
            </a:r>
            <a:r>
              <a:rPr lang="en-US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화면</a:t>
            </a:r>
          </a:p>
          <a:p>
            <a:pPr marL="0" algn="l" defTabSz="914400" latinLnBrk="1">
              <a:lnSpc>
                <a:spcPct val="100000"/>
              </a:lnSpc>
              <a:buNone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lnSpc>
                <a:spcPct val="100000"/>
              </a:lnSpc>
              <a:buNone/>
            </a:pPr>
            <a:endParaRPr lang="ko-KR" altLang="en-US"/>
          </a:p>
          <a:p>
            <a:pPr marL="0" algn="l" defTabSz="914400" latinLnBrk="1">
              <a:lnSpc>
                <a:spcPct val="100000"/>
              </a:lnSpc>
              <a:buNone/>
            </a:pPr>
            <a:endParaRPr lang="ko-KR" altLang="en-US"/>
          </a:p>
          <a:p>
            <a:pPr marL="0" algn="l" defTabSz="914400" latinLnBrk="1">
              <a:lnSpc>
                <a:spcPct val="100000"/>
              </a:lnSpc>
              <a:buNone/>
            </a:pPr>
            <a:endParaRPr lang="ko-KR" altLang="en-US"/>
          </a:p>
          <a:p>
            <a:pPr marL="0" algn="l" defTabSz="914400" latinLnBrk="1">
              <a:lnSpc>
                <a:spcPct val="100000"/>
              </a:lnSpc>
              <a:buNone/>
            </a:pPr>
            <a:r>
              <a:rPr lang="en-US" altLang="ko-KR" sz="2000" b="1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   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>
            <a:spLocks noGrp="1"/>
          </p:cNvSpPr>
          <p:nvPr>
            <p:ph type="ctrTitle"/>
          </p:nvPr>
        </p:nvSpPr>
        <p:spPr>
          <a:xfrm>
            <a:off x="714476" y="2613052"/>
            <a:ext cx="4800500" cy="461217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marL="0" algn="l" defTabSz="914400" latinLnBrk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3200" b="1" kern="1200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I. 프로젝트 개요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>
            <a:spLocks noGrp="1"/>
          </p:cNvSpPr>
          <p:nvPr>
            <p:ph type="ctrTitle" idx="4294967295"/>
          </p:nvPr>
        </p:nvSpPr>
        <p:spPr>
          <a:xfrm>
            <a:off x="2399750" y="1167790"/>
            <a:ext cx="7006464" cy="46101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/>
          <a:p>
            <a:pPr marL="0" algn="ctr" defTabSz="914400" latinLnBrk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3200" b="1" kern="1200" dirty="0">
                <a:solidFill>
                  <a:srgbClr val="000000"/>
                </a:solidFill>
                <a:latin typeface="나눔바른고딕"/>
                <a:ea typeface="나눔바른고딕"/>
                <a:cs typeface="+mj-cs"/>
              </a:rPr>
              <a:t># </a:t>
            </a:r>
            <a:r>
              <a:rPr lang="ko-KR" altLang="ko-KR" sz="3200" b="1" kern="1200" dirty="0">
                <a:solidFill>
                  <a:srgbClr val="000000"/>
                </a:solidFill>
                <a:latin typeface="나눔바른고딕"/>
                <a:ea typeface="나눔바른고딕"/>
                <a:cs typeface="+mj-cs"/>
              </a:rPr>
              <a:t>프로젝트</a:t>
            </a:r>
            <a:r>
              <a:rPr lang="en-US" altLang="ko-KR" sz="3200" b="1" kern="1200" dirty="0">
                <a:solidFill>
                  <a:srgbClr val="000000"/>
                </a:solidFill>
                <a:latin typeface="나눔바른고딕"/>
                <a:ea typeface="나눔바른고딕"/>
                <a:cs typeface="+mj-cs"/>
              </a:rPr>
              <a:t> </a:t>
            </a:r>
            <a:r>
              <a:rPr lang="ko-KR" altLang="ko-KR" sz="3200" b="1" kern="1200" dirty="0">
                <a:solidFill>
                  <a:srgbClr val="000000"/>
                </a:solidFill>
                <a:latin typeface="나눔바른고딕"/>
                <a:ea typeface="나눔바른고딕"/>
                <a:cs typeface="+mj-cs"/>
              </a:rPr>
              <a:t>개요</a:t>
            </a:r>
          </a:p>
        </p:txBody>
      </p:sp>
      <p:sp>
        <p:nvSpPr>
          <p:cNvPr id="4" name="slide4_shape2"/>
          <p:cNvSpPr/>
          <p:nvPr/>
        </p:nvSpPr>
        <p:spPr>
          <a:xfrm>
            <a:off x="232707" y="2014433"/>
            <a:ext cx="11911965" cy="436689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lvl1pPr marL="0" indent="0" latinLnBrk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defRPr>
            </a:lvl1pPr>
          </a:lstStyle>
          <a:p>
            <a:pPr marL="0" indent="0" algn="l" defTabSz="914400" latinLnBrk="0">
              <a:lnSpc>
                <a:spcPct val="100000"/>
              </a:lnSpc>
              <a:buNone/>
            </a:pPr>
            <a:r>
              <a:rPr lang="ko-KR" altLang="en-US" sz="24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프로젝트</a:t>
            </a:r>
            <a:r>
              <a:rPr lang="en-US" altLang="en-US" sz="24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 </a:t>
            </a:r>
            <a:r>
              <a:rPr lang="ko-KR" altLang="en-US" sz="24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계획</a:t>
            </a:r>
            <a:r>
              <a:rPr lang="en-US" altLang="en-US" sz="24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 </a:t>
            </a:r>
            <a:r>
              <a:rPr lang="ko-KR" altLang="en-US" sz="24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및</a:t>
            </a:r>
            <a:r>
              <a:rPr lang="en-US" altLang="en-US" sz="24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 </a:t>
            </a:r>
            <a:r>
              <a:rPr lang="ko-KR" altLang="en-US" sz="24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구성</a:t>
            </a:r>
          </a:p>
          <a:p>
            <a:pPr marL="0" indent="0" algn="l" defTabSz="914400" latinLnBrk="0">
              <a:lnSpc>
                <a:spcPct val="100000"/>
              </a:lnSpc>
              <a:buNone/>
            </a:pPr>
            <a:endParaRPr lang="ko-KR" altLang="en-US" sz="2400" b="1" kern="1200" dirty="0">
              <a:solidFill>
                <a:srgbClr val="3F3F3F"/>
              </a:solidFill>
              <a:latin typeface="나눔바른고딕"/>
              <a:ea typeface="나눔바른고딕"/>
              <a:cs typeface="+mn-cs"/>
            </a:endParaRPr>
          </a:p>
          <a:p>
            <a:pPr marL="0" indent="0" algn="l" defTabSz="914400" latinLnBrk="0">
              <a:lnSpc>
                <a:spcPct val="100000"/>
              </a:lnSpc>
              <a:buNone/>
            </a:pPr>
            <a:endParaRPr lang="ko-KR" altLang="en-US" sz="2400" b="1" kern="1200" dirty="0">
              <a:solidFill>
                <a:srgbClr val="3F3F3F"/>
              </a:solidFill>
              <a:latin typeface="나눔바른고딕"/>
              <a:ea typeface="나눔바른고딕"/>
              <a:cs typeface="+mn-cs"/>
            </a:endParaRPr>
          </a:p>
          <a:p>
            <a:pPr marL="0" indent="0" algn="l" defTabSz="914400" latinLnBrk="0">
              <a:lnSpc>
                <a:spcPct val="100000"/>
              </a:lnSpc>
              <a:buNone/>
            </a:pPr>
            <a:r>
              <a:rPr lang="en-US" altLang="en-US" sz="18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- </a:t>
            </a:r>
            <a:r>
              <a:rPr altLang="en-US" sz="1800" b="1" kern="1200" dirty="0" err="1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팀원들과의</a:t>
            </a:r>
            <a:r>
              <a:rPr altLang="en-US" sz="18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altLang="en-US" sz="1800" b="1" kern="1200" dirty="0" err="1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협업을</a:t>
            </a:r>
            <a:r>
              <a:rPr altLang="en-US" sz="18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altLang="en-US" sz="1800" b="1" kern="1200" dirty="0" err="1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통해</a:t>
            </a:r>
            <a:r>
              <a:rPr altLang="en-US" sz="18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altLang="en-US" sz="1800" b="1" kern="1200" dirty="0" err="1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직접</a:t>
            </a:r>
            <a:r>
              <a:rPr altLang="en-US" sz="18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altLang="en-US" sz="1800" b="1" kern="1200" dirty="0" err="1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프로그래밍</a:t>
            </a:r>
            <a:r>
              <a:rPr altLang="en-US" sz="18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altLang="en-US" sz="1800" b="1" kern="1200" dirty="0" err="1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협업을</a:t>
            </a:r>
            <a:r>
              <a:rPr altLang="en-US" sz="18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altLang="en-US" sz="1800" b="1" kern="1200" dirty="0" err="1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경험</a:t>
            </a:r>
            <a:endParaRPr altLang="en-US" sz="1800" b="1" kern="1200" dirty="0">
              <a:solidFill>
                <a:srgbClr val="3F3F3F"/>
              </a:solidFill>
              <a:latin typeface="나눔바른고딕"/>
              <a:ea typeface="나눔바른고딕"/>
              <a:cs typeface="+mn-cs"/>
            </a:endParaRPr>
          </a:p>
          <a:p>
            <a:pPr marL="0" indent="0" algn="l" defTabSz="914400" latinLnBrk="0">
              <a:lnSpc>
                <a:spcPct val="100000"/>
              </a:lnSpc>
              <a:buNone/>
            </a:pPr>
            <a:endParaRPr altLang="en-US" sz="1800" b="1" kern="1200" dirty="0">
              <a:solidFill>
                <a:srgbClr val="3F3F3F"/>
              </a:solidFill>
              <a:latin typeface="나눔바른고딕"/>
              <a:ea typeface="나눔바른고딕"/>
              <a:cs typeface="+mn-cs"/>
            </a:endParaRPr>
          </a:p>
          <a:p>
            <a:pPr marL="0" indent="0" algn="l" defTabSz="914400" latinLnBrk="0">
              <a:lnSpc>
                <a:spcPct val="100000"/>
              </a:lnSpc>
              <a:buNone/>
            </a:pPr>
            <a:r>
              <a:rPr altLang="en-US" sz="18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- </a:t>
            </a:r>
            <a:r>
              <a:rPr altLang="en-US" sz="1800" b="1" kern="1200" dirty="0" err="1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자바의</a:t>
            </a:r>
            <a:r>
              <a:rPr altLang="en-US" sz="18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altLang="en-US" sz="1800" b="1" kern="1200" dirty="0" err="1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여러가지</a:t>
            </a:r>
            <a:r>
              <a:rPr altLang="en-US" sz="18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altLang="en-US" sz="1800" b="1" kern="1200" dirty="0" err="1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기능과</a:t>
            </a:r>
            <a:r>
              <a:rPr altLang="en-US" sz="18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altLang="en-US" sz="1800" b="1" kern="1200" dirty="0" err="1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코드들을</a:t>
            </a:r>
            <a:r>
              <a:rPr altLang="en-US" sz="18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altLang="en-US" sz="1800" b="1" kern="1200" dirty="0" err="1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활용하여</a:t>
            </a:r>
            <a:r>
              <a:rPr altLang="en-US" sz="18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altLang="en-US" sz="1800" b="1" kern="1200" dirty="0" err="1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간단한</a:t>
            </a:r>
            <a:r>
              <a:rPr altLang="en-US" sz="18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altLang="en-US" sz="1800" b="1" kern="1200" dirty="0" err="1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프로그램을</a:t>
            </a:r>
            <a:r>
              <a:rPr altLang="en-US" sz="18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altLang="en-US" sz="1800" b="1" kern="1200" dirty="0" err="1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구축</a:t>
            </a:r>
            <a:endParaRPr altLang="en-US" sz="1800" b="1" kern="1200" dirty="0">
              <a:solidFill>
                <a:srgbClr val="3F3F3F"/>
              </a:solidFill>
              <a:latin typeface="나눔바른고딕"/>
              <a:ea typeface="나눔바른고딕"/>
              <a:cs typeface="+mn-cs"/>
            </a:endParaRPr>
          </a:p>
          <a:p>
            <a:pPr marL="0" indent="0" algn="l" defTabSz="914400" latinLnBrk="0">
              <a:lnSpc>
                <a:spcPct val="100000"/>
              </a:lnSpc>
              <a:buNone/>
            </a:pPr>
            <a:endParaRPr altLang="en-US" sz="1800" b="1" kern="1200" dirty="0">
              <a:solidFill>
                <a:srgbClr val="3F3F3F"/>
              </a:solidFill>
              <a:latin typeface="나눔바른고딕"/>
              <a:ea typeface="나눔바른고딕"/>
              <a:cs typeface="+mn-cs"/>
            </a:endParaRPr>
          </a:p>
          <a:p>
            <a:pPr marL="0" indent="0" algn="l" defTabSz="914400" latinLnBrk="0">
              <a:lnSpc>
                <a:spcPct val="100000"/>
              </a:lnSpc>
              <a:buNone/>
            </a:pPr>
            <a:r>
              <a:rPr altLang="en-US" sz="18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- </a:t>
            </a:r>
            <a:r>
              <a:rPr altLang="en-US" sz="1800" b="1" kern="1200" dirty="0" err="1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자바와</a:t>
            </a:r>
            <a:r>
              <a:rPr altLang="en-US" sz="18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altLang="en-US" sz="1800" b="1" kern="1200" dirty="0" err="1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데이터베이스</a:t>
            </a:r>
            <a:r>
              <a:rPr altLang="en-US" sz="18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altLang="en-US" sz="1800" b="1" kern="1200" dirty="0" err="1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연결에</a:t>
            </a:r>
            <a:r>
              <a:rPr altLang="en-US" sz="18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altLang="en-US" sz="1800" b="1" kern="1200" dirty="0" err="1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대한</a:t>
            </a:r>
            <a:r>
              <a:rPr altLang="en-US" sz="18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altLang="en-US" sz="1800" b="1" kern="1200" dirty="0" err="1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이해와</a:t>
            </a:r>
            <a:r>
              <a:rPr altLang="en-US" sz="18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altLang="en-US" sz="1800" b="1" kern="1200" dirty="0" err="1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활용</a:t>
            </a:r>
            <a:endParaRPr altLang="en-US" sz="1800" b="1" kern="1200" dirty="0">
              <a:solidFill>
                <a:srgbClr val="3F3F3F"/>
              </a:solidFill>
              <a:latin typeface="나눔바른고딕"/>
              <a:ea typeface="나눔바른고딕"/>
              <a:cs typeface="+mn-cs"/>
            </a:endParaRPr>
          </a:p>
          <a:p>
            <a:pPr marL="0" indent="0" algn="l" defTabSz="914400" latinLnBrk="0">
              <a:lnSpc>
                <a:spcPct val="100000"/>
              </a:lnSpc>
              <a:buNone/>
            </a:pPr>
            <a:endParaRPr altLang="en-US" sz="1800" b="1" kern="1200" dirty="0">
              <a:solidFill>
                <a:srgbClr val="3F3F3F"/>
              </a:solidFill>
              <a:latin typeface="나눔바른고딕"/>
              <a:ea typeface="나눔바른고딕"/>
              <a:cs typeface="+mn-cs"/>
            </a:endParaRPr>
          </a:p>
          <a:p>
            <a:pPr marL="0" indent="0" algn="l" defTabSz="914400" latinLnBrk="0">
              <a:lnSpc>
                <a:spcPct val="100000"/>
              </a:lnSpc>
              <a:buNone/>
            </a:pPr>
            <a:r>
              <a:rPr altLang="en-US" sz="18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- </a:t>
            </a:r>
            <a:r>
              <a:rPr altLang="en-US" sz="1800" b="1" kern="1200" dirty="0" err="1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자바와</a:t>
            </a:r>
            <a:r>
              <a:rPr altLang="en-US" sz="18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altLang="en-US" sz="1800" b="1" kern="1200" dirty="0" err="1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데이터베이스를</a:t>
            </a:r>
            <a:r>
              <a:rPr altLang="en-US" sz="18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altLang="en-US" sz="1800" b="1" kern="1200" dirty="0" err="1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활용하여</a:t>
            </a:r>
            <a:r>
              <a:rPr altLang="en-US" sz="18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altLang="en-US" sz="1800" b="1" kern="1200" dirty="0" err="1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데이터의</a:t>
            </a:r>
            <a:r>
              <a:rPr altLang="en-US" sz="18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altLang="en-US" sz="1800" b="1" kern="1200" dirty="0" err="1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입출력</a:t>
            </a:r>
            <a:r>
              <a:rPr altLang="en-US" sz="18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및 </a:t>
            </a:r>
            <a:r>
              <a:rPr altLang="en-US" sz="1800" b="1" kern="1200" dirty="0" err="1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수정</a:t>
            </a:r>
            <a:r>
              <a:rPr altLang="en-US" sz="18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altLang="en-US" sz="1800" b="1" kern="1200" dirty="0" err="1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삭제</a:t>
            </a:r>
            <a:r>
              <a:rPr altLang="en-US" sz="18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(CRUD)를 </a:t>
            </a:r>
            <a:r>
              <a:rPr altLang="en-US" sz="1800" b="1" kern="1200" dirty="0" err="1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이해하고</a:t>
            </a:r>
            <a:r>
              <a:rPr altLang="en-US" sz="18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altLang="en-US" sz="1800" b="1" kern="1200" dirty="0" err="1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활용</a:t>
            </a:r>
            <a:endParaRPr altLang="en-US" sz="1800" b="1" kern="1200" dirty="0">
              <a:solidFill>
                <a:srgbClr val="3F3F3F"/>
              </a:solidFill>
              <a:latin typeface="나눔바른고딕"/>
              <a:ea typeface="나눔바른고딕"/>
              <a:cs typeface="+mn-cs"/>
            </a:endParaRPr>
          </a:p>
          <a:p>
            <a:pPr marL="0" indent="0" algn="l" defTabSz="914400" latinLnBrk="0">
              <a:lnSpc>
                <a:spcPct val="100000"/>
              </a:lnSpc>
              <a:buNone/>
            </a:pPr>
            <a:endParaRPr altLang="en-US" sz="1800" b="1" kern="1200" dirty="0">
              <a:solidFill>
                <a:srgbClr val="3F3F3F"/>
              </a:solidFill>
              <a:latin typeface="나눔바른고딕"/>
              <a:ea typeface="나눔바른고딕"/>
              <a:cs typeface="+mn-cs"/>
            </a:endParaRPr>
          </a:p>
          <a:p>
            <a:pPr marL="0" indent="0" algn="l" defTabSz="914400" latinLnBrk="0">
              <a:lnSpc>
                <a:spcPct val="100000"/>
              </a:lnSpc>
              <a:buNone/>
            </a:pPr>
            <a:r>
              <a:rPr altLang="en-US" sz="18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- </a:t>
            </a:r>
            <a:r>
              <a:rPr altLang="en-US" sz="1800" b="1" kern="1200" dirty="0" err="1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데이터베이스에</a:t>
            </a:r>
            <a:r>
              <a:rPr altLang="en-US" sz="18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altLang="en-US" sz="1800" b="1" kern="1200" dirty="0" err="1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데이터를</a:t>
            </a:r>
            <a:r>
              <a:rPr altLang="en-US" sz="18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altLang="en-US" sz="1800" b="1" kern="1200" dirty="0" err="1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저장하고</a:t>
            </a:r>
            <a:r>
              <a:rPr altLang="en-US" sz="18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이 </a:t>
            </a:r>
            <a:r>
              <a:rPr altLang="en-US" sz="1800" b="1" kern="1200" dirty="0" err="1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저장된</a:t>
            </a:r>
            <a:r>
              <a:rPr altLang="en-US" sz="18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altLang="en-US" sz="1800" b="1" kern="1200" dirty="0" err="1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데이터들을</a:t>
            </a:r>
            <a:r>
              <a:rPr altLang="en-US" sz="18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altLang="en-US" sz="1800" b="1" kern="1200" dirty="0" err="1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바탕으로</a:t>
            </a:r>
            <a:r>
              <a:rPr altLang="en-US" sz="18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altLang="en-US" sz="1800" b="1" kern="1200" dirty="0" err="1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자바에서</a:t>
            </a:r>
            <a:r>
              <a:rPr altLang="en-US" sz="18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altLang="en-US" sz="1800" b="1" kern="1200" dirty="0" err="1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구축한</a:t>
            </a:r>
            <a:r>
              <a:rPr altLang="en-US" sz="18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altLang="en-US" sz="1800" b="1" kern="1200" dirty="0" err="1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프로그램을</a:t>
            </a:r>
            <a:r>
              <a:rPr altLang="en-US" sz="18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altLang="en-US" sz="1800" b="1" kern="1200" dirty="0" err="1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자바</a:t>
            </a:r>
            <a:r>
              <a:rPr altLang="en-US" sz="18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altLang="en-US" sz="1800" b="1" kern="1200" dirty="0" err="1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스윙에</a:t>
            </a:r>
            <a:r>
              <a:rPr altLang="en-US" sz="1800" b="1" kern="1200" dirty="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altLang="en-US" sz="1800" b="1" kern="1200" dirty="0" err="1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구현</a:t>
            </a:r>
            <a:endParaRPr altLang="en-US" sz="1800" b="1" kern="1200" dirty="0">
              <a:solidFill>
                <a:srgbClr val="3F3F3F"/>
              </a:solidFill>
              <a:latin typeface="나눔바른고딕"/>
              <a:ea typeface="나눔바른고딕"/>
              <a:cs typeface="+mn-cs"/>
            </a:endParaRPr>
          </a:p>
          <a:p>
            <a:pPr marL="0" indent="0" algn="l" defTabSz="914400" latinLnBrk="0">
              <a:lnSpc>
                <a:spcPct val="100000"/>
              </a:lnSpc>
              <a:buNone/>
            </a:pPr>
            <a:endParaRPr altLang="en-US" sz="1800" b="1" kern="1200" dirty="0">
              <a:solidFill>
                <a:srgbClr val="3F3F3F"/>
              </a:solidFill>
              <a:latin typeface="나눔바른고딕"/>
              <a:ea typeface="나눔바른고딕"/>
              <a:cs typeface="+mn-cs"/>
            </a:endParaRPr>
          </a:p>
          <a:p>
            <a:pPr marL="0" indent="0" algn="l" defTabSz="914400" latinLnBrk="0">
              <a:lnSpc>
                <a:spcPct val="100000"/>
              </a:lnSpc>
              <a:buNone/>
            </a:pPr>
            <a:endParaRPr altLang="en-US" sz="1800" b="1" kern="1200" dirty="0">
              <a:solidFill>
                <a:srgbClr val="3F3F3F"/>
              </a:solidFill>
              <a:latin typeface="나눔바른고딕"/>
              <a:ea typeface="나눔바른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5_shape1"/>
          <p:cNvSpPr>
            <a:spLocks noGrp="1"/>
          </p:cNvSpPr>
          <p:nvPr>
            <p:ph type="ctrTitle"/>
          </p:nvPr>
        </p:nvSpPr>
        <p:spPr>
          <a:xfrm>
            <a:off x="714476" y="2613052"/>
            <a:ext cx="4959250" cy="461217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marL="0" algn="l" defTabSz="914400" latinLnBrk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3200" b="1" kern="1200" dirty="0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II. </a:t>
            </a:r>
            <a:r>
              <a:rPr lang="en-US" altLang="ko-KR" sz="3200" b="1" kern="1200" dirty="0" err="1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개발</a:t>
            </a:r>
            <a:r>
              <a:rPr lang="en-US" altLang="ko-KR" sz="3200" b="1" kern="1200" dirty="0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 </a:t>
            </a:r>
            <a:r>
              <a:rPr lang="en-US" altLang="ko-KR" sz="3200" b="1" kern="1200" dirty="0" err="1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도구</a:t>
            </a:r>
            <a:r>
              <a:rPr lang="en-US" altLang="ko-KR" sz="3200" b="1" kern="1200" dirty="0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 및 </a:t>
            </a:r>
            <a:r>
              <a:rPr lang="en-US" altLang="ko-KR" sz="3200" b="1" kern="1200" dirty="0" err="1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기획</a:t>
            </a:r>
            <a:r>
              <a:rPr lang="en-US" altLang="ko-KR" sz="3200" b="1" kern="1200" dirty="0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 </a:t>
            </a:r>
            <a:r>
              <a:rPr lang="en-US" altLang="ko-KR" sz="3200" b="1" kern="1200" dirty="0" err="1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환경</a:t>
            </a:r>
            <a:endParaRPr lang="en-US" altLang="ko-KR" sz="3200" b="1" kern="1200" dirty="0">
              <a:solidFill>
                <a:schemeClr val="bg1">
                  <a:alpha val="100000"/>
                </a:schemeClr>
              </a:solidFill>
              <a:latin typeface="+mj-cs"/>
              <a:ea typeface="나눔바른고딕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6_shape1"/>
          <p:cNvSpPr/>
          <p:nvPr/>
        </p:nvSpPr>
        <p:spPr>
          <a:xfrm>
            <a:off x="2189480" y="906780"/>
            <a:ext cx="7624445" cy="584200"/>
          </a:xfrm>
          <a:prstGeom prst="rect">
            <a:avLst/>
          </a:prstGeom>
          <a:noFill/>
          <a:ln w="0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 marL="0" algn="ctr">
              <a:lnSpc>
                <a:spcPct val="100000"/>
              </a:lnSpc>
              <a:buNone/>
            </a:pPr>
            <a:r>
              <a:rPr lang="ko-KR" altLang="ko-KR" sz="2800" b="1">
                <a:solidFill>
                  <a:srgbClr val="000000"/>
                </a:solidFill>
                <a:ea typeface="+mn-cs"/>
              </a:rPr>
              <a:t>“프로젝트</a:t>
            </a:r>
            <a:r>
              <a:rPr lang="en-US" altLang="ko-KR" sz="2800" b="1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2800" b="1">
                <a:solidFill>
                  <a:srgbClr val="000000"/>
                </a:solidFill>
                <a:ea typeface="+mn-cs"/>
              </a:rPr>
              <a:t>개발</a:t>
            </a:r>
            <a:r>
              <a:rPr lang="en-US" altLang="ko-KR" sz="2800" b="1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2800" b="1">
                <a:solidFill>
                  <a:srgbClr val="000000"/>
                </a:solidFill>
                <a:ea typeface="+mn-cs"/>
              </a:rPr>
              <a:t>언어</a:t>
            </a:r>
            <a:r>
              <a:rPr lang="en-US" altLang="ko-KR" sz="2800" b="1">
                <a:solidFill>
                  <a:srgbClr val="000000"/>
                </a:solidFill>
                <a:latin typeface="+mn-cs"/>
              </a:rPr>
              <a:t>, </a:t>
            </a:r>
            <a:r>
              <a:rPr lang="ko-KR" altLang="ko-KR" sz="2800" b="1">
                <a:solidFill>
                  <a:srgbClr val="000000"/>
                </a:solidFill>
                <a:ea typeface="+mn-cs"/>
              </a:rPr>
              <a:t>도구</a:t>
            </a:r>
            <a:r>
              <a:rPr lang="en-US" altLang="ko-KR" sz="2800" b="1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2800" b="1">
                <a:solidFill>
                  <a:srgbClr val="000000"/>
                </a:solidFill>
                <a:ea typeface="+mn-cs"/>
              </a:rPr>
              <a:t>및</a:t>
            </a:r>
            <a:r>
              <a:rPr lang="en-US" altLang="ko-KR" sz="2800" b="1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2800" b="1">
                <a:solidFill>
                  <a:srgbClr val="000000"/>
                </a:solidFill>
                <a:ea typeface="+mn-cs"/>
              </a:rPr>
              <a:t>기획</a:t>
            </a:r>
            <a:r>
              <a:rPr lang="en-US" altLang="ko-KR" sz="2800" b="1">
                <a:solidFill>
                  <a:srgbClr val="000000"/>
                </a:solidFill>
                <a:latin typeface="+mn-cs"/>
              </a:rPr>
              <a:t> </a:t>
            </a:r>
            <a:r>
              <a:rPr lang="ko-KR" altLang="ko-KR" sz="2800" b="1">
                <a:solidFill>
                  <a:srgbClr val="000000"/>
                </a:solidFill>
                <a:ea typeface="+mn-cs"/>
              </a:rPr>
              <a:t>환경”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926590" y="1788160"/>
          <a:ext cx="3589020" cy="1055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537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2000" b="1">
                          <a:solidFill>
                            <a:srgbClr val="0070C0"/>
                          </a:solidFill>
                          <a:latin typeface="나눔바른고딕"/>
                        </a:rPr>
                        <a:t>Draw.io</a:t>
                      </a:r>
                    </a:p>
                  </a:txBody>
                  <a:tcPr marL="89535" marR="89535" marT="46355" marB="46355">
                    <a:lnL w="3175" cap="flat">
                      <a:solidFill>
                        <a:srgbClr val="00206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rgbClr val="00206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rgbClr val="00206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rgbClr val="00206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941124" y="2975542"/>
          <a:ext cx="3009339" cy="1028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28279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2000" b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Eclipse</a:t>
                      </a:r>
                    </a:p>
                  </a:txBody>
                  <a:tcPr marL="90000" marR="90000" marT="46800" marB="46800">
                    <a:lnL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slide6_group1"/>
          <p:cNvGrpSpPr>
            <a:grpSpLocks/>
          </p:cNvGrpSpPr>
          <p:nvPr/>
        </p:nvGrpSpPr>
        <p:grpSpPr>
          <a:xfrm>
            <a:off x="776605" y="1999615"/>
            <a:ext cx="1120140" cy="688975"/>
            <a:chOff x="776605" y="1999615"/>
            <a:chExt cx="1120140" cy="688975"/>
          </a:xfrm>
        </p:grpSpPr>
        <p:pic>
          <p:nvPicPr>
            <p:cNvPr id="7" name="slide6_picture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2520" y="1999615"/>
              <a:ext cx="415925" cy="415925"/>
            </a:xfrm>
            <a:prstGeom prst="rect">
              <a:avLst/>
            </a:prstGeom>
          </p:spPr>
        </p:pic>
        <p:sp>
          <p:nvSpPr>
            <p:cNvPr id="8" name="slide6_shape2"/>
            <p:cNvSpPr/>
            <p:nvPr/>
          </p:nvSpPr>
          <p:spPr>
            <a:xfrm>
              <a:off x="776605" y="2410460"/>
              <a:ext cx="1048385" cy="278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01600" indent="-101600" algn="ctr" defTabSz="914400" latinLnBrk="1">
                <a:lnSpc>
                  <a:spcPct val="110000"/>
                </a:lnSpc>
                <a:buNone/>
              </a:pPr>
              <a:r>
                <a:rPr lang="en-US" altLang="ko-KR" sz="1100" b="1" kern="1200">
                  <a:solidFill>
                    <a:schemeClr val="tx1">
                      <a:alpha val="100000"/>
                      <a:lumMod val="75000"/>
                      <a:lumOff val="25000"/>
                    </a:schemeClr>
                  </a:solidFill>
                  <a:latin typeface="+mn-cs"/>
                  <a:ea typeface="+mn-ea"/>
                  <a:cs typeface="+mn-cs"/>
                </a:rPr>
                <a:t>Management</a:t>
              </a:r>
            </a:p>
          </p:txBody>
        </p:sp>
        <p:pic>
          <p:nvPicPr>
            <p:cNvPr id="9" name="slide6_picture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srgbClr val="FFFFFF"/>
              </a:duotone>
            </a:blip>
            <a:stretch>
              <a:fillRect/>
            </a:stretch>
          </p:blipFill>
          <p:spPr>
            <a:xfrm flipH="1">
              <a:off x="1639570" y="2116455"/>
              <a:ext cx="257175" cy="4502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</p:grpSp>
      <p:grpSp>
        <p:nvGrpSpPr>
          <p:cNvPr id="10" name="slide6_group2"/>
          <p:cNvGrpSpPr>
            <a:grpSpLocks/>
          </p:cNvGrpSpPr>
          <p:nvPr/>
        </p:nvGrpSpPr>
        <p:grpSpPr>
          <a:xfrm>
            <a:off x="1096645" y="3235325"/>
            <a:ext cx="839470" cy="557530"/>
            <a:chOff x="1096645" y="3235325"/>
            <a:chExt cx="839470" cy="557530"/>
          </a:xfrm>
        </p:grpSpPr>
        <p:pic>
          <p:nvPicPr>
            <p:cNvPr id="11" name="slide6_picture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6025" y="3246120"/>
              <a:ext cx="286385" cy="286385"/>
            </a:xfrm>
            <a:prstGeom prst="rect">
              <a:avLst/>
            </a:prstGeom>
          </p:spPr>
        </p:pic>
        <p:sp>
          <p:nvSpPr>
            <p:cNvPr id="12" name="slide6_shape3"/>
            <p:cNvSpPr/>
            <p:nvPr/>
          </p:nvSpPr>
          <p:spPr>
            <a:xfrm>
              <a:off x="1096645" y="3514090"/>
              <a:ext cx="468630" cy="278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01600" indent="-101600" algn="ctr" defTabSz="914400" latinLnBrk="1">
                <a:lnSpc>
                  <a:spcPct val="110000"/>
                </a:lnSpc>
                <a:buNone/>
              </a:pPr>
              <a:r>
                <a:rPr lang="en-US" altLang="ko-KR" sz="1100" b="1" kern="1200">
                  <a:solidFill>
                    <a:schemeClr val="tx1">
                      <a:alpha val="100000"/>
                      <a:lumMod val="75000"/>
                      <a:lumOff val="25000"/>
                    </a:schemeClr>
                  </a:solidFill>
                  <a:latin typeface="+mn-cs"/>
                  <a:ea typeface="+mn-ea"/>
                  <a:cs typeface="+mn-cs"/>
                </a:rPr>
                <a:t>Test</a:t>
              </a:r>
            </a:p>
          </p:txBody>
        </p:sp>
        <p:pic>
          <p:nvPicPr>
            <p:cNvPr id="13" name="slide6_picture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srgbClr val="FFFFFF"/>
              </a:duotone>
            </a:blip>
            <a:stretch>
              <a:fillRect/>
            </a:stretch>
          </p:blipFill>
          <p:spPr>
            <a:xfrm flipH="1">
              <a:off x="1678305" y="3235325"/>
              <a:ext cx="257175" cy="4502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</p:grpSp>
      <p:pic>
        <p:nvPicPr>
          <p:cNvPr id="14" name="slide6_picture5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78150" y="1853565"/>
            <a:ext cx="304165" cy="29146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6_shape4"/>
          <p:cNvSpPr/>
          <p:nvPr/>
        </p:nvSpPr>
        <p:spPr>
          <a:xfrm>
            <a:off x="2249170" y="2254250"/>
            <a:ext cx="3032760" cy="434975"/>
          </a:xfrm>
          <a:prstGeom prst="rect">
            <a:avLst/>
          </a:prstGeom>
          <a:solidFill>
            <a:schemeClr val="accent1">
              <a:alpha val="68000"/>
              <a:lumMod val="40000"/>
              <a:lumOff val="60000"/>
            </a:schemeClr>
          </a:solidFill>
          <a:ln w="9525" cap="flat">
            <a:noFill/>
            <a:miter lim="800000"/>
            <a:tailEnd type="stealth" w="sm" len="med"/>
          </a:ln>
        </p:spPr>
        <p:txBody>
          <a:bodyPr wrap="square" lIns="0" tIns="0" rIns="0" bIns="0" anchor="ctr">
            <a:noAutofit/>
          </a:bodyPr>
          <a:lstStyle/>
          <a:p>
            <a:pPr marL="0" indent="0" algn="ctr" defTabSz="914400" latinLnBrk="0">
              <a:lnSpc>
                <a:spcPct val="90000"/>
              </a:lnSpc>
              <a:buNone/>
            </a:pPr>
            <a:r>
              <a:rPr lang="en-US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ㆍDraw.io를 사용하여 </a:t>
            </a:r>
            <a:r>
              <a:rPr lang="ko-KR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데이터베이스</a:t>
            </a:r>
            <a:r>
              <a:rPr lang="en-US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ko-KR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모델링</a:t>
            </a:r>
            <a:endParaRPr sz="1200" b="1" kern="1200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pic>
        <p:nvPicPr>
          <p:cNvPr id="16" name="slide6_picture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22499" y="3064764"/>
            <a:ext cx="304165" cy="29146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lide6_shape5"/>
          <p:cNvSpPr/>
          <p:nvPr/>
        </p:nvSpPr>
        <p:spPr>
          <a:xfrm>
            <a:off x="2255520" y="3484880"/>
            <a:ext cx="2372995" cy="306705"/>
          </a:xfrm>
          <a:prstGeom prst="rect">
            <a:avLst/>
          </a:prstGeom>
          <a:solidFill>
            <a:schemeClr val="accent1">
              <a:alpha val="69000"/>
              <a:lumMod val="40000"/>
              <a:lumOff val="60000"/>
            </a:schemeClr>
          </a:solidFill>
          <a:ln w="9525" cap="flat">
            <a:noFill/>
            <a:prstDash val="solid"/>
            <a:miter lim="800000"/>
            <a:tailEnd type="stealth" w="sm" len="med"/>
          </a:ln>
          <a:effectLst/>
        </p:spPr>
        <p:txBody>
          <a:bodyPr lIns="0" tIns="0" rIns="0" bIns="0" anchor="ctr"/>
          <a:lstStyle/>
          <a:p>
            <a:pPr marL="101600" indent="-101600" algn="ctr" defTabSz="914400" latinLnBrk="1">
              <a:lnSpc>
                <a:spcPct val="110000"/>
              </a:lnSpc>
              <a:buNone/>
            </a:pPr>
            <a:r>
              <a:rPr lang="en-US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ㆍJava언어와 Eclipse 적극 활용</a:t>
            </a:r>
          </a:p>
        </p:txBody>
      </p:sp>
      <p:pic>
        <p:nvPicPr>
          <p:cNvPr id="18" name="slide6_picture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88125" y="3133725"/>
            <a:ext cx="2495550" cy="821690"/>
          </a:xfrm>
          <a:prstGeom prst="rect">
            <a:avLst/>
          </a:prstGeom>
        </p:spPr>
      </p:pic>
      <p:pic>
        <p:nvPicPr>
          <p:cNvPr id="19" name="slide6_picture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76955" y="4178935"/>
            <a:ext cx="1693545" cy="1052830"/>
          </a:xfrm>
          <a:prstGeom prst="rect">
            <a:avLst/>
          </a:prstGeom>
        </p:spPr>
      </p:pic>
      <p:sp>
        <p:nvSpPr>
          <p:cNvPr id="20" name="slide6_shape6"/>
          <p:cNvSpPr/>
          <p:nvPr/>
        </p:nvSpPr>
        <p:spPr>
          <a:xfrm>
            <a:off x="5806122" y="2145030"/>
            <a:ext cx="579755" cy="536575"/>
          </a:xfrm>
          <a:prstGeom prst="rightArrow">
            <a:avLst/>
          </a:prstGeom>
          <a:solidFill>
            <a:srgbClr val="0067AC"/>
          </a:solidFill>
          <a:ln w="9525">
            <a:noFill/>
            <a:miter lim="800000"/>
          </a:ln>
        </p:spPr>
        <p:txBody>
          <a:bodyPr lIns="100800" tIns="50400" rIns="100800" bIns="50400" anchor="ctr"/>
          <a:lstStyle/>
          <a:p>
            <a:pPr marL="0" algn="ctr" defTabSz="914400" latinLnBrk="1">
              <a:lnSpc>
                <a:spcPct val="100000"/>
              </a:lnSpc>
              <a:spcBef>
                <a:spcPts val="200"/>
              </a:spcBef>
              <a:buNone/>
            </a:pPr>
            <a:endParaRPr lang="ko-KR" altLang="en-US"/>
          </a:p>
        </p:txBody>
      </p:sp>
      <p:sp>
        <p:nvSpPr>
          <p:cNvPr id="21" name="slide6_shape7"/>
          <p:cNvSpPr/>
          <p:nvPr/>
        </p:nvSpPr>
        <p:spPr>
          <a:xfrm>
            <a:off x="5514340" y="3235325"/>
            <a:ext cx="579755" cy="536575"/>
          </a:xfrm>
          <a:prstGeom prst="rightArrow">
            <a:avLst/>
          </a:prstGeom>
          <a:solidFill>
            <a:srgbClr val="0067AC"/>
          </a:solidFill>
          <a:ln w="9525">
            <a:noFill/>
            <a:miter lim="800000"/>
          </a:ln>
        </p:spPr>
        <p:txBody>
          <a:bodyPr lIns="100800" tIns="50400" rIns="100800" bIns="50400" anchor="ctr"/>
          <a:lstStyle/>
          <a:p>
            <a:pPr marL="0" algn="ctr" defTabSz="914400" latinLnBrk="1">
              <a:lnSpc>
                <a:spcPct val="100000"/>
              </a:lnSpc>
              <a:spcBef>
                <a:spcPts val="200"/>
              </a:spcBef>
              <a:buNone/>
            </a:pPr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1971027" y="5496242"/>
          <a:ext cx="3612589" cy="1028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28279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2000" b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Oracle Database</a:t>
                      </a:r>
                    </a:p>
                  </a:txBody>
                  <a:tcPr marL="90000" marR="90000" marT="46800" marB="46800">
                    <a:lnL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3" name="slide6_group3"/>
          <p:cNvGrpSpPr>
            <a:grpSpLocks/>
          </p:cNvGrpSpPr>
          <p:nvPr/>
        </p:nvGrpSpPr>
        <p:grpSpPr>
          <a:xfrm>
            <a:off x="946785" y="5685790"/>
            <a:ext cx="993775" cy="671195"/>
            <a:chOff x="946785" y="5685790"/>
            <a:chExt cx="993775" cy="671195"/>
          </a:xfrm>
        </p:grpSpPr>
        <p:pic>
          <p:nvPicPr>
            <p:cNvPr id="24" name="slide6_picture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4430" y="5685790"/>
              <a:ext cx="419100" cy="419100"/>
            </a:xfrm>
            <a:prstGeom prst="rect">
              <a:avLst/>
            </a:prstGeom>
          </p:spPr>
        </p:pic>
        <p:pic>
          <p:nvPicPr>
            <p:cNvPr id="25" name="slide6_picture1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srgbClr val="FFFFFF"/>
              </a:duotone>
            </a:blip>
            <a:stretch>
              <a:fillRect/>
            </a:stretch>
          </p:blipFill>
          <p:spPr>
            <a:xfrm flipH="1">
              <a:off x="1682750" y="5730875"/>
              <a:ext cx="257175" cy="4502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sp>
          <p:nvSpPr>
            <p:cNvPr id="26" name="slide6_shape8"/>
            <p:cNvSpPr/>
            <p:nvPr/>
          </p:nvSpPr>
          <p:spPr>
            <a:xfrm>
              <a:off x="946785" y="6078855"/>
              <a:ext cx="833755" cy="278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01600" lvl="0" indent="-101600" algn="ctr" defTabSz="839828" latinLnBrk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buNone/>
                <a:tabLst>
                  <a:tab pos="5648325" algn="l"/>
                </a:tabLst>
              </a:pPr>
              <a:r>
                <a:rPr lang="en-US" altLang="ko-KR" sz="1100" b="1" kern="0">
                  <a:solidFill>
                    <a:srgbClr val="000000">
                      <a:lumMod val="75000"/>
                      <a:lumOff val="25000"/>
                    </a:srgbClr>
                  </a:solidFill>
                  <a:latin typeface="나눔바른고딕"/>
                  <a:ea typeface="나눔바른고딕"/>
                  <a:cs typeface="+mn-cs"/>
                  <a:sym typeface="Monotype Sorts"/>
                </a:rPr>
                <a:t>Operation</a:t>
              </a:r>
              <a:endParaRPr sz="1100" b="1" kern="0">
                <a:solidFill>
                  <a:srgbClr val="000000">
                    <a:lumMod val="75000"/>
                    <a:lumOff val="25000"/>
                  </a:srgbClr>
                </a:solidFill>
                <a:latin typeface="나눔바른고딕"/>
                <a:ea typeface="나눔바른고딕"/>
                <a:cs typeface="+mn-cs"/>
                <a:sym typeface="Monotype Sorts"/>
              </a:endParaRPr>
            </a:p>
          </p:txBody>
        </p:sp>
      </p:grpSp>
      <p:sp>
        <p:nvSpPr>
          <p:cNvPr id="27" name="slide6_shape9"/>
          <p:cNvSpPr/>
          <p:nvPr/>
        </p:nvSpPr>
        <p:spPr>
          <a:xfrm>
            <a:off x="2185670" y="6005195"/>
            <a:ext cx="3282950" cy="306705"/>
          </a:xfrm>
          <a:prstGeom prst="rect">
            <a:avLst/>
          </a:prstGeom>
          <a:solidFill>
            <a:srgbClr val="5B9BD5">
              <a:alpha val="69000"/>
              <a:lumMod val="40000"/>
              <a:lumOff val="60000"/>
            </a:srgbClr>
          </a:solidFill>
          <a:ln w="9525" cap="flat">
            <a:noFill/>
            <a:prstDash val="solid"/>
            <a:miter lim="800000"/>
            <a:tailEnd type="stealth" w="sm" len="med"/>
          </a:ln>
          <a:effectLst/>
        </p:spPr>
        <p:txBody>
          <a:bodyPr lIns="0" tIns="0" rIns="0" bIns="0" anchor="ctr"/>
          <a:lstStyle/>
          <a:p>
            <a:pPr marL="101600" indent="-101600" algn="ctr" defTabSz="914400" latinLnBrk="1">
              <a:lnSpc>
                <a:spcPct val="110000"/>
              </a:lnSpc>
              <a:buNone/>
            </a:pPr>
            <a:r>
              <a:rPr lang="en-US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ㆍOracle Database를 사용하여 안정적인 운영</a:t>
            </a:r>
          </a:p>
        </p:txBody>
      </p:sp>
      <p:pic>
        <p:nvPicPr>
          <p:cNvPr id="28" name="slide6_picture12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0503" y="5576570"/>
            <a:ext cx="304165" cy="29146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lide6_shape10"/>
          <p:cNvSpPr/>
          <p:nvPr/>
        </p:nvSpPr>
        <p:spPr>
          <a:xfrm>
            <a:off x="5973445" y="5749925"/>
            <a:ext cx="579755" cy="536575"/>
          </a:xfrm>
          <a:prstGeom prst="rightArrow">
            <a:avLst/>
          </a:prstGeom>
          <a:solidFill>
            <a:srgbClr val="0067AC"/>
          </a:solidFill>
          <a:ln w="9525">
            <a:noFill/>
            <a:miter lim="800000"/>
          </a:ln>
        </p:spPr>
        <p:txBody>
          <a:bodyPr lIns="100800" tIns="50400" rIns="100800" bIns="50400" anchor="ctr"/>
          <a:lstStyle/>
          <a:p>
            <a:pPr marL="0" algn="ctr" defTabSz="914400" latinLnBrk="1">
              <a:lnSpc>
                <a:spcPct val="100000"/>
              </a:lnSpc>
              <a:spcBef>
                <a:spcPts val="200"/>
              </a:spcBef>
              <a:buNone/>
            </a:pPr>
            <a:endParaRPr lang="ko-KR" altLang="en-US"/>
          </a:p>
        </p:txBody>
      </p:sp>
      <p:pic>
        <p:nvPicPr>
          <p:cNvPr id="30" name="slide6_picture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23735" y="5356860"/>
            <a:ext cx="1917065" cy="1307465"/>
          </a:xfrm>
          <a:prstGeom prst="rect">
            <a:avLst/>
          </a:prstGeom>
        </p:spPr>
      </p:pic>
      <p:sp>
        <p:nvSpPr>
          <p:cNvPr id="31" name="slide6_shape11"/>
          <p:cNvSpPr/>
          <p:nvPr/>
        </p:nvSpPr>
        <p:spPr>
          <a:xfrm rot="10800000">
            <a:off x="5688330" y="4516120"/>
            <a:ext cx="579755" cy="536575"/>
          </a:xfrm>
          <a:prstGeom prst="rightArrow">
            <a:avLst/>
          </a:prstGeom>
          <a:solidFill>
            <a:srgbClr val="0067AC"/>
          </a:solidFill>
          <a:ln w="9525">
            <a:noFill/>
            <a:miter lim="800000"/>
          </a:ln>
        </p:spPr>
        <p:txBody>
          <a:bodyPr lIns="100800" tIns="50400" rIns="100800" bIns="50400" anchor="ctr"/>
          <a:lstStyle/>
          <a:p>
            <a:pPr marL="0" algn="ctr" defTabSz="914400" latinLnBrk="1">
              <a:lnSpc>
                <a:spcPct val="100000"/>
              </a:lnSpc>
              <a:spcBef>
                <a:spcPts val="200"/>
              </a:spcBef>
              <a:buNone/>
            </a:pPr>
            <a:endParaRPr lang="ko-KR" altLang="en-US"/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6610751" y="4226460"/>
          <a:ext cx="3792319" cy="957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775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2000">
                          <a:solidFill>
                            <a:srgbClr val="0070C0"/>
                          </a:solidFill>
                          <a:latin typeface="나눔바른고딕"/>
                        </a:rPr>
                        <a:t>Swing</a:t>
                      </a:r>
                    </a:p>
                  </a:txBody>
                  <a:tcPr marL="90000" marR="90000" marT="46800" marB="46800">
                    <a:lnL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3" name="slide6_group4"/>
          <p:cNvGrpSpPr>
            <a:grpSpLocks/>
          </p:cNvGrpSpPr>
          <p:nvPr/>
        </p:nvGrpSpPr>
        <p:grpSpPr>
          <a:xfrm>
            <a:off x="10464165" y="4446270"/>
            <a:ext cx="827405" cy="677545"/>
            <a:chOff x="10464165" y="4446270"/>
            <a:chExt cx="827405" cy="677545"/>
          </a:xfrm>
        </p:grpSpPr>
        <p:pic>
          <p:nvPicPr>
            <p:cNvPr id="34" name="slide6_picture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84205" y="4446270"/>
              <a:ext cx="375920" cy="375920"/>
            </a:xfrm>
            <a:prstGeom prst="rect">
              <a:avLst/>
            </a:prstGeom>
          </p:spPr>
        </p:pic>
        <p:sp>
          <p:nvSpPr>
            <p:cNvPr id="35" name="slide6_shape12"/>
            <p:cNvSpPr/>
            <p:nvPr/>
          </p:nvSpPr>
          <p:spPr>
            <a:xfrm>
              <a:off x="10659110" y="4845050"/>
              <a:ext cx="631825" cy="278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01600" indent="-101600" algn="ctr" defTabSz="914400" latinLnBrk="1">
                <a:lnSpc>
                  <a:spcPct val="110000"/>
                </a:lnSpc>
                <a:buNone/>
              </a:pPr>
              <a:r>
                <a:rPr lang="en-US" altLang="ko-KR" sz="1100" b="1" kern="1200">
                  <a:solidFill>
                    <a:srgbClr val="000000">
                      <a:alpha val="100000"/>
                      <a:lumMod val="75000"/>
                      <a:lumOff val="25000"/>
                    </a:srgbClr>
                  </a:solidFill>
                  <a:latin typeface="+mn-lt"/>
                  <a:ea typeface="+mn-ea"/>
                  <a:cs typeface="+mn-cs"/>
                </a:rPr>
                <a:t>Design</a:t>
              </a:r>
            </a:p>
          </p:txBody>
        </p:sp>
        <p:pic>
          <p:nvPicPr>
            <p:cNvPr id="36" name="slide6_picture1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srgbClr val="FFFFFF"/>
              </a:duotone>
            </a:blip>
            <a:stretch>
              <a:fillRect/>
            </a:stretch>
          </p:blipFill>
          <p:spPr>
            <a:xfrm>
              <a:off x="10464165" y="4485005"/>
              <a:ext cx="260985" cy="4502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</p:grpSp>
      <p:sp>
        <p:nvSpPr>
          <p:cNvPr id="37" name="slide6_shape13"/>
          <p:cNvSpPr/>
          <p:nvPr/>
        </p:nvSpPr>
        <p:spPr>
          <a:xfrm>
            <a:off x="7023735" y="4705350"/>
            <a:ext cx="3219450" cy="306705"/>
          </a:xfrm>
          <a:prstGeom prst="rect">
            <a:avLst/>
          </a:prstGeom>
          <a:solidFill>
            <a:srgbClr val="5B9BD5">
              <a:alpha val="69000"/>
              <a:lumMod val="40000"/>
              <a:lumOff val="60000"/>
            </a:srgbClr>
          </a:solidFill>
          <a:ln w="9525" cap="flat">
            <a:noFill/>
            <a:prstDash val="solid"/>
            <a:miter lim="800000"/>
            <a:tailEnd type="stealth" w="sm" len="med"/>
          </a:ln>
          <a:effectLst/>
        </p:spPr>
        <p:txBody>
          <a:bodyPr lIns="0" tIns="0" rIns="0" bIns="0" anchor="ctr"/>
          <a:lstStyle/>
          <a:p>
            <a:pPr marL="101600" indent="-101600" algn="ctr" defTabSz="914400" latinLnBrk="1">
              <a:lnSpc>
                <a:spcPct val="110000"/>
              </a:lnSpc>
              <a:buNone/>
            </a:pPr>
            <a:r>
              <a:rPr lang="en-US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ㆍGUI를 구현하기 위해 스윙 개발 툴킷 사용</a:t>
            </a:r>
          </a:p>
        </p:txBody>
      </p:sp>
      <p:pic>
        <p:nvPicPr>
          <p:cNvPr id="38" name="slide6_picture1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11135" y="4313936"/>
            <a:ext cx="304165" cy="29146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6605905" y="1851914"/>
          <a:ext cx="3589020" cy="1054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410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2000" b="1">
                          <a:solidFill>
                            <a:srgbClr val="0070C0"/>
                          </a:solidFill>
                          <a:latin typeface="나눔바른고딕"/>
                        </a:rPr>
                        <a:t>erdCloud</a:t>
                      </a:r>
                    </a:p>
                  </a:txBody>
                  <a:tcPr marL="89535" marR="89535" marT="46355" marB="46355">
                    <a:lnL w="3175" cap="flat">
                      <a:solidFill>
                        <a:srgbClr val="00206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rgbClr val="00206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rgbClr val="00206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rgbClr val="00206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" name="slide6_picture17" descr="C:/Users/User/AppData/Roaming/PolarisOffice/ETemp/9064_12989032/image31.pn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0371" y="1918970"/>
            <a:ext cx="304800" cy="2921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" name="slide6_shape16"/>
          <p:cNvSpPr/>
          <p:nvPr/>
        </p:nvSpPr>
        <p:spPr>
          <a:xfrm>
            <a:off x="6928485" y="2318004"/>
            <a:ext cx="3069649" cy="434975"/>
          </a:xfrm>
          <a:prstGeom prst="rect">
            <a:avLst/>
          </a:prstGeom>
          <a:solidFill>
            <a:schemeClr val="accent1">
              <a:alpha val="68000"/>
              <a:lumMod val="40000"/>
              <a:lumOff val="60000"/>
            </a:schemeClr>
          </a:solidFill>
          <a:ln w="9525" cap="flat">
            <a:noFill/>
            <a:miter lim="800000"/>
            <a:tailEnd type="stealth" w="sm" len="med"/>
          </a:ln>
        </p:spPr>
        <p:txBody>
          <a:bodyPr wrap="square" lIns="0" tIns="0" rIns="0" bIns="0" anchor="ctr">
            <a:noAutofit/>
          </a:bodyPr>
          <a:lstStyle/>
          <a:p>
            <a:pPr marL="0" algn="ctr">
              <a:lnSpc>
                <a:spcPct val="90000"/>
              </a:lnSpc>
              <a:buNone/>
            </a:pPr>
            <a:r>
              <a:rPr lang="en-US" altLang="ko-KR" sz="1200" b="1">
                <a:solidFill>
                  <a:srgbClr val="000000"/>
                </a:solidFill>
                <a:latin typeface="+mn-cs"/>
              </a:rPr>
              <a:t>ㆍerdCloud를 사용하여 다이어그램 모델링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854297391611643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198" y="1651701"/>
            <a:ext cx="5436823" cy="4009547"/>
          </a:xfrm>
          <a:prstGeom prst="rect">
            <a:avLst/>
          </a:prstGeom>
        </p:spPr>
      </p:pic>
      <p:sp>
        <p:nvSpPr>
          <p:cNvPr id="4" name="nppt_16854297391612222"/>
          <p:cNvSpPr/>
          <p:nvPr/>
        </p:nvSpPr>
        <p:spPr>
          <a:xfrm>
            <a:off x="2337960" y="5790198"/>
            <a:ext cx="1135714" cy="4199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solidFill>
              <a:schemeClr val="accent4"/>
            </a:solidFill>
            <a:prstDash val="solid"/>
          </a:ln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r>
              <a:rPr altLang="ko-KR" sz="1400" b="1">
                <a:solidFill>
                  <a:schemeClr val="accent2">
                    <a:alpha val="100000"/>
                    <a:lumMod val="60000"/>
                    <a:lumOff val="40000"/>
                  </a:schemeClr>
                </a:solidFill>
                <a:latin typeface="나눔고딕"/>
                <a:ea typeface="나눔고딕"/>
              </a:rPr>
              <a:t>Draw.io</a:t>
            </a:r>
          </a:p>
        </p:txBody>
      </p:sp>
      <p:sp>
        <p:nvSpPr>
          <p:cNvPr id="5" name="nppt_16854297391612515"/>
          <p:cNvSpPr/>
          <p:nvPr/>
        </p:nvSpPr>
        <p:spPr>
          <a:xfrm>
            <a:off x="8392818" y="6149154"/>
            <a:ext cx="1344195" cy="430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</a:ln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r>
              <a:rPr altLang="ko-KR" sz="1400" b="1">
                <a:solidFill>
                  <a:schemeClr val="accent6">
                    <a:alpha val="100000"/>
                    <a:lumMod val="20000"/>
                    <a:lumOff val="80000"/>
                  </a:schemeClr>
                </a:solidFill>
                <a:latin typeface="나눔고딕"/>
                <a:ea typeface="나눔고딕"/>
              </a:rPr>
              <a:t>erd Diagram</a:t>
            </a:r>
          </a:p>
        </p:txBody>
      </p:sp>
      <p:pic>
        <p:nvPicPr>
          <p:cNvPr id="6" name="nppt_168542973916114836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6021" y="2168705"/>
            <a:ext cx="6515100" cy="3823408"/>
          </a:xfrm>
          <a:prstGeom prst="rect">
            <a:avLst/>
          </a:prstGeom>
        </p:spPr>
      </p:pic>
      <p:sp>
        <p:nvSpPr>
          <p:cNvPr id="7" name="nppt_168542973916117257"/>
          <p:cNvSpPr/>
          <p:nvPr/>
        </p:nvSpPr>
        <p:spPr>
          <a:xfrm>
            <a:off x="1900597" y="934825"/>
            <a:ext cx="7624445" cy="584200"/>
          </a:xfrm>
          <a:prstGeom prst="rect">
            <a:avLst/>
          </a:prstGeom>
          <a:noFill/>
          <a:ln w="0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 marL="0" algn="ctr">
              <a:lnSpc>
                <a:spcPct val="100000"/>
              </a:lnSpc>
              <a:buNone/>
            </a:pPr>
            <a:r>
              <a:rPr lang="ko-KR" altLang="ko-KR" sz="2800" b="1" dirty="0">
                <a:solidFill>
                  <a:srgbClr val="000000"/>
                </a:solidFill>
                <a:ea typeface="+mn-ea"/>
              </a:rPr>
              <a:t># </a:t>
            </a:r>
            <a:r>
              <a:rPr lang="ko-KR" altLang="ko-KR" sz="2800" b="1" dirty="0">
                <a:solidFill>
                  <a:srgbClr val="000000"/>
                </a:solidFill>
                <a:ea typeface="나눔고딕, 맑은 고딕, 돋움, AppleGothic"/>
              </a:rPr>
              <a:t>데이터베이스 모델링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8_shape1"/>
          <p:cNvSpPr>
            <a:spLocks noGrp="1"/>
          </p:cNvSpPr>
          <p:nvPr>
            <p:ph type="ctrTitle"/>
          </p:nvPr>
        </p:nvSpPr>
        <p:spPr>
          <a:xfrm>
            <a:off x="714476" y="2613052"/>
            <a:ext cx="5372000" cy="461217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marL="0" algn="l" defTabSz="914400" latinLnBrk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3200" b="1" kern="1200" dirty="0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III. </a:t>
            </a:r>
            <a:r>
              <a:rPr lang="en-US" altLang="ko-KR" sz="3200" b="1" kern="1200" dirty="0" err="1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기본</a:t>
            </a:r>
            <a:r>
              <a:rPr lang="en-US" altLang="ko-KR" sz="3200" b="1" kern="1200" dirty="0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 </a:t>
            </a:r>
            <a:r>
              <a:rPr lang="en-US" altLang="ko-KR" sz="3200" b="1" kern="1200" dirty="0" err="1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기능</a:t>
            </a:r>
            <a:r>
              <a:rPr lang="en-US" altLang="ko-KR" sz="3200" b="1" kern="1200" dirty="0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 </a:t>
            </a:r>
            <a:r>
              <a:rPr lang="en-US" altLang="ko-KR" sz="3200" b="1" kern="1200" dirty="0" err="1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요구사항</a:t>
            </a:r>
            <a:r>
              <a:rPr lang="en-US" altLang="ko-KR" sz="3200" b="1" kern="1200" dirty="0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 </a:t>
            </a:r>
            <a:r>
              <a:rPr lang="en-US" altLang="ko-KR" sz="3200" b="1" kern="1200" dirty="0" err="1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분석</a:t>
            </a:r>
            <a:endParaRPr lang="en-US" altLang="ko-KR" sz="3200" b="1" kern="1200" dirty="0">
              <a:solidFill>
                <a:schemeClr val="bg1">
                  <a:alpha val="100000"/>
                </a:schemeClr>
              </a:solidFill>
              <a:latin typeface="+mj-cs"/>
              <a:ea typeface="나눔바른고딕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854297391613740"/>
          <p:cNvSpPr/>
          <p:nvPr/>
        </p:nvSpPr>
        <p:spPr>
          <a:xfrm>
            <a:off x="279717" y="1339426"/>
            <a:ext cx="11632565" cy="480131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lvl1pPr marL="0" indent="0" latinLnBrk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defRPr>
            </a:lvl1pPr>
          </a:lstStyle>
          <a:p>
            <a:pPr marL="0" algn="l">
              <a:lnSpc>
                <a:spcPct val="100000"/>
              </a:lnSpc>
              <a:buNone/>
            </a:pPr>
            <a:r>
              <a:rPr altLang="ko-KR" sz="2800" b="1" dirty="0">
                <a:solidFill>
                  <a:srgbClr val="3F3F3F"/>
                </a:solidFill>
                <a:latin typeface="나눔고딕"/>
                <a:ea typeface="나눔고딕"/>
              </a:rPr>
              <a:t># </a:t>
            </a:r>
            <a:r>
              <a:rPr altLang="ko-KR" sz="2800" b="1" dirty="0" err="1">
                <a:solidFill>
                  <a:srgbClr val="3F3F3F"/>
                </a:solidFill>
                <a:latin typeface="나눔고딕"/>
                <a:ea typeface="나눔고딕"/>
              </a:rPr>
              <a:t>프로젝트</a:t>
            </a:r>
            <a:r>
              <a:rPr altLang="ko-KR" sz="2800" b="1" dirty="0">
                <a:solidFill>
                  <a:srgbClr val="3F3F3F"/>
                </a:solidFill>
                <a:latin typeface="나눔고딕"/>
                <a:ea typeface="나눔고딕"/>
              </a:rPr>
              <a:t> </a:t>
            </a:r>
            <a:r>
              <a:rPr altLang="ko-KR" sz="2800" b="1" dirty="0" err="1">
                <a:solidFill>
                  <a:srgbClr val="3F3F3F"/>
                </a:solidFill>
                <a:latin typeface="나눔고딕"/>
                <a:ea typeface="나눔고딕"/>
              </a:rPr>
              <a:t>프로그램의</a:t>
            </a:r>
            <a:r>
              <a:rPr altLang="ko-KR" sz="2800" b="1" dirty="0">
                <a:solidFill>
                  <a:srgbClr val="3F3F3F"/>
                </a:solidFill>
                <a:latin typeface="나눔고딕"/>
                <a:ea typeface="나눔고딕"/>
              </a:rPr>
              <a:t> </a:t>
            </a:r>
            <a:r>
              <a:rPr altLang="ko-KR" sz="2800" b="1" dirty="0" err="1">
                <a:solidFill>
                  <a:srgbClr val="3F3F3F"/>
                </a:solidFill>
                <a:latin typeface="나눔고딕"/>
                <a:ea typeface="나눔고딕"/>
              </a:rPr>
              <a:t>기능</a:t>
            </a:r>
            <a:endParaRPr altLang="ko-KR" sz="2800" b="1" dirty="0">
              <a:solidFill>
                <a:srgbClr val="3F3F3F"/>
              </a:solidFill>
              <a:latin typeface="나눔고딕"/>
              <a:ea typeface="나눔고딕"/>
            </a:endParaRPr>
          </a:p>
          <a:p>
            <a:pPr marL="0" algn="l">
              <a:lnSpc>
                <a:spcPct val="100000"/>
              </a:lnSpc>
              <a:buNone/>
            </a:pPr>
            <a:endParaRPr lang="en-US" altLang="ko-KR" dirty="0">
              <a:solidFill>
                <a:srgbClr val="3F3F3F"/>
              </a:solidFill>
              <a:latin typeface="나눔고딕"/>
              <a:ea typeface="나눔고딕"/>
            </a:endParaRPr>
          </a:p>
          <a:p>
            <a:pPr marL="0" algn="l">
              <a:lnSpc>
                <a:spcPct val="100000"/>
              </a:lnSpc>
              <a:buNone/>
            </a:pPr>
            <a:endParaRPr altLang="ko-KR" b="1" dirty="0">
              <a:solidFill>
                <a:srgbClr val="3F3F3F"/>
              </a:solidFill>
              <a:latin typeface="나눔고딕"/>
              <a:ea typeface="나눔고딕"/>
            </a:endParaRPr>
          </a:p>
          <a:p>
            <a:pPr marL="0" algn="l">
              <a:lnSpc>
                <a:spcPct val="100000"/>
              </a:lnSpc>
              <a:buNone/>
            </a:pP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-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관리자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계정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Admin으로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로그인하면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회원관리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,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퀴즈관리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등의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관리자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메뉴들을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 볼 수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있도록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구성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 및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기능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설정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 (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자바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 Method 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기능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 및 SQL Insert 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구현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)</a:t>
            </a:r>
          </a:p>
          <a:p>
            <a:pPr marL="0" algn="l">
              <a:lnSpc>
                <a:spcPct val="100000"/>
              </a:lnSpc>
              <a:buNone/>
            </a:pPr>
            <a:endParaRPr altLang="ko-KR" sz="1400" b="1" dirty="0">
              <a:solidFill>
                <a:srgbClr val="3F3F3F"/>
              </a:solidFill>
              <a:latin typeface="나눔고딕"/>
              <a:ea typeface="나눔고딕"/>
            </a:endParaRPr>
          </a:p>
          <a:p>
            <a:pPr marL="0" algn="l">
              <a:lnSpc>
                <a:spcPct val="100000"/>
              </a:lnSpc>
              <a:buNone/>
            </a:pP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-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회원가입시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아이디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,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비밀번호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,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이름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,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이메일를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입력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 (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아이디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중복체크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기능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추가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 / SQL 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Merge문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 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응용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)</a:t>
            </a:r>
          </a:p>
          <a:p>
            <a:pPr marL="0" algn="l">
              <a:lnSpc>
                <a:spcPct val="100000"/>
              </a:lnSpc>
              <a:buNone/>
            </a:pPr>
            <a:endParaRPr altLang="ko-KR" sz="1400" b="1" dirty="0">
              <a:solidFill>
                <a:srgbClr val="3F3F3F"/>
              </a:solidFill>
              <a:latin typeface="나눔고딕"/>
              <a:ea typeface="나눔고딕"/>
            </a:endParaRPr>
          </a:p>
          <a:p>
            <a:pPr marL="0" algn="l">
              <a:lnSpc>
                <a:spcPct val="100000"/>
              </a:lnSpc>
              <a:buNone/>
            </a:pP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-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로그인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 (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아이디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,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비밀번호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) /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아이디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,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비밀번호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찾기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 (SQL 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Select문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 및 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Update문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 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응용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)</a:t>
            </a:r>
          </a:p>
          <a:p>
            <a:pPr marL="0" algn="l">
              <a:lnSpc>
                <a:spcPct val="100000"/>
              </a:lnSpc>
              <a:buNone/>
            </a:pPr>
            <a:endParaRPr altLang="ko-KR" sz="1400" b="1" dirty="0">
              <a:solidFill>
                <a:srgbClr val="3F3F3F"/>
              </a:solidFill>
              <a:latin typeface="나눔고딕"/>
              <a:ea typeface="나눔고딕"/>
            </a:endParaRPr>
          </a:p>
          <a:p>
            <a:pPr marL="0" algn="l">
              <a:lnSpc>
                <a:spcPct val="100000"/>
              </a:lnSpc>
              <a:buNone/>
            </a:pP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- 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로그인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 시, 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나의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 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정보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, 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랭킹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, 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게임시작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 및 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확인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 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기능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 (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자바의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 Method 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응용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)</a:t>
            </a:r>
          </a:p>
          <a:p>
            <a:pPr marL="0" algn="l">
              <a:lnSpc>
                <a:spcPct val="100000"/>
              </a:lnSpc>
              <a:buNone/>
            </a:pPr>
            <a:endParaRPr altLang="ko-KR" sz="1400" b="1" dirty="0">
              <a:solidFill>
                <a:srgbClr val="3F3F3F"/>
              </a:solidFill>
              <a:latin typeface="나눔고딕"/>
              <a:ea typeface="나눔고딕"/>
            </a:endParaRPr>
          </a:p>
          <a:p>
            <a:pPr marL="0" algn="l">
              <a:lnSpc>
                <a:spcPct val="100000"/>
              </a:lnSpc>
              <a:buNone/>
            </a:pP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-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화면에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일정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주어진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시간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동안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단어를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띄워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사용자가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문제를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푼다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.</a:t>
            </a:r>
          </a:p>
          <a:p>
            <a:pPr marL="0" algn="l">
              <a:lnSpc>
                <a:spcPct val="100000"/>
              </a:lnSpc>
              <a:buNone/>
            </a:pPr>
            <a:endParaRPr altLang="ko-KR" sz="1400" b="1" dirty="0">
              <a:solidFill>
                <a:srgbClr val="3F3F3F"/>
              </a:solidFill>
              <a:latin typeface="나눔고딕"/>
              <a:ea typeface="나눔고딕"/>
            </a:endParaRPr>
          </a:p>
          <a:p>
            <a:pPr marL="0" algn="l">
              <a:lnSpc>
                <a:spcPct val="100000"/>
              </a:lnSpc>
              <a:buNone/>
            </a:pP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-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나라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수도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맞추기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게임이며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, Hard (3), Normal (2), Easy (1)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난이도를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선택할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 수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있다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.</a:t>
            </a:r>
          </a:p>
          <a:p>
            <a:pPr marL="0" algn="l">
              <a:lnSpc>
                <a:spcPct val="100000"/>
              </a:lnSpc>
              <a:buNone/>
            </a:pPr>
            <a:endParaRPr altLang="ko-KR" sz="1400" b="1" dirty="0">
              <a:solidFill>
                <a:srgbClr val="3F3F3F"/>
              </a:solidFill>
              <a:latin typeface="나눔고딕"/>
              <a:ea typeface="나눔고딕"/>
            </a:endParaRPr>
          </a:p>
          <a:p>
            <a:pPr marL="0" algn="l">
              <a:lnSpc>
                <a:spcPct val="100000"/>
              </a:lnSpc>
              <a:buNone/>
            </a:pP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-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문제는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순서가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없고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매번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랜덤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 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출제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 (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자바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 List 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배열을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 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응용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)</a:t>
            </a:r>
          </a:p>
          <a:p>
            <a:pPr marL="0" algn="l">
              <a:lnSpc>
                <a:spcPct val="100000"/>
              </a:lnSpc>
              <a:buNone/>
            </a:pPr>
            <a:endParaRPr altLang="ko-KR" sz="1400" b="1" dirty="0">
              <a:solidFill>
                <a:srgbClr val="3F3F3F"/>
              </a:solidFill>
              <a:latin typeface="나눔고딕"/>
              <a:ea typeface="나눔고딕"/>
            </a:endParaRPr>
          </a:p>
          <a:p>
            <a:pPr marL="0" algn="l">
              <a:lnSpc>
                <a:spcPct val="100000"/>
              </a:lnSpc>
              <a:buNone/>
            </a:pP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-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랭킹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기능이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있으며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순위와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점수는</a:t>
            </a:r>
            <a:r>
              <a:rPr altLang="ko-KR" sz="1400" b="1" dirty="0">
                <a:solidFill>
                  <a:srgbClr val="3F3F3F"/>
                </a:solidFill>
                <a:latin typeface="나눔고딕"/>
                <a:ea typeface="나눔고딕"/>
              </a:rPr>
              <a:t> </a:t>
            </a:r>
            <a:r>
              <a:rPr altLang="ko-KR" sz="1400" b="1" dirty="0" err="1">
                <a:solidFill>
                  <a:srgbClr val="3F3F3F"/>
                </a:solidFill>
                <a:latin typeface="나눔고딕"/>
                <a:ea typeface="나눔고딕"/>
              </a:rPr>
              <a:t>내림차순</a:t>
            </a:r>
            <a:endParaRPr altLang="ko-KR" sz="1400" b="1" dirty="0">
              <a:solidFill>
                <a:srgbClr val="3F3F3F"/>
              </a:solidFill>
              <a:latin typeface="나눔고딕"/>
              <a:ea typeface="나눔고딕"/>
            </a:endParaRPr>
          </a:p>
          <a:p>
            <a:pPr marL="0" algn="l">
              <a:lnSpc>
                <a:spcPct val="100000"/>
              </a:lnSpc>
              <a:buNone/>
            </a:pPr>
            <a:endParaRPr altLang="ko-KR" sz="1400" b="1" dirty="0">
              <a:solidFill>
                <a:srgbClr val="3F3F3F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162</Words>
  <Application>Microsoft Office PowerPoint</Application>
  <PresentationFormat>와이드스크린</PresentationFormat>
  <Paragraphs>138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Monotype Sorts</vt:lpstr>
      <vt:lpstr>나눔고딕</vt:lpstr>
      <vt:lpstr>나눔고딕, 맑은 고딕, 돋움, AppleGothic</vt:lpstr>
      <vt:lpstr>나눔바른고딕</vt:lpstr>
      <vt:lpstr>맑은 고딕</vt:lpstr>
      <vt:lpstr>Arial</vt:lpstr>
      <vt:lpstr/>
      <vt:lpstr>PowerPoint 프레젠테이션</vt:lpstr>
      <vt:lpstr>PowerPoint 프레젠테이션</vt:lpstr>
      <vt:lpstr>I. 프로젝트 개요</vt:lpstr>
      <vt:lpstr># 프로젝트 개요</vt:lpstr>
      <vt:lpstr>II. 개발 도구 및 기획 환경</vt:lpstr>
      <vt:lpstr>PowerPoint 프레젠테이션</vt:lpstr>
      <vt:lpstr>PowerPoint 프레젠테이션</vt:lpstr>
      <vt:lpstr>III. 기본 기능 요구사항 분석</vt:lpstr>
      <vt:lpstr>PowerPoint 프레젠테이션</vt:lpstr>
      <vt:lpstr># 기본 기능 요구사항 분석 Breakdown #1</vt:lpstr>
      <vt:lpstr># 기본 기능 요구사항 분석 Breakdown #2</vt:lpstr>
      <vt:lpstr>IV. 주요 기능 실행 화면</vt:lpstr>
      <vt:lpstr>PowerPoint 프레젠테이션</vt:lpstr>
      <vt:lpstr>감사합니다.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국가 게임 - 프로젝트 V1.3</dc:title>
  <dc:creator>jong hyun kim</dc:creator>
  <cp:lastModifiedBy>uclick</cp:lastModifiedBy>
  <cp:revision>2</cp:revision>
  <dcterms:modified xsi:type="dcterms:W3CDTF">2023-05-30T21:49:06Z</dcterms:modified>
</cp:coreProperties>
</file>