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5AAE3-A93C-4DEE-9436-57EB2E21D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4ACFB6-324F-4ACE-9FBF-C4249E9F8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32277-4B77-4410-9F13-7B0DADB3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533E-B9CB-4233-8BD6-8A92B715EFFD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4504FB-D7DB-4CEF-8FA2-BCBF3D98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54FB4C-2436-4E84-9D48-738F1790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93C-7DFC-4B45-9844-301ECCF3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46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0C294-F7BD-4C64-8377-54D2A188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D13F5F-BAFE-4927-9960-0EFEDF50E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E24B7-0170-4859-9CCD-DD1C7DD7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533E-B9CB-4233-8BD6-8A92B715EFFD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56D26-E576-4D7C-B7E7-ED419A57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B186A-2864-4836-8DAE-F4124EE9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93C-7DFC-4B45-9844-301ECCF3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0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0C362E-DDA7-4233-82B3-82DF60964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865562-E880-4C99-904C-808ADA530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2A0AB9-A3F4-47B7-80DE-F8FFF2EA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533E-B9CB-4233-8BD6-8A92B715EFFD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49BC1E-496B-487F-9127-52C93786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56FA2-C11A-4D48-B3DE-1E6B608A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93C-7DFC-4B45-9844-301ECCF3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6995B-02BD-4362-A8FE-1B7D5BB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F6E61B-DF35-4B4F-A4F0-92479FB2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3D1B0A-4D90-4549-839C-6C494CB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533E-B9CB-4233-8BD6-8A92B715EFFD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EC6CB2-B123-427A-A398-8943A75E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8D592F-276F-4765-A700-E19672B0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93C-7DFC-4B45-9844-301ECCF3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6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A2390-9968-4760-ABC1-6AC0295A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A01CE8-633B-4FBE-85FC-E5D37B6A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E89FF-4483-4B0B-AAD8-F4AF748C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533E-B9CB-4233-8BD6-8A92B715EFFD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CBCD5A-825A-4588-86A8-36BB0E36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16AC97-E90E-4A60-876A-BD3E310E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93C-7DFC-4B45-9844-301ECCF3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93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520A4-B972-42A6-8167-250D129F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031B9-B79C-43B2-8175-FBDE56FF0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D94516-A985-4DDE-B364-88B22023C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A58CA-22E5-407C-BB15-44B752C4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533E-B9CB-4233-8BD6-8A92B715EFFD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C7695F-6258-4B41-A83F-D9B4F769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A79E5-749A-4D41-AF5F-08C3D9A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93C-7DFC-4B45-9844-301ECCF3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00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AA763-FC3E-497A-96FC-67A30B88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206142-EFD0-4160-A293-94E0B4C5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5878DD-697F-4ABA-BA94-EC9CB4CB2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6A9078-48CF-40EB-B383-CFD14E124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E3A686-EFD7-4BD0-9A91-A79155965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2D81CE-8E42-4B4D-8342-231E583C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533E-B9CB-4233-8BD6-8A92B715EFFD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0C4F27-E532-46E5-B22D-224265EC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2FD546-0814-4E15-8A89-71226ED5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93C-7DFC-4B45-9844-301ECCF3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DA224-85A4-4B23-B211-E575E06C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BC185C-C76B-430D-8128-8F46F1EA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533E-B9CB-4233-8BD6-8A92B715EFFD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22F304-E6CB-42C5-844E-E9F87CA9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045B53-022E-4701-B90C-8435655D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93C-7DFC-4B45-9844-301ECCF3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1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5080CB-F3C0-431A-BB97-C684E1F8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533E-B9CB-4233-8BD6-8A92B715EFFD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D0FAFC-AD47-4FF2-AF95-90B91134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52D729-4E5E-4881-9B45-0418DB7D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93C-7DFC-4B45-9844-301ECCF3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60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29DCE-BAA0-4C15-AE61-417BEF8D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F9AB09-8768-44FD-81DB-4C46F630B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0DC6C4-219F-4DD3-9C60-91B4F7170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FC6F39-F874-46F0-9263-8DCBEBB5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533E-B9CB-4233-8BD6-8A92B715EFFD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8CBE5B-E0EC-42EA-9148-C4C136CF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4E7EE9-FB8F-46EF-B8AD-FCF1740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93C-7DFC-4B45-9844-301ECCF3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3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BEA15-D096-4EE4-9F0F-6D5A4CB0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C3D66B-8C00-4134-90E3-2369142C6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DC8019-4410-4EBF-AAA0-D29369B23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037E93-AD75-4396-A695-05A91E0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533E-B9CB-4233-8BD6-8A92B715EFFD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28C770-1A12-42AA-B7BC-2F3005D9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C1B7AF-C9D0-43BA-88B5-16394419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93C-7DFC-4B45-9844-301ECCF3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D8B5D5-A41D-4E7E-96E3-1C0D49DC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5EAAF9-41F8-43E9-AAFD-91F838CB6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CCC07B-88AD-4D72-B1E2-C5BFADFF4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0533E-B9CB-4233-8BD6-8A92B715EFFD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139DE-B11E-4BC4-A463-C4E0AF68A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C72A8D-E09F-4C49-88AC-D8B3F6ACB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493C-7DFC-4B45-9844-301ECCF3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85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rooker.co.za/blog/2014/07/04/iostat-pct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楕円 74">
            <a:extLst>
              <a:ext uri="{FF2B5EF4-FFF2-40B4-BE49-F238E27FC236}">
                <a16:creationId xmlns:a16="http://schemas.microsoft.com/office/drawing/2014/main" id="{8876C45E-A768-4713-A3F7-C4FEE0781BA7}"/>
              </a:ext>
            </a:extLst>
          </p:cNvPr>
          <p:cNvSpPr/>
          <p:nvPr/>
        </p:nvSpPr>
        <p:spPr>
          <a:xfrm>
            <a:off x="8919565" y="4869923"/>
            <a:ext cx="253739" cy="4843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7C7964E-24AF-4C3C-B220-21245D37D148}"/>
              </a:ext>
            </a:extLst>
          </p:cNvPr>
          <p:cNvSpPr/>
          <p:nvPr/>
        </p:nvSpPr>
        <p:spPr>
          <a:xfrm>
            <a:off x="3461570" y="4196354"/>
            <a:ext cx="1951181" cy="147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エレベータレイヤ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60EAB9-34AE-4A0D-BA48-F0132A13EDC5}"/>
              </a:ext>
            </a:extLst>
          </p:cNvPr>
          <p:cNvSpPr/>
          <p:nvPr/>
        </p:nvSpPr>
        <p:spPr>
          <a:xfrm>
            <a:off x="3604595" y="4465982"/>
            <a:ext cx="1709530" cy="1033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I/O scheduler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(request</a:t>
            </a:r>
            <a:r>
              <a:rPr kumimoji="1" lang="ja-JP" altLang="en-US" sz="1050">
                <a:solidFill>
                  <a:schemeClr val="tx1"/>
                </a:solidFill>
              </a:rPr>
              <a:t>の</a:t>
            </a:r>
            <a:r>
              <a:rPr lang="ja-JP" altLang="en-US" sz="1050">
                <a:solidFill>
                  <a:schemeClr val="tx1"/>
                </a:solidFill>
              </a:rPr>
              <a:t>ソート、マージ、バッチ処理</a:t>
            </a:r>
            <a:r>
              <a:rPr kumimoji="1" lang="en-US" altLang="ja-JP" sz="105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※</a:t>
            </a:r>
            <a:r>
              <a:rPr kumimoji="1"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6D1F49D-DAB6-4C72-AF1B-6EAF315630E0}"/>
              </a:ext>
            </a:extLst>
          </p:cNvPr>
          <p:cNvSpPr/>
          <p:nvPr/>
        </p:nvSpPr>
        <p:spPr>
          <a:xfrm>
            <a:off x="9365726" y="4472610"/>
            <a:ext cx="1709530" cy="10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block </a:t>
            </a:r>
            <a:br>
              <a:rPr lang="en-US" altLang="ja-JP">
                <a:solidFill>
                  <a:schemeClr val="tx1"/>
                </a:solidFill>
              </a:rPr>
            </a:br>
            <a:r>
              <a:rPr lang="en-US" altLang="ja-JP">
                <a:solidFill>
                  <a:schemeClr val="tx1"/>
                </a:solidFill>
              </a:rPr>
              <a:t>device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>
                <a:solidFill>
                  <a:schemeClr val="tx1"/>
                </a:solidFill>
              </a:rPr>
              <a:t>driver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20F479B9-0713-42A9-BC56-ABE9C70F829E}"/>
              </a:ext>
            </a:extLst>
          </p:cNvPr>
          <p:cNvSpPr/>
          <p:nvPr/>
        </p:nvSpPr>
        <p:spPr>
          <a:xfrm rot="5400000">
            <a:off x="7117493" y="3730488"/>
            <a:ext cx="543338" cy="251791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597E04-7291-4347-815F-16A886A0201D}"/>
              </a:ext>
            </a:extLst>
          </p:cNvPr>
          <p:cNvSpPr txBox="1"/>
          <p:nvPr/>
        </p:nvSpPr>
        <p:spPr>
          <a:xfrm>
            <a:off x="6466883" y="4736396"/>
            <a:ext cx="1951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request_queue</a:t>
            </a:r>
            <a:r>
              <a:rPr lang="ja-JP" altLang="en-US" sz="1400"/>
              <a:t>構造体</a:t>
            </a:r>
            <a:br>
              <a:rPr lang="en-US" altLang="ja-JP" sz="1400" dirty="0"/>
            </a:br>
            <a:r>
              <a:rPr lang="en-US" altLang="ja-JP" sz="1400" dirty="0"/>
              <a:t>(queue depth)</a:t>
            </a:r>
            <a:endParaRPr kumimoji="1" lang="ja-JP" altLang="en-US" sz="14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45F246-0124-4E15-BD0A-05F14FE50766}"/>
              </a:ext>
            </a:extLst>
          </p:cNvPr>
          <p:cNvCxnSpPr>
            <a:cxnSpLocks/>
          </p:cNvCxnSpPr>
          <p:nvPr/>
        </p:nvCxnSpPr>
        <p:spPr>
          <a:xfrm>
            <a:off x="8591847" y="4986284"/>
            <a:ext cx="96011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FEBA580-A3F7-44C9-B16C-A8024B0EA24B}"/>
              </a:ext>
            </a:extLst>
          </p:cNvPr>
          <p:cNvCxnSpPr>
            <a:cxnSpLocks/>
          </p:cNvCxnSpPr>
          <p:nvPr/>
        </p:nvCxnSpPr>
        <p:spPr>
          <a:xfrm>
            <a:off x="5199186" y="4983938"/>
            <a:ext cx="1146362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6606C4A-3994-4743-A75C-458246DC239B}"/>
              </a:ext>
            </a:extLst>
          </p:cNvPr>
          <p:cNvSpPr txBox="1"/>
          <p:nvPr/>
        </p:nvSpPr>
        <p:spPr>
          <a:xfrm>
            <a:off x="131510" y="6037338"/>
            <a:ext cx="1206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※1 </a:t>
            </a:r>
            <a:r>
              <a:rPr lang="en-US" altLang="ja-JP" sz="1200" dirty="0" err="1"/>
              <a:t>Noop</a:t>
            </a:r>
            <a:r>
              <a:rPr lang="en-US" altLang="ja-JP" sz="1200" dirty="0"/>
              <a:t>, Deadline, Anticipatory</a:t>
            </a:r>
            <a:r>
              <a:rPr lang="ja-JP" altLang="en-US" sz="1200" dirty="0"/>
              <a:t>のいずれかが使用可能。</a:t>
            </a:r>
            <a:r>
              <a:rPr lang="en-US" altLang="ja-JP" sz="1200" dirty="0"/>
              <a:t>『</a:t>
            </a:r>
            <a:r>
              <a:rPr lang="ja-JP" altLang="en-US" sz="1200" dirty="0"/>
              <a:t>詳解システムパフォーマンス</a:t>
            </a:r>
            <a:r>
              <a:rPr lang="en-US" altLang="ja-JP" sz="1200" dirty="0"/>
              <a:t>』P441</a:t>
            </a:r>
            <a:r>
              <a:rPr lang="ja-JP" altLang="en-US" sz="1200" dirty="0" err="1"/>
              <a:t>、</a:t>
            </a:r>
            <a:r>
              <a:rPr lang="ja-JP" altLang="en-US" sz="1200" dirty="0"/>
              <a:t>を参照。</a:t>
            </a:r>
            <a:br>
              <a:rPr lang="en-US" altLang="ja-JP" sz="1200" dirty="0"/>
            </a:br>
            <a:r>
              <a:rPr lang="ja-JP" altLang="en-US" sz="1200" dirty="0"/>
              <a:t>　　</a:t>
            </a:r>
            <a:r>
              <a:rPr lang="en-US" altLang="ja-JP" sz="1200" dirty="0"/>
              <a:t>/sys/block/</a:t>
            </a:r>
            <a:r>
              <a:rPr lang="ja-JP" altLang="en-US" sz="1200" dirty="0"/>
              <a:t>デバイス名</a:t>
            </a:r>
            <a:r>
              <a:rPr lang="en-US" altLang="ja-JP" sz="1200" dirty="0"/>
              <a:t>/queue/scheduler</a:t>
            </a:r>
            <a:r>
              <a:rPr lang="ja-JP" altLang="en-US" sz="1200" dirty="0"/>
              <a:t> を</a:t>
            </a:r>
            <a:r>
              <a:rPr lang="en-US" altLang="ja-JP" sz="1200" dirty="0"/>
              <a:t>cat</a:t>
            </a:r>
            <a:r>
              <a:rPr lang="ja-JP" altLang="en-US" sz="1200" dirty="0"/>
              <a:t>することで現在の設定を参照可能。</a:t>
            </a:r>
            <a:endParaRPr lang="en-US" altLang="ja-JP" sz="1200" dirty="0"/>
          </a:p>
          <a:p>
            <a:r>
              <a:rPr kumimoji="1" lang="en-US" altLang="ja-JP" sz="1200" dirty="0"/>
              <a:t>※2 SSD</a:t>
            </a:r>
            <a:r>
              <a:rPr kumimoji="1" lang="ja-JP" altLang="en-US" sz="1200" dirty="0"/>
              <a:t>の場合、並列性は考慮されない</a:t>
            </a:r>
            <a:r>
              <a:rPr kumimoji="1" lang="ja-JP" altLang="en-US" sz="1200"/>
              <a:t>ので注意</a:t>
            </a:r>
            <a:r>
              <a:rPr kumimoji="1" lang="ja-JP" altLang="en-US" sz="1200" dirty="0"/>
              <a:t>　</a:t>
            </a:r>
            <a:r>
              <a:rPr lang="en-US" altLang="ja-JP" sz="1200" dirty="0">
                <a:hlinkClick r:id="rId2"/>
              </a:rPr>
              <a:t>https://brooker.co.za/blog/2014/07/04/iostat-pct</a:t>
            </a:r>
            <a:r>
              <a:rPr lang="en-US" altLang="ja-JP" sz="1200">
                <a:hlinkClick r:id="rId2"/>
              </a:rPr>
              <a:t>.html</a:t>
            </a:r>
            <a:br>
              <a:rPr lang="en-US" altLang="ja-JP" sz="1200"/>
            </a:br>
            <a:r>
              <a:rPr lang="ja-JP" altLang="en-US" sz="1200"/>
              <a:t>　　</a:t>
            </a:r>
            <a:r>
              <a:rPr lang="en-US" altLang="ja-JP" sz="1200"/>
              <a:t>brendan</a:t>
            </a:r>
            <a:r>
              <a:rPr lang="ja-JP" altLang="en-US" sz="1200"/>
              <a:t>氏も「複数のディスクから構成された仮想ディスクの場合、意味がない」と言っている。</a:t>
            </a:r>
            <a:r>
              <a:rPr lang="en-US" altLang="ja-JP" sz="1200"/>
              <a:t>『</a:t>
            </a:r>
            <a:r>
              <a:rPr lang="ja-JP" altLang="en-US" sz="1200"/>
              <a:t>詳解システムパフォーマンス</a:t>
            </a:r>
            <a:r>
              <a:rPr lang="en-US" altLang="ja-JP" sz="1200"/>
              <a:t>』 P457</a:t>
            </a:r>
            <a:endParaRPr kumimoji="1" lang="ja-JP" altLang="en-US" sz="12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045B601-C1BA-4243-8A0B-8B68FAE0C261}"/>
              </a:ext>
            </a:extLst>
          </p:cNvPr>
          <p:cNvCxnSpPr>
            <a:cxnSpLocks/>
          </p:cNvCxnSpPr>
          <p:nvPr/>
        </p:nvCxnSpPr>
        <p:spPr>
          <a:xfrm>
            <a:off x="3074968" y="4998006"/>
            <a:ext cx="52401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F2F39600-05F1-48F7-8EA4-49C52C27A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6" y="9292"/>
            <a:ext cx="12094054" cy="2698113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BC4C483-B068-4358-9517-63C395041916}"/>
              </a:ext>
            </a:extLst>
          </p:cNvPr>
          <p:cNvSpPr/>
          <p:nvPr/>
        </p:nvSpPr>
        <p:spPr>
          <a:xfrm>
            <a:off x="7343335" y="979532"/>
            <a:ext cx="826638" cy="15474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328B0B1-6358-41BA-9A00-31A493A0524A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756654" y="3483581"/>
            <a:ext cx="361929" cy="215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8491580-C42F-4A56-95F7-5F332D9B5B9A}"/>
              </a:ext>
            </a:extLst>
          </p:cNvPr>
          <p:cNvSpPr txBox="1"/>
          <p:nvPr/>
        </p:nvSpPr>
        <p:spPr>
          <a:xfrm>
            <a:off x="7122922" y="2716771"/>
            <a:ext cx="297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0070C0"/>
                </a:solidFill>
              </a:rPr>
              <a:t>単位時間における、</a:t>
            </a:r>
            <a:endParaRPr kumimoji="1" lang="en-US" altLang="ja-JP" sz="1200" dirty="0">
              <a:solidFill>
                <a:srgbClr val="0070C0"/>
              </a:solidFill>
            </a:endParaRPr>
          </a:p>
          <a:p>
            <a:r>
              <a:rPr lang="en-US" altLang="ja-JP" sz="1200">
                <a:solidFill>
                  <a:srgbClr val="0070C0"/>
                </a:solidFill>
              </a:rPr>
              <a:t>(</a:t>
            </a:r>
            <a:r>
              <a:rPr lang="ja-JP" altLang="en-US" sz="1200">
                <a:solidFill>
                  <a:srgbClr val="0070C0"/>
                </a:solidFill>
              </a:rPr>
              <a:t>待ち行列長</a:t>
            </a:r>
            <a:r>
              <a:rPr lang="en-US" altLang="ja-JP" sz="1200">
                <a:solidFill>
                  <a:srgbClr val="0070C0"/>
                </a:solidFill>
              </a:rPr>
              <a:t>+</a:t>
            </a:r>
            <a:r>
              <a:rPr lang="ja-JP" altLang="en-US" sz="1200">
                <a:solidFill>
                  <a:srgbClr val="0070C0"/>
                </a:solidFill>
              </a:rPr>
              <a:t>処理中</a:t>
            </a:r>
            <a:r>
              <a:rPr lang="en-US" altLang="ja-JP" sz="1200">
                <a:solidFill>
                  <a:srgbClr val="0070C0"/>
                </a:solidFill>
              </a:rPr>
              <a:t>IO)</a:t>
            </a:r>
            <a:r>
              <a:rPr lang="ja-JP" altLang="en-US" sz="1200">
                <a:solidFill>
                  <a:srgbClr val="0070C0"/>
                </a:solidFill>
              </a:rPr>
              <a:t>の</a:t>
            </a:r>
            <a:r>
              <a:rPr lang="ja-JP" altLang="en-US" sz="1200" dirty="0">
                <a:solidFill>
                  <a:srgbClr val="0070C0"/>
                </a:solidFill>
              </a:rPr>
              <a:t>平均値</a:t>
            </a:r>
            <a:endParaRPr lang="en-US" altLang="ja-JP" sz="1200" dirty="0">
              <a:solidFill>
                <a:srgbClr val="0070C0"/>
              </a:solidFill>
            </a:endParaRPr>
          </a:p>
          <a:p>
            <a:r>
              <a:rPr kumimoji="1" lang="ja-JP" altLang="en-US" sz="1200" dirty="0">
                <a:solidFill>
                  <a:srgbClr val="0070C0"/>
                </a:solidFill>
              </a:rPr>
              <a:t>（単位：リクエストの個数）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F5ACFDE-105B-469A-856E-B52013F51527}"/>
              </a:ext>
            </a:extLst>
          </p:cNvPr>
          <p:cNvSpPr/>
          <p:nvPr/>
        </p:nvSpPr>
        <p:spPr>
          <a:xfrm>
            <a:off x="11125203" y="993600"/>
            <a:ext cx="705726" cy="15474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0598B48-B722-4F33-B0B8-00B96538C5CB}"/>
              </a:ext>
            </a:extLst>
          </p:cNvPr>
          <p:cNvCxnSpPr>
            <a:cxnSpLocks/>
            <a:stCxn id="25" idx="2"/>
            <a:endCxn id="6" idx="1"/>
          </p:cNvCxnSpPr>
          <p:nvPr/>
        </p:nvCxnSpPr>
        <p:spPr>
          <a:xfrm flipH="1">
            <a:off x="9365726" y="2541046"/>
            <a:ext cx="2112340" cy="244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3E03C76-17A0-4691-86CE-4481F310DBD4}"/>
              </a:ext>
            </a:extLst>
          </p:cNvPr>
          <p:cNvSpPr txBox="1"/>
          <p:nvPr/>
        </p:nvSpPr>
        <p:spPr>
          <a:xfrm>
            <a:off x="9766984" y="3179948"/>
            <a:ext cx="297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0070C0"/>
                </a:solidFill>
              </a:rPr>
              <a:t>単位時間において、</a:t>
            </a:r>
            <a:endParaRPr kumimoji="1" lang="en-US" altLang="ja-JP" sz="1200" dirty="0">
              <a:solidFill>
                <a:srgbClr val="0070C0"/>
              </a:solidFill>
            </a:endParaRPr>
          </a:p>
          <a:p>
            <a:r>
              <a:rPr kumimoji="1" lang="en-US" altLang="ja-JP" sz="1200" dirty="0" err="1">
                <a:solidFill>
                  <a:srgbClr val="0070C0"/>
                </a:solidFill>
              </a:rPr>
              <a:t>BlockDevice</a:t>
            </a:r>
            <a:r>
              <a:rPr kumimoji="1" lang="ja-JP" altLang="en-US" sz="1200" dirty="0">
                <a:solidFill>
                  <a:srgbClr val="0070C0"/>
                </a:solidFill>
              </a:rPr>
              <a:t>が</a:t>
            </a:r>
            <a:r>
              <a:rPr kumimoji="1" lang="en-US" altLang="ja-JP" sz="1200" dirty="0">
                <a:solidFill>
                  <a:srgbClr val="0070C0"/>
                </a:solidFill>
              </a:rPr>
              <a:t>busy</a:t>
            </a:r>
            <a:r>
              <a:rPr kumimoji="1" lang="ja-JP" altLang="en-US" sz="1200" dirty="0" err="1">
                <a:solidFill>
                  <a:srgbClr val="0070C0"/>
                </a:solidFill>
              </a:rPr>
              <a:t>だった</a:t>
            </a:r>
            <a:r>
              <a:rPr lang="ja-JP" altLang="en-US" sz="1200" dirty="0">
                <a:solidFill>
                  <a:srgbClr val="0070C0"/>
                </a:solidFill>
              </a:rPr>
              <a:t>時間の</a:t>
            </a:r>
            <a:endParaRPr lang="en-US" altLang="ja-JP" sz="1200" dirty="0">
              <a:solidFill>
                <a:srgbClr val="0070C0"/>
              </a:solidFill>
            </a:endParaRPr>
          </a:p>
          <a:p>
            <a:r>
              <a:rPr kumimoji="1" lang="ja-JP" altLang="en-US" sz="1200" dirty="0">
                <a:solidFill>
                  <a:srgbClr val="0070C0"/>
                </a:solidFill>
              </a:rPr>
              <a:t>割合（単位：</a:t>
            </a:r>
            <a:r>
              <a:rPr kumimoji="1" lang="en-US" altLang="ja-JP" sz="1200" dirty="0">
                <a:solidFill>
                  <a:srgbClr val="0070C0"/>
                </a:solidFill>
              </a:rPr>
              <a:t>%)</a:t>
            </a:r>
          </a:p>
          <a:p>
            <a:r>
              <a:rPr kumimoji="1" lang="en-US" altLang="ja-JP" sz="1200" dirty="0">
                <a:solidFill>
                  <a:srgbClr val="0070C0"/>
                </a:solidFill>
              </a:rPr>
              <a:t>※2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E589020-F715-4B39-933D-8E89FBF13D6F}"/>
              </a:ext>
            </a:extLst>
          </p:cNvPr>
          <p:cNvSpPr/>
          <p:nvPr/>
        </p:nvSpPr>
        <p:spPr>
          <a:xfrm>
            <a:off x="1810040" y="980047"/>
            <a:ext cx="1563460" cy="15474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ECBB052-DEEC-4AFA-9F71-F55E878FA0E2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591770" y="2527493"/>
            <a:ext cx="1181406" cy="204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8E63358-1D2C-4454-8E85-39284B83BF41}"/>
              </a:ext>
            </a:extLst>
          </p:cNvPr>
          <p:cNvSpPr txBox="1"/>
          <p:nvPr/>
        </p:nvSpPr>
        <p:spPr>
          <a:xfrm>
            <a:off x="602752" y="2658052"/>
            <a:ext cx="374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0070C0"/>
                </a:solidFill>
              </a:rPr>
              <a:t>I/O</a:t>
            </a:r>
            <a:r>
              <a:rPr kumimoji="1" lang="ja-JP" altLang="en-US" sz="1200" dirty="0">
                <a:solidFill>
                  <a:srgbClr val="0070C0"/>
                </a:solidFill>
              </a:rPr>
              <a:t>スケジュールによって、</a:t>
            </a:r>
            <a:endParaRPr kumimoji="1" lang="en-US" altLang="ja-JP" sz="1200" dirty="0">
              <a:solidFill>
                <a:srgbClr val="0070C0"/>
              </a:solidFill>
            </a:endParaRPr>
          </a:p>
          <a:p>
            <a:r>
              <a:rPr lang="ja-JP" altLang="en-US" sz="1200" dirty="0">
                <a:solidFill>
                  <a:srgbClr val="0070C0"/>
                </a:solidFill>
              </a:rPr>
              <a:t>マージされた</a:t>
            </a:r>
            <a:r>
              <a:rPr lang="en-US" altLang="ja-JP" sz="1200" dirty="0">
                <a:solidFill>
                  <a:srgbClr val="0070C0"/>
                </a:solidFill>
              </a:rPr>
              <a:t>I/O</a:t>
            </a:r>
            <a:r>
              <a:rPr lang="ja-JP" altLang="en-US" sz="1200" dirty="0">
                <a:solidFill>
                  <a:srgbClr val="0070C0"/>
                </a:solidFill>
              </a:rPr>
              <a:t>リクエスト数</a:t>
            </a:r>
            <a:endParaRPr kumimoji="1" lang="en-US" altLang="ja-JP" sz="1200" dirty="0">
              <a:solidFill>
                <a:srgbClr val="0070C0"/>
              </a:solidFill>
            </a:endParaRPr>
          </a:p>
          <a:p>
            <a:r>
              <a:rPr kumimoji="1" lang="ja-JP" altLang="en-US" sz="1200" dirty="0">
                <a:solidFill>
                  <a:srgbClr val="0070C0"/>
                </a:solidFill>
              </a:rPr>
              <a:t>（単位：リクエストの個数）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B217F54-8E18-4094-AF75-8091D4C2FC23}"/>
              </a:ext>
            </a:extLst>
          </p:cNvPr>
          <p:cNvSpPr/>
          <p:nvPr/>
        </p:nvSpPr>
        <p:spPr>
          <a:xfrm>
            <a:off x="1238238" y="4741873"/>
            <a:ext cx="819051" cy="5214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</a:rPr>
              <a:t>struct</a:t>
            </a:r>
          </a:p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bio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52A1F52-C588-43C8-92AD-BCB016277B6C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75375" y="4998006"/>
            <a:ext cx="1162863" cy="457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BAB7CE-7EB2-44A0-9A99-7B4EFCD2164A}"/>
              </a:ext>
            </a:extLst>
          </p:cNvPr>
          <p:cNvSpPr txBox="1"/>
          <p:nvPr/>
        </p:nvSpPr>
        <p:spPr>
          <a:xfrm>
            <a:off x="-12187" y="5048249"/>
            <a:ext cx="146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File System</a:t>
            </a:r>
            <a:r>
              <a:rPr lang="ja-JP" altLang="en-US" sz="1200"/>
              <a:t>が</a:t>
            </a:r>
            <a:endParaRPr lang="en-US" altLang="ja-JP" sz="1200"/>
          </a:p>
          <a:p>
            <a:r>
              <a:rPr lang="en-US" altLang="ja-JP" sz="1200"/>
              <a:t>b</a:t>
            </a:r>
            <a:r>
              <a:rPr kumimoji="1" lang="en-US" altLang="ja-JP" sz="1200"/>
              <a:t>io</a:t>
            </a:r>
            <a:r>
              <a:rPr kumimoji="1" lang="ja-JP" altLang="en-US" sz="1200"/>
              <a:t>構造体を</a:t>
            </a:r>
            <a:r>
              <a:rPr lang="ja-JP" altLang="en-US" sz="1200"/>
              <a:t>渡す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2F50D83-6996-4BFC-A37D-3CC5939F7BE7}"/>
              </a:ext>
            </a:extLst>
          </p:cNvPr>
          <p:cNvSpPr txBox="1"/>
          <p:nvPr/>
        </p:nvSpPr>
        <p:spPr>
          <a:xfrm>
            <a:off x="5377628" y="4657756"/>
            <a:ext cx="831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enqueue</a:t>
            </a:r>
            <a:endParaRPr kumimoji="1" lang="ja-JP" altLang="en-US" sz="12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5D05C8-7BA4-4A55-B72C-28F83DEDF3BD}"/>
              </a:ext>
            </a:extLst>
          </p:cNvPr>
          <p:cNvSpPr txBox="1"/>
          <p:nvPr/>
        </p:nvSpPr>
        <p:spPr>
          <a:xfrm>
            <a:off x="8546625" y="4437534"/>
            <a:ext cx="110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de</a:t>
            </a:r>
            <a:r>
              <a:rPr kumimoji="1" lang="en-US" altLang="ja-JP" sz="1200"/>
              <a:t>queue</a:t>
            </a:r>
          </a:p>
          <a:p>
            <a:r>
              <a:rPr kumimoji="1" lang="en-US" altLang="ja-JP" sz="1200"/>
              <a:t>(dispatch)</a:t>
            </a:r>
            <a:endParaRPr kumimoji="1" lang="ja-JP" altLang="en-US" sz="12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86B9641-949B-4395-BC41-6E199BD873CF}"/>
              </a:ext>
            </a:extLst>
          </p:cNvPr>
          <p:cNvSpPr txBox="1"/>
          <p:nvPr/>
        </p:nvSpPr>
        <p:spPr>
          <a:xfrm>
            <a:off x="755454" y="4132319"/>
            <a:ext cx="276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Block Device</a:t>
            </a:r>
            <a:r>
              <a:rPr kumimoji="1" lang="ja-JP" altLang="en-US" sz="1200"/>
              <a:t>レイヤ</a:t>
            </a:r>
            <a:endParaRPr kumimoji="1" lang="en-US" altLang="ja-JP" sz="1200"/>
          </a:p>
          <a:p>
            <a:r>
              <a:rPr lang="ja-JP" altLang="en-US" sz="1200"/>
              <a:t>の処理により、</a:t>
            </a:r>
            <a:r>
              <a:rPr lang="en-US" altLang="ja-JP" sz="1200"/>
              <a:t>request</a:t>
            </a:r>
            <a:r>
              <a:rPr lang="ja-JP" altLang="en-US" sz="1200"/>
              <a:t>構造体へ変換</a:t>
            </a:r>
            <a:endParaRPr lang="en-US" altLang="ja-JP" sz="1200"/>
          </a:p>
          <a:p>
            <a:r>
              <a:rPr kumimoji="1" lang="en-US" altLang="ja-JP" sz="1200"/>
              <a:t>(linux/blkdev.h)</a:t>
            </a:r>
            <a:endParaRPr kumimoji="1" lang="ja-JP" altLang="en-US" sz="1200" dirty="0"/>
          </a:p>
        </p:txBody>
      </p:sp>
      <p:sp>
        <p:nvSpPr>
          <p:cNvPr id="51" name="吹き出し: 四角形 50">
            <a:extLst>
              <a:ext uri="{FF2B5EF4-FFF2-40B4-BE49-F238E27FC236}">
                <a16:creationId xmlns:a16="http://schemas.microsoft.com/office/drawing/2014/main" id="{A867505D-56F0-486C-8519-ED27E4D92C96}"/>
              </a:ext>
            </a:extLst>
          </p:cNvPr>
          <p:cNvSpPr/>
          <p:nvPr/>
        </p:nvSpPr>
        <p:spPr>
          <a:xfrm>
            <a:off x="5199186" y="3768372"/>
            <a:ext cx="2271748" cy="809786"/>
          </a:xfrm>
          <a:prstGeom prst="wedgeRectCallout">
            <a:avLst>
              <a:gd name="adj1" fmla="val -48080"/>
              <a:gd name="adj2" fmla="val 763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>
                <a:solidFill>
                  <a:schemeClr val="tx1"/>
                </a:solidFill>
              </a:rPr>
              <a:t>エレベータ処理により、</a:t>
            </a:r>
            <a:endParaRPr lang="en-US" altLang="ja-JP" sz="1200">
              <a:solidFill>
                <a:schemeClr val="tx1"/>
              </a:solidFill>
            </a:endParaRPr>
          </a:p>
          <a:p>
            <a:r>
              <a:rPr lang="en-US" altLang="ja-JP" sz="1200">
                <a:solidFill>
                  <a:schemeClr val="tx1"/>
                </a:solidFill>
              </a:rPr>
              <a:t>Request</a:t>
            </a:r>
            <a:r>
              <a:rPr lang="ja-JP" altLang="en-US" sz="1200">
                <a:solidFill>
                  <a:schemeClr val="tx1"/>
                </a:solidFill>
              </a:rPr>
              <a:t>構造体を</a:t>
            </a:r>
            <a:r>
              <a:rPr lang="en-US" altLang="ja-JP" sz="1200">
                <a:solidFill>
                  <a:schemeClr val="tx1"/>
                </a:solidFill>
              </a:rPr>
              <a:t>request_queue</a:t>
            </a:r>
            <a:r>
              <a:rPr lang="ja-JP" altLang="en-US" sz="1200">
                <a:solidFill>
                  <a:schemeClr val="tx1"/>
                </a:solidFill>
              </a:rPr>
              <a:t>構造体に接続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582F06-C68D-4EBB-B795-3845FEFFF16A}"/>
              </a:ext>
            </a:extLst>
          </p:cNvPr>
          <p:cNvSpPr txBox="1"/>
          <p:nvPr/>
        </p:nvSpPr>
        <p:spPr>
          <a:xfrm>
            <a:off x="10691445" y="5978887"/>
            <a:ext cx="157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物理デバイスの</a:t>
            </a:r>
            <a:endParaRPr lang="en-US" altLang="ja-JP" sz="1200"/>
          </a:p>
          <a:p>
            <a:r>
              <a:rPr kumimoji="1" lang="en-US" altLang="ja-JP" sz="1200"/>
              <a:t>I/O</a:t>
            </a:r>
            <a:r>
              <a:rPr kumimoji="1" lang="ja-JP" altLang="en-US" sz="1200"/>
              <a:t>コントローラ？</a:t>
            </a:r>
            <a:endParaRPr kumimoji="1" lang="en-US" altLang="ja-JP" sz="120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1FE797B-4EB1-4DBB-A50E-6BBF83E15DF5}"/>
              </a:ext>
            </a:extLst>
          </p:cNvPr>
          <p:cNvCxnSpPr/>
          <p:nvPr/>
        </p:nvCxnSpPr>
        <p:spPr>
          <a:xfrm>
            <a:off x="10948893" y="5627075"/>
            <a:ext cx="319329" cy="309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F649CEA-4122-4F65-8C40-BEF93F1034EE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1052978" y="5584871"/>
            <a:ext cx="425088" cy="39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48110D3-692F-4EB8-9DB8-0FD2C509A78B}"/>
              </a:ext>
            </a:extLst>
          </p:cNvPr>
          <p:cNvSpPr txBox="1"/>
          <p:nvPr/>
        </p:nvSpPr>
        <p:spPr>
          <a:xfrm>
            <a:off x="11173398" y="5563389"/>
            <a:ext cx="61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会話</a:t>
            </a:r>
            <a:endParaRPr kumimoji="1" lang="en-US" altLang="ja-JP" sz="120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B9D8B78-8920-4C6A-8D99-F250049E79E2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814009" y="2450800"/>
            <a:ext cx="3287006" cy="244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8E6C74B-6055-455F-8238-3EA26D4F2099}"/>
              </a:ext>
            </a:extLst>
          </p:cNvPr>
          <p:cNvSpPr txBox="1"/>
          <p:nvPr/>
        </p:nvSpPr>
        <p:spPr>
          <a:xfrm>
            <a:off x="3812653" y="2643156"/>
            <a:ext cx="2512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solidFill>
                  <a:srgbClr val="0070C0"/>
                </a:solidFill>
              </a:rPr>
              <a:t>device driver</a:t>
            </a:r>
            <a:r>
              <a:rPr lang="ja-JP" altLang="en-US" sz="1200">
                <a:solidFill>
                  <a:srgbClr val="0070C0"/>
                </a:solidFill>
              </a:rPr>
              <a:t>が処理した数と</a:t>
            </a:r>
            <a:endParaRPr lang="en-US" altLang="ja-JP" sz="1200">
              <a:solidFill>
                <a:srgbClr val="0070C0"/>
              </a:solidFill>
            </a:endParaRPr>
          </a:p>
          <a:p>
            <a:r>
              <a:rPr lang="ja-JP" altLang="en-US" sz="1200">
                <a:solidFill>
                  <a:srgbClr val="0070C0"/>
                </a:solidFill>
              </a:rPr>
              <a:t>容量</a:t>
            </a:r>
            <a:endParaRPr lang="en-US" altLang="ja-JP" sz="1200">
              <a:solidFill>
                <a:srgbClr val="0070C0"/>
              </a:solidFill>
            </a:endParaRPr>
          </a:p>
          <a:p>
            <a:r>
              <a:rPr lang="en-US" altLang="ja-JP" sz="1200">
                <a:solidFill>
                  <a:srgbClr val="0070C0"/>
                </a:solidFill>
              </a:rPr>
              <a:t>r/s + w/s = IOPS</a:t>
            </a:r>
          </a:p>
          <a:p>
            <a:endParaRPr lang="en-US" altLang="ja-JP" sz="1200">
              <a:solidFill>
                <a:srgbClr val="0070C0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CE27525-0FC1-4FF6-9D07-204821452C22}"/>
              </a:ext>
            </a:extLst>
          </p:cNvPr>
          <p:cNvSpPr/>
          <p:nvPr/>
        </p:nvSpPr>
        <p:spPr>
          <a:xfrm>
            <a:off x="3449999" y="991657"/>
            <a:ext cx="2995071" cy="15474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625B8B8-BB12-4C67-8AEF-DF05B4BD64EA}"/>
              </a:ext>
            </a:extLst>
          </p:cNvPr>
          <p:cNvSpPr txBox="1"/>
          <p:nvPr/>
        </p:nvSpPr>
        <p:spPr>
          <a:xfrm>
            <a:off x="3765547" y="660886"/>
            <a:ext cx="9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70C0"/>
                </a:solidFill>
              </a:rPr>
              <a:t>IOPS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FD58B61-C601-493F-8407-BD6DE653752D}"/>
              </a:ext>
            </a:extLst>
          </p:cNvPr>
          <p:cNvSpPr txBox="1"/>
          <p:nvPr/>
        </p:nvSpPr>
        <p:spPr>
          <a:xfrm>
            <a:off x="4888618" y="672608"/>
            <a:ext cx="174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70C0"/>
                </a:solidFill>
              </a:rPr>
              <a:t>thoroughput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78AE1C5-CCE7-45C5-9810-86110188303E}"/>
              </a:ext>
            </a:extLst>
          </p:cNvPr>
          <p:cNvSpPr/>
          <p:nvPr/>
        </p:nvSpPr>
        <p:spPr>
          <a:xfrm>
            <a:off x="6517360" y="991657"/>
            <a:ext cx="779740" cy="15474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988A6D8-7D5B-48AA-BBBC-3188A101FC4B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6083970" y="2539103"/>
            <a:ext cx="823260" cy="21786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E728142-2DA8-4DB1-B126-780B22684F9F}"/>
              </a:ext>
            </a:extLst>
          </p:cNvPr>
          <p:cNvSpPr txBox="1"/>
          <p:nvPr/>
        </p:nvSpPr>
        <p:spPr>
          <a:xfrm>
            <a:off x="5567379" y="3106252"/>
            <a:ext cx="344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chemeClr val="accent2">
                    <a:lumMod val="75000"/>
                  </a:schemeClr>
                </a:solidFill>
              </a:rPr>
              <a:t>マージ後の</a:t>
            </a:r>
            <a:endParaRPr lang="en-US" altLang="ja-JP" sz="12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ja-JP" sz="1200">
                <a:solidFill>
                  <a:schemeClr val="accent2">
                    <a:lumMod val="75000"/>
                  </a:schemeClr>
                </a:solidFill>
              </a:rPr>
              <a:t>1request</a:t>
            </a:r>
            <a:r>
              <a:rPr lang="ja-JP" altLang="en-US" sz="1200">
                <a:solidFill>
                  <a:schemeClr val="accent2">
                    <a:lumMod val="75000"/>
                  </a:schemeClr>
                </a:solidFill>
              </a:rPr>
              <a:t>あたりのサイズ</a:t>
            </a:r>
            <a:endParaRPr lang="en-US" altLang="ja-JP" sz="120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ja-JP" altLang="en-US" sz="1200">
                <a:solidFill>
                  <a:schemeClr val="accent2">
                    <a:lumMod val="75000"/>
                  </a:schemeClr>
                </a:solidFill>
              </a:rPr>
              <a:t>（単位：セクタ）</a:t>
            </a:r>
            <a:r>
              <a:rPr lang="en-US" altLang="ja-JP" sz="120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ja-JP" altLang="en-US" sz="1200">
                <a:solidFill>
                  <a:schemeClr val="accent2">
                    <a:lumMod val="75000"/>
                  </a:schemeClr>
                </a:solidFill>
              </a:rPr>
              <a:t>セクタ</a:t>
            </a:r>
            <a:r>
              <a:rPr lang="en-US" altLang="ja-JP" sz="1200">
                <a:solidFill>
                  <a:schemeClr val="accent2">
                    <a:lumMod val="75000"/>
                  </a:schemeClr>
                </a:solidFill>
              </a:rPr>
              <a:t>=512byte</a:t>
            </a:r>
            <a:endParaRPr kumimoji="1" lang="ja-JP" altLang="en-US" sz="12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6CC6207-7A8B-4599-926E-086D79B3A65C}"/>
              </a:ext>
            </a:extLst>
          </p:cNvPr>
          <p:cNvCxnSpPr>
            <a:cxnSpLocks/>
          </p:cNvCxnSpPr>
          <p:nvPr/>
        </p:nvCxnSpPr>
        <p:spPr>
          <a:xfrm flipH="1">
            <a:off x="8579720" y="5167445"/>
            <a:ext cx="972242" cy="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1348436E-F36A-4FAA-B78A-EFBC689B5BC7}"/>
              </a:ext>
            </a:extLst>
          </p:cNvPr>
          <p:cNvSpPr txBox="1"/>
          <p:nvPr/>
        </p:nvSpPr>
        <p:spPr>
          <a:xfrm>
            <a:off x="8546625" y="5330089"/>
            <a:ext cx="157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>
                <a:solidFill>
                  <a:srgbClr val="FF0000"/>
                </a:solidFill>
              </a:rPr>
              <a:t>Service </a:t>
            </a:r>
            <a:r>
              <a:rPr lang="en-US" altLang="ja-JP" sz="1400" b="1">
                <a:solidFill>
                  <a:srgbClr val="FF0000"/>
                </a:solidFill>
              </a:rPr>
              <a:t>T</a:t>
            </a:r>
            <a:r>
              <a:rPr kumimoji="1" lang="en-US" altLang="ja-JP" sz="1400" b="1">
                <a:solidFill>
                  <a:srgbClr val="FF0000"/>
                </a:solidFill>
              </a:rPr>
              <a:t>ime</a:t>
            </a:r>
          </a:p>
          <a:p>
            <a:r>
              <a:rPr lang="en-US" altLang="ja-JP" sz="1400">
                <a:solidFill>
                  <a:srgbClr val="FF0000"/>
                </a:solidFill>
              </a:rPr>
              <a:t>(</a:t>
            </a:r>
            <a:r>
              <a:rPr lang="en-US" altLang="ja-JP" sz="1400" b="1">
                <a:solidFill>
                  <a:srgbClr val="FF0000"/>
                </a:solidFill>
              </a:rPr>
              <a:t>svctm</a:t>
            </a:r>
            <a:r>
              <a:rPr lang="en-US" altLang="ja-JP" sz="1400">
                <a:solidFill>
                  <a:srgbClr val="FF0000"/>
                </a:solidFill>
              </a:rPr>
              <a:t>)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AE8C524-E6E3-41F0-98EA-194D25744AD9}"/>
              </a:ext>
            </a:extLst>
          </p:cNvPr>
          <p:cNvSpPr txBox="1"/>
          <p:nvPr/>
        </p:nvSpPr>
        <p:spPr>
          <a:xfrm>
            <a:off x="3569403" y="5720449"/>
            <a:ext cx="669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>
                <a:solidFill>
                  <a:srgbClr val="FF0000"/>
                </a:solidFill>
              </a:rPr>
              <a:t>Average Wait Time</a:t>
            </a:r>
            <a:r>
              <a:rPr kumimoji="1" lang="ja-JP" altLang="en-US" sz="1400" b="1">
                <a:solidFill>
                  <a:srgbClr val="FF0000"/>
                </a:solidFill>
              </a:rPr>
              <a:t>（</a:t>
            </a:r>
            <a:r>
              <a:rPr kumimoji="1" lang="en-US" altLang="ja-JP" sz="1400" b="1">
                <a:solidFill>
                  <a:srgbClr val="FF0000"/>
                </a:solidFill>
              </a:rPr>
              <a:t>await) </a:t>
            </a:r>
            <a:r>
              <a:rPr kumimoji="1" lang="en-US" altLang="ja-JP" sz="1400">
                <a:solidFill>
                  <a:srgbClr val="FF0000"/>
                </a:solidFill>
              </a:rPr>
              <a:t>   *get_request()</a:t>
            </a:r>
            <a:r>
              <a:rPr lang="ja-JP" altLang="en-US" sz="1400">
                <a:solidFill>
                  <a:srgbClr val="FF0000"/>
                </a:solidFill>
              </a:rPr>
              <a:t>から</a:t>
            </a:r>
            <a:r>
              <a:rPr lang="en-US" altLang="ja-JP" sz="1400">
                <a:solidFill>
                  <a:srgbClr val="FF0000"/>
                </a:solidFill>
              </a:rPr>
              <a:t>blk_finish_request()</a:t>
            </a:r>
            <a:r>
              <a:rPr lang="ja-JP" altLang="en-US" sz="1400">
                <a:solidFill>
                  <a:srgbClr val="FF0000"/>
                </a:solidFill>
              </a:rPr>
              <a:t>まで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84DD6DD-70AB-4551-9568-09D9820625BE}"/>
              </a:ext>
            </a:extLst>
          </p:cNvPr>
          <p:cNvSpPr/>
          <p:nvPr/>
        </p:nvSpPr>
        <p:spPr>
          <a:xfrm>
            <a:off x="2317334" y="4744874"/>
            <a:ext cx="819051" cy="5214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</a:rPr>
              <a:t>struct</a:t>
            </a:r>
          </a:p>
          <a:p>
            <a:pPr algn="ctr"/>
            <a:r>
              <a:rPr lang="en-US" altLang="ja-JP" sz="1000">
                <a:solidFill>
                  <a:schemeClr val="tx1"/>
                </a:solidFill>
              </a:rPr>
              <a:t>req</a:t>
            </a:r>
            <a:endParaRPr kumimoji="1" lang="en-US" altLang="ja-JP" sz="100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D745712D-AFBD-49C5-AC8F-6401C1C64FEA}"/>
              </a:ext>
            </a:extLst>
          </p:cNvPr>
          <p:cNvCxnSpPr>
            <a:cxnSpLocks/>
          </p:cNvCxnSpPr>
          <p:nvPr/>
        </p:nvCxnSpPr>
        <p:spPr>
          <a:xfrm>
            <a:off x="1905256" y="4982816"/>
            <a:ext cx="52401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0B958E-5D70-48F9-ACC4-287A7DC03E14}"/>
              </a:ext>
            </a:extLst>
          </p:cNvPr>
          <p:cNvSpPr txBox="1"/>
          <p:nvPr/>
        </p:nvSpPr>
        <p:spPr>
          <a:xfrm>
            <a:off x="7267" y="5487678"/>
            <a:ext cx="3591717" cy="6001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100"/>
              <a:t>submit_bio()</a:t>
            </a:r>
            <a:r>
              <a:rPr lang="ja-JP" altLang="en-US" sz="1100"/>
              <a:t> </a:t>
            </a:r>
            <a:r>
              <a:rPr lang="en-US" altLang="ja-JP" sz="1100"/>
              <a:t>-&gt; generic_make_request()</a:t>
            </a:r>
            <a:br>
              <a:rPr lang="en-US" altLang="ja-JP" sz="1100"/>
            </a:br>
            <a:r>
              <a:rPr lang="en-US" altLang="ja-JP" sz="1100"/>
              <a:t>  -&gt; blk_queue_bio() -&gt; </a:t>
            </a:r>
            <a:r>
              <a:rPr lang="en-US" altLang="ja-JP" sz="1100">
                <a:solidFill>
                  <a:srgbClr val="FF0000"/>
                </a:solidFill>
              </a:rPr>
              <a:t>get_request() await</a:t>
            </a:r>
            <a:r>
              <a:rPr lang="ja-JP" altLang="en-US" sz="1100">
                <a:solidFill>
                  <a:srgbClr val="FF0000"/>
                </a:solidFill>
              </a:rPr>
              <a:t>の起点</a:t>
            </a:r>
            <a:br>
              <a:rPr lang="en-US" altLang="ja-JP" sz="1100"/>
            </a:br>
            <a:r>
              <a:rPr lang="en-US" altLang="ja-JP" sz="1100"/>
              <a:t>      -&gt; blk_rq_init()</a:t>
            </a:r>
            <a:endParaRPr kumimoji="1" lang="ja-JP" altLang="en-US" sz="1100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17347585-E787-4755-92DB-5D7BD5C71CB2}"/>
              </a:ext>
            </a:extLst>
          </p:cNvPr>
          <p:cNvCxnSpPr>
            <a:cxnSpLocks/>
          </p:cNvCxnSpPr>
          <p:nvPr/>
        </p:nvCxnSpPr>
        <p:spPr>
          <a:xfrm>
            <a:off x="2199861" y="5989692"/>
            <a:ext cx="745554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CF5FE64-1C43-4BA4-AF43-02533F0E6E9C}"/>
              </a:ext>
            </a:extLst>
          </p:cNvPr>
          <p:cNvCxnSpPr>
            <a:cxnSpLocks/>
          </p:cNvCxnSpPr>
          <p:nvPr/>
        </p:nvCxnSpPr>
        <p:spPr>
          <a:xfrm>
            <a:off x="4933058" y="1116057"/>
            <a:ext cx="0" cy="13488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7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227</Words>
  <Application>Microsoft Office PowerPoint</Application>
  <PresentationFormat>ワイド画面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 matsuzaki</dc:creator>
  <cp:lastModifiedBy>matsuzaki</cp:lastModifiedBy>
  <cp:revision>39</cp:revision>
  <dcterms:created xsi:type="dcterms:W3CDTF">2018-07-22T08:21:09Z</dcterms:created>
  <dcterms:modified xsi:type="dcterms:W3CDTF">2018-10-17T05:44:59Z</dcterms:modified>
</cp:coreProperties>
</file>