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2" r:id="rId14"/>
    <p:sldId id="273" r:id="rId15"/>
    <p:sldId id="276" r:id="rId16"/>
    <p:sldId id="278" r:id="rId17"/>
    <p:sldId id="280" r:id="rId18"/>
    <p:sldId id="282" r:id="rId19"/>
    <p:sldId id="283" r:id="rId20"/>
    <p:sldId id="284" r:id="rId21"/>
    <p:sldId id="285" r:id="rId22"/>
    <p:sldId id="287" r:id="rId23"/>
    <p:sldId id="288" r:id="rId24"/>
    <p:sldId id="289" r:id="rId25"/>
    <p:sldId id="292" r:id="rId26"/>
    <p:sldId id="290" r:id="rId27"/>
    <p:sldId id="291" r:id="rId28"/>
    <p:sldId id="29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51E3-D58E-4D0D-B643-18A6EDCF2CB6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575-7BFC-4B53-AC7C-F622928853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51E3-D58E-4D0D-B643-18A6EDCF2CB6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575-7BFC-4B53-AC7C-F622928853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51E3-D58E-4D0D-B643-18A6EDCF2CB6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575-7BFC-4B53-AC7C-F622928853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51E3-D58E-4D0D-B643-18A6EDCF2CB6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575-7BFC-4B53-AC7C-F622928853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51E3-D58E-4D0D-B643-18A6EDCF2CB6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575-7BFC-4B53-AC7C-F622928853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51E3-D58E-4D0D-B643-18A6EDCF2CB6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575-7BFC-4B53-AC7C-F622928853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51E3-D58E-4D0D-B643-18A6EDCF2CB6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575-7BFC-4B53-AC7C-F622928853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51E3-D58E-4D0D-B643-18A6EDCF2CB6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575-7BFC-4B53-AC7C-F622928853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51E3-D58E-4D0D-B643-18A6EDCF2CB6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575-7BFC-4B53-AC7C-F622928853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51E3-D58E-4D0D-B643-18A6EDCF2CB6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575-7BFC-4B53-AC7C-F622928853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51E3-D58E-4D0D-B643-18A6EDCF2CB6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8575-7BFC-4B53-AC7C-F622928853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51E3-D58E-4D0D-B643-18A6EDCF2CB6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D8575-7BFC-4B53-AC7C-F622928853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greeun.tistory.com/2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kr/url?sa=i&amp;rct=j&amp;q=&amp;esrc=s&amp;source=images&amp;cd=&amp;cad=rja&amp;uact=8&amp;ved=0CAcQjRxqFQoTCObv_-_rhMkCFYXipgodpoAN1w&amp;url=http://www.godo.co.kr/encyclopedia/list.gd?source_no=201&amp;content_no=414&amp;s=&amp;o=&amp;psig=AFQjCNG7uS1eAkCqLT4td0fkV5c2cw1-FQ&amp;ust=144720992249516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.kr/url?sa=i&amp;rct=j&amp;q=&amp;esrc=s&amp;source=images&amp;cd=&amp;cad=rja&amp;uact=8&amp;ved=0CAcQjRxqFQoTCLnisrXthMkCFegmpgodAPEIpA&amp;url=http://www.hanyang.ac.kr/code_html/Y1CAB2/0002/110/info-summer_semester.html&amp;psig=AFQjCNG03aLv4aGG0NKTdvk7IdvqV6lInw&amp;ust=144721040755269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ickle.sinsago.co.kr/picklian/studying/board_list.aspx?cid=1&amp;page=1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ickle.sinsago.co.kr/picklian/studying/board_list.aspx?cid=1&amp;page=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google.co.kr/url?sa=i&amp;rct=j&amp;q=&amp;esrc=s&amp;source=images&amp;cd=&amp;cad=rja&amp;uact=8&amp;ved=0CAcQjRxqFQoTCKaLz5D9hMkCFcQVlAod8WQJ3w&amp;url=http://www.ismartedu.net/learner-analytics-smart-education/&amp;psig=AFQjCNGLx107AhjST39Q6z9bVRqxdc3smg&amp;ust=1447214373606429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.kr/url?sa=i&amp;rct=j&amp;q=&amp;esrc=s&amp;source=images&amp;cd=&amp;cad=rja&amp;uact=8&amp;ved=0CAcQjRxqFQoTCLnisrXthMkCFegmpgodAPEIpA&amp;url=http://www.hanyang.ac.kr/code_html/Y1CAB2/0002/110/info-summer_semester.html&amp;psig=AFQjCNG03aLv4aGG0NKTdvk7IdvqV6lInw&amp;ust=144721040755269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1268760"/>
            <a:ext cx="1008112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</a:rPr>
              <a:t>강사</a:t>
            </a:r>
            <a:r>
              <a:rPr lang="en-US" altLang="ko-KR" sz="1050" dirty="0" smtClean="0">
                <a:solidFill>
                  <a:schemeClr val="tx1"/>
                </a:solidFill>
              </a:rPr>
              <a:t/>
            </a:r>
            <a:br>
              <a:rPr lang="en-US" altLang="ko-KR" sz="1050" dirty="0" smtClean="0">
                <a:solidFill>
                  <a:schemeClr val="tx1"/>
                </a:solidFill>
              </a:rPr>
            </a:br>
            <a:r>
              <a:rPr lang="ko-KR" altLang="en-US" sz="1050" dirty="0" smtClean="0">
                <a:solidFill>
                  <a:schemeClr val="tx1"/>
                </a:solidFill>
              </a:rPr>
              <a:t>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51720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수강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</a:rPr>
              <a:t>결제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9832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교육과정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7944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학습자료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76056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게시판관리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84168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파일관리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504" y="1268760"/>
            <a:ext cx="79208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환경설정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0226" y="1844824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회원리스트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980226" y="2118048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메일발송</a:t>
            </a:r>
            <a:endParaRPr lang="ko-KR" alt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1720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수강이력정보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059832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교육과정등록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067944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학습자료설정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5076056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공지사항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076056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FAQ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8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파</a:t>
            </a:r>
            <a:r>
              <a:rPr lang="ko-KR" altLang="en-US" sz="900" dirty="0" smtClean="0"/>
              <a:t>일설</a:t>
            </a:r>
            <a:r>
              <a:rPr lang="ko-KR" altLang="en-US" sz="900" dirty="0" smtClean="0"/>
              <a:t>정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6084168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녹화목록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7092280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강의계획서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2280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강의계획서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26" name="직사각형 25"/>
          <p:cNvSpPr/>
          <p:nvPr/>
        </p:nvSpPr>
        <p:spPr>
          <a:xfrm>
            <a:off x="8100392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통계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접속통계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8100392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회원통계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076056" y="238882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질의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응답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971600" y="2388828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SMS </a:t>
            </a:r>
            <a:r>
              <a:rPr lang="ko-KR" altLang="en-US" sz="900" dirty="0" smtClean="0"/>
              <a:t>발송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0" y="2659608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강사목록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504" y="692696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LMS ( </a:t>
            </a:r>
            <a:r>
              <a:rPr lang="ko-KR" altLang="en-US" b="1" dirty="0"/>
              <a:t>관리자 메인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00392" y="238882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결제통계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8100392" y="266823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학생출석통계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8100392" y="292494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강사접속통계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24756" y="1844824"/>
            <a:ext cx="78346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관리자관리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124756" y="2118048"/>
            <a:ext cx="78346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상품관리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16130" y="2388828"/>
            <a:ext cx="78346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결제시스템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16130" y="2659608"/>
            <a:ext cx="78346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 smtClean="0"/>
              <a:t>PushServer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107504" y="2924944"/>
            <a:ext cx="78346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설정파일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971600" y="3356992"/>
            <a:ext cx="1008112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시험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504" y="3356992"/>
            <a:ext cx="79208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과제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80226" y="3933056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xx</a:t>
            </a:r>
            <a:endParaRPr lang="ko-KR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980226" y="4206280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xx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971600" y="4477060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xx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971600" y="4747840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xx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124756" y="3933056"/>
            <a:ext cx="78346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xx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24756" y="4206280"/>
            <a:ext cx="78346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xx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130" y="4477060"/>
            <a:ext cx="78346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xx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16130" y="4747840"/>
            <a:ext cx="78346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xx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107504" y="5013176"/>
            <a:ext cx="78346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xx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5076056" y="265960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1:1 </a:t>
            </a:r>
            <a:r>
              <a:rPr lang="ko-KR" altLang="en-US" sz="900" dirty="0" smtClean="0"/>
              <a:t>상담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2051720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결제이력정보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051720" y="2406080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환불정보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3059832" y="2118048"/>
            <a:ext cx="9361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진행중인 교육과정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3059832" y="2550096"/>
            <a:ext cx="9361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개설중인 교육과정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3059832" y="2982144"/>
            <a:ext cx="9361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종료된 교육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과정</a:t>
            </a:r>
            <a:endParaRPr lang="ko-KR" alt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067944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학습자료목록</a:t>
            </a:r>
            <a:endParaRPr lang="ko-KR" alt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6084168" y="2406080"/>
            <a:ext cx="9361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업로드파일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목록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18864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회원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강사관리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회원리스트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결제내역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756445" cy="225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18864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회원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강사관리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회원리스트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환불신청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8496944" cy="489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188640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회원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강사관리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이메일발송</a:t>
            </a:r>
            <a:endParaRPr lang="ko-KR" altLang="en-US" dirty="0"/>
          </a:p>
        </p:txBody>
      </p:sp>
      <p:pic>
        <p:nvPicPr>
          <p:cNvPr id="6146" name="Picture 2" descr="http://cfile1.uf.tistory.com/image/110696334FE8210E158BDB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17036" t="10042"/>
          <a:stretch>
            <a:fillRect/>
          </a:stretch>
        </p:blipFill>
        <p:spPr bwMode="auto">
          <a:xfrm>
            <a:off x="1259632" y="1124744"/>
            <a:ext cx="6546726" cy="52690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188640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회원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강사관리 </a:t>
            </a:r>
            <a:r>
              <a:rPr lang="en-US" altLang="ko-KR" b="1" dirty="0" smtClean="0"/>
              <a:t>– SMS </a:t>
            </a:r>
            <a:r>
              <a:rPr lang="ko-KR" altLang="en-US" b="1" dirty="0" smtClean="0"/>
              <a:t>발송</a:t>
            </a:r>
            <a:endParaRPr lang="ko-KR" altLang="en-US" dirty="0"/>
          </a:p>
        </p:txBody>
      </p:sp>
      <p:pic>
        <p:nvPicPr>
          <p:cNvPr id="29698" name="Picture 2" descr="http://guide.godo.co.kr/season3/data/editor/1314949389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764704"/>
            <a:ext cx="7848600" cy="5515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188640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회원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강사관리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강사관리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8208912" cy="536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수강신청</a:t>
            </a:r>
            <a:endParaRPr lang="ko-KR" altLang="en-US" dirty="0"/>
          </a:p>
        </p:txBody>
      </p:sp>
      <p:pic>
        <p:nvPicPr>
          <p:cNvPr id="30722" name="Picture 2" descr="http://www.hanyang.ac.kr/code_html/Y1CAB2/0002/110/intro_3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836712"/>
            <a:ext cx="8736656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교육과정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7544" y="836712"/>
          <a:ext cx="8136904" cy="396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969"/>
                <a:gridCol w="6502935"/>
              </a:tblGrid>
              <a:tr h="28346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LMS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상세옵션</a:t>
                      </a:r>
                      <a:endParaRPr lang="en-US" altLang="ko-KR" sz="9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교육과정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수업시간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수업기간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수업종류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수업방법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결제방식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할인적용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가격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할인율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할인기간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할인가격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출석여부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780238" y="1150622"/>
            <a:ext cx="2016224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783238" y="1444280"/>
            <a:ext cx="1656184" cy="216024"/>
            <a:chOff x="6804248" y="1700808"/>
            <a:chExt cx="1656184" cy="216024"/>
          </a:xfrm>
        </p:grpSpPr>
        <p:sp>
          <p:nvSpPr>
            <p:cNvPr id="8" name="직사각형 7"/>
            <p:cNvSpPr/>
            <p:nvPr/>
          </p:nvSpPr>
          <p:spPr>
            <a:xfrm>
              <a:off x="6804248" y="1700808"/>
              <a:ext cx="1656184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Beginner Course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8287538" y="1761190"/>
              <a:ext cx="144668" cy="9226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83238" y="1706434"/>
            <a:ext cx="1656184" cy="216024"/>
            <a:chOff x="6804248" y="1700808"/>
            <a:chExt cx="1656184" cy="216024"/>
          </a:xfrm>
        </p:grpSpPr>
        <p:sp>
          <p:nvSpPr>
            <p:cNvPr id="11" name="직사각형 10"/>
            <p:cNvSpPr/>
            <p:nvPr/>
          </p:nvSpPr>
          <p:spPr>
            <a:xfrm>
              <a:off x="6804248" y="1700808"/>
              <a:ext cx="1656184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분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8287538" y="1761190"/>
              <a:ext cx="144668" cy="9226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783238" y="1968588"/>
            <a:ext cx="1656184" cy="216024"/>
            <a:chOff x="6804248" y="1700808"/>
            <a:chExt cx="1656184" cy="216024"/>
          </a:xfrm>
        </p:grpSpPr>
        <p:sp>
          <p:nvSpPr>
            <p:cNvPr id="14" name="직사각형 13"/>
            <p:cNvSpPr/>
            <p:nvPr/>
          </p:nvSpPr>
          <p:spPr>
            <a:xfrm>
              <a:off x="6804248" y="1700808"/>
              <a:ext cx="1656184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개월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flipV="1">
              <a:off x="8287538" y="1761190"/>
              <a:ext cx="144668" cy="9226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783238" y="2282498"/>
            <a:ext cx="1656184" cy="216024"/>
            <a:chOff x="6804248" y="1700808"/>
            <a:chExt cx="1656184" cy="216024"/>
          </a:xfrm>
        </p:grpSpPr>
        <p:sp>
          <p:nvSpPr>
            <p:cNvPr id="17" name="직사각형 16"/>
            <p:cNvSpPr/>
            <p:nvPr/>
          </p:nvSpPr>
          <p:spPr>
            <a:xfrm>
              <a:off x="6804248" y="1700808"/>
              <a:ext cx="1656184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주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5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회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주중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 flipV="1">
              <a:off x="8287538" y="1761190"/>
              <a:ext cx="144668" cy="9226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83238" y="2579156"/>
            <a:ext cx="1656184" cy="216024"/>
            <a:chOff x="6804248" y="1700808"/>
            <a:chExt cx="1656184" cy="216024"/>
          </a:xfrm>
        </p:grpSpPr>
        <p:sp>
          <p:nvSpPr>
            <p:cNvPr id="20" name="직사각형 19"/>
            <p:cNvSpPr/>
            <p:nvPr/>
          </p:nvSpPr>
          <p:spPr>
            <a:xfrm>
              <a:off x="6804248" y="1700808"/>
              <a:ext cx="1656184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화상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+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녹화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이등변 삼각형 20"/>
            <p:cNvSpPr/>
            <p:nvPr/>
          </p:nvSpPr>
          <p:spPr>
            <a:xfrm flipV="1">
              <a:off x="8287538" y="1761190"/>
              <a:ext cx="144668" cy="9226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07002" y="2838684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무통장  </a:t>
            </a:r>
            <a:r>
              <a:rPr lang="en-US" altLang="ko-KR" sz="900" dirty="0" smtClean="0"/>
              <a:t>     </a:t>
            </a:r>
            <a:r>
              <a:rPr lang="ko-KR" altLang="en-US" sz="900" dirty="0" smtClean="0"/>
              <a:t>계좌이체       카드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1797490" y="2884814"/>
            <a:ext cx="144016" cy="1440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48562" y="2881814"/>
            <a:ext cx="144016" cy="1440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68642" y="2878814"/>
            <a:ext cx="144016" cy="1440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360004" y="3126342"/>
            <a:ext cx="144016" cy="14401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763688" y="3129342"/>
            <a:ext cx="144016" cy="144016"/>
            <a:chOff x="1259632" y="3933056"/>
            <a:chExt cx="144016" cy="144016"/>
          </a:xfrm>
        </p:grpSpPr>
        <p:sp>
          <p:nvSpPr>
            <p:cNvPr id="28" name="타원 27"/>
            <p:cNvSpPr/>
            <p:nvPr/>
          </p:nvSpPr>
          <p:spPr>
            <a:xfrm>
              <a:off x="1259632" y="3933056"/>
              <a:ext cx="144016" cy="14401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305762" y="3970560"/>
              <a:ext cx="72008" cy="720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855948" y="309183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적용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2448562" y="30918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미적용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1800490" y="3408192"/>
            <a:ext cx="1296144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091008" y="339094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1800490" y="3687598"/>
            <a:ext cx="1296144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091008" y="3670346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%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1800490" y="3964004"/>
            <a:ext cx="1296144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312658" y="3964004"/>
            <a:ext cx="1296144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79382" y="3952196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~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362023" y="4574390"/>
            <a:ext cx="144016" cy="14401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1765707" y="4577390"/>
            <a:ext cx="144016" cy="144016"/>
            <a:chOff x="1259632" y="3933056"/>
            <a:chExt cx="144016" cy="144016"/>
          </a:xfrm>
        </p:grpSpPr>
        <p:sp>
          <p:nvSpPr>
            <p:cNvPr id="41" name="타원 40"/>
            <p:cNvSpPr/>
            <p:nvPr/>
          </p:nvSpPr>
          <p:spPr>
            <a:xfrm>
              <a:off x="1259632" y="3933056"/>
              <a:ext cx="144016" cy="14401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1305762" y="3970560"/>
              <a:ext cx="72008" cy="720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857967" y="453988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적용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2450581" y="453988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미적용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1800490" y="4263662"/>
            <a:ext cx="1296144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학습자료</a:t>
            </a:r>
            <a:endParaRPr lang="ko-KR" altLang="en-US" dirty="0"/>
          </a:p>
        </p:txBody>
      </p:sp>
      <p:pic>
        <p:nvPicPr>
          <p:cNvPr id="34818" name="Picture 2" descr="http://pickle.sinsago.co.kr/data/file/57/57518e4aa8c3fac2140b583fcf64f2c2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08719"/>
            <a:ext cx="8496944" cy="37195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ickle.sinsago.co.kr/data/file/57/57518e4aa8c3fac2140b583fcf64f2c2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20688"/>
            <a:ext cx="6552728" cy="2868464"/>
          </a:xfrm>
          <a:prstGeom prst="rect">
            <a:avLst/>
          </a:prstGeom>
          <a:noFill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 t="5000"/>
          <a:stretch>
            <a:fillRect/>
          </a:stretch>
        </p:blipFill>
        <p:spPr bwMode="auto">
          <a:xfrm>
            <a:off x="2339752" y="3717032"/>
            <a:ext cx="632177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7504" y="188640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게시판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파일관리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녹화파일관리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강의계획서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8099251" cy="42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268760"/>
            <a:ext cx="1008112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회원관리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7664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교육과정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5776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학습자료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63888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게시판관리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0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녹화파일</a:t>
            </a:r>
            <a:r>
              <a:rPr lang="en-US" altLang="ko-KR" sz="1050" dirty="0" smtClean="0">
                <a:solidFill>
                  <a:schemeClr val="tx1"/>
                </a:solidFill>
              </a:rPr>
              <a:t/>
            </a:r>
            <a:br>
              <a:rPr lang="en-US" altLang="ko-KR" sz="1050" dirty="0" smtClean="0">
                <a:solidFill>
                  <a:schemeClr val="tx1"/>
                </a:solidFill>
              </a:rPr>
            </a:br>
            <a:r>
              <a:rPr lang="ko-KR" altLang="en-US" sz="1050" dirty="0" smtClean="0">
                <a:solidFill>
                  <a:schemeClr val="tx1"/>
                </a:solidFill>
              </a:rPr>
              <a:t>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170" y="1844824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회원리스트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170" y="2118048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메일발송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자료업로드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녹화 내용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3563888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공지사항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888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FAQ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0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녹화목록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녹화업로드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5580112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강의계획서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80112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강의일정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강의일정수정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3563888" y="238882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질의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응답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467544" y="2388828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SMS </a:t>
            </a:r>
            <a:r>
              <a:rPr lang="ko-KR" altLang="en-US" sz="900" dirty="0" smtClean="0"/>
              <a:t>발송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1547664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교육과정수정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504" y="69269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LMS ( </a:t>
            </a:r>
            <a:r>
              <a:rPr lang="ko-KR" altLang="en-US" b="1" dirty="0" smtClean="0"/>
              <a:t>강사 </a:t>
            </a:r>
            <a:r>
              <a:rPr lang="ko-KR" altLang="en-US" b="1" dirty="0"/>
              <a:t>메인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588224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수업하기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88224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Setup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6588224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강의실입</a:t>
            </a:r>
            <a:r>
              <a:rPr lang="ko-KR" altLang="en-US" sz="900" dirty="0"/>
              <a:t>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47664" y="2132856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수강신청현황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통계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8868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23528" y="836712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접속통계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836712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수강매출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836712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수강현황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통계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36712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접속통계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836712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수강매출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836712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수강현황</a:t>
            </a:r>
            <a:endParaRPr lang="ko-KR" altLang="en-US" sz="9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8136904" cy="514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통계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7920880" cy="541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23528" y="836712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접속통계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836712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수강매출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2339752" y="836712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수강현황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교육과정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9632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학습자료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67744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게시판관리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5856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녹화파일</a:t>
            </a:r>
            <a:r>
              <a:rPr lang="en-US" altLang="ko-KR" sz="1050" dirty="0" smtClean="0">
                <a:solidFill>
                  <a:schemeClr val="tx1"/>
                </a:solidFill>
              </a:rPr>
              <a:t/>
            </a:r>
            <a:br>
              <a:rPr lang="en-US" altLang="ko-KR" sz="1050" dirty="0" smtClean="0">
                <a:solidFill>
                  <a:schemeClr val="tx1"/>
                </a:solidFill>
              </a:rPr>
            </a:br>
            <a:r>
              <a:rPr lang="ko-KR" altLang="en-US" sz="1050" dirty="0" smtClean="0">
                <a:solidFill>
                  <a:schemeClr val="tx1"/>
                </a:solidFill>
              </a:rPr>
              <a:t>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교육과정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1259632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자료업로드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1259632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녹화 내용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2267744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공지사항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267744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FAQ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녹화목록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4283968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강의계획서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3968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강의일정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2267744" y="238882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질의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응답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51520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수강신청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504" y="69269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LMS ( </a:t>
            </a:r>
            <a:r>
              <a:rPr lang="ko-KR" altLang="en-US" b="1" dirty="0" smtClean="0"/>
              <a:t>학생 </a:t>
            </a:r>
            <a:r>
              <a:rPr lang="ko-KR" altLang="en-US" b="1" dirty="0"/>
              <a:t>메인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292080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수업하기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92080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Setup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5292080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강의실입</a:t>
            </a:r>
            <a:r>
              <a:rPr lang="ko-KR" altLang="en-US" sz="900" dirty="0"/>
              <a:t>장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07504" y="69269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LMS ( </a:t>
            </a:r>
            <a:r>
              <a:rPr lang="ko-KR" altLang="en-US" b="1" dirty="0" smtClean="0"/>
              <a:t>학생 </a:t>
            </a:r>
            <a:r>
              <a:rPr lang="ko-KR" altLang="en-US" b="1" dirty="0"/>
              <a:t>메인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338263"/>
            <a:ext cx="68103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www.ismartedu.net/wp-content/uploads/2014/10/zapti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836712"/>
            <a:ext cx="8522275" cy="53285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07504" y="69269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LMS ( </a:t>
            </a:r>
            <a:r>
              <a:rPr lang="ko-KR" altLang="en-US" b="1" dirty="0" smtClean="0"/>
              <a:t>학생 </a:t>
            </a:r>
            <a:r>
              <a:rPr lang="ko-KR" altLang="en-US" b="1" dirty="0"/>
              <a:t>메인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46084" name="Picture 4" descr="http://image.fnnews.com/resource/media/image/2014/04/11/201404110946483447_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6984776" cy="5077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07504" y="69269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LMS ( </a:t>
            </a:r>
            <a:r>
              <a:rPr lang="ko-KR" altLang="en-US" b="1" dirty="0" smtClean="0"/>
              <a:t>학생 </a:t>
            </a:r>
            <a:r>
              <a:rPr lang="ko-KR" altLang="en-US" b="1" dirty="0"/>
              <a:t>메인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48130" name="Picture 2" descr="교육 학습 및 학생경력개발 시스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484784"/>
            <a:ext cx="5760640" cy="5248967"/>
          </a:xfrm>
          <a:prstGeom prst="rect">
            <a:avLst/>
          </a:prstGeom>
          <a:noFill/>
        </p:spPr>
      </p:pic>
      <p:pic>
        <p:nvPicPr>
          <p:cNvPr id="48132" name="Picture 4" descr="[시엔피컨설팅그룹]역량, 성과평가 및 설문 관리 시스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88640" y="1772816"/>
            <a:ext cx="4400550" cy="3686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LMS ( </a:t>
            </a:r>
            <a:r>
              <a:rPr lang="ko-KR" altLang="en-US" b="1" dirty="0" smtClean="0"/>
              <a:t>학생 메인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수강신청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pic>
        <p:nvPicPr>
          <p:cNvPr id="5" name="Picture 2" descr="http://www.hanyang.ac.kr/code_html/Y1CAB2/0002/110/intro_3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736656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교육과정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9632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학습자료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67744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게시판관리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5856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녹화파일</a:t>
            </a:r>
            <a:r>
              <a:rPr lang="en-US" altLang="ko-KR" sz="1050" dirty="0" smtClean="0">
                <a:solidFill>
                  <a:schemeClr val="tx1"/>
                </a:solidFill>
              </a:rPr>
              <a:t/>
            </a:r>
            <a:br>
              <a:rPr lang="en-US" altLang="ko-KR" sz="1050" dirty="0" smtClean="0">
                <a:solidFill>
                  <a:schemeClr val="tx1"/>
                </a:solidFill>
              </a:rPr>
            </a:br>
            <a:r>
              <a:rPr lang="ko-KR" altLang="en-US" sz="1050" dirty="0" smtClean="0">
                <a:solidFill>
                  <a:schemeClr val="tx1"/>
                </a:solidFill>
              </a:rPr>
              <a:t>관리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교육과정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1259632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자료업로드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1259632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녹화 내용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2267744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공지사항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267744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FAQ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녹화목록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4283968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강의계획서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3968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강의일정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2267744" y="238882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질의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응답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51520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수강신청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504" y="69269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LMS ( </a:t>
            </a:r>
            <a:r>
              <a:rPr lang="ko-KR" altLang="en-US" b="1" dirty="0" smtClean="0"/>
              <a:t>학생 </a:t>
            </a:r>
            <a:r>
              <a:rPr lang="ko-KR" altLang="en-US" b="1" dirty="0"/>
              <a:t>메인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292080" y="1268760"/>
            <a:ext cx="93610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수업하기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92080" y="1844824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Setup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5292080" y="2118048"/>
            <a:ext cx="936104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강의실입</a:t>
            </a:r>
            <a:r>
              <a:rPr lang="ko-KR" altLang="en-US" sz="900" dirty="0"/>
              <a:t>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smtClean="0"/>
              <a:t>환경설정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상품관리</a:t>
            </a:r>
            <a:r>
              <a:rPr lang="en-US" altLang="ko-KR" b="1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1520" y="692696"/>
          <a:ext cx="6096000" cy="226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871864"/>
              </a:tblGrid>
              <a:tr h="28346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LMS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옵션</a:t>
                      </a:r>
                      <a:endParaRPr lang="en-US" altLang="ko-KR" sz="9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상품코드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상품명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구분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주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개월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61557" y="1294640"/>
            <a:ext cx="2016224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21786" y="1006606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000001</a:t>
            </a:r>
            <a:endParaRPr lang="ko-KR" altLang="en-US" sz="900" dirty="0"/>
          </a:p>
        </p:txBody>
      </p:sp>
      <p:sp>
        <p:nvSpPr>
          <p:cNvPr id="8" name="타원 7"/>
          <p:cNvSpPr/>
          <p:nvPr/>
        </p:nvSpPr>
        <p:spPr>
          <a:xfrm>
            <a:off x="2195736" y="1591296"/>
            <a:ext cx="144016" cy="144016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99420" y="1594296"/>
            <a:ext cx="144016" cy="144016"/>
            <a:chOff x="1259632" y="3933056"/>
            <a:chExt cx="144016" cy="144016"/>
          </a:xfrm>
        </p:grpSpPr>
        <p:sp>
          <p:nvSpPr>
            <p:cNvPr id="9" name="타원 8"/>
            <p:cNvSpPr/>
            <p:nvPr/>
          </p:nvSpPr>
          <p:spPr>
            <a:xfrm>
              <a:off x="1259632" y="3933056"/>
              <a:ext cx="144016" cy="14401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305762" y="3970560"/>
              <a:ext cx="72008" cy="720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91680" y="155679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주중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4294" y="155679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주말</a:t>
            </a:r>
            <a:endParaRPr lang="ko-KR" alt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1619672" y="1844824"/>
            <a:ext cx="2643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회</a:t>
            </a:r>
            <a:r>
              <a:rPr lang="en-US" altLang="ko-KR" sz="900" dirty="0" smtClean="0"/>
              <a:t>,     </a:t>
            </a:r>
            <a:r>
              <a:rPr lang="ko-KR" altLang="en-US" sz="900" dirty="0" smtClean="0"/>
              <a:t>주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회</a:t>
            </a:r>
            <a:r>
              <a:rPr lang="en-US" altLang="ko-KR" sz="900" dirty="0" smtClean="0"/>
              <a:t>,      </a:t>
            </a:r>
            <a:r>
              <a:rPr lang="ko-KR" altLang="en-US" sz="900" dirty="0" smtClean="0"/>
              <a:t>주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회</a:t>
            </a:r>
            <a:r>
              <a:rPr lang="en-US" altLang="ko-KR" sz="900" dirty="0" smtClean="0"/>
              <a:t>,      </a:t>
            </a:r>
            <a:r>
              <a:rPr lang="ko-KR" altLang="en-US" sz="900" dirty="0" smtClean="0"/>
              <a:t>주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회</a:t>
            </a:r>
            <a:r>
              <a:rPr lang="en-US" altLang="ko-KR" sz="900" dirty="0" smtClean="0"/>
              <a:t>,     </a:t>
            </a:r>
            <a:r>
              <a:rPr lang="ko-KR" altLang="en-US" sz="900" dirty="0" smtClean="0"/>
              <a:t>주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회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1510160" y="1873702"/>
            <a:ext cx="144016" cy="1440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51720" y="1870702"/>
            <a:ext cx="144016" cy="1440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93280" y="1867702"/>
            <a:ext cx="144016" cy="1440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34840" y="1864702"/>
            <a:ext cx="144016" cy="1440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76400" y="1861702"/>
            <a:ext cx="144016" cy="1440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12274" y="2118048"/>
            <a:ext cx="43717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</a:t>
            </a:r>
            <a:r>
              <a:rPr lang="ko-KR" altLang="en-US" sz="900" dirty="0" smtClean="0"/>
              <a:t>분</a:t>
            </a:r>
            <a:r>
              <a:rPr lang="en-US" altLang="ko-KR" sz="900" dirty="0" smtClean="0"/>
              <a:t>, 15</a:t>
            </a:r>
            <a:r>
              <a:rPr lang="ko-KR" altLang="en-US" sz="900" dirty="0" smtClean="0"/>
              <a:t>분</a:t>
            </a:r>
            <a:r>
              <a:rPr lang="en-US" altLang="ko-KR" sz="900" dirty="0" smtClean="0"/>
              <a:t>, 20</a:t>
            </a:r>
            <a:r>
              <a:rPr lang="ko-KR" altLang="en-US" sz="900" dirty="0" smtClean="0"/>
              <a:t>분</a:t>
            </a:r>
            <a:r>
              <a:rPr lang="en-US" altLang="ko-KR" sz="900" dirty="0" smtClean="0"/>
              <a:t>, 25</a:t>
            </a:r>
            <a:r>
              <a:rPr lang="ko-KR" altLang="en-US" sz="900" dirty="0" smtClean="0"/>
              <a:t>분</a:t>
            </a:r>
            <a:r>
              <a:rPr lang="en-US" altLang="ko-KR" sz="900" dirty="0" smtClean="0"/>
              <a:t>, 30</a:t>
            </a:r>
            <a:r>
              <a:rPr lang="ko-KR" altLang="en-US" sz="900" dirty="0" smtClean="0"/>
              <a:t>분</a:t>
            </a:r>
            <a:r>
              <a:rPr lang="en-US" altLang="ko-KR" sz="900" dirty="0" smtClean="0"/>
              <a:t>, 40</a:t>
            </a:r>
            <a:r>
              <a:rPr lang="ko-KR" altLang="en-US" sz="900" dirty="0" smtClean="0"/>
              <a:t>분</a:t>
            </a:r>
            <a:r>
              <a:rPr lang="en-US" altLang="ko-KR" sz="900" dirty="0" smtClean="0"/>
              <a:t>, 50</a:t>
            </a:r>
            <a:r>
              <a:rPr lang="ko-KR" altLang="en-US" sz="900" dirty="0" smtClean="0"/>
              <a:t>분</a:t>
            </a:r>
            <a:r>
              <a:rPr lang="en-US" altLang="ko-KR" sz="900" dirty="0" smtClean="0"/>
              <a:t>, 60</a:t>
            </a:r>
            <a:r>
              <a:rPr lang="ko-KR" altLang="en-US" sz="900" dirty="0" smtClean="0"/>
              <a:t>분</a:t>
            </a:r>
            <a:r>
              <a:rPr lang="en-US" altLang="ko-KR" sz="900" dirty="0" smtClean="0"/>
              <a:t>, 80</a:t>
            </a:r>
            <a:r>
              <a:rPr lang="ko-KR" altLang="en-US" sz="900" dirty="0" smtClean="0"/>
              <a:t>분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100</a:t>
            </a:r>
            <a:r>
              <a:rPr lang="ko-KR" altLang="en-US" sz="900" dirty="0" smtClean="0"/>
              <a:t>분</a:t>
            </a:r>
            <a:r>
              <a:rPr lang="en-US" altLang="ko-KR" sz="900" dirty="0" smtClean="0"/>
              <a:t>, 120</a:t>
            </a:r>
            <a:r>
              <a:rPr lang="ko-KR" altLang="en-US" sz="900" dirty="0" smtClean="0"/>
              <a:t>분</a:t>
            </a:r>
            <a:r>
              <a:rPr lang="en-US" altLang="ko-KR" sz="900" dirty="0" smtClean="0"/>
              <a:t>, 180</a:t>
            </a:r>
            <a:r>
              <a:rPr lang="ko-KR" altLang="en-US" sz="900" dirty="0" smtClean="0"/>
              <a:t>분</a:t>
            </a:r>
            <a:r>
              <a:rPr lang="en-US" altLang="ko-KR" sz="900" dirty="0" smtClean="0"/>
              <a:t>, 240</a:t>
            </a:r>
            <a:r>
              <a:rPr lang="ko-KR" altLang="en-US" sz="900" dirty="0" smtClean="0"/>
              <a:t>분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403648" y="2406080"/>
            <a:ext cx="1986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smtClean="0"/>
              <a:t>개월</a:t>
            </a:r>
            <a:r>
              <a:rPr lang="en-US" altLang="ko-KR" sz="900" dirty="0" smtClean="0"/>
              <a:t>, 2</a:t>
            </a:r>
            <a:r>
              <a:rPr lang="ko-KR" altLang="en-US" sz="900" dirty="0" smtClean="0"/>
              <a:t>개월</a:t>
            </a:r>
            <a:r>
              <a:rPr lang="en-US" altLang="ko-KR" sz="900" dirty="0" smtClean="0"/>
              <a:t>, 3</a:t>
            </a:r>
            <a:r>
              <a:rPr lang="ko-KR" altLang="en-US" sz="900" dirty="0" smtClean="0"/>
              <a:t>개월</a:t>
            </a:r>
            <a:r>
              <a:rPr lang="en-US" altLang="ko-KR" sz="900" dirty="0" smtClean="0"/>
              <a:t>, 6</a:t>
            </a:r>
            <a:r>
              <a:rPr lang="ko-KR" altLang="en-US" sz="900" dirty="0" smtClean="0"/>
              <a:t>개월</a:t>
            </a:r>
            <a:r>
              <a:rPr lang="en-US" altLang="ko-KR" sz="900" dirty="0" smtClean="0"/>
              <a:t>, 12</a:t>
            </a:r>
            <a:r>
              <a:rPr lang="ko-KR" altLang="en-US" sz="900" dirty="0" smtClean="0"/>
              <a:t>개월</a:t>
            </a:r>
            <a:endParaRPr lang="ko-KR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1398927" y="2694112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화상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녹화</a:t>
            </a:r>
            <a:endParaRPr lang="ko-KR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6516216" y="69269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개월 은 체크박스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분류는 라디오버튼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smtClean="0"/>
              <a:t>환경설정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결제시스템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67544" y="764704"/>
          <a:ext cx="8280920" cy="198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7056784"/>
              </a:tblGrid>
              <a:tr h="28346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LMS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결제시스템</a:t>
                      </a:r>
                      <a:endParaRPr lang="en-US" altLang="ko-KR" sz="9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결제방법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AllatPage</a:t>
                      </a:r>
                      <a:r>
                        <a:rPr lang="en-US" altLang="ko-KR" sz="900" dirty="0" smtClean="0"/>
                        <a:t> :ID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AllatPage:Cross</a:t>
                      </a:r>
                      <a:r>
                        <a:rPr lang="en-US" altLang="ko-KR" sz="900" dirty="0" smtClean="0"/>
                        <a:t>-key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상점주소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무통장계좌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가상계좌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907704" y="1360024"/>
            <a:ext cx="2016224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781272" y="1070320"/>
            <a:ext cx="31069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무통장입금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무통장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가상계좌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온라인계좌이체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카드결제</a:t>
            </a:r>
            <a:r>
              <a:rPr lang="en-US" altLang="ko-KR" sz="900" dirty="0" smtClean="0"/>
              <a:t>,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1907704" y="1646384"/>
            <a:ext cx="2016224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907704" y="1921872"/>
            <a:ext cx="460851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907704" y="2197360"/>
            <a:ext cx="2016224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907704" y="2455264"/>
            <a:ext cx="2016224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588224" y="1916832"/>
            <a:ext cx="720080" cy="216024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주소검색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467544" y="2996952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결제방식은 체크박스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주소검색버튼을 눌렀을 경우 팝업으로 </a:t>
            </a:r>
            <a:r>
              <a:rPr lang="ko-KR" altLang="en-US" sz="900" dirty="0" err="1" smtClean="0"/>
              <a:t>주소검색창이</a:t>
            </a:r>
            <a:r>
              <a:rPr lang="ko-KR" altLang="en-US" sz="900" dirty="0" smtClean="0"/>
              <a:t> 나옴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28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smtClean="0"/>
              <a:t>환경설정 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PushServer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67544" y="764704"/>
          <a:ext cx="8280920" cy="85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7056784"/>
              </a:tblGrid>
              <a:tr h="2834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안드로이드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푸시서버</a:t>
                      </a:r>
                      <a:endParaRPr lang="en-US" altLang="ko-KR" sz="9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AllatPage</a:t>
                      </a:r>
                      <a:r>
                        <a:rPr lang="en-US" altLang="ko-KR" sz="900" dirty="0" smtClean="0"/>
                        <a:t> :ID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AllatPage:Cross</a:t>
                      </a:r>
                      <a:r>
                        <a:rPr lang="en-US" altLang="ko-KR" sz="900" dirty="0" smtClean="0"/>
                        <a:t>-key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907704" y="1360024"/>
            <a:ext cx="2016224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07704" y="1081614"/>
            <a:ext cx="2016224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67544" y="1916832"/>
          <a:ext cx="8280920" cy="85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7056784"/>
              </a:tblGrid>
              <a:tr h="2834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아이폰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푸시서버</a:t>
                      </a:r>
                      <a:endParaRPr lang="en-US" altLang="ko-KR" sz="9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AllatPage</a:t>
                      </a:r>
                      <a:r>
                        <a:rPr lang="en-US" altLang="ko-KR" sz="900" dirty="0" smtClean="0"/>
                        <a:t> :ID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AllatPage:Cross</a:t>
                      </a:r>
                      <a:r>
                        <a:rPr lang="en-US" altLang="ko-KR" sz="900" dirty="0" smtClean="0"/>
                        <a:t>-key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907704" y="2512152"/>
            <a:ext cx="2016224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07704" y="2233742"/>
            <a:ext cx="2016224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smtClean="0"/>
              <a:t>환경설정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설정파일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67544" y="764704"/>
          <a:ext cx="8280920" cy="566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6912768"/>
              </a:tblGrid>
              <a:tr h="28346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녹화파일</a:t>
                      </a:r>
                      <a:endParaRPr lang="en-US" altLang="ko-KR" sz="9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녹화파일 업로드 경로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907704" y="1081614"/>
            <a:ext cx="2016224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78684" y="1078614"/>
            <a:ext cx="720080" cy="216024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찾아보기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208912" cy="536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7504" y="188640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회원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강사관리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회원리스트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836712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회원리스트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836712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수강이력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2339752" y="836712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결제이력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3347864" y="836712"/>
            <a:ext cx="973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환불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188640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회원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강사관리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회원리스트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566738"/>
            <a:ext cx="806767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481</Words>
  <Application>Microsoft Office PowerPoint</Application>
  <PresentationFormat>화면 슬라이드 쇼(4:3)</PresentationFormat>
  <Paragraphs>212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96</cp:revision>
  <dcterms:created xsi:type="dcterms:W3CDTF">2015-11-09T08:14:44Z</dcterms:created>
  <dcterms:modified xsi:type="dcterms:W3CDTF">2015-11-11T10:03:44Z</dcterms:modified>
</cp:coreProperties>
</file>