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10" r:id="rId4"/>
    <p:sldId id="311" r:id="rId5"/>
    <p:sldId id="312" r:id="rId6"/>
    <p:sldId id="314" r:id="rId7"/>
    <p:sldId id="315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801"/>
    <a:srgbClr val="FFD437"/>
    <a:srgbClr val="FFDD61"/>
    <a:srgbClr val="F3EF9F"/>
    <a:srgbClr val="FFE279"/>
    <a:srgbClr val="EEBB00"/>
    <a:srgbClr val="FFE585"/>
    <a:srgbClr val="CCA000"/>
    <a:srgbClr val="8E7000"/>
    <a:srgbClr val="5845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3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9AB8CE-CE89-4874-92F1-EC2A9766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881D7E1-111B-4D57-B037-81B79440B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E4E607-6F74-4C25-A4A9-A48B4458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2885-9C7C-4E9C-9AA9-26001E8A6D8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F5E2836-57A0-4F71-AC95-1F5AFCEC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0CDAD8-A183-4828-A180-0D6C70E4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92C-2C81-4D1D-BC7B-639B23AFB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744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BEA880-C5D6-46B6-9256-498979C8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40B4192-C27D-4356-A1A5-060756E53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6D814FB-9819-4B67-A87F-BE79E3E1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2885-9C7C-4E9C-9AA9-26001E8A6D8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738407-741C-4C4D-8F68-2D204E6A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3BB6F8-6526-4068-9EED-027BCCE5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92C-2C81-4D1D-BC7B-639B23AFB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986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57190B6-BFA8-4FE1-A0B0-422C008CE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0219958-0398-4E0D-90E4-0D2A6865E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2350214-385C-4D19-B571-553E64FF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2885-9C7C-4E9C-9AA9-26001E8A6D8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EB0B22-25C6-42DB-844F-5E746151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250BF6-312A-4FBA-84BE-7289ABEC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92C-2C81-4D1D-BC7B-639B23AFB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2016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4E4CDF-3433-4315-B56C-4AE10C22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D941238-F19C-4830-8F43-96994E13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6A310F2-5790-44A9-94CD-2E4D0AB2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2885-9C7C-4E9C-9AA9-26001E8A6D8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1EBA449-72D2-4F80-8A3D-4BC6D0DD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D065337-7C3B-4973-9FC2-0BFAB334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92C-2C81-4D1D-BC7B-639B23AFB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716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F0852-E58B-424E-988B-AE5A387A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8056727-4203-4DE8-8E56-F4D804FE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F710C4C-2F04-467A-910D-A9D3B7C8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2885-9C7C-4E9C-9AA9-26001E8A6D8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4C1F8E-129E-4216-B0BA-5C462EC8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5F34582-27FE-4961-ADBE-F0DBED4F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92C-2C81-4D1D-BC7B-639B23AFB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677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18A53D-89FC-448D-A9F9-0BFF4C81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A912A55-ECBD-471D-BF8A-24FEF6741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2612B75-97BF-4E8B-A29C-3701C1EC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8B0A456-FF92-4747-8D55-0DEA456D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2885-9C7C-4E9C-9AA9-26001E8A6D8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6647961-A9DB-4141-A879-0427B8C1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FF5E88F-CFBB-4548-B373-EC5F406A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92C-2C81-4D1D-BC7B-639B23AFB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937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63B700B-7960-43DE-91C6-75C7C990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540B3A-D727-4651-827F-C91E128ED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756EB3D-E6C3-477A-B14B-66B7103C6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70CCB2C-FC58-4AAE-A500-560DDE27F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406E5B7-CBE5-4817-B668-2CDC30DE4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2081B2D-6CBF-494D-801B-DBC2B718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2885-9C7C-4E9C-9AA9-26001E8A6D8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3434F4E-08A8-496D-8C6E-14A006DC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7ED6E67-CC2B-4DAF-84EE-8C83747F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92C-2C81-4D1D-BC7B-639B23AFB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6778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059890-883B-4B8E-8DF2-C90D789A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63B125A-7835-4F03-972F-98FF9735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2885-9C7C-4E9C-9AA9-26001E8A6D8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AFF7776-CD81-4225-B404-94DF7459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292EDF5-60F2-4460-95ED-0D4587F0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92C-2C81-4D1D-BC7B-639B23AFB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311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A1EA553-ABC2-49DD-AFE7-72F87492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2885-9C7C-4E9C-9AA9-26001E8A6D8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2D37625-A159-4D28-8FF3-B661546C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26F6D77-CA45-4D51-9187-EFD49D3C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92C-2C81-4D1D-BC7B-639B23AFB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726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FC866BA-A887-4C60-9E53-8A201B34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FD3C7CD-74BF-402E-A4D9-6DBFE505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ACA7C0A-CB02-498E-9D29-BBCE69D57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93F6687-B498-4C16-9318-32A9C4C0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2885-9C7C-4E9C-9AA9-26001E8A6D8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B7ACD4-3478-4B8E-9D40-07B443FA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28EFDF5-BC3A-4885-BA77-5C174BC0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92C-2C81-4D1D-BC7B-639B23AFB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898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2F22F9-8577-4716-A679-A2EC305E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8D5D9F4-F610-4178-92FF-EA1B8483C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C9D2899-1BB4-4C6C-934A-F30837118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95B39E-3BCE-4B10-8970-9D908274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2885-9C7C-4E9C-9AA9-26001E8A6D8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C9B0389-D0D1-4742-9AC9-466F91CF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D681B04-2D95-4187-9E6E-35D548F7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92C-2C81-4D1D-BC7B-639B23AFB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652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EE3A07C-CA91-432B-9822-E1414830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9EE94B8-935E-4E86-B392-75CE3AC1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9AA5423-B1C5-4518-BBB6-03E6F6936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42885-9C7C-4E9C-9AA9-26001E8A6D8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E585B23-0413-4E91-8316-FDEEBAA64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3E77DC3-8853-4B2D-A96D-CF8D738A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592C-2C81-4D1D-BC7B-639B23AFB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7979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37570710@N02/7269514668/in/set-72157629895218786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7.png"/><Relationship Id="rId5" Type="http://schemas.openxmlformats.org/officeDocument/2006/relationships/image" Target="../media/image26.sv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://www.flickr.com/photos/37570710@N02/7269514668/in/set-72157629895218786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9.png"/><Relationship Id="rId5" Type="http://schemas.openxmlformats.org/officeDocument/2006/relationships/image" Target="../media/image26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www.flickr.com/photos/37570710@N02/7269514668/in/set-72157629895218786/" TargetMode="External"/></Relationships>
</file>

<file path=ppt/slides/_rels/slide4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hyperlink" Target="http://www.flickr.com/photos/37570710@N02/7269514668/in/set-72157629895218786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6.svg"/><Relationship Id="rId9" Type="http://schemas.openxmlformats.org/officeDocument/2006/relationships/hyperlink" Target="http://www.flickr.com/photos/37570710@N02/7269514668/in/set-72157629895218786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6.svg"/><Relationship Id="rId4" Type="http://schemas.openxmlformats.org/officeDocument/2006/relationships/image" Target="../media/image5.png"/><Relationship Id="rId9" Type="http://schemas.openxmlformats.org/officeDocument/2006/relationships/hyperlink" Target="http://www.flickr.com/photos/37570710@N02/7269514668/in/set-72157629895218786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4.svg"/><Relationship Id="rId9" Type="http://schemas.openxmlformats.org/officeDocument/2006/relationships/hyperlink" Target="http://www.flickr.com/photos/37570710@N02/7269514668/in/set-72157629895218786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37570710@N02/7269514668/in/set-72157629895218786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="" xmlns:a16="http://schemas.microsoft.com/office/drawing/2014/main" id="{590F727C-5470-4851-B4FB-194258DC69E5}"/>
              </a:ext>
            </a:extLst>
          </p:cNvPr>
          <p:cNvSpPr>
            <a:spLocks noChangeAspect="1"/>
          </p:cNvSpPr>
          <p:nvPr/>
        </p:nvSpPr>
        <p:spPr>
          <a:xfrm>
            <a:off x="8557630" y="3021274"/>
            <a:ext cx="554338" cy="554339"/>
          </a:xfrm>
          <a:prstGeom prst="ellipse">
            <a:avLst/>
          </a:prstGeom>
          <a:solidFill>
            <a:srgbClr val="FFC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8ECE0145-6793-49EE-99B6-FFBF956BA515}"/>
              </a:ext>
            </a:extLst>
          </p:cNvPr>
          <p:cNvSpPr>
            <a:spLocks noChangeAspect="1"/>
          </p:cNvSpPr>
          <p:nvPr/>
        </p:nvSpPr>
        <p:spPr>
          <a:xfrm>
            <a:off x="-317172" y="5765942"/>
            <a:ext cx="1253359" cy="1253359"/>
          </a:xfrm>
          <a:prstGeom prst="ellipse">
            <a:avLst/>
          </a:prstGeom>
          <a:noFill/>
          <a:ln w="98425">
            <a:solidFill>
              <a:srgbClr val="FFC8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EA093623-0040-4BD0-9786-B4451BA904C1}"/>
              </a:ext>
            </a:extLst>
          </p:cNvPr>
          <p:cNvSpPr>
            <a:spLocks noChangeAspect="1"/>
          </p:cNvSpPr>
          <p:nvPr/>
        </p:nvSpPr>
        <p:spPr>
          <a:xfrm>
            <a:off x="2588774" y="2110751"/>
            <a:ext cx="1199555" cy="119955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C8685F9-8022-4532-86BC-ED571D599484}"/>
              </a:ext>
            </a:extLst>
          </p:cNvPr>
          <p:cNvSpPr txBox="1"/>
          <p:nvPr/>
        </p:nvSpPr>
        <p:spPr>
          <a:xfrm>
            <a:off x="3336028" y="2681520"/>
            <a:ext cx="58780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    </a:t>
            </a:r>
            <a:r>
              <a:rPr lang="en-US" altLang="ko-KR" sz="4400" dirty="0" smtClean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STATISTICS   </a:t>
            </a:r>
            <a:r>
              <a:rPr lang="en-US" altLang="ko-KR" sz="44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sz="440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8DDDA61-17D8-42E4-A430-7C1B8B53B195}"/>
              </a:ext>
            </a:extLst>
          </p:cNvPr>
          <p:cNvSpPr>
            <a:spLocks noChangeAspect="1"/>
          </p:cNvSpPr>
          <p:nvPr/>
        </p:nvSpPr>
        <p:spPr>
          <a:xfrm flipH="1">
            <a:off x="10646895" y="760984"/>
            <a:ext cx="662150" cy="66215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4037CF15-40A5-4D77-9805-6F9D241F43C3}"/>
              </a:ext>
            </a:extLst>
          </p:cNvPr>
          <p:cNvSpPr>
            <a:spLocks noChangeAspect="1"/>
          </p:cNvSpPr>
          <p:nvPr/>
        </p:nvSpPr>
        <p:spPr>
          <a:xfrm>
            <a:off x="11110705" y="5608285"/>
            <a:ext cx="1513914" cy="1513914"/>
          </a:xfrm>
          <a:prstGeom prst="ellipse">
            <a:avLst/>
          </a:prstGeom>
          <a:noFill/>
          <a:ln w="98425">
            <a:solidFill>
              <a:srgbClr val="FFC8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B860C7A9-3A3E-4388-A1F4-E9D577E175FA}"/>
              </a:ext>
            </a:extLst>
          </p:cNvPr>
          <p:cNvSpPr>
            <a:spLocks noChangeAspect="1"/>
          </p:cNvSpPr>
          <p:nvPr/>
        </p:nvSpPr>
        <p:spPr>
          <a:xfrm>
            <a:off x="10977970" y="5608285"/>
            <a:ext cx="488731" cy="488731"/>
          </a:xfrm>
          <a:prstGeom prst="ellipse">
            <a:avLst/>
          </a:prstGeom>
          <a:noFill/>
          <a:ln w="98425">
            <a:solidFill>
              <a:srgbClr val="FFC8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93AB8B9D-485D-4F72-8357-E55871CDE0FC}"/>
              </a:ext>
            </a:extLst>
          </p:cNvPr>
          <p:cNvSpPr>
            <a:spLocks noChangeAspect="1"/>
          </p:cNvSpPr>
          <p:nvPr/>
        </p:nvSpPr>
        <p:spPr>
          <a:xfrm>
            <a:off x="527020" y="537644"/>
            <a:ext cx="1253359" cy="1253361"/>
          </a:xfrm>
          <a:prstGeom prst="ellipse">
            <a:avLst/>
          </a:prstGeom>
          <a:solidFill>
            <a:srgbClr val="FFC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D2FEB3E8-767C-40AF-A89D-3256A6D7BEB2}"/>
              </a:ext>
            </a:extLst>
          </p:cNvPr>
          <p:cNvSpPr/>
          <p:nvPr/>
        </p:nvSpPr>
        <p:spPr>
          <a:xfrm>
            <a:off x="9442999" y="1028819"/>
            <a:ext cx="1032902" cy="63239"/>
          </a:xfrm>
          <a:custGeom>
            <a:avLst/>
            <a:gdLst>
              <a:gd name="connsiteX0" fmla="*/ 454819 w 466725"/>
              <a:gd name="connsiteY0" fmla="*/ 26194 h 28575"/>
              <a:gd name="connsiteX1" fmla="*/ 16669 w 466725"/>
              <a:gd name="connsiteY1" fmla="*/ 26194 h 28575"/>
              <a:gd name="connsiteX2" fmla="*/ 7144 w 466725"/>
              <a:gd name="connsiteY2" fmla="*/ 16669 h 28575"/>
              <a:gd name="connsiteX3" fmla="*/ 16669 w 466725"/>
              <a:gd name="connsiteY3" fmla="*/ 7144 h 28575"/>
              <a:gd name="connsiteX4" fmla="*/ 454819 w 466725"/>
              <a:gd name="connsiteY4" fmla="*/ 7144 h 28575"/>
              <a:gd name="connsiteX5" fmla="*/ 464344 w 466725"/>
              <a:gd name="connsiteY5" fmla="*/ 16669 h 28575"/>
              <a:gd name="connsiteX6" fmla="*/ 454819 w 466725"/>
              <a:gd name="connsiteY6" fmla="*/ 2619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725" h="28575">
                <a:moveTo>
                  <a:pt x="454819" y="26194"/>
                </a:moveTo>
                <a:lnTo>
                  <a:pt x="16669" y="26194"/>
                </a:lnTo>
                <a:cubicBezTo>
                  <a:pt x="10954" y="26194"/>
                  <a:pt x="7144" y="22384"/>
                  <a:pt x="7144" y="16669"/>
                </a:cubicBezTo>
                <a:cubicBezTo>
                  <a:pt x="7144" y="10954"/>
                  <a:pt x="10954" y="7144"/>
                  <a:pt x="16669" y="7144"/>
                </a:cubicBezTo>
                <a:lnTo>
                  <a:pt x="454819" y="7144"/>
                </a:lnTo>
                <a:cubicBezTo>
                  <a:pt x="460534" y="7144"/>
                  <a:pt x="464344" y="10954"/>
                  <a:pt x="464344" y="16669"/>
                </a:cubicBezTo>
                <a:cubicBezTo>
                  <a:pt x="464344" y="22384"/>
                  <a:pt x="459581" y="26194"/>
                  <a:pt x="454819" y="261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="" xmlns:a16="http://schemas.microsoft.com/office/drawing/2014/main" id="{723B8211-8C86-46FA-8E88-B6581ADE60DC}"/>
              </a:ext>
            </a:extLst>
          </p:cNvPr>
          <p:cNvSpPr/>
          <p:nvPr/>
        </p:nvSpPr>
        <p:spPr>
          <a:xfrm>
            <a:off x="9057708" y="1102029"/>
            <a:ext cx="1032902" cy="63239"/>
          </a:xfrm>
          <a:custGeom>
            <a:avLst/>
            <a:gdLst>
              <a:gd name="connsiteX0" fmla="*/ 454819 w 466725"/>
              <a:gd name="connsiteY0" fmla="*/ 26194 h 28575"/>
              <a:gd name="connsiteX1" fmla="*/ 16669 w 466725"/>
              <a:gd name="connsiteY1" fmla="*/ 26194 h 28575"/>
              <a:gd name="connsiteX2" fmla="*/ 7144 w 466725"/>
              <a:gd name="connsiteY2" fmla="*/ 16669 h 28575"/>
              <a:gd name="connsiteX3" fmla="*/ 16669 w 466725"/>
              <a:gd name="connsiteY3" fmla="*/ 7144 h 28575"/>
              <a:gd name="connsiteX4" fmla="*/ 454819 w 466725"/>
              <a:gd name="connsiteY4" fmla="*/ 7144 h 28575"/>
              <a:gd name="connsiteX5" fmla="*/ 464344 w 466725"/>
              <a:gd name="connsiteY5" fmla="*/ 16669 h 28575"/>
              <a:gd name="connsiteX6" fmla="*/ 454819 w 466725"/>
              <a:gd name="connsiteY6" fmla="*/ 2619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725" h="28575">
                <a:moveTo>
                  <a:pt x="454819" y="26194"/>
                </a:moveTo>
                <a:lnTo>
                  <a:pt x="16669" y="26194"/>
                </a:lnTo>
                <a:cubicBezTo>
                  <a:pt x="10954" y="26194"/>
                  <a:pt x="7144" y="22384"/>
                  <a:pt x="7144" y="16669"/>
                </a:cubicBezTo>
                <a:cubicBezTo>
                  <a:pt x="7144" y="10954"/>
                  <a:pt x="10954" y="7144"/>
                  <a:pt x="16669" y="7144"/>
                </a:cubicBezTo>
                <a:lnTo>
                  <a:pt x="454819" y="7144"/>
                </a:lnTo>
                <a:cubicBezTo>
                  <a:pt x="460534" y="7144"/>
                  <a:pt x="464344" y="10954"/>
                  <a:pt x="464344" y="16669"/>
                </a:cubicBezTo>
                <a:cubicBezTo>
                  <a:pt x="464344" y="22384"/>
                  <a:pt x="459581" y="26194"/>
                  <a:pt x="454819" y="261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순서도: 추출 18">
            <a:extLst>
              <a:ext uri="{FF2B5EF4-FFF2-40B4-BE49-F238E27FC236}">
                <a16:creationId xmlns="" xmlns:a16="http://schemas.microsoft.com/office/drawing/2014/main" id="{4C9D1DDE-354C-49FB-AE9D-78F4FD240509}"/>
              </a:ext>
            </a:extLst>
          </p:cNvPr>
          <p:cNvSpPr/>
          <p:nvPr/>
        </p:nvSpPr>
        <p:spPr>
          <a:xfrm>
            <a:off x="1024526" y="5151849"/>
            <a:ext cx="206478" cy="250723"/>
          </a:xfrm>
          <a:prstGeom prst="flowChartExtra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>
            <a:extLst>
              <a:ext uri="{FF2B5EF4-FFF2-40B4-BE49-F238E27FC236}">
                <a16:creationId xmlns="" xmlns:a16="http://schemas.microsoft.com/office/drawing/2014/main" id="{AA11AE76-9864-44D5-A8C8-9240CD7A813A}"/>
              </a:ext>
            </a:extLst>
          </p:cNvPr>
          <p:cNvSpPr/>
          <p:nvPr/>
        </p:nvSpPr>
        <p:spPr>
          <a:xfrm>
            <a:off x="1624250" y="5640580"/>
            <a:ext cx="206478" cy="250723"/>
          </a:xfrm>
          <a:prstGeom prst="flowChartExtra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>
            <a:extLst>
              <a:ext uri="{FF2B5EF4-FFF2-40B4-BE49-F238E27FC236}">
                <a16:creationId xmlns="" xmlns:a16="http://schemas.microsoft.com/office/drawing/2014/main" id="{2108FEA9-820A-4836-B0A8-7B437197A5FA}"/>
              </a:ext>
            </a:extLst>
          </p:cNvPr>
          <p:cNvSpPr/>
          <p:nvPr/>
        </p:nvSpPr>
        <p:spPr>
          <a:xfrm>
            <a:off x="1727489" y="4901126"/>
            <a:ext cx="206478" cy="250723"/>
          </a:xfrm>
          <a:prstGeom prst="flowChartExtra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29525E3A-BD55-491B-AE12-280DE76FBDC0}"/>
              </a:ext>
            </a:extLst>
          </p:cNvPr>
          <p:cNvCxnSpPr>
            <a:cxnSpLocks/>
          </p:cNvCxnSpPr>
          <p:nvPr/>
        </p:nvCxnSpPr>
        <p:spPr>
          <a:xfrm>
            <a:off x="3633878" y="3804380"/>
            <a:ext cx="50327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E799BE-AEBA-4095-BBF0-501CFAFBC6E7}"/>
              </a:ext>
            </a:extLst>
          </p:cNvPr>
          <p:cNvSpPr txBox="1"/>
          <p:nvPr/>
        </p:nvSpPr>
        <p:spPr>
          <a:xfrm>
            <a:off x="4224091" y="4033148"/>
            <a:ext cx="3852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통계학개론</a:t>
            </a:r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</a:t>
            </a:r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팀</a:t>
            </a:r>
            <a:endParaRPr lang="en-US" altLang="ko-KR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응용신소재공학과 강민석  </a:t>
            </a:r>
            <a:r>
              <a:rPr lang="ko-KR" altLang="en-US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신명섭</a:t>
            </a:r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전현지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심재창</a:t>
            </a:r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교수님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383038C8-DFF9-486C-A934-DB009239220B}"/>
              </a:ext>
            </a:extLst>
          </p:cNvPr>
          <p:cNvGrpSpPr/>
          <p:nvPr/>
        </p:nvGrpSpPr>
        <p:grpSpPr>
          <a:xfrm>
            <a:off x="9861319" y="5512064"/>
            <a:ext cx="516927" cy="340586"/>
            <a:chOff x="9057708" y="4793226"/>
            <a:chExt cx="516927" cy="438974"/>
          </a:xfrm>
        </p:grpSpPr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BFF32DFD-11FD-4C82-B03F-4A2CFF799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7708" y="4793226"/>
              <a:ext cx="263273" cy="438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CF7ADDB9-E6B2-47FC-863F-85A8C3233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1362" y="4793226"/>
              <a:ext cx="263273" cy="438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138DCCD2-CEBC-4454-8820-25595D7041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9344" y="4793226"/>
              <a:ext cx="263273" cy="438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자유형: 도형 40">
            <a:extLst>
              <a:ext uri="{FF2B5EF4-FFF2-40B4-BE49-F238E27FC236}">
                <a16:creationId xmlns="" xmlns:a16="http://schemas.microsoft.com/office/drawing/2014/main" id="{6CBB2AB9-3C30-421F-8DD8-9CFA6D76FD19}"/>
              </a:ext>
            </a:extLst>
          </p:cNvPr>
          <p:cNvSpPr/>
          <p:nvPr/>
        </p:nvSpPr>
        <p:spPr>
          <a:xfrm>
            <a:off x="2785209" y="5894172"/>
            <a:ext cx="1032902" cy="63239"/>
          </a:xfrm>
          <a:custGeom>
            <a:avLst/>
            <a:gdLst>
              <a:gd name="connsiteX0" fmla="*/ 454819 w 466725"/>
              <a:gd name="connsiteY0" fmla="*/ 26194 h 28575"/>
              <a:gd name="connsiteX1" fmla="*/ 16669 w 466725"/>
              <a:gd name="connsiteY1" fmla="*/ 26194 h 28575"/>
              <a:gd name="connsiteX2" fmla="*/ 7144 w 466725"/>
              <a:gd name="connsiteY2" fmla="*/ 16669 h 28575"/>
              <a:gd name="connsiteX3" fmla="*/ 16669 w 466725"/>
              <a:gd name="connsiteY3" fmla="*/ 7144 h 28575"/>
              <a:gd name="connsiteX4" fmla="*/ 454819 w 466725"/>
              <a:gd name="connsiteY4" fmla="*/ 7144 h 28575"/>
              <a:gd name="connsiteX5" fmla="*/ 464344 w 466725"/>
              <a:gd name="connsiteY5" fmla="*/ 16669 h 28575"/>
              <a:gd name="connsiteX6" fmla="*/ 454819 w 466725"/>
              <a:gd name="connsiteY6" fmla="*/ 2619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725" h="28575">
                <a:moveTo>
                  <a:pt x="454819" y="26194"/>
                </a:moveTo>
                <a:lnTo>
                  <a:pt x="16669" y="26194"/>
                </a:lnTo>
                <a:cubicBezTo>
                  <a:pt x="10954" y="26194"/>
                  <a:pt x="7144" y="22384"/>
                  <a:pt x="7144" y="16669"/>
                </a:cubicBezTo>
                <a:cubicBezTo>
                  <a:pt x="7144" y="10954"/>
                  <a:pt x="10954" y="7144"/>
                  <a:pt x="16669" y="7144"/>
                </a:cubicBezTo>
                <a:lnTo>
                  <a:pt x="454819" y="7144"/>
                </a:lnTo>
                <a:cubicBezTo>
                  <a:pt x="460534" y="7144"/>
                  <a:pt x="464344" y="10954"/>
                  <a:pt x="464344" y="16669"/>
                </a:cubicBezTo>
                <a:cubicBezTo>
                  <a:pt x="464344" y="22384"/>
                  <a:pt x="459581" y="26194"/>
                  <a:pt x="454819" y="261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="" xmlns:a16="http://schemas.microsoft.com/office/drawing/2014/main" id="{5E330936-76DC-400D-8200-C00654B545EF}"/>
              </a:ext>
            </a:extLst>
          </p:cNvPr>
          <p:cNvSpPr/>
          <p:nvPr/>
        </p:nvSpPr>
        <p:spPr>
          <a:xfrm>
            <a:off x="2399918" y="5967382"/>
            <a:ext cx="1032902" cy="63239"/>
          </a:xfrm>
          <a:custGeom>
            <a:avLst/>
            <a:gdLst>
              <a:gd name="connsiteX0" fmla="*/ 454819 w 466725"/>
              <a:gd name="connsiteY0" fmla="*/ 26194 h 28575"/>
              <a:gd name="connsiteX1" fmla="*/ 16669 w 466725"/>
              <a:gd name="connsiteY1" fmla="*/ 26194 h 28575"/>
              <a:gd name="connsiteX2" fmla="*/ 7144 w 466725"/>
              <a:gd name="connsiteY2" fmla="*/ 16669 h 28575"/>
              <a:gd name="connsiteX3" fmla="*/ 16669 w 466725"/>
              <a:gd name="connsiteY3" fmla="*/ 7144 h 28575"/>
              <a:gd name="connsiteX4" fmla="*/ 454819 w 466725"/>
              <a:gd name="connsiteY4" fmla="*/ 7144 h 28575"/>
              <a:gd name="connsiteX5" fmla="*/ 464344 w 466725"/>
              <a:gd name="connsiteY5" fmla="*/ 16669 h 28575"/>
              <a:gd name="connsiteX6" fmla="*/ 454819 w 466725"/>
              <a:gd name="connsiteY6" fmla="*/ 2619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725" h="28575">
                <a:moveTo>
                  <a:pt x="454819" y="26194"/>
                </a:moveTo>
                <a:lnTo>
                  <a:pt x="16669" y="26194"/>
                </a:lnTo>
                <a:cubicBezTo>
                  <a:pt x="10954" y="26194"/>
                  <a:pt x="7144" y="22384"/>
                  <a:pt x="7144" y="16669"/>
                </a:cubicBezTo>
                <a:cubicBezTo>
                  <a:pt x="7144" y="10954"/>
                  <a:pt x="10954" y="7144"/>
                  <a:pt x="16669" y="7144"/>
                </a:cubicBezTo>
                <a:lnTo>
                  <a:pt x="454819" y="7144"/>
                </a:lnTo>
                <a:cubicBezTo>
                  <a:pt x="460534" y="7144"/>
                  <a:pt x="464344" y="10954"/>
                  <a:pt x="464344" y="16669"/>
                </a:cubicBezTo>
                <a:cubicBezTo>
                  <a:pt x="464344" y="22384"/>
                  <a:pt x="459581" y="26194"/>
                  <a:pt x="454819" y="261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8011D63B-A881-4652-B01D-BD3CCEF45421}"/>
              </a:ext>
            </a:extLst>
          </p:cNvPr>
          <p:cNvSpPr>
            <a:spLocks noChangeAspect="1"/>
          </p:cNvSpPr>
          <p:nvPr/>
        </p:nvSpPr>
        <p:spPr>
          <a:xfrm>
            <a:off x="1189978" y="932432"/>
            <a:ext cx="868544" cy="868544"/>
          </a:xfrm>
          <a:prstGeom prst="ellipse">
            <a:avLst/>
          </a:prstGeom>
          <a:noFill/>
          <a:ln w="98425">
            <a:solidFill>
              <a:srgbClr val="FFC8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11812656-0BF4-4BA9-802A-4F8860CFF8C2}"/>
              </a:ext>
            </a:extLst>
          </p:cNvPr>
          <p:cNvGrpSpPr/>
          <p:nvPr/>
        </p:nvGrpSpPr>
        <p:grpSpPr>
          <a:xfrm>
            <a:off x="4840047" y="5061986"/>
            <a:ext cx="516927" cy="340586"/>
            <a:chOff x="9057708" y="4793226"/>
            <a:chExt cx="516927" cy="438974"/>
          </a:xfrm>
        </p:grpSpPr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C8CD31C5-4F0A-4FAF-920D-9957E7E1B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7708" y="4793226"/>
              <a:ext cx="263273" cy="438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FEABDB05-0A56-4C04-B685-0795EC656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1362" y="4793226"/>
              <a:ext cx="263273" cy="438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64ABBB93-443D-4DEF-9383-1EC58CC49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9344" y="4793226"/>
              <a:ext cx="263273" cy="438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576CC3B4-AC0F-47BB-BE4A-B20F5A0F5E85}"/>
              </a:ext>
            </a:extLst>
          </p:cNvPr>
          <p:cNvSpPr>
            <a:spLocks noChangeAspect="1"/>
          </p:cNvSpPr>
          <p:nvPr/>
        </p:nvSpPr>
        <p:spPr>
          <a:xfrm>
            <a:off x="8251007" y="5357561"/>
            <a:ext cx="419326" cy="419326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B7C529E6-10DD-4C45-A363-1E8E4A91960B}"/>
              </a:ext>
            </a:extLst>
          </p:cNvPr>
          <p:cNvSpPr>
            <a:spLocks noChangeAspect="1"/>
          </p:cNvSpPr>
          <p:nvPr/>
        </p:nvSpPr>
        <p:spPr>
          <a:xfrm>
            <a:off x="11448336" y="1519047"/>
            <a:ext cx="419326" cy="419326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90417" y="3472148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 smtClean="0">
                <a:solidFill>
                  <a:schemeClr val="accent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남자</a:t>
            </a:r>
            <a:r>
              <a:rPr lang="en-US" altLang="ko-KR" sz="1400" dirty="0" smtClean="0">
                <a:solidFill>
                  <a:schemeClr val="accent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accent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여자 별 카페 선호도에 대한 통계 </a:t>
            </a:r>
            <a:r>
              <a:rPr lang="en-US" altLang="ko-KR" sz="1400" dirty="0" smtClean="0">
                <a:solidFill>
                  <a:schemeClr val="accent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endParaRPr lang="ko-KR" altLang="en-US" sz="1400" dirty="0">
              <a:solidFill>
                <a:schemeClr val="accent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87074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 descr="배낭">
            <a:extLst>
              <a:ext uri="{FF2B5EF4-FFF2-40B4-BE49-F238E27FC236}">
                <a16:creationId xmlns="" xmlns:a16="http://schemas.microsoft.com/office/drawing/2014/main" id="{49DE208D-7741-4F0D-8ABB-D3E4FC672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73162" y="2473502"/>
            <a:ext cx="914400" cy="914400"/>
          </a:xfrm>
          <a:prstGeom prst="rect">
            <a:avLst/>
          </a:prstGeom>
        </p:spPr>
      </p:pic>
      <p:pic>
        <p:nvPicPr>
          <p:cNvPr id="20" name="그래픽 19" descr="단색 채워진 걱정하는 얼굴">
            <a:extLst>
              <a:ext uri="{FF2B5EF4-FFF2-40B4-BE49-F238E27FC236}">
                <a16:creationId xmlns="" xmlns:a16="http://schemas.microsoft.com/office/drawing/2014/main" id="{5DA755F3-14EC-47A3-BFE7-3D09BAFB36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19224" y="250154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E9FC0A2-7904-4248-ADC9-A0BEA7A2D7BD}"/>
              </a:ext>
            </a:extLst>
          </p:cNvPr>
          <p:cNvSpPr txBox="1"/>
          <p:nvPr/>
        </p:nvSpPr>
        <p:spPr>
          <a:xfrm>
            <a:off x="4865445" y="891271"/>
            <a:ext cx="2816797" cy="610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남녀에 따른 카페의 선호도 조사</a:t>
            </a:r>
            <a:endParaRPr lang="en-US" altLang="ko-KR" sz="16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24440B19-BF60-4071-A1F9-75AA55D9639A}"/>
              </a:ext>
            </a:extLst>
          </p:cNvPr>
          <p:cNvCxnSpPr/>
          <p:nvPr/>
        </p:nvCxnSpPr>
        <p:spPr>
          <a:xfrm>
            <a:off x="946484" y="866274"/>
            <a:ext cx="1017069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4E1FDC80-D75B-47DF-A0B1-025F77504876}"/>
              </a:ext>
            </a:extLst>
          </p:cNvPr>
          <p:cNvSpPr>
            <a:spLocks noChangeAspect="1"/>
          </p:cNvSpPr>
          <p:nvPr/>
        </p:nvSpPr>
        <p:spPr>
          <a:xfrm>
            <a:off x="655496" y="656611"/>
            <a:ext cx="419326" cy="419326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6CB8573-51D4-44A6-8A6C-0957A4813F21}"/>
              </a:ext>
            </a:extLst>
          </p:cNvPr>
          <p:cNvSpPr txBox="1"/>
          <p:nvPr/>
        </p:nvSpPr>
        <p:spPr>
          <a:xfrm>
            <a:off x="4407135" y="706605"/>
            <a:ext cx="26019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주제를 정하게 된 이유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E7489886-E1EC-42DC-9090-931B7197F88B}"/>
              </a:ext>
            </a:extLst>
          </p:cNvPr>
          <p:cNvSpPr>
            <a:spLocks noChangeAspect="1"/>
          </p:cNvSpPr>
          <p:nvPr/>
        </p:nvSpPr>
        <p:spPr>
          <a:xfrm>
            <a:off x="10907516" y="706605"/>
            <a:ext cx="419326" cy="419326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31" t="8243" r="8769" b="20325"/>
          <a:stretch/>
        </p:blipFill>
        <p:spPr>
          <a:xfrm>
            <a:off x="899231" y="1890425"/>
            <a:ext cx="4773708" cy="42360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3917"/>
          <a:stretch/>
        </p:blipFill>
        <p:spPr>
          <a:xfrm>
            <a:off x="5930362" y="4076772"/>
            <a:ext cx="2452888" cy="21115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72939" y="2020027"/>
            <a:ext cx="642836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 ExtraBold"/>
                <a:ea typeface="나눔스퀘어_ac Light" panose="020B0600000101010101" pitchFamily="50" charset="-127"/>
              </a:rPr>
              <a:t>1. </a:t>
            </a:r>
            <a:r>
              <a:rPr lang="ko-KR" altLang="en-US" sz="2000" dirty="0" smtClean="0">
                <a:latin typeface="나눔스퀘어 ExtraBold"/>
                <a:ea typeface="나눔스퀘어_ac Light" panose="020B0600000101010101" pitchFamily="50" charset="-127"/>
              </a:rPr>
              <a:t>카페 창업을 위한 통계</a:t>
            </a:r>
            <a:endParaRPr lang="en-US" altLang="ko-KR" sz="2000" dirty="0" smtClean="0">
              <a:latin typeface="나눔스퀘어 ExtraBold"/>
              <a:ea typeface="나눔스퀘어_ac Light" panose="020B0600000101010101" pitchFamily="50" charset="-127"/>
            </a:endParaRPr>
          </a:p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근처에 여자들이 많은 곳이면 여자들이 선호하는 카페를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근처에 남자들이 많은 곳이면 남자들이 선호하는 카페 창업을 함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endParaRPr lang="en-US" altLang="ko-KR" sz="20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2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카페 인테리어</a:t>
            </a:r>
            <a:r>
              <a:rPr lang="en-US" altLang="ko-KR" sz="2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소품을 위한 통계</a:t>
            </a:r>
            <a:endParaRPr lang="en-US" altLang="ko-KR" sz="20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여자들이 선호하는 카페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여자가 좋아하는 인테리어와 소품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고데기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머리 끈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꽃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화분 등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  <a:p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남자들이 선호하는 카페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남자가 좋아하는 인테리어와 소품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(PC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방 컴퓨터 등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69513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 descr="배낭">
            <a:extLst>
              <a:ext uri="{FF2B5EF4-FFF2-40B4-BE49-F238E27FC236}">
                <a16:creationId xmlns="" xmlns:a16="http://schemas.microsoft.com/office/drawing/2014/main" id="{49DE208D-7741-4F0D-8ABB-D3E4FC672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73162" y="2473502"/>
            <a:ext cx="914400" cy="914400"/>
          </a:xfrm>
          <a:prstGeom prst="rect">
            <a:avLst/>
          </a:prstGeom>
        </p:spPr>
      </p:pic>
      <p:pic>
        <p:nvPicPr>
          <p:cNvPr id="20" name="그래픽 19" descr="단색 채워진 걱정하는 얼굴">
            <a:extLst>
              <a:ext uri="{FF2B5EF4-FFF2-40B4-BE49-F238E27FC236}">
                <a16:creationId xmlns="" xmlns:a16="http://schemas.microsoft.com/office/drawing/2014/main" id="{5DA755F3-14EC-47A3-BFE7-3D09BAFB36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19224" y="250154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E9FC0A2-7904-4248-ADC9-A0BEA7A2D7BD}"/>
              </a:ext>
            </a:extLst>
          </p:cNvPr>
          <p:cNvSpPr txBox="1"/>
          <p:nvPr/>
        </p:nvSpPr>
        <p:spPr>
          <a:xfrm>
            <a:off x="4865445" y="891271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구글 폼을 이용해 설문 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조사</a:t>
            </a:r>
            <a:endParaRPr lang="en-US" altLang="ko-KR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24440B19-BF60-4071-A1F9-75AA55D9639A}"/>
              </a:ext>
            </a:extLst>
          </p:cNvPr>
          <p:cNvCxnSpPr/>
          <p:nvPr/>
        </p:nvCxnSpPr>
        <p:spPr>
          <a:xfrm>
            <a:off x="946484" y="866274"/>
            <a:ext cx="1017069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4E1FDC80-D75B-47DF-A0B1-025F77504876}"/>
              </a:ext>
            </a:extLst>
          </p:cNvPr>
          <p:cNvSpPr>
            <a:spLocks noChangeAspect="1"/>
          </p:cNvSpPr>
          <p:nvPr/>
        </p:nvSpPr>
        <p:spPr>
          <a:xfrm>
            <a:off x="655496" y="656611"/>
            <a:ext cx="419326" cy="419326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6CB8573-51D4-44A6-8A6C-0957A4813F21}"/>
              </a:ext>
            </a:extLst>
          </p:cNvPr>
          <p:cNvSpPr txBox="1"/>
          <p:nvPr/>
        </p:nvSpPr>
        <p:spPr>
          <a:xfrm>
            <a:off x="4407135" y="706605"/>
            <a:ext cx="2345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결과를 내기 위한 설문지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E7489886-E1EC-42DC-9090-931B7197F88B}"/>
              </a:ext>
            </a:extLst>
          </p:cNvPr>
          <p:cNvSpPr>
            <a:spLocks noChangeAspect="1"/>
          </p:cNvSpPr>
          <p:nvPr/>
        </p:nvSpPr>
        <p:spPr>
          <a:xfrm>
            <a:off x="10907516" y="706605"/>
            <a:ext cx="419326" cy="419326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0" cstate="print"/>
          <a:srcRect l="29569" t="23731" r="44336" b="42547"/>
          <a:stretch/>
        </p:blipFill>
        <p:spPr>
          <a:xfrm>
            <a:off x="574451" y="2096227"/>
            <a:ext cx="3832684" cy="27860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1" cstate="print"/>
          <a:srcRect l="30433" t="21620" r="49054" b="25360"/>
          <a:stretch/>
        </p:blipFill>
        <p:spPr>
          <a:xfrm>
            <a:off x="4946490" y="1834643"/>
            <a:ext cx="2676058" cy="38906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2" cstate="print"/>
          <a:srcRect l="30253" t="37243" r="49550" b="11687"/>
          <a:stretch/>
        </p:blipFill>
        <p:spPr>
          <a:xfrm>
            <a:off x="7871711" y="1834643"/>
            <a:ext cx="2735329" cy="38906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18981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E9FC0A2-7904-4248-ADC9-A0BEA7A2D7BD}"/>
              </a:ext>
            </a:extLst>
          </p:cNvPr>
          <p:cNvSpPr txBox="1"/>
          <p:nvPr/>
        </p:nvSpPr>
        <p:spPr>
          <a:xfrm>
            <a:off x="4865445" y="891271"/>
            <a:ext cx="2868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구글 폼을 이용해 설문 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조사 결과</a:t>
            </a:r>
            <a:endParaRPr lang="en-US" altLang="ko-KR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24440B19-BF60-4071-A1F9-75AA55D9639A}"/>
              </a:ext>
            </a:extLst>
          </p:cNvPr>
          <p:cNvCxnSpPr/>
          <p:nvPr/>
        </p:nvCxnSpPr>
        <p:spPr>
          <a:xfrm>
            <a:off x="946484" y="866274"/>
            <a:ext cx="1017069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4E1FDC80-D75B-47DF-A0B1-025F77504876}"/>
              </a:ext>
            </a:extLst>
          </p:cNvPr>
          <p:cNvSpPr>
            <a:spLocks noChangeAspect="1"/>
          </p:cNvSpPr>
          <p:nvPr/>
        </p:nvSpPr>
        <p:spPr>
          <a:xfrm>
            <a:off x="655496" y="656611"/>
            <a:ext cx="419326" cy="41932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6CB8573-51D4-44A6-8A6C-0957A4813F21}"/>
              </a:ext>
            </a:extLst>
          </p:cNvPr>
          <p:cNvSpPr txBox="1"/>
          <p:nvPr/>
        </p:nvSpPr>
        <p:spPr>
          <a:xfrm>
            <a:off x="4407135" y="706605"/>
            <a:ext cx="22797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설문이 끝난 후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%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E7489886-E1EC-42DC-9090-931B7197F88B}"/>
              </a:ext>
            </a:extLst>
          </p:cNvPr>
          <p:cNvSpPr>
            <a:spLocks noChangeAspect="1"/>
          </p:cNvSpPr>
          <p:nvPr/>
        </p:nvSpPr>
        <p:spPr>
          <a:xfrm>
            <a:off x="10907516" y="706605"/>
            <a:ext cx="419326" cy="41932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0" cstate="print"/>
          <a:srcRect l="29808" t="25123" r="41947" b="32876"/>
          <a:stretch/>
        </p:blipFill>
        <p:spPr>
          <a:xfrm>
            <a:off x="358542" y="1305366"/>
            <a:ext cx="3671386" cy="30708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1" cstate="print"/>
          <a:srcRect l="31601" t="41067" r="39588" b="32138"/>
          <a:stretch/>
        </p:blipFill>
        <p:spPr>
          <a:xfrm>
            <a:off x="4261141" y="1515028"/>
            <a:ext cx="4076700" cy="21325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 cstate="print"/>
          <a:srcRect l="31088" t="55086" r="39034" b="17579"/>
          <a:stretch/>
        </p:blipFill>
        <p:spPr>
          <a:xfrm>
            <a:off x="6995160" y="3035412"/>
            <a:ext cx="4427220" cy="227838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57690829"/>
              </p:ext>
            </p:extLst>
          </p:nvPr>
        </p:nvGraphicFramePr>
        <p:xfrm>
          <a:off x="1013862" y="4582272"/>
          <a:ext cx="2006600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3300">
                  <a:extLst>
                    <a:ext uri="{9D8B030D-6E8A-4147-A177-3AD203B41FA5}">
                      <a16:colId xmlns="" xmlns:a16="http://schemas.microsoft.com/office/drawing/2014/main" val="2126471553"/>
                    </a:ext>
                  </a:extLst>
                </a:gridCol>
                <a:gridCol w="1003300">
                  <a:extLst>
                    <a:ext uri="{9D8B030D-6E8A-4147-A177-3AD203B41FA5}">
                      <a16:colId xmlns="" xmlns:a16="http://schemas.microsoft.com/office/drawing/2014/main" val="919464384"/>
                    </a:ext>
                  </a:extLst>
                </a:gridCol>
              </a:tblGrid>
              <a:tr h="260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남성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여성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6910404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54.9%</a:t>
                      </a:r>
                      <a:endParaRPr lang="ko-KR" altLang="en-US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45.1%</a:t>
                      </a:r>
                      <a:endParaRPr lang="ko-KR" altLang="en-US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898603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0345324"/>
              </p:ext>
            </p:extLst>
          </p:nvPr>
        </p:nvGraphicFramePr>
        <p:xfrm>
          <a:off x="3222772" y="3750999"/>
          <a:ext cx="4810758" cy="77552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1793">
                  <a:extLst>
                    <a:ext uri="{9D8B030D-6E8A-4147-A177-3AD203B41FA5}">
                      <a16:colId xmlns="" xmlns:a16="http://schemas.microsoft.com/office/drawing/2014/main" val="1762683430"/>
                    </a:ext>
                  </a:extLst>
                </a:gridCol>
                <a:gridCol w="801793">
                  <a:extLst>
                    <a:ext uri="{9D8B030D-6E8A-4147-A177-3AD203B41FA5}">
                      <a16:colId xmlns="" xmlns:a16="http://schemas.microsoft.com/office/drawing/2014/main" val="2677361732"/>
                    </a:ext>
                  </a:extLst>
                </a:gridCol>
                <a:gridCol w="801793">
                  <a:extLst>
                    <a:ext uri="{9D8B030D-6E8A-4147-A177-3AD203B41FA5}">
                      <a16:colId xmlns="" xmlns:a16="http://schemas.microsoft.com/office/drawing/2014/main" val="2946270633"/>
                    </a:ext>
                  </a:extLst>
                </a:gridCol>
                <a:gridCol w="801793">
                  <a:extLst>
                    <a:ext uri="{9D8B030D-6E8A-4147-A177-3AD203B41FA5}">
                      <a16:colId xmlns="" xmlns:a16="http://schemas.microsoft.com/office/drawing/2014/main" val="1439618337"/>
                    </a:ext>
                  </a:extLst>
                </a:gridCol>
                <a:gridCol w="801793">
                  <a:extLst>
                    <a:ext uri="{9D8B030D-6E8A-4147-A177-3AD203B41FA5}">
                      <a16:colId xmlns="" xmlns:a16="http://schemas.microsoft.com/office/drawing/2014/main" val="3761221975"/>
                    </a:ext>
                  </a:extLst>
                </a:gridCol>
                <a:gridCol w="801793">
                  <a:extLst>
                    <a:ext uri="{9D8B030D-6E8A-4147-A177-3AD203B41FA5}">
                      <a16:colId xmlns="" xmlns:a16="http://schemas.microsoft.com/office/drawing/2014/main" val="714781468"/>
                    </a:ext>
                  </a:extLst>
                </a:gridCol>
              </a:tblGrid>
              <a:tr h="369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스타벅스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이디아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쥬시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빽다방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투썸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공차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2572246"/>
                  </a:ext>
                </a:extLst>
              </a:tr>
              <a:tr h="40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40%</a:t>
                      </a:r>
                      <a:endParaRPr lang="ko-KR" altLang="en-US" sz="14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1.8%</a:t>
                      </a:r>
                      <a:endParaRPr lang="ko-KR" altLang="en-US" sz="14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7.3%</a:t>
                      </a:r>
                      <a:endParaRPr lang="ko-KR" altLang="en-US" sz="14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45.5%</a:t>
                      </a:r>
                      <a:endParaRPr lang="ko-KR" altLang="en-US" sz="14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5.5%</a:t>
                      </a:r>
                      <a:endParaRPr lang="ko-KR" altLang="en-US" sz="14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0%</a:t>
                      </a:r>
                      <a:endParaRPr lang="ko-KR" altLang="en-US" sz="14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63465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7361128"/>
              </p:ext>
            </p:extLst>
          </p:nvPr>
        </p:nvGraphicFramePr>
        <p:xfrm>
          <a:off x="6995160" y="5468804"/>
          <a:ext cx="4810758" cy="77552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1793">
                  <a:extLst>
                    <a:ext uri="{9D8B030D-6E8A-4147-A177-3AD203B41FA5}">
                      <a16:colId xmlns="" xmlns:a16="http://schemas.microsoft.com/office/drawing/2014/main" val="1762683430"/>
                    </a:ext>
                  </a:extLst>
                </a:gridCol>
                <a:gridCol w="801793">
                  <a:extLst>
                    <a:ext uri="{9D8B030D-6E8A-4147-A177-3AD203B41FA5}">
                      <a16:colId xmlns="" xmlns:a16="http://schemas.microsoft.com/office/drawing/2014/main" val="2677361732"/>
                    </a:ext>
                  </a:extLst>
                </a:gridCol>
                <a:gridCol w="801793">
                  <a:extLst>
                    <a:ext uri="{9D8B030D-6E8A-4147-A177-3AD203B41FA5}">
                      <a16:colId xmlns="" xmlns:a16="http://schemas.microsoft.com/office/drawing/2014/main" val="2946270633"/>
                    </a:ext>
                  </a:extLst>
                </a:gridCol>
                <a:gridCol w="801793">
                  <a:extLst>
                    <a:ext uri="{9D8B030D-6E8A-4147-A177-3AD203B41FA5}">
                      <a16:colId xmlns="" xmlns:a16="http://schemas.microsoft.com/office/drawing/2014/main" val="1439618337"/>
                    </a:ext>
                  </a:extLst>
                </a:gridCol>
                <a:gridCol w="801793">
                  <a:extLst>
                    <a:ext uri="{9D8B030D-6E8A-4147-A177-3AD203B41FA5}">
                      <a16:colId xmlns="" xmlns:a16="http://schemas.microsoft.com/office/drawing/2014/main" val="3761221975"/>
                    </a:ext>
                  </a:extLst>
                </a:gridCol>
                <a:gridCol w="801793">
                  <a:extLst>
                    <a:ext uri="{9D8B030D-6E8A-4147-A177-3AD203B41FA5}">
                      <a16:colId xmlns="" xmlns:a16="http://schemas.microsoft.com/office/drawing/2014/main" val="714781468"/>
                    </a:ext>
                  </a:extLst>
                </a:gridCol>
              </a:tblGrid>
              <a:tr h="369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스타벅스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이디아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쥬시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빽다방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투썸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공차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2572246"/>
                  </a:ext>
                </a:extLst>
              </a:tr>
              <a:tr h="40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39.5%</a:t>
                      </a:r>
                      <a:endParaRPr lang="ko-KR" altLang="en-US" sz="14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2.3%</a:t>
                      </a:r>
                      <a:endParaRPr lang="ko-KR" altLang="en-US" sz="14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16.3%</a:t>
                      </a:r>
                      <a:endParaRPr lang="ko-KR" altLang="en-US" sz="14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4.7%</a:t>
                      </a:r>
                      <a:endParaRPr lang="ko-KR" altLang="en-US" sz="14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4.7%</a:t>
                      </a:r>
                      <a:endParaRPr lang="ko-KR" altLang="en-US" sz="14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32.6%</a:t>
                      </a:r>
                      <a:endParaRPr lang="ko-KR" altLang="en-US" sz="14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63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722391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래픽 19" descr="단색 채워진 걱정하는 얼굴">
            <a:extLst>
              <a:ext uri="{FF2B5EF4-FFF2-40B4-BE49-F238E27FC236}">
                <a16:creationId xmlns="" xmlns:a16="http://schemas.microsoft.com/office/drawing/2014/main" id="{5DA755F3-14EC-47A3-BFE7-3D09BAFB36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19224" y="250154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E9FC0A2-7904-4248-ADC9-A0BEA7A2D7BD}"/>
              </a:ext>
            </a:extLst>
          </p:cNvPr>
          <p:cNvSpPr txBox="1"/>
          <p:nvPr/>
        </p:nvSpPr>
        <p:spPr>
          <a:xfrm>
            <a:off x="4865445" y="891271"/>
            <a:ext cx="3457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구글 폼을 이용해 설문 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조사 데이터 정리</a:t>
            </a:r>
            <a:endParaRPr lang="en-US" altLang="ko-KR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24440B19-BF60-4071-A1F9-75AA55D9639A}"/>
              </a:ext>
            </a:extLst>
          </p:cNvPr>
          <p:cNvCxnSpPr/>
          <p:nvPr/>
        </p:nvCxnSpPr>
        <p:spPr>
          <a:xfrm>
            <a:off x="946484" y="866274"/>
            <a:ext cx="1017069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4E1FDC80-D75B-47DF-A0B1-025F77504876}"/>
              </a:ext>
            </a:extLst>
          </p:cNvPr>
          <p:cNvSpPr>
            <a:spLocks noChangeAspect="1"/>
          </p:cNvSpPr>
          <p:nvPr/>
        </p:nvSpPr>
        <p:spPr>
          <a:xfrm>
            <a:off x="655496" y="656611"/>
            <a:ext cx="419326" cy="419326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6CB8573-51D4-44A6-8A6C-0957A4813F21}"/>
              </a:ext>
            </a:extLst>
          </p:cNvPr>
          <p:cNvSpPr txBox="1"/>
          <p:nvPr/>
        </p:nvSpPr>
        <p:spPr>
          <a:xfrm>
            <a:off x="4407135" y="706605"/>
            <a:ext cx="23567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설문 조사의 데이터 정리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E7489886-E1EC-42DC-9090-931B7197F88B}"/>
              </a:ext>
            </a:extLst>
          </p:cNvPr>
          <p:cNvSpPr>
            <a:spLocks noChangeAspect="1"/>
          </p:cNvSpPr>
          <p:nvPr/>
        </p:nvSpPr>
        <p:spPr>
          <a:xfrm>
            <a:off x="10907516" y="706605"/>
            <a:ext cx="419326" cy="419326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4603077"/>
              </p:ext>
            </p:extLst>
          </p:nvPr>
        </p:nvGraphicFramePr>
        <p:xfrm>
          <a:off x="877858" y="2135559"/>
          <a:ext cx="10602942" cy="29801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0357">
                  <a:extLst>
                    <a:ext uri="{9D8B030D-6E8A-4147-A177-3AD203B41FA5}">
                      <a16:colId xmlns="" xmlns:a16="http://schemas.microsoft.com/office/drawing/2014/main" val="2094916394"/>
                    </a:ext>
                  </a:extLst>
                </a:gridCol>
                <a:gridCol w="1654974">
                  <a:extLst>
                    <a:ext uri="{9D8B030D-6E8A-4147-A177-3AD203B41FA5}">
                      <a16:colId xmlns="" xmlns:a16="http://schemas.microsoft.com/office/drawing/2014/main" val="1762683430"/>
                    </a:ext>
                  </a:extLst>
                </a:gridCol>
                <a:gridCol w="1274068">
                  <a:extLst>
                    <a:ext uri="{9D8B030D-6E8A-4147-A177-3AD203B41FA5}">
                      <a16:colId xmlns="" xmlns:a16="http://schemas.microsoft.com/office/drawing/2014/main" val="2677361732"/>
                    </a:ext>
                  </a:extLst>
                </a:gridCol>
                <a:gridCol w="1431684">
                  <a:extLst>
                    <a:ext uri="{9D8B030D-6E8A-4147-A177-3AD203B41FA5}">
                      <a16:colId xmlns="" xmlns:a16="http://schemas.microsoft.com/office/drawing/2014/main" val="2946270633"/>
                    </a:ext>
                  </a:extLst>
                </a:gridCol>
                <a:gridCol w="1471088">
                  <a:extLst>
                    <a:ext uri="{9D8B030D-6E8A-4147-A177-3AD203B41FA5}">
                      <a16:colId xmlns="" xmlns:a16="http://schemas.microsoft.com/office/drawing/2014/main" val="1439618337"/>
                    </a:ext>
                  </a:extLst>
                </a:gridCol>
                <a:gridCol w="1150036">
                  <a:extLst>
                    <a:ext uri="{9D8B030D-6E8A-4147-A177-3AD203B41FA5}">
                      <a16:colId xmlns="" xmlns:a16="http://schemas.microsoft.com/office/drawing/2014/main" val="3761221975"/>
                    </a:ext>
                  </a:extLst>
                </a:gridCol>
                <a:gridCol w="1368035">
                  <a:extLst>
                    <a:ext uri="{9D8B030D-6E8A-4147-A177-3AD203B41FA5}">
                      <a16:colId xmlns="" xmlns:a16="http://schemas.microsoft.com/office/drawing/2014/main" val="714781468"/>
                    </a:ext>
                  </a:extLst>
                </a:gridCol>
                <a:gridCol w="1282700">
                  <a:extLst>
                    <a:ext uri="{9D8B030D-6E8A-4147-A177-3AD203B41FA5}">
                      <a16:colId xmlns="" xmlns:a16="http://schemas.microsoft.com/office/drawing/2014/main" val="2864490512"/>
                    </a:ext>
                  </a:extLst>
                </a:gridCol>
              </a:tblGrid>
              <a:tr h="75892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스타벅스</a:t>
                      </a:r>
                      <a:endParaRPr lang="ko-KR" altLang="en-US" sz="32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이디아</a:t>
                      </a:r>
                      <a:endParaRPr lang="ko-KR" altLang="en-US" sz="32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쥬시</a:t>
                      </a:r>
                      <a:endParaRPr lang="ko-KR" altLang="en-US" sz="32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빽다방</a:t>
                      </a:r>
                      <a:endParaRPr lang="ko-KR" altLang="en-US" sz="32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투썸</a:t>
                      </a:r>
                      <a:endParaRPr lang="ko-KR" altLang="en-US" sz="32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공차</a:t>
                      </a:r>
                      <a:endParaRPr lang="ko-KR" altLang="en-US" sz="32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계</a:t>
                      </a:r>
                      <a:endParaRPr lang="ko-KR" altLang="en-US" sz="32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72572246"/>
                  </a:ext>
                </a:extLst>
              </a:tr>
              <a:tr h="1093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남성</a:t>
                      </a:r>
                      <a:endParaRPr lang="ko-KR" altLang="en-US" sz="3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40%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1.8%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7.3%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45.5%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5.5%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0%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100%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2634651"/>
                  </a:ext>
                </a:extLst>
              </a:tr>
              <a:tr h="112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여성</a:t>
                      </a:r>
                      <a:endParaRPr lang="ko-KR" altLang="en-US" sz="3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39.5%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2.3%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16.3%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4.7%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4.7%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32.6%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100%</a:t>
                      </a:r>
                      <a:endParaRPr lang="ko-KR" altLang="en-US" sz="3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5961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490893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 descr="배낭">
            <a:extLst>
              <a:ext uri="{FF2B5EF4-FFF2-40B4-BE49-F238E27FC236}">
                <a16:creationId xmlns="" xmlns:a16="http://schemas.microsoft.com/office/drawing/2014/main" id="{49DE208D-7741-4F0D-8ABB-D3E4FC672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73162" y="2473502"/>
            <a:ext cx="914400" cy="914400"/>
          </a:xfrm>
          <a:prstGeom prst="rect">
            <a:avLst/>
          </a:prstGeom>
        </p:spPr>
      </p:pic>
      <p:pic>
        <p:nvPicPr>
          <p:cNvPr id="20" name="그래픽 19" descr="단색 채워진 걱정하는 얼굴">
            <a:extLst>
              <a:ext uri="{FF2B5EF4-FFF2-40B4-BE49-F238E27FC236}">
                <a16:creationId xmlns="" xmlns:a16="http://schemas.microsoft.com/office/drawing/2014/main" id="{5DA755F3-14EC-47A3-BFE7-3D09BAFB36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19224" y="250154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E9FC0A2-7904-4248-ADC9-A0BEA7A2D7BD}"/>
              </a:ext>
            </a:extLst>
          </p:cNvPr>
          <p:cNvSpPr txBox="1"/>
          <p:nvPr/>
        </p:nvSpPr>
        <p:spPr>
          <a:xfrm>
            <a:off x="4865445" y="891271"/>
            <a:ext cx="413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선호도 설문 조사 결과가 의미가 있는지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 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없는지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24440B19-BF60-4071-A1F9-75AA55D9639A}"/>
              </a:ext>
            </a:extLst>
          </p:cNvPr>
          <p:cNvCxnSpPr/>
          <p:nvPr/>
        </p:nvCxnSpPr>
        <p:spPr>
          <a:xfrm>
            <a:off x="946484" y="866274"/>
            <a:ext cx="1017069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4E1FDC80-D75B-47DF-A0B1-025F77504876}"/>
              </a:ext>
            </a:extLst>
          </p:cNvPr>
          <p:cNvSpPr>
            <a:spLocks noChangeAspect="1"/>
          </p:cNvSpPr>
          <p:nvPr/>
        </p:nvSpPr>
        <p:spPr>
          <a:xfrm>
            <a:off x="655496" y="656611"/>
            <a:ext cx="419326" cy="419326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6CB8573-51D4-44A6-8A6C-0957A4813F21}"/>
              </a:ext>
            </a:extLst>
          </p:cNvPr>
          <p:cNvSpPr txBox="1"/>
          <p:nvPr/>
        </p:nvSpPr>
        <p:spPr>
          <a:xfrm>
            <a:off x="4407135" y="706605"/>
            <a:ext cx="26933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언어를 이용한 데이터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E7489886-E1EC-42DC-9090-931B7197F88B}"/>
              </a:ext>
            </a:extLst>
          </p:cNvPr>
          <p:cNvSpPr>
            <a:spLocks noChangeAspect="1"/>
          </p:cNvSpPr>
          <p:nvPr/>
        </p:nvSpPr>
        <p:spPr>
          <a:xfrm>
            <a:off x="10907516" y="706605"/>
            <a:ext cx="419326" cy="419326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4822" y="1846861"/>
            <a:ext cx="780515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accent4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카이 스퀘어 검정</a:t>
            </a:r>
            <a:r>
              <a:rPr lang="ko-KR" altLang="en-US" sz="1600" b="1" dirty="0" smtClean="0">
                <a:solidFill>
                  <a:schemeClr val="accent4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en-US" altLang="ko-KR" sz="1600" b="1" dirty="0" smtClean="0">
              <a:solidFill>
                <a:schemeClr val="accent4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남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녀 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범주형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), 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스타벅스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6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이디아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6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쥬시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6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빽다방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6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투썸플레이스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공차 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범주형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범주형과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범주형은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카이스퀘어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검정을 사용하여 분석한다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2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endParaRPr lang="en-US" altLang="ko-KR" sz="2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4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24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의미가 있는가</a:t>
            </a:r>
            <a:r>
              <a:rPr lang="en-US" altLang="ko-KR" sz="24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 </a:t>
            </a:r>
            <a:r>
              <a:rPr lang="ko-KR" altLang="en-US" sz="24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없는가</a:t>
            </a:r>
            <a:r>
              <a:rPr lang="en-US" altLang="ko-KR" sz="24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</a:t>
            </a:r>
          </a:p>
          <a:p>
            <a:r>
              <a:rPr lang="en-US" altLang="ko-KR" sz="2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P-value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 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0.05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이하이면 의미가 있는 설문조사</a:t>
            </a:r>
            <a:endParaRPr lang="en-US" altLang="ko-KR" sz="16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P-value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 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0.05</a:t>
            </a:r>
            <a:r>
              <a:rPr lang="ko-KR" altLang="en-US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이상이면 의미가 없는 설문조사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</a:t>
            </a:r>
          </a:p>
          <a:p>
            <a:endParaRPr lang="en-US" altLang="ko-KR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4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R</a:t>
            </a:r>
            <a:r>
              <a:rPr lang="ko-KR" altLang="en-US" sz="24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언어 활용</a:t>
            </a:r>
            <a:endParaRPr lang="en-US" altLang="ko-KR" sz="2400" b="1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m&lt;-matrix(c(40,1.8,7.3,45.5,5.5,0,39.5,2.3,16.3,4.7,4.7,32.6), </a:t>
            </a:r>
            <a:r>
              <a:rPr lang="en-US" altLang="ko-KR" sz="16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nrow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=2, </a:t>
            </a:r>
            <a:r>
              <a:rPr lang="en-US" altLang="ko-KR" sz="16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byrow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=TRUE)</a:t>
            </a:r>
          </a:p>
          <a:p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m</a:t>
            </a:r>
          </a:p>
          <a:p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t&lt;-</a:t>
            </a:r>
            <a:r>
              <a:rPr lang="en-US" altLang="ko-KR" sz="16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chisq.test</a:t>
            </a:r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(m)</a:t>
            </a:r>
          </a:p>
          <a:p>
            <a:r>
              <a:rPr lang="en-US" altLang="ko-KR" sz="16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t</a:t>
            </a:r>
          </a:p>
        </p:txBody>
      </p:sp>
    </p:spTree>
    <p:extLst>
      <p:ext uri="{BB962C8B-B14F-4D97-AF65-F5344CB8AC3E}">
        <p14:creationId xmlns="" xmlns:p14="http://schemas.microsoft.com/office/powerpoint/2010/main" val="12878577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/>
          <a:srcRect l="380" r="63383" b="66716"/>
          <a:stretch/>
        </p:blipFill>
        <p:spPr>
          <a:xfrm>
            <a:off x="655496" y="1285600"/>
            <a:ext cx="8220651" cy="4247374"/>
          </a:xfrm>
          <a:prstGeom prst="rect">
            <a:avLst/>
          </a:prstGeom>
        </p:spPr>
      </p:pic>
      <p:pic>
        <p:nvPicPr>
          <p:cNvPr id="18" name="그래픽 17" descr="배낭">
            <a:extLst>
              <a:ext uri="{FF2B5EF4-FFF2-40B4-BE49-F238E27FC236}">
                <a16:creationId xmlns="" xmlns:a16="http://schemas.microsoft.com/office/drawing/2014/main" id="{49DE208D-7741-4F0D-8ABB-D3E4FC672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473162" y="2473502"/>
            <a:ext cx="914400" cy="91440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24440B19-BF60-4071-A1F9-75AA55D9639A}"/>
              </a:ext>
            </a:extLst>
          </p:cNvPr>
          <p:cNvCxnSpPr/>
          <p:nvPr/>
        </p:nvCxnSpPr>
        <p:spPr>
          <a:xfrm>
            <a:off x="946484" y="866274"/>
            <a:ext cx="1017069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4E1FDC80-D75B-47DF-A0B1-025F77504876}"/>
              </a:ext>
            </a:extLst>
          </p:cNvPr>
          <p:cNvSpPr>
            <a:spLocks noChangeAspect="1"/>
          </p:cNvSpPr>
          <p:nvPr/>
        </p:nvSpPr>
        <p:spPr>
          <a:xfrm>
            <a:off x="655496" y="656611"/>
            <a:ext cx="419326" cy="419326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6CB8573-51D4-44A6-8A6C-0957A4813F21}"/>
              </a:ext>
            </a:extLst>
          </p:cNvPr>
          <p:cNvSpPr txBox="1"/>
          <p:nvPr/>
        </p:nvSpPr>
        <p:spPr>
          <a:xfrm>
            <a:off x="4407135" y="706605"/>
            <a:ext cx="34628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언어를 이용한 데이터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및 결론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E7489886-E1EC-42DC-9090-931B7197F88B}"/>
              </a:ext>
            </a:extLst>
          </p:cNvPr>
          <p:cNvSpPr>
            <a:spLocks noChangeAspect="1"/>
          </p:cNvSpPr>
          <p:nvPr/>
        </p:nvSpPr>
        <p:spPr>
          <a:xfrm>
            <a:off x="10907516" y="706605"/>
            <a:ext cx="419326" cy="419326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4050" y="4079775"/>
            <a:ext cx="54841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 ExtraBold"/>
                <a:ea typeface="나눔스퀘어_ac Light" panose="020B0600000101010101" pitchFamily="50" charset="-127"/>
              </a:rPr>
              <a:t>1. p-value</a:t>
            </a:r>
            <a:r>
              <a:rPr lang="ko-KR" altLang="en-US" sz="2000" dirty="0" smtClean="0">
                <a:latin typeface="나눔스퀘어 ExtraBold"/>
                <a:ea typeface="나눔스퀘어_ac Light" panose="020B0600000101010101" pitchFamily="50" charset="-127"/>
              </a:rPr>
              <a:t>의</a:t>
            </a:r>
            <a:r>
              <a:rPr lang="en-US" altLang="ko-KR" sz="2000" dirty="0">
                <a:latin typeface="나눔스퀘어 ExtraBold"/>
                <a:ea typeface="나눔스퀘어_ac Light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/>
                <a:ea typeface="나눔스퀘어_ac Light" panose="020B0600000101010101" pitchFamily="50" charset="-127"/>
              </a:rPr>
              <a:t>값</a:t>
            </a:r>
            <a:endParaRPr lang="en-US" altLang="ko-KR" sz="2000" dirty="0" smtClean="0">
              <a:latin typeface="나눔스퀘어 ExtraBold"/>
              <a:ea typeface="나눔스퀘어_ac Light" panose="020B0600000101010101" pitchFamily="50" charset="-127"/>
            </a:endParaRPr>
          </a:p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- 1.42e-13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이 설문조사는 의미가 있는 데이터임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20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endParaRPr lang="en-US" altLang="ko-KR" sz="20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2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결론</a:t>
            </a:r>
            <a:endParaRPr lang="en-US" altLang="ko-KR" sz="20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남자들이 선호하는 카페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1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순위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빽다방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2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순위 스타벅스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여자들이 선호하는 카페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1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순위 스타벅스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2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순위 공차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위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쥬시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창업을 하기 좋은 카페는 스타벅스가 좋다는 결론이 나왔다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또한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빽다방은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남자들이 좋아하는 것들로 인테리어를 하면 좋을 것 같고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</a:p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공차나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쥬시와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같은 카페들은 여자들에 맞는 인테리어를 하면 좋을 것 같다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7465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2E799BE-AEBA-4095-BBF0-501CFAFBC6E7}"/>
              </a:ext>
            </a:extLst>
          </p:cNvPr>
          <p:cNvSpPr txBox="1"/>
          <p:nvPr/>
        </p:nvSpPr>
        <p:spPr>
          <a:xfrm>
            <a:off x="4224091" y="4033148"/>
            <a:ext cx="3852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통계학개론</a:t>
            </a:r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</a:t>
            </a:r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팀</a:t>
            </a:r>
            <a:endParaRPr lang="en-US" altLang="ko-KR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응용신소재공학과 강민석  </a:t>
            </a:r>
            <a:r>
              <a:rPr lang="ko-KR" altLang="en-US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신명섭</a:t>
            </a:r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전현지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심재창</a:t>
            </a:r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교수님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590F727C-5470-4851-B4FB-194258DC69E5}"/>
              </a:ext>
            </a:extLst>
          </p:cNvPr>
          <p:cNvSpPr>
            <a:spLocks noChangeAspect="1"/>
          </p:cNvSpPr>
          <p:nvPr/>
        </p:nvSpPr>
        <p:spPr>
          <a:xfrm>
            <a:off x="8557630" y="3021274"/>
            <a:ext cx="554338" cy="554339"/>
          </a:xfrm>
          <a:prstGeom prst="ellipse">
            <a:avLst/>
          </a:prstGeom>
          <a:solidFill>
            <a:srgbClr val="FFC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8ECE0145-6793-49EE-99B6-FFBF956BA515}"/>
              </a:ext>
            </a:extLst>
          </p:cNvPr>
          <p:cNvSpPr>
            <a:spLocks noChangeAspect="1"/>
          </p:cNvSpPr>
          <p:nvPr/>
        </p:nvSpPr>
        <p:spPr>
          <a:xfrm>
            <a:off x="-317172" y="5765942"/>
            <a:ext cx="1253359" cy="1253359"/>
          </a:xfrm>
          <a:prstGeom prst="ellipse">
            <a:avLst/>
          </a:prstGeom>
          <a:noFill/>
          <a:ln w="98425">
            <a:solidFill>
              <a:srgbClr val="FFC8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EA093623-0040-4BD0-9786-B4451BA904C1}"/>
              </a:ext>
            </a:extLst>
          </p:cNvPr>
          <p:cNvSpPr>
            <a:spLocks noChangeAspect="1"/>
          </p:cNvSpPr>
          <p:nvPr/>
        </p:nvSpPr>
        <p:spPr>
          <a:xfrm>
            <a:off x="2588774" y="2110751"/>
            <a:ext cx="1199555" cy="119955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C8685F9-8022-4532-86BC-ED571D599484}"/>
              </a:ext>
            </a:extLst>
          </p:cNvPr>
          <p:cNvSpPr txBox="1"/>
          <p:nvPr/>
        </p:nvSpPr>
        <p:spPr>
          <a:xfrm>
            <a:off x="3543187" y="2792507"/>
            <a:ext cx="5123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    THANK</a:t>
            </a:r>
            <a:r>
              <a:rPr lang="ko-KR" altLang="en-US" sz="44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4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    ]</a:t>
            </a:r>
            <a:endParaRPr lang="ko-KR" altLang="en-US" sz="440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8DDDA61-17D8-42E4-A430-7C1B8B53B195}"/>
              </a:ext>
            </a:extLst>
          </p:cNvPr>
          <p:cNvSpPr>
            <a:spLocks noChangeAspect="1"/>
          </p:cNvSpPr>
          <p:nvPr/>
        </p:nvSpPr>
        <p:spPr>
          <a:xfrm flipH="1">
            <a:off x="10646895" y="760984"/>
            <a:ext cx="662150" cy="66215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4037CF15-40A5-4D77-9805-6F9D241F43C3}"/>
              </a:ext>
            </a:extLst>
          </p:cNvPr>
          <p:cNvSpPr>
            <a:spLocks noChangeAspect="1"/>
          </p:cNvSpPr>
          <p:nvPr/>
        </p:nvSpPr>
        <p:spPr>
          <a:xfrm>
            <a:off x="11110705" y="5608285"/>
            <a:ext cx="1513914" cy="1513914"/>
          </a:xfrm>
          <a:prstGeom prst="ellipse">
            <a:avLst/>
          </a:prstGeom>
          <a:noFill/>
          <a:ln w="98425">
            <a:solidFill>
              <a:srgbClr val="FFC8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B860C7A9-3A3E-4388-A1F4-E9D577E175FA}"/>
              </a:ext>
            </a:extLst>
          </p:cNvPr>
          <p:cNvSpPr>
            <a:spLocks noChangeAspect="1"/>
          </p:cNvSpPr>
          <p:nvPr/>
        </p:nvSpPr>
        <p:spPr>
          <a:xfrm>
            <a:off x="10977970" y="5608285"/>
            <a:ext cx="488731" cy="488731"/>
          </a:xfrm>
          <a:prstGeom prst="ellipse">
            <a:avLst/>
          </a:prstGeom>
          <a:noFill/>
          <a:ln w="98425">
            <a:solidFill>
              <a:srgbClr val="FFC8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93AB8B9D-485D-4F72-8357-E55871CDE0FC}"/>
              </a:ext>
            </a:extLst>
          </p:cNvPr>
          <p:cNvSpPr>
            <a:spLocks noChangeAspect="1"/>
          </p:cNvSpPr>
          <p:nvPr/>
        </p:nvSpPr>
        <p:spPr>
          <a:xfrm>
            <a:off x="527020" y="537644"/>
            <a:ext cx="1253359" cy="1253361"/>
          </a:xfrm>
          <a:prstGeom prst="ellipse">
            <a:avLst/>
          </a:prstGeom>
          <a:solidFill>
            <a:srgbClr val="FFC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D2FEB3E8-767C-40AF-A89D-3256A6D7BEB2}"/>
              </a:ext>
            </a:extLst>
          </p:cNvPr>
          <p:cNvSpPr/>
          <p:nvPr/>
        </p:nvSpPr>
        <p:spPr>
          <a:xfrm>
            <a:off x="9442999" y="1028819"/>
            <a:ext cx="1032902" cy="63239"/>
          </a:xfrm>
          <a:custGeom>
            <a:avLst/>
            <a:gdLst>
              <a:gd name="connsiteX0" fmla="*/ 454819 w 466725"/>
              <a:gd name="connsiteY0" fmla="*/ 26194 h 28575"/>
              <a:gd name="connsiteX1" fmla="*/ 16669 w 466725"/>
              <a:gd name="connsiteY1" fmla="*/ 26194 h 28575"/>
              <a:gd name="connsiteX2" fmla="*/ 7144 w 466725"/>
              <a:gd name="connsiteY2" fmla="*/ 16669 h 28575"/>
              <a:gd name="connsiteX3" fmla="*/ 16669 w 466725"/>
              <a:gd name="connsiteY3" fmla="*/ 7144 h 28575"/>
              <a:gd name="connsiteX4" fmla="*/ 454819 w 466725"/>
              <a:gd name="connsiteY4" fmla="*/ 7144 h 28575"/>
              <a:gd name="connsiteX5" fmla="*/ 464344 w 466725"/>
              <a:gd name="connsiteY5" fmla="*/ 16669 h 28575"/>
              <a:gd name="connsiteX6" fmla="*/ 454819 w 466725"/>
              <a:gd name="connsiteY6" fmla="*/ 2619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725" h="28575">
                <a:moveTo>
                  <a:pt x="454819" y="26194"/>
                </a:moveTo>
                <a:lnTo>
                  <a:pt x="16669" y="26194"/>
                </a:lnTo>
                <a:cubicBezTo>
                  <a:pt x="10954" y="26194"/>
                  <a:pt x="7144" y="22384"/>
                  <a:pt x="7144" y="16669"/>
                </a:cubicBezTo>
                <a:cubicBezTo>
                  <a:pt x="7144" y="10954"/>
                  <a:pt x="10954" y="7144"/>
                  <a:pt x="16669" y="7144"/>
                </a:cubicBezTo>
                <a:lnTo>
                  <a:pt x="454819" y="7144"/>
                </a:lnTo>
                <a:cubicBezTo>
                  <a:pt x="460534" y="7144"/>
                  <a:pt x="464344" y="10954"/>
                  <a:pt x="464344" y="16669"/>
                </a:cubicBezTo>
                <a:cubicBezTo>
                  <a:pt x="464344" y="22384"/>
                  <a:pt x="459581" y="26194"/>
                  <a:pt x="454819" y="261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="" xmlns:a16="http://schemas.microsoft.com/office/drawing/2014/main" id="{723B8211-8C86-46FA-8E88-B6581ADE60DC}"/>
              </a:ext>
            </a:extLst>
          </p:cNvPr>
          <p:cNvSpPr/>
          <p:nvPr/>
        </p:nvSpPr>
        <p:spPr>
          <a:xfrm>
            <a:off x="9057708" y="1102029"/>
            <a:ext cx="1032902" cy="63239"/>
          </a:xfrm>
          <a:custGeom>
            <a:avLst/>
            <a:gdLst>
              <a:gd name="connsiteX0" fmla="*/ 454819 w 466725"/>
              <a:gd name="connsiteY0" fmla="*/ 26194 h 28575"/>
              <a:gd name="connsiteX1" fmla="*/ 16669 w 466725"/>
              <a:gd name="connsiteY1" fmla="*/ 26194 h 28575"/>
              <a:gd name="connsiteX2" fmla="*/ 7144 w 466725"/>
              <a:gd name="connsiteY2" fmla="*/ 16669 h 28575"/>
              <a:gd name="connsiteX3" fmla="*/ 16669 w 466725"/>
              <a:gd name="connsiteY3" fmla="*/ 7144 h 28575"/>
              <a:gd name="connsiteX4" fmla="*/ 454819 w 466725"/>
              <a:gd name="connsiteY4" fmla="*/ 7144 h 28575"/>
              <a:gd name="connsiteX5" fmla="*/ 464344 w 466725"/>
              <a:gd name="connsiteY5" fmla="*/ 16669 h 28575"/>
              <a:gd name="connsiteX6" fmla="*/ 454819 w 466725"/>
              <a:gd name="connsiteY6" fmla="*/ 2619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725" h="28575">
                <a:moveTo>
                  <a:pt x="454819" y="26194"/>
                </a:moveTo>
                <a:lnTo>
                  <a:pt x="16669" y="26194"/>
                </a:lnTo>
                <a:cubicBezTo>
                  <a:pt x="10954" y="26194"/>
                  <a:pt x="7144" y="22384"/>
                  <a:pt x="7144" y="16669"/>
                </a:cubicBezTo>
                <a:cubicBezTo>
                  <a:pt x="7144" y="10954"/>
                  <a:pt x="10954" y="7144"/>
                  <a:pt x="16669" y="7144"/>
                </a:cubicBezTo>
                <a:lnTo>
                  <a:pt x="454819" y="7144"/>
                </a:lnTo>
                <a:cubicBezTo>
                  <a:pt x="460534" y="7144"/>
                  <a:pt x="464344" y="10954"/>
                  <a:pt x="464344" y="16669"/>
                </a:cubicBezTo>
                <a:cubicBezTo>
                  <a:pt x="464344" y="22384"/>
                  <a:pt x="459581" y="26194"/>
                  <a:pt x="454819" y="261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순서도: 추출 18">
            <a:extLst>
              <a:ext uri="{FF2B5EF4-FFF2-40B4-BE49-F238E27FC236}">
                <a16:creationId xmlns="" xmlns:a16="http://schemas.microsoft.com/office/drawing/2014/main" id="{4C9D1DDE-354C-49FB-AE9D-78F4FD240509}"/>
              </a:ext>
            </a:extLst>
          </p:cNvPr>
          <p:cNvSpPr/>
          <p:nvPr/>
        </p:nvSpPr>
        <p:spPr>
          <a:xfrm>
            <a:off x="1024526" y="5151849"/>
            <a:ext cx="206478" cy="250723"/>
          </a:xfrm>
          <a:prstGeom prst="flowChartExtra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>
            <a:extLst>
              <a:ext uri="{FF2B5EF4-FFF2-40B4-BE49-F238E27FC236}">
                <a16:creationId xmlns="" xmlns:a16="http://schemas.microsoft.com/office/drawing/2014/main" id="{AA11AE76-9864-44D5-A8C8-9240CD7A813A}"/>
              </a:ext>
            </a:extLst>
          </p:cNvPr>
          <p:cNvSpPr/>
          <p:nvPr/>
        </p:nvSpPr>
        <p:spPr>
          <a:xfrm>
            <a:off x="1624250" y="5640580"/>
            <a:ext cx="206478" cy="250723"/>
          </a:xfrm>
          <a:prstGeom prst="flowChartExtra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>
            <a:extLst>
              <a:ext uri="{FF2B5EF4-FFF2-40B4-BE49-F238E27FC236}">
                <a16:creationId xmlns="" xmlns:a16="http://schemas.microsoft.com/office/drawing/2014/main" id="{2108FEA9-820A-4836-B0A8-7B437197A5FA}"/>
              </a:ext>
            </a:extLst>
          </p:cNvPr>
          <p:cNvSpPr/>
          <p:nvPr/>
        </p:nvSpPr>
        <p:spPr>
          <a:xfrm>
            <a:off x="1727489" y="4901126"/>
            <a:ext cx="206478" cy="250723"/>
          </a:xfrm>
          <a:prstGeom prst="flowChartExtra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29525E3A-BD55-491B-AE12-280DE76FBDC0}"/>
              </a:ext>
            </a:extLst>
          </p:cNvPr>
          <p:cNvCxnSpPr>
            <a:cxnSpLocks/>
          </p:cNvCxnSpPr>
          <p:nvPr/>
        </p:nvCxnSpPr>
        <p:spPr>
          <a:xfrm>
            <a:off x="3633878" y="3804380"/>
            <a:ext cx="50327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383038C8-DFF9-486C-A934-DB009239220B}"/>
              </a:ext>
            </a:extLst>
          </p:cNvPr>
          <p:cNvGrpSpPr/>
          <p:nvPr/>
        </p:nvGrpSpPr>
        <p:grpSpPr>
          <a:xfrm>
            <a:off x="9861319" y="5512064"/>
            <a:ext cx="516927" cy="340586"/>
            <a:chOff x="9057708" y="4793226"/>
            <a:chExt cx="516927" cy="438974"/>
          </a:xfrm>
        </p:grpSpPr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BFF32DFD-11FD-4C82-B03F-4A2CFF799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7708" y="4793226"/>
              <a:ext cx="263273" cy="438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CF7ADDB9-E6B2-47FC-863F-85A8C3233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1362" y="4793226"/>
              <a:ext cx="263273" cy="438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138DCCD2-CEBC-4454-8820-25595D7041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9344" y="4793226"/>
              <a:ext cx="263273" cy="438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자유형: 도형 40">
            <a:extLst>
              <a:ext uri="{FF2B5EF4-FFF2-40B4-BE49-F238E27FC236}">
                <a16:creationId xmlns="" xmlns:a16="http://schemas.microsoft.com/office/drawing/2014/main" id="{6CBB2AB9-3C30-421F-8DD8-9CFA6D76FD19}"/>
              </a:ext>
            </a:extLst>
          </p:cNvPr>
          <p:cNvSpPr/>
          <p:nvPr/>
        </p:nvSpPr>
        <p:spPr>
          <a:xfrm>
            <a:off x="2785209" y="5894172"/>
            <a:ext cx="1032902" cy="63239"/>
          </a:xfrm>
          <a:custGeom>
            <a:avLst/>
            <a:gdLst>
              <a:gd name="connsiteX0" fmla="*/ 454819 w 466725"/>
              <a:gd name="connsiteY0" fmla="*/ 26194 h 28575"/>
              <a:gd name="connsiteX1" fmla="*/ 16669 w 466725"/>
              <a:gd name="connsiteY1" fmla="*/ 26194 h 28575"/>
              <a:gd name="connsiteX2" fmla="*/ 7144 w 466725"/>
              <a:gd name="connsiteY2" fmla="*/ 16669 h 28575"/>
              <a:gd name="connsiteX3" fmla="*/ 16669 w 466725"/>
              <a:gd name="connsiteY3" fmla="*/ 7144 h 28575"/>
              <a:gd name="connsiteX4" fmla="*/ 454819 w 466725"/>
              <a:gd name="connsiteY4" fmla="*/ 7144 h 28575"/>
              <a:gd name="connsiteX5" fmla="*/ 464344 w 466725"/>
              <a:gd name="connsiteY5" fmla="*/ 16669 h 28575"/>
              <a:gd name="connsiteX6" fmla="*/ 454819 w 466725"/>
              <a:gd name="connsiteY6" fmla="*/ 2619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725" h="28575">
                <a:moveTo>
                  <a:pt x="454819" y="26194"/>
                </a:moveTo>
                <a:lnTo>
                  <a:pt x="16669" y="26194"/>
                </a:lnTo>
                <a:cubicBezTo>
                  <a:pt x="10954" y="26194"/>
                  <a:pt x="7144" y="22384"/>
                  <a:pt x="7144" y="16669"/>
                </a:cubicBezTo>
                <a:cubicBezTo>
                  <a:pt x="7144" y="10954"/>
                  <a:pt x="10954" y="7144"/>
                  <a:pt x="16669" y="7144"/>
                </a:cubicBezTo>
                <a:lnTo>
                  <a:pt x="454819" y="7144"/>
                </a:lnTo>
                <a:cubicBezTo>
                  <a:pt x="460534" y="7144"/>
                  <a:pt x="464344" y="10954"/>
                  <a:pt x="464344" y="16669"/>
                </a:cubicBezTo>
                <a:cubicBezTo>
                  <a:pt x="464344" y="22384"/>
                  <a:pt x="459581" y="26194"/>
                  <a:pt x="454819" y="261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="" xmlns:a16="http://schemas.microsoft.com/office/drawing/2014/main" id="{5E330936-76DC-400D-8200-C00654B545EF}"/>
              </a:ext>
            </a:extLst>
          </p:cNvPr>
          <p:cNvSpPr/>
          <p:nvPr/>
        </p:nvSpPr>
        <p:spPr>
          <a:xfrm>
            <a:off x="2399918" y="5967382"/>
            <a:ext cx="1032902" cy="63239"/>
          </a:xfrm>
          <a:custGeom>
            <a:avLst/>
            <a:gdLst>
              <a:gd name="connsiteX0" fmla="*/ 454819 w 466725"/>
              <a:gd name="connsiteY0" fmla="*/ 26194 h 28575"/>
              <a:gd name="connsiteX1" fmla="*/ 16669 w 466725"/>
              <a:gd name="connsiteY1" fmla="*/ 26194 h 28575"/>
              <a:gd name="connsiteX2" fmla="*/ 7144 w 466725"/>
              <a:gd name="connsiteY2" fmla="*/ 16669 h 28575"/>
              <a:gd name="connsiteX3" fmla="*/ 16669 w 466725"/>
              <a:gd name="connsiteY3" fmla="*/ 7144 h 28575"/>
              <a:gd name="connsiteX4" fmla="*/ 454819 w 466725"/>
              <a:gd name="connsiteY4" fmla="*/ 7144 h 28575"/>
              <a:gd name="connsiteX5" fmla="*/ 464344 w 466725"/>
              <a:gd name="connsiteY5" fmla="*/ 16669 h 28575"/>
              <a:gd name="connsiteX6" fmla="*/ 454819 w 466725"/>
              <a:gd name="connsiteY6" fmla="*/ 2619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725" h="28575">
                <a:moveTo>
                  <a:pt x="454819" y="26194"/>
                </a:moveTo>
                <a:lnTo>
                  <a:pt x="16669" y="26194"/>
                </a:lnTo>
                <a:cubicBezTo>
                  <a:pt x="10954" y="26194"/>
                  <a:pt x="7144" y="22384"/>
                  <a:pt x="7144" y="16669"/>
                </a:cubicBezTo>
                <a:cubicBezTo>
                  <a:pt x="7144" y="10954"/>
                  <a:pt x="10954" y="7144"/>
                  <a:pt x="16669" y="7144"/>
                </a:cubicBezTo>
                <a:lnTo>
                  <a:pt x="454819" y="7144"/>
                </a:lnTo>
                <a:cubicBezTo>
                  <a:pt x="460534" y="7144"/>
                  <a:pt x="464344" y="10954"/>
                  <a:pt x="464344" y="16669"/>
                </a:cubicBezTo>
                <a:cubicBezTo>
                  <a:pt x="464344" y="22384"/>
                  <a:pt x="459581" y="26194"/>
                  <a:pt x="454819" y="261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8011D63B-A881-4652-B01D-BD3CCEF45421}"/>
              </a:ext>
            </a:extLst>
          </p:cNvPr>
          <p:cNvSpPr>
            <a:spLocks noChangeAspect="1"/>
          </p:cNvSpPr>
          <p:nvPr/>
        </p:nvSpPr>
        <p:spPr>
          <a:xfrm>
            <a:off x="1189978" y="932432"/>
            <a:ext cx="868544" cy="868544"/>
          </a:xfrm>
          <a:prstGeom prst="ellipse">
            <a:avLst/>
          </a:prstGeom>
          <a:noFill/>
          <a:ln w="98425">
            <a:solidFill>
              <a:srgbClr val="FFC8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11812656-0BF4-4BA9-802A-4F8860CFF8C2}"/>
              </a:ext>
            </a:extLst>
          </p:cNvPr>
          <p:cNvGrpSpPr/>
          <p:nvPr/>
        </p:nvGrpSpPr>
        <p:grpSpPr>
          <a:xfrm>
            <a:off x="4840047" y="5061986"/>
            <a:ext cx="516927" cy="340586"/>
            <a:chOff x="9057708" y="4793226"/>
            <a:chExt cx="516927" cy="438974"/>
          </a:xfrm>
        </p:grpSpPr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C8CD31C5-4F0A-4FAF-920D-9957E7E1B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7708" y="4793226"/>
              <a:ext cx="263273" cy="438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FEABDB05-0A56-4C04-B685-0795EC656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1362" y="4793226"/>
              <a:ext cx="263273" cy="438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64ABBB93-443D-4DEF-9383-1EC58CC49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9344" y="4793226"/>
              <a:ext cx="263273" cy="438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576CC3B4-AC0F-47BB-BE4A-B20F5A0F5E85}"/>
              </a:ext>
            </a:extLst>
          </p:cNvPr>
          <p:cNvSpPr>
            <a:spLocks noChangeAspect="1"/>
          </p:cNvSpPr>
          <p:nvPr/>
        </p:nvSpPr>
        <p:spPr>
          <a:xfrm>
            <a:off x="8251007" y="5357561"/>
            <a:ext cx="419326" cy="419326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B7C529E6-10DD-4C45-A363-1E8E4A91960B}"/>
              </a:ext>
            </a:extLst>
          </p:cNvPr>
          <p:cNvSpPr>
            <a:spLocks noChangeAspect="1"/>
          </p:cNvSpPr>
          <p:nvPr/>
        </p:nvSpPr>
        <p:spPr>
          <a:xfrm>
            <a:off x="11448336" y="1519047"/>
            <a:ext cx="419326" cy="419326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491267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는 언제나 옳다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402</Words>
  <Application>Microsoft Office PowerPoint</Application>
  <PresentationFormat>사용자 지정</PresentationFormat>
  <Paragraphs>100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예빈 김</dc:creator>
  <cp:lastModifiedBy>Electrochem Lab</cp:lastModifiedBy>
  <cp:revision>37</cp:revision>
  <dcterms:created xsi:type="dcterms:W3CDTF">2018-07-20T02:36:25Z</dcterms:created>
  <dcterms:modified xsi:type="dcterms:W3CDTF">2019-06-03T06:10:05Z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