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30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0" r:id="rId17"/>
    <p:sldId id="274" r:id="rId18"/>
    <p:sldId id="272" r:id="rId19"/>
    <p:sldId id="273" r:id="rId20"/>
    <p:sldId id="275" r:id="rId21"/>
    <p:sldId id="278" r:id="rId22"/>
    <p:sldId id="282" r:id="rId23"/>
    <p:sldId id="284" r:id="rId24"/>
    <p:sldId id="283" r:id="rId25"/>
    <p:sldId id="290" r:id="rId26"/>
    <p:sldId id="286" r:id="rId27"/>
    <p:sldId id="289" r:id="rId28"/>
    <p:sldId id="293" r:id="rId29"/>
    <p:sldId id="294" r:id="rId30"/>
    <p:sldId id="295" r:id="rId31"/>
    <p:sldId id="296" r:id="rId33"/>
    <p:sldId id="297" r:id="rId34"/>
    <p:sldId id="298" r:id="rId35"/>
    <p:sldId id="299" r:id="rId36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0510" y="1279287"/>
            <a:ext cx="1942726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4" name="文本框 343"/>
          <p:cNvSpPr txBox="1"/>
          <p:nvPr/>
        </p:nvSpPr>
        <p:spPr>
          <a:xfrm>
            <a:off x="920472" y="5781278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grpSp>
        <p:nvGrpSpPr>
          <p:cNvPr id="3" name="组合 2"/>
          <p:cNvGrpSpPr/>
          <p:nvPr/>
        </p:nvGrpSpPr>
        <p:grpSpPr>
          <a:xfrm>
            <a:off x="372527" y="3900466"/>
            <a:ext cx="6065433" cy="2061927"/>
            <a:chOff x="587" y="6744"/>
            <a:chExt cx="8675" cy="2661"/>
          </a:xfrm>
        </p:grpSpPr>
        <p:grpSp>
          <p:nvGrpSpPr>
            <p:cNvPr id="77" name="组合 76"/>
            <p:cNvGrpSpPr/>
            <p:nvPr/>
          </p:nvGrpSpPr>
          <p:grpSpPr>
            <a:xfrm>
              <a:off x="587" y="6744"/>
              <a:ext cx="2341" cy="2341"/>
              <a:chOff x="1043" y="321"/>
              <a:chExt cx="4162" cy="416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920" y="6744"/>
              <a:ext cx="2342" cy="2342"/>
              <a:chOff x="6709" y="339"/>
              <a:chExt cx="4163" cy="4163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709" y="33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675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812" y="304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086" y="263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086" y="294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49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264" y="314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401" y="355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538" y="325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7110" y="34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247" y="386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801" y="335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801" y="365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086" y="37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784" y="28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664" y="396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348" y="6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9759" y="10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920" y="75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896" y="13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9474" y="8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9211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9348" y="16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9485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677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8920" y="129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759" y="14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170" y="190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170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0307" y="15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419" y="1162"/>
                <a:ext cx="876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896" y="2487"/>
                <a:ext cx="876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773" y="6744"/>
              <a:ext cx="2341" cy="2341"/>
              <a:chOff x="1043" y="321"/>
              <a:chExt cx="4162" cy="416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1" name="椭圆 13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>
              <a:off x="4240" y="7155"/>
              <a:ext cx="493" cy="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556" y="7962"/>
              <a:ext cx="493" cy="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8027" y="9085"/>
              <a:ext cx="498" cy="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(c)</a:t>
              </a:r>
              <a:endParaRPr lang="en-US" altLang="zh-CN" sz="1015"/>
            </a:p>
          </p:txBody>
        </p:sp>
      </p:grpSp>
      <p:sp>
        <p:nvSpPr>
          <p:cNvPr id="363" name="文本框 362"/>
          <p:cNvSpPr txBox="1"/>
          <p:nvPr/>
        </p:nvSpPr>
        <p:spPr>
          <a:xfrm>
            <a:off x="3040380" y="5781278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2745" y="6405880"/>
            <a:ext cx="6059805" cy="2242400"/>
            <a:chOff x="1043" y="5699"/>
            <a:chExt cx="15377" cy="4685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80223" y="7775099"/>
            <a:ext cx="2857500" cy="26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数据集的</a:t>
            </a:r>
            <a:r>
              <a:rPr lang="en-US" altLang="zh-CN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K-Means</a:t>
            </a:r>
            <a:r>
              <a:rPr lang="zh-CN" altLang="en-US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聚类分析，这里</a:t>
            </a:r>
            <a:r>
              <a:rPr lang="en-US" altLang="zh-CN" sz="1125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1125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</a:t>
            </a:r>
            <a:r>
              <a:rPr lang="en-US" altLang="zh-CN" sz="1125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11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39445" y="1793240"/>
            <a:ext cx="5508625" cy="3547110"/>
            <a:chOff x="587" y="6744"/>
            <a:chExt cx="8675" cy="5586"/>
          </a:xfrm>
        </p:grpSpPr>
        <p:grpSp>
          <p:nvGrpSpPr>
            <p:cNvPr id="77" name="组合 76"/>
            <p:cNvGrpSpPr/>
            <p:nvPr/>
          </p:nvGrpSpPr>
          <p:grpSpPr>
            <a:xfrm>
              <a:off x="587" y="6744"/>
              <a:ext cx="2341" cy="2341"/>
              <a:chOff x="1043" y="321"/>
              <a:chExt cx="4162" cy="416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920" y="6744"/>
              <a:ext cx="2342" cy="2342"/>
              <a:chOff x="6709" y="339"/>
              <a:chExt cx="4163" cy="4163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709" y="33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675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812" y="304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086" y="263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086" y="294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49" y="274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264" y="314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401" y="355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538" y="325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7110" y="34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247" y="386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801" y="335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801" y="365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086" y="37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784" y="28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664" y="396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348" y="6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9759" y="10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920" y="75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896" y="13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9474" y="8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9211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9348" y="163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9485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677" y="108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8920" y="129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759" y="14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170" y="190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170" y="129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10307" y="155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419" y="1162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9896" y="248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773" y="6744"/>
              <a:ext cx="2341" cy="2341"/>
              <a:chOff x="1043" y="321"/>
              <a:chExt cx="4162" cy="416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1043" y="321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444" y="2621"/>
                <a:ext cx="1810" cy="1462"/>
                <a:chOff x="1580" y="2484"/>
                <a:chExt cx="1810" cy="146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145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282" y="289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2556" y="248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2556" y="279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2819" y="258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1734" y="299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871" y="340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2008" y="309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580" y="330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717" y="370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2271" y="3198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2271" y="3504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2556" y="3606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3254" y="2722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2134" y="3810"/>
                  <a:ext cx="137" cy="13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</p:grpSp>
          <p:sp>
            <p:nvSpPr>
              <p:cNvPr id="131" name="椭圆 130"/>
              <p:cNvSpPr/>
              <p:nvPr/>
            </p:nvSpPr>
            <p:spPr>
              <a:xfrm>
                <a:off x="3682" y="6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093" y="10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254" y="7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230" y="13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3808" y="799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3545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3682" y="161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819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011" y="1063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25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4093" y="14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504" y="188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504" y="127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641" y="154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>
              <a:off x="4240" y="7155"/>
              <a:ext cx="493" cy="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556" y="7962"/>
              <a:ext cx="493" cy="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450" y="9105"/>
              <a:ext cx="510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(a)</a:t>
              </a:r>
              <a:endParaRPr lang="en-US" altLang="zh-CN" sz="1015"/>
            </a:p>
          </p:txBody>
        </p:sp>
        <p:sp>
          <p:nvSpPr>
            <p:cNvPr id="362" name="文本框 361"/>
            <p:cNvSpPr txBox="1"/>
            <p:nvPr/>
          </p:nvSpPr>
          <p:spPr>
            <a:xfrm>
              <a:off x="8027" y="9086"/>
              <a:ext cx="498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(c)</a:t>
              </a:r>
              <a:endParaRPr lang="en-US" altLang="zh-CN" sz="1015"/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4788" y="9105"/>
              <a:ext cx="519" cy="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(b)</a:t>
              </a:r>
              <a:endParaRPr lang="en-US" altLang="zh-CN" sz="1015"/>
            </a:p>
          </p:txBody>
        </p:sp>
        <p:grpSp>
          <p:nvGrpSpPr>
            <p:cNvPr id="367" name="组合 366"/>
            <p:cNvGrpSpPr/>
            <p:nvPr/>
          </p:nvGrpSpPr>
          <p:grpSpPr>
            <a:xfrm>
              <a:off x="595" y="9596"/>
              <a:ext cx="8650" cy="2734"/>
              <a:chOff x="1043" y="5699"/>
              <a:chExt cx="15377" cy="4861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1043" y="5700"/>
                <a:ext cx="4163" cy="4163"/>
                <a:chOff x="1043" y="5700"/>
                <a:chExt cx="4163" cy="4163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43" y="5700"/>
                  <a:ext cx="4163" cy="4163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2209" y="810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2346" y="840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2620" y="800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2620" y="83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2883" y="810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5" name="椭圆 154"/>
                <p:cNvSpPr/>
                <p:nvPr/>
              </p:nvSpPr>
              <p:spPr>
                <a:xfrm>
                  <a:off x="1798" y="851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1935" y="891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57" name="椭圆 156"/>
                <p:cNvSpPr/>
                <p:nvPr/>
              </p:nvSpPr>
              <p:spPr>
                <a:xfrm>
                  <a:off x="2072" y="861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1644" y="881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1781" y="922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335" y="871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2335" y="902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2620" y="9122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3318" y="8238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2198" y="932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3882" y="5983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4293" y="639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4" name="椭圆 193"/>
                <p:cNvSpPr/>
                <p:nvPr/>
              </p:nvSpPr>
              <p:spPr>
                <a:xfrm>
                  <a:off x="3454" y="6119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5" name="椭圆 194"/>
                <p:cNvSpPr/>
                <p:nvPr/>
              </p:nvSpPr>
              <p:spPr>
                <a:xfrm>
                  <a:off x="4430" y="671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4008" y="617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3745" y="64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3882" y="699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4019" y="66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0" name="椭圆 199"/>
                <p:cNvSpPr/>
                <p:nvPr/>
              </p:nvSpPr>
              <p:spPr>
                <a:xfrm>
                  <a:off x="3211" y="64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201" name="椭圆 200"/>
                <p:cNvSpPr/>
                <p:nvPr/>
              </p:nvSpPr>
              <p:spPr>
                <a:xfrm>
                  <a:off x="3454" y="6655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4293" y="68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4704" y="7261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4" name="椭圆 203"/>
                <p:cNvSpPr/>
                <p:nvPr/>
              </p:nvSpPr>
              <p:spPr>
                <a:xfrm>
                  <a:off x="4704" y="665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4841" y="691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2233" y="7493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FF000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4019" y="6919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0070C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</p:grpSp>
          <p:grpSp>
            <p:nvGrpSpPr>
              <p:cNvPr id="243" name="组合 242"/>
              <p:cNvGrpSpPr/>
              <p:nvPr/>
            </p:nvGrpSpPr>
            <p:grpSpPr>
              <a:xfrm>
                <a:off x="6673" y="5704"/>
                <a:ext cx="4163" cy="4163"/>
                <a:chOff x="6673" y="5704"/>
                <a:chExt cx="4163" cy="4163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6673" y="5704"/>
                  <a:ext cx="4163" cy="4163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15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7639" y="81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7776" y="841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8050" y="800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8050" y="831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8313" y="810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7228" y="851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7365" y="892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7502" y="861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7074" y="882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7211" y="922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7765" y="8718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7765" y="9024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3" name="椭圆 222"/>
                <p:cNvSpPr/>
                <p:nvPr/>
              </p:nvSpPr>
              <p:spPr>
                <a:xfrm>
                  <a:off x="8050" y="9126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8748" y="8242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5" name="椭圆 224"/>
                <p:cNvSpPr/>
                <p:nvPr/>
              </p:nvSpPr>
              <p:spPr>
                <a:xfrm>
                  <a:off x="7628" y="9330"/>
                  <a:ext cx="137" cy="1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6" name="椭圆 225"/>
                <p:cNvSpPr/>
                <p:nvPr/>
              </p:nvSpPr>
              <p:spPr>
                <a:xfrm>
                  <a:off x="9312" y="598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7604" y="7527"/>
                  <a:ext cx="876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FF000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  <p:sp>
              <p:nvSpPr>
                <p:cNvPr id="227" name="椭圆 226"/>
                <p:cNvSpPr/>
                <p:nvPr/>
              </p:nvSpPr>
              <p:spPr>
                <a:xfrm>
                  <a:off x="9723" y="639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8" name="椭圆 227"/>
                <p:cNvSpPr/>
                <p:nvPr/>
              </p:nvSpPr>
              <p:spPr>
                <a:xfrm>
                  <a:off x="8884" y="61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29" name="椭圆 228"/>
                <p:cNvSpPr/>
                <p:nvPr/>
              </p:nvSpPr>
              <p:spPr>
                <a:xfrm>
                  <a:off x="9860" y="67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0" name="椭圆 229"/>
                <p:cNvSpPr/>
                <p:nvPr/>
              </p:nvSpPr>
              <p:spPr>
                <a:xfrm>
                  <a:off x="9438" y="6182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9175" y="6446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2" name="椭圆 231"/>
                <p:cNvSpPr/>
                <p:nvPr/>
              </p:nvSpPr>
              <p:spPr>
                <a:xfrm>
                  <a:off x="9312" y="699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9449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4" name="椭圆 233"/>
                <p:cNvSpPr/>
                <p:nvPr/>
              </p:nvSpPr>
              <p:spPr>
                <a:xfrm>
                  <a:off x="8641" y="6446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8884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6" name="椭圆 235"/>
                <p:cNvSpPr/>
                <p:nvPr/>
              </p:nvSpPr>
              <p:spPr>
                <a:xfrm>
                  <a:off x="9723" y="68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10134" y="7265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8" name="椭圆 237"/>
                <p:cNvSpPr/>
                <p:nvPr/>
              </p:nvSpPr>
              <p:spPr>
                <a:xfrm>
                  <a:off x="10134" y="6659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10271" y="6923"/>
                  <a:ext cx="137" cy="13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 sz="1015">
                    <a:sym typeface="+mn-ea"/>
                  </a:endParaRPr>
                </a:p>
              </p:txBody>
            </p:sp>
            <p:sp>
              <p:nvSpPr>
                <p:cNvPr id="241" name="文本框 240"/>
                <p:cNvSpPr txBox="1"/>
                <p:nvPr/>
              </p:nvSpPr>
              <p:spPr>
                <a:xfrm>
                  <a:off x="9445" y="6923"/>
                  <a:ext cx="877" cy="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015" b="1">
                      <a:solidFill>
                        <a:srgbClr val="0070C0"/>
                      </a:solidFill>
                      <a:latin typeface="幼圆" panose="02010509060101010101" charset="-122"/>
                      <a:ea typeface="幼圆" panose="02010509060101010101" charset="-122"/>
                    </a:rPr>
                    <a:t>×</a:t>
                  </a:r>
                  <a:endPara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endParaRPr>
                </a:p>
              </p:txBody>
            </p:sp>
          </p:grpSp>
          <p:sp>
            <p:nvSpPr>
              <p:cNvPr id="245" name="矩形 244"/>
              <p:cNvSpPr/>
              <p:nvPr/>
            </p:nvSpPr>
            <p:spPr>
              <a:xfrm>
                <a:off x="12257" y="5699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13223" y="810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3360" y="840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13634" y="799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13634" y="830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13897" y="810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12812" y="850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12949" y="891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13086" y="861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12658" y="881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12795" y="922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13349" y="871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13349" y="90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13634" y="9121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14332" y="8237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13212" y="932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14896" y="597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03" y="823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15307" y="639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4468" y="61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15444" y="67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15022" y="6177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14759" y="644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14896" y="699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15033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14225" y="644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14468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15307" y="68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6" name="椭圆 275"/>
              <p:cNvSpPr/>
              <p:nvPr/>
            </p:nvSpPr>
            <p:spPr>
              <a:xfrm>
                <a:off x="15718" y="7260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15718" y="6654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15855" y="691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302" name="文本框 301"/>
              <p:cNvSpPr txBox="1"/>
              <p:nvPr/>
            </p:nvSpPr>
            <p:spPr>
              <a:xfrm>
                <a:off x="14896" y="6278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364" name="文本框 363"/>
              <p:cNvSpPr txBox="1"/>
              <p:nvPr/>
            </p:nvSpPr>
            <p:spPr>
              <a:xfrm>
                <a:off x="14126" y="9867"/>
                <a:ext cx="843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(f)</a:t>
                </a:r>
                <a:endParaRPr lang="en-US" altLang="zh-CN" sz="1015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8532" y="9862"/>
                <a:ext cx="914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(e)</a:t>
                </a:r>
                <a:endParaRPr lang="en-US" altLang="zh-CN" sz="1015"/>
              </a:p>
            </p:txBody>
          </p:sp>
          <p:sp>
            <p:nvSpPr>
              <p:cNvPr id="366" name="文本框 365"/>
              <p:cNvSpPr txBox="1"/>
              <p:nvPr/>
            </p:nvSpPr>
            <p:spPr>
              <a:xfrm>
                <a:off x="2740" y="9867"/>
                <a:ext cx="923" cy="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15"/>
                  <a:t>(d)</a:t>
                </a:r>
                <a:endParaRPr lang="en-US" altLang="zh-CN" sz="1015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47090" y="5340350"/>
            <a:ext cx="5425440" cy="2006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(a)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未聚类的初始点集；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随机选取两个点作为聚类中心；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计算每个点到聚类中心的距离，并聚类到离该点最近的聚类中去；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计算每个聚类中所有点的坐标平均值，并将这个平均值作为新的簇中心；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(c)</a:t>
            </a:r>
            <a:r>
              <a:rPr lang="en-US" altLang="zh-CN" sz="1200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计算每个点到聚类中心的距离，并聚类到离该点最近的簇中去；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ts val="1000"/>
              </a:lnSpc>
            </a:pP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</a:t>
            </a:r>
            <a:r>
              <a:rPr lang="en-US" altLang="zh-CN" sz="1200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(d)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，计算每个聚类中所有点的坐标平均值，并将这个平均值作为新的 </a:t>
            </a:r>
            <a:endParaRPr lang="zh-CN" altLang="en-US" sz="12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簇中心，直到满足要求。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379730" y="5944870"/>
            <a:ext cx="3070225" cy="1123950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7540" y="3635375"/>
            <a:ext cx="635" cy="4044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3145" y="4035425"/>
            <a:ext cx="1749425" cy="54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7430" y="4993005"/>
            <a:ext cx="1749425" cy="54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6540" y="6264910"/>
            <a:ext cx="2004695" cy="577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116965" y="3115310"/>
            <a:ext cx="1652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</a:t>
            </a:r>
            <a:endParaRPr lang="zh-CN" altLang="en-US" sz="1350"/>
          </a:p>
          <a:p>
            <a:pPr algn="ctr"/>
            <a:r>
              <a:rPr lang="zh-CN" altLang="en-US" sz="1350"/>
              <a:t>集进行聚类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36955" y="4064000"/>
            <a:ext cx="1565910" cy="502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2195" y="5031105"/>
            <a:ext cx="1725930" cy="502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13255" y="7068820"/>
            <a:ext cx="635" cy="43688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80235" y="7126605"/>
            <a:ext cx="248920" cy="297180"/>
          </a:xfrm>
          <a:prstGeom prst="rect">
            <a:avLst/>
          </a:prstGeom>
          <a:ln>
            <a:noFill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4104005" y="6309995"/>
            <a:ext cx="196659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4080" y="624332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4182110" y="4253865"/>
            <a:ext cx="1725930" cy="502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15160" y="4588510"/>
            <a:ext cx="0" cy="4140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64255" y="6210935"/>
            <a:ext cx="35433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2330450" y="5268595"/>
          <a:ext cx="3251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0450" y="5268595"/>
                        <a:ext cx="325120" cy="27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299"/>
          <p:cNvGraphicFramePr>
            <a:graphicFrameLocks noChangeAspect="1"/>
          </p:cNvGraphicFramePr>
          <p:nvPr/>
        </p:nvGraphicFramePr>
        <p:xfrm>
          <a:off x="1007745" y="6467475"/>
          <a:ext cx="325120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7745" y="6467475"/>
                        <a:ext cx="325120" cy="27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914525" y="5537200"/>
            <a:ext cx="635" cy="4044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对象 -2147482393"/>
          <p:cNvGraphicFramePr>
            <a:graphicFrameLocks noChangeAspect="1"/>
          </p:cNvGraphicFramePr>
          <p:nvPr/>
        </p:nvGraphicFramePr>
        <p:xfrm>
          <a:off x="1858010" y="6280150"/>
          <a:ext cx="26289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8010" y="6280150"/>
                        <a:ext cx="262890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923290" y="7530465"/>
            <a:ext cx="1907540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的初</a:t>
            </a:r>
            <a:endParaRPr lang="zh-CN" sz="1350"/>
          </a:p>
          <a:p>
            <a:pPr algn="ctr"/>
            <a:r>
              <a:rPr lang="zh-CN" sz="1350"/>
              <a:t>始近邻点</a:t>
            </a:r>
            <a:endParaRPr lang="en-US" altLang="zh-CN" sz="135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028825" y="7581900"/>
          <a:ext cx="19685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8825" y="7581900"/>
                        <a:ext cx="196850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2206625" y="7772400"/>
          <a:ext cx="26289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7772400"/>
                        <a:ext cx="262890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 flipV="1">
            <a:off x="3449955" y="6497320"/>
            <a:ext cx="637540" cy="635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5367655" y="6336030"/>
          <a:ext cx="263525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7655" y="6336030"/>
                        <a:ext cx="263525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727575" y="6541770"/>
          <a:ext cx="197485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7575" y="6541770"/>
                        <a:ext cx="197485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 flipV="1">
            <a:off x="5052060" y="5799455"/>
            <a:ext cx="2540" cy="47498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067175" y="5269865"/>
            <a:ext cx="1919605" cy="502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55440" y="5235575"/>
            <a:ext cx="1749425" cy="570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5367655" y="5521325"/>
          <a:ext cx="212725" cy="22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7655" y="5521325"/>
                        <a:ext cx="212725" cy="229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418080" y="4084955"/>
          <a:ext cx="197485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8080" y="4084955"/>
                        <a:ext cx="197485" cy="245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5025390" y="4775835"/>
            <a:ext cx="2540" cy="47498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52195" y="3090545"/>
            <a:ext cx="1749425" cy="54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0445" y="7505700"/>
            <a:ext cx="1749425" cy="54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52265" y="4232275"/>
            <a:ext cx="1749425" cy="543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86815" y="2182495"/>
            <a:ext cx="1430020" cy="521970"/>
            <a:chOff x="1869" y="3422"/>
            <a:chExt cx="2252" cy="822"/>
          </a:xfrm>
        </p:grpSpPr>
        <p:sp>
          <p:nvSpPr>
            <p:cNvPr id="33" name="流程图: 终止 32"/>
            <p:cNvSpPr/>
            <p:nvPr/>
          </p:nvSpPr>
          <p:spPr>
            <a:xfrm>
              <a:off x="1869" y="3422"/>
              <a:ext cx="2253" cy="823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535" y="3598"/>
              <a:ext cx="1047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350"/>
                <a:t>开 始</a:t>
              </a:r>
              <a:endParaRPr lang="zh-CN" sz="135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311015" y="3329305"/>
            <a:ext cx="1430655" cy="522605"/>
            <a:chOff x="1869" y="3422"/>
            <a:chExt cx="2253" cy="823"/>
          </a:xfrm>
        </p:grpSpPr>
        <p:sp>
          <p:nvSpPr>
            <p:cNvPr id="48" name="流程图: 终止 47"/>
            <p:cNvSpPr/>
            <p:nvPr/>
          </p:nvSpPr>
          <p:spPr>
            <a:xfrm>
              <a:off x="1869" y="3422"/>
              <a:ext cx="2253" cy="823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35" y="3598"/>
              <a:ext cx="1047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350"/>
                <a:t>结 束</a:t>
              </a:r>
              <a:endParaRPr lang="zh-CN" sz="1350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1894840" y="2695575"/>
            <a:ext cx="635" cy="4044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027295" y="3849370"/>
            <a:ext cx="635" cy="4044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数据导入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时频域数据分析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48485" y="558228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剔除噪声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966595" y="7029450"/>
            <a:ext cx="1249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维规约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61135" y="8526780"/>
            <a:ext cx="23164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预测模型建立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849495" y="1920875"/>
            <a:ext cx="377825" cy="626237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521325" y="4141470"/>
            <a:ext cx="609600" cy="1972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数据预处理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52805" y="85915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3755" y="241363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016635"/>
            <a:ext cx="288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EEG</a:t>
            </a:r>
            <a:r>
              <a:rPr lang="zh-CN" altLang="en-US" sz="2800"/>
              <a:t>脑电波数据集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788795" y="25609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数据集成</a:t>
            </a:r>
            <a:endParaRPr lang="zh-CN" altLang="en-US" sz="28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598420" y="16967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243330" y="4074795"/>
            <a:ext cx="26720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快速傅里叶变换</a:t>
            </a:r>
            <a:endParaRPr lang="zh-CN" altLang="en-US" sz="28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37285" y="5582285"/>
            <a:ext cx="30276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选取合适频域范围</a:t>
            </a:r>
            <a:endParaRPr lang="zh-CN" altLang="en-US" sz="28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52893" y="7029450"/>
            <a:ext cx="20770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>
                <a:sym typeface="+mn-ea"/>
              </a:rPr>
              <a:t>LLE</a:t>
            </a:r>
            <a:r>
              <a:rPr lang="zh-CN" altLang="en-US" sz="2800">
                <a:sym typeface="+mn-ea"/>
              </a:rPr>
              <a:t>降维处理</a:t>
            </a:r>
            <a:endParaRPr lang="zh-CN" altLang="en-US" sz="28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86498" y="8526780"/>
            <a:ext cx="2865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建立</a:t>
            </a:r>
            <a:r>
              <a:rPr lang="en-US" altLang="zh-CN" sz="2800">
                <a:sym typeface="+mn-ea"/>
              </a:rPr>
              <a:t>SVC</a:t>
            </a:r>
            <a:r>
              <a:rPr lang="zh-CN" altLang="en-US" sz="2800">
                <a:sym typeface="+mn-ea"/>
              </a:rPr>
              <a:t>分类模型</a:t>
            </a:r>
            <a:endParaRPr lang="zh-CN" altLang="en-US" sz="28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848485" y="10092055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预测分析</a:t>
            </a:r>
            <a:endParaRPr lang="zh-CN" altLang="en-US" sz="28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070" y="39128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4070" y="540512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390" y="6898005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070" y="8395970"/>
            <a:ext cx="3514090" cy="780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608580" y="319405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598420" y="618045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623185" y="7678420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23185" y="91763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608580" y="4693285"/>
            <a:ext cx="10160" cy="717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48360" y="9893935"/>
            <a:ext cx="35299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6time"/>
          <p:cNvPicPr>
            <a:picLocks noChangeAspect="1"/>
          </p:cNvPicPr>
          <p:nvPr>
            <p:ph idx="1"/>
          </p:nvPr>
        </p:nvPicPr>
        <p:blipFill>
          <a:blip r:embed="rId1"/>
          <a:srcRect r="30005"/>
          <a:stretch>
            <a:fillRect/>
          </a:stretch>
        </p:blipFill>
        <p:spPr>
          <a:xfrm>
            <a:off x="121920" y="3324860"/>
            <a:ext cx="686371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每10个频段的幅度贡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168910"/>
            <a:ext cx="6736715" cy="3206115"/>
          </a:xfrm>
          <a:prstGeom prst="rect">
            <a:avLst/>
          </a:prstGeom>
        </p:spPr>
      </p:pic>
      <p:pic>
        <p:nvPicPr>
          <p:cNvPr id="5" name="图片 4" descr="每10个频段的幅度值贡献百分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3543935"/>
            <a:ext cx="6757035" cy="3547110"/>
          </a:xfrm>
          <a:prstGeom prst="rect">
            <a:avLst/>
          </a:prstGeom>
        </p:spPr>
      </p:pic>
      <p:pic>
        <p:nvPicPr>
          <p:cNvPr id="2" name="图片 1" descr="频段总百分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" y="7393305"/>
            <a:ext cx="67913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484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33</vt:i4>
      </vt:variant>
    </vt:vector>
  </HeadingPairs>
  <TitlesOfParts>
    <vt:vector size="154" baseType="lpstr">
      <vt:lpstr>Arial</vt:lpstr>
      <vt:lpstr>宋体</vt:lpstr>
      <vt:lpstr>Wingdings</vt:lpstr>
      <vt:lpstr>幼圆</vt:lpstr>
      <vt:lpstr>Times New Roman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251</cp:revision>
  <dcterms:created xsi:type="dcterms:W3CDTF">2016-12-14T08:46:00Z</dcterms:created>
  <dcterms:modified xsi:type="dcterms:W3CDTF">2017-05-02T07:38:19Z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