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305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16" r:id="rId38"/>
    <p:sldId id="302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3.bin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9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8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7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6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64.bin"/><Relationship Id="rId18" Type="http://schemas.openxmlformats.org/officeDocument/2006/relationships/oleObject" Target="../embeddings/oleObject63.bin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2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93.bin"/><Relationship Id="rId20" Type="http://schemas.openxmlformats.org/officeDocument/2006/relationships/oleObject" Target="../embeddings/oleObject92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91.bin"/><Relationship Id="rId18" Type="http://schemas.openxmlformats.org/officeDocument/2006/relationships/oleObject" Target="../embeddings/oleObject90.bin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8.bin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15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6.bin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5.bin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8.bin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23.bin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801620" y="1120775"/>
            <a:ext cx="5882640" cy="4562475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801620" y="1102995"/>
            <a:ext cx="5930900" cy="458025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85750"/>
            <a:ext cx="8319770" cy="6241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3445" y="589280"/>
            <a:ext cx="29806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 ROC Curve Comparison</a:t>
            </a:r>
            <a:endParaRPr lang="en-US" altLang="zh-CN" sz="140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94000" y="1144270"/>
            <a:ext cx="5840730" cy="4524375"/>
          </a:xfrm>
          <a:custGeom>
            <a:avLst/>
            <a:gdLst>
              <a:gd name="connisteX0" fmla="*/ 0 w 5840730"/>
              <a:gd name="connsiteY0" fmla="*/ 4524375 h 4524375"/>
              <a:gd name="connisteX1" fmla="*/ 1272540 w 5840730"/>
              <a:gd name="connsiteY1" fmla="*/ 1250950 h 4524375"/>
              <a:gd name="connisteX2" fmla="*/ 5840730 w 5840730"/>
              <a:gd name="connsiteY2" fmla="*/ 0 h 4524375"/>
              <a:gd name="connisteX3" fmla="*/ 5807710 w 5840730"/>
              <a:gd name="connsiteY3" fmla="*/ 43815 h 4524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40730" h="4524375">
                <a:moveTo>
                  <a:pt x="0" y="4524375"/>
                </a:moveTo>
                <a:cubicBezTo>
                  <a:pt x="163195" y="3894455"/>
                  <a:pt x="104140" y="2155825"/>
                  <a:pt x="1272540" y="1250950"/>
                </a:cubicBezTo>
                <a:cubicBezTo>
                  <a:pt x="2440940" y="346075"/>
                  <a:pt x="4933950" y="241300"/>
                  <a:pt x="5840730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783205" y="1144270"/>
            <a:ext cx="5873115" cy="4535170"/>
          </a:xfrm>
          <a:custGeom>
            <a:avLst/>
            <a:gdLst>
              <a:gd name="connisteX0" fmla="*/ 0 w 5873115"/>
              <a:gd name="connsiteY0" fmla="*/ 4535170 h 4535170"/>
              <a:gd name="connisteX1" fmla="*/ 2610485 w 5873115"/>
              <a:gd name="connsiteY1" fmla="*/ 1141730 h 4535170"/>
              <a:gd name="connisteX2" fmla="*/ 5873115 w 5873115"/>
              <a:gd name="connsiteY2" fmla="*/ 0 h 4535170"/>
              <a:gd name="connisteX3" fmla="*/ 5873115 w 5873115"/>
              <a:gd name="connsiteY3" fmla="*/ 10795 h 4535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73115" h="4535170">
                <a:moveTo>
                  <a:pt x="0" y="4535170"/>
                </a:moveTo>
                <a:cubicBezTo>
                  <a:pt x="456565" y="3879215"/>
                  <a:pt x="1435735" y="2048510"/>
                  <a:pt x="2610485" y="1141730"/>
                </a:cubicBezTo>
                <a:cubicBezTo>
                  <a:pt x="3785235" y="234950"/>
                  <a:pt x="5220335" y="226060"/>
                  <a:pt x="5873115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336165" y="415290"/>
            <a:ext cx="7666355" cy="3856990"/>
            <a:chOff x="2925" y="1819"/>
            <a:chExt cx="12073" cy="6074"/>
          </a:xfrm>
        </p:grpSpPr>
        <p:sp>
          <p:nvSpPr>
            <p:cNvPr id="4" name="圆角矩形 3"/>
            <p:cNvSpPr/>
            <p:nvPr/>
          </p:nvSpPr>
          <p:spPr>
            <a:xfrm>
              <a:off x="6323" y="1819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51" y="2190"/>
              <a:ext cx="3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健康大数据处理系统</a:t>
              </a:r>
              <a:endParaRPr lang="zh-CN" altLang="en-US" sz="2000"/>
            </a:p>
          </p:txBody>
        </p:sp>
        <p:cxnSp>
          <p:nvCxnSpPr>
            <p:cNvPr id="6" name="直接箭头连接符 5"/>
            <p:cNvCxnSpPr>
              <a:endCxn id="8" idx="0"/>
            </p:cNvCxnSpPr>
            <p:nvPr/>
          </p:nvCxnSpPr>
          <p:spPr>
            <a:xfrm flipH="1">
              <a:off x="5538" y="3138"/>
              <a:ext cx="2236" cy="111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0087" y="3155"/>
              <a:ext cx="2398" cy="10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2925" y="4251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772" y="4251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033" y="4588"/>
              <a:ext cx="4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癫痫病脑电波预处理模块</a:t>
              </a:r>
              <a:endParaRPr lang="zh-CN" altLang="en-US" sz="2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6" y="4588"/>
              <a:ext cx="4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人口死亡数据预处理模块</a:t>
              </a:r>
              <a:endParaRPr lang="zh-CN" altLang="en-US" sz="20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925" y="6575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46" y="6929"/>
              <a:ext cx="42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人口死亡数据分析模块</a:t>
              </a:r>
              <a:endParaRPr lang="zh-CN" altLang="en-US" sz="20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772" y="6574"/>
              <a:ext cx="5226" cy="13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329" y="6896"/>
              <a:ext cx="42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癫痫病脑电波分析模块</a:t>
              </a:r>
              <a:endParaRPr lang="zh-CN" altLang="en-US" sz="2000"/>
            </a:p>
          </p:txBody>
        </p:sp>
        <p:cxnSp>
          <p:nvCxnSpPr>
            <p:cNvPr id="16" name="直接箭头连接符 15"/>
            <p:cNvCxnSpPr>
              <a:stCxn id="8" idx="2"/>
              <a:endCxn id="12" idx="0"/>
            </p:cNvCxnSpPr>
            <p:nvPr/>
          </p:nvCxnSpPr>
          <p:spPr>
            <a:xfrm>
              <a:off x="5538" y="5570"/>
              <a:ext cx="0" cy="1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2"/>
              <a:endCxn id="14" idx="0"/>
            </p:cNvCxnSpPr>
            <p:nvPr/>
          </p:nvCxnSpPr>
          <p:spPr>
            <a:xfrm>
              <a:off x="12385" y="5570"/>
              <a:ext cx="0" cy="10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1205230" y="1671320"/>
            <a:ext cx="4688840" cy="2980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65885" y="2252980"/>
            <a:ext cx="548640" cy="1976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人口死亡处理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6478270" y="1671320"/>
            <a:ext cx="4644390" cy="29806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11460" y="1869440"/>
            <a:ext cx="548640" cy="25844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癫痫病脑电波处理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631815" y="3214370"/>
            <a:ext cx="142748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802630" y="1706880"/>
            <a:ext cx="305943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7615" y="398145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癫痫病脑电波数据处理系统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40690" y="315531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数据导入</a:t>
            </a:r>
            <a:endParaRPr lang="zh-CN" altLang="en-US" sz="20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001135" y="883285"/>
            <a:ext cx="857250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84705" y="3155950"/>
            <a:ext cx="1960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时频域数据分析</a:t>
            </a:r>
            <a:endParaRPr lang="zh-CN" altLang="en-US" sz="20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83100" y="312864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剔除噪声</a:t>
            </a:r>
            <a:endParaRPr lang="zh-CN" altLang="en-US" sz="2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78550" y="3122930"/>
            <a:ext cx="944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维规约</a:t>
            </a:r>
            <a:endParaRPr lang="zh-CN" altLang="en-US" sz="2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0585" y="1706880"/>
            <a:ext cx="317754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70" y="277495"/>
            <a:ext cx="3308350" cy="605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6620" y="3043555"/>
            <a:ext cx="1349375" cy="566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 flipH="1">
            <a:off x="3049905" y="2315845"/>
            <a:ext cx="25527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209675" y="2309495"/>
            <a:ext cx="1693545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46775" y="883285"/>
            <a:ext cx="817245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43455" y="1815465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癫痫病脑电波预处理模块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620" y="1826260"/>
            <a:ext cx="2722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癫痫病脑电波分析模块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343535" y="3053080"/>
            <a:ext cx="1408430" cy="574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0720" y="3049270"/>
            <a:ext cx="2197735" cy="567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6735" y="3051175"/>
            <a:ext cx="1430020" cy="57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0" name="直接箭头连接符 19"/>
          <p:cNvCxnSpPr>
            <a:endCxn id="14" idx="0"/>
          </p:cNvCxnSpPr>
          <p:nvPr/>
        </p:nvCxnSpPr>
        <p:spPr>
          <a:xfrm>
            <a:off x="3860165" y="2317750"/>
            <a:ext cx="121158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01515" y="2315845"/>
            <a:ext cx="203390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0">
            <a:off x="5357495" y="452120"/>
            <a:ext cx="2828290" cy="627380"/>
            <a:chOff x="9990" y="131"/>
            <a:chExt cx="4454" cy="988"/>
          </a:xfrm>
        </p:grpSpPr>
        <p:sp>
          <p:nvSpPr>
            <p:cNvPr id="6" name="矩形 5"/>
            <p:cNvSpPr/>
            <p:nvPr/>
          </p:nvSpPr>
          <p:spPr>
            <a:xfrm>
              <a:off x="9990" y="131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55" y="290"/>
              <a:ext cx="2874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数据集成</a:t>
              </a:r>
              <a:endParaRPr lang="zh-CN" altLang="en-US" sz="2200"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5370195" y="1452880"/>
            <a:ext cx="2828290" cy="627380"/>
            <a:chOff x="9965" y="2032"/>
            <a:chExt cx="4454" cy="988"/>
          </a:xfrm>
        </p:grpSpPr>
        <p:sp>
          <p:nvSpPr>
            <p:cNvPr id="56" name="文本框 55"/>
            <p:cNvSpPr txBox="1"/>
            <p:nvPr/>
          </p:nvSpPr>
          <p:spPr>
            <a:xfrm>
              <a:off x="9965" y="2190"/>
              <a:ext cx="4415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快速傅里叶变换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65" y="2032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5168900" y="2447290"/>
            <a:ext cx="3274060" cy="627380"/>
            <a:chOff x="9667" y="3924"/>
            <a:chExt cx="5156" cy="988"/>
          </a:xfrm>
        </p:grpSpPr>
        <p:sp>
          <p:nvSpPr>
            <p:cNvPr id="57" name="文本框 56"/>
            <p:cNvSpPr txBox="1"/>
            <p:nvPr/>
          </p:nvSpPr>
          <p:spPr>
            <a:xfrm>
              <a:off x="9667" y="4116"/>
              <a:ext cx="5157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选取合适频域范围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65" y="3924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5341620" y="3422015"/>
            <a:ext cx="2833370" cy="627380"/>
            <a:chOff x="9991" y="5816"/>
            <a:chExt cx="4462" cy="988"/>
          </a:xfrm>
        </p:grpSpPr>
        <p:sp>
          <p:nvSpPr>
            <p:cNvPr id="58" name="文本框 57"/>
            <p:cNvSpPr txBox="1"/>
            <p:nvPr/>
          </p:nvSpPr>
          <p:spPr>
            <a:xfrm>
              <a:off x="10039" y="5972"/>
              <a:ext cx="4414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200">
                  <a:sym typeface="+mn-ea"/>
                </a:rPr>
                <a:t>LLE</a:t>
              </a:r>
              <a:r>
                <a:rPr lang="zh-CN" altLang="en-US" sz="2200">
                  <a:sym typeface="+mn-ea"/>
                </a:rPr>
                <a:t>降维处理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91" y="5816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5346700" y="4418965"/>
            <a:ext cx="2828290" cy="627380"/>
            <a:chOff x="9965" y="7715"/>
            <a:chExt cx="4454" cy="988"/>
          </a:xfrm>
        </p:grpSpPr>
        <p:sp>
          <p:nvSpPr>
            <p:cNvPr id="60" name="文本框 59"/>
            <p:cNvSpPr txBox="1"/>
            <p:nvPr/>
          </p:nvSpPr>
          <p:spPr>
            <a:xfrm>
              <a:off x="9965" y="7871"/>
              <a:ext cx="4453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建立</a:t>
              </a:r>
              <a:r>
                <a:rPr lang="en-US" altLang="zh-CN" sz="2200">
                  <a:sym typeface="+mn-ea"/>
                </a:rPr>
                <a:t>SVC</a:t>
              </a:r>
              <a:r>
                <a:rPr lang="zh-CN" altLang="en-US" sz="2200">
                  <a:sym typeface="+mn-ea"/>
                </a:rPr>
                <a:t>分类模型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965" y="7715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5346700" y="5409565"/>
            <a:ext cx="2828290" cy="627380"/>
            <a:chOff x="9964" y="9650"/>
            <a:chExt cx="4454" cy="988"/>
          </a:xfrm>
        </p:grpSpPr>
        <p:sp>
          <p:nvSpPr>
            <p:cNvPr id="62" name="文本框 61"/>
            <p:cNvSpPr txBox="1"/>
            <p:nvPr/>
          </p:nvSpPr>
          <p:spPr>
            <a:xfrm>
              <a:off x="10721" y="9809"/>
              <a:ext cx="3206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预测分析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964" y="9650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143500" y="203200"/>
            <a:ext cx="4252595" cy="4035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63940" y="1452880"/>
            <a:ext cx="548640" cy="1784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预处理分析</a:t>
            </a:r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888615" y="1080135"/>
            <a:ext cx="828040" cy="3494405"/>
            <a:chOff x="3993" y="2288"/>
            <a:chExt cx="1304" cy="5503"/>
          </a:xfrm>
        </p:grpSpPr>
        <p:sp>
          <p:nvSpPr>
            <p:cNvPr id="32" name="矩形 31"/>
            <p:cNvSpPr/>
            <p:nvPr/>
          </p:nvSpPr>
          <p:spPr>
            <a:xfrm>
              <a:off x="3993" y="2288"/>
              <a:ext cx="1304" cy="5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96" y="2992"/>
              <a:ext cx="864" cy="41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2400"/>
                <a:t>癫痫病脑电波处理</a:t>
              </a:r>
              <a:endParaRPr lang="zh-CN" altLang="en-US" sz="2400"/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3716655" y="27565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523740" y="766445"/>
            <a:ext cx="7620" cy="497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23740" y="75819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534535" y="5727700"/>
            <a:ext cx="81788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513580" y="373189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31360" y="176276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12945" y="472884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-58420" y="3361690"/>
            <a:ext cx="18135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年龄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609070" y="3011805"/>
            <a:ext cx="6076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120</a:t>
            </a:r>
            <a:endParaRPr lang="en-US" altLang="zh-CN" sz="2200"/>
          </a:p>
        </p:txBody>
      </p:sp>
      <p:sp>
        <p:nvSpPr>
          <p:cNvPr id="26" name="文本框 25"/>
          <p:cNvSpPr txBox="1"/>
          <p:nvPr/>
        </p:nvSpPr>
        <p:spPr>
          <a:xfrm>
            <a:off x="1430655" y="302260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grpSp>
        <p:nvGrpSpPr>
          <p:cNvPr id="45" name="组合 44"/>
          <p:cNvGrpSpPr/>
          <p:nvPr/>
        </p:nvGrpSpPr>
        <p:grpSpPr>
          <a:xfrm>
            <a:off x="1562735" y="3022600"/>
            <a:ext cx="10495280" cy="1804035"/>
            <a:chOff x="2260" y="4709"/>
            <a:chExt cx="16528" cy="284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276" y="5673"/>
              <a:ext cx="16513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259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53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215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218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53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15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218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24" y="4709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7</a:t>
              </a:r>
              <a:endParaRPr lang="en-US" altLang="zh-CN" sz="2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2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18</a:t>
              </a:r>
              <a:endParaRPr lang="en-US" altLang="zh-CN" sz="2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61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41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4" y="4709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66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781" y="548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76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260" y="6233"/>
              <a:ext cx="200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76" y="6207"/>
              <a:ext cx="3089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7353" y="6233"/>
              <a:ext cx="3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1232" y="6207"/>
              <a:ext cx="3983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5215" y="6233"/>
              <a:ext cx="3565" cy="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25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86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03" y="6298"/>
              <a:ext cx="2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989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001" y="6298"/>
              <a:ext cx="511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2200"/>
                <a:t>5</a:t>
              </a:r>
              <a:endParaRPr lang="en-US" altLang="zh-CN" sz="2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8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童年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17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少年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9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青年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820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3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老年</a:t>
              </a:r>
              <a:endParaRPr lang="zh-CN" altLang="en-US" sz="2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4310" y="2374265"/>
            <a:ext cx="3496310" cy="26638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>
          <a:xfrm flipH="1" flipV="1">
            <a:off x="5636895" y="2428875"/>
            <a:ext cx="7620" cy="2675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978910" y="3924300"/>
            <a:ext cx="3616960" cy="8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39130" y="3114040"/>
            <a:ext cx="339725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3000" y="265239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97675" y="29978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77485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72610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2520" y="3924300"/>
          <a:ext cx="25146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5" imgW="127000" imgH="165100" progId="Equation.KSEE3">
                  <p:embed/>
                </p:oleObj>
              </mc:Choice>
              <mc:Fallback>
                <p:oleObj name="" r:id="rId5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2520" y="3924300"/>
                        <a:ext cx="251460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7485" y="2259330"/>
          <a:ext cx="27559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6" imgW="139700" imgH="165100" progId="Equation.KSEE3">
                  <p:embed/>
                </p:oleObj>
              </mc:Choice>
              <mc:Fallback>
                <p:oleObj name="" r:id="rId6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485" y="2259330"/>
                        <a:ext cx="27559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>
          <a:xfrm>
            <a:off x="4657090" y="3045460"/>
            <a:ext cx="2143760" cy="19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443855" y="3322955"/>
            <a:ext cx="393700" cy="4400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474970" y="2891155"/>
            <a:ext cx="825500" cy="9251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914390" y="3199765"/>
            <a:ext cx="986790" cy="987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511040" y="3616325"/>
            <a:ext cx="802005" cy="8020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5443855" y="4032250"/>
            <a:ext cx="300990" cy="3702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7675" y="4611370"/>
          <a:ext cx="19812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7675" y="4611370"/>
                        <a:ext cx="19812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980680" y="2223770"/>
            <a:ext cx="3594735" cy="2832735"/>
            <a:chOff x="12568" y="3380"/>
            <a:chExt cx="5882" cy="4634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15179" y="3801"/>
              <a:ext cx="12" cy="4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2568" y="6156"/>
              <a:ext cx="5696" cy="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413" y="4904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77" y="4153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007" y="469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13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188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3345" y="4250"/>
              <a:ext cx="3971" cy="3533"/>
            </a:xfrm>
            <a:prstGeom prst="line">
              <a:avLst/>
            </a:prstGeom>
            <a:ln w="63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054" y="6156"/>
            <a:ext cx="39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54" y="6156"/>
                          <a:ext cx="396" cy="5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13" y="3534"/>
            <a:ext cx="43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0" imgW="139700" imgH="165100" progId="Equation.KSEE3">
                    <p:embed/>
                  </p:oleObj>
                </mc:Choice>
                <mc:Fallback>
                  <p:oleObj name="" r:id="rId10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13" y="3534"/>
                          <a:ext cx="434" cy="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>
              <a:off x="16345" y="4469"/>
              <a:ext cx="340" cy="3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689" y="5246"/>
              <a:ext cx="218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16904" y="4614"/>
              <a:ext cx="267" cy="29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14572" y="6666"/>
              <a:ext cx="194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467" y="7067"/>
              <a:ext cx="328" cy="32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6685" y="3380"/>
              <a:ext cx="1235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316" y="4171"/>
            <a:ext cx="39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127000" imgH="165100" progId="Equation.KSEE3">
                    <p:embed/>
                  </p:oleObj>
                </mc:Choice>
                <mc:Fallback>
                  <p:oleObj name="" r:id="rId11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16" y="4171"/>
                          <a:ext cx="390" cy="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/>
        </p:nvSpPr>
        <p:spPr>
          <a:xfrm>
            <a:off x="1360805" y="5104130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68595" y="5104130"/>
            <a:ext cx="760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30360" y="5104130"/>
            <a:ext cx="736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749300" y="1485900"/>
            <a:ext cx="10912475" cy="4171315"/>
            <a:chOff x="1180" y="2340"/>
            <a:chExt cx="17185" cy="6569"/>
          </a:xfrm>
        </p:grpSpPr>
        <p:grpSp>
          <p:nvGrpSpPr>
            <p:cNvPr id="38" name="组合 37"/>
            <p:cNvGrpSpPr/>
            <p:nvPr/>
          </p:nvGrpSpPr>
          <p:grpSpPr>
            <a:xfrm>
              <a:off x="10069" y="2557"/>
              <a:ext cx="8296" cy="6319"/>
              <a:chOff x="3030" y="2145"/>
              <a:chExt cx="8296" cy="6319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7042" y="407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979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4126" y="3155"/>
                <a:ext cx="5601" cy="4984"/>
              </a:xfrm>
              <a:prstGeom prst="line">
                <a:avLst/>
              </a:prstGeom>
              <a:ln w="63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27000" imgH="165100" progId="Equation.KSEE3">
                      <p:embed/>
                    </p:oleObj>
                  </mc:Choice>
                  <mc:Fallback>
                    <p:oleObj name="" r:id="rId1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3" imgW="139700" imgH="165100" progId="Equation.KSEE3">
                      <p:embed/>
                    </p:oleObj>
                  </mc:Choice>
                  <mc:Fallback>
                    <p:oleObj name="" r:id="rId3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" name="直接连接符 2"/>
              <p:cNvCxnSpPr/>
              <p:nvPr/>
            </p:nvCxnSpPr>
            <p:spPr>
              <a:xfrm>
                <a:off x="8357" y="3464"/>
                <a:ext cx="479" cy="47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432" y="4560"/>
                <a:ext cx="308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9145" y="3669"/>
                <a:ext cx="376" cy="4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5856" y="6564"/>
                <a:ext cx="274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298" y="7129"/>
                <a:ext cx="462" cy="46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1180" y="2591"/>
              <a:ext cx="8296" cy="6319"/>
              <a:chOff x="3030" y="2145"/>
              <a:chExt cx="8296" cy="6319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6939" y="4044"/>
                <a:ext cx="754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014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47" name="对象 4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5" imgW="127000" imgH="165100" progId="Equation.KSEE3">
                      <p:embed/>
                    </p:oleObj>
                  </mc:Choice>
                  <mc:Fallback>
                    <p:oleObj name="" r:id="rId5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" name="" r:id="rId6" imgW="139700" imgH="165100" progId="Equation.KSEE3">
                      <p:embed/>
                    </p:oleObj>
                  </mc:Choice>
                  <mc:Fallback>
                    <p:oleObj name="" r:id="rId6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1" name="直接连接符 50"/>
              <p:cNvCxnSpPr/>
              <p:nvPr/>
            </p:nvCxnSpPr>
            <p:spPr>
              <a:xfrm>
                <a:off x="4537" y="3892"/>
                <a:ext cx="4762" cy="42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6284" y="4508"/>
                <a:ext cx="874" cy="9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6353" y="3549"/>
                <a:ext cx="1833" cy="205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7329" y="4234"/>
                <a:ext cx="2192" cy="219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4212" y="5159"/>
                <a:ext cx="1781" cy="178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6284" y="6084"/>
                <a:ext cx="668" cy="82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5875" y="2340"/>
              <a:ext cx="1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41" y="7816"/>
            <a:ext cx="44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7" imgW="101600" imgH="165100" progId="Equation.KSEE3">
                    <p:embed/>
                  </p:oleObj>
                </mc:Choice>
                <mc:Fallback>
                  <p:oleObj name="" r:id="rId7" imgW="1016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41" y="7816"/>
                          <a:ext cx="44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766" y="3456"/>
            <a:ext cx="55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766" y="3456"/>
                          <a:ext cx="55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演示</Application>
  <PresentationFormat>宽屏</PresentationFormat>
  <Paragraphs>570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116</vt:i4>
      </vt:variant>
      <vt:variant>
        <vt:lpstr>幻灯片标题</vt:lpstr>
      </vt:variant>
      <vt:variant>
        <vt:i4>37</vt:i4>
      </vt:variant>
    </vt:vector>
  </HeadingPairs>
  <TitlesOfParts>
    <vt:vector size="161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424</cp:revision>
  <dcterms:created xsi:type="dcterms:W3CDTF">2016-12-14T08:46:00Z</dcterms:created>
  <dcterms:modified xsi:type="dcterms:W3CDTF">2017-03-03T06:06:13Z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