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  <p:sldId id="274" r:id="rId17"/>
    <p:sldId id="272" r:id="rId18"/>
    <p:sldId id="273" r:id="rId19"/>
    <p:sldId id="275" r:id="rId20"/>
    <p:sldId id="278" r:id="rId21"/>
    <p:sldId id="282" r:id="rId22"/>
    <p:sldId id="284" r:id="rId23"/>
    <p:sldId id="283" r:id="rId24"/>
    <p:sldId id="290" r:id="rId25"/>
    <p:sldId id="286" r:id="rId26"/>
    <p:sldId id="289" r:id="rId27"/>
    <p:sldId id="293" r:id="rId28"/>
    <p:sldId id="294" r:id="rId2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1.wmf"/><Relationship Id="rId5" Type="http://schemas.openxmlformats.org/officeDocument/2006/relationships/image" Target="../media/image19.wmf"/><Relationship Id="rId4" Type="http://schemas.openxmlformats.org/officeDocument/2006/relationships/image" Target="../media/image23.wmf"/><Relationship Id="rId3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47.bin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.wmf"/><Relationship Id="rId31" Type="http://schemas.openxmlformats.org/officeDocument/2006/relationships/vmlDrawing" Target="../drawings/vmlDrawing17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49.bin"/><Relationship Id="rId29" Type="http://schemas.openxmlformats.org/officeDocument/2006/relationships/image" Target="../media/image23.wmf"/><Relationship Id="rId28" Type="http://schemas.openxmlformats.org/officeDocument/2006/relationships/oleObject" Target="../embeddings/oleObject63.bin"/><Relationship Id="rId27" Type="http://schemas.openxmlformats.org/officeDocument/2006/relationships/image" Target="../media/image22.wmf"/><Relationship Id="rId26" Type="http://schemas.openxmlformats.org/officeDocument/2006/relationships/oleObject" Target="../embeddings/oleObject62.bin"/><Relationship Id="rId25" Type="http://schemas.openxmlformats.org/officeDocument/2006/relationships/image" Target="../media/image21.wmf"/><Relationship Id="rId24" Type="http://schemas.openxmlformats.org/officeDocument/2006/relationships/oleObject" Target="../embeddings/oleObject61.bin"/><Relationship Id="rId23" Type="http://schemas.openxmlformats.org/officeDocument/2006/relationships/image" Target="../media/image20.wmf"/><Relationship Id="rId22" Type="http://schemas.openxmlformats.org/officeDocument/2006/relationships/oleObject" Target="../embeddings/oleObject60.bin"/><Relationship Id="rId21" Type="http://schemas.openxmlformats.org/officeDocument/2006/relationships/image" Target="../media/image19.wmf"/><Relationship Id="rId20" Type="http://schemas.openxmlformats.org/officeDocument/2006/relationships/oleObject" Target="../embeddings/oleObject59.bin"/><Relationship Id="rId2" Type="http://schemas.openxmlformats.org/officeDocument/2006/relationships/image" Target="../media/image3.wmf"/><Relationship Id="rId19" Type="http://schemas.openxmlformats.org/officeDocument/2006/relationships/oleObject" Target="../embeddings/oleObject58.bin"/><Relationship Id="rId18" Type="http://schemas.openxmlformats.org/officeDocument/2006/relationships/oleObject" Target="../embeddings/oleObject57.bin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6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3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67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76.bin"/><Relationship Id="rId23" Type="http://schemas.openxmlformats.org/officeDocument/2006/relationships/vmlDrawing" Target="../drawings/vmlDrawing20.vml"/><Relationship Id="rId22" Type="http://schemas.openxmlformats.org/officeDocument/2006/relationships/slideLayout" Target="../slideLayouts/slideLayout2.xml"/><Relationship Id="rId21" Type="http://schemas.openxmlformats.org/officeDocument/2006/relationships/oleObject" Target="../embeddings/oleObject87.bin"/><Relationship Id="rId20" Type="http://schemas.openxmlformats.org/officeDocument/2006/relationships/oleObject" Target="../embeddings/oleObject86.bin"/><Relationship Id="rId2" Type="http://schemas.openxmlformats.org/officeDocument/2006/relationships/image" Target="../media/image4.wmf"/><Relationship Id="rId19" Type="http://schemas.openxmlformats.org/officeDocument/2006/relationships/oleObject" Target="../embeddings/oleObject85.bin"/><Relationship Id="rId18" Type="http://schemas.openxmlformats.org/officeDocument/2006/relationships/oleObject" Target="../embeddings/oleObject84.bin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7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92.bin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26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96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95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8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34.wmf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97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486410" y="1519555"/>
            <a:ext cx="5262880" cy="4159250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6000750" y="1377950"/>
            <a:ext cx="5784850" cy="442976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70850" y="1305560"/>
            <a:ext cx="4056380" cy="400304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1338580"/>
            <a:ext cx="4016375" cy="3937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58655" y="1329055"/>
            <a:ext cx="770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SVM</a:t>
            </a:r>
            <a:endParaRPr lang="en-US" altLang="zh-CN" sz="240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85" y="1254125"/>
            <a:ext cx="4102735" cy="4021455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6437630" y="391858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0329545" y="398335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1837690" y="374015"/>
            <a:ext cx="8200390" cy="5841365"/>
            <a:chOff x="2860" y="152"/>
            <a:chExt cx="12914" cy="9199"/>
          </a:xfrm>
        </p:grpSpPr>
        <p:sp>
          <p:nvSpPr>
            <p:cNvPr id="4" name="圆角矩形 3"/>
            <p:cNvSpPr/>
            <p:nvPr/>
          </p:nvSpPr>
          <p:spPr>
            <a:xfrm>
              <a:off x="7543" y="8208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092" y="2659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093" y="267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3324" y="3943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557" y="6684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92" y="7334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367" y="7334"/>
              <a:ext cx="1" cy="8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648" y="152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389" y="1299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6034" y="3960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407" y="3943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60" y="3943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26" y="2659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089" y="6701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45" y="413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原始数据</a:t>
              </a:r>
              <a:endParaRPr lang="zh-CN" altLang="en-US" sz="20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59" y="8468"/>
              <a:ext cx="31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随机森林（</a:t>
              </a:r>
              <a:r>
                <a:rPr lang="en-US" altLang="zh-CN" sz="2000">
                  <a:latin typeface="+mn-ea"/>
                </a:rPr>
                <a:t>RF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74" y="4145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693" y="4145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13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78" y="582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8" y="582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77" y="5818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7" y="5818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44" y="5877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44" y="5877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86" y="5853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86" y="5853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41" y="3960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37" y="5622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367" y="1924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17" y="1438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42" y="1537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837690" y="399161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6" name="文本框 55"/>
          <p:cNvSpPr txBox="1"/>
          <p:nvPr/>
        </p:nvSpPr>
        <p:spPr>
          <a:xfrm>
            <a:off x="3890010" y="399796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7" name="文本框 56"/>
          <p:cNvSpPr txBox="1"/>
          <p:nvPr/>
        </p:nvSpPr>
        <p:spPr>
          <a:xfrm>
            <a:off x="6591300" y="398780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8" name="文本框 57"/>
          <p:cNvSpPr txBox="1"/>
          <p:nvPr/>
        </p:nvSpPr>
        <p:spPr>
          <a:xfrm>
            <a:off x="8502650" y="397637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cxnSp>
        <p:nvCxnSpPr>
          <p:cNvPr id="59" name="直接连接符 58"/>
          <p:cNvCxnSpPr>
            <a:stCxn id="20" idx="2"/>
          </p:cNvCxnSpPr>
          <p:nvPr/>
        </p:nvCxnSpPr>
        <p:spPr>
          <a:xfrm>
            <a:off x="4631055" y="4532630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447915" y="4526915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956310" y="308610"/>
            <a:ext cx="8200390" cy="4157980"/>
            <a:chOff x="2894" y="589"/>
            <a:chExt cx="12914" cy="654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126" y="3096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27" y="3113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358" y="4380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423" y="1736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068" y="4397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41" y="4380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894" y="4380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60" y="309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训练数据</a:t>
              </a:r>
              <a:endParaRPr lang="zh-CN" altLang="en-US" sz="2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43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708" y="4582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727" y="4582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7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12" y="6260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12" y="6260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711" y="6255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11" y="6255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78" y="6314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78" y="6314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20" y="6290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20" y="6290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75" y="4397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71" y="6059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401" y="2361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51" y="1875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76" y="1974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94" y="628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26" y="629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80" y="6280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390" y="6262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744835" y="231140"/>
            <a:ext cx="293370" cy="4262755"/>
            <a:chOff x="16921" y="364"/>
            <a:chExt cx="462" cy="671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921" y="381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6921" y="7035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54" idx="0"/>
            </p:cNvCxnSpPr>
            <p:nvPr/>
          </p:nvCxnSpPr>
          <p:spPr>
            <a:xfrm>
              <a:off x="17126" y="364"/>
              <a:ext cx="9" cy="31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4" idx="2"/>
            </p:cNvCxnSpPr>
            <p:nvPr/>
          </p:nvCxnSpPr>
          <p:spPr>
            <a:xfrm>
              <a:off x="17135" y="4109"/>
              <a:ext cx="8" cy="29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10332085" y="224345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生成森林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1151890" y="379730"/>
            <a:ext cx="8232140" cy="5269865"/>
            <a:chOff x="2941" y="589"/>
            <a:chExt cx="12964" cy="8299"/>
          </a:xfrm>
        </p:grpSpPr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 flipH="1">
              <a:off x="9419" y="1736"/>
              <a:ext cx="4" cy="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测试数据</a:t>
              </a:r>
              <a:endParaRPr lang="zh-CN" altLang="en-US" sz="200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556" y="7746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173" y="2470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74" y="2487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405" y="3754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638" y="6495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73" y="7145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449" y="7145"/>
              <a:ext cx="4" cy="6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115" y="3771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88" y="3754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941" y="3754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707" y="2470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170" y="6512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33" y="8005"/>
              <a:ext cx="35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投票决定分类结果</a:t>
              </a:r>
              <a:endParaRPr lang="zh-CN" altLang="en-US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43" y="397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43" y="397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811" y="3984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11" y="3984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96" y="3958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96" y="3958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84" y="3984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84" y="3984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222" y="3771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18" y="5433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93" y="3973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73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412" y="395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506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73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5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P2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034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94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349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722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10344150" y="217170"/>
            <a:ext cx="1097280" cy="5432425"/>
            <a:chOff x="16630" y="342"/>
            <a:chExt cx="1728" cy="85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7299" y="359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7299" y="8889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7469" y="342"/>
              <a:ext cx="35" cy="39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7486" y="5108"/>
              <a:ext cx="18" cy="37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630" y="4577"/>
              <a:ext cx="17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进行决策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727835" y="80835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3283585" y="1645920"/>
            <a:ext cx="1270" cy="1083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29740" y="272923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6245" y="461010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176010" y="2310765"/>
            <a:ext cx="4296410" cy="161988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9735" y="464312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43125" y="1014730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1970405" y="273558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求每个少数类样本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的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个近邻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1950" y="4818380"/>
            <a:ext cx="32308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使用公式合成新的样本</a:t>
            </a:r>
            <a:endParaRPr lang="zh-CN" altLang="en-US" sz="2400">
              <a:sym typeface="+mn-ea"/>
            </a:endParaRPr>
          </a:p>
        </p:txBody>
      </p:sp>
      <p:cxnSp>
        <p:nvCxnSpPr>
          <p:cNvPr id="14" name="直接箭头连接符 13"/>
          <p:cNvCxnSpPr>
            <a:stCxn id="7" idx="3"/>
            <a:endCxn id="10" idx="1"/>
          </p:cNvCxnSpPr>
          <p:nvPr/>
        </p:nvCxnSpPr>
        <p:spPr>
          <a:xfrm>
            <a:off x="4815840" y="5001895"/>
            <a:ext cx="1953895" cy="33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1"/>
            <a:endCxn id="6" idx="3"/>
          </p:cNvCxnSpPr>
          <p:nvPr/>
        </p:nvCxnSpPr>
        <p:spPr>
          <a:xfrm flipH="1">
            <a:off x="4839335" y="3121025"/>
            <a:ext cx="13366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9" idx="2"/>
          </p:cNvCxnSpPr>
          <p:nvPr/>
        </p:nvCxnSpPr>
        <p:spPr>
          <a:xfrm flipH="1" flipV="1">
            <a:off x="8324215" y="3930650"/>
            <a:ext cx="635" cy="712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  <a:endCxn id="8" idx="2"/>
          </p:cNvCxnSpPr>
          <p:nvPr/>
        </p:nvCxnSpPr>
        <p:spPr>
          <a:xfrm flipV="1">
            <a:off x="8324215" y="1617980"/>
            <a:ext cx="635" cy="692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64150" y="266382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14210" y="461010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将合成样本添加到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少数类样本中</a:t>
            </a:r>
            <a:endParaRPr lang="zh-CN" altLang="en-US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6275" y="2750820"/>
            <a:ext cx="262128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数据集的非平衡率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7035800" y="998220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获得最终数据集</a:t>
            </a:r>
            <a:endParaRPr lang="zh-CN">
              <a:sym typeface="+mn-ea"/>
            </a:endParaRPr>
          </a:p>
        </p:txBody>
      </p:sp>
      <p:cxnSp>
        <p:nvCxnSpPr>
          <p:cNvPr id="22" name="直接箭头连接符 21"/>
          <p:cNvCxnSpPr>
            <a:endCxn id="7" idx="0"/>
          </p:cNvCxnSpPr>
          <p:nvPr/>
        </p:nvCxnSpPr>
        <p:spPr>
          <a:xfrm>
            <a:off x="3251200" y="3515360"/>
            <a:ext cx="10160" cy="1094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429625" y="185356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768465" y="78041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990340" y="445833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144010" y="337502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9274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27705" y="38557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574165" cy="27495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233545" y="2471420"/>
            <a:ext cx="257175" cy="91948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338830" y="3467735"/>
            <a:ext cx="805180" cy="44259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1" idx="5"/>
            <a:endCxn id="63" idx="1"/>
          </p:cNvCxnSpPr>
          <p:nvPr/>
        </p:nvCxnSpPr>
        <p:spPr>
          <a:xfrm>
            <a:off x="4255135" y="3467735"/>
            <a:ext cx="1462405" cy="4756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325620" y="276479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84500" y="31813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843655" y="35369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68265" y="3726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75175" y="2129155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1</a:t>
            </a:r>
            <a:endParaRPr lang="en-US" altLang="zh-CN" sz="2000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4285615" y="3192145"/>
            <a:ext cx="1633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x(4,3)</a:t>
            </a:r>
            <a:endParaRPr lang="en-US" alt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2207260" y="306197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3</a:t>
            </a:r>
            <a:endParaRPr lang="en-US" altLang="zh-CN" sz="2000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3338830" y="381889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2</a:t>
            </a:r>
            <a:endParaRPr lang="en-US" altLang="zh-CN" sz="2000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5828665" y="3872865"/>
            <a:ext cx="964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4</a:t>
            </a:r>
            <a:r>
              <a:rPr lang="en-US" altLang="zh-CN" sz="2000"/>
              <a:t>(7,2)</a:t>
            </a:r>
            <a:endParaRPr lang="en-US" altLang="zh-CN" sz="2000"/>
          </a:p>
        </p:txBody>
      </p:sp>
      <p:sp>
        <p:nvSpPr>
          <p:cNvPr id="29" name="文本框 28"/>
          <p:cNvSpPr txBox="1"/>
          <p:nvPr/>
        </p:nvSpPr>
        <p:spPr>
          <a:xfrm>
            <a:off x="5302885" y="3504565"/>
            <a:ext cx="1179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en-US" altLang="zh-CN" baseline="-25000"/>
              <a:t>4</a:t>
            </a:r>
            <a:r>
              <a:rPr lang="en-US" altLang="zh-CN"/>
              <a:t>(5.8,2.4)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30822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675380" y="3265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02380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265805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545205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6148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001770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00113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131310" y="3373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805555" y="3537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672205" y="27793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185920" y="35375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218305" y="42545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578985" y="40919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2360295" y="45777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672205" y="44691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3780790" y="4184650"/>
            <a:ext cx="795655" cy="33909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2" idx="5"/>
            <a:endCxn id="61" idx="1"/>
          </p:cNvCxnSpPr>
          <p:nvPr/>
        </p:nvCxnSpPr>
        <p:spPr>
          <a:xfrm>
            <a:off x="3783330" y="2872105"/>
            <a:ext cx="814705" cy="123571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361180" y="340550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  <p:sp>
        <p:nvSpPr>
          <p:cNvPr id="67" name="文本框 66"/>
          <p:cNvSpPr txBox="1"/>
          <p:nvPr/>
        </p:nvSpPr>
        <p:spPr>
          <a:xfrm>
            <a:off x="4294505" y="424243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2</a:t>
            </a:r>
            <a:endParaRPr lang="en-US" altLang="zh-CN" b="1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3775710" y="2519680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Z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2536825"/>
            <a:ext cx="21590" cy="23380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64100"/>
            <a:ext cx="2980055" cy="146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22520" y="486473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2520" y="486473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855" y="237299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855" y="237299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359150" y="321056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442970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906395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239770" y="33851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0207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642360" y="3456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64172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771900" y="3329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446145" y="3493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706495" y="41021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902710" y="41021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312795" y="44145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512185" y="38277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76320" y="42106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42385" y="3752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001770" y="43929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127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00755" y="36760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00145" y="367411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095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01770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06395" y="3602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239770" y="378269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182620" y="39935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7906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36570" y="382778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201795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776220" y="383857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166745" y="3221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950970" y="356552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296920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446145" y="439293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85540" y="382778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081145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871595" y="428434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427095" y="399351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771900" y="441452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370580" y="3709670"/>
            <a:ext cx="685800" cy="4095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490720" y="427164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8931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984500" y="39655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920875" cy="117157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61" idx="0"/>
          </p:cNvCxnSpPr>
          <p:nvPr/>
        </p:nvCxnSpPr>
        <p:spPr>
          <a:xfrm>
            <a:off x="4490720" y="2463800"/>
            <a:ext cx="65405" cy="18078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61" idx="2"/>
          </p:cNvCxnSpPr>
          <p:nvPr/>
        </p:nvCxnSpPr>
        <p:spPr>
          <a:xfrm>
            <a:off x="3114675" y="4001770"/>
            <a:ext cx="1376045" cy="3244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496310" y="406336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73705" y="338518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58335" y="326580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374640" y="3980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610100" y="3958590"/>
            <a:ext cx="1077595" cy="3784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" name="组合 54"/>
          <p:cNvGrpSpPr/>
          <p:nvPr/>
        </p:nvGrpSpPr>
        <p:grpSpPr>
          <a:xfrm>
            <a:off x="730885" y="1522730"/>
            <a:ext cx="4813300" cy="3977005"/>
            <a:chOff x="2572" y="1469"/>
            <a:chExt cx="7580" cy="626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76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76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72" y="146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72" y="146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92825" y="1516380"/>
            <a:ext cx="4808855" cy="3983355"/>
            <a:chOff x="2505" y="1459"/>
            <a:chExt cx="7573" cy="6273"/>
          </a:xfrm>
        </p:grpSpPr>
        <p:cxnSp>
          <p:nvCxnSpPr>
            <p:cNvPr id="78" name="直接箭头连接符 77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0" name="对象 7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椭圆 83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96" name="对象 9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" name="" r:id="rId7" imgW="190500" imgH="190500" progId="Equation.KSEE3">
                    <p:embed/>
                  </p:oleObj>
                </mc:Choice>
                <mc:Fallback>
                  <p:oleObj name="" r:id="rId7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等腰三角形 97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10218420" y="16700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68425" y="956945"/>
            <a:ext cx="6748145" cy="5012055"/>
            <a:chOff x="2155" y="1507"/>
            <a:chExt cx="10627" cy="7893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687070" y="1592580"/>
            <a:ext cx="4711065" cy="3991610"/>
            <a:chOff x="2521" y="1429"/>
            <a:chExt cx="7419" cy="6286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34"/>
              <a:ext cx="34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36" y="7060"/>
              <a:ext cx="6474" cy="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6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46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21" y="142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21" y="142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47" y="5934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196" y="3051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>
              <a:stCxn id="8" idx="4"/>
              <a:endCxn id="54" idx="5"/>
            </p:cNvCxnSpPr>
            <p:nvPr/>
          </p:nvCxnSpPr>
          <p:spPr>
            <a:xfrm flipH="1">
              <a:off x="5775" y="2452"/>
              <a:ext cx="797" cy="11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4" idx="4"/>
              <a:endCxn id="6" idx="1"/>
            </p:cNvCxnSpPr>
            <p:nvPr/>
          </p:nvCxnSpPr>
          <p:spPr>
            <a:xfrm>
              <a:off x="5832" y="3698"/>
              <a:ext cx="625" cy="68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5"/>
              <a:endCxn id="6" idx="1"/>
            </p:cNvCxnSpPr>
            <p:nvPr/>
          </p:nvCxnSpPr>
          <p:spPr>
            <a:xfrm flipH="1">
              <a:off x="6457" y="2427"/>
              <a:ext cx="187" cy="195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菱形 11"/>
            <p:cNvSpPr/>
            <p:nvPr/>
          </p:nvSpPr>
          <p:spPr>
            <a:xfrm>
              <a:off x="6054" y="3393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0"/>
            </p:cNvCxnSpPr>
            <p:nvPr/>
          </p:nvCxnSpPr>
          <p:spPr>
            <a:xfrm flipV="1">
              <a:off x="6174" y="2453"/>
              <a:ext cx="453" cy="94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2"/>
              <a:endCxn id="6" idx="1"/>
            </p:cNvCxnSpPr>
            <p:nvPr/>
          </p:nvCxnSpPr>
          <p:spPr>
            <a:xfrm>
              <a:off x="6174" y="3615"/>
              <a:ext cx="283" cy="7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4368" y="3698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196" y="3835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286" y="326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7" imgW="177165" imgH="177165" progId="Equation.KSEE3">
                    <p:embed/>
                  </p:oleObj>
                </mc:Choice>
                <mc:Fallback>
                  <p:oleObj name="" r:id="rId7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86" y="326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42" y="2052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9" imgW="177165" imgH="177165" progId="Equation.KSEE3">
                    <p:embed/>
                  </p:oleObj>
                </mc:Choice>
                <mc:Fallback>
                  <p:oleObj name="" r:id="rId9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42" y="2052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27" y="4189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11" imgW="177165" imgH="177165" progId="Equation.KSEE3">
                    <p:embed/>
                  </p:oleObj>
                </mc:Choice>
                <mc:Fallback>
                  <p:oleObj name="" r:id="rId11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27" y="4189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668" y="3737"/>
            <a:ext cx="533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13" imgW="165100" imgH="177165" progId="Equation.KSEE3">
                    <p:embed/>
                  </p:oleObj>
                </mc:Choice>
                <mc:Fallback>
                  <p:oleObj name="" r:id="rId13" imgW="1651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668" y="3737"/>
                          <a:ext cx="533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11" y="2800"/>
            <a:ext cx="49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5" imgW="152400" imgH="177165" progId="Equation.KSEE3">
                    <p:embed/>
                  </p:oleObj>
                </mc:Choice>
                <mc:Fallback>
                  <p:oleObj name="" r:id="rId15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711" y="2800"/>
                          <a:ext cx="492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6158230" y="1634490"/>
            <a:ext cx="4878070" cy="3950335"/>
            <a:chOff x="2538" y="1494"/>
            <a:chExt cx="7682" cy="6221"/>
          </a:xfrm>
        </p:grpSpPr>
        <p:cxnSp>
          <p:nvCxnSpPr>
            <p:cNvPr id="31" name="直接箭头连接符 30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74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7" imgW="127000" imgH="165100" progId="Equation.KSEE3">
                    <p:embed/>
                  </p:oleObj>
                </mc:Choice>
                <mc:Fallback>
                  <p:oleObj name="" r:id="rId17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4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38" y="1494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18" imgW="139700" imgH="165100" progId="Equation.KSEE3">
                    <p:embed/>
                  </p:oleObj>
                </mc:Choice>
                <mc:Fallback>
                  <p:oleObj name="" r:id="rId18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38" y="1494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椭圆 36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7313" y="602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7" name="对象 5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19" imgW="190500" imgH="190500" progId="Equation.KSEE3">
                    <p:embed/>
                  </p:oleObj>
                </mc:Choice>
                <mc:Fallback>
                  <p:oleObj name="" r:id="rId19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等腰三角形 58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9" idx="5"/>
              <a:endCxn id="37" idx="2"/>
            </p:cNvCxnSpPr>
            <p:nvPr/>
          </p:nvCxnSpPr>
          <p:spPr>
            <a:xfrm flipV="1">
              <a:off x="5775" y="3137"/>
              <a:ext cx="1743" cy="46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45" idx="1"/>
            </p:cNvCxnSpPr>
            <p:nvPr/>
          </p:nvCxnSpPr>
          <p:spPr>
            <a:xfrm>
              <a:off x="5788" y="3618"/>
              <a:ext cx="1555" cy="24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7" idx="4"/>
              <a:endCxn id="45" idx="1"/>
            </p:cNvCxnSpPr>
            <p:nvPr/>
          </p:nvCxnSpPr>
          <p:spPr>
            <a:xfrm flipH="1">
              <a:off x="7343" y="3222"/>
              <a:ext cx="278" cy="282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菱形 64"/>
            <p:cNvSpPr/>
            <p:nvPr/>
          </p:nvSpPr>
          <p:spPr>
            <a:xfrm>
              <a:off x="6896" y="4189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6" name="直接连接符 65"/>
            <p:cNvCxnSpPr>
              <a:stCxn id="37" idx="3"/>
              <a:endCxn id="65" idx="0"/>
            </p:cNvCxnSpPr>
            <p:nvPr/>
          </p:nvCxnSpPr>
          <p:spPr>
            <a:xfrm flipH="1">
              <a:off x="7016" y="3197"/>
              <a:ext cx="532" cy="9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5" idx="2"/>
            </p:cNvCxnSpPr>
            <p:nvPr/>
          </p:nvCxnSpPr>
          <p:spPr>
            <a:xfrm>
              <a:off x="7016" y="4411"/>
              <a:ext cx="330" cy="16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" name="对象 6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361" y="401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20" imgW="177165" imgH="177165" progId="Equation.KSEE3">
                    <p:embed/>
                  </p:oleObj>
                </mc:Choice>
                <mc:Fallback>
                  <p:oleObj name="" r:id="rId20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361" y="401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31" y="4706"/>
            <a:ext cx="49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22" imgW="152400" imgH="177165" progId="Equation.KSEE3">
                    <p:embed/>
                  </p:oleObj>
                </mc:Choice>
                <mc:Fallback>
                  <p:oleObj name="" r:id="rId22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31" y="4706"/>
                          <a:ext cx="49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05" y="3546"/>
            <a:ext cx="45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24" imgW="139700" imgH="165100" progId="Equation.KSEE3">
                    <p:embed/>
                  </p:oleObj>
                </mc:Choice>
                <mc:Fallback>
                  <p:oleObj name="" r:id="rId24" imgW="1397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605" y="3546"/>
                          <a:ext cx="450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7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95" y="6037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26" imgW="177165" imgH="177165" progId="Equation.KSEE3">
                    <p:embed/>
                  </p:oleObj>
                </mc:Choice>
                <mc:Fallback>
                  <p:oleObj name="" r:id="rId26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895" y="6037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93" y="2664"/>
            <a:ext cx="532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28" imgW="165100" imgH="165100" progId="Equation.KSEE3">
                    <p:embed/>
                  </p:oleObj>
                </mc:Choice>
                <mc:Fallback>
                  <p:oleObj name="" r:id="rId28" imgW="1651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793" y="2664"/>
                          <a:ext cx="532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椭圆 77"/>
            <p:cNvSpPr/>
            <p:nvPr/>
          </p:nvSpPr>
          <p:spPr>
            <a:xfrm>
              <a:off x="7074" y="377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7033" y="490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10327640" y="161988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590675" y="926465"/>
            <a:ext cx="4808855" cy="3983355"/>
            <a:chOff x="2505" y="1459"/>
            <a:chExt cx="7573" cy="627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54860" y="1111885"/>
            <a:ext cx="32385" cy="3404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505325"/>
            <a:ext cx="4100195" cy="38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87440" y="450532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87440" y="450532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1630" y="94869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630" y="94869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椭圆 60"/>
          <p:cNvSpPr/>
          <p:nvPr/>
        </p:nvSpPr>
        <p:spPr>
          <a:xfrm>
            <a:off x="477393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52445" y="1720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703320" y="15570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643755" y="2264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81145" y="27686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107815" y="14484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643755" y="3823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312795" y="2045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225415" y="4029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780665" y="23514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182620" y="26600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23799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8650" y="215455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8650" y="215455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等腰三角形 53"/>
          <p:cNvSpPr/>
          <p:nvPr/>
        </p:nvSpPr>
        <p:spPr>
          <a:xfrm>
            <a:off x="3557905" y="222567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>
            <a:stCxn id="54" idx="5"/>
            <a:endCxn id="61" idx="2"/>
          </p:cNvCxnSpPr>
          <p:nvPr/>
        </p:nvCxnSpPr>
        <p:spPr>
          <a:xfrm flipV="1">
            <a:off x="3667125" y="1991995"/>
            <a:ext cx="1106805" cy="2952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42" idx="1"/>
          </p:cNvCxnSpPr>
          <p:nvPr/>
        </p:nvCxnSpPr>
        <p:spPr>
          <a:xfrm>
            <a:off x="3675380" y="2297430"/>
            <a:ext cx="987425" cy="15417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1" idx="4"/>
            <a:endCxn id="42" idx="1"/>
          </p:cNvCxnSpPr>
          <p:nvPr/>
        </p:nvCxnSpPr>
        <p:spPr>
          <a:xfrm flipH="1">
            <a:off x="4662805" y="2045970"/>
            <a:ext cx="176530" cy="17932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4378960" y="266001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61" idx="3"/>
            <a:endCxn id="12" idx="0"/>
          </p:cNvCxnSpPr>
          <p:nvPr/>
        </p:nvCxnSpPr>
        <p:spPr>
          <a:xfrm flipH="1">
            <a:off x="4455160" y="2030095"/>
            <a:ext cx="337820" cy="62992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2"/>
          </p:cNvCxnSpPr>
          <p:nvPr/>
        </p:nvCxnSpPr>
        <p:spPr>
          <a:xfrm>
            <a:off x="4455160" y="2800985"/>
            <a:ext cx="209550" cy="10191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9235" y="2548890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177165" imgH="177165" progId="Equation.KSEE3">
                  <p:embed/>
                </p:oleObj>
              </mc:Choice>
              <mc:Fallback>
                <p:oleObj name="" r:id="rId7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9235" y="2548890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91685" y="2988310"/>
          <a:ext cx="3117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52400" imgH="177165" progId="Equation.KSEE3">
                  <p:embed/>
                </p:oleObj>
              </mc:Choice>
              <mc:Fallback>
                <p:oleObj name="" r:id="rId9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1685" y="2988310"/>
                        <a:ext cx="3117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4175" y="2251710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94175" y="2251710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8325" y="383349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177165" imgH="177165" progId="Equation.KSEE3">
                  <p:embed/>
                </p:oleObj>
              </mc:Choice>
              <mc:Fallback>
                <p:oleObj name="" r:id="rId13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78325" y="383349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8555" y="169164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48555" y="169164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椭圆 26"/>
          <p:cNvSpPr/>
          <p:nvPr/>
        </p:nvSpPr>
        <p:spPr>
          <a:xfrm>
            <a:off x="4491990" y="239776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465955" y="311531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57900" y="69596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57900" y="69596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6475730" y="864235"/>
            <a:ext cx="28575" cy="4545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6504305" y="5377815"/>
            <a:ext cx="5358130" cy="2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77015" y="537781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77015" y="537781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椭圆 29"/>
          <p:cNvSpPr/>
          <p:nvPr/>
        </p:nvSpPr>
        <p:spPr>
          <a:xfrm>
            <a:off x="8228330" y="47732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228330" y="164909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779385" y="185229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779385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736330" y="1974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126855" y="3951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9486265" y="3062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698480" y="4664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482330" y="4296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06155" y="3316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019665" y="406019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0019665" y="4664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568305" y="41687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996680" y="48818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913495" y="160020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492365" y="2464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492365" y="1974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250680" y="186626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9735820" y="175768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352155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104505" y="2083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491855" y="295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387205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7909560" y="2573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8482330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8783320" y="2319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9517380" y="2083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7362190" y="3316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9605645" y="14566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10019665" y="2101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8866505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7362190" y="295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9043670" y="3007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7779385" y="2845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7974330" y="3316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9404985" y="2790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9126855" y="224726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8104505" y="3062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9733915" y="2790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9733915" y="2210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9900920" y="2573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0149840" y="2464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8783320" y="2898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10118090" y="2845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10438130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7779385" y="3208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9043670" y="44126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>
            <a:off x="9605645" y="454215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0" name="直接连接符 89"/>
          <p:cNvCxnSpPr>
            <a:stCxn id="87" idx="0"/>
          </p:cNvCxnSpPr>
          <p:nvPr/>
        </p:nvCxnSpPr>
        <p:spPr>
          <a:xfrm flipH="1" flipV="1">
            <a:off x="9556750" y="3180715"/>
            <a:ext cx="121920" cy="13614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endCxn id="87" idx="2"/>
          </p:cNvCxnSpPr>
          <p:nvPr/>
        </p:nvCxnSpPr>
        <p:spPr>
          <a:xfrm flipV="1">
            <a:off x="8358505" y="4664710"/>
            <a:ext cx="1247140" cy="1517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30" idx="7"/>
          </p:cNvCxnSpPr>
          <p:nvPr/>
        </p:nvCxnSpPr>
        <p:spPr>
          <a:xfrm flipV="1">
            <a:off x="8339455" y="3169920"/>
            <a:ext cx="1163320" cy="16192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菱形 92"/>
          <p:cNvSpPr/>
          <p:nvPr/>
        </p:nvSpPr>
        <p:spPr>
          <a:xfrm>
            <a:off x="9173845" y="419036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6" name="直接连接符 95"/>
          <p:cNvCxnSpPr>
            <a:stCxn id="93" idx="3"/>
          </p:cNvCxnSpPr>
          <p:nvPr/>
        </p:nvCxnSpPr>
        <p:spPr>
          <a:xfrm flipV="1">
            <a:off x="9326245" y="3159125"/>
            <a:ext cx="208915" cy="11017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endCxn id="93" idx="1"/>
          </p:cNvCxnSpPr>
          <p:nvPr/>
        </p:nvCxnSpPr>
        <p:spPr>
          <a:xfrm flipV="1">
            <a:off x="8358505" y="4260850"/>
            <a:ext cx="815340" cy="5556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9326245" y="380682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8783320" y="440499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1" name="对象 10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97085" y="435292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97085" y="435292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15170" y="289179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7" imgW="165100" imgH="165100" progId="Equation.KSEE3">
                  <p:embed/>
                </p:oleObj>
              </mc:Choice>
              <mc:Fallback>
                <p:oleObj name="" r:id="rId7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15170" y="289179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57030" y="419036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177165" imgH="177165" progId="Equation.KSEE3">
                  <p:embed/>
                </p:oleObj>
              </mc:Choice>
              <mc:Fallback>
                <p:oleObj name="" r:id="rId9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57030" y="419036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42450" y="3659505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42450" y="3659505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58760" y="4699000"/>
          <a:ext cx="36258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3" imgW="177165" imgH="165100" progId="Equation.KSEE3">
                  <p:embed/>
                </p:oleObj>
              </mc:Choice>
              <mc:Fallback>
                <p:oleObj name="" r:id="rId13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58760" y="4699000"/>
                        <a:ext cx="36258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40470" y="438277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40470" y="438277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椭圆 228"/>
          <p:cNvSpPr/>
          <p:nvPr/>
        </p:nvSpPr>
        <p:spPr>
          <a:xfrm>
            <a:off x="10118090" y="3061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655" y="74993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7" imgW="139700" imgH="165100" progId="Equation.KSEE3">
                  <p:embed/>
                </p:oleObj>
              </mc:Choice>
              <mc:Fallback>
                <p:oleObj name="" r:id="rId17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655" y="74993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 flipV="1">
            <a:off x="610870" y="899160"/>
            <a:ext cx="28575" cy="4545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39445" y="5405755"/>
            <a:ext cx="5358130" cy="2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12155" y="5412740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8" imgW="127000" imgH="165100" progId="Equation.KSEE3">
                  <p:embed/>
                </p:oleObj>
              </mc:Choice>
              <mc:Fallback>
                <p:oleObj name="" r:id="rId18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2155" y="5412740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椭圆 22"/>
          <p:cNvSpPr/>
          <p:nvPr/>
        </p:nvSpPr>
        <p:spPr>
          <a:xfrm>
            <a:off x="2363470" y="48082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363470" y="168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914525" y="18872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914525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871470" y="2009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261995" y="3986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621405" y="3097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33620" y="46996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617470" y="4331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741295" y="3351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154805" y="40951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154805" y="46996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703445" y="42037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131820" y="49168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48635" y="163512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627505" y="2499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627505" y="2009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3385820" y="1901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3870960" y="1792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487295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2239645" y="2118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2626995" y="2988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3522345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2044700" y="2607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2617470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2918460" y="2353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3652520" y="2118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497330" y="3351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3751580" y="14916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4154805" y="2136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3001645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497330" y="2988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3178810" y="304228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914525" y="2880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2109470" y="3351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3540125" y="28251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3261995" y="2282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2239645" y="3097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3869055" y="28251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3869055" y="2245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4036060" y="2607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4284980" y="2499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2918460" y="293370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4253230" y="2880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4573270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1914525" y="3242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3178810" y="44475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3288665" y="32194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43" name="对象 1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0310" y="2926715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" name="" r:id="rId19" imgW="165100" imgH="165100" progId="Equation.KSEE3">
                  <p:embed/>
                </p:oleObj>
              </mc:Choice>
              <mc:Fallback>
                <p:oleObj name="" r:id="rId19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50310" y="2926715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 1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6245" y="3147695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" name="" r:id="rId20" imgW="139700" imgH="165100" progId="Equation.KSEE3">
                  <p:embed/>
                </p:oleObj>
              </mc:Choice>
              <mc:Fallback>
                <p:oleObj name="" r:id="rId20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76245" y="3147695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对象 1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3900" y="4733925"/>
          <a:ext cx="36258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" name="" r:id="rId21" imgW="177165" imgH="165100" progId="Equation.KSEE3">
                  <p:embed/>
                </p:oleObj>
              </mc:Choice>
              <mc:Fallback>
                <p:oleObj name="" r:id="rId21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93900" y="4733925"/>
                        <a:ext cx="36258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椭圆 229"/>
          <p:cNvSpPr/>
          <p:nvPr/>
        </p:nvSpPr>
        <p:spPr>
          <a:xfrm>
            <a:off x="4274185" y="30664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文本框 39"/>
          <p:cNvSpPr txBox="1"/>
          <p:nvPr/>
        </p:nvSpPr>
        <p:spPr>
          <a:xfrm>
            <a:off x="6887845" y="5779770"/>
            <a:ext cx="378015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根据公式合成新样本     和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，放入数据集</a:t>
            </a:r>
            <a:r>
              <a:rPr lang="en-US" altLang="zh-CN" sz="2400">
                <a:sym typeface="+mn-ea"/>
              </a:rPr>
              <a:t>X</a:t>
            </a:r>
            <a:r>
              <a:rPr lang="en-US" altLang="zh-CN" sz="2400" baseline="-25000">
                <a:sym typeface="+mn-ea"/>
              </a:rPr>
              <a:t>new</a:t>
            </a:r>
            <a:endParaRPr lang="zh-CN" altLang="en-US" sz="240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57020" y="2025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 flipH="1">
            <a:off x="3215640" y="1040130"/>
            <a:ext cx="635" cy="9531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57960" y="1993265"/>
            <a:ext cx="3514725" cy="95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7960" y="3759835"/>
            <a:ext cx="3514725" cy="101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243320" y="3398520"/>
            <a:ext cx="4745990" cy="173291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57960" y="5697855"/>
            <a:ext cx="351409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8010" y="382270"/>
            <a:ext cx="2779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获取少数类样本集</a:t>
            </a:r>
            <a:r>
              <a:rPr lang="en-US" altLang="zh-CN" sz="2400"/>
              <a:t>X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1703070" y="2060575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根据公式求取少数类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样本的重心点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35455" y="3853180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随机选取两个少数类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样本      ，</a:t>
            </a:r>
            <a:endParaRPr lang="en-US" altLang="zh-CN" sz="2400"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8611870" y="5127625"/>
            <a:ext cx="317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21960" y="375983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47420" y="5757545"/>
            <a:ext cx="406971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>
                <a:sym typeface="+mn-ea"/>
              </a:rPr>
              <a:t>           </a:t>
            </a:r>
            <a:r>
              <a:rPr lang="zh-CN" altLang="en-US" sz="2400">
                <a:sym typeface="+mn-ea"/>
              </a:rPr>
              <a:t>通过      ，     ，    求取 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     小区域重心点</a:t>
            </a:r>
            <a:endParaRPr lang="en-US" altLang="zh-CN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57670" y="3987800"/>
            <a:ext cx="370141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计算非平衡率</a:t>
            </a:r>
            <a:r>
              <a:rPr lang="en-US" altLang="zh-CN" sz="2400"/>
              <a:t>R</a:t>
            </a:r>
            <a:r>
              <a:rPr lang="zh-CN" altLang="en-US" sz="2400"/>
              <a:t>，非平衡率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242310" y="2950210"/>
            <a:ext cx="127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589645" y="2750820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31940" y="1583055"/>
            <a:ext cx="395160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3865" y="424688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0500" imgH="190500" progId="Equation.KSEE3">
                  <p:embed/>
                </p:oleObj>
              </mc:Choice>
              <mc:Fallback>
                <p:oleObj name="" r:id="rId1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3865" y="424688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79165" y="4257675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03200" imgH="190500" progId="Equation.KSEE3">
                  <p:embed/>
                </p:oleObj>
              </mc:Choice>
              <mc:Fallback>
                <p:oleObj name="" r:id="rId3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9165" y="4257675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2520" y="577977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2520" y="577977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9420" y="5781040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203200" imgH="190500" progId="Equation.KSEE3">
                  <p:embed/>
                </p:oleObj>
              </mc:Choice>
              <mc:Fallback>
                <p:oleObj name="" r:id="rId6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9420" y="5781040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5265" y="2464435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190500" imgH="190500" progId="Equation.KSEE3">
                  <p:embed/>
                </p:oleObj>
              </mc:Choice>
              <mc:Fallback>
                <p:oleObj name="" r:id="rId7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5265" y="2464435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4100" y="5782945"/>
          <a:ext cx="43116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190500" imgH="190500" progId="Equation.KSEE3">
                  <p:embed/>
                </p:oleObj>
              </mc:Choice>
              <mc:Fallback>
                <p:oleObj name="" r:id="rId9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4100" y="5782945"/>
                        <a:ext cx="43116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1610" y="6178550"/>
          <a:ext cx="40068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1" imgW="177165" imgH="177165" progId="Equation.KSEE3">
                  <p:embed/>
                </p:oleObj>
              </mc:Choice>
              <mc:Fallback>
                <p:oleObj name="" r:id="rId11" imgW="177165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1610" y="6178550"/>
                        <a:ext cx="40068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/>
          <p:cNvCxnSpPr>
            <a:endCxn id="10" idx="0"/>
          </p:cNvCxnSpPr>
          <p:nvPr/>
        </p:nvCxnSpPr>
        <p:spPr>
          <a:xfrm>
            <a:off x="3207385" y="4770755"/>
            <a:ext cx="7620" cy="927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631940" y="5708650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 flipV="1">
            <a:off x="4972685" y="6181725"/>
            <a:ext cx="16592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04070" y="5781040"/>
          <a:ext cx="44450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3" imgW="177165" imgH="190500" progId="Equation.KSEE3">
                  <p:embed/>
                </p:oleObj>
              </mc:Choice>
              <mc:Fallback>
                <p:oleObj name="" r:id="rId13" imgW="177165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04070" y="5781040"/>
                        <a:ext cx="44450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42175" y="6115685"/>
          <a:ext cx="50736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5" imgW="190500" imgH="190500" progId="Equation.KSEE3">
                  <p:embed/>
                </p:oleObj>
              </mc:Choice>
              <mc:Fallback>
                <p:oleObj name="" r:id="rId1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42175" y="6115685"/>
                        <a:ext cx="507365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>
            <a:stCxn id="9" idx="1"/>
            <a:endCxn id="7" idx="3"/>
          </p:cNvCxnSpPr>
          <p:nvPr/>
        </p:nvCxnSpPr>
        <p:spPr>
          <a:xfrm flipH="1">
            <a:off x="4972685" y="4265295"/>
            <a:ext cx="1270635" cy="0"/>
          </a:xfrm>
          <a:prstGeom prst="straightConnector1">
            <a:avLst/>
          </a:prstGeom>
          <a:ln w="63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742430" y="1583055"/>
            <a:ext cx="3731260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将</a:t>
            </a:r>
            <a:r>
              <a:rPr lang="en-US" altLang="zh-CN" sz="2400"/>
              <a:t>X</a:t>
            </a:r>
            <a:r>
              <a:rPr lang="en-US" altLang="zh-CN" sz="2400" baseline="-25000"/>
              <a:t>new</a:t>
            </a:r>
            <a:r>
              <a:rPr lang="zh-CN" altLang="en-US" sz="2400"/>
              <a:t>放入原数据集中作为</a:t>
            </a:r>
            <a:endParaRPr lang="zh-CN" altLang="en-US" sz="2400"/>
          </a:p>
          <a:p>
            <a:pPr algn="ctr"/>
            <a:r>
              <a:rPr lang="zh-CN" altLang="en-US" sz="2400"/>
              <a:t>分类的训练样本</a:t>
            </a:r>
            <a:endParaRPr lang="zh-CN" altLang="en-US" sz="2400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8611235" y="2495550"/>
            <a:ext cx="3810" cy="902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290195"/>
            <a:ext cx="8319770" cy="6241415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2780030" y="1132840"/>
            <a:ext cx="5882640" cy="4568190"/>
          </a:xfrm>
          <a:custGeom>
            <a:avLst/>
            <a:gdLst>
              <a:gd name="connisteX0" fmla="*/ 0 w 5111750"/>
              <a:gd name="connsiteY0" fmla="*/ 3969385 h 3969385"/>
              <a:gd name="connisteX1" fmla="*/ 598170 w 5111750"/>
              <a:gd name="connsiteY1" fmla="*/ 2098675 h 3969385"/>
              <a:gd name="connisteX2" fmla="*/ 1500505 w 5111750"/>
              <a:gd name="connsiteY2" fmla="*/ 1011555 h 3969385"/>
              <a:gd name="connisteX3" fmla="*/ 3447415 w 5111750"/>
              <a:gd name="connsiteY3" fmla="*/ 347980 h 3969385"/>
              <a:gd name="connisteX4" fmla="*/ 5111750 w 5111750"/>
              <a:gd name="connsiteY4" fmla="*/ 0 h 3969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11750" h="3969385">
                <a:moveTo>
                  <a:pt x="0" y="3969385"/>
                </a:moveTo>
                <a:cubicBezTo>
                  <a:pt x="101600" y="3616960"/>
                  <a:pt x="297815" y="2690495"/>
                  <a:pt x="598170" y="2098675"/>
                </a:cubicBezTo>
                <a:cubicBezTo>
                  <a:pt x="898525" y="1506855"/>
                  <a:pt x="930910" y="1361440"/>
                  <a:pt x="1500505" y="1011555"/>
                </a:cubicBezTo>
                <a:cubicBezTo>
                  <a:pt x="2070100" y="661670"/>
                  <a:pt x="2725420" y="550545"/>
                  <a:pt x="3447415" y="347980"/>
                </a:cubicBezTo>
                <a:cubicBezTo>
                  <a:pt x="4169410" y="145415"/>
                  <a:pt x="4817745" y="56515"/>
                  <a:pt x="5111750" y="0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780030" y="1132205"/>
            <a:ext cx="5920105" cy="4568825"/>
          </a:xfrm>
          <a:custGeom>
            <a:avLst/>
            <a:gdLst>
              <a:gd name="connisteX0" fmla="*/ 0 w 5144135"/>
              <a:gd name="connsiteY0" fmla="*/ 3970020 h 3970020"/>
              <a:gd name="connisteX1" fmla="*/ 1370330 w 5144135"/>
              <a:gd name="connsiteY1" fmla="*/ 1990725 h 3970020"/>
              <a:gd name="connisteX2" fmla="*/ 3567430 w 5144135"/>
              <a:gd name="connsiteY2" fmla="*/ 652780 h 3970020"/>
              <a:gd name="connisteX3" fmla="*/ 5144135 w 5144135"/>
              <a:gd name="connsiteY3" fmla="*/ 0 h 3970020"/>
              <a:gd name="connisteX4" fmla="*/ 5176520 w 5144135"/>
              <a:gd name="connsiteY4" fmla="*/ 0 h 3970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44135" h="3970020">
                <a:moveTo>
                  <a:pt x="0" y="3970020"/>
                </a:moveTo>
                <a:cubicBezTo>
                  <a:pt x="229870" y="3601085"/>
                  <a:pt x="656590" y="2654300"/>
                  <a:pt x="1370330" y="1990725"/>
                </a:cubicBezTo>
                <a:cubicBezTo>
                  <a:pt x="2084070" y="1327150"/>
                  <a:pt x="2812415" y="1050925"/>
                  <a:pt x="3567430" y="652780"/>
                </a:cubicBezTo>
                <a:cubicBezTo>
                  <a:pt x="4322445" y="254635"/>
                  <a:pt x="4822190" y="130810"/>
                  <a:pt x="5144135" y="0"/>
                </a:cubicBezTo>
              </a:path>
            </a:pathLst>
          </a:cu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10835" y="4352925"/>
            <a:ext cx="3435350" cy="1452880"/>
          </a:xfrm>
          <a:prstGeom prst="rect">
            <a:avLst/>
          </a:prstGeom>
          <a:solidFill>
            <a:schemeClr val="bg1"/>
          </a:solidFill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612130" y="5581650"/>
            <a:ext cx="26098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932805" y="5397500"/>
            <a:ext cx="28809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zh-CN" altLang="en-US"/>
              <a:t>mproved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(area=0.88)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0" name="直接连接符 19"/>
          <p:cNvCxnSpPr/>
          <p:nvPr/>
        </p:nvCxnSpPr>
        <p:spPr>
          <a:xfrm>
            <a:off x="5612130" y="4869180"/>
            <a:ext cx="260985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927090" y="4684395"/>
            <a:ext cx="33820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Without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(area=0.61)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2" name="直接连接符 21"/>
          <p:cNvCxnSpPr/>
          <p:nvPr/>
        </p:nvCxnSpPr>
        <p:spPr>
          <a:xfrm>
            <a:off x="5612130" y="5242560"/>
            <a:ext cx="26098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16295" y="5058410"/>
            <a:ext cx="303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Traditional </a:t>
            </a:r>
            <a:r>
              <a:rPr lang="en-US" altLang="zh-CN"/>
              <a:t>SMOTE (area=0.72)</a:t>
            </a:r>
            <a:endParaRPr lang="en-US" altLang="zh-CN"/>
          </a:p>
        </p:txBody>
      </p:sp>
      <p:cxnSp>
        <p:nvCxnSpPr>
          <p:cNvPr id="24" name="直接连接符 23"/>
          <p:cNvCxnSpPr/>
          <p:nvPr/>
        </p:nvCxnSpPr>
        <p:spPr>
          <a:xfrm>
            <a:off x="5612130" y="4536440"/>
            <a:ext cx="2609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32805" y="4352290"/>
            <a:ext cx="228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Luck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141980" y="600710"/>
            <a:ext cx="5144770" cy="293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380865" y="459105"/>
            <a:ext cx="298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ROC Curve Comparison</a:t>
            </a:r>
            <a:endParaRPr lang="en-US" altLang="zh-CN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1" name="组合 360"/>
          <p:cNvGrpSpPr/>
          <p:nvPr/>
        </p:nvGrpSpPr>
        <p:grpSpPr>
          <a:xfrm>
            <a:off x="158750" y="2487930"/>
            <a:ext cx="3580765" cy="3488055"/>
            <a:chOff x="284" y="3918"/>
            <a:chExt cx="5639" cy="5493"/>
          </a:xfrm>
        </p:grpSpPr>
        <p:cxnSp>
          <p:nvCxnSpPr>
            <p:cNvPr id="158" name="直接箭头连接符 157"/>
            <p:cNvCxnSpPr/>
            <p:nvPr/>
          </p:nvCxnSpPr>
          <p:spPr>
            <a:xfrm>
              <a:off x="1107" y="8718"/>
              <a:ext cx="4817" cy="9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V="1">
              <a:off x="1107" y="3918"/>
              <a:ext cx="0" cy="4813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 flipH="1">
              <a:off x="284" y="8717"/>
              <a:ext cx="808" cy="694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092" y="8702"/>
              <a:ext cx="334" cy="540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椭圆 161"/>
            <p:cNvSpPr/>
            <p:nvPr/>
          </p:nvSpPr>
          <p:spPr>
            <a:xfrm>
              <a:off x="2506" y="4582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2121" y="502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1471" y="574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1471" y="659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1861" y="720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2506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3273" y="442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4651" y="5808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4651" y="4778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3413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4233" y="736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5271" y="536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4" name="椭圆 173"/>
            <p:cNvSpPr/>
            <p:nvPr/>
          </p:nvSpPr>
          <p:spPr>
            <a:xfrm>
              <a:off x="3273" y="5902"/>
              <a:ext cx="139" cy="15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4915" y="689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5271" y="634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7" name="椭圆 176"/>
            <p:cNvSpPr/>
            <p:nvPr/>
          </p:nvSpPr>
          <p:spPr>
            <a:xfrm>
              <a:off x="4023" y="458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2367" y="5611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3134" y="5025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2400" y="6496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2995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3744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3883" y="530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4093" y="634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graphicFrame>
          <p:nvGraphicFramePr>
            <p:cNvPr id="271" name="对象 27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639" y="5810"/>
            <a:ext cx="573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1" imgW="152400" imgH="177165" progId="Equation.KSEE3">
                    <p:embed/>
                  </p:oleObj>
                </mc:Choice>
                <mc:Fallback>
                  <p:oleObj name="" r:id="rId1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39" y="5810"/>
                          <a:ext cx="573" cy="6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74" name="直接箭头连接符 273"/>
          <p:cNvCxnSpPr/>
          <p:nvPr/>
        </p:nvCxnSpPr>
        <p:spPr>
          <a:xfrm>
            <a:off x="8964930" y="5535930"/>
            <a:ext cx="3058795" cy="57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/>
          <p:nvPr/>
        </p:nvCxnSpPr>
        <p:spPr>
          <a:xfrm flipV="1">
            <a:off x="8955405" y="2487930"/>
            <a:ext cx="0" cy="305625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9952990" y="28975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9458960" y="321881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9211310" y="37357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9299575" y="438213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9801225" y="48514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10355580" y="494982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10356215" y="2670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11186795" y="366966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11486515" y="27686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10876280" y="48514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11398250" y="456311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11712575" y="309435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10553700" y="3853180"/>
            <a:ext cx="88265" cy="9842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11574780" y="41141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11712575" y="359156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10964545" y="2670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10041255" y="35833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10465435" y="32772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9801225" y="40532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10041255" y="43821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10553700" y="43821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10876280" y="331724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11098530" y="418465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03" name="直接箭头连接符 302"/>
          <p:cNvCxnSpPr/>
          <p:nvPr/>
        </p:nvCxnSpPr>
        <p:spPr>
          <a:xfrm>
            <a:off x="4849495" y="5535930"/>
            <a:ext cx="3058795" cy="57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 flipV="1">
            <a:off x="4839970" y="2487930"/>
            <a:ext cx="0" cy="305625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箭头连接符 304"/>
          <p:cNvCxnSpPr/>
          <p:nvPr/>
        </p:nvCxnSpPr>
        <p:spPr>
          <a:xfrm flipH="1">
            <a:off x="4326890" y="5535295"/>
            <a:ext cx="513080" cy="44069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4839970" y="5525770"/>
            <a:ext cx="212090" cy="34290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椭圆 306"/>
          <p:cNvSpPr/>
          <p:nvPr/>
        </p:nvSpPr>
        <p:spPr>
          <a:xfrm>
            <a:off x="5737860" y="290957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5493385" y="31908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5080635" y="364934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5080635" y="418465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5328285" y="4575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5737860" y="48634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224905" y="281241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4" name="椭圆 313"/>
          <p:cNvSpPr/>
          <p:nvPr/>
        </p:nvSpPr>
        <p:spPr>
          <a:xfrm>
            <a:off x="7099935" y="368808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7099935" y="303403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6" name="椭圆 315"/>
          <p:cNvSpPr/>
          <p:nvPr/>
        </p:nvSpPr>
        <p:spPr>
          <a:xfrm>
            <a:off x="6313805" y="48634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6834505" y="46736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8" name="椭圆 317"/>
          <p:cNvSpPr/>
          <p:nvPr/>
        </p:nvSpPr>
        <p:spPr>
          <a:xfrm>
            <a:off x="7493635" y="34067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9" name="椭圆 318"/>
          <p:cNvSpPr/>
          <p:nvPr/>
        </p:nvSpPr>
        <p:spPr>
          <a:xfrm>
            <a:off x="6224905" y="3747770"/>
            <a:ext cx="88265" cy="9842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0" name="椭圆 319"/>
          <p:cNvSpPr/>
          <p:nvPr/>
        </p:nvSpPr>
        <p:spPr>
          <a:xfrm>
            <a:off x="7267575" y="437959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1" name="椭圆 320"/>
          <p:cNvSpPr/>
          <p:nvPr/>
        </p:nvSpPr>
        <p:spPr>
          <a:xfrm>
            <a:off x="7493635" y="40278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6701155" y="29102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3" name="椭圆 322"/>
          <p:cNvSpPr/>
          <p:nvPr/>
        </p:nvSpPr>
        <p:spPr>
          <a:xfrm>
            <a:off x="5649595" y="356298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4" name="椭圆 323"/>
          <p:cNvSpPr/>
          <p:nvPr/>
        </p:nvSpPr>
        <p:spPr>
          <a:xfrm>
            <a:off x="6136640" y="319087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5" name="椭圆 324"/>
          <p:cNvSpPr/>
          <p:nvPr/>
        </p:nvSpPr>
        <p:spPr>
          <a:xfrm>
            <a:off x="5670550" y="412496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6" name="椭圆 325"/>
          <p:cNvSpPr/>
          <p:nvPr/>
        </p:nvSpPr>
        <p:spPr>
          <a:xfrm>
            <a:off x="6048375" y="437959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7" name="椭圆 326"/>
          <p:cNvSpPr/>
          <p:nvPr/>
        </p:nvSpPr>
        <p:spPr>
          <a:xfrm>
            <a:off x="6523990" y="437959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8" name="椭圆 327"/>
          <p:cNvSpPr/>
          <p:nvPr/>
        </p:nvSpPr>
        <p:spPr>
          <a:xfrm>
            <a:off x="6612255" y="33674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6745605" y="40278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graphicFrame>
        <p:nvGraphicFramePr>
          <p:cNvPr id="330" name="对象 3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9300" y="3649663"/>
          <a:ext cx="370205" cy="49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" name="" r:id="rId3" imgW="152400" imgH="203200" progId="Equation.KSEE3">
                  <p:embed/>
                </p:oleObj>
              </mc:Choice>
              <mc:Fallback>
                <p:oleObj name="" r:id="rId3" imgW="1524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9300" y="3649663"/>
                        <a:ext cx="370205" cy="49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2" name="直接连接符 331"/>
          <p:cNvCxnSpPr>
            <a:stCxn id="324" idx="4"/>
          </p:cNvCxnSpPr>
          <p:nvPr/>
        </p:nvCxnSpPr>
        <p:spPr>
          <a:xfrm>
            <a:off x="6181090" y="3289300"/>
            <a:ext cx="93345" cy="45847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直接连接符 332"/>
          <p:cNvCxnSpPr/>
          <p:nvPr/>
        </p:nvCxnSpPr>
        <p:spPr>
          <a:xfrm>
            <a:off x="5737860" y="3644265"/>
            <a:ext cx="493395" cy="10477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25" idx="6"/>
            <a:endCxn id="319" idx="2"/>
          </p:cNvCxnSpPr>
          <p:nvPr/>
        </p:nvCxnSpPr>
        <p:spPr>
          <a:xfrm flipV="1">
            <a:off x="5758815" y="3797300"/>
            <a:ext cx="466090" cy="37719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6" idx="0"/>
            <a:endCxn id="319" idx="3"/>
          </p:cNvCxnSpPr>
          <p:nvPr/>
        </p:nvCxnSpPr>
        <p:spPr>
          <a:xfrm flipV="1">
            <a:off x="6092825" y="3831590"/>
            <a:ext cx="144780" cy="5480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连接符 335"/>
          <p:cNvCxnSpPr/>
          <p:nvPr/>
        </p:nvCxnSpPr>
        <p:spPr>
          <a:xfrm flipH="1">
            <a:off x="6274435" y="3434080"/>
            <a:ext cx="358775" cy="3371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直接连接符 336"/>
          <p:cNvCxnSpPr>
            <a:stCxn id="319" idx="5"/>
            <a:endCxn id="327" idx="1"/>
          </p:cNvCxnSpPr>
          <p:nvPr/>
        </p:nvCxnSpPr>
        <p:spPr>
          <a:xfrm>
            <a:off x="6300470" y="3831590"/>
            <a:ext cx="236220" cy="56261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14" idx="2"/>
          </p:cNvCxnSpPr>
          <p:nvPr/>
        </p:nvCxnSpPr>
        <p:spPr>
          <a:xfrm flipH="1">
            <a:off x="6307455" y="3737610"/>
            <a:ext cx="792480" cy="444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29" idx="1"/>
          </p:cNvCxnSpPr>
          <p:nvPr/>
        </p:nvCxnSpPr>
        <p:spPr>
          <a:xfrm flipH="1" flipV="1">
            <a:off x="6318250" y="3782060"/>
            <a:ext cx="440055" cy="2603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0" name="对象 3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37730" y="3606165"/>
          <a:ext cx="386715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" name="" r:id="rId5" imgW="177165" imgH="190500" progId="Equation.KSEE3">
                  <p:embed/>
                </p:oleObj>
              </mc:Choice>
              <mc:Fallback>
                <p:oleObj name="" r:id="rId5" imgW="177165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7730" y="3606165"/>
                        <a:ext cx="386715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" name="对象 3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8615" y="3595053"/>
          <a:ext cx="44577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" name="" r:id="rId7" imgW="165100" imgH="190500" progId="Equation.KSEE3">
                  <p:embed/>
                </p:oleObj>
              </mc:Choice>
              <mc:Fallback>
                <p:oleObj name="" r:id="rId7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98615" y="3595053"/>
                        <a:ext cx="44577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5" name="直接连接符 344"/>
          <p:cNvCxnSpPr>
            <a:stCxn id="295" idx="4"/>
            <a:endCxn id="290" idx="0"/>
          </p:cNvCxnSpPr>
          <p:nvPr/>
        </p:nvCxnSpPr>
        <p:spPr>
          <a:xfrm>
            <a:off x="10509885" y="3375660"/>
            <a:ext cx="88265" cy="4775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直接连接符 345"/>
          <p:cNvCxnSpPr>
            <a:stCxn id="296" idx="6"/>
            <a:endCxn id="290" idx="3"/>
          </p:cNvCxnSpPr>
          <p:nvPr/>
        </p:nvCxnSpPr>
        <p:spPr>
          <a:xfrm flipV="1">
            <a:off x="9889490" y="3937000"/>
            <a:ext cx="676910" cy="16573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297" idx="6"/>
          </p:cNvCxnSpPr>
          <p:nvPr/>
        </p:nvCxnSpPr>
        <p:spPr>
          <a:xfrm flipV="1">
            <a:off x="10129520" y="3945255"/>
            <a:ext cx="462915" cy="48641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299" idx="4"/>
          </p:cNvCxnSpPr>
          <p:nvPr/>
        </p:nvCxnSpPr>
        <p:spPr>
          <a:xfrm flipH="1">
            <a:off x="10635615" y="3415665"/>
            <a:ext cx="285115" cy="4641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00" idx="2"/>
            <a:endCxn id="290" idx="5"/>
          </p:cNvCxnSpPr>
          <p:nvPr/>
        </p:nvCxnSpPr>
        <p:spPr>
          <a:xfrm flipH="1" flipV="1">
            <a:off x="10629265" y="3937000"/>
            <a:ext cx="469265" cy="29718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294" idx="5"/>
            <a:endCxn id="290" idx="2"/>
          </p:cNvCxnSpPr>
          <p:nvPr/>
        </p:nvCxnSpPr>
        <p:spPr>
          <a:xfrm>
            <a:off x="10116820" y="3667125"/>
            <a:ext cx="436880" cy="2355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298" idx="0"/>
          </p:cNvCxnSpPr>
          <p:nvPr/>
        </p:nvCxnSpPr>
        <p:spPr>
          <a:xfrm flipH="1" flipV="1">
            <a:off x="10592435" y="3945255"/>
            <a:ext cx="5715" cy="43688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endCxn id="290" idx="6"/>
          </p:cNvCxnSpPr>
          <p:nvPr/>
        </p:nvCxnSpPr>
        <p:spPr>
          <a:xfrm flipH="1">
            <a:off x="10641965" y="3704590"/>
            <a:ext cx="544830" cy="1981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3" name="对象 3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80128" y="4102735"/>
          <a:ext cx="306070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" name="" r:id="rId9" imgW="139700" imgH="190500" progId="Equation.KSEE3">
                  <p:embed/>
                </p:oleObj>
              </mc:Choice>
              <mc:Fallback>
                <p:oleObj name="" r:id="rId9" imgW="1397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80128" y="4102735"/>
                        <a:ext cx="306070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" name="对象 3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43820" y="3595053"/>
          <a:ext cx="278765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" name="" r:id="rId11" imgW="127000" imgH="203200" progId="Equation.KSEE3">
                  <p:embed/>
                </p:oleObj>
              </mc:Choice>
              <mc:Fallback>
                <p:oleObj name="" r:id="rId11" imgW="127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243820" y="3595053"/>
                        <a:ext cx="278765" cy="44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" name="对象 3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29265" y="3879533"/>
          <a:ext cx="44577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" name="" r:id="rId13" imgW="165100" imgH="190500" progId="Equation.KSEE3">
                  <p:embed/>
                </p:oleObj>
              </mc:Choice>
              <mc:Fallback>
                <p:oleObj name="" r:id="rId13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29265" y="3879533"/>
                        <a:ext cx="44577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9" name="直接箭头连接符 358"/>
          <p:cNvCxnSpPr/>
          <p:nvPr/>
        </p:nvCxnSpPr>
        <p:spPr>
          <a:xfrm>
            <a:off x="3849370" y="3934460"/>
            <a:ext cx="7283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8011160" y="3912235"/>
            <a:ext cx="7283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64540" y="6054725"/>
            <a:ext cx="23368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（</a:t>
            </a:r>
            <a:r>
              <a:rPr lang="en-US" altLang="zh-CN" sz="2000"/>
              <a:t>a</a:t>
            </a:r>
            <a:r>
              <a:rPr lang="zh-CN" altLang="en-US" sz="2000"/>
              <a:t>）领域点的搜索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9102090" y="6054725"/>
            <a:ext cx="28301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（</a:t>
            </a:r>
            <a:r>
              <a:rPr lang="en-US" altLang="zh-CN" sz="2000"/>
              <a:t>c</a:t>
            </a:r>
            <a:r>
              <a:rPr lang="zh-CN" altLang="en-US" sz="2000"/>
              <a:t>）低维空间局部嵌入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4625975" y="6054725"/>
            <a:ext cx="33642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（b）局部重建权值矩阵计算</a:t>
            </a:r>
            <a:endParaRPr lang="zh-CN" alt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7" name="组合 76"/>
          <p:cNvGrpSpPr/>
          <p:nvPr/>
        </p:nvGrpSpPr>
        <p:grpSpPr>
          <a:xfrm>
            <a:off x="662305" y="203835"/>
            <a:ext cx="2642870" cy="2642870"/>
            <a:chOff x="1043" y="321"/>
            <a:chExt cx="4162" cy="4162"/>
          </a:xfrm>
        </p:grpSpPr>
        <p:sp>
          <p:nvSpPr>
            <p:cNvPr id="36" name="矩形 35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1" name="椭圆 6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7811770" y="203835"/>
            <a:ext cx="2642870" cy="2642870"/>
            <a:chOff x="6709" y="339"/>
            <a:chExt cx="4162" cy="4162"/>
          </a:xfrm>
        </p:grpSpPr>
        <p:sp>
          <p:nvSpPr>
            <p:cNvPr id="79" name="矩形 78"/>
            <p:cNvSpPr/>
            <p:nvPr/>
          </p:nvSpPr>
          <p:spPr>
            <a:xfrm>
              <a:off x="6709" y="33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675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7812" y="304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8086" y="263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086" y="294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8349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7264" y="314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401" y="355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538" y="325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7110" y="345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7247" y="386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7801" y="335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7801" y="365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8086" y="376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8784" y="28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7664" y="396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9348" y="622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9759" y="10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8920" y="758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9896" y="13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9474" y="8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9211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9348" y="16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9485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8677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8920" y="1294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9759" y="14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10170" y="190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0170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0307" y="15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7419" y="1162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9896" y="2487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4259580" y="203835"/>
            <a:ext cx="2642870" cy="2642870"/>
            <a:chOff x="1043" y="321"/>
            <a:chExt cx="4162" cy="4162"/>
          </a:xfrm>
        </p:grpSpPr>
        <p:sp>
          <p:nvSpPr>
            <p:cNvPr id="114" name="矩形 113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116" name="椭圆 115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1" name="椭圆 13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4785995" y="668020"/>
            <a:ext cx="4127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b="1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6271895" y="1579245"/>
            <a:ext cx="4127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b="1">
              <a:solidFill>
                <a:srgbClr val="0070C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1636395" y="2868930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362" name="文本框 361"/>
          <p:cNvSpPr txBox="1"/>
          <p:nvPr/>
        </p:nvSpPr>
        <p:spPr>
          <a:xfrm>
            <a:off x="9061450" y="2847340"/>
            <a:ext cx="41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(c)</a:t>
            </a:r>
            <a:endParaRPr lang="en-US" altLang="zh-CN"/>
          </a:p>
        </p:txBody>
      </p:sp>
      <p:sp>
        <p:nvSpPr>
          <p:cNvPr id="363" name="文本框 362"/>
          <p:cNvSpPr txBox="1"/>
          <p:nvPr/>
        </p:nvSpPr>
        <p:spPr>
          <a:xfrm>
            <a:off x="5405120" y="2868930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(b)</a:t>
            </a:r>
            <a:endParaRPr lang="en-US" altLang="zh-CN"/>
          </a:p>
        </p:txBody>
      </p:sp>
      <p:grpSp>
        <p:nvGrpSpPr>
          <p:cNvPr id="367" name="组合 366"/>
          <p:cNvGrpSpPr/>
          <p:nvPr/>
        </p:nvGrpSpPr>
        <p:grpSpPr>
          <a:xfrm>
            <a:off x="671195" y="3423285"/>
            <a:ext cx="9763760" cy="3014980"/>
            <a:chOff x="1043" y="5699"/>
            <a:chExt cx="15376" cy="4748"/>
          </a:xfrm>
        </p:grpSpPr>
        <p:grpSp>
          <p:nvGrpSpPr>
            <p:cNvPr id="208" name="组合 207"/>
            <p:cNvGrpSpPr/>
            <p:nvPr/>
          </p:nvGrpSpPr>
          <p:grpSpPr>
            <a:xfrm>
              <a:off x="1043" y="5700"/>
              <a:ext cx="4162" cy="4162"/>
              <a:chOff x="1043" y="5700"/>
              <a:chExt cx="4162" cy="4162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1043" y="5700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2209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2346" y="840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2620" y="800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2620" y="83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2883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1798" y="85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1935" y="89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2072" y="86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644" y="88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6" name="椭圆 185"/>
              <p:cNvSpPr/>
              <p:nvPr/>
            </p:nvSpPr>
            <p:spPr>
              <a:xfrm>
                <a:off x="1781" y="92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2335" y="87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2335" y="90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2620" y="912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3318" y="823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2198" y="93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882" y="5983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4293" y="63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3454" y="611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4430" y="67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4008" y="617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3745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3882" y="69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4019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3211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3454" y="665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2" name="椭圆 201"/>
              <p:cNvSpPr/>
              <p:nvPr/>
            </p:nvSpPr>
            <p:spPr>
              <a:xfrm>
                <a:off x="4293" y="68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>
              <a:xfrm>
                <a:off x="4704" y="726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4704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4841" y="69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6" name="文本框 205"/>
              <p:cNvSpPr txBox="1"/>
              <p:nvPr/>
            </p:nvSpPr>
            <p:spPr>
              <a:xfrm>
                <a:off x="2233" y="7493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07" name="文本框 206"/>
              <p:cNvSpPr txBox="1"/>
              <p:nvPr/>
            </p:nvSpPr>
            <p:spPr>
              <a:xfrm>
                <a:off x="4019" y="6919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grpSp>
          <p:nvGrpSpPr>
            <p:cNvPr id="243" name="组合 242"/>
            <p:cNvGrpSpPr/>
            <p:nvPr/>
          </p:nvGrpSpPr>
          <p:grpSpPr>
            <a:xfrm>
              <a:off x="6673" y="5704"/>
              <a:ext cx="4162" cy="4162"/>
              <a:chOff x="6673" y="5704"/>
              <a:chExt cx="4162" cy="4162"/>
            </a:xfrm>
          </p:grpSpPr>
          <p:sp>
            <p:nvSpPr>
              <p:cNvPr id="210" name="矩形 209"/>
              <p:cNvSpPr/>
              <p:nvPr/>
            </p:nvSpPr>
            <p:spPr>
              <a:xfrm>
                <a:off x="6673" y="5704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7639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7776" y="84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8050" y="800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8050" y="83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8313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7228" y="85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7365" y="892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7502" y="86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7074" y="88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7211" y="922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7765" y="87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2" name="椭圆 221"/>
              <p:cNvSpPr/>
              <p:nvPr/>
            </p:nvSpPr>
            <p:spPr>
              <a:xfrm>
                <a:off x="7765" y="90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8050" y="91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8748" y="82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5" name="椭圆 224"/>
              <p:cNvSpPr/>
              <p:nvPr/>
            </p:nvSpPr>
            <p:spPr>
              <a:xfrm>
                <a:off x="7628" y="933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6" name="椭圆 225"/>
              <p:cNvSpPr/>
              <p:nvPr/>
            </p:nvSpPr>
            <p:spPr>
              <a:xfrm>
                <a:off x="9312" y="598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7604" y="7527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27" name="椭圆 226"/>
              <p:cNvSpPr/>
              <p:nvPr/>
            </p:nvSpPr>
            <p:spPr>
              <a:xfrm>
                <a:off x="9723" y="63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8" name="椭圆 227"/>
              <p:cNvSpPr/>
              <p:nvPr/>
            </p:nvSpPr>
            <p:spPr>
              <a:xfrm>
                <a:off x="8884" y="61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9" name="椭圆 228"/>
              <p:cNvSpPr/>
              <p:nvPr/>
            </p:nvSpPr>
            <p:spPr>
              <a:xfrm>
                <a:off x="9860" y="67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0" name="椭圆 229"/>
              <p:cNvSpPr/>
              <p:nvPr/>
            </p:nvSpPr>
            <p:spPr>
              <a:xfrm>
                <a:off x="9438" y="618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1" name="椭圆 230"/>
              <p:cNvSpPr/>
              <p:nvPr/>
            </p:nvSpPr>
            <p:spPr>
              <a:xfrm>
                <a:off x="9175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2" name="椭圆 231"/>
              <p:cNvSpPr/>
              <p:nvPr/>
            </p:nvSpPr>
            <p:spPr>
              <a:xfrm>
                <a:off x="9312" y="69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3" name="椭圆 232"/>
              <p:cNvSpPr/>
              <p:nvPr/>
            </p:nvSpPr>
            <p:spPr>
              <a:xfrm>
                <a:off x="9449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4" name="椭圆 233"/>
              <p:cNvSpPr/>
              <p:nvPr/>
            </p:nvSpPr>
            <p:spPr>
              <a:xfrm>
                <a:off x="8641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5" name="椭圆 234"/>
              <p:cNvSpPr/>
              <p:nvPr/>
            </p:nvSpPr>
            <p:spPr>
              <a:xfrm>
                <a:off x="888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6" name="椭圆 235"/>
              <p:cNvSpPr/>
              <p:nvPr/>
            </p:nvSpPr>
            <p:spPr>
              <a:xfrm>
                <a:off x="9723" y="68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7" name="椭圆 236"/>
              <p:cNvSpPr/>
              <p:nvPr/>
            </p:nvSpPr>
            <p:spPr>
              <a:xfrm>
                <a:off x="10134" y="726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8" name="椭圆 237"/>
              <p:cNvSpPr/>
              <p:nvPr/>
            </p:nvSpPr>
            <p:spPr>
              <a:xfrm>
                <a:off x="1013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9" name="椭圆 238"/>
              <p:cNvSpPr/>
              <p:nvPr/>
            </p:nvSpPr>
            <p:spPr>
              <a:xfrm>
                <a:off x="10271" y="69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9445" y="6923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sp>
          <p:nvSpPr>
            <p:cNvPr id="245" name="矩形 244"/>
            <p:cNvSpPr/>
            <p:nvPr/>
          </p:nvSpPr>
          <p:spPr>
            <a:xfrm>
              <a:off x="12257" y="569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13223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13360" y="840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13634" y="799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13634" y="830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0" name="椭圆 249"/>
            <p:cNvSpPr/>
            <p:nvPr/>
          </p:nvSpPr>
          <p:spPr>
            <a:xfrm>
              <a:off x="13897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12812" y="850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12949" y="89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13086" y="861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12658" y="881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12795" y="922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>
              <a:off x="13349" y="871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>
              <a:off x="13349" y="901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13634" y="912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14332" y="823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0" name="椭圆 259"/>
            <p:cNvSpPr/>
            <p:nvPr/>
          </p:nvSpPr>
          <p:spPr>
            <a:xfrm>
              <a:off x="13212" y="932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14896" y="597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12903" y="8237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15307" y="63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14468" y="61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5" name="椭圆 264"/>
            <p:cNvSpPr/>
            <p:nvPr/>
          </p:nvSpPr>
          <p:spPr>
            <a:xfrm>
              <a:off x="15444" y="67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15022" y="61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>
              <a:off x="14759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8" name="椭圆 267"/>
            <p:cNvSpPr/>
            <p:nvPr/>
          </p:nvSpPr>
          <p:spPr>
            <a:xfrm>
              <a:off x="14896" y="69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9" name="椭圆 268"/>
            <p:cNvSpPr/>
            <p:nvPr/>
          </p:nvSpPr>
          <p:spPr>
            <a:xfrm>
              <a:off x="15033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0" name="椭圆 269"/>
            <p:cNvSpPr/>
            <p:nvPr/>
          </p:nvSpPr>
          <p:spPr>
            <a:xfrm>
              <a:off x="14225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2" name="椭圆 271"/>
            <p:cNvSpPr/>
            <p:nvPr/>
          </p:nvSpPr>
          <p:spPr>
            <a:xfrm>
              <a:off x="1446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3" name="椭圆 272"/>
            <p:cNvSpPr/>
            <p:nvPr/>
          </p:nvSpPr>
          <p:spPr>
            <a:xfrm>
              <a:off x="15307" y="68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6" name="椭圆 275"/>
            <p:cNvSpPr/>
            <p:nvPr/>
          </p:nvSpPr>
          <p:spPr>
            <a:xfrm>
              <a:off x="15718" y="726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7" name="椭圆 276"/>
            <p:cNvSpPr/>
            <p:nvPr/>
          </p:nvSpPr>
          <p:spPr>
            <a:xfrm>
              <a:off x="1571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01" name="椭圆 300"/>
            <p:cNvSpPr/>
            <p:nvPr/>
          </p:nvSpPr>
          <p:spPr>
            <a:xfrm>
              <a:off x="15855" y="69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4896" y="6278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364" name="文本框 363"/>
            <p:cNvSpPr txBox="1"/>
            <p:nvPr/>
          </p:nvSpPr>
          <p:spPr>
            <a:xfrm>
              <a:off x="14126" y="9867"/>
              <a:ext cx="62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(f)</a:t>
              </a:r>
              <a:endParaRPr lang="en-US" altLang="zh-CN"/>
            </a:p>
          </p:txBody>
        </p:sp>
        <p:sp>
          <p:nvSpPr>
            <p:cNvPr id="365" name="文本框 364"/>
            <p:cNvSpPr txBox="1"/>
            <p:nvPr/>
          </p:nvSpPr>
          <p:spPr>
            <a:xfrm>
              <a:off x="8532" y="9862"/>
              <a:ext cx="68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(e)</a:t>
              </a:r>
              <a:endParaRPr lang="en-US" altLang="zh-CN"/>
            </a:p>
          </p:txBody>
        </p:sp>
        <p:sp>
          <p:nvSpPr>
            <p:cNvPr id="366" name="文本框 365"/>
            <p:cNvSpPr txBox="1"/>
            <p:nvPr/>
          </p:nvSpPr>
          <p:spPr>
            <a:xfrm>
              <a:off x="2740" y="9867"/>
              <a:ext cx="69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(d)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7345" y="5180965"/>
            <a:ext cx="5401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047240" y="2094230"/>
            <a:ext cx="201612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57320" y="2096770"/>
            <a:ext cx="52705" cy="30772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2015490" y="3423285"/>
            <a:ext cx="335343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5368290" y="3425825"/>
            <a:ext cx="635" cy="175895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2078355" y="2953385"/>
            <a:ext cx="1115060" cy="25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51505" y="2948305"/>
            <a:ext cx="0" cy="224980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046605" y="4356735"/>
            <a:ext cx="2483485" cy="6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19295" y="4356735"/>
            <a:ext cx="10795" cy="841375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8145" y="5198110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8145" y="5198110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617345" y="5163185"/>
            <a:ext cx="6149340" cy="17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2070" y="5099685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2070" y="5099685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744595" y="2479040"/>
            <a:ext cx="4022090" cy="34905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3649345" y="3858895"/>
            <a:ext cx="1156970" cy="11880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4096385" y="3411855"/>
            <a:ext cx="1219200" cy="12420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4466590" y="2970530"/>
            <a:ext cx="1262380" cy="12484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4913630" y="2523490"/>
            <a:ext cx="1303655" cy="130302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82715" y="1460500"/>
            <a:ext cx="795655" cy="129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381500" y="1449705"/>
            <a:ext cx="21012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16095" y="956945"/>
            <a:ext cx="287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24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4262755" y="1601470"/>
            <a:ext cx="10795" cy="3773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924050" y="3710940"/>
            <a:ext cx="5100955" cy="114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71670" y="25895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6665" y="19164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785" y="240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5539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904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7680" y="3710940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7680" y="3710940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5390" y="13620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5390" y="13620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393815" y="162369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126" y="3155"/>
              <a:ext cx="5601" cy="4984"/>
            </a:xfrm>
            <a:prstGeom prst="line">
              <a:avLst/>
            </a:prstGeom>
            <a:ln w="63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8357" y="3464"/>
              <a:ext cx="479" cy="47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32" y="4560"/>
              <a:ext cx="308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9145" y="3669"/>
              <a:ext cx="376" cy="4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856" y="6564"/>
              <a:ext cx="274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98" y="7129"/>
              <a:ext cx="462" cy="4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49300" y="1645285"/>
            <a:ext cx="5267960" cy="4012565"/>
            <a:chOff x="3030" y="2145"/>
            <a:chExt cx="8296" cy="6319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10080625" y="1485900"/>
            <a:ext cx="836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PCA</a:t>
            </a:r>
            <a:endParaRPr lang="en-US" altLang="zh-CN" sz="2000" b="1"/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5035" y="4963160"/>
          <a:ext cx="27940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5035" y="4963160"/>
                        <a:ext cx="27940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6410" y="2194560"/>
          <a:ext cx="34925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65100" progId="Equation.KSEE3">
                  <p:embed/>
                </p:oleObj>
              </mc:Choice>
              <mc:Fallback>
                <p:oleObj name="" r:id="rId9" imgW="1270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46410" y="2194560"/>
                        <a:ext cx="34925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924050" y="136207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84150" y="1649730"/>
            <a:ext cx="3456940" cy="3559175"/>
            <a:chOff x="479" y="2659"/>
            <a:chExt cx="5444" cy="5605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4417060" y="1236345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4417060" y="316166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420870" y="277558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420870" y="227647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420870" y="1753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420870" y="370840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420870" y="417385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20870" y="468312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6085840" y="4946015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838700" y="4994275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329805" y="4972685"/>
            <a:ext cx="10795" cy="16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06850" y="493268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-8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06850" y="448183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-6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017645" y="398272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017645" y="352107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070985" y="30092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4069715" y="258381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4081780" y="20955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070985" y="15582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087495" y="10744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185660" y="5090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5943600" y="51225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635500" y="510095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4434840" y="80708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7185660" y="530098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71" name="矩形 70"/>
          <p:cNvSpPr/>
          <p:nvPr/>
        </p:nvSpPr>
        <p:spPr>
          <a:xfrm>
            <a:off x="8564245" y="1225550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8564245" y="3150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8571230" y="226568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571230" y="416306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10233025" y="4935220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89060" y="4940300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11480165" y="4961890"/>
            <a:ext cx="5080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178800" y="490029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8168005" y="397192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8221345" y="29984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42935" y="20847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8248650" y="10636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11336020" y="50793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10093960" y="51117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8785860" y="509016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4763135" y="157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686935" y="164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686935" y="17189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781550" y="23526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762500" y="2562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4686935" y="25076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476250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762500" y="18503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686300" y="19265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86300" y="20085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4762500" y="2095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4686935" y="2132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4763135" y="21939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4686300" y="2276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763135" y="2284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686935" y="23609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686935" y="23876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686300" y="25838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4762500" y="2638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4686300" y="27146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4686935" y="2699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781550" y="2741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4781550" y="3046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8393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762500" y="29521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839335" y="284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705350" y="29654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4705350" y="28174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4686935" y="27908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4705350" y="3093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4800600" y="3173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705350" y="31877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781550" y="32308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4705350" y="3291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4800600" y="33013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4800600" y="33775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4686300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4724400" y="3453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4800600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478155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478155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4686935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468630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4838700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4876800" y="39065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4882515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4781550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4857750" y="3813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4781550" y="38957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4958715" y="3975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4991735" y="4102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4915535" y="40868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600000">
            <a:off x="5034915" y="40589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4991735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5116830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5067935" y="4117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4838700" y="4025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4933950" y="4180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5144135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5010150" y="4324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0630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5162550" y="4305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5220335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5010150" y="44011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144135" y="44272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5086350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238750" y="45034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5116830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5220335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5296535" y="46513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5162550" y="46297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238750" y="46945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406390" y="48240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54489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5372735" y="47491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5296535" y="45859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52965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5372735" y="46729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5330190" y="46831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5677535" y="48298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677535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5601335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525135" y="4856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448935" y="4885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511800" y="48406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943600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753735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5740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740400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5816600" y="4918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613400" y="47802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5816600" y="4841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5816600" y="4483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6013450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5816600" y="4596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867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4927600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6707505" y="148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6631305" y="16427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67837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67837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6936105" y="1725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67075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7837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68599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7075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859905" y="164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6936105" y="16084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6783705" y="149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6859905" y="1558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6936105" y="18300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6859905" y="18503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7012305" y="1802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6936105" y="1878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70123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70885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7012305" y="20027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7088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6834505" y="160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6961505" y="1736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7088505" y="186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7215505" y="199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7185660" y="2095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7342505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7469505" y="224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340600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7215505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7340600" y="2276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7469505" y="232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7596505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7672705" y="276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76473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7407910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7444105" y="2486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752030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75203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7545705" y="25076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7545705" y="26650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734250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7469505" y="242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75965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772350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7647305" y="31546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7545705" y="275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7672705" y="3248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7647305" y="3366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7621905" y="29000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7633335" y="30416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7545705" y="321564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7621905" y="34550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76333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75571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754570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7571105" y="35299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764730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757110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7596505" y="3667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7672705" y="3695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76333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752030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7494905" y="39243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7557135" y="3848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7596505" y="3949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7647305" y="39719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7545705" y="402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764730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7545705" y="4128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7596505" y="4138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7545705" y="4215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7469505" y="4140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7596505" y="4267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7494905" y="4291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7545705" y="4443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7557135" y="4351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7494905" y="4367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7407910" y="461391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7469505" y="4483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7520305" y="45535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7393305" y="47059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7253605" y="4749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7342505" y="457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7520305" y="46297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7329805" y="47275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7139305" y="479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7037705" y="4859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6707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417945" y="15665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7494905" y="4721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7317105" y="45967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7185660" y="4683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74441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7484110" y="28625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7571105" y="30092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9335135" y="22352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9411335" y="2371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9716135" y="24542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9639935" y="2802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97923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9792335" y="3078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9919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9995535" y="326453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10316210" y="31305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10201910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0630535" y="33070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10554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97415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10478135" y="42379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10630535" y="30416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10478135" y="4406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10782935" y="38303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10205085" y="3564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10160635" y="394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10017760" y="4381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101606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9462135" y="291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9487535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10173335" y="3133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10401935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05543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9665335" y="2625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10084435" y="2867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10278110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10427335" y="3387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66935" y="3444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10706735" y="3521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843135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10135235" y="27571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1024001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10401935" y="3982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995535" y="2513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9941560" y="2311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10017760" y="4051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10668635" y="2574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10465435" y="28238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107829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107829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10744835" y="3310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9919335" y="3848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9741535" y="4194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10173335" y="41700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10236835" y="1774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9817735" y="18345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10017760" y="1659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9995535" y="4127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10122535" y="4254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9995535" y="1830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98685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9589135" y="1634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11465560" y="27406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9843135" y="1888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948753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9258935" y="2638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9741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9919335" y="29654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9487535" y="26993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99447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1080833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10240010" y="33686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11036935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10325735" y="2625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11011535" y="27412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9868535" y="2909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9716135" y="291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9639935" y="3249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102495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103765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9589135" y="3606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104654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11214735" y="3209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10706735" y="3314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10973435" y="3341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1125982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9865360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1012888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10224135" y="2269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10351135" y="239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10478135" y="2523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10630535" y="2387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1090993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10935335" y="2599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110877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1118362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9258935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97415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98685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99955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101225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10249535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103765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109099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106305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107575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108845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椭圆 415"/>
          <p:cNvSpPr/>
          <p:nvPr/>
        </p:nvSpPr>
        <p:spPr>
          <a:xfrm>
            <a:off x="11036935" y="3197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7" name="椭圆 416"/>
          <p:cNvSpPr/>
          <p:nvPr/>
        </p:nvSpPr>
        <p:spPr>
          <a:xfrm>
            <a:off x="11138535" y="394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椭圆 417"/>
          <p:cNvSpPr/>
          <p:nvPr/>
        </p:nvSpPr>
        <p:spPr>
          <a:xfrm>
            <a:off x="9154160" y="2980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椭圆 418"/>
          <p:cNvSpPr/>
          <p:nvPr/>
        </p:nvSpPr>
        <p:spPr>
          <a:xfrm>
            <a:off x="91827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0" name="椭圆 419"/>
          <p:cNvSpPr/>
          <p:nvPr/>
        </p:nvSpPr>
        <p:spPr>
          <a:xfrm>
            <a:off x="9258935" y="331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1" name="椭圆 420"/>
          <p:cNvSpPr/>
          <p:nvPr/>
        </p:nvSpPr>
        <p:spPr>
          <a:xfrm>
            <a:off x="96145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9893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020935" y="3400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1479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274935" y="3654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1062335" y="29984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5416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8" name="椭圆 427"/>
          <p:cNvSpPr/>
          <p:nvPr/>
        </p:nvSpPr>
        <p:spPr>
          <a:xfrm>
            <a:off x="11183620" y="3036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9" name="椭圆 428"/>
          <p:cNvSpPr/>
          <p:nvPr/>
        </p:nvSpPr>
        <p:spPr>
          <a:xfrm>
            <a:off x="1005268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0" name="椭圆 429"/>
          <p:cNvSpPr/>
          <p:nvPr/>
        </p:nvSpPr>
        <p:spPr>
          <a:xfrm>
            <a:off x="10935335" y="31470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100082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2" name="椭圆 431"/>
          <p:cNvSpPr/>
          <p:nvPr/>
        </p:nvSpPr>
        <p:spPr>
          <a:xfrm>
            <a:off x="10205720" y="2589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3" name="椭圆 432"/>
          <p:cNvSpPr/>
          <p:nvPr/>
        </p:nvSpPr>
        <p:spPr>
          <a:xfrm>
            <a:off x="104273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椭圆 433"/>
          <p:cNvSpPr/>
          <p:nvPr/>
        </p:nvSpPr>
        <p:spPr>
          <a:xfrm>
            <a:off x="10630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椭圆 434"/>
          <p:cNvSpPr/>
          <p:nvPr/>
        </p:nvSpPr>
        <p:spPr>
          <a:xfrm>
            <a:off x="10757535" y="2853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椭圆 435"/>
          <p:cNvSpPr/>
          <p:nvPr/>
        </p:nvSpPr>
        <p:spPr>
          <a:xfrm>
            <a:off x="10627360" y="3178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椭圆 436"/>
          <p:cNvSpPr/>
          <p:nvPr/>
        </p:nvSpPr>
        <p:spPr>
          <a:xfrm>
            <a:off x="10754360" y="330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>
            <a:off x="108813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11008360" y="3559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11135360" y="368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11262360" y="3813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>
            <a:off x="11389360" y="3940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101352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102622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103892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10316210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106432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11202035" y="30937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108972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110242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111512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11278235" y="381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8931910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9589135" y="24314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9471660" y="19418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9547860" y="204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9420860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114446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93954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9801860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8912860" y="1964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8963660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10182860" y="287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9512935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10436860" y="313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10563860" y="326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9385935" y="30854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9801860" y="3127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89890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9065260" y="351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9154160" y="4097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2" name="椭圆 471"/>
          <p:cNvSpPr/>
          <p:nvPr/>
        </p:nvSpPr>
        <p:spPr>
          <a:xfrm>
            <a:off x="8989060" y="3615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3" name="椭圆 472"/>
          <p:cNvSpPr/>
          <p:nvPr/>
        </p:nvSpPr>
        <p:spPr>
          <a:xfrm>
            <a:off x="9230360" y="359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4" name="椭圆 473"/>
          <p:cNvSpPr/>
          <p:nvPr/>
        </p:nvSpPr>
        <p:spPr>
          <a:xfrm>
            <a:off x="9512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5" name="椭圆 474"/>
          <p:cNvSpPr/>
          <p:nvPr/>
        </p:nvSpPr>
        <p:spPr>
          <a:xfrm>
            <a:off x="906526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6" name="椭圆 475"/>
          <p:cNvSpPr/>
          <p:nvPr/>
        </p:nvSpPr>
        <p:spPr>
          <a:xfrm>
            <a:off x="94367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7" name="椭圆 476"/>
          <p:cNvSpPr/>
          <p:nvPr/>
        </p:nvSpPr>
        <p:spPr>
          <a:xfrm>
            <a:off x="9458960" y="3482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8" name="椭圆 477"/>
          <p:cNvSpPr/>
          <p:nvPr/>
        </p:nvSpPr>
        <p:spPr>
          <a:xfrm>
            <a:off x="9106535" y="42818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9" name="椭圆 478"/>
          <p:cNvSpPr/>
          <p:nvPr/>
        </p:nvSpPr>
        <p:spPr>
          <a:xfrm>
            <a:off x="9839960" y="3863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0" name="椭圆 479"/>
          <p:cNvSpPr/>
          <p:nvPr/>
        </p:nvSpPr>
        <p:spPr>
          <a:xfrm>
            <a:off x="9309735" y="3463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1" name="椭圆 480"/>
          <p:cNvSpPr/>
          <p:nvPr/>
        </p:nvSpPr>
        <p:spPr>
          <a:xfrm>
            <a:off x="9408160" y="4498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2" name="椭圆 481"/>
          <p:cNvSpPr/>
          <p:nvPr/>
        </p:nvSpPr>
        <p:spPr>
          <a:xfrm>
            <a:off x="10347960" y="4371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3" name="椭圆 482"/>
          <p:cNvSpPr/>
          <p:nvPr/>
        </p:nvSpPr>
        <p:spPr>
          <a:xfrm>
            <a:off x="9420860" y="3889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4" name="椭圆 483"/>
          <p:cNvSpPr/>
          <p:nvPr/>
        </p:nvSpPr>
        <p:spPr>
          <a:xfrm>
            <a:off x="9766935" y="3376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5" name="椭圆 484"/>
          <p:cNvSpPr/>
          <p:nvPr/>
        </p:nvSpPr>
        <p:spPr>
          <a:xfrm>
            <a:off x="9893935" y="3503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6" name="椭圆 485"/>
          <p:cNvSpPr/>
          <p:nvPr/>
        </p:nvSpPr>
        <p:spPr>
          <a:xfrm>
            <a:off x="9335135" y="31159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7" name="椭圆 486"/>
          <p:cNvSpPr/>
          <p:nvPr/>
        </p:nvSpPr>
        <p:spPr>
          <a:xfrm>
            <a:off x="974153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8" name="椭圆 487"/>
          <p:cNvSpPr/>
          <p:nvPr/>
        </p:nvSpPr>
        <p:spPr>
          <a:xfrm>
            <a:off x="9382760" y="37306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9" name="椭圆 488"/>
          <p:cNvSpPr/>
          <p:nvPr/>
        </p:nvSpPr>
        <p:spPr>
          <a:xfrm>
            <a:off x="9471660" y="366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0" name="椭圆 489"/>
          <p:cNvSpPr/>
          <p:nvPr/>
        </p:nvSpPr>
        <p:spPr>
          <a:xfrm>
            <a:off x="10224135" y="38195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1" name="椭圆 490"/>
          <p:cNvSpPr/>
          <p:nvPr/>
        </p:nvSpPr>
        <p:spPr>
          <a:xfrm>
            <a:off x="9639935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2" name="椭圆 491"/>
          <p:cNvSpPr/>
          <p:nvPr/>
        </p:nvSpPr>
        <p:spPr>
          <a:xfrm>
            <a:off x="10376535" y="38068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3" name="椭圆 492"/>
          <p:cNvSpPr/>
          <p:nvPr/>
        </p:nvSpPr>
        <p:spPr>
          <a:xfrm>
            <a:off x="9030335" y="2270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4" name="椭圆 493"/>
          <p:cNvSpPr/>
          <p:nvPr/>
        </p:nvSpPr>
        <p:spPr>
          <a:xfrm>
            <a:off x="89890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5" name="椭圆 494"/>
          <p:cNvSpPr/>
          <p:nvPr/>
        </p:nvSpPr>
        <p:spPr>
          <a:xfrm>
            <a:off x="9065260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6" name="椭圆 495"/>
          <p:cNvSpPr/>
          <p:nvPr/>
        </p:nvSpPr>
        <p:spPr>
          <a:xfrm>
            <a:off x="9547860" y="2564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9674860" y="2691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8" name="椭圆 497"/>
          <p:cNvSpPr/>
          <p:nvPr/>
        </p:nvSpPr>
        <p:spPr>
          <a:xfrm>
            <a:off x="10122535" y="1957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9" name="椭圆 498"/>
          <p:cNvSpPr/>
          <p:nvPr/>
        </p:nvSpPr>
        <p:spPr>
          <a:xfrm>
            <a:off x="10020935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0" name="椭圆 499"/>
          <p:cNvSpPr/>
          <p:nvPr/>
        </p:nvSpPr>
        <p:spPr>
          <a:xfrm>
            <a:off x="9789160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1" name="椭圆 500"/>
          <p:cNvSpPr/>
          <p:nvPr/>
        </p:nvSpPr>
        <p:spPr>
          <a:xfrm>
            <a:off x="10503535" y="2338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2" name="椭圆 501"/>
          <p:cNvSpPr/>
          <p:nvPr/>
        </p:nvSpPr>
        <p:spPr>
          <a:xfrm>
            <a:off x="10630535" y="2465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3" name="椭圆 502"/>
          <p:cNvSpPr/>
          <p:nvPr/>
        </p:nvSpPr>
        <p:spPr>
          <a:xfrm>
            <a:off x="10122535" y="31578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4" name="椭圆 503"/>
          <p:cNvSpPr/>
          <p:nvPr/>
        </p:nvSpPr>
        <p:spPr>
          <a:xfrm>
            <a:off x="10093960" y="30238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5" name="椭圆 504"/>
          <p:cNvSpPr/>
          <p:nvPr/>
        </p:nvSpPr>
        <p:spPr>
          <a:xfrm>
            <a:off x="10376535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6" name="椭圆 505"/>
          <p:cNvSpPr/>
          <p:nvPr/>
        </p:nvSpPr>
        <p:spPr>
          <a:xfrm>
            <a:off x="10008235" y="28936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7" name="椭圆 506"/>
          <p:cNvSpPr/>
          <p:nvPr/>
        </p:nvSpPr>
        <p:spPr>
          <a:xfrm>
            <a:off x="101225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8" name="椭圆 507"/>
          <p:cNvSpPr/>
          <p:nvPr/>
        </p:nvSpPr>
        <p:spPr>
          <a:xfrm>
            <a:off x="10363835" y="1901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9" name="椭圆 508"/>
          <p:cNvSpPr/>
          <p:nvPr/>
        </p:nvSpPr>
        <p:spPr>
          <a:xfrm>
            <a:off x="96653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0" name="椭圆 509"/>
          <p:cNvSpPr/>
          <p:nvPr/>
        </p:nvSpPr>
        <p:spPr>
          <a:xfrm>
            <a:off x="976376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1" name="椭圆 510"/>
          <p:cNvSpPr/>
          <p:nvPr/>
        </p:nvSpPr>
        <p:spPr>
          <a:xfrm>
            <a:off x="9665335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" name="椭圆 511"/>
          <p:cNvSpPr/>
          <p:nvPr/>
        </p:nvSpPr>
        <p:spPr>
          <a:xfrm>
            <a:off x="9916160" y="40106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9944735" y="3708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0059035" y="3863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5" name="文本框 514"/>
          <p:cNvSpPr txBox="1"/>
          <p:nvPr/>
        </p:nvSpPr>
        <p:spPr>
          <a:xfrm>
            <a:off x="5867400" y="5490845"/>
            <a:ext cx="58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LE</a:t>
            </a:r>
            <a:endParaRPr lang="en-US" altLang="zh-CN" sz="2400"/>
          </a:p>
        </p:txBody>
      </p:sp>
      <p:sp>
        <p:nvSpPr>
          <p:cNvPr id="516" name="文本框 515"/>
          <p:cNvSpPr txBox="1"/>
          <p:nvPr/>
        </p:nvSpPr>
        <p:spPr>
          <a:xfrm>
            <a:off x="9941560" y="5490845"/>
            <a:ext cx="91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PCA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28663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28290" y="2752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8030" y="367284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3660" y="337947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5860" y="289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955290" y="2879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6090" y="31851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07080" y="3025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8890" y="367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64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0403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50460" y="416052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42890" y="39363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33620" y="35934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3362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16095" y="416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87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07080" y="32994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17165" y="3152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2730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5529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90645" y="3936365"/>
            <a:ext cx="158115" cy="1581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4025900" y="4071620"/>
            <a:ext cx="149860" cy="2266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4025900" y="3959225"/>
            <a:ext cx="454025" cy="15430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4025900" y="3884930"/>
            <a:ext cx="682625" cy="742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4012565" y="4004945"/>
            <a:ext cx="428625" cy="32004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3185795" y="3787140"/>
            <a:ext cx="862965" cy="2286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3522980" y="3591560"/>
            <a:ext cx="532765" cy="4616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29660" y="4053205"/>
            <a:ext cx="38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M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97730" y="2416810"/>
            <a:ext cx="577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K=6</a:t>
            </a:r>
            <a:endParaRPr lang="en-US" altLang="zh-CN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</Words>
  <Application>WPS 演示</Application>
  <PresentationFormat>宽屏</PresentationFormat>
  <Paragraphs>375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103</vt:i4>
      </vt:variant>
      <vt:variant>
        <vt:lpstr>幻灯片标题</vt:lpstr>
      </vt:variant>
      <vt:variant>
        <vt:i4>27</vt:i4>
      </vt:variant>
    </vt:vector>
  </HeadingPairs>
  <TitlesOfParts>
    <vt:vector size="138" baseType="lpstr">
      <vt:lpstr>Arial</vt:lpstr>
      <vt:lpstr>宋体</vt:lpstr>
      <vt:lpstr>Wingdings</vt:lpstr>
      <vt:lpstr>微软雅黑</vt:lpstr>
      <vt:lpstr>Calibri Light</vt:lpstr>
      <vt:lpstr>Calibri</vt:lpstr>
      <vt:lpstr>幼圆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159</cp:revision>
  <dcterms:created xsi:type="dcterms:W3CDTF">2016-12-14T08:46:00Z</dcterms:created>
  <dcterms:modified xsi:type="dcterms:W3CDTF">2017-01-06T08:52:23Z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