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305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16" r:id="rId38"/>
    <p:sldId id="302" r:id="rId39"/>
    <p:sldId id="318" r:id="rId40"/>
    <p:sldId id="319" r:id="rId41"/>
    <p:sldId id="320" r:id="rId42"/>
    <p:sldId id="321" r:id="rId43"/>
    <p:sldId id="322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3.bin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9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8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7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6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64.bin"/><Relationship Id="rId18" Type="http://schemas.openxmlformats.org/officeDocument/2006/relationships/oleObject" Target="../embeddings/oleObject63.bin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2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93.bin"/><Relationship Id="rId20" Type="http://schemas.openxmlformats.org/officeDocument/2006/relationships/oleObject" Target="../embeddings/oleObject92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91.bin"/><Relationship Id="rId18" Type="http://schemas.openxmlformats.org/officeDocument/2006/relationships/oleObject" Target="../embeddings/oleObject90.bin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8.bin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15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6.bin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18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127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1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29.bin"/><Relationship Id="rId24" Type="http://schemas.openxmlformats.org/officeDocument/2006/relationships/vmlDrawing" Target="../drawings/vmlDrawing25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2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13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5.bin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8.bin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23.bin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801620" y="1120775"/>
            <a:ext cx="5882640" cy="4562475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801620" y="1102995"/>
            <a:ext cx="5930900" cy="458025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85750"/>
            <a:ext cx="8319770" cy="6241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3445" y="589280"/>
            <a:ext cx="29806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 ROC Curve Comparison</a:t>
            </a:r>
            <a:endParaRPr lang="en-US" altLang="zh-CN" sz="140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94000" y="1144270"/>
            <a:ext cx="5840730" cy="4524375"/>
          </a:xfrm>
          <a:custGeom>
            <a:avLst/>
            <a:gdLst>
              <a:gd name="connisteX0" fmla="*/ 0 w 5840730"/>
              <a:gd name="connsiteY0" fmla="*/ 4524375 h 4524375"/>
              <a:gd name="connisteX1" fmla="*/ 1272540 w 5840730"/>
              <a:gd name="connsiteY1" fmla="*/ 1250950 h 4524375"/>
              <a:gd name="connisteX2" fmla="*/ 5840730 w 5840730"/>
              <a:gd name="connsiteY2" fmla="*/ 0 h 4524375"/>
              <a:gd name="connisteX3" fmla="*/ 5807710 w 5840730"/>
              <a:gd name="connsiteY3" fmla="*/ 43815 h 4524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40730" h="4524375">
                <a:moveTo>
                  <a:pt x="0" y="4524375"/>
                </a:moveTo>
                <a:cubicBezTo>
                  <a:pt x="163195" y="3894455"/>
                  <a:pt x="104140" y="2155825"/>
                  <a:pt x="1272540" y="1250950"/>
                </a:cubicBezTo>
                <a:cubicBezTo>
                  <a:pt x="2440940" y="346075"/>
                  <a:pt x="4933950" y="241300"/>
                  <a:pt x="5840730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783205" y="1144270"/>
            <a:ext cx="5873115" cy="4535170"/>
          </a:xfrm>
          <a:custGeom>
            <a:avLst/>
            <a:gdLst>
              <a:gd name="connisteX0" fmla="*/ 0 w 5873115"/>
              <a:gd name="connsiteY0" fmla="*/ 4535170 h 4535170"/>
              <a:gd name="connisteX1" fmla="*/ 2610485 w 5873115"/>
              <a:gd name="connsiteY1" fmla="*/ 1141730 h 4535170"/>
              <a:gd name="connisteX2" fmla="*/ 5873115 w 5873115"/>
              <a:gd name="connsiteY2" fmla="*/ 0 h 4535170"/>
              <a:gd name="connisteX3" fmla="*/ 5873115 w 5873115"/>
              <a:gd name="connsiteY3" fmla="*/ 10795 h 4535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73115" h="4535170">
                <a:moveTo>
                  <a:pt x="0" y="4535170"/>
                </a:moveTo>
                <a:cubicBezTo>
                  <a:pt x="456565" y="3879215"/>
                  <a:pt x="1435735" y="2048510"/>
                  <a:pt x="2610485" y="1141730"/>
                </a:cubicBezTo>
                <a:cubicBezTo>
                  <a:pt x="3785235" y="234950"/>
                  <a:pt x="5220335" y="226060"/>
                  <a:pt x="5873115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336165" y="415290"/>
            <a:ext cx="7666355" cy="3856990"/>
            <a:chOff x="2925" y="1819"/>
            <a:chExt cx="12073" cy="6074"/>
          </a:xfrm>
        </p:grpSpPr>
        <p:sp>
          <p:nvSpPr>
            <p:cNvPr id="4" name="圆角矩形 3"/>
            <p:cNvSpPr/>
            <p:nvPr/>
          </p:nvSpPr>
          <p:spPr>
            <a:xfrm>
              <a:off x="6323" y="1819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51" y="2190"/>
              <a:ext cx="3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健康大数据处理系统</a:t>
              </a:r>
              <a:endParaRPr lang="zh-CN" altLang="en-US" sz="2000"/>
            </a:p>
          </p:txBody>
        </p:sp>
        <p:cxnSp>
          <p:nvCxnSpPr>
            <p:cNvPr id="6" name="直接箭头连接符 5"/>
            <p:cNvCxnSpPr>
              <a:endCxn id="8" idx="0"/>
            </p:cNvCxnSpPr>
            <p:nvPr/>
          </p:nvCxnSpPr>
          <p:spPr>
            <a:xfrm flipH="1">
              <a:off x="5538" y="3138"/>
              <a:ext cx="2236" cy="11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0087" y="3155"/>
              <a:ext cx="2398" cy="10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925" y="4251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772" y="4251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33" y="4588"/>
              <a:ext cx="4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癫痫病脑电波预处理模块</a:t>
              </a:r>
              <a:endParaRPr lang="zh-CN" altLang="en-US" sz="2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6" y="4588"/>
              <a:ext cx="4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人口死亡数据预处理模块</a:t>
              </a:r>
              <a:endParaRPr lang="zh-CN" altLang="en-US" sz="2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925" y="6575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46" y="6929"/>
              <a:ext cx="42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人口死亡数据分析模块</a:t>
              </a:r>
              <a:endParaRPr lang="zh-CN" altLang="en-US" sz="20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772" y="6574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329" y="6896"/>
              <a:ext cx="42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癫痫病脑电波分析模块</a:t>
              </a:r>
              <a:endParaRPr lang="zh-CN" altLang="en-US" sz="2000"/>
            </a:p>
          </p:txBody>
        </p:sp>
        <p:cxnSp>
          <p:nvCxnSpPr>
            <p:cNvPr id="16" name="直接箭头连接符 15"/>
            <p:cNvCxnSpPr>
              <a:stCxn id="8" idx="2"/>
              <a:endCxn id="12" idx="0"/>
            </p:cNvCxnSpPr>
            <p:nvPr/>
          </p:nvCxnSpPr>
          <p:spPr>
            <a:xfrm>
              <a:off x="5538" y="5570"/>
              <a:ext cx="0" cy="1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2"/>
              <a:endCxn id="14" idx="0"/>
            </p:cNvCxnSpPr>
            <p:nvPr/>
          </p:nvCxnSpPr>
          <p:spPr>
            <a:xfrm>
              <a:off x="12385" y="5570"/>
              <a:ext cx="0" cy="1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1205230" y="1671320"/>
            <a:ext cx="4688840" cy="2980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65885" y="2252980"/>
            <a:ext cx="548640" cy="1976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人口死亡处理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6478270" y="1671320"/>
            <a:ext cx="4644390" cy="2980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11460" y="1869440"/>
            <a:ext cx="548640" cy="2584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癫痫病脑电波处理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631815" y="3214370"/>
            <a:ext cx="142748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802630" y="1706880"/>
            <a:ext cx="305943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7615" y="398145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癫痫病脑电波数据处理系统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40690" y="315531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数据导入</a:t>
            </a:r>
            <a:endParaRPr lang="zh-CN" altLang="en-US" sz="20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001135" y="883285"/>
            <a:ext cx="857250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84705" y="3155950"/>
            <a:ext cx="1960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时频域数据分析</a:t>
            </a:r>
            <a:endParaRPr lang="zh-CN" altLang="en-US" sz="20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83100" y="312864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剔除噪声</a:t>
            </a:r>
            <a:endParaRPr lang="zh-CN" altLang="en-US" sz="2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78550" y="3122930"/>
            <a:ext cx="944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维规约</a:t>
            </a:r>
            <a:endParaRPr lang="zh-CN" altLang="en-US" sz="2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0585" y="1706880"/>
            <a:ext cx="317754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70" y="277495"/>
            <a:ext cx="3308350" cy="605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6620" y="3043555"/>
            <a:ext cx="1349375" cy="566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 flipH="1">
            <a:off x="3049905" y="2315845"/>
            <a:ext cx="25527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209675" y="2309495"/>
            <a:ext cx="1693545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46775" y="883285"/>
            <a:ext cx="817245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43455" y="1815465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癫痫病脑电波预处理模块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620" y="1826260"/>
            <a:ext cx="2722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癫痫病脑电波分析模块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343535" y="3053080"/>
            <a:ext cx="1408430" cy="574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0720" y="3049270"/>
            <a:ext cx="2197735" cy="567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6735" y="3051175"/>
            <a:ext cx="1430020" cy="57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0" name="直接箭头连接符 19"/>
          <p:cNvCxnSpPr>
            <a:endCxn id="14" idx="0"/>
          </p:cNvCxnSpPr>
          <p:nvPr/>
        </p:nvCxnSpPr>
        <p:spPr>
          <a:xfrm>
            <a:off x="3860165" y="2317750"/>
            <a:ext cx="121158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01515" y="2315845"/>
            <a:ext cx="203390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0">
            <a:off x="5357495" y="452120"/>
            <a:ext cx="2828290" cy="627380"/>
            <a:chOff x="9990" y="131"/>
            <a:chExt cx="4454" cy="988"/>
          </a:xfrm>
        </p:grpSpPr>
        <p:sp>
          <p:nvSpPr>
            <p:cNvPr id="6" name="矩形 5"/>
            <p:cNvSpPr/>
            <p:nvPr/>
          </p:nvSpPr>
          <p:spPr>
            <a:xfrm>
              <a:off x="9990" y="131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55" y="290"/>
              <a:ext cx="2874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数据集成</a:t>
              </a:r>
              <a:endParaRPr lang="zh-CN" altLang="en-US" sz="2200"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5370195" y="1452880"/>
            <a:ext cx="2828290" cy="627380"/>
            <a:chOff x="9965" y="2032"/>
            <a:chExt cx="4454" cy="988"/>
          </a:xfrm>
        </p:grpSpPr>
        <p:sp>
          <p:nvSpPr>
            <p:cNvPr id="56" name="文本框 55"/>
            <p:cNvSpPr txBox="1"/>
            <p:nvPr/>
          </p:nvSpPr>
          <p:spPr>
            <a:xfrm>
              <a:off x="9965" y="2190"/>
              <a:ext cx="4415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快速傅里叶变换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65" y="2032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5168900" y="2447290"/>
            <a:ext cx="3274060" cy="627380"/>
            <a:chOff x="9667" y="3924"/>
            <a:chExt cx="5156" cy="988"/>
          </a:xfrm>
        </p:grpSpPr>
        <p:sp>
          <p:nvSpPr>
            <p:cNvPr id="57" name="文本框 56"/>
            <p:cNvSpPr txBox="1"/>
            <p:nvPr/>
          </p:nvSpPr>
          <p:spPr>
            <a:xfrm>
              <a:off x="9667" y="4116"/>
              <a:ext cx="5157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选取合适频域范围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65" y="3924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5341620" y="3422015"/>
            <a:ext cx="2833370" cy="627380"/>
            <a:chOff x="9991" y="5816"/>
            <a:chExt cx="4462" cy="988"/>
          </a:xfrm>
        </p:grpSpPr>
        <p:sp>
          <p:nvSpPr>
            <p:cNvPr id="58" name="文本框 57"/>
            <p:cNvSpPr txBox="1"/>
            <p:nvPr/>
          </p:nvSpPr>
          <p:spPr>
            <a:xfrm>
              <a:off x="10039" y="5972"/>
              <a:ext cx="4414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200">
                  <a:sym typeface="+mn-ea"/>
                </a:rPr>
                <a:t>LLE</a:t>
              </a:r>
              <a:r>
                <a:rPr lang="zh-CN" altLang="en-US" sz="2200">
                  <a:sym typeface="+mn-ea"/>
                </a:rPr>
                <a:t>降维处理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91" y="5816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5346700" y="4418965"/>
            <a:ext cx="2828290" cy="627380"/>
            <a:chOff x="9965" y="7715"/>
            <a:chExt cx="4454" cy="988"/>
          </a:xfrm>
        </p:grpSpPr>
        <p:sp>
          <p:nvSpPr>
            <p:cNvPr id="60" name="文本框 59"/>
            <p:cNvSpPr txBox="1"/>
            <p:nvPr/>
          </p:nvSpPr>
          <p:spPr>
            <a:xfrm>
              <a:off x="9965" y="7871"/>
              <a:ext cx="4453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建立</a:t>
              </a:r>
              <a:r>
                <a:rPr lang="en-US" altLang="zh-CN" sz="2200">
                  <a:sym typeface="+mn-ea"/>
                </a:rPr>
                <a:t>SVC</a:t>
              </a:r>
              <a:r>
                <a:rPr lang="zh-CN" altLang="en-US" sz="2200">
                  <a:sym typeface="+mn-ea"/>
                </a:rPr>
                <a:t>分类模型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965" y="7715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5346700" y="5409565"/>
            <a:ext cx="2828290" cy="627380"/>
            <a:chOff x="9964" y="9650"/>
            <a:chExt cx="4454" cy="988"/>
          </a:xfrm>
        </p:grpSpPr>
        <p:sp>
          <p:nvSpPr>
            <p:cNvPr id="62" name="文本框 61"/>
            <p:cNvSpPr txBox="1"/>
            <p:nvPr/>
          </p:nvSpPr>
          <p:spPr>
            <a:xfrm>
              <a:off x="10721" y="9809"/>
              <a:ext cx="3206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预测分析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964" y="9650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143500" y="203200"/>
            <a:ext cx="4252595" cy="4035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63940" y="1452880"/>
            <a:ext cx="548640" cy="1784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预处理分析</a:t>
            </a:r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888615" y="1080135"/>
            <a:ext cx="828040" cy="3494405"/>
            <a:chOff x="3993" y="2288"/>
            <a:chExt cx="1304" cy="5503"/>
          </a:xfrm>
        </p:grpSpPr>
        <p:sp>
          <p:nvSpPr>
            <p:cNvPr id="32" name="矩形 31"/>
            <p:cNvSpPr/>
            <p:nvPr/>
          </p:nvSpPr>
          <p:spPr>
            <a:xfrm>
              <a:off x="3993" y="2288"/>
              <a:ext cx="1304" cy="5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96" y="2992"/>
              <a:ext cx="864" cy="41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2400"/>
                <a:t>癫痫病脑电波处理</a:t>
              </a:r>
              <a:endParaRPr lang="zh-CN" altLang="en-US" sz="2400"/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3716655" y="27565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523740" y="766445"/>
            <a:ext cx="7620" cy="497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23740" y="75819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534535" y="5727700"/>
            <a:ext cx="81788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513580" y="373189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31360" y="176276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12945" y="472884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-58420" y="3361690"/>
            <a:ext cx="18135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年龄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609070" y="3011805"/>
            <a:ext cx="6076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120</a:t>
            </a:r>
            <a:endParaRPr lang="en-US" altLang="zh-CN" sz="2200"/>
          </a:p>
        </p:txBody>
      </p:sp>
      <p:sp>
        <p:nvSpPr>
          <p:cNvPr id="26" name="文本框 25"/>
          <p:cNvSpPr txBox="1"/>
          <p:nvPr/>
        </p:nvSpPr>
        <p:spPr>
          <a:xfrm>
            <a:off x="1430655" y="302260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grpSp>
        <p:nvGrpSpPr>
          <p:cNvPr id="45" name="组合 44"/>
          <p:cNvGrpSpPr/>
          <p:nvPr/>
        </p:nvGrpSpPr>
        <p:grpSpPr>
          <a:xfrm>
            <a:off x="1562735" y="3022600"/>
            <a:ext cx="10495280" cy="1804035"/>
            <a:chOff x="2260" y="4709"/>
            <a:chExt cx="16528" cy="284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276" y="5673"/>
              <a:ext cx="16513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259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53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215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218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53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15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218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24" y="4709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7</a:t>
              </a:r>
              <a:endParaRPr lang="en-US" altLang="zh-CN" sz="2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2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18</a:t>
              </a:r>
              <a:endParaRPr lang="en-US" altLang="zh-CN" sz="2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61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41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4" y="4709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66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781" y="548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76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260" y="6233"/>
              <a:ext cx="200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76" y="6207"/>
              <a:ext cx="3089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7353" y="6233"/>
              <a:ext cx="3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1232" y="6207"/>
              <a:ext cx="3983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5215" y="6233"/>
              <a:ext cx="3565" cy="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25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86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03" y="6298"/>
              <a:ext cx="2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989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001" y="6298"/>
              <a:ext cx="511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2200"/>
                <a:t>5</a:t>
              </a:r>
              <a:endParaRPr lang="en-US" altLang="zh-CN" sz="2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8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童年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17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少年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9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青年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820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3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老年</a:t>
              </a:r>
              <a:endParaRPr lang="zh-CN" altLang="en-US" sz="2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241290" y="34016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74135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75455" y="320865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90085" y="262636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4580" y="43795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91550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53170" y="257175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8140" y="420052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0730" y="274637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72225" y="413512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88510" y="2715895"/>
            <a:ext cx="667385" cy="68580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241290" y="227838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7" name="直接连接符 16"/>
          <p:cNvCxnSpPr>
            <a:endCxn id="4" idx="6"/>
          </p:cNvCxnSpPr>
          <p:nvPr/>
        </p:nvCxnSpPr>
        <p:spPr>
          <a:xfrm>
            <a:off x="4316730" y="3259455"/>
            <a:ext cx="1022985" cy="19113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</p:cNvCxnSpPr>
          <p:nvPr/>
        </p:nvCxnSpPr>
        <p:spPr>
          <a:xfrm flipV="1">
            <a:off x="3972560" y="3450590"/>
            <a:ext cx="1312545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958715" y="3466465"/>
            <a:ext cx="314960" cy="91313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0" idx="6"/>
          </p:cNvCxnSpPr>
          <p:nvPr/>
        </p:nvCxnSpPr>
        <p:spPr>
          <a:xfrm>
            <a:off x="5255895" y="3450590"/>
            <a:ext cx="3434080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295900" y="3466465"/>
            <a:ext cx="1076325" cy="6959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292090" y="2792095"/>
            <a:ext cx="601980" cy="62420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85105" y="2315210"/>
            <a:ext cx="0" cy="11404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1" idx="6"/>
          </p:cNvCxnSpPr>
          <p:nvPr/>
        </p:nvCxnSpPr>
        <p:spPr>
          <a:xfrm flipV="1">
            <a:off x="5390515" y="2620645"/>
            <a:ext cx="3561080" cy="84582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>
            <a:off x="5295900" y="3444240"/>
            <a:ext cx="191770" cy="85407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4135" y="3049270"/>
          <a:ext cx="40132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" imgH="177165" progId="Equation.KSEE3">
                  <p:embed/>
                </p:oleObj>
              </mc:Choice>
              <mc:Fallback>
                <p:oleObj name="" r:id="rId1" imgW="190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4135" y="3049270"/>
                        <a:ext cx="40132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3593" y="447738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3200" imgH="177165" progId="Equation.KSEE3">
                  <p:embed/>
                </p:oleObj>
              </mc:Choice>
              <mc:Fallback>
                <p:oleObj name="" r:id="rId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593" y="447738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5193" y="364553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203200" imgH="177165" progId="Equation.KSEE3">
                  <p:embed/>
                </p:oleObj>
              </mc:Choice>
              <mc:Fallback>
                <p:oleObj name="" r:id="rId5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5193" y="364553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7943" y="243332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203200" imgH="177165" progId="Equation.KSEE3">
                  <p:embed/>
                </p:oleObj>
              </mc:Choice>
              <mc:Fallback>
                <p:oleObj name="" r:id="rId7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7943" y="243332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9098" y="42983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9098" y="42983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2248" y="200215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203200" imgH="177165" progId="Equation.KSEE3">
                  <p:embed/>
                </p:oleObj>
              </mc:Choice>
              <mc:Fallback>
                <p:oleObj name="" r:id="rId1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2248" y="200215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503" y="257175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3" imgW="203200" imgH="177165" progId="Equation.KSEE3">
                  <p:embed/>
                </p:oleObj>
              </mc:Choice>
              <mc:Fallback>
                <p:oleObj name="" r:id="rId1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5503" y="257175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1230" y="3499485"/>
          <a:ext cx="40830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1230" y="3499485"/>
                        <a:ext cx="40830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668" y="2418080"/>
          <a:ext cx="50863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7" imgW="241300" imgH="177165" progId="Equation.KSEE3">
                  <p:embed/>
                </p:oleObj>
              </mc:Choice>
              <mc:Fallback>
                <p:oleObj name="" r:id="rId17" imgW="241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0668" y="2418080"/>
                        <a:ext cx="50863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9658" y="36125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9" imgW="203200" imgH="177165" progId="Equation.KSEE3">
                  <p:embed/>
                </p:oleObj>
              </mc:Choice>
              <mc:Fallback>
                <p:oleObj name="" r:id="rId1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89658" y="36125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333" y="406273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1" imgW="203200" imgH="177165" progId="Equation.KSEE3">
                  <p:embed/>
                </p:oleObj>
              </mc:Choice>
              <mc:Fallback>
                <p:oleObj name="" r:id="rId2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333" y="406273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241290" y="34016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74135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75455" y="320865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90085" y="262636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4580" y="437959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91550" y="375031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53170" y="257175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8140" y="420052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0730" y="2746375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72225" y="413512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88510" y="2715895"/>
            <a:ext cx="667385" cy="68580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241290" y="2278380"/>
            <a:ext cx="98425" cy="97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7" name="直接连接符 16"/>
          <p:cNvCxnSpPr>
            <a:endCxn id="4" idx="6"/>
          </p:cNvCxnSpPr>
          <p:nvPr/>
        </p:nvCxnSpPr>
        <p:spPr>
          <a:xfrm>
            <a:off x="4316730" y="3259455"/>
            <a:ext cx="1022985" cy="19113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</p:cNvCxnSpPr>
          <p:nvPr/>
        </p:nvCxnSpPr>
        <p:spPr>
          <a:xfrm flipV="1">
            <a:off x="3972560" y="3450590"/>
            <a:ext cx="1312545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958715" y="3466465"/>
            <a:ext cx="314960" cy="91313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0" idx="6"/>
          </p:cNvCxnSpPr>
          <p:nvPr/>
        </p:nvCxnSpPr>
        <p:spPr>
          <a:xfrm>
            <a:off x="5255895" y="3450590"/>
            <a:ext cx="3434080" cy="34861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295900" y="3466465"/>
            <a:ext cx="1076325" cy="6959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292090" y="2792095"/>
            <a:ext cx="601980" cy="62420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85105" y="2315210"/>
            <a:ext cx="0" cy="114046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1" idx="6"/>
          </p:cNvCxnSpPr>
          <p:nvPr/>
        </p:nvCxnSpPr>
        <p:spPr>
          <a:xfrm flipV="1">
            <a:off x="5390515" y="2620645"/>
            <a:ext cx="3561080" cy="84582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>
            <a:off x="5295900" y="3444240"/>
            <a:ext cx="191770" cy="85407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4135" y="3049270"/>
          <a:ext cx="40132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" imgH="177165" progId="Equation.KSEE3">
                  <p:embed/>
                </p:oleObj>
              </mc:Choice>
              <mc:Fallback>
                <p:oleObj name="" r:id="rId1" imgW="1905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4135" y="3049270"/>
                        <a:ext cx="40132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3593" y="447738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3200" imgH="177165" progId="Equation.KSEE3">
                  <p:embed/>
                </p:oleObj>
              </mc:Choice>
              <mc:Fallback>
                <p:oleObj name="" r:id="rId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593" y="447738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5193" y="364553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203200" imgH="177165" progId="Equation.KSEE3">
                  <p:embed/>
                </p:oleObj>
              </mc:Choice>
              <mc:Fallback>
                <p:oleObj name="" r:id="rId5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5193" y="364553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7943" y="243332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203200" imgH="177165" progId="Equation.KSEE3">
                  <p:embed/>
                </p:oleObj>
              </mc:Choice>
              <mc:Fallback>
                <p:oleObj name="" r:id="rId7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7943" y="243332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9098" y="42983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9098" y="42983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2248" y="200215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203200" imgH="177165" progId="Equation.KSEE3">
                  <p:embed/>
                </p:oleObj>
              </mc:Choice>
              <mc:Fallback>
                <p:oleObj name="" r:id="rId1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2248" y="200215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503" y="257175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3" imgW="203200" imgH="177165" progId="Equation.KSEE3">
                  <p:embed/>
                </p:oleObj>
              </mc:Choice>
              <mc:Fallback>
                <p:oleObj name="" r:id="rId1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5503" y="257175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1230" y="3499485"/>
          <a:ext cx="40830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1230" y="3499485"/>
                        <a:ext cx="40830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668" y="2418080"/>
          <a:ext cx="50863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7" imgW="241300" imgH="177165" progId="Equation.KSEE3">
                  <p:embed/>
                </p:oleObj>
              </mc:Choice>
              <mc:Fallback>
                <p:oleObj name="" r:id="rId17" imgW="241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0668" y="2418080"/>
                        <a:ext cx="50863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9658" y="3612515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9" imgW="203200" imgH="177165" progId="Equation.KSEE3">
                  <p:embed/>
                </p:oleObj>
              </mc:Choice>
              <mc:Fallback>
                <p:oleObj name="" r:id="rId19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89658" y="3612515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333" y="4062730"/>
          <a:ext cx="4286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1" imgW="203200" imgH="177165" progId="Equation.KSEE3">
                  <p:embed/>
                </p:oleObj>
              </mc:Choice>
              <mc:Fallback>
                <p:oleObj name="" r:id="rId21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333" y="4062730"/>
                        <a:ext cx="4286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3727450" y="1918970"/>
            <a:ext cx="3114675" cy="30632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/>
          <p:nvPr/>
        </p:nvCxnSpPr>
        <p:spPr>
          <a:xfrm rot="10800000" flipV="1">
            <a:off x="6418580" y="1908810"/>
            <a:ext cx="2434590" cy="467360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899275" y="1464945"/>
            <a:ext cx="145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均值范围圈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929005" y="274320"/>
          <a:ext cx="10852150" cy="406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020"/>
                <a:gridCol w="1606550"/>
                <a:gridCol w="5775325"/>
                <a:gridCol w="1913255"/>
              </a:tblGrid>
              <a:tr h="504825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地区编号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涵盖省份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统计数量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华东地区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山东、江苏、安徽、浙江、福建、上海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6330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华南地区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广东、广西、海南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4998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60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华中地区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湖北、湖南、河南、江西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5214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华北地区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北京、天津、河北、山西、内蒙古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6397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60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西北地区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宁夏、新疆、青海、陕西、甘肃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5762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西南地区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四川、云南、贵州、西藏、重庆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5985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东北地区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辽宁、吉林、黑龙江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4640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929005" y="4781550"/>
          <a:ext cx="1036828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405"/>
                <a:gridCol w="8143875"/>
              </a:tblGrid>
              <a:tr h="341630">
                <a:tc>
                  <a:txBody>
                    <a:bodyPr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转换方式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occupation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现实型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 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研究型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 3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艺术型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 4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社会型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 5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企业型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 6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常规型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mannerOfDeath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自杀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 0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非自杀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60000">
            <a:off x="2394585" y="3862705"/>
            <a:ext cx="996950" cy="106807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7025" y="1202055"/>
          <a:ext cx="450215" cy="6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90500" progId="Equation.KSEE3">
                  <p:embed/>
                </p:oleObj>
              </mc:Choice>
              <mc:Fallback>
                <p:oleObj name="" r:id="rId1" imgW="1397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7025" y="1202055"/>
                        <a:ext cx="450215" cy="61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0373" y="5126038"/>
          <a:ext cx="534670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2400" imgH="190500" progId="Equation.KSEE3">
                  <p:embed/>
                </p:oleObj>
              </mc:Choice>
              <mc:Fallback>
                <p:oleObj name="" r:id="rId3" imgW="1524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0373" y="5126038"/>
                        <a:ext cx="534670" cy="66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2838450" y="4347845"/>
            <a:ext cx="109855" cy="97790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4700" y="4554220"/>
            <a:ext cx="1514475" cy="4108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3200" i="1" baseline="-25000">
                <a:solidFill>
                  <a:srgbClr val="00B0F0"/>
                </a:solidFill>
                <a:uFillTx/>
              </a:rPr>
              <a:t>dataset2</a:t>
            </a:r>
            <a:endParaRPr lang="en-US" sz="3200" i="1" baseline="-25000">
              <a:solidFill>
                <a:srgbClr val="00B0F0"/>
              </a:solidFill>
              <a:uFillTx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913630" y="1406525"/>
            <a:ext cx="2723515" cy="1991360"/>
            <a:chOff x="7327" y="2609"/>
            <a:chExt cx="4289" cy="3136"/>
          </a:xfrm>
        </p:grpSpPr>
        <p:sp>
          <p:nvSpPr>
            <p:cNvPr id="10" name="椭圆 9"/>
            <p:cNvSpPr/>
            <p:nvPr/>
          </p:nvSpPr>
          <p:spPr>
            <a:xfrm rot="3180000">
              <a:off x="7176" y="3208"/>
              <a:ext cx="2689" cy="23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32" y="2609"/>
              <a:ext cx="2385" cy="6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sz="3200" i="1" baseline="-25000">
                  <a:solidFill>
                    <a:srgbClr val="00B050"/>
                  </a:solidFill>
                  <a:uFillTx/>
                </a:rPr>
                <a:t>dataset1</a:t>
              </a:r>
              <a:endParaRPr lang="en-US" sz="3200" i="1" baseline="-25000">
                <a:solidFill>
                  <a:srgbClr val="00B050"/>
                </a:solidFill>
                <a:uFillTx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444" y="4078"/>
              <a:ext cx="2557" cy="646"/>
              <a:chOff x="8444" y="4078"/>
              <a:chExt cx="2557" cy="6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444" y="4310"/>
                <a:ext cx="173" cy="1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617" y="4078"/>
                <a:ext cx="2385" cy="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sz="3200" i="1" baseline="-25000">
                    <a:solidFill>
                      <a:schemeClr val="tx1"/>
                    </a:solidFill>
                    <a:uFillTx/>
                  </a:rPr>
                  <a:t>x1</a:t>
                </a:r>
                <a:endParaRPr lang="en-US" sz="3200" i="1" baseline="-2500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2926715" y="4206875"/>
            <a:ext cx="1514475" cy="4108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3200" i="1" baseline="-25000">
                <a:solidFill>
                  <a:schemeClr val="tx1"/>
                </a:solidFill>
                <a:uFillTx/>
              </a:rPr>
              <a:t>x2</a:t>
            </a:r>
            <a:endParaRPr lang="en-US" sz="3200" i="1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2044065" y="2541905"/>
            <a:ext cx="3502025" cy="107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732780" y="2544445"/>
            <a:ext cx="8890" cy="264033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044065" y="4391025"/>
            <a:ext cx="772160" cy="63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893695" y="4538980"/>
            <a:ext cx="9525" cy="64579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4310" y="2374265"/>
            <a:ext cx="3496310" cy="26638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>
          <a:xfrm flipH="1" flipV="1">
            <a:off x="5636895" y="2428875"/>
            <a:ext cx="7620" cy="2675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978910" y="3924300"/>
            <a:ext cx="3616960" cy="8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39130" y="3114040"/>
            <a:ext cx="339725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3000" y="265239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97675" y="29978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77485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72610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2520" y="3924300"/>
          <a:ext cx="25146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5" imgW="127000" imgH="165100" progId="Equation.KSEE3">
                  <p:embed/>
                </p:oleObj>
              </mc:Choice>
              <mc:Fallback>
                <p:oleObj name="" r:id="rId5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2520" y="3924300"/>
                        <a:ext cx="251460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7485" y="2259330"/>
          <a:ext cx="27559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6" imgW="139700" imgH="165100" progId="Equation.KSEE3">
                  <p:embed/>
                </p:oleObj>
              </mc:Choice>
              <mc:Fallback>
                <p:oleObj name="" r:id="rId6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485" y="2259330"/>
                        <a:ext cx="27559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>
          <a:xfrm>
            <a:off x="4657090" y="3045460"/>
            <a:ext cx="2143760" cy="19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443855" y="3322955"/>
            <a:ext cx="393700" cy="4400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474970" y="2891155"/>
            <a:ext cx="825500" cy="9251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914390" y="3199765"/>
            <a:ext cx="986790" cy="987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511040" y="3616325"/>
            <a:ext cx="802005" cy="8020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5443855" y="4032250"/>
            <a:ext cx="300990" cy="3702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7675" y="4611370"/>
          <a:ext cx="19812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7675" y="4611370"/>
                        <a:ext cx="19812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980680" y="2223770"/>
            <a:ext cx="3594735" cy="2832735"/>
            <a:chOff x="12568" y="3380"/>
            <a:chExt cx="5882" cy="4634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15179" y="3801"/>
              <a:ext cx="12" cy="4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2568" y="6156"/>
              <a:ext cx="5696" cy="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413" y="4904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77" y="4153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007" y="469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13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188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3345" y="4250"/>
              <a:ext cx="3971" cy="3533"/>
            </a:xfrm>
            <a:prstGeom prst="line">
              <a:avLst/>
            </a:prstGeom>
            <a:ln w="63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054" y="6156"/>
            <a:ext cx="39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54" y="6156"/>
                          <a:ext cx="396" cy="5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13" y="3534"/>
            <a:ext cx="43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0" imgW="139700" imgH="165100" progId="Equation.KSEE3">
                    <p:embed/>
                  </p:oleObj>
                </mc:Choice>
                <mc:Fallback>
                  <p:oleObj name="" r:id="rId10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13" y="3534"/>
                          <a:ext cx="434" cy="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>
              <a:off x="16345" y="4469"/>
              <a:ext cx="340" cy="3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689" y="5246"/>
              <a:ext cx="218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16904" y="4614"/>
              <a:ext cx="267" cy="29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14572" y="6666"/>
              <a:ext cx="194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467" y="7067"/>
              <a:ext cx="328" cy="32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6685" y="3380"/>
              <a:ext cx="1235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316" y="4171"/>
            <a:ext cx="39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127000" imgH="165100" progId="Equation.KSEE3">
                    <p:embed/>
                  </p:oleObj>
                </mc:Choice>
                <mc:Fallback>
                  <p:oleObj name="" r:id="rId11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16" y="4171"/>
                          <a:ext cx="390" cy="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/>
        </p:nvSpPr>
        <p:spPr>
          <a:xfrm>
            <a:off x="1360805" y="5104130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68595" y="5104130"/>
            <a:ext cx="760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30360" y="5104130"/>
            <a:ext cx="736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749300" y="1485900"/>
            <a:ext cx="10912475" cy="4171315"/>
            <a:chOff x="1180" y="2340"/>
            <a:chExt cx="17185" cy="6569"/>
          </a:xfrm>
        </p:grpSpPr>
        <p:grpSp>
          <p:nvGrpSpPr>
            <p:cNvPr id="38" name="组合 37"/>
            <p:cNvGrpSpPr/>
            <p:nvPr/>
          </p:nvGrpSpPr>
          <p:grpSpPr>
            <a:xfrm>
              <a:off x="10069" y="2557"/>
              <a:ext cx="8296" cy="6319"/>
              <a:chOff x="3030" y="2145"/>
              <a:chExt cx="8296" cy="6319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7042" y="407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979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4126" y="3155"/>
                <a:ext cx="5601" cy="4984"/>
              </a:xfrm>
              <a:prstGeom prst="line">
                <a:avLst/>
              </a:prstGeom>
              <a:ln w="63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27000" imgH="165100" progId="Equation.KSEE3">
                      <p:embed/>
                    </p:oleObj>
                  </mc:Choice>
                  <mc:Fallback>
                    <p:oleObj name="" r:id="rId1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3" imgW="139700" imgH="165100" progId="Equation.KSEE3">
                      <p:embed/>
                    </p:oleObj>
                  </mc:Choice>
                  <mc:Fallback>
                    <p:oleObj name="" r:id="rId3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" name="直接连接符 2"/>
              <p:cNvCxnSpPr/>
              <p:nvPr/>
            </p:nvCxnSpPr>
            <p:spPr>
              <a:xfrm>
                <a:off x="8357" y="3464"/>
                <a:ext cx="479" cy="47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432" y="4560"/>
                <a:ext cx="308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9145" y="3669"/>
                <a:ext cx="376" cy="4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5856" y="6564"/>
                <a:ext cx="274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298" y="7129"/>
                <a:ext cx="462" cy="46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1180" y="2591"/>
              <a:ext cx="8296" cy="6319"/>
              <a:chOff x="3030" y="2145"/>
              <a:chExt cx="8296" cy="6319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6939" y="4044"/>
                <a:ext cx="754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014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47" name="对象 4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5" imgW="127000" imgH="165100" progId="Equation.KSEE3">
                      <p:embed/>
                    </p:oleObj>
                  </mc:Choice>
                  <mc:Fallback>
                    <p:oleObj name="" r:id="rId5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" name="" r:id="rId6" imgW="139700" imgH="165100" progId="Equation.KSEE3">
                      <p:embed/>
                    </p:oleObj>
                  </mc:Choice>
                  <mc:Fallback>
                    <p:oleObj name="" r:id="rId6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1" name="直接连接符 50"/>
              <p:cNvCxnSpPr/>
              <p:nvPr/>
            </p:nvCxnSpPr>
            <p:spPr>
              <a:xfrm>
                <a:off x="4537" y="3892"/>
                <a:ext cx="4762" cy="42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6284" y="4508"/>
                <a:ext cx="874" cy="9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6353" y="3549"/>
                <a:ext cx="1833" cy="205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7329" y="4234"/>
                <a:ext cx="2192" cy="219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4212" y="5159"/>
                <a:ext cx="1781" cy="178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6284" y="6084"/>
                <a:ext cx="668" cy="82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5875" y="2340"/>
              <a:ext cx="1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41" y="7816"/>
            <a:ext cx="44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7" imgW="101600" imgH="165100" progId="Equation.KSEE3">
                    <p:embed/>
                  </p:oleObj>
                </mc:Choice>
                <mc:Fallback>
                  <p:oleObj name="" r:id="rId7" imgW="1016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41" y="7816"/>
                          <a:ext cx="44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766" y="3456"/>
            <a:ext cx="55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766" y="3456"/>
                          <a:ext cx="55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演示</Application>
  <PresentationFormat>宽屏</PresentationFormat>
  <Paragraphs>656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140</vt:i4>
      </vt:variant>
      <vt:variant>
        <vt:lpstr>幻灯片标题</vt:lpstr>
      </vt:variant>
      <vt:variant>
        <vt:i4>42</vt:i4>
      </vt:variant>
    </vt:vector>
  </HeadingPairs>
  <TitlesOfParts>
    <vt:vector size="190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460</cp:revision>
  <dcterms:created xsi:type="dcterms:W3CDTF">2016-12-14T08:46:00Z</dcterms:created>
  <dcterms:modified xsi:type="dcterms:W3CDTF">2017-03-08T06:06:22Z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