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3.wmf"/><Relationship Id="rId7" Type="http://schemas.openxmlformats.org/officeDocument/2006/relationships/oleObject" Target="../embeddings/oleObject5.bin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4942840" y="4530725"/>
            <a:ext cx="4622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否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1866265" y="3363595"/>
            <a:ext cx="2799080" cy="823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7220" y="4585970"/>
            <a:ext cx="2799080" cy="6972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07260" y="2387600"/>
            <a:ext cx="21386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获取少数类样本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2045335" y="3425190"/>
            <a:ext cx="241808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求每个少数类样本</a:t>
            </a:r>
            <a:endParaRPr lang="zh-CN" altLang="en-US" sz="2000">
              <a:sym typeface="+mn-ea"/>
            </a:endParaRPr>
          </a:p>
          <a:p>
            <a:pPr algn="ctr"/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k</a:t>
            </a:r>
            <a:r>
              <a:rPr lang="zh-CN" altLang="en-US" sz="2000">
                <a:sym typeface="+mn-ea"/>
              </a:rPr>
              <a:t>个近邻</a:t>
            </a:r>
            <a:endParaRPr lang="zh-CN" altLang="en-US" sz="20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8175" y="4728845"/>
            <a:ext cx="279781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>
                <a:sym typeface="+mn-ea"/>
              </a:rPr>
              <a:t>使用公式合成新的样本</a:t>
            </a:r>
            <a:endParaRPr lang="zh-CN" altLang="en-US" sz="20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5470" y="2237105"/>
            <a:ext cx="2797810" cy="6972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242945" y="1807845"/>
            <a:ext cx="3175" cy="4324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39135" y="2934335"/>
            <a:ext cx="6985" cy="4305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63900" y="1196340"/>
            <a:ext cx="4445" cy="6115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图: 终止 34"/>
          <p:cNvSpPr/>
          <p:nvPr/>
        </p:nvSpPr>
        <p:spPr>
          <a:xfrm>
            <a:off x="2338705" y="1214755"/>
            <a:ext cx="1830705" cy="59309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36" name="文本框 35"/>
          <p:cNvSpPr txBox="1"/>
          <p:nvPr/>
        </p:nvSpPr>
        <p:spPr>
          <a:xfrm>
            <a:off x="2879725" y="1311910"/>
            <a:ext cx="7480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开 始</a:t>
            </a:r>
            <a:endParaRPr lang="zh-CN" altLang="en-US" sz="2000"/>
          </a:p>
        </p:txBody>
      </p:sp>
      <p:sp>
        <p:nvSpPr>
          <p:cNvPr id="9" name="菱形 8"/>
          <p:cNvSpPr/>
          <p:nvPr/>
        </p:nvSpPr>
        <p:spPr>
          <a:xfrm>
            <a:off x="5628005" y="4446270"/>
            <a:ext cx="4073525" cy="97726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2" name="流程图: 终止 1"/>
          <p:cNvSpPr/>
          <p:nvPr/>
        </p:nvSpPr>
        <p:spPr>
          <a:xfrm>
            <a:off x="6747510" y="1891665"/>
            <a:ext cx="1830705" cy="58166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6251575" y="5872480"/>
            <a:ext cx="2908300" cy="7867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9" name="文本框 18"/>
          <p:cNvSpPr txBox="1"/>
          <p:nvPr/>
        </p:nvSpPr>
        <p:spPr>
          <a:xfrm>
            <a:off x="6470015" y="5937885"/>
            <a:ext cx="241808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将合成样本添加到</a:t>
            </a:r>
            <a:endParaRPr lang="zh-CN" altLang="en-US" sz="2000">
              <a:sym typeface="+mn-ea"/>
            </a:endParaRPr>
          </a:p>
          <a:p>
            <a:pPr algn="ctr"/>
            <a:r>
              <a:rPr lang="zh-CN" altLang="en-US" sz="2000">
                <a:sym typeface="+mn-ea"/>
              </a:rPr>
              <a:t>少数类样本中</a:t>
            </a:r>
            <a:endParaRPr lang="zh-CN" altLang="en-US" sz="20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6045" y="4617720"/>
            <a:ext cx="24180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数据集的非平衡是否小于目标值</a:t>
            </a:r>
            <a:endParaRPr lang="zh-CN" altLang="en-US" sz="2000"/>
          </a:p>
        </p:txBody>
      </p:sp>
      <p:sp>
        <p:nvSpPr>
          <p:cNvPr id="21" name="文本框 20"/>
          <p:cNvSpPr txBox="1"/>
          <p:nvPr/>
        </p:nvSpPr>
        <p:spPr>
          <a:xfrm>
            <a:off x="6636385" y="3230880"/>
            <a:ext cx="21386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获得最终数据集</a:t>
            </a:r>
            <a:endParaRPr lang="zh-CN" altLang="en-US" sz="2000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79055" y="3790950"/>
            <a:ext cx="4622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是</a:t>
            </a:r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6219190" y="3093720"/>
            <a:ext cx="2908300" cy="6972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29" name="直接箭头连接符 28"/>
          <p:cNvCxnSpPr>
            <a:endCxn id="9" idx="2"/>
          </p:cNvCxnSpPr>
          <p:nvPr/>
        </p:nvCxnSpPr>
        <p:spPr>
          <a:xfrm flipV="1">
            <a:off x="7660640" y="5423535"/>
            <a:ext cx="4445" cy="4559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0"/>
          </p:cNvCxnSpPr>
          <p:nvPr/>
        </p:nvCxnSpPr>
        <p:spPr>
          <a:xfrm flipH="1" flipV="1">
            <a:off x="7660640" y="3757295"/>
            <a:ext cx="4445" cy="68897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88530" y="1983105"/>
            <a:ext cx="7480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结 束</a:t>
            </a:r>
            <a:endParaRPr lang="zh-CN" altLang="en-US" sz="200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670800" y="2473325"/>
            <a:ext cx="0" cy="6203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85490" y="5283200"/>
            <a:ext cx="3175" cy="97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277870" y="6261735"/>
            <a:ext cx="2983865" cy="44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1"/>
            <a:endCxn id="13" idx="3"/>
          </p:cNvCxnSpPr>
          <p:nvPr/>
        </p:nvCxnSpPr>
        <p:spPr>
          <a:xfrm flipH="1" flipV="1">
            <a:off x="4705985" y="4926965"/>
            <a:ext cx="922020" cy="825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70885" y="4187190"/>
            <a:ext cx="6985" cy="4305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流程图: 终止 1"/>
          <p:cNvSpPr/>
          <p:nvPr/>
        </p:nvSpPr>
        <p:spPr>
          <a:xfrm>
            <a:off x="6746875" y="1535430"/>
            <a:ext cx="1731010" cy="628015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03045" y="5974715"/>
            <a:ext cx="306451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通过      ，     ，    求取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       小区域重心点</a:t>
            </a:r>
            <a:endParaRPr lang="en-US" altLang="zh-CN"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14720" y="5985510"/>
            <a:ext cx="3625215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根据公式合成新样本      和       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     放入数据集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ym typeface="+mn-ea"/>
              </a:rPr>
              <a:t>new</a:t>
            </a:r>
            <a:endParaRPr lang="zh-CN" altLang="en-US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8635" y="3152775"/>
            <a:ext cx="2850515" cy="720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8635" y="4482465"/>
            <a:ext cx="2850515" cy="7613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586095" y="4211320"/>
            <a:ext cx="4054475" cy="1304290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79270" y="5941695"/>
            <a:ext cx="2849880" cy="7124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73275" y="1981200"/>
            <a:ext cx="277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获取少数类样本集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703070" y="3203575"/>
            <a:ext cx="292608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根据公式求取少数类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样本的重心点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3275" y="4553585"/>
            <a:ext cx="255587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随机选取两个少数类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样本      ，</a:t>
            </a:r>
            <a:endParaRPr lang="en-US" altLang="zh-CN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642225" y="5512435"/>
            <a:ext cx="3175" cy="4425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614920" y="3709035"/>
            <a:ext cx="487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772785" y="4631690"/>
            <a:ext cx="370141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计算非平衡率</a:t>
            </a:r>
            <a:r>
              <a:rPr lang="en-US" altLang="zh-CN"/>
              <a:t>R</a:t>
            </a:r>
            <a:r>
              <a:rPr lang="zh-CN" altLang="en-US"/>
              <a:t>，非平衡率</a:t>
            </a:r>
            <a:endParaRPr lang="zh-CN" altLang="en-US"/>
          </a:p>
          <a:p>
            <a:pPr algn="ctr"/>
            <a:r>
              <a:rPr lang="zh-CN" altLang="en-US"/>
              <a:t>是否小于目标值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3873500"/>
            <a:ext cx="1270" cy="6242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2365" y="4512310"/>
            <a:ext cx="487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849495"/>
          <a:ext cx="42989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849495"/>
                        <a:ext cx="42989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857750"/>
          <a:ext cx="45910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857750"/>
                        <a:ext cx="45910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0005" y="6005830"/>
          <a:ext cx="42989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0005" y="6005830"/>
                        <a:ext cx="42989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0220" y="6005830"/>
          <a:ext cx="45910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0220" y="6005830"/>
                        <a:ext cx="45910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2385" y="3507740"/>
          <a:ext cx="42989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2385" y="3507740"/>
                        <a:ext cx="42989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93135" y="6014720"/>
          <a:ext cx="431165" cy="3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3135" y="6014720"/>
                        <a:ext cx="431165" cy="32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06190" y="6306185"/>
          <a:ext cx="40068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06190" y="6306185"/>
                        <a:ext cx="400685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196590" y="5243830"/>
            <a:ext cx="7620" cy="6978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38520" y="5939790"/>
            <a:ext cx="3410585" cy="7124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4629150" y="6304280"/>
            <a:ext cx="1301750" cy="50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17205" y="5975350"/>
          <a:ext cx="444500" cy="35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17205" y="5975350"/>
                        <a:ext cx="444500" cy="35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46160" y="5985510"/>
          <a:ext cx="470535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46160" y="5985510"/>
                        <a:ext cx="470535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629150" y="4863465"/>
            <a:ext cx="95694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5355" y="2836545"/>
            <a:ext cx="32277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将</a:t>
            </a:r>
            <a:r>
              <a:rPr lang="en-US" altLang="zh-CN"/>
              <a:t>X</a:t>
            </a:r>
            <a:r>
              <a:rPr lang="en-US" altLang="zh-CN" baseline="-25000"/>
              <a:t>new</a:t>
            </a:r>
            <a:r>
              <a:rPr lang="zh-CN" altLang="en-US"/>
              <a:t>放入原数据集</a:t>
            </a:r>
            <a:r>
              <a:rPr lang="en-US" altLang="zh-CN"/>
              <a:t>X</a:t>
            </a:r>
            <a:r>
              <a:rPr lang="zh-CN" altLang="en-US"/>
              <a:t>中作为</a:t>
            </a:r>
            <a:endParaRPr lang="zh-CN" altLang="en-US"/>
          </a:p>
          <a:p>
            <a:pPr algn="ctr"/>
            <a:r>
              <a:rPr lang="zh-CN" altLang="en-US"/>
              <a:t>分类的训练样本</a:t>
            </a:r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7611110" y="3531235"/>
            <a:ext cx="3810" cy="6800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78000" y="1804670"/>
            <a:ext cx="2850515" cy="720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208020" y="2528570"/>
            <a:ext cx="1270" cy="6242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81700" y="2787015"/>
            <a:ext cx="3261995" cy="720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流程图: 终止 22"/>
          <p:cNvSpPr/>
          <p:nvPr/>
        </p:nvSpPr>
        <p:spPr>
          <a:xfrm>
            <a:off x="2322195" y="643890"/>
            <a:ext cx="1731010" cy="628015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853055" y="767080"/>
            <a:ext cx="691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 始</a:t>
            </a:r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3193415" y="1271905"/>
            <a:ext cx="4445" cy="5435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279005" y="1666240"/>
            <a:ext cx="691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 束</a:t>
            </a:r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7611110" y="2155190"/>
            <a:ext cx="6985" cy="63182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29130" y="2538730"/>
            <a:ext cx="2468880" cy="1493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划分为（等频的）箱：</a:t>
            </a:r>
            <a:endParaRPr lang="zh-CN" altLang="en-US"/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zh-CN" altLang="en-US"/>
              <a:t>箱</a:t>
            </a:r>
            <a:r>
              <a:rPr lang="en-US" altLang="zh-CN"/>
              <a:t>1: 4,8,15</a:t>
            </a:r>
            <a:endParaRPr lang="en-US" altLang="zh-CN"/>
          </a:p>
          <a:p>
            <a:pPr fontAlgn="auto">
              <a:spcAft>
                <a:spcPts val="600"/>
              </a:spcAft>
            </a:pPr>
            <a:r>
              <a:rPr lang="zh-CN" altLang="en-US"/>
              <a:t>箱</a:t>
            </a:r>
            <a:r>
              <a:rPr lang="en-US" altLang="zh-CN"/>
              <a:t>2: 21,21,24</a:t>
            </a:r>
            <a:endParaRPr lang="en-US" altLang="zh-CN"/>
          </a:p>
          <a:p>
            <a:pPr fontAlgn="auto">
              <a:spcAft>
                <a:spcPts val="600"/>
              </a:spcAft>
            </a:pPr>
            <a:r>
              <a:rPr lang="zh-CN" altLang="en-US"/>
              <a:t>箱</a:t>
            </a:r>
            <a:r>
              <a:rPr lang="en-US" altLang="zh-CN"/>
              <a:t>3: 25,28,34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98010" y="2538730"/>
            <a:ext cx="1783080" cy="1493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用箱均值光滑：</a:t>
            </a:r>
            <a:endParaRPr lang="zh-CN" altLang="en-US"/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zh-CN" altLang="en-US"/>
              <a:t>箱</a:t>
            </a:r>
            <a:r>
              <a:rPr lang="en-US" altLang="zh-CN"/>
              <a:t>1: 9,9,9</a:t>
            </a:r>
            <a:endParaRPr lang="zh-CN" altLang="en-US"/>
          </a:p>
          <a:p>
            <a:pPr fontAlgn="auto">
              <a:spcAft>
                <a:spcPts val="600"/>
              </a:spcAft>
            </a:pPr>
            <a:r>
              <a:rPr lang="zh-CN" altLang="en-US"/>
              <a:t>箱</a:t>
            </a:r>
            <a:r>
              <a:rPr lang="en-US" altLang="zh-CN"/>
              <a:t>2: 22,22,22</a:t>
            </a:r>
            <a:endParaRPr lang="zh-CN" altLang="en-US"/>
          </a:p>
          <a:p>
            <a:pPr fontAlgn="auto">
              <a:spcAft>
                <a:spcPts val="600"/>
              </a:spcAft>
            </a:pPr>
            <a:r>
              <a:rPr lang="zh-CN" altLang="en-US"/>
              <a:t>箱</a:t>
            </a:r>
            <a:r>
              <a:rPr lang="en-US" altLang="zh-CN"/>
              <a:t>3: 29,29,29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181090" y="2538730"/>
            <a:ext cx="1783080" cy="1493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用箱均值光滑：</a:t>
            </a:r>
            <a:endParaRPr lang="zh-CN" altLang="en-US"/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zh-CN" altLang="en-US"/>
              <a:t>箱</a:t>
            </a:r>
            <a:r>
              <a:rPr lang="en-US" altLang="zh-CN"/>
              <a:t>1: 4,4,15</a:t>
            </a:r>
            <a:endParaRPr lang="zh-CN" altLang="en-US"/>
          </a:p>
          <a:p>
            <a:pPr fontAlgn="auto">
              <a:spcAft>
                <a:spcPts val="600"/>
              </a:spcAft>
            </a:pPr>
            <a:r>
              <a:rPr lang="zh-CN" altLang="en-US"/>
              <a:t>箱</a:t>
            </a:r>
            <a:r>
              <a:rPr lang="en-US" altLang="zh-CN"/>
              <a:t>2: 21,21,24</a:t>
            </a:r>
            <a:endParaRPr lang="zh-CN" altLang="en-US"/>
          </a:p>
          <a:p>
            <a:pPr fontAlgn="auto">
              <a:spcAft>
                <a:spcPts val="600"/>
              </a:spcAft>
            </a:pPr>
            <a:r>
              <a:rPr lang="zh-CN" altLang="en-US"/>
              <a:t>箱</a:t>
            </a:r>
            <a:r>
              <a:rPr lang="en-US" altLang="zh-CN"/>
              <a:t>3: 25,25,25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146050" y="3361690"/>
            <a:ext cx="23723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“</a:t>
            </a:r>
            <a:r>
              <a:rPr lang="zh-CN" altLang="en-US" sz="2200"/>
              <a:t>学生成绩</a:t>
            </a:r>
            <a:r>
              <a:rPr lang="en-US" altLang="zh-CN" sz="2200"/>
              <a:t>”</a:t>
            </a:r>
            <a:r>
              <a:rPr lang="zh-CN" altLang="en-US" sz="2200"/>
              <a:t>属性：</a:t>
            </a:r>
            <a:endParaRPr lang="zh-CN" altLang="en-US" sz="2200"/>
          </a:p>
        </p:txBody>
      </p:sp>
      <p:sp>
        <p:nvSpPr>
          <p:cNvPr id="25" name="文本框 24"/>
          <p:cNvSpPr txBox="1"/>
          <p:nvPr/>
        </p:nvSpPr>
        <p:spPr>
          <a:xfrm>
            <a:off x="11465560" y="3011805"/>
            <a:ext cx="7226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/>
              <a:t>100</a:t>
            </a:r>
            <a:endParaRPr lang="en-US" altLang="zh-CN" sz="2200"/>
          </a:p>
        </p:txBody>
      </p:sp>
      <p:grpSp>
        <p:nvGrpSpPr>
          <p:cNvPr id="43" name="组合 42"/>
          <p:cNvGrpSpPr/>
          <p:nvPr/>
        </p:nvGrpSpPr>
        <p:grpSpPr>
          <a:xfrm>
            <a:off x="2260600" y="3011805"/>
            <a:ext cx="9527540" cy="1814830"/>
            <a:chOff x="3836" y="4743"/>
            <a:chExt cx="15004" cy="2858"/>
          </a:xfrm>
        </p:grpSpPr>
        <p:sp>
          <p:nvSpPr>
            <p:cNvPr id="26" name="文本框 25"/>
            <p:cNvSpPr txBox="1"/>
            <p:nvPr/>
          </p:nvSpPr>
          <p:spPr>
            <a:xfrm>
              <a:off x="3836" y="4760"/>
              <a:ext cx="458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/>
                <a:t>0</a:t>
              </a:r>
              <a:endParaRPr lang="en-US" altLang="zh-CN" sz="2200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4036" y="5724"/>
              <a:ext cx="14782" cy="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039" y="5537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5622" y="5550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039" y="5340"/>
              <a:ext cx="16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5622" y="5340"/>
              <a:ext cx="16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1722" y="4794"/>
              <a:ext cx="104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/>
                <a:t>60</a:t>
              </a:r>
              <a:endParaRPr lang="en-US" altLang="zh-CN" sz="2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305" y="4760"/>
              <a:ext cx="932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/>
                <a:t>80</a:t>
              </a:r>
              <a:endParaRPr lang="en-US" altLang="zh-CN" sz="220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8811" y="5538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036" y="5537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 flipV="1">
              <a:off x="4002" y="6283"/>
              <a:ext cx="8033" cy="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 flipV="1">
              <a:off x="12053" y="6258"/>
              <a:ext cx="3566" cy="2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8000" y="6349"/>
              <a:ext cx="458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/>
                <a:t>1</a:t>
              </a:r>
              <a:endParaRPr lang="en-US" altLang="zh-CN" sz="22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634" y="6349"/>
              <a:ext cx="25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/>
                <a:t>2</a:t>
              </a:r>
              <a:endParaRPr lang="en-US" altLang="zh-CN" sz="2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7753" y="6349"/>
              <a:ext cx="546" cy="677"/>
            </a:xfrm>
            <a:prstGeom prst="rect">
              <a:avLst/>
            </a:prstGeom>
            <a:ln>
              <a:noFill/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200"/>
                <a:t>4 </a:t>
              </a:r>
              <a:endParaRPr lang="en-US" altLang="zh-CN" sz="2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476" y="6929"/>
              <a:ext cx="1756" cy="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不及格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314" y="6929"/>
              <a:ext cx="1340" cy="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中等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941" y="6929"/>
              <a:ext cx="1299" cy="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良好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7432" y="6929"/>
              <a:ext cx="1408" cy="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优秀</a:t>
              </a:r>
              <a:endParaRPr lang="zh-CN" altLang="en-US" sz="2200">
                <a:sym typeface="+mn-ea"/>
              </a:endParaRPr>
            </a:p>
          </p:txBody>
        </p:sp>
        <p:cxnSp>
          <p:nvCxnSpPr>
            <p:cNvPr id="2" name="直接连接符 1"/>
            <p:cNvCxnSpPr/>
            <p:nvPr/>
          </p:nvCxnSpPr>
          <p:spPr>
            <a:xfrm>
              <a:off x="17202" y="5294"/>
              <a:ext cx="16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 flipH="1" flipV="1">
              <a:off x="15636" y="6284"/>
              <a:ext cx="1578" cy="1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 flipV="1">
              <a:off x="17240" y="6284"/>
              <a:ext cx="1578" cy="1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6886" y="4743"/>
              <a:ext cx="867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/>
                <a:t>90</a:t>
              </a:r>
              <a:endParaRPr lang="en-US" altLang="zh-CN" sz="22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236" y="6349"/>
              <a:ext cx="587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/>
                <a:t>3</a:t>
              </a:r>
              <a:endParaRPr lang="en-US" altLang="zh-CN" sz="2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演示</Application>
  <PresentationFormat>宽屏</PresentationFormat>
  <Paragraphs>93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159</cp:revision>
  <dcterms:created xsi:type="dcterms:W3CDTF">2017-05-02T05:42:00Z</dcterms:created>
  <dcterms:modified xsi:type="dcterms:W3CDTF">2017-05-05T09:39:33Z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