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6"/>
  </p:handoutMasterIdLst>
  <p:sldIdLst>
    <p:sldId id="256" r:id="rId3"/>
    <p:sldId id="264" r:id="rId4"/>
    <p:sldId id="285" r:id="rId6"/>
    <p:sldId id="312" r:id="rId7"/>
    <p:sldId id="313" r:id="rId8"/>
    <p:sldId id="314" r:id="rId9"/>
    <p:sldId id="315" r:id="rId10"/>
    <p:sldId id="316" r:id="rId11"/>
    <p:sldId id="317" r:id="rId12"/>
    <p:sldId id="286" r:id="rId13"/>
    <p:sldId id="266" r:id="rId14"/>
    <p:sldId id="318" r:id="rId15"/>
    <p:sldId id="319" r:id="rId16"/>
    <p:sldId id="320" r:id="rId17"/>
    <p:sldId id="321" r:id="rId18"/>
    <p:sldId id="322" r:id="rId19"/>
    <p:sldId id="323" r:id="rId20"/>
    <p:sldId id="272" r:id="rId21"/>
    <p:sldId id="268" r:id="rId22"/>
    <p:sldId id="325" r:id="rId23"/>
    <p:sldId id="269" r:id="rId24"/>
    <p:sldId id="334" r:id="rId25"/>
    <p:sldId id="326" r:id="rId26"/>
    <p:sldId id="327" r:id="rId27"/>
    <p:sldId id="328" r:id="rId28"/>
    <p:sldId id="329" r:id="rId29"/>
    <p:sldId id="330" r:id="rId30"/>
    <p:sldId id="331" r:id="rId31"/>
    <p:sldId id="332" r:id="rId32"/>
    <p:sldId id="333" r:id="rId33"/>
    <p:sldId id="355" r:id="rId34"/>
    <p:sldId id="354" r:id="rId35"/>
    <p:sldId id="356" r:id="rId36"/>
    <p:sldId id="360" r:id="rId37"/>
    <p:sldId id="361" r:id="rId38"/>
    <p:sldId id="362" r:id="rId39"/>
    <p:sldId id="366" r:id="rId40"/>
    <p:sldId id="367" r:id="rId41"/>
    <p:sldId id="363" r:id="rId42"/>
    <p:sldId id="364" r:id="rId43"/>
    <p:sldId id="365" r:id="rId44"/>
    <p:sldId id="368" r:id="rId45"/>
    <p:sldId id="370" r:id="rId46"/>
    <p:sldId id="371" r:id="rId47"/>
    <p:sldId id="372" r:id="rId48"/>
    <p:sldId id="373" r:id="rId49"/>
    <p:sldId id="374" r:id="rId50"/>
    <p:sldId id="375" r:id="rId51"/>
    <p:sldId id="376" r:id="rId52"/>
    <p:sldId id="377" r:id="rId53"/>
    <p:sldId id="378" r:id="rId54"/>
    <p:sldId id="258" r:id="rId55"/>
  </p:sldIdLst>
  <p:sldSz cx="12192000" cy="6858000"/>
  <p:notesSz cx="6858000" cy="9144000"/>
  <p:defaultTextStyle>
    <a:defPPr>
      <a:defRPr lang="zh-CN"/>
    </a:defPPr>
    <a:lvl1pPr marL="0" lvl="0"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1pPr>
    <a:lvl2pPr marL="457200" lvl="1"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2pPr>
    <a:lvl3pPr marL="914400" lvl="2"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3pPr>
    <a:lvl4pPr marL="1371600" lvl="3"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4pPr>
    <a:lvl5pPr marL="1828800" lvl="4"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5pPr>
    <a:lvl6pPr marL="2286000" lvl="5"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6pPr>
    <a:lvl7pPr marL="2743200" lvl="6"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7pPr>
    <a:lvl8pPr marL="3200400" lvl="7"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8pPr>
    <a:lvl9pPr marL="3657600" lvl="8" indent="0" algn="l" defTabSz="914400" eaLnBrk="0" fontAlgn="base" latinLnBrk="0" hangingPunct="0">
      <a:spcBef>
        <a:spcPct val="0"/>
      </a:spcBef>
      <a:spcAft>
        <a:spcPct val="0"/>
      </a:spcAft>
      <a:buNone/>
      <a:defRPr sz="1800" b="0" i="0" u="none" kern="1200" baseline="0">
        <a:solidFill>
          <a:schemeClr val="tx1"/>
        </a:solidFill>
        <a:latin typeface="Arial" charset="0"/>
        <a:ea typeface="黑体"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76"/>
    <p:restoredTop sz="94660"/>
  </p:normalViewPr>
  <p:slideViewPr>
    <p:cSldViewPr snapToGrid="0">
      <p:cViewPr>
        <p:scale>
          <a:sx n="100" d="100"/>
          <a:sy n="100" d="100"/>
        </p:scale>
        <p:origin x="654" y="288"/>
      </p:cViewPr>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latinLnBrk="0" hangingPunct="1">
              <a:spcBef>
                <a:spcPts val="0"/>
              </a:spcBef>
              <a:spcAft>
                <a:spcPts val="0"/>
              </a:spcAft>
              <a:buClrTx/>
              <a:buSzTx/>
              <a:buFontTx/>
              <a:buNone/>
              <a:defRPr/>
            </a:pPr>
            <a:fld id="{94530C35-9ABB-4B5E-9C55-7BCB291DDC04}"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latinLnBrk="0" hangingPunct="1">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latinLnBrk="0" hangingPunct="1">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latinLnBrk="0" hangingPunct="1">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latinLnBrk="0" hangingPunct="1">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latinLnBrk="0" hangingPunct="1">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latinLnBrk="0" hangingPunct="1">
              <a:spcBef>
                <a:spcPts val="0"/>
              </a:spcBef>
              <a:spcAft>
                <a:spcPts val="0"/>
              </a:spcAft>
              <a:buClrTx/>
              <a:buSzTx/>
              <a:buFontTx/>
              <a:buNone/>
              <a:defRPr/>
            </a:pPr>
            <a:fld id="{7E8911A1-FBD1-4777-97C5-41E6FA248277}"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13315" name="备注占位符 2"/>
          <p:cNvSpPr>
            <a:spLocks noGrp="1"/>
          </p:cNvSpPr>
          <p:nvPr>
            <p:ph type="body" idx="1"/>
          </p:nvPr>
        </p:nvSpPr>
        <p:spPr>
          <a:noFill/>
          <a:ln w="9525">
            <a:miter/>
          </a:ln>
        </p:spPr>
        <p:txBody>
          <a:bodyPr wrap="square" lIns="91440" tIns="45720" rIns="91440" bIns="45720" anchor="t"/>
          <a:p>
            <a:pPr lvl="0">
              <a:spcBef>
                <a:spcPct val="0"/>
              </a:spcBef>
            </a:pPr>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p>
            <a:pPr lvl="0" algn="r"/>
            <a:fld id="{9A0DB2DC-4C9A-4742-B13C-FB6460FD3503}" type="slidenum">
              <a:rPr lang="zh-CN" altLang="en-US" sz="1200" dirty="0">
                <a:latin typeface="Calibri" pitchFamily="34" charset="0"/>
                <a:ea typeface="宋体" pitchFamily="2" charset="-122"/>
              </a:rPr>
            </a:fld>
            <a:endParaRPr lang="zh-CN" altLang="en-US" sz="1200" dirty="0">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p>
            <a:endParaRPr lang="zh-CN" altLang="en-US"/>
          </a:p>
        </p:txBody>
      </p:sp>
      <p:sp>
        <p:nvSpPr>
          <p:cNvPr id="38915" name="备注占位符 2"/>
          <p:cNvSpPr>
            <a:spLocks noGrp="1"/>
          </p:cNvSpPr>
          <p:nvPr>
            <p:ph type="body" idx="1"/>
          </p:nvPr>
        </p:nvSpPr>
        <p:spPr>
          <a:noFill/>
          <a:ln w="9525">
            <a:miter/>
          </a:ln>
        </p:spPr>
        <p:txBody>
          <a:bodyPr wrap="square" lIns="91440" tIns="45720" rIns="91440" bIns="45720" anchor="t"/>
          <a:p>
            <a:pPr lvl="0">
              <a:spcBef>
                <a:spcPct val="0"/>
              </a:spcBef>
            </a:pPr>
            <a:r>
              <a:rPr lang="zh-CN" altLang="en-US" dirty="0"/>
              <a:t>模板来自于 </a:t>
            </a:r>
            <a:r>
              <a:rPr lang="en-US" altLang="zh-CN" dirty="0"/>
              <a:t>http://docer.wps.cn</a:t>
            </a:r>
            <a:endParaRPr lang="zh-CN" altLang="en-US" dirty="0"/>
          </a:p>
        </p:txBody>
      </p:sp>
      <p:sp>
        <p:nvSpPr>
          <p:cNvPr id="3891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p>
            <a:pPr lvl="0" algn="r"/>
            <a:fld id="{9A0DB2DC-4C9A-4742-B13C-FB6460FD3503}" type="slidenum">
              <a:rPr lang="zh-CN" altLang="en-US" sz="1200" dirty="0">
                <a:latin typeface="Calibri" pitchFamily="34" charset="0"/>
                <a:ea typeface="宋体" pitchFamily="2" charset="-122"/>
              </a:rPr>
            </a:fld>
            <a:endParaRPr lang="zh-CN" altLang="en-US" sz="1200" dirty="0">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12" name="矩形 11"/>
          <p:cNvSpPr/>
          <p:nvPr/>
        </p:nvSpPr>
        <p:spPr>
          <a:xfrm>
            <a:off x="0" y="4281488"/>
            <a:ext cx="12192000" cy="206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1" name="图片 12"/>
          <p:cNvPicPr>
            <a:picLocks noChangeAspect="1"/>
          </p:cNvPicPr>
          <p:nvPr userDrawn="1"/>
        </p:nvPicPr>
        <p:blipFill>
          <a:blip r:embed="rId2"/>
          <a:srcRect t="45717" b="1630"/>
          <a:stretch>
            <a:fillRect/>
          </a:stretch>
        </p:blipFill>
        <p:spPr>
          <a:xfrm>
            <a:off x="0" y="0"/>
            <a:ext cx="12192000" cy="4281488"/>
          </a:xfrm>
          <a:prstGeom prst="rect">
            <a:avLst/>
          </a:prstGeom>
          <a:noFill/>
          <a:ln w="9525">
            <a:noFill/>
            <a:miter/>
          </a:ln>
        </p:spPr>
      </p:pic>
      <p:sp>
        <p:nvSpPr>
          <p:cNvPr id="14" name="矩形 13"/>
          <p:cNvSpPr/>
          <p:nvPr/>
        </p:nvSpPr>
        <p:spPr>
          <a:xfrm>
            <a:off x="0" y="4005263"/>
            <a:ext cx="12192000" cy="568325"/>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副标题 2"/>
          <p:cNvSpPr>
            <a:spLocks noGrp="1"/>
          </p:cNvSpPr>
          <p:nvPr>
            <p:ph type="subTitle" idx="1"/>
          </p:nvPr>
        </p:nvSpPr>
        <p:spPr>
          <a:xfrm>
            <a:off x="838200" y="5805034"/>
            <a:ext cx="10515600" cy="417512"/>
          </a:xfrm>
        </p:spPr>
        <p:txBody>
          <a:bodyPr wrap="square" anchor="ctr" anchorCtr="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2" name="标题 1"/>
          <p:cNvSpPr>
            <a:spLocks noGrp="1"/>
          </p:cNvSpPr>
          <p:nvPr>
            <p:ph type="ctrTitle" hasCustomPrompt="1"/>
          </p:nvPr>
        </p:nvSpPr>
        <p:spPr>
          <a:xfrm>
            <a:off x="838200" y="4609191"/>
            <a:ext cx="10515600" cy="1176338"/>
          </a:xfrm>
        </p:spPr>
        <p:txBody>
          <a:bodyPr wrap="square" anchor="ctr" anchorCtr="0">
            <a:normAutofit/>
          </a:bodyPr>
          <a:lstStyle>
            <a:lvl1pPr algn="ctr">
              <a:defRPr sz="4800">
                <a:solidFill>
                  <a:schemeClr val="bg1"/>
                </a:solidFill>
              </a:defRPr>
            </a:lvl1pPr>
          </a:lstStyle>
          <a:p>
            <a:r>
              <a:rPr lang="zh-CN" altLang="en-US"/>
              <a:t>大数据机器学习2</a:t>
            </a:r>
            <a:endParaRPr lang="zh-CN" altLang="en-US"/>
          </a:p>
        </p:txBody>
      </p:sp>
      <p:sp>
        <p:nvSpPr>
          <p:cNvPr id="16" name="日期占位符 3"/>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defRPr>
                <a:solidFill>
                  <a:schemeClr val="tx1"/>
                </a:solidFill>
              </a:defRPr>
            </a:lvl1pPr>
          </a:lstStyle>
          <a:p>
            <a:pPr marL="0" marR="0" indent="0" defTabSz="914400" rtl="0" eaLnBrk="1" latinLnBrk="0" hangingPunct="1">
              <a:spcBef>
                <a:spcPts val="0"/>
              </a:spcBef>
              <a:spcAft>
                <a:spcPts val="0"/>
              </a:spcAft>
              <a:buClrTx/>
              <a:buSzTx/>
              <a:buFontTx/>
              <a:buNone/>
              <a:defRPr/>
            </a:pPr>
            <a:fld id="{E528DE8F-8DB5-4710-82E5-6DACE62778C2}"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17" name="页脚占位符 4"/>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defRPr>
                <a:solidFill>
                  <a:schemeClr val="tx1"/>
                </a:solidFill>
              </a:defRPr>
            </a:lvl1pPr>
          </a:lstStyle>
          <a:p>
            <a:pPr marL="0" marR="0" indent="0" defTabSz="914400" rtl="0" eaLnBrk="1" latinLnBrk="0" hangingPunct="1">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8" name="灯片编号占位符 5"/>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defRPr>
                <a:solidFill>
                  <a:schemeClr val="tx1"/>
                </a:solidFill>
              </a:defRPr>
            </a:lvl1pPr>
          </a:lstStyle>
          <a:p>
            <a:pPr marL="0" marR="0" indent="0" defTabSz="914400" rtl="0" eaLnBrk="1" latinLnBrk="0" hangingPunct="1">
              <a:spcBef>
                <a:spcPts val="0"/>
              </a:spcBef>
              <a:spcAft>
                <a:spcPts val="0"/>
              </a:spcAft>
              <a:buClrTx/>
              <a:buSzTx/>
              <a:buFontTx/>
              <a:buNone/>
              <a:defRPr/>
            </a:pPr>
            <a:fld id="{7A644B83-115B-4054-AC02-DC44F3D2F9C8}"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12" name="矩形 11"/>
          <p:cNvSpPr/>
          <p:nvPr/>
        </p:nvSpPr>
        <p:spPr>
          <a:xfrm>
            <a:off x="0" y="6399213"/>
            <a:ext cx="12192000" cy="458788"/>
          </a:xfrm>
          <a:prstGeom prst="rect">
            <a:avLst/>
          </a:prstGeom>
          <a:gradFill>
            <a:gsLst>
              <a:gs pos="0">
                <a:schemeClr val="accent1"/>
              </a:gs>
              <a:gs pos="25000">
                <a:schemeClr val="accent2"/>
              </a:gs>
              <a:gs pos="50000">
                <a:schemeClr val="accent3"/>
              </a:gs>
              <a:gs pos="100000">
                <a:schemeClr val="accent6"/>
              </a:gs>
              <a:gs pos="75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0" y="2816225"/>
            <a:ext cx="1566863" cy="855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1436915" y="2053772"/>
            <a:ext cx="2394855" cy="2394855"/>
          </a:xfrm>
          <a:prstGeom prst="ellipse">
            <a:avLst/>
          </a:prstGeom>
          <a:solidFill>
            <a:schemeClr val="bg1"/>
          </a:solidFill>
          <a:ln w="250825">
            <a:gradFill>
              <a:gsLst>
                <a:gs pos="0">
                  <a:schemeClr val="accent1"/>
                </a:gs>
                <a:gs pos="33000">
                  <a:schemeClr val="accent2"/>
                </a:gs>
                <a:gs pos="66000">
                  <a:schemeClr val="accent3"/>
                </a:gs>
                <a:gs pos="100000">
                  <a:schemeClr val="accent4"/>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933371" y="2646362"/>
            <a:ext cx="6964136" cy="1209675"/>
          </a:xfrm>
        </p:spPr>
        <p:txBody>
          <a:bodyPr anchor="ctr" anchorCtr="0">
            <a:noAutofit/>
          </a:bodyPr>
          <a:lstStyle>
            <a:lvl1pPr algn="ctr">
              <a:defRPr sz="44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933371" y="3863749"/>
            <a:ext cx="6964136" cy="505051"/>
          </a:xfrm>
        </p:spPr>
        <p:txBody>
          <a:bodyPr>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5" name="日期占位符 3"/>
          <p:cNvSpPr>
            <a:spLocks noGrp="1"/>
          </p:cNvSpPr>
          <p:nvPr>
            <p:ph type="dt" sz="half" idx="2"/>
          </p:nvPr>
        </p:nvSpPr>
        <p:spPr>
          <a:xfrm>
            <a:off x="838200" y="6457950"/>
            <a:ext cx="2743200" cy="365125"/>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E528DE8F-8DB5-4710-82E5-6DACE62778C2}"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16" name="页脚占位符 4"/>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7" name="灯片编号占位符 5"/>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7A644B83-115B-4054-AC02-DC44F3D2F9C8}"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Ref idx="1001">
        <a:schemeClr val="bg1"/>
      </p:bgRef>
    </p:bg>
    <p:spTree>
      <p:nvGrpSpPr>
        <p:cNvPr id="1" name=""/>
        <p:cNvGrpSpPr/>
        <p:nvPr/>
      </p:nvGrpSpPr>
      <p:grpSpPr>
        <a:xfrm>
          <a:off x="0" y="0"/>
          <a:ext cx="0" cy="0"/>
          <a:chOff x="0" y="0"/>
          <a:chExt cx="0" cy="0"/>
        </a:xfrm>
      </p:grpSpPr>
      <p:sp>
        <p:nvSpPr>
          <p:cNvPr id="12" name="矩形 11"/>
          <p:cNvSpPr/>
          <p:nvPr/>
        </p:nvSpPr>
        <p:spPr>
          <a:xfrm>
            <a:off x="0" y="6399213"/>
            <a:ext cx="12192000" cy="458788"/>
          </a:xfrm>
          <a:prstGeom prst="rect">
            <a:avLst/>
          </a:prstGeom>
          <a:gradFill>
            <a:gsLst>
              <a:gs pos="0">
                <a:schemeClr val="accent1"/>
              </a:gs>
              <a:gs pos="25000">
                <a:schemeClr val="accent2"/>
              </a:gs>
              <a:gs pos="50000">
                <a:schemeClr val="accent3"/>
              </a:gs>
              <a:gs pos="100000">
                <a:schemeClr val="accent6"/>
              </a:gs>
              <a:gs pos="75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占位符 1"/>
          <p:cNvSpPr>
            <a:spLocks noGrp="1"/>
          </p:cNvSpPr>
          <p:nvPr>
            <p:ph type="dt" sz="half" idx="2"/>
          </p:nvPr>
        </p:nvSpPr>
        <p:spPr>
          <a:xfrm>
            <a:off x="838200" y="6457950"/>
            <a:ext cx="2743200" cy="365125"/>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E528DE8F-8DB5-4710-82E5-6DACE62778C2}"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14" name="页脚占位符 2"/>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endParaRPr kumimoji="0" lang="zh-CN" altLang="en-US" b="0" i="0" kern="1200" cap="none" spc="0" normalizeH="0" baseline="0" noProof="0">
              <a:latin typeface="+mn-lt"/>
              <a:ea typeface="+mn-ea"/>
              <a:cs typeface="+mn-cs"/>
            </a:endParaRPr>
          </a:p>
        </p:txBody>
      </p:sp>
      <p:sp>
        <p:nvSpPr>
          <p:cNvPr id="15" name="灯片编号占位符 3"/>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7A644B83-115B-4054-AC02-DC44F3D2F9C8}"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120000"/>
              </a:lnSpc>
              <a:spcBef>
                <a:spcPts val="1000"/>
              </a:spcBef>
              <a:spcAft>
                <a:spcPts val="0"/>
              </a:spcAft>
              <a:buClr>
                <a:schemeClr val="accent1"/>
              </a:buClr>
              <a:buSzPct val="80000"/>
              <a:buFont typeface="Wingdings"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7" name="矩形 6"/>
          <p:cNvSpPr/>
          <p:nvPr/>
        </p:nvSpPr>
        <p:spPr>
          <a:xfrm>
            <a:off x="0" y="6399213"/>
            <a:ext cx="12192000" cy="458788"/>
          </a:xfrm>
          <a:prstGeom prst="rect">
            <a:avLst/>
          </a:prstGeom>
          <a:gradFill>
            <a:gsLst>
              <a:gs pos="0">
                <a:schemeClr val="accent1"/>
              </a:gs>
              <a:gs pos="25000">
                <a:schemeClr val="accent2"/>
              </a:gs>
              <a:gs pos="50000">
                <a:schemeClr val="accent3"/>
              </a:gs>
              <a:gs pos="100000">
                <a:schemeClr val="accent6"/>
              </a:gs>
              <a:gs pos="75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占位符 1"/>
          <p:cNvSpPr>
            <a:spLocks noGrp="1"/>
          </p:cNvSpPr>
          <p:nvPr>
            <p:ph type="title"/>
          </p:nvPr>
        </p:nvSpPr>
        <p:spPr>
          <a:xfrm>
            <a:off x="1241425" y="393700"/>
            <a:ext cx="10112375" cy="7239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028" name="文本占位符 2"/>
          <p:cNvSpPr>
            <a:spLocks noGrp="1"/>
          </p:cNvSpPr>
          <p:nvPr>
            <p:ph type="body" idx="1"/>
          </p:nvPr>
        </p:nvSpPr>
        <p:spPr>
          <a:xfrm>
            <a:off x="1241425" y="1274763"/>
            <a:ext cx="10112375" cy="4510087"/>
          </a:xfrm>
          <a:prstGeom prst="rect">
            <a:avLst/>
          </a:prstGeom>
          <a:noFill/>
          <a:ln w="9525">
            <a:noFill/>
            <a:miter/>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457950"/>
            <a:ext cx="2743200" cy="365125"/>
          </a:xfrm>
          <a:prstGeom prst="rect">
            <a:avLst/>
          </a:prstGeom>
        </p:spPr>
        <p:txBody>
          <a:bodyPr vert="horz" lIns="91440" tIns="45720" rIns="91440" bIns="45720" rtlCol="0" anchor="ctr"/>
          <a:lstStyle>
            <a:lvl1pPr algn="l">
              <a:defRPr sz="1200">
                <a:solidFill>
                  <a:srgbClr val="FFFFFF"/>
                </a:solidFill>
              </a:defRPr>
            </a:lvl1pPr>
          </a:lstStyle>
          <a:p>
            <a:pPr marL="0" marR="0" lvl="0" indent="0" algn="l" defTabSz="914400" rtl="0" eaLnBrk="1" latinLnBrk="0" hangingPunct="1">
              <a:spcBef>
                <a:spcPts val="0"/>
              </a:spcBef>
              <a:spcAft>
                <a:spcPts val="0"/>
              </a:spcAft>
              <a:buClrTx/>
              <a:buSzTx/>
              <a:buFontTx/>
              <a:buNone/>
              <a:defRPr/>
            </a:pPr>
            <a:fld id="{E528DE8F-8DB5-4710-82E5-6DACE62778C2}" type="datetimeFigureOut">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3"/>
          </p:nvPr>
        </p:nvSpPr>
        <p:spPr>
          <a:xfrm>
            <a:off x="4038600" y="6457950"/>
            <a:ext cx="4114800" cy="365125"/>
          </a:xfrm>
          <a:prstGeom prst="rect">
            <a:avLst/>
          </a:prstGeom>
        </p:spPr>
        <p:txBody>
          <a:bodyPr vert="horz" lIns="91440" tIns="45720" rIns="91440" bIns="45720" rtlCol="0" anchor="ctr"/>
          <a:lstStyle>
            <a:lvl1pPr algn="ctr">
              <a:defRPr sz="1200">
                <a:solidFill>
                  <a:srgbClr val="FFFFFF"/>
                </a:solidFill>
              </a:defRPr>
            </a:lvl1pPr>
          </a:lstStyle>
          <a:p>
            <a:pPr marL="0" marR="0" lvl="0" indent="0" algn="ctr" defTabSz="914400" rtl="0" eaLnBrk="1" latinLnBrk="0" hangingPunct="1">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457950"/>
            <a:ext cx="2743200" cy="365125"/>
          </a:xfrm>
          <a:prstGeom prst="rect">
            <a:avLst/>
          </a:prstGeom>
        </p:spPr>
        <p:txBody>
          <a:bodyPr vert="horz" lIns="91440" tIns="45720" rIns="91440" bIns="45720" rtlCol="0" anchor="ctr"/>
          <a:lstStyle>
            <a:lvl1pPr algn="r">
              <a:defRPr sz="1200">
                <a:solidFill>
                  <a:srgbClr val="FFFFFF"/>
                </a:solidFill>
              </a:defRPr>
            </a:lvl1pPr>
          </a:lstStyle>
          <a:p>
            <a:pPr marL="0" marR="0" lvl="0" indent="0" algn="r" defTabSz="914400" rtl="0" eaLnBrk="1" latinLnBrk="0" hangingPunct="1">
              <a:spcBef>
                <a:spcPts val="0"/>
              </a:spcBef>
              <a:spcAft>
                <a:spcPts val="0"/>
              </a:spcAft>
              <a:buClrTx/>
              <a:buSzTx/>
              <a:buFontTx/>
              <a:buNone/>
              <a:defRPr/>
            </a:pPr>
            <a:fld id="{7A644B83-115B-4054-AC02-DC44F3D2F9C8}" type="slidenum">
              <a:rPr kumimoji="0" lang="zh-CN" altLang="en-US" sz="12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200" b="0" i="0" u="none" strike="noStrike" kern="1200" cap="none" spc="0" normalizeH="0" baseline="0" noProof="0">
              <a:ln>
                <a:noFill/>
              </a:ln>
              <a:solidFill>
                <a:srgbClr val="FFFFFF"/>
              </a:solidFill>
              <a:effectLst/>
              <a:uLnTx/>
              <a:uFillTx/>
              <a:latin typeface="+mn-lt"/>
              <a:ea typeface="+mn-ea"/>
              <a:cs typeface="+mn-cs"/>
            </a:endParaRPr>
          </a:p>
        </p:txBody>
      </p:sp>
      <p:grpSp>
        <p:nvGrpSpPr>
          <p:cNvPr id="1032" name="组合 8"/>
          <p:cNvGrpSpPr/>
          <p:nvPr userDrawn="1"/>
        </p:nvGrpSpPr>
        <p:grpSpPr>
          <a:xfrm>
            <a:off x="550863" y="409575"/>
            <a:ext cx="546100" cy="593725"/>
            <a:chOff x="1392693" y="990828"/>
            <a:chExt cx="328611" cy="357186"/>
          </a:xfrm>
        </p:grpSpPr>
        <p:sp>
          <p:nvSpPr>
            <p:cNvPr id="10" name="MH_Other_1"/>
            <p:cNvSpPr/>
            <p:nvPr/>
          </p:nvSpPr>
          <p:spPr>
            <a:xfrm>
              <a:off x="1424442" y="1051152"/>
              <a:ext cx="296862" cy="296862"/>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MH_Other_2"/>
            <p:cNvSpPr/>
            <p:nvPr/>
          </p:nvSpPr>
          <p:spPr>
            <a:xfrm>
              <a:off x="1392693" y="990828"/>
              <a:ext cx="179387" cy="1793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kern="1200">
          <a:gradFill>
            <a:gsLst>
              <a:gs pos="0">
                <a:schemeClr val="accent1"/>
              </a:gs>
              <a:gs pos="33000">
                <a:schemeClr val="accent2"/>
              </a:gs>
              <a:gs pos="66000">
                <a:schemeClr val="accent3"/>
              </a:gs>
              <a:gs pos="100000">
                <a:schemeClr val="accent4"/>
              </a:gs>
            </a:gsLst>
            <a:lin ang="0" scaled="0"/>
          </a:gra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1"/>
        </a:buClr>
        <a:buSzPct val="80000"/>
        <a:buFont typeface="Wingdings"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7.emf"/><Relationship Id="rId1" Type="http://schemas.openxmlformats.org/officeDocument/2006/relationships/image" Target="../media/image36.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4.emf"/><Relationship Id="rId1" Type="http://schemas.openxmlformats.org/officeDocument/2006/relationships/image" Target="../media/image43.emf"/></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9.emf"/><Relationship Id="rId1" Type="http://schemas.openxmlformats.org/officeDocument/2006/relationships/image" Target="../media/image48.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1.emf"/><Relationship Id="rId1" Type="http://schemas.openxmlformats.org/officeDocument/2006/relationships/image" Target="../media/image50.e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3.emf"/><Relationship Id="rId1" Type="http://schemas.openxmlformats.org/officeDocument/2006/relationships/image" Target="../media/image5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4.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e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7.emf"/><Relationship Id="rId1" Type="http://schemas.openxmlformats.org/officeDocument/2006/relationships/image" Target="../media/image56.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8.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1.emf"/><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2.em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3.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6.png"/><Relationship Id="rId1" Type="http://schemas.openxmlformats.org/officeDocument/2006/relationships/image" Target="../media/image65.e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7.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8.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1.emf"/><Relationship Id="rId1" Type="http://schemas.openxmlformats.org/officeDocument/2006/relationships/image" Target="../media/image70.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2.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4.emf"/><Relationship Id="rId1" Type="http://schemas.openxmlformats.org/officeDocument/2006/relationships/image" Target="../media/image7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6.emf"/><Relationship Id="rId1" Type="http://schemas.openxmlformats.org/officeDocument/2006/relationships/image" Target="../media/image75.emf"/></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8.emf"/><Relationship Id="rId1" Type="http://schemas.openxmlformats.org/officeDocument/2006/relationships/image" Target="../media/image77.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emf"/><Relationship Id="rId1" Type="http://schemas.openxmlformats.org/officeDocument/2006/relationships/image" Target="../media/image4.emf"/></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image" Target="../media/image6.emf"/></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6.xml"/><Relationship Id="rId5" Type="http://schemas.openxmlformats.org/officeDocument/2006/relationships/image" Target="../media/image11.wmf"/><Relationship Id="rId4" Type="http://schemas.openxmlformats.org/officeDocument/2006/relationships/oleObject" Target="../embeddings/oleObject1.bin"/><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838200" y="5805488"/>
            <a:ext cx="10515600" cy="417513"/>
          </a:xfrm>
        </p:spPr>
        <p:txBody>
          <a:bodyPr vert="horz" wrap="square" lIns="91440" tIns="45720" rIns="91440" bIns="45720" rtlCol="0" anchor="ctr" anchorCtr="0">
            <a:normAutofit fontScale="92500" lnSpcReduction="10000"/>
          </a:bodyPr>
          <a:lstStyle/>
          <a:p>
            <a:pPr marL="0" marR="0" lvl="0" indent="0" algn="ctr" defTabSz="914400" rtl="0" eaLnBrk="1" latinLnBrk="0" hangingPunct="1">
              <a:lnSpc>
                <a:spcPct val="120000"/>
              </a:lnSpc>
              <a:spcBef>
                <a:spcPts val="1000"/>
              </a:spcBef>
              <a:spcAft>
                <a:spcPts val="0"/>
              </a:spcAft>
              <a:buClr>
                <a:schemeClr val="accent1"/>
              </a:buClr>
              <a:buSzPct val="80000"/>
              <a:buFont typeface="Wingdings" pitchFamily="2" charset="2"/>
              <a:buNone/>
              <a:defRPr/>
            </a:pPr>
            <a:r>
              <a:rPr kumimoji="0" lang="da-DK" altLang="zh-CN" sz="2000" b="0" i="0" u="none" strike="noStrike" kern="1200" cap="none" spc="0" normalizeH="0" baseline="0" noProof="0" smtClean="0">
                <a:ln>
                  <a:noFill/>
                </a:ln>
                <a:solidFill>
                  <a:schemeClr val="bg1"/>
                </a:solidFill>
                <a:effectLst/>
                <a:uLnTx/>
                <a:uFillTx/>
                <a:latin typeface="+mn-lt"/>
                <a:ea typeface="+mn-ea"/>
                <a:cs typeface="+mn-cs"/>
              </a:rPr>
              <a:t>LOREM IPSUM DOLOR SIT AMET</a:t>
            </a:r>
            <a:endParaRPr kumimoji="0" lang="zh-CN" altLang="en-US"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6147" name="标题 1"/>
          <p:cNvSpPr>
            <a:spLocks noGrp="1"/>
          </p:cNvSpPr>
          <p:nvPr>
            <p:ph type="ctrTitle"/>
          </p:nvPr>
        </p:nvSpPr>
        <p:spPr>
          <a:xfrm>
            <a:off x="838200" y="4608513"/>
            <a:ext cx="10515600" cy="1176337"/>
          </a:xfrm>
          <a:noFill/>
          <a:ln w="9525">
            <a:miter/>
          </a:ln>
        </p:spPr>
        <p:txBody>
          <a:bodyPr vert="horz" wrap="square" lIns="91440" tIns="45720" rIns="91440" bIns="45720" anchor="ctr"/>
          <a:p>
            <a:pPr defTabSz="914400">
              <a:buNone/>
            </a:pPr>
            <a:r>
              <a:rPr lang="en-US" kern="1200" dirty="0">
                <a:latin typeface="+mj-lt"/>
                <a:ea typeface="+mj-ea"/>
                <a:cs typeface="+mj-cs"/>
              </a:rPr>
              <a:t>Machine Learning</a:t>
            </a:r>
            <a:endParaRPr lang="en-US"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MH_Text_1"/>
          <p:cNvSpPr txBox="1"/>
          <p:nvPr/>
        </p:nvSpPr>
        <p:spPr>
          <a:xfrm>
            <a:off x="1233170" y="1760855"/>
            <a:ext cx="9759950" cy="3136900"/>
          </a:xfrm>
          <a:prstGeom prst="rect">
            <a:avLst/>
          </a:prstGeom>
          <a:noFill/>
          <a:ln w="9525">
            <a:noFill/>
            <a:miter/>
          </a:ln>
        </p:spPr>
        <p:txBody>
          <a:bodyPr/>
          <a:p>
            <a:pPr lvl="0" eaLnBrk="1" hangingPunct="1">
              <a:spcBef>
                <a:spcPts val="1200"/>
              </a:spcBef>
              <a:spcAft>
                <a:spcPts val="600"/>
              </a:spcAft>
            </a:pPr>
            <a:r>
              <a:rPr lang="en-US" altLang="zh-CN" sz="2400" dirty="0">
                <a:latin typeface="Arial" charset="0"/>
                <a:ea typeface="黑体" pitchFamily="49" charset="-122"/>
              </a:rPr>
              <a:t>之前我们考虑的训练数据中样例x</a:t>
            </a:r>
            <a:r>
              <a:rPr lang="en-US" altLang="zh-CN" sz="2400" baseline="30000" dirty="0">
                <a:latin typeface="Arial" charset="0"/>
                <a:ea typeface="黑体" pitchFamily="49" charset="-122"/>
              </a:rPr>
              <a:t>(i)</a:t>
            </a:r>
            <a:r>
              <a:rPr lang="en-US" altLang="zh-CN" sz="2400" dirty="0">
                <a:latin typeface="Arial" charset="0"/>
                <a:ea typeface="黑体" pitchFamily="49" charset="-122"/>
              </a:rPr>
              <a:t>的</a:t>
            </a:r>
            <a:r>
              <a:rPr lang="en-US" altLang="zh-CN" sz="2400" dirty="0">
                <a:solidFill>
                  <a:srgbClr val="0070C0"/>
                </a:solidFill>
                <a:latin typeface="Arial" charset="0"/>
                <a:ea typeface="黑体" pitchFamily="49" charset="-122"/>
              </a:rPr>
              <a:t>个数m 都远远大于其特征个数n</a:t>
            </a:r>
            <a:r>
              <a:rPr lang="en-US" altLang="zh-CN" sz="2400" dirty="0">
                <a:latin typeface="Arial" charset="0"/>
                <a:ea typeface="黑体" pitchFamily="49" charset="-122"/>
              </a:rPr>
              <a:t>，这样不管是进行回归、聚类等都没有太大的问题。然而当训练样例个数m 太小，甚至m&lt;&lt;n 的时候，使用梯度下降法进行回归时，如果初值不同，得到的参数结果会有很大偏差（因为方程数小于参数个数）。另外，如果使用多元高斯分布(Multivariate Gaussian distribution)对数据进行拟时，也会有问题。</a:t>
            </a:r>
            <a:endParaRPr lang="en-US" altLang="zh-CN" sz="2400" dirty="0">
              <a:latin typeface="Arial" charset="0"/>
              <a:ea typeface="黑体" pitchFamily="49" charset="-122"/>
            </a:endParaRPr>
          </a:p>
          <a:p>
            <a:pPr lvl="0" eaLnBrk="1" hangingPunct="1">
              <a:spcBef>
                <a:spcPts val="1200"/>
              </a:spcBef>
              <a:spcAft>
                <a:spcPts val="600"/>
              </a:spcAft>
            </a:pPr>
            <a:r>
              <a:rPr lang="en-US" altLang="zh-CN" sz="2400" dirty="0">
                <a:latin typeface="Arial" charset="0"/>
                <a:ea typeface="黑体" pitchFamily="49" charset="-122"/>
              </a:rPr>
              <a:t>让我们来演算一下，看看会有什么问题：</a:t>
            </a:r>
            <a:endParaRPr lang="en-US" altLang="zh-CN" sz="2400" dirty="0">
              <a:latin typeface="Arial" charset="0"/>
              <a:ea typeface="黑体" pitchFamily="49" charset="-122"/>
            </a:endParaRPr>
          </a:p>
        </p:txBody>
      </p:sp>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问题引入</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问题引入</a:t>
            </a:r>
            <a:endParaRPr kumimoji="0" lang="zh-CN" altLang="en-US" sz="3200" b="0" i="0" u="none" strike="noStrike" kern="1200" cap="none" spc="0" normalizeH="0" baseline="0" noProof="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2531" name="MH_Text_1"/>
          <p:cNvSpPr txBox="1"/>
          <p:nvPr/>
        </p:nvSpPr>
        <p:spPr>
          <a:xfrm>
            <a:off x="1133475" y="1264920"/>
            <a:ext cx="9759950" cy="648335"/>
          </a:xfrm>
          <a:prstGeom prst="rect">
            <a:avLst/>
          </a:prstGeom>
          <a:noFill/>
          <a:ln w="9525">
            <a:noFill/>
            <a:miter/>
          </a:ln>
        </p:spPr>
        <p:txBody>
          <a:bodyPr/>
          <a:p>
            <a:pPr lvl="0" eaLnBrk="1" hangingPunct="1">
              <a:lnSpc>
                <a:spcPct val="170000"/>
              </a:lnSpc>
              <a:spcBef>
                <a:spcPts val="1200"/>
              </a:spcBef>
              <a:spcAft>
                <a:spcPts val="600"/>
              </a:spcAft>
            </a:pPr>
            <a:r>
              <a:rPr lang="en-US" altLang="zh-CN" sz="2000" dirty="0">
                <a:latin typeface="Arial" charset="0"/>
                <a:ea typeface="黑体" pitchFamily="49" charset="-122"/>
              </a:rPr>
              <a:t>多元高斯分布的参数估计公式如下：</a:t>
            </a:r>
            <a:endParaRPr lang="en-US" altLang="zh-CN" sz="2000" dirty="0">
              <a:latin typeface="Arial" charset="0"/>
              <a:ea typeface="黑体" pitchFamily="49" charset="-122"/>
            </a:endParaRPr>
          </a:p>
        </p:txBody>
      </p:sp>
      <p:pic>
        <p:nvPicPr>
          <p:cNvPr id="4" name="图片 3" descr="`)KRX@}5Y_Z$%HT2X]THFZG"/>
          <p:cNvPicPr>
            <a:picLocks noChangeAspect="1"/>
          </p:cNvPicPr>
          <p:nvPr/>
        </p:nvPicPr>
        <p:blipFill>
          <a:blip r:embed="rId1"/>
          <a:srcRect/>
          <a:stretch>
            <a:fillRect/>
          </a:stretch>
        </p:blipFill>
        <p:spPr>
          <a:xfrm>
            <a:off x="2912110" y="1943100"/>
            <a:ext cx="4570095" cy="2193290"/>
          </a:xfrm>
          <a:prstGeom prst="rect">
            <a:avLst/>
          </a:prstGeom>
        </p:spPr>
      </p:pic>
      <p:sp>
        <p:nvSpPr>
          <p:cNvPr id="5" name="文本框 4"/>
          <p:cNvSpPr txBox="1"/>
          <p:nvPr/>
        </p:nvSpPr>
        <p:spPr>
          <a:xfrm>
            <a:off x="1135380" y="4243705"/>
            <a:ext cx="9751060" cy="701040"/>
          </a:xfrm>
          <a:prstGeom prst="rect">
            <a:avLst/>
          </a:prstGeom>
          <a:noFill/>
        </p:spPr>
        <p:txBody>
          <a:bodyPr wrap="square" rtlCol="0" anchor="t">
            <a:spAutoFit/>
          </a:bodyPr>
          <a:p>
            <a:r>
              <a:rPr lang="zh-CN" altLang="en-US" sz="2000"/>
              <a:t>分别是求mean 和协方差的公式，x</a:t>
            </a:r>
            <a:r>
              <a:rPr lang="zh-CN" altLang="en-US" sz="2000" baseline="30000"/>
              <a:t>(</a:t>
            </a:r>
            <a:r>
              <a:rPr lang="en-US" altLang="zh-CN" sz="2000" baseline="30000"/>
              <a:t>i</a:t>
            </a:r>
            <a:r>
              <a:rPr lang="zh-CN" altLang="en-US" sz="2000" baseline="30000"/>
              <a:t>)</a:t>
            </a:r>
            <a:r>
              <a:rPr lang="zh-CN" altLang="en-US" sz="2000"/>
              <a:t>表示样例，共有m 个，每个样例n 个特征，因此</a:t>
            </a:r>
            <a:endParaRPr lang="zh-CN" altLang="en-US" sz="2000"/>
          </a:p>
          <a:p>
            <a:r>
              <a:rPr lang="zh-CN" altLang="en-US" sz="2000"/>
              <a:t>μ是n 维向量，Σ是n*n 协方差矩阵。</a:t>
            </a:r>
            <a:endParaRPr lang="zh-CN" altLang="en-US" sz="2000"/>
          </a:p>
        </p:txBody>
      </p:sp>
      <p:sp>
        <p:nvSpPr>
          <p:cNvPr id="6" name="文本框 5"/>
          <p:cNvSpPr txBox="1"/>
          <p:nvPr/>
        </p:nvSpPr>
        <p:spPr>
          <a:xfrm>
            <a:off x="1135380" y="5052695"/>
            <a:ext cx="9965055" cy="1005840"/>
          </a:xfrm>
          <a:prstGeom prst="rect">
            <a:avLst/>
          </a:prstGeom>
          <a:noFill/>
        </p:spPr>
        <p:txBody>
          <a:bodyPr wrap="square" rtlCol="0" anchor="t">
            <a:spAutoFit/>
          </a:bodyPr>
          <a:p>
            <a:r>
              <a:rPr lang="zh-CN" altLang="en-US" sz="2000"/>
              <a:t>当m&lt;&lt;n 时，我们会发现Σ是奇异阵（|Σ| = 0），也就是说Σ</a:t>
            </a:r>
            <a:r>
              <a:rPr lang="zh-CN" altLang="en-US" sz="2000" baseline="30000"/>
              <a:t>−1</a:t>
            </a:r>
            <a:r>
              <a:rPr lang="zh-CN" altLang="en-US" sz="2000"/>
              <a:t>不存在，没办法拟合出多元高斯分布了，确切的说是我们估计不出来Σ。</a:t>
            </a:r>
            <a:endParaRPr lang="zh-CN" altLang="en-US" sz="2000"/>
          </a:p>
          <a:p>
            <a:r>
              <a:rPr lang="zh-CN" altLang="en-US" sz="2000">
                <a:solidFill>
                  <a:srgbClr val="0070C0"/>
                </a:solidFill>
              </a:rPr>
              <a:t>如果我们仍然想用多元高斯分布来估计样本，那怎么办呢？</a:t>
            </a:r>
            <a:endParaRPr lang="zh-CN" altLang="en-US" sz="200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MH_Text_1"/>
          <p:cNvSpPr txBox="1"/>
          <p:nvPr/>
        </p:nvSpPr>
        <p:spPr>
          <a:xfrm>
            <a:off x="1035050" y="1082040"/>
            <a:ext cx="9759950" cy="449580"/>
          </a:xfrm>
          <a:prstGeom prst="rect">
            <a:avLst/>
          </a:prstGeom>
          <a:noFill/>
          <a:ln w="9525">
            <a:noFill/>
            <a:miter/>
          </a:ln>
        </p:spPr>
        <p:txBody>
          <a:bodyPr/>
          <a:p>
            <a:pPr lvl="0" eaLnBrk="1" hangingPunct="1">
              <a:spcBef>
                <a:spcPts val="1200"/>
              </a:spcBef>
              <a:spcAft>
                <a:spcPts val="600"/>
              </a:spcAft>
            </a:pPr>
            <a:r>
              <a:rPr lang="en-US" altLang="zh-CN" sz="2000" dirty="0">
                <a:latin typeface="Arial" charset="0"/>
                <a:ea typeface="黑体" pitchFamily="49" charset="-122"/>
              </a:rPr>
              <a:t>下面通过一个简单例子，来引出因子分析背后的思想。</a:t>
            </a:r>
            <a:endParaRPr lang="en-US" altLang="zh-CN" sz="2000" dirty="0">
              <a:latin typeface="Arial" charset="0"/>
              <a:ea typeface="黑体" pitchFamily="49" charset="-122"/>
            </a:endParaRPr>
          </a:p>
        </p:txBody>
      </p:sp>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例子</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078230" y="1775460"/>
            <a:ext cx="9357360" cy="701040"/>
          </a:xfrm>
          <a:prstGeom prst="rect">
            <a:avLst/>
          </a:prstGeom>
          <a:noFill/>
        </p:spPr>
        <p:txBody>
          <a:bodyPr wrap="square" rtlCol="0" anchor="t">
            <a:spAutoFit/>
          </a:bodyPr>
          <a:p>
            <a:r>
              <a:rPr lang="zh-CN" altLang="en-US" sz="2000"/>
              <a:t>因子分析的实质是认为m 个n 维特征的训练样例</a:t>
            </a:r>
            <a:endParaRPr lang="zh-CN" altLang="en-US" sz="2000"/>
          </a:p>
          <a:p>
            <a:r>
              <a:rPr lang="zh-CN" altLang="en-US" sz="2000"/>
              <a:t>的产生过程如下：</a:t>
            </a:r>
            <a:endParaRPr lang="zh-CN" altLang="en-US" sz="2000"/>
          </a:p>
        </p:txBody>
      </p:sp>
      <p:graphicFrame>
        <p:nvGraphicFramePr>
          <p:cNvPr id="5" name="对象 4"/>
          <p:cNvGraphicFramePr/>
          <p:nvPr/>
        </p:nvGraphicFramePr>
        <p:xfrm>
          <a:off x="6593840" y="1614805"/>
          <a:ext cx="2915285" cy="432435"/>
        </p:xfrm>
        <a:graphic>
          <a:graphicData uri="http://schemas.openxmlformats.org/presentationml/2006/ole">
            <mc:AlternateContent xmlns:mc="http://schemas.openxmlformats.org/markup-compatibility/2006">
              <mc:Choice xmlns:v="urn:schemas-microsoft-com:vml" Requires="v">
                <p:oleObj spid="_x0000_s6" name="" r:id="rId1" imgW="2689225" imgH="520065" progId="Equation.KSEE3">
                  <p:embed/>
                </p:oleObj>
              </mc:Choice>
              <mc:Fallback>
                <p:oleObj name="" r:id="rId1" imgW="2689225" imgH="520065" progId="Equation.KSEE3">
                  <p:embed/>
                  <p:pic>
                    <p:nvPicPr>
                      <p:cNvPr id="0" name="图片 5"/>
                      <p:cNvPicPr/>
                      <p:nvPr/>
                    </p:nvPicPr>
                    <p:blipFill>
                      <a:blip r:embed="rId2"/>
                      <a:srcRect/>
                      <a:stretch>
                        <a:fillRect/>
                      </a:stretch>
                    </p:blipFill>
                    <p:spPr>
                      <a:xfrm>
                        <a:off x="6593840" y="1614805"/>
                        <a:ext cx="2915285" cy="432435"/>
                      </a:xfrm>
                      <a:prstGeom prst="rect">
                        <a:avLst/>
                      </a:prstGeom>
                    </p:spPr>
                  </p:pic>
                </p:oleObj>
              </mc:Fallback>
            </mc:AlternateContent>
          </a:graphicData>
        </a:graphic>
      </p:graphicFrame>
      <p:pic>
        <p:nvPicPr>
          <p:cNvPr id="7" name="图片 6" descr="JS(}6%9R%1{RT82V)PM2M)E"/>
          <p:cNvPicPr>
            <a:picLocks noChangeAspect="1"/>
          </p:cNvPicPr>
          <p:nvPr/>
        </p:nvPicPr>
        <p:blipFill>
          <a:blip r:embed="rId3"/>
          <a:srcRect/>
          <a:stretch>
            <a:fillRect/>
          </a:stretch>
        </p:blipFill>
        <p:spPr>
          <a:xfrm>
            <a:off x="1045845" y="3056890"/>
            <a:ext cx="9556750" cy="21532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例子</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8" name="图片 7" descr="G5}60CM8R~O{]M6WG`WO$HX"/>
          <p:cNvPicPr>
            <a:picLocks noChangeAspect="1"/>
          </p:cNvPicPr>
          <p:nvPr/>
        </p:nvPicPr>
        <p:blipFill>
          <a:blip r:embed="rId1"/>
          <a:srcRect l="90" b="21796"/>
          <a:stretch>
            <a:fillRect/>
          </a:stretch>
        </p:blipFill>
        <p:spPr>
          <a:xfrm>
            <a:off x="1169670" y="1584960"/>
            <a:ext cx="9749155" cy="3858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例子</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2" name="图片 1" descr="U%1)5]F8B(]]A%]GB7ROFSO"/>
          <p:cNvPicPr>
            <a:picLocks noChangeAspect="1"/>
          </p:cNvPicPr>
          <p:nvPr/>
        </p:nvPicPr>
        <p:blipFill>
          <a:blip r:embed="rId1"/>
          <a:srcRect l="-188" b="16965"/>
          <a:stretch>
            <a:fillRect/>
          </a:stretch>
        </p:blipFill>
        <p:spPr>
          <a:xfrm>
            <a:off x="2305050" y="1070610"/>
            <a:ext cx="7154545" cy="5278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例子</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4" name="文本框 3"/>
          <p:cNvSpPr txBox="1"/>
          <p:nvPr/>
        </p:nvSpPr>
        <p:spPr>
          <a:xfrm>
            <a:off x="1306195" y="1160780"/>
            <a:ext cx="8917940" cy="396240"/>
          </a:xfrm>
          <a:prstGeom prst="rect">
            <a:avLst/>
          </a:prstGeom>
          <a:noFill/>
        </p:spPr>
        <p:txBody>
          <a:bodyPr wrap="square" rtlCol="0" anchor="t">
            <a:spAutoFit/>
          </a:bodyPr>
          <a:p>
            <a:r>
              <a:rPr lang="zh-CN" altLang="en-US" sz="2000"/>
              <a:t>那么按照因子分析的理解，样本点的生成过程如下：</a:t>
            </a:r>
            <a:endParaRPr lang="zh-CN" altLang="en-US" sz="2000"/>
          </a:p>
        </p:txBody>
      </p:sp>
      <p:pic>
        <p:nvPicPr>
          <p:cNvPr id="5" name="图片 4" descr="UM2M616PILJYN84[0UXT}T4"/>
          <p:cNvPicPr>
            <a:picLocks noChangeAspect="1"/>
          </p:cNvPicPr>
          <p:nvPr/>
        </p:nvPicPr>
        <p:blipFill>
          <a:blip r:embed="rId1"/>
          <a:srcRect/>
          <a:stretch>
            <a:fillRect/>
          </a:stretch>
        </p:blipFill>
        <p:spPr>
          <a:xfrm>
            <a:off x="891540" y="2127885"/>
            <a:ext cx="10486390" cy="31921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例子</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4" name="图片 3" descr="]}OR@VFS95BD4)Z48A7W~J3"/>
          <p:cNvPicPr>
            <a:picLocks noChangeAspect="1"/>
          </p:cNvPicPr>
          <p:nvPr/>
        </p:nvPicPr>
        <p:blipFill>
          <a:blip r:embed="rId1"/>
          <a:srcRect/>
          <a:stretch>
            <a:fillRect/>
          </a:stretch>
        </p:blipFill>
        <p:spPr>
          <a:xfrm>
            <a:off x="1394460" y="1201420"/>
            <a:ext cx="8425180" cy="579755"/>
          </a:xfrm>
          <a:prstGeom prst="rect">
            <a:avLst/>
          </a:prstGeom>
        </p:spPr>
      </p:pic>
      <p:pic>
        <p:nvPicPr>
          <p:cNvPr id="5" name="图片 4" descr="`%~UQM65BX8G$M0I33@96)K"/>
          <p:cNvPicPr>
            <a:picLocks noChangeAspect="1"/>
          </p:cNvPicPr>
          <p:nvPr/>
        </p:nvPicPr>
        <p:blipFill>
          <a:blip r:embed="rId2"/>
          <a:srcRect/>
          <a:stretch>
            <a:fillRect/>
          </a:stretch>
        </p:blipFill>
        <p:spPr>
          <a:xfrm>
            <a:off x="3086735" y="2058670"/>
            <a:ext cx="4834890" cy="37001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例子</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4" name="图片 3" descr="UJ$_VG4Y1]~1FTZ9G]}1{$8"/>
          <p:cNvPicPr>
            <a:picLocks noChangeAspect="1"/>
          </p:cNvPicPr>
          <p:nvPr/>
        </p:nvPicPr>
        <p:blipFill>
          <a:blip r:embed="rId1"/>
          <a:srcRect l="559" b="15842"/>
          <a:stretch>
            <a:fillRect/>
          </a:stretch>
        </p:blipFill>
        <p:spPr>
          <a:xfrm>
            <a:off x="974725" y="1133475"/>
            <a:ext cx="7859395" cy="5089525"/>
          </a:xfrm>
          <a:prstGeom prst="rect">
            <a:avLst/>
          </a:prstGeom>
        </p:spPr>
      </p:pic>
      <p:pic>
        <p:nvPicPr>
          <p:cNvPr id="5" name="图片 4" descr="(A)WV@SZ7VT1Z2LE@GMM~U7"/>
          <p:cNvPicPr>
            <a:picLocks noChangeAspect="1"/>
          </p:cNvPicPr>
          <p:nvPr/>
        </p:nvPicPr>
        <p:blipFill>
          <a:blip r:embed="rId2"/>
          <a:srcRect/>
          <a:stretch>
            <a:fillRect/>
          </a:stretch>
        </p:blipFill>
        <p:spPr>
          <a:xfrm>
            <a:off x="4064635" y="5415280"/>
            <a:ext cx="8208010" cy="679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例子</a:t>
            </a:r>
            <a:endParaRPr kumimoji="0" lang="zh-CN" altLang="en-US" sz="32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5" name="图片 4" descr="W{9AZW3FK@VLJ8LN@CS``_S"/>
          <p:cNvPicPr>
            <a:picLocks noChangeAspect="1"/>
          </p:cNvPicPr>
          <p:nvPr/>
        </p:nvPicPr>
        <p:blipFill>
          <a:blip r:embed="rId1"/>
          <a:srcRect/>
          <a:stretch>
            <a:fillRect/>
          </a:stretch>
        </p:blipFill>
        <p:spPr>
          <a:xfrm>
            <a:off x="1379220" y="1133475"/>
            <a:ext cx="5329555" cy="407035"/>
          </a:xfrm>
          <a:prstGeom prst="rect">
            <a:avLst/>
          </a:prstGeom>
        </p:spPr>
      </p:pic>
      <p:pic>
        <p:nvPicPr>
          <p:cNvPr id="6" name="图片 5" descr="@(L@HJ]DQ6[O(ATS{ZW]}B8"/>
          <p:cNvPicPr>
            <a:picLocks noChangeAspect="1"/>
          </p:cNvPicPr>
          <p:nvPr/>
        </p:nvPicPr>
        <p:blipFill>
          <a:blip r:embed="rId2"/>
          <a:srcRect l="566" t="3149" b="2023"/>
          <a:stretch>
            <a:fillRect/>
          </a:stretch>
        </p:blipFill>
        <p:spPr>
          <a:xfrm>
            <a:off x="2177415" y="1522095"/>
            <a:ext cx="5533390" cy="3539490"/>
          </a:xfrm>
          <a:prstGeom prst="rect">
            <a:avLst/>
          </a:prstGeom>
        </p:spPr>
      </p:pic>
      <p:pic>
        <p:nvPicPr>
          <p:cNvPr id="7" name="图片 6" descr="0]Y5HV[8{GT[AWSPA5VG0]E"/>
          <p:cNvPicPr>
            <a:picLocks noChangeAspect="1"/>
          </p:cNvPicPr>
          <p:nvPr/>
        </p:nvPicPr>
        <p:blipFill>
          <a:blip r:embed="rId3"/>
          <a:srcRect/>
          <a:stretch>
            <a:fillRect/>
          </a:stretch>
        </p:blipFill>
        <p:spPr>
          <a:xfrm>
            <a:off x="1311910" y="5125085"/>
            <a:ext cx="7759065" cy="311785"/>
          </a:xfrm>
          <a:prstGeom prst="rect">
            <a:avLst/>
          </a:prstGeom>
        </p:spPr>
      </p:pic>
      <p:sp>
        <p:nvSpPr>
          <p:cNvPr id="8" name="文本框 7"/>
          <p:cNvSpPr txBox="1"/>
          <p:nvPr/>
        </p:nvSpPr>
        <p:spPr>
          <a:xfrm>
            <a:off x="1263650" y="5553075"/>
            <a:ext cx="10233025" cy="701040"/>
          </a:xfrm>
          <a:prstGeom prst="rect">
            <a:avLst/>
          </a:prstGeom>
          <a:noFill/>
        </p:spPr>
        <p:txBody>
          <a:bodyPr wrap="square" rtlCol="0" anchor="t">
            <a:spAutoFit/>
          </a:bodyPr>
          <a:p>
            <a:r>
              <a:rPr lang="zh-CN" altLang="en-US" sz="2000"/>
              <a:t>由以上的直观分析，我们知道了</a:t>
            </a:r>
            <a:r>
              <a:rPr lang="zh-CN" altLang="en-US" sz="2000">
                <a:solidFill>
                  <a:srgbClr val="0070C0"/>
                </a:solidFill>
              </a:rPr>
              <a:t>因子分析其实就是认为高维样本点实际上是由低维样本点经过高斯分布、线性变换、误差扰动生成的</a:t>
            </a:r>
            <a:r>
              <a:rPr lang="zh-CN" altLang="en-US" sz="2000"/>
              <a:t>，因此高维数据可以使用低维来表示。</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endParaRPr kumimoji="0" lang="zh-CN" altLang="da-DK" sz="3200" b="0" i="0" u="none" strike="noStrike" kern="1200" cap="none" spc="0" normalizeH="0" baseline="0" noProof="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4" name="文本框 3"/>
          <p:cNvSpPr txBox="1"/>
          <p:nvPr/>
        </p:nvSpPr>
        <p:spPr>
          <a:xfrm>
            <a:off x="1235710" y="1183640"/>
            <a:ext cx="10373360" cy="701040"/>
          </a:xfrm>
          <a:prstGeom prst="rect">
            <a:avLst/>
          </a:prstGeom>
          <a:noFill/>
        </p:spPr>
        <p:txBody>
          <a:bodyPr wrap="square" rtlCol="0" anchor="t">
            <a:spAutoFit/>
          </a:bodyPr>
          <a:p>
            <a:r>
              <a:rPr lang="zh-CN" altLang="en-US" sz="2000"/>
              <a:t>上面的过程是从隐含随机变量z 经过变换和误差扰动来得到观测到的样本点。其中</a:t>
            </a:r>
            <a:r>
              <a:rPr lang="en-US" altLang="zh-CN" sz="2000"/>
              <a:t>z</a:t>
            </a:r>
            <a:r>
              <a:rPr lang="zh-CN" altLang="en-US" sz="2000"/>
              <a:t>被称为因子，是低维的。</a:t>
            </a:r>
            <a:endParaRPr lang="zh-CN" altLang="en-US" sz="2000"/>
          </a:p>
        </p:txBody>
      </p:sp>
      <p:pic>
        <p:nvPicPr>
          <p:cNvPr id="5" name="图片 4" descr="~XD(Y3]ZW}TTS`4R9]H7E1U"/>
          <p:cNvPicPr>
            <a:picLocks noChangeAspect="1"/>
          </p:cNvPicPr>
          <p:nvPr/>
        </p:nvPicPr>
        <p:blipFill>
          <a:blip r:embed="rId1"/>
          <a:srcRect/>
          <a:stretch>
            <a:fillRect/>
          </a:stretch>
        </p:blipFill>
        <p:spPr>
          <a:xfrm>
            <a:off x="3400425" y="2092325"/>
            <a:ext cx="3364230" cy="2018665"/>
          </a:xfrm>
          <a:prstGeom prst="rect">
            <a:avLst/>
          </a:prstGeom>
        </p:spPr>
      </p:pic>
      <p:sp>
        <p:nvSpPr>
          <p:cNvPr id="6" name="文本框 5"/>
          <p:cNvSpPr txBox="1"/>
          <p:nvPr/>
        </p:nvSpPr>
        <p:spPr>
          <a:xfrm>
            <a:off x="1374775" y="4330065"/>
            <a:ext cx="7128510" cy="396240"/>
          </a:xfrm>
          <a:prstGeom prst="rect">
            <a:avLst/>
          </a:prstGeom>
          <a:noFill/>
        </p:spPr>
        <p:txBody>
          <a:bodyPr wrap="square" rtlCol="0" anchor="t">
            <a:spAutoFit/>
          </a:bodyPr>
          <a:p>
            <a:r>
              <a:rPr lang="zh-CN" altLang="en-US" sz="2000"/>
              <a:t>矩阵表示法认为z 和x 联合符合多元高斯分布，如下</a:t>
            </a:r>
            <a:endParaRPr lang="zh-CN" altLang="en-US" sz="2000"/>
          </a:p>
        </p:txBody>
      </p:sp>
      <p:pic>
        <p:nvPicPr>
          <p:cNvPr id="7" name="图片 6"/>
          <p:cNvPicPr>
            <a:picLocks noChangeAspect="1"/>
          </p:cNvPicPr>
          <p:nvPr/>
        </p:nvPicPr>
        <p:blipFill>
          <a:blip r:embed="rId2"/>
          <a:srcRect/>
          <a:stretch>
            <a:fillRect/>
          </a:stretch>
        </p:blipFill>
        <p:spPr>
          <a:xfrm>
            <a:off x="3281680" y="4959985"/>
            <a:ext cx="2847340" cy="786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组合 3"/>
          <p:cNvGrpSpPr/>
          <p:nvPr/>
        </p:nvGrpSpPr>
        <p:grpSpPr>
          <a:xfrm>
            <a:off x="4402138" y="1701800"/>
            <a:ext cx="5495925" cy="517525"/>
            <a:chOff x="4621032" y="1120471"/>
            <a:chExt cx="5495424" cy="517830"/>
          </a:xfrm>
        </p:grpSpPr>
        <p:sp>
          <p:nvSpPr>
            <p:cNvPr id="3" name="MH_Entry_1">
              <a:hlinkClick r:id="rId1" action="ppaction://hlinksldjump"/>
            </p:cNvPr>
            <p:cNvSpPr/>
            <p:nvPr/>
          </p:nvSpPr>
          <p:spPr>
            <a:xfrm>
              <a:off x="5275397" y="1120471"/>
              <a:ext cx="4841059"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latinLnBrk="0" hangingPunct="1">
                <a:spcBef>
                  <a:spcPts val="0"/>
                </a:spcBef>
                <a:spcAft>
                  <a:spcPts val="0"/>
                </a:spcAft>
                <a:buClrTx/>
                <a:buSzTx/>
                <a:buFontTx/>
                <a:buNone/>
                <a:defRPr/>
              </a:pPr>
              <a:r>
                <a:rPr kumimoji="0" lang="zh-CN" sz="2800" b="0" i="0" u="none" strike="noStrike" kern="1200" cap="none" spc="0" normalizeH="0" baseline="0" noProof="0" dirty="0">
                  <a:ln>
                    <a:noFill/>
                  </a:ln>
                  <a:solidFill>
                    <a:schemeClr val="accent1">
                      <a:lumMod val="75000"/>
                    </a:schemeClr>
                  </a:solidFill>
                  <a:effectLst/>
                  <a:uLnTx/>
                  <a:uFillTx/>
                  <a:latin typeface="+mn-lt"/>
                  <a:ea typeface="+mn-ea"/>
                  <a:cs typeface="+mn-cs"/>
                </a:rPr>
                <a:t>重新审视高斯模型</a:t>
              </a:r>
              <a:endParaRPr kumimoji="0" lang="zh-CN" sz="28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
          <p:nvSpPr>
            <p:cNvPr id="31" name="MH_Number_1">
              <a:hlinkClick r:id="rId1" action="ppaction://hlinksldjump"/>
            </p:cNvPr>
            <p:cNvSpPr/>
            <p:nvPr/>
          </p:nvSpPr>
          <p:spPr>
            <a:xfrm>
              <a:off x="4621032" y="1155231"/>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accent1"/>
                  </a:solidFill>
                  <a:effectLst/>
                  <a:uLnTx/>
                  <a:uFillTx/>
                  <a:latin typeface="Times New Roman" pitchFamily="18" charset="0"/>
                  <a:ea typeface="+mn-ea"/>
                  <a:cs typeface="Times New Roman" pitchFamily="18" charset="0"/>
                </a:rPr>
                <a:t>1</a:t>
              </a:r>
              <a:endParaRPr kumimoji="0" lang="zh-CN" altLang="en-US" sz="2400" b="0" i="0" u="none" strike="noStrike" kern="1200" cap="none" spc="0" normalizeH="0" baseline="0" noProof="0" dirty="0">
                <a:ln>
                  <a:noFill/>
                </a:ln>
                <a:solidFill>
                  <a:schemeClr val="accent1"/>
                </a:solidFill>
                <a:effectLst/>
                <a:uLnTx/>
                <a:uFillTx/>
                <a:latin typeface="Times New Roman" pitchFamily="18" charset="0"/>
                <a:ea typeface="+mn-ea"/>
                <a:cs typeface="Times New Roman" pitchFamily="18" charset="0"/>
              </a:endParaRPr>
            </a:p>
          </p:txBody>
        </p:sp>
        <p:sp>
          <p:nvSpPr>
            <p:cNvPr id="2" name="MH_Others_1"/>
            <p:cNvSpPr/>
            <p:nvPr/>
          </p:nvSpPr>
          <p:spPr>
            <a:xfrm>
              <a:off x="5209994" y="1120471"/>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solidFill>
                <a:effectLst/>
                <a:uLnTx/>
                <a:uFillTx/>
                <a:latin typeface="+mn-lt"/>
                <a:ea typeface="+mn-ea"/>
                <a:cs typeface="+mn-cs"/>
              </a:endParaRPr>
            </a:p>
          </p:txBody>
        </p:sp>
      </p:grpSp>
      <p:grpSp>
        <p:nvGrpSpPr>
          <p:cNvPr id="12291" name="组合 4"/>
          <p:cNvGrpSpPr/>
          <p:nvPr/>
        </p:nvGrpSpPr>
        <p:grpSpPr>
          <a:xfrm>
            <a:off x="4402138" y="3167063"/>
            <a:ext cx="5495925" cy="519112"/>
            <a:chOff x="4621032" y="1860246"/>
            <a:chExt cx="5495424" cy="517830"/>
          </a:xfrm>
        </p:grpSpPr>
        <p:sp>
          <p:nvSpPr>
            <p:cNvPr id="27" name="MH_Entry_2">
              <a:hlinkClick r:id="rId1" action="ppaction://hlinksldjump"/>
            </p:cNvPr>
            <p:cNvSpPr/>
            <p:nvPr/>
          </p:nvSpPr>
          <p:spPr>
            <a:xfrm>
              <a:off x="5275397" y="1860246"/>
              <a:ext cx="4841059"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algn="l" defTabSz="914400" rtl="0" eaLnBrk="1" latinLnBrk="0" hangingPunct="1">
                <a:spcBef>
                  <a:spcPts val="0"/>
                </a:spcBef>
                <a:spcAft>
                  <a:spcPts val="0"/>
                </a:spcAft>
                <a:buClrTx/>
                <a:buSzTx/>
                <a:buFontTx/>
                <a:buNone/>
                <a:defRPr/>
              </a:pPr>
              <a:r>
                <a:rPr kumimoji="0" lang="zh-CN" sz="2800" b="0" i="0" u="none" strike="noStrike" kern="1200" cap="none" spc="0" normalizeH="0" baseline="0" noProof="0" dirty="0">
                  <a:ln>
                    <a:noFill/>
                  </a:ln>
                  <a:solidFill>
                    <a:schemeClr val="accent1">
                      <a:lumMod val="75000"/>
                    </a:schemeClr>
                  </a:solidFill>
                  <a:uLnTx/>
                  <a:uFillTx/>
                  <a:latin typeface="+mn-lt"/>
                  <a:ea typeface="+mn-ea"/>
                  <a:cs typeface="+mn-cs"/>
                </a:rPr>
                <a:t>因子分析模型</a:t>
              </a:r>
              <a:endParaRPr kumimoji="0" lang="zh-CN" sz="2800" b="0" i="0" u="none" strike="noStrike" kern="1200" cap="none" spc="0" normalizeH="0" baseline="0" noProof="0" dirty="0">
                <a:ln>
                  <a:noFill/>
                </a:ln>
                <a:solidFill>
                  <a:schemeClr val="accent1">
                    <a:lumMod val="75000"/>
                  </a:schemeClr>
                </a:solidFill>
                <a:uLnTx/>
                <a:uFillTx/>
                <a:latin typeface="+mn-lt"/>
                <a:ea typeface="+mn-ea"/>
                <a:cs typeface="+mn-cs"/>
              </a:endParaRPr>
            </a:p>
          </p:txBody>
        </p:sp>
        <p:sp>
          <p:nvSpPr>
            <p:cNvPr id="37" name="MH_Number_2">
              <a:hlinkClick r:id="rId1" action="ppaction://hlinksldjump"/>
            </p:cNvPr>
            <p:cNvSpPr/>
            <p:nvPr/>
          </p:nvSpPr>
          <p:spPr>
            <a:xfrm>
              <a:off x="4621032" y="1895006"/>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Times New Roman" pitchFamily="18" charset="0"/>
                  <a:ea typeface="+mn-ea"/>
                  <a:cs typeface="Times New Roman" pitchFamily="18" charset="0"/>
                </a:rPr>
                <a:t>2</a:t>
              </a:r>
              <a:endParaRPr kumimoji="0" lang="zh-CN" altLang="en-US" sz="2400" b="0" i="0" u="none" strike="noStrike" kern="1200" cap="none" spc="0" normalizeH="0" baseline="0" noProof="0" dirty="0">
                <a:ln>
                  <a:noFill/>
                </a:ln>
                <a:solidFill>
                  <a:schemeClr val="accent1"/>
                </a:solidFill>
                <a:effectLst/>
                <a:uLnTx/>
                <a:uFillTx/>
                <a:latin typeface="Times New Roman" pitchFamily="18" charset="0"/>
                <a:ea typeface="+mn-ea"/>
                <a:cs typeface="Times New Roman" pitchFamily="18" charset="0"/>
              </a:endParaRPr>
            </a:p>
          </p:txBody>
        </p:sp>
        <p:sp>
          <p:nvSpPr>
            <p:cNvPr id="38" name="MH_Others_2"/>
            <p:cNvSpPr/>
            <p:nvPr/>
          </p:nvSpPr>
          <p:spPr>
            <a:xfrm>
              <a:off x="5209994" y="1860246"/>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solidFill>
                <a:effectLst/>
                <a:uLnTx/>
                <a:uFillTx/>
                <a:latin typeface="+mn-lt"/>
                <a:ea typeface="+mn-ea"/>
                <a:cs typeface="+mn-cs"/>
              </a:endParaRPr>
            </a:p>
          </p:txBody>
        </p:sp>
      </p:grpSp>
      <p:grpSp>
        <p:nvGrpSpPr>
          <p:cNvPr id="12292" name="组合 5"/>
          <p:cNvGrpSpPr/>
          <p:nvPr/>
        </p:nvGrpSpPr>
        <p:grpSpPr>
          <a:xfrm>
            <a:off x="4402138" y="4633913"/>
            <a:ext cx="5495925" cy="519112"/>
            <a:chOff x="4621032" y="2600021"/>
            <a:chExt cx="5495424" cy="517830"/>
          </a:xfrm>
        </p:grpSpPr>
        <p:sp>
          <p:nvSpPr>
            <p:cNvPr id="40" name="MH_Entry_3">
              <a:hlinkClick r:id="rId1" action="ppaction://hlinksldjump"/>
            </p:cNvPr>
            <p:cNvSpPr/>
            <p:nvPr/>
          </p:nvSpPr>
          <p:spPr>
            <a:xfrm>
              <a:off x="5275397" y="2600021"/>
              <a:ext cx="4841059"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algn="l" defTabSz="914400" rtl="0" eaLnBrk="1" latinLnBrk="0" hangingPunct="1">
                <a:spcBef>
                  <a:spcPts val="0"/>
                </a:spcBef>
                <a:spcAft>
                  <a:spcPts val="0"/>
                </a:spcAft>
                <a:buClrTx/>
                <a:buSzTx/>
                <a:buFontTx/>
                <a:buNone/>
                <a:defRPr/>
              </a:pPr>
              <a:r>
                <a:rPr kumimoji="0" lang="zh-CN" sz="2800" b="0" i="0" u="none" strike="noStrike" kern="1200" cap="none" spc="0" normalizeH="0" baseline="0" noProof="0" dirty="0">
                  <a:ln>
                    <a:noFill/>
                  </a:ln>
                  <a:solidFill>
                    <a:schemeClr val="accent1">
                      <a:lumMod val="75000"/>
                    </a:schemeClr>
                  </a:solidFill>
                  <a:uLnTx/>
                  <a:uFillTx/>
                  <a:latin typeface="+mn-lt"/>
                  <a:ea typeface="+mn-ea"/>
                  <a:cs typeface="+mn-cs"/>
                </a:rPr>
                <a:t>主成分分析</a:t>
              </a:r>
              <a:r>
                <a:rPr kumimoji="0" lang="en-US" altLang="zh-CN" sz="2800" b="0" i="0" u="none" strike="noStrike" kern="1200" cap="none" spc="0" normalizeH="0" baseline="0" noProof="0" dirty="0">
                  <a:ln>
                    <a:noFill/>
                  </a:ln>
                  <a:solidFill>
                    <a:schemeClr val="accent1">
                      <a:lumMod val="75000"/>
                    </a:schemeClr>
                  </a:solidFill>
                  <a:uLnTx/>
                  <a:uFillTx/>
                  <a:latin typeface="+mn-lt"/>
                  <a:ea typeface="+mn-ea"/>
                  <a:cs typeface="+mn-cs"/>
                </a:rPr>
                <a:t>PCA</a:t>
              </a:r>
              <a:endParaRPr kumimoji="0" lang="en-US" altLang="zh-CN" sz="2800" b="0" i="0" u="none" strike="noStrike" kern="1200" cap="none" spc="0" normalizeH="0" baseline="0" noProof="0" dirty="0">
                <a:ln>
                  <a:noFill/>
                </a:ln>
                <a:solidFill>
                  <a:schemeClr val="accent1">
                    <a:lumMod val="75000"/>
                  </a:schemeClr>
                </a:solidFill>
                <a:uLnTx/>
                <a:uFillTx/>
                <a:latin typeface="+mn-lt"/>
                <a:ea typeface="+mn-ea"/>
                <a:cs typeface="+mn-cs"/>
              </a:endParaRPr>
            </a:p>
          </p:txBody>
        </p:sp>
        <p:sp>
          <p:nvSpPr>
            <p:cNvPr id="41" name="MH_Number_3">
              <a:hlinkClick r:id="rId1" action="ppaction://hlinksldjump"/>
            </p:cNvPr>
            <p:cNvSpPr/>
            <p:nvPr/>
          </p:nvSpPr>
          <p:spPr>
            <a:xfrm>
              <a:off x="4621032" y="2634781"/>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latinLnBrk="0" hangingPunct="1">
                <a:spcBef>
                  <a:spcPts val="0"/>
                </a:spcBef>
                <a:spcAft>
                  <a:spcPts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Times New Roman" pitchFamily="18" charset="0"/>
                  <a:ea typeface="+mn-ea"/>
                  <a:cs typeface="Times New Roman" pitchFamily="18" charset="0"/>
                </a:rPr>
                <a:t>3</a:t>
              </a:r>
              <a:endParaRPr kumimoji="0" lang="zh-CN" altLang="en-US" sz="2400" b="0" i="0" u="none" strike="noStrike" kern="1200" cap="none" spc="0" normalizeH="0" baseline="0" noProof="0" dirty="0">
                <a:ln>
                  <a:noFill/>
                </a:ln>
                <a:solidFill>
                  <a:schemeClr val="accent1"/>
                </a:solidFill>
                <a:effectLst/>
                <a:uLnTx/>
                <a:uFillTx/>
                <a:latin typeface="Times New Roman" pitchFamily="18" charset="0"/>
                <a:ea typeface="+mn-ea"/>
                <a:cs typeface="Times New Roman" pitchFamily="18" charset="0"/>
              </a:endParaRPr>
            </a:p>
          </p:txBody>
        </p:sp>
        <p:sp>
          <p:nvSpPr>
            <p:cNvPr id="42" name="MH_Others_3"/>
            <p:cNvSpPr/>
            <p:nvPr/>
          </p:nvSpPr>
          <p:spPr>
            <a:xfrm>
              <a:off x="5209994" y="2600021"/>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accent1"/>
                </a:solidFill>
                <a:effectLst/>
                <a:uLnTx/>
                <a:uFillTx/>
                <a:latin typeface="+mn-lt"/>
                <a:ea typeface="+mn-ea"/>
                <a:cs typeface="+mn-cs"/>
              </a:endParaRPr>
            </a:p>
          </p:txBody>
        </p:sp>
      </p:grpSp>
      <p:sp>
        <p:nvSpPr>
          <p:cNvPr id="26" name="MH_Others_3"/>
          <p:cNvSpPr txBox="1"/>
          <p:nvPr/>
        </p:nvSpPr>
        <p:spPr>
          <a:xfrm>
            <a:off x="2506299" y="2202541"/>
            <a:ext cx="1435100" cy="2755900"/>
          </a:xfrm>
          <a:prstGeom prst="rect">
            <a:avLst/>
          </a:prstGeom>
          <a:noFill/>
        </p:spPr>
        <p:txBody>
          <a:bodyPr wrap="square" lIns="0" tIns="0" rIns="0" bIns="0" rtlCol="0" anchor="ctr" anchorCtr="0">
            <a:noAutofit/>
          </a:bodyPr>
          <a:lstStyle/>
          <a:p>
            <a:pPr marL="0" marR="0" lvl="0" indent="0" algn="ctr" defTabSz="914400" rtl="0" eaLnBrk="1" latinLnBrk="0" hangingPunct="1">
              <a:spcBef>
                <a:spcPts val="0"/>
              </a:spcBef>
              <a:spcAft>
                <a:spcPts val="0"/>
              </a:spcAft>
              <a:buClrTx/>
              <a:buSzTx/>
              <a:buFontTx/>
              <a:buNone/>
              <a:defRPr/>
            </a:pPr>
            <a:r>
              <a:rPr kumimoji="0" lang="zh-CN" altLang="en-US" sz="66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微软雅黑" pitchFamily="34" charset="-122"/>
                <a:ea typeface="微软雅黑" pitchFamily="34" charset="-122"/>
                <a:cs typeface="+mn-cs"/>
              </a:rPr>
              <a:t>目</a:t>
            </a:r>
            <a:endParaRPr kumimoji="0" lang="en-US" altLang="zh-CN" sz="66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微软雅黑" pitchFamily="34" charset="-122"/>
              <a:ea typeface="微软雅黑" pitchFamily="34" charset="-122"/>
              <a:cs typeface="+mn-cs"/>
            </a:endParaRPr>
          </a:p>
          <a:p>
            <a:pPr marL="0" marR="0" lvl="0" indent="0" algn="ctr" defTabSz="914400" rtl="0" eaLnBrk="1" latinLnBrk="0" hangingPunct="1">
              <a:spcBef>
                <a:spcPts val="0"/>
              </a:spcBef>
              <a:spcAft>
                <a:spcPts val="0"/>
              </a:spcAft>
              <a:buClrTx/>
              <a:buSzTx/>
              <a:buFontTx/>
              <a:buNone/>
              <a:defRPr/>
            </a:pPr>
            <a:r>
              <a:rPr kumimoji="0" lang="zh-CN" altLang="en-US" sz="66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微软雅黑" pitchFamily="34" charset="-122"/>
                <a:ea typeface="微软雅黑" pitchFamily="34" charset="-122"/>
                <a:cs typeface="+mn-cs"/>
              </a:rPr>
              <a:t>录</a:t>
            </a:r>
          </a:p>
        </p:txBody>
      </p:sp>
      <p:sp>
        <p:nvSpPr>
          <p:cNvPr id="28" name="MH_Others_4"/>
          <p:cNvSpPr txBox="1"/>
          <p:nvPr/>
        </p:nvSpPr>
        <p:spPr>
          <a:xfrm rot="5400000">
            <a:off x="688181" y="3251994"/>
            <a:ext cx="3692525" cy="585788"/>
          </a:xfrm>
          <a:prstGeom prst="rect">
            <a:avLst/>
          </a:prstGeom>
          <a:noFill/>
        </p:spPr>
        <p:txBody>
          <a:bodyPr wrap="square">
            <a:spAutoFit/>
          </a:bodyPr>
          <a:lstStyle/>
          <a:p>
            <a:pPr marL="0" marR="0" lvl="0" indent="0" algn="ctr" defTabSz="914400" rtl="0" eaLnBrk="1" latinLnBrk="0" hangingPunct="1">
              <a:spcBef>
                <a:spcPts val="0"/>
              </a:spcBef>
              <a:spcAft>
                <a:spcPts val="0"/>
              </a:spcAft>
              <a:buClrTx/>
              <a:buSzTx/>
              <a:buFontTx/>
              <a:buNone/>
              <a:defRPr/>
            </a:pPr>
            <a:r>
              <a:rPr kumimoji="0" lang="en-US" altLang="zh-CN" sz="3200" b="0" i="0" u="none" strike="noStrike" kern="1200" cap="none" spc="400" normalizeH="0" baseline="0" noProof="0" dirty="0">
                <a:ln>
                  <a:noFill/>
                </a:ln>
                <a:solidFill>
                  <a:schemeClr val="accent1">
                    <a:lumMod val="20000"/>
                    <a:lumOff val="80000"/>
                  </a:schemeClr>
                </a:solidFill>
                <a:effectLst/>
                <a:uLnTx/>
                <a:uFillTx/>
                <a:latin typeface="微软雅黑" pitchFamily="34" charset="-122"/>
                <a:ea typeface="微软雅黑" pitchFamily="34" charset="-122"/>
                <a:cs typeface="+mn-cs"/>
              </a:rPr>
              <a:t>CONTENTS</a:t>
            </a:r>
            <a:endParaRPr kumimoji="0" lang="zh-CN" altLang="en-US" sz="3200" b="0" i="0" u="none" strike="noStrike" kern="1200" cap="none" spc="400" normalizeH="0" baseline="0" noProof="0" dirty="0">
              <a:ln>
                <a:noFill/>
              </a:ln>
              <a:solidFill>
                <a:schemeClr val="accent1">
                  <a:lumMod val="20000"/>
                  <a:lumOff val="80000"/>
                </a:schemeClr>
              </a:solidFill>
              <a:effectLst/>
              <a:uLnTx/>
              <a:uFillTx/>
              <a:latin typeface="微软雅黑" pitchFamily="34" charset="-122"/>
              <a:ea typeface="微软雅黑"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289685" y="1295400"/>
            <a:ext cx="4180840" cy="540385"/>
          </a:xfrm>
          <a:prstGeom prst="rect">
            <a:avLst/>
          </a:prstGeom>
          <a:noFill/>
        </p:spPr>
        <p:txBody>
          <a:bodyPr wrap="square" rtlCol="0" anchor="t">
            <a:spAutoFit/>
          </a:bodyPr>
          <a:p>
            <a:r>
              <a:rPr lang="zh-CN" altLang="en-US" sz="2400"/>
              <a:t>求𝜇</a:t>
            </a:r>
            <a:r>
              <a:rPr lang="en-US" altLang="zh-CN" sz="2400" baseline="-25000"/>
              <a:t>zx </a:t>
            </a:r>
            <a:r>
              <a:rPr lang="zh-CN" altLang="en-US" sz="2400"/>
              <a:t>之前需要求E[x]</a:t>
            </a:r>
            <a:endParaRPr lang="zh-CN" altLang="en-US" sz="2400"/>
          </a:p>
        </p:txBody>
      </p:sp>
      <p:pic>
        <p:nvPicPr>
          <p:cNvPr id="8" name="图片 7" descr="~$MWE42UO}G]RT$VYY{_15M"/>
          <p:cNvPicPr>
            <a:picLocks noChangeAspect="1"/>
          </p:cNvPicPr>
          <p:nvPr/>
        </p:nvPicPr>
        <p:blipFill>
          <a:blip r:embed="rId1"/>
          <a:srcRect/>
          <a:stretch>
            <a:fillRect/>
          </a:stretch>
        </p:blipFill>
        <p:spPr>
          <a:xfrm>
            <a:off x="3853180" y="1965960"/>
            <a:ext cx="3703320" cy="1033145"/>
          </a:xfrm>
          <a:prstGeom prst="rect">
            <a:avLst/>
          </a:prstGeom>
        </p:spPr>
      </p:pic>
      <p:pic>
        <p:nvPicPr>
          <p:cNvPr id="9" name="图片 8" descr="WUE)~6Z}OI4TW}G_35K%A]O"/>
          <p:cNvPicPr>
            <a:picLocks noChangeAspect="1"/>
          </p:cNvPicPr>
          <p:nvPr/>
        </p:nvPicPr>
        <p:blipFill>
          <a:blip r:embed="rId2"/>
          <a:srcRect/>
          <a:stretch>
            <a:fillRect/>
          </a:stretch>
        </p:blipFill>
        <p:spPr>
          <a:xfrm>
            <a:off x="4487545" y="3042920"/>
            <a:ext cx="888365" cy="422275"/>
          </a:xfrm>
          <a:prstGeom prst="rect">
            <a:avLst/>
          </a:prstGeom>
        </p:spPr>
      </p:pic>
      <p:sp>
        <p:nvSpPr>
          <p:cNvPr id="10" name="文本框 9"/>
          <p:cNvSpPr txBox="1"/>
          <p:nvPr/>
        </p:nvSpPr>
        <p:spPr>
          <a:xfrm>
            <a:off x="1261745" y="3698875"/>
            <a:ext cx="3611880" cy="457200"/>
          </a:xfrm>
          <a:prstGeom prst="rect">
            <a:avLst/>
          </a:prstGeom>
          <a:noFill/>
        </p:spPr>
        <p:txBody>
          <a:bodyPr wrap="square" rtlCol="0" anchor="t">
            <a:spAutoFit/>
          </a:bodyPr>
          <a:p>
            <a:r>
              <a:rPr lang="zh-CN" altLang="en-US" sz="2400"/>
              <a:t>我们已知E[z]=0，因此</a:t>
            </a:r>
            <a:endParaRPr lang="zh-CN" altLang="en-US" sz="2400"/>
          </a:p>
        </p:txBody>
      </p:sp>
      <p:pic>
        <p:nvPicPr>
          <p:cNvPr id="11" name="图片 10" descr="$T]]{L$MLKKHISLEY(Q`1ZY"/>
          <p:cNvPicPr>
            <a:picLocks noChangeAspect="1"/>
          </p:cNvPicPr>
          <p:nvPr/>
        </p:nvPicPr>
        <p:blipFill>
          <a:blip r:embed="rId3"/>
          <a:srcRect/>
          <a:stretch>
            <a:fillRect/>
          </a:stretch>
        </p:blipFill>
        <p:spPr>
          <a:xfrm>
            <a:off x="3846830" y="4294505"/>
            <a:ext cx="2434590" cy="12896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endParaRPr kumimoji="0" lang="zh-CN" altLang="en-US" sz="32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12" name="文本框 11"/>
          <p:cNvSpPr txBox="1"/>
          <p:nvPr/>
        </p:nvSpPr>
        <p:spPr>
          <a:xfrm>
            <a:off x="1333500" y="1363980"/>
            <a:ext cx="9201785" cy="540385"/>
          </a:xfrm>
          <a:prstGeom prst="rect">
            <a:avLst/>
          </a:prstGeom>
          <a:noFill/>
        </p:spPr>
        <p:txBody>
          <a:bodyPr wrap="square" rtlCol="0" anchor="t">
            <a:spAutoFit/>
          </a:bodyPr>
          <a:p>
            <a:r>
              <a:rPr lang="zh-CN" altLang="en-US" sz="2400"/>
              <a:t>下一步是计算Σ，其中𝛴𝑧𝑧 = 𝐶𝑜𝑣(𝑧) = 𝐼，接着求𝛴𝑧𝑥</a:t>
            </a:r>
            <a:endParaRPr lang="zh-CN" altLang="en-US" sz="2400"/>
          </a:p>
        </p:txBody>
      </p:sp>
      <p:pic>
        <p:nvPicPr>
          <p:cNvPr id="4" name="图片 3"/>
          <p:cNvPicPr>
            <a:picLocks noChangeAspect="1"/>
          </p:cNvPicPr>
          <p:nvPr/>
        </p:nvPicPr>
        <p:blipFill>
          <a:blip r:embed="rId1"/>
          <a:srcRect/>
          <a:stretch>
            <a:fillRect/>
          </a:stretch>
        </p:blipFill>
        <p:spPr>
          <a:xfrm>
            <a:off x="2856865" y="2089785"/>
            <a:ext cx="5903595" cy="1291590"/>
          </a:xfrm>
          <a:prstGeom prst="rect">
            <a:avLst/>
          </a:prstGeom>
        </p:spPr>
      </p:pic>
      <p:sp>
        <p:nvSpPr>
          <p:cNvPr id="5" name="文本框 4"/>
          <p:cNvSpPr txBox="1"/>
          <p:nvPr/>
        </p:nvSpPr>
        <p:spPr>
          <a:xfrm>
            <a:off x="1362075" y="3602355"/>
            <a:ext cx="10234295" cy="822960"/>
          </a:xfrm>
          <a:prstGeom prst="rect">
            <a:avLst/>
          </a:prstGeom>
          <a:noFill/>
        </p:spPr>
        <p:txBody>
          <a:bodyPr wrap="square" rtlCol="0" anchor="t">
            <a:spAutoFit/>
          </a:bodyPr>
          <a:p>
            <a:r>
              <a:rPr lang="zh-CN" altLang="en-US" sz="2400"/>
              <a:t>这个过程中利用了z 和ϵ独立假设                                     并将Λ看作已知变量。接着求𝛴𝑥𝑥</a:t>
            </a:r>
            <a:endParaRPr lang="zh-CN" altLang="en-US" sz="2400"/>
          </a:p>
        </p:txBody>
      </p:sp>
      <p:pic>
        <p:nvPicPr>
          <p:cNvPr id="6" name="图片 5" descr="OUDU~)S3QDCCXXSU{U03$)6"/>
          <p:cNvPicPr>
            <a:picLocks noChangeAspect="1"/>
          </p:cNvPicPr>
          <p:nvPr/>
        </p:nvPicPr>
        <p:blipFill>
          <a:blip r:embed="rId2"/>
          <a:srcRect/>
          <a:stretch>
            <a:fillRect/>
          </a:stretch>
        </p:blipFill>
        <p:spPr>
          <a:xfrm>
            <a:off x="5706745" y="3606800"/>
            <a:ext cx="3084830" cy="364490"/>
          </a:xfrm>
          <a:prstGeom prst="rect">
            <a:avLst/>
          </a:prstGeom>
        </p:spPr>
      </p:pic>
      <p:pic>
        <p:nvPicPr>
          <p:cNvPr id="7" name="图片 6"/>
          <p:cNvPicPr>
            <a:picLocks noChangeAspect="1"/>
          </p:cNvPicPr>
          <p:nvPr/>
        </p:nvPicPr>
        <p:blipFill>
          <a:blip r:embed="rId3"/>
          <a:srcRect/>
          <a:stretch>
            <a:fillRect/>
          </a:stretch>
        </p:blipFill>
        <p:spPr>
          <a:xfrm>
            <a:off x="2413000" y="4494530"/>
            <a:ext cx="7333615" cy="16598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en-US" sz="32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endParaRPr kumimoji="0" lang="zh-CN" altLang="en-US" sz="3200" b="0" i="0" u="none" strike="noStrike" kern="1200" cap="none" spc="0" normalizeH="0" baseline="0" noProof="0" dirty="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3" name="文本框 2"/>
          <p:cNvSpPr txBox="1"/>
          <p:nvPr/>
        </p:nvSpPr>
        <p:spPr>
          <a:xfrm>
            <a:off x="1318895" y="1227455"/>
            <a:ext cx="5156200" cy="396240"/>
          </a:xfrm>
          <a:prstGeom prst="rect">
            <a:avLst/>
          </a:prstGeom>
          <a:noFill/>
        </p:spPr>
        <p:txBody>
          <a:bodyPr wrap="square" rtlCol="0" anchor="t">
            <a:spAutoFit/>
          </a:bodyPr>
          <a:p>
            <a:r>
              <a:rPr lang="zh-CN" altLang="en-US" sz="2000"/>
              <a:t>然后得出联合分布的最终形式</a:t>
            </a:r>
            <a:endParaRPr lang="zh-CN" altLang="en-US" sz="2000"/>
          </a:p>
        </p:txBody>
      </p:sp>
      <p:pic>
        <p:nvPicPr>
          <p:cNvPr id="8" name="图片 7"/>
          <p:cNvPicPr>
            <a:picLocks noChangeAspect="1"/>
          </p:cNvPicPr>
          <p:nvPr/>
        </p:nvPicPr>
        <p:blipFill>
          <a:blip r:embed="rId1"/>
          <a:srcRect/>
          <a:stretch>
            <a:fillRect/>
          </a:stretch>
        </p:blipFill>
        <p:spPr>
          <a:xfrm>
            <a:off x="3279775" y="1732915"/>
            <a:ext cx="4493895" cy="916940"/>
          </a:xfrm>
          <a:prstGeom prst="rect">
            <a:avLst/>
          </a:prstGeom>
        </p:spPr>
      </p:pic>
      <p:sp>
        <p:nvSpPr>
          <p:cNvPr id="9" name="文本框 8"/>
          <p:cNvSpPr txBox="1"/>
          <p:nvPr/>
        </p:nvSpPr>
        <p:spPr>
          <a:xfrm>
            <a:off x="1220470" y="2958465"/>
            <a:ext cx="8495030" cy="465455"/>
          </a:xfrm>
          <a:prstGeom prst="rect">
            <a:avLst/>
          </a:prstGeom>
          <a:noFill/>
        </p:spPr>
        <p:txBody>
          <a:bodyPr wrap="square" rtlCol="0" anchor="t">
            <a:spAutoFit/>
          </a:bodyPr>
          <a:p>
            <a:r>
              <a:rPr lang="zh-CN" altLang="en-US" sz="2000"/>
              <a:t>从上式中可以看出x 的边缘分布𝑥~𝑁(𝜇, 𝛬𝛬</a:t>
            </a:r>
            <a:r>
              <a:rPr lang="zh-CN" altLang="en-US" sz="2000" baseline="30000"/>
              <a:t>𝑇</a:t>
            </a:r>
            <a:r>
              <a:rPr lang="zh-CN" altLang="en-US" sz="2000"/>
              <a:t> + 𝛹)</a:t>
            </a:r>
            <a:endParaRPr lang="zh-CN" altLang="en-US" sz="2000"/>
          </a:p>
        </p:txBody>
      </p:sp>
      <p:sp>
        <p:nvSpPr>
          <p:cNvPr id="10" name="文本框 9"/>
          <p:cNvSpPr txBox="1"/>
          <p:nvPr/>
        </p:nvSpPr>
        <p:spPr>
          <a:xfrm>
            <a:off x="1234440" y="3436620"/>
            <a:ext cx="7673340" cy="465455"/>
          </a:xfrm>
          <a:prstGeom prst="rect">
            <a:avLst/>
          </a:prstGeom>
          <a:noFill/>
        </p:spPr>
        <p:txBody>
          <a:bodyPr wrap="square" rtlCol="0" anchor="t">
            <a:spAutoFit/>
          </a:bodyPr>
          <a:p>
            <a:r>
              <a:rPr lang="zh-CN" altLang="en-US" sz="2000"/>
              <a:t>那么对样本𝑥</a:t>
            </a:r>
            <a:r>
              <a:rPr lang="en-US" altLang="zh-CN" sz="2000" baseline="30000"/>
              <a:t>(i)</a:t>
            </a:r>
            <a:r>
              <a:rPr lang="zh-CN" altLang="en-US" sz="2000"/>
              <a:t>，𝑖 = 1, … , 𝑚+进行最大似然估计</a:t>
            </a:r>
            <a:endParaRPr lang="zh-CN" altLang="en-US" sz="2000"/>
          </a:p>
        </p:txBody>
      </p:sp>
      <p:pic>
        <p:nvPicPr>
          <p:cNvPr id="11" name="图片 10"/>
          <p:cNvPicPr>
            <a:picLocks noChangeAspect="1"/>
          </p:cNvPicPr>
          <p:nvPr/>
        </p:nvPicPr>
        <p:blipFill>
          <a:blip r:embed="rId2"/>
          <a:srcRect/>
          <a:stretch>
            <a:fillRect/>
          </a:stretch>
        </p:blipFill>
        <p:spPr>
          <a:xfrm>
            <a:off x="1480820" y="4086225"/>
            <a:ext cx="9586595" cy="891540"/>
          </a:xfrm>
          <a:prstGeom prst="rect">
            <a:avLst/>
          </a:prstGeom>
        </p:spPr>
      </p:pic>
      <p:sp>
        <p:nvSpPr>
          <p:cNvPr id="13" name="文本框 12"/>
          <p:cNvSpPr txBox="1"/>
          <p:nvPr/>
        </p:nvSpPr>
        <p:spPr>
          <a:xfrm>
            <a:off x="1306830" y="5160010"/>
            <a:ext cx="10488295" cy="1005840"/>
          </a:xfrm>
          <a:prstGeom prst="rect">
            <a:avLst/>
          </a:prstGeom>
          <a:noFill/>
        </p:spPr>
        <p:txBody>
          <a:bodyPr wrap="square" rtlCol="0" anchor="t">
            <a:spAutoFit/>
          </a:bodyPr>
          <a:p>
            <a:r>
              <a:rPr lang="zh-CN" altLang="en-US" sz="2000"/>
              <a:t>然后对各个参数求偏导数不就得到各个参数的值了么？</a:t>
            </a:r>
            <a:endParaRPr lang="zh-CN" altLang="en-US" sz="2000"/>
          </a:p>
          <a:p>
            <a:r>
              <a:rPr lang="zh-CN" altLang="en-US" sz="2000">
                <a:solidFill>
                  <a:srgbClr val="0070C0"/>
                </a:solidFill>
              </a:rPr>
              <a:t>可惜我们得不到closed-form</a:t>
            </a:r>
            <a:r>
              <a:rPr lang="zh-CN" altLang="en-US" sz="2000"/>
              <a:t>。想想也是，如果能得到，还干嘛将z 和x 放在一起求联合分布呢。根据之前对参数估计的理解，在有隐含变量z 时，</a:t>
            </a:r>
            <a:r>
              <a:rPr lang="zh-CN" altLang="en-US" sz="2000">
                <a:solidFill>
                  <a:srgbClr val="0070C0"/>
                </a:solidFill>
              </a:rPr>
              <a:t>我们可以考虑使用EM 来进行估计</a:t>
            </a:r>
            <a:r>
              <a:rPr lang="zh-CN" altLang="en-US" sz="2000"/>
              <a:t>。</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因子分析的</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EM</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估计</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348105" y="1448435"/>
            <a:ext cx="9541510" cy="822960"/>
          </a:xfrm>
          <a:prstGeom prst="rect">
            <a:avLst/>
          </a:prstGeom>
          <a:noFill/>
        </p:spPr>
        <p:txBody>
          <a:bodyPr wrap="square" rtlCol="0" anchor="t">
            <a:spAutoFit/>
          </a:bodyPr>
          <a:p>
            <a:r>
              <a:rPr lang="zh-CN" altLang="en-US" sz="2400"/>
              <a:t>我们先来明确一下各个参数，z 是隐含变量，μ, Λ, Ψ是待估参数。回想EM 两个步骤：</a:t>
            </a:r>
            <a:endParaRPr lang="zh-CN" altLang="en-US" sz="2400"/>
          </a:p>
        </p:txBody>
      </p:sp>
      <p:pic>
        <p:nvPicPr>
          <p:cNvPr id="12" name="图片 11" descr="UQ]BW3@H{3FT8EY(CRFWA{7"/>
          <p:cNvPicPr>
            <a:picLocks noChangeAspect="1"/>
          </p:cNvPicPr>
          <p:nvPr/>
        </p:nvPicPr>
        <p:blipFill>
          <a:blip r:embed="rId1"/>
          <a:srcRect/>
          <a:stretch>
            <a:fillRect/>
          </a:stretch>
        </p:blipFill>
        <p:spPr>
          <a:xfrm>
            <a:off x="1517650" y="2583815"/>
            <a:ext cx="9239885" cy="27387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因子分析的</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EM</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估计</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285875" y="1214755"/>
            <a:ext cx="995680" cy="457200"/>
          </a:xfrm>
          <a:prstGeom prst="rect">
            <a:avLst/>
          </a:prstGeom>
          <a:noFill/>
        </p:spPr>
        <p:txBody>
          <a:bodyPr wrap="none" rtlCol="0">
            <a:spAutoFit/>
          </a:bodyPr>
          <a:p>
            <a:r>
              <a:rPr lang="en-US" altLang="zh-CN" sz="2400"/>
              <a:t>E</a:t>
            </a:r>
            <a:r>
              <a:rPr lang="zh-CN" altLang="en-US" sz="2400"/>
              <a:t>步：</a:t>
            </a:r>
            <a:endParaRPr lang="zh-CN" altLang="en-US" sz="2400"/>
          </a:p>
        </p:txBody>
      </p:sp>
      <p:pic>
        <p:nvPicPr>
          <p:cNvPr id="4" name="图片 3" descr="{R{9)9Z[V8ABD}N0J(NR]7R"/>
          <p:cNvPicPr>
            <a:picLocks noChangeAspect="1"/>
          </p:cNvPicPr>
          <p:nvPr/>
        </p:nvPicPr>
        <p:blipFill>
          <a:blip r:embed="rId1"/>
          <a:srcRect/>
          <a:stretch>
            <a:fillRect/>
          </a:stretch>
        </p:blipFill>
        <p:spPr>
          <a:xfrm>
            <a:off x="3267710" y="1574165"/>
            <a:ext cx="3796030" cy="569595"/>
          </a:xfrm>
          <a:prstGeom prst="rect">
            <a:avLst/>
          </a:prstGeom>
        </p:spPr>
      </p:pic>
      <p:pic>
        <p:nvPicPr>
          <p:cNvPr id="5" name="图片 4" descr="O4{_5%(46`~F_8%MLU$X3}W"/>
          <p:cNvPicPr>
            <a:picLocks noChangeAspect="1"/>
          </p:cNvPicPr>
          <p:nvPr/>
        </p:nvPicPr>
        <p:blipFill>
          <a:blip r:embed="rId2"/>
          <a:srcRect/>
          <a:stretch>
            <a:fillRect/>
          </a:stretch>
        </p:blipFill>
        <p:spPr>
          <a:xfrm>
            <a:off x="3037205" y="2294890"/>
            <a:ext cx="4853940" cy="568960"/>
          </a:xfrm>
          <a:prstGeom prst="rect">
            <a:avLst/>
          </a:prstGeom>
        </p:spPr>
      </p:pic>
      <p:sp>
        <p:nvSpPr>
          <p:cNvPr id="6" name="文本框 5"/>
          <p:cNvSpPr txBox="1"/>
          <p:nvPr/>
        </p:nvSpPr>
        <p:spPr>
          <a:xfrm>
            <a:off x="1299845" y="2855595"/>
            <a:ext cx="1097280" cy="457200"/>
          </a:xfrm>
          <a:prstGeom prst="rect">
            <a:avLst/>
          </a:prstGeom>
          <a:noFill/>
        </p:spPr>
        <p:txBody>
          <a:bodyPr wrap="none" rtlCol="0">
            <a:spAutoFit/>
          </a:bodyPr>
          <a:p>
            <a:r>
              <a:rPr lang="zh-CN" altLang="en-US" sz="2400"/>
              <a:t>因此：</a:t>
            </a:r>
            <a:endParaRPr lang="zh-CN" altLang="en-US" sz="2400"/>
          </a:p>
        </p:txBody>
      </p:sp>
      <p:pic>
        <p:nvPicPr>
          <p:cNvPr id="8" name="图片 7" descr="BTWO]Y@F~79TNVGYBF1AENU"/>
          <p:cNvPicPr>
            <a:picLocks noChangeAspect="1"/>
          </p:cNvPicPr>
          <p:nvPr/>
        </p:nvPicPr>
        <p:blipFill>
          <a:blip r:embed="rId3"/>
          <a:srcRect/>
          <a:stretch>
            <a:fillRect/>
          </a:stretch>
        </p:blipFill>
        <p:spPr>
          <a:xfrm>
            <a:off x="2868930" y="3235960"/>
            <a:ext cx="5499735" cy="1135380"/>
          </a:xfrm>
          <a:prstGeom prst="rect">
            <a:avLst/>
          </a:prstGeom>
        </p:spPr>
      </p:pic>
      <p:sp>
        <p:nvSpPr>
          <p:cNvPr id="9" name="文本框 8"/>
          <p:cNvSpPr txBox="1"/>
          <p:nvPr/>
        </p:nvSpPr>
        <p:spPr>
          <a:xfrm>
            <a:off x="1275715" y="4509135"/>
            <a:ext cx="5156200" cy="457200"/>
          </a:xfrm>
          <a:prstGeom prst="rect">
            <a:avLst/>
          </a:prstGeom>
          <a:noFill/>
        </p:spPr>
        <p:txBody>
          <a:bodyPr wrap="square" rtlCol="0" anchor="t">
            <a:spAutoFit/>
          </a:bodyPr>
          <a:p>
            <a:r>
              <a:rPr lang="zh-CN" altLang="en-US" sz="2400"/>
              <a:t>那么根据多元高斯分布公式，得到</a:t>
            </a:r>
            <a:endParaRPr lang="zh-CN" altLang="en-US" sz="2400"/>
          </a:p>
        </p:txBody>
      </p:sp>
      <p:pic>
        <p:nvPicPr>
          <p:cNvPr id="10" name="图片 9" descr="8[344QD6_6B~M$[FA[}XNNH"/>
          <p:cNvPicPr>
            <a:picLocks noChangeAspect="1"/>
          </p:cNvPicPr>
          <p:nvPr/>
        </p:nvPicPr>
        <p:blipFill>
          <a:blip r:embed="rId4"/>
          <a:srcRect/>
          <a:stretch>
            <a:fillRect/>
          </a:stretch>
        </p:blipFill>
        <p:spPr>
          <a:xfrm>
            <a:off x="1711960" y="5083810"/>
            <a:ext cx="8622030" cy="917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因子分析的</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EM</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估计</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90955" y="1179830"/>
            <a:ext cx="9230995" cy="457200"/>
          </a:xfrm>
          <a:prstGeom prst="rect">
            <a:avLst/>
          </a:prstGeom>
          <a:noFill/>
        </p:spPr>
        <p:txBody>
          <a:bodyPr wrap="square" rtlCol="0" anchor="t">
            <a:spAutoFit/>
          </a:bodyPr>
          <a:p>
            <a:r>
              <a:rPr lang="en-US" altLang="zh-CN" sz="2400"/>
              <a:t>M</a:t>
            </a:r>
            <a:r>
              <a:rPr lang="zh-CN" altLang="en-US" sz="2400"/>
              <a:t>步</a:t>
            </a:r>
            <a:r>
              <a:rPr lang="zh-CN" altLang="en-US"/>
              <a:t>：</a:t>
            </a:r>
            <a:endParaRPr lang="zh-CN" altLang="en-US"/>
          </a:p>
        </p:txBody>
      </p:sp>
      <p:sp>
        <p:nvSpPr>
          <p:cNvPr id="2" name="文本框 1"/>
          <p:cNvSpPr txBox="1"/>
          <p:nvPr/>
        </p:nvSpPr>
        <p:spPr>
          <a:xfrm>
            <a:off x="1290320" y="1874520"/>
            <a:ext cx="3006725" cy="457200"/>
          </a:xfrm>
          <a:prstGeom prst="rect">
            <a:avLst/>
          </a:prstGeom>
          <a:noFill/>
        </p:spPr>
        <p:txBody>
          <a:bodyPr wrap="square" rtlCol="0" anchor="t">
            <a:spAutoFit/>
          </a:bodyPr>
          <a:p>
            <a:r>
              <a:rPr lang="zh-CN" altLang="en-US" sz="2400"/>
              <a:t>要最大化的目标是</a:t>
            </a:r>
            <a:endParaRPr lang="zh-CN" altLang="en-US" sz="2400"/>
          </a:p>
        </p:txBody>
      </p:sp>
      <p:pic>
        <p:nvPicPr>
          <p:cNvPr id="4" name="图片 3"/>
          <p:cNvPicPr>
            <a:picLocks noChangeAspect="1"/>
          </p:cNvPicPr>
          <p:nvPr/>
        </p:nvPicPr>
        <p:blipFill>
          <a:blip r:embed="rId1"/>
          <a:srcRect/>
          <a:stretch>
            <a:fillRect/>
          </a:stretch>
        </p:blipFill>
        <p:spPr>
          <a:xfrm>
            <a:off x="4147820" y="1644015"/>
            <a:ext cx="4750435" cy="840740"/>
          </a:xfrm>
          <a:prstGeom prst="rect">
            <a:avLst/>
          </a:prstGeom>
        </p:spPr>
      </p:pic>
      <p:sp>
        <p:nvSpPr>
          <p:cNvPr id="5" name="文本框 4"/>
          <p:cNvSpPr txBox="1"/>
          <p:nvPr/>
        </p:nvSpPr>
        <p:spPr>
          <a:xfrm>
            <a:off x="1276985" y="2752725"/>
            <a:ext cx="4086225" cy="540385"/>
          </a:xfrm>
          <a:prstGeom prst="rect">
            <a:avLst/>
          </a:prstGeom>
          <a:noFill/>
        </p:spPr>
        <p:txBody>
          <a:bodyPr wrap="square" rtlCol="0" anchor="t">
            <a:spAutoFit/>
          </a:bodyPr>
          <a:p>
            <a:r>
              <a:rPr lang="zh-CN" altLang="en-US" sz="2400"/>
              <a:t>其中待估参数是𝜇, 𝛬, 𝛹</a:t>
            </a:r>
            <a:endParaRPr lang="zh-CN" altLang="en-US" sz="2400"/>
          </a:p>
        </p:txBody>
      </p:sp>
      <p:sp>
        <p:nvSpPr>
          <p:cNvPr id="6" name="文本框 5"/>
          <p:cNvSpPr txBox="1"/>
          <p:nvPr/>
        </p:nvSpPr>
        <p:spPr>
          <a:xfrm>
            <a:off x="1249045" y="3530600"/>
            <a:ext cx="7234555" cy="540385"/>
          </a:xfrm>
          <a:prstGeom prst="rect">
            <a:avLst/>
          </a:prstGeom>
          <a:noFill/>
        </p:spPr>
        <p:txBody>
          <a:bodyPr wrap="square" rtlCol="0" anchor="t">
            <a:spAutoFit/>
          </a:bodyPr>
          <a:p>
            <a:r>
              <a:rPr lang="zh-CN" altLang="en-US" sz="2400"/>
              <a:t>下面我们重点求𝛬的估计公式，首先将上式简化为</a:t>
            </a:r>
            <a:r>
              <a:rPr lang="zh-CN" altLang="en-US"/>
              <a:t>：</a:t>
            </a:r>
            <a:endParaRPr lang="zh-CN" altLang="en-US"/>
          </a:p>
        </p:txBody>
      </p:sp>
      <p:pic>
        <p:nvPicPr>
          <p:cNvPr id="8" name="图片 7"/>
          <p:cNvPicPr>
            <a:picLocks noChangeAspect="1"/>
          </p:cNvPicPr>
          <p:nvPr/>
        </p:nvPicPr>
        <p:blipFill>
          <a:blip r:embed="rId2"/>
          <a:srcRect/>
          <a:stretch>
            <a:fillRect/>
          </a:stretch>
        </p:blipFill>
        <p:spPr>
          <a:xfrm>
            <a:off x="2066290" y="4012565"/>
            <a:ext cx="8051165" cy="1704340"/>
          </a:xfrm>
          <a:prstGeom prst="rect">
            <a:avLst/>
          </a:prstGeom>
        </p:spPr>
      </p:pic>
      <p:sp>
        <p:nvSpPr>
          <p:cNvPr id="9" name="文本框 8"/>
          <p:cNvSpPr txBox="1"/>
          <p:nvPr/>
        </p:nvSpPr>
        <p:spPr>
          <a:xfrm>
            <a:off x="1304290" y="5807075"/>
            <a:ext cx="8083550" cy="540385"/>
          </a:xfrm>
          <a:prstGeom prst="rect">
            <a:avLst/>
          </a:prstGeom>
          <a:noFill/>
        </p:spPr>
        <p:txBody>
          <a:bodyPr wrap="square" rtlCol="0" anchor="t">
            <a:spAutoFit/>
          </a:bodyPr>
          <a:p>
            <a:r>
              <a:rPr lang="zh-CN" altLang="en-US" sz="2400"/>
              <a:t>这里𝑧</a:t>
            </a:r>
            <a:r>
              <a:rPr lang="zh-CN" altLang="en-US" sz="2400" baseline="30000"/>
              <a:t>(𝑖)</a:t>
            </a:r>
            <a:r>
              <a:rPr lang="zh-CN" altLang="en-US" sz="2400"/>
              <a:t>~Q</a:t>
            </a:r>
            <a:r>
              <a:rPr lang="zh-CN" altLang="en-US" sz="2400" baseline="-25000"/>
              <a:t>𝑖</a:t>
            </a:r>
            <a:r>
              <a:rPr lang="zh-CN" altLang="en-US" sz="2400"/>
              <a:t>表示𝑧</a:t>
            </a:r>
            <a:r>
              <a:rPr lang="zh-CN" altLang="en-US" sz="2400" baseline="30000"/>
              <a:t>(𝑖)</a:t>
            </a:r>
            <a:r>
              <a:rPr lang="zh-CN" altLang="en-US" sz="2400"/>
              <a:t>服从Q</a:t>
            </a:r>
            <a:r>
              <a:rPr lang="zh-CN" altLang="en-US" sz="2400" baseline="-25000"/>
              <a:t>𝑖</a:t>
            </a:r>
            <a:r>
              <a:rPr lang="zh-CN" altLang="en-US" sz="2400"/>
              <a:t>分布</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因子分析的</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EM</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估计</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178560" y="1270000"/>
            <a:ext cx="5155565" cy="396240"/>
          </a:xfrm>
          <a:prstGeom prst="rect">
            <a:avLst/>
          </a:prstGeom>
          <a:noFill/>
        </p:spPr>
        <p:txBody>
          <a:bodyPr wrap="square" rtlCol="0" anchor="t">
            <a:spAutoFit/>
          </a:bodyPr>
          <a:p>
            <a:r>
              <a:rPr lang="zh-CN" altLang="en-US" sz="2000"/>
              <a:t>然后去掉与Λ不相关的项（后两项），得</a:t>
            </a:r>
            <a:endParaRPr lang="zh-CN" altLang="en-US" sz="2000"/>
          </a:p>
        </p:txBody>
      </p:sp>
      <p:pic>
        <p:nvPicPr>
          <p:cNvPr id="4" name="图片 3"/>
          <p:cNvPicPr>
            <a:picLocks noChangeAspect="1"/>
          </p:cNvPicPr>
          <p:nvPr/>
        </p:nvPicPr>
        <p:blipFill>
          <a:blip r:embed="rId1"/>
          <a:srcRect/>
          <a:stretch>
            <a:fillRect/>
          </a:stretch>
        </p:blipFill>
        <p:spPr>
          <a:xfrm>
            <a:off x="2368550" y="1634490"/>
            <a:ext cx="6986905" cy="1934845"/>
          </a:xfrm>
          <a:prstGeom prst="rect">
            <a:avLst/>
          </a:prstGeom>
        </p:spPr>
      </p:pic>
      <p:sp>
        <p:nvSpPr>
          <p:cNvPr id="5" name="文本框 4"/>
          <p:cNvSpPr txBox="1"/>
          <p:nvPr/>
        </p:nvSpPr>
        <p:spPr>
          <a:xfrm>
            <a:off x="1106805" y="3618230"/>
            <a:ext cx="5877560" cy="396240"/>
          </a:xfrm>
          <a:prstGeom prst="rect">
            <a:avLst/>
          </a:prstGeom>
          <a:noFill/>
        </p:spPr>
        <p:txBody>
          <a:bodyPr wrap="square" rtlCol="0" anchor="t">
            <a:spAutoFit/>
          </a:bodyPr>
          <a:p>
            <a:r>
              <a:rPr lang="zh-CN" altLang="en-US" sz="2000"/>
              <a:t>去掉不相关的前两项后，对Λ进行导</a:t>
            </a:r>
            <a:endParaRPr lang="zh-CN" altLang="en-US" sz="2000"/>
          </a:p>
        </p:txBody>
      </p:sp>
      <p:pic>
        <p:nvPicPr>
          <p:cNvPr id="6" name="图片 5"/>
          <p:cNvPicPr>
            <a:picLocks noChangeAspect="1"/>
          </p:cNvPicPr>
          <p:nvPr/>
        </p:nvPicPr>
        <p:blipFill>
          <a:blip r:embed="rId2"/>
          <a:srcRect/>
          <a:stretch>
            <a:fillRect/>
          </a:stretch>
        </p:blipFill>
        <p:spPr>
          <a:xfrm>
            <a:off x="2230755" y="3975100"/>
            <a:ext cx="5443855" cy="2409825"/>
          </a:xfrm>
          <a:prstGeom prst="rect">
            <a:avLst/>
          </a:prstGeom>
        </p:spPr>
      </p:pic>
      <p:pic>
        <p:nvPicPr>
          <p:cNvPr id="8" name="图片 7" descr="59HMS4K$SE$SLIB1{N`FDH6"/>
          <p:cNvPicPr>
            <a:picLocks noChangeAspect="1"/>
          </p:cNvPicPr>
          <p:nvPr/>
        </p:nvPicPr>
        <p:blipFill>
          <a:blip r:embed="rId3"/>
          <a:srcRect/>
          <a:stretch>
            <a:fillRect/>
          </a:stretch>
        </p:blipFill>
        <p:spPr>
          <a:xfrm>
            <a:off x="5126990" y="1043940"/>
            <a:ext cx="7285355" cy="10788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因子分析的</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EM</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估计</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362075" y="1312545"/>
            <a:ext cx="5933440" cy="396240"/>
          </a:xfrm>
          <a:prstGeom prst="rect">
            <a:avLst/>
          </a:prstGeom>
          <a:noFill/>
        </p:spPr>
        <p:txBody>
          <a:bodyPr wrap="square" rtlCol="0" anchor="t">
            <a:spAutoFit/>
          </a:bodyPr>
          <a:p>
            <a:r>
              <a:rPr lang="zh-CN" altLang="en-US" sz="2000"/>
              <a:t>最后让其值为0，并且化简得</a:t>
            </a:r>
            <a:endParaRPr lang="zh-CN" altLang="en-US" sz="2000"/>
          </a:p>
        </p:txBody>
      </p:sp>
      <p:pic>
        <p:nvPicPr>
          <p:cNvPr id="4" name="图片 3"/>
          <p:cNvPicPr>
            <a:picLocks noChangeAspect="1"/>
          </p:cNvPicPr>
          <p:nvPr/>
        </p:nvPicPr>
        <p:blipFill>
          <a:blip r:embed="rId1"/>
          <a:srcRect/>
          <a:stretch>
            <a:fillRect/>
          </a:stretch>
        </p:blipFill>
        <p:spPr>
          <a:xfrm>
            <a:off x="2616200" y="1852295"/>
            <a:ext cx="5721985" cy="863600"/>
          </a:xfrm>
          <a:prstGeom prst="rect">
            <a:avLst/>
          </a:prstGeom>
        </p:spPr>
      </p:pic>
      <p:sp>
        <p:nvSpPr>
          <p:cNvPr id="5" name="文本框 4"/>
          <p:cNvSpPr txBox="1"/>
          <p:nvPr/>
        </p:nvSpPr>
        <p:spPr>
          <a:xfrm>
            <a:off x="1431290" y="2864485"/>
            <a:ext cx="2540000" cy="396240"/>
          </a:xfrm>
          <a:prstGeom prst="rect">
            <a:avLst/>
          </a:prstGeom>
          <a:noFill/>
        </p:spPr>
        <p:txBody>
          <a:bodyPr wrap="square" rtlCol="0" anchor="t">
            <a:spAutoFit/>
          </a:bodyPr>
          <a:p>
            <a:r>
              <a:rPr lang="zh-CN" altLang="en-US" sz="2000"/>
              <a:t>然后得到</a:t>
            </a:r>
            <a:endParaRPr lang="zh-CN" altLang="en-US" sz="2000"/>
          </a:p>
        </p:txBody>
      </p:sp>
      <p:pic>
        <p:nvPicPr>
          <p:cNvPr id="6" name="图片 5"/>
          <p:cNvPicPr>
            <a:picLocks noChangeAspect="1"/>
          </p:cNvPicPr>
          <p:nvPr/>
        </p:nvPicPr>
        <p:blipFill>
          <a:blip r:embed="rId2"/>
          <a:srcRect/>
          <a:stretch>
            <a:fillRect/>
          </a:stretch>
        </p:blipFill>
        <p:spPr>
          <a:xfrm>
            <a:off x="2599690" y="3534410"/>
            <a:ext cx="6398260" cy="822325"/>
          </a:xfrm>
          <a:prstGeom prst="rect">
            <a:avLst/>
          </a:prstGeom>
        </p:spPr>
      </p:pic>
      <p:sp>
        <p:nvSpPr>
          <p:cNvPr id="8" name="文本框 7"/>
          <p:cNvSpPr txBox="1"/>
          <p:nvPr/>
        </p:nvSpPr>
        <p:spPr>
          <a:xfrm>
            <a:off x="1558925" y="4735195"/>
            <a:ext cx="4944110" cy="396240"/>
          </a:xfrm>
          <a:prstGeom prst="rect">
            <a:avLst/>
          </a:prstGeom>
          <a:noFill/>
        </p:spPr>
        <p:txBody>
          <a:bodyPr wrap="square" rtlCol="0" anchor="t">
            <a:spAutoFit/>
          </a:bodyPr>
          <a:p>
            <a:r>
              <a:rPr lang="zh-CN" altLang="en-US" sz="2000">
                <a:solidFill>
                  <a:srgbClr val="0070C0"/>
                </a:solidFill>
              </a:rPr>
              <a:t>我们需要求得括号里面的值</a:t>
            </a:r>
            <a:endParaRPr lang="zh-CN" altLang="en-US" sz="2000">
              <a:solidFill>
                <a:srgbClr val="007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R="0" lvl="0" defTabSz="914400" rtl="0" eaLnBrk="1" latinLnBrk="0" hangingPunct="1">
              <a:lnSpc>
                <a:spcPct val="90000"/>
              </a:lnSpc>
              <a:spcBef>
                <a:spcPct val="0"/>
              </a:spcBef>
              <a:spcAft>
                <a:spcPts val="0"/>
              </a:spcAft>
              <a:buClrTx/>
              <a:buSzTx/>
              <a:defRPr/>
            </a:pPr>
            <a:r>
              <a:rPr lang="zh-CN" altLang="da-DK" noProof="0" dirty="0" smtClean="0">
                <a:ln>
                  <a:noFill/>
                </a:ln>
                <a:uLnTx/>
                <a:uFillTx/>
                <a:sym typeface="+mn-ea"/>
              </a:rPr>
              <a:t>因子分析模型</a:t>
            </a:r>
            <a:r>
              <a:rPr lang="en-US" altLang="zh-CN" noProof="0" dirty="0" smtClean="0">
                <a:ln>
                  <a:noFill/>
                </a:ln>
                <a:uLnTx/>
                <a:uFillTx/>
                <a:sym typeface="+mn-ea"/>
              </a:rPr>
              <a:t>----</a:t>
            </a:r>
            <a:r>
              <a:rPr lang="zh-CN" altLang="en-US" noProof="0" dirty="0" smtClean="0">
                <a:ln>
                  <a:noFill/>
                </a:ln>
                <a:uLnTx/>
                <a:uFillTx/>
                <a:sym typeface="+mn-ea"/>
              </a:rPr>
              <a:t>因子分析的</a:t>
            </a:r>
            <a:r>
              <a:rPr lang="en-US" altLang="zh-CN" noProof="0" dirty="0" smtClean="0">
                <a:ln>
                  <a:noFill/>
                </a:ln>
                <a:uLnTx/>
                <a:uFillTx/>
                <a:sym typeface="+mn-ea"/>
              </a:rPr>
              <a:t>EM</a:t>
            </a:r>
            <a:r>
              <a:rPr lang="zh-CN" altLang="en-US" noProof="0" dirty="0" smtClean="0">
                <a:ln>
                  <a:noFill/>
                </a:ln>
                <a:uLnTx/>
                <a:uFillTx/>
                <a:sym typeface="+mn-ea"/>
              </a:rPr>
              <a:t>估计</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4" name="文本框 3"/>
          <p:cNvSpPr txBox="1"/>
          <p:nvPr/>
        </p:nvSpPr>
        <p:spPr>
          <a:xfrm>
            <a:off x="1318260" y="1227455"/>
            <a:ext cx="7872095" cy="396240"/>
          </a:xfrm>
          <a:prstGeom prst="rect">
            <a:avLst/>
          </a:prstGeom>
          <a:noFill/>
        </p:spPr>
        <p:txBody>
          <a:bodyPr wrap="square" rtlCol="0" anchor="t">
            <a:spAutoFit/>
          </a:bodyPr>
          <a:p>
            <a:r>
              <a:rPr lang="zh-CN" altLang="en-US" sz="2000"/>
              <a:t>根据我们之前对z|x 的定义，我们知道</a:t>
            </a:r>
            <a:endParaRPr lang="zh-CN" altLang="en-US" sz="2000"/>
          </a:p>
        </p:txBody>
      </p:sp>
      <p:pic>
        <p:nvPicPr>
          <p:cNvPr id="5" name="图片 4"/>
          <p:cNvPicPr>
            <a:picLocks noChangeAspect="1"/>
          </p:cNvPicPr>
          <p:nvPr/>
        </p:nvPicPr>
        <p:blipFill>
          <a:blip r:embed="rId1"/>
          <a:srcRect/>
          <a:stretch>
            <a:fillRect/>
          </a:stretch>
        </p:blipFill>
        <p:spPr>
          <a:xfrm>
            <a:off x="2085975" y="1869440"/>
            <a:ext cx="7697470" cy="1635125"/>
          </a:xfrm>
          <a:prstGeom prst="rect">
            <a:avLst/>
          </a:prstGeom>
        </p:spPr>
      </p:pic>
      <p:sp>
        <p:nvSpPr>
          <p:cNvPr id="6" name="文本框 5"/>
          <p:cNvSpPr txBox="1"/>
          <p:nvPr/>
        </p:nvSpPr>
        <p:spPr>
          <a:xfrm>
            <a:off x="1348740" y="3763645"/>
            <a:ext cx="8861425" cy="770255"/>
          </a:xfrm>
          <a:prstGeom prst="rect">
            <a:avLst/>
          </a:prstGeom>
          <a:noFill/>
        </p:spPr>
        <p:txBody>
          <a:bodyPr wrap="square" rtlCol="0" anchor="t">
            <a:spAutoFit/>
          </a:bodyPr>
          <a:p>
            <a:r>
              <a:rPr lang="zh-CN" altLang="en-US" sz="2000"/>
              <a:t>第一步根据z 的条件分布得到，第二步根据Cov(Y) = E</a:t>
            </a:r>
            <a:r>
              <a:rPr lang="en-US" altLang="zh-CN" sz="2000"/>
              <a:t>[YY</a:t>
            </a:r>
            <a:r>
              <a:rPr lang="en-US" altLang="zh-CN" sz="2000" baseline="30000"/>
              <a:t>T</a:t>
            </a:r>
            <a:r>
              <a:rPr lang="en-US" altLang="zh-CN" sz="2000"/>
              <a:t>] - </a:t>
            </a:r>
            <a:r>
              <a:rPr lang="zh-CN" altLang="en-US" sz="2000"/>
              <a:t>𝐸</a:t>
            </a:r>
            <a:r>
              <a:rPr lang="en-US" altLang="zh-CN" sz="2000"/>
              <a:t>[Y]</a:t>
            </a:r>
            <a:r>
              <a:rPr lang="zh-CN" altLang="en-US" sz="2000"/>
              <a:t>𝐸</a:t>
            </a:r>
            <a:r>
              <a:rPr lang="en-US" altLang="zh-CN" sz="2000"/>
              <a:t>[Y]</a:t>
            </a:r>
            <a:r>
              <a:rPr lang="zh-CN" altLang="en-US" sz="2000" baseline="30000"/>
              <a:t>𝑇</a:t>
            </a:r>
            <a:r>
              <a:rPr lang="zh-CN" altLang="en-US" sz="2000"/>
              <a:t>得到将上面的结果代入式中得到</a:t>
            </a:r>
            <a:endParaRPr lang="zh-CN" altLang="en-US" sz="2000"/>
          </a:p>
        </p:txBody>
      </p:sp>
      <p:pic>
        <p:nvPicPr>
          <p:cNvPr id="7" name="图片 6"/>
          <p:cNvPicPr>
            <a:picLocks noChangeAspect="1"/>
          </p:cNvPicPr>
          <p:nvPr/>
        </p:nvPicPr>
        <p:blipFill>
          <a:blip r:embed="rId2"/>
          <a:srcRect/>
          <a:stretch>
            <a:fillRect/>
          </a:stretch>
        </p:blipFill>
        <p:spPr>
          <a:xfrm>
            <a:off x="1570355" y="4667250"/>
            <a:ext cx="9275445" cy="12325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因子分析的</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EM</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估计</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275715" y="1284605"/>
            <a:ext cx="4563110" cy="396240"/>
          </a:xfrm>
          <a:prstGeom prst="rect">
            <a:avLst/>
          </a:prstGeom>
          <a:noFill/>
        </p:spPr>
        <p:txBody>
          <a:bodyPr wrap="square" rtlCol="0" anchor="t">
            <a:spAutoFit/>
          </a:bodyPr>
          <a:p>
            <a:r>
              <a:rPr lang="zh-CN" altLang="en-US" sz="2000"/>
              <a:t>其他参数的迭代公式如下</a:t>
            </a:r>
            <a:r>
              <a:rPr lang="zh-CN" altLang="en-US"/>
              <a:t>：</a:t>
            </a:r>
            <a:endParaRPr lang="zh-CN" altLang="en-US"/>
          </a:p>
        </p:txBody>
      </p:sp>
      <p:pic>
        <p:nvPicPr>
          <p:cNvPr id="4" name="图片 3"/>
          <p:cNvPicPr>
            <a:picLocks noChangeAspect="1"/>
          </p:cNvPicPr>
          <p:nvPr/>
        </p:nvPicPr>
        <p:blipFill>
          <a:blip r:embed="rId1"/>
          <a:srcRect/>
          <a:stretch>
            <a:fillRect/>
          </a:stretch>
        </p:blipFill>
        <p:spPr>
          <a:xfrm>
            <a:off x="3066415" y="1947545"/>
            <a:ext cx="2254250" cy="1028065"/>
          </a:xfrm>
          <a:prstGeom prst="rect">
            <a:avLst/>
          </a:prstGeom>
        </p:spPr>
      </p:pic>
      <p:sp>
        <p:nvSpPr>
          <p:cNvPr id="5" name="文本框 4"/>
          <p:cNvSpPr txBox="1"/>
          <p:nvPr/>
        </p:nvSpPr>
        <p:spPr>
          <a:xfrm>
            <a:off x="6268720" y="2175510"/>
            <a:ext cx="4137660" cy="396240"/>
          </a:xfrm>
          <a:prstGeom prst="rect">
            <a:avLst/>
          </a:prstGeom>
          <a:noFill/>
        </p:spPr>
        <p:txBody>
          <a:bodyPr wrap="square" rtlCol="0" anchor="t">
            <a:spAutoFit/>
          </a:bodyPr>
          <a:p>
            <a:r>
              <a:rPr lang="zh-CN" altLang="en-US" sz="2000"/>
              <a:t>均值μ在迭代过程中值不变</a:t>
            </a:r>
            <a:endParaRPr lang="zh-CN" altLang="en-US" sz="2000"/>
          </a:p>
        </p:txBody>
      </p:sp>
      <p:pic>
        <p:nvPicPr>
          <p:cNvPr id="6" name="图片 5"/>
          <p:cNvPicPr>
            <a:picLocks noChangeAspect="1"/>
          </p:cNvPicPr>
          <p:nvPr/>
        </p:nvPicPr>
        <p:blipFill>
          <a:blip r:embed="rId2"/>
          <a:srcRect/>
          <a:stretch>
            <a:fillRect/>
          </a:stretch>
        </p:blipFill>
        <p:spPr>
          <a:xfrm>
            <a:off x="1285875" y="3430905"/>
            <a:ext cx="9871710" cy="858520"/>
          </a:xfrm>
          <a:prstGeom prst="rect">
            <a:avLst/>
          </a:prstGeom>
        </p:spPr>
      </p:pic>
      <p:sp>
        <p:nvSpPr>
          <p:cNvPr id="8" name="文本框 7"/>
          <p:cNvSpPr txBox="1"/>
          <p:nvPr/>
        </p:nvSpPr>
        <p:spPr>
          <a:xfrm>
            <a:off x="1319530" y="4951095"/>
            <a:ext cx="8211185" cy="396240"/>
          </a:xfrm>
          <a:prstGeom prst="rect">
            <a:avLst/>
          </a:prstGeom>
          <a:noFill/>
        </p:spPr>
        <p:txBody>
          <a:bodyPr wrap="square" rtlCol="0" anchor="t">
            <a:spAutoFit/>
          </a:bodyPr>
          <a:p>
            <a:r>
              <a:rPr lang="zh-CN" altLang="en-US" sz="2000"/>
              <a:t>然后将Φ上的对角线上元素抽取出来放到对应的Ψ中，就得到了Ψ。</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MH_Text_1"/>
          <p:cNvSpPr txBox="1"/>
          <p:nvPr/>
        </p:nvSpPr>
        <p:spPr>
          <a:xfrm>
            <a:off x="836930" y="1096010"/>
            <a:ext cx="10707370" cy="760730"/>
          </a:xfrm>
          <a:prstGeom prst="rect">
            <a:avLst/>
          </a:prstGeom>
          <a:noFill/>
          <a:ln w="9525">
            <a:noFill/>
            <a:miter/>
          </a:ln>
        </p:spPr>
        <p:txBody>
          <a:bodyPr/>
          <a:p>
            <a:pPr lvl="0" eaLnBrk="1" hangingPunct="1">
              <a:lnSpc>
                <a:spcPct val="150000"/>
              </a:lnSpc>
              <a:spcBef>
                <a:spcPts val="1200"/>
              </a:spcBef>
              <a:spcAft>
                <a:spcPts val="600"/>
              </a:spcAft>
            </a:pPr>
            <a:r>
              <a:rPr lang="en-US" altLang="zh-CN" sz="2000" dirty="0">
                <a:latin typeface="Arial" charset="0"/>
                <a:ea typeface="黑体" pitchFamily="49" charset="-122"/>
              </a:rPr>
              <a:t>之前提到的混合高斯模型的参数</a:t>
            </a:r>
            <a:r>
              <a:rPr lang="en-US" altLang="zh-CN" sz="2000" dirty="0">
                <a:solidFill>
                  <a:srgbClr val="0070C0"/>
                </a:solidFill>
                <a:latin typeface="Arial" charset="0"/>
                <a:ea typeface="黑体" pitchFamily="49" charset="-122"/>
              </a:rPr>
              <a:t>∅，μ和Σ</a:t>
            </a:r>
            <a:r>
              <a:rPr lang="en-US" altLang="zh-CN" sz="2000" dirty="0">
                <a:latin typeface="Arial" charset="0"/>
                <a:ea typeface="黑体" pitchFamily="49" charset="-122"/>
              </a:rPr>
              <a:t>计算公式都是根据很多假定得出的，有些没有说明来由</a:t>
            </a:r>
            <a:r>
              <a:rPr lang="zh-CN" altLang="en-US" sz="2000" dirty="0">
                <a:latin typeface="Arial" charset="0"/>
                <a:ea typeface="黑体" pitchFamily="49" charset="-122"/>
              </a:rPr>
              <a:t>。</a:t>
            </a:r>
            <a:r>
              <a:rPr lang="zh-CN" altLang="en-US" sz="2000" dirty="0">
                <a:sym typeface="+mn-ea"/>
              </a:rPr>
              <a:t>为了简单，这里在M步只给出</a:t>
            </a:r>
            <a:r>
              <a:rPr lang="en-US" altLang="zh-CN" sz="2000" dirty="0">
                <a:sym typeface="+mn-ea"/>
              </a:rPr>
              <a:t>μ</a:t>
            </a:r>
            <a:r>
              <a:rPr lang="zh-CN" altLang="en-US" sz="2000" dirty="0">
                <a:sym typeface="+mn-ea"/>
              </a:rPr>
              <a:t>和</a:t>
            </a:r>
            <a:r>
              <a:rPr lang="en-US" altLang="zh-CN" sz="2000" dirty="0">
                <a:sym typeface="+mn-ea"/>
              </a:rPr>
              <a:t>∅</a:t>
            </a:r>
            <a:r>
              <a:rPr lang="zh-CN" altLang="en-US" sz="2000" dirty="0">
                <a:sym typeface="+mn-ea"/>
              </a:rPr>
              <a:t>的推导方法。</a:t>
            </a:r>
            <a:endParaRPr lang="zh-CN" altLang="en-US" sz="2000" dirty="0">
              <a:sym typeface="+mn-ea"/>
            </a:endParaRPr>
          </a:p>
          <a:p>
            <a:pPr lvl="0" eaLnBrk="1" hangingPunct="1">
              <a:lnSpc>
                <a:spcPct val="170000"/>
              </a:lnSpc>
              <a:spcBef>
                <a:spcPts val="1200"/>
              </a:spcBef>
              <a:spcAft>
                <a:spcPts val="600"/>
              </a:spcAft>
            </a:pPr>
            <a:endParaRPr lang="zh-CN" altLang="en-US" dirty="0">
              <a:latin typeface="Arial" charset="0"/>
              <a:ea typeface="黑体" pitchFamily="49" charset="-122"/>
            </a:endParaRPr>
          </a:p>
          <a:p>
            <a:pPr lvl="0" eaLnBrk="1" hangingPunct="1">
              <a:lnSpc>
                <a:spcPct val="170000"/>
              </a:lnSpc>
              <a:spcBef>
                <a:spcPts val="1200"/>
              </a:spcBef>
              <a:spcAft>
                <a:spcPts val="600"/>
              </a:spcAft>
            </a:pPr>
            <a:endParaRPr lang="zh-CN" altLang="en-US" dirty="0">
              <a:latin typeface="Arial" charset="0"/>
              <a:ea typeface="黑体" pitchFamily="49" charset="-122"/>
            </a:endParaRPr>
          </a:p>
        </p:txBody>
      </p:sp>
      <p:sp>
        <p:nvSpPr>
          <p:cNvPr id="5" name="标题 4"/>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3" name="文本框 2"/>
          <p:cNvSpPr txBox="1"/>
          <p:nvPr/>
        </p:nvSpPr>
        <p:spPr>
          <a:xfrm>
            <a:off x="890270" y="2459355"/>
            <a:ext cx="4264025" cy="670560"/>
          </a:xfrm>
          <a:prstGeom prst="rect">
            <a:avLst/>
          </a:prstGeom>
          <a:noFill/>
        </p:spPr>
        <p:txBody>
          <a:bodyPr wrap="square" rtlCol="0">
            <a:spAutoFit/>
          </a:bodyPr>
          <a:p>
            <a:pPr algn="l"/>
            <a:r>
              <a:rPr lang="zh-CN" altLang="en-US" sz="2000" dirty="0">
                <a:sym typeface="+mn-ea"/>
              </a:rPr>
              <a:t>E步很简单，按照一般EM公式得到</a:t>
            </a:r>
            <a:r>
              <a:rPr lang="zh-CN" altLang="en-US" dirty="0">
                <a:sym typeface="+mn-ea"/>
              </a:rPr>
              <a:t>：</a:t>
            </a:r>
            <a:endParaRPr lang="zh-CN" altLang="en-US"/>
          </a:p>
          <a:p>
            <a:endParaRPr lang="zh-CN" altLang="en-US"/>
          </a:p>
        </p:txBody>
      </p:sp>
      <p:pic>
        <p:nvPicPr>
          <p:cNvPr id="4" name="图片 3"/>
          <p:cNvPicPr>
            <a:picLocks noChangeAspect="1"/>
          </p:cNvPicPr>
          <p:nvPr/>
        </p:nvPicPr>
        <p:blipFill>
          <a:blip r:embed="rId1"/>
          <a:srcRect/>
          <a:stretch>
            <a:fillRect/>
          </a:stretch>
        </p:blipFill>
        <p:spPr>
          <a:xfrm>
            <a:off x="1696720" y="3392805"/>
            <a:ext cx="7675245" cy="828675"/>
          </a:xfrm>
          <a:prstGeom prst="rect">
            <a:avLst/>
          </a:prstGeom>
        </p:spPr>
      </p:pic>
      <p:sp>
        <p:nvSpPr>
          <p:cNvPr id="6" name="文本框 5"/>
          <p:cNvSpPr txBox="1"/>
          <p:nvPr/>
        </p:nvSpPr>
        <p:spPr>
          <a:xfrm>
            <a:off x="924560" y="4767580"/>
            <a:ext cx="9807575" cy="457200"/>
          </a:xfrm>
          <a:prstGeom prst="rect">
            <a:avLst/>
          </a:prstGeom>
          <a:noFill/>
        </p:spPr>
        <p:txBody>
          <a:bodyPr wrap="square" rtlCol="0" anchor="t">
            <a:spAutoFit/>
          </a:bodyPr>
          <a:p>
            <a:r>
              <a:rPr lang="zh-CN" altLang="en-US" sz="2400">
                <a:solidFill>
                  <a:srgbClr val="0070C0"/>
                </a:solidFill>
              </a:rPr>
              <a:t>意思：每个样例i 的隐含类别z(i)为j 的概率可以通过后验概率计算得到。</a:t>
            </a:r>
            <a:endParaRPr lang="zh-CN" altLang="en-US" sz="240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因子分析模型</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总结</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036320" y="1807845"/>
            <a:ext cx="9088755" cy="1554480"/>
          </a:xfrm>
          <a:prstGeom prst="rect">
            <a:avLst/>
          </a:prstGeom>
          <a:noFill/>
        </p:spPr>
        <p:txBody>
          <a:bodyPr wrap="square" rtlCol="0" anchor="t">
            <a:spAutoFit/>
          </a:bodyPr>
          <a:p>
            <a:r>
              <a:rPr lang="zh-CN" altLang="en-US" sz="2400"/>
              <a:t>根据上面的EM 的过程，要对样本X 进行因子分析，只需知道要分解的因子数（z 的维度）即可。通过EM，我们能够得到转换矩阵Λ和误差协方差Ψ。因子分析实际上是降维，在得到各个参数后，可以求得z。但是z 的各个参数含义需要自己去琢磨。</a:t>
            </a:r>
            <a:endParaRPr lang="zh-CN" altLang="en-US" sz="2400"/>
          </a:p>
        </p:txBody>
      </p:sp>
      <p:sp>
        <p:nvSpPr>
          <p:cNvPr id="9" name="文本框 8"/>
          <p:cNvSpPr txBox="1"/>
          <p:nvPr/>
        </p:nvSpPr>
        <p:spPr>
          <a:xfrm>
            <a:off x="1022985" y="3843020"/>
            <a:ext cx="10006965" cy="1920240"/>
          </a:xfrm>
          <a:prstGeom prst="rect">
            <a:avLst/>
          </a:prstGeom>
          <a:noFill/>
        </p:spPr>
        <p:txBody>
          <a:bodyPr wrap="square" rtlCol="0" anchor="t">
            <a:spAutoFit/>
          </a:bodyPr>
          <a:p>
            <a:r>
              <a:rPr lang="zh-CN" altLang="en-US" sz="2400">
                <a:solidFill>
                  <a:srgbClr val="0070C0"/>
                </a:solidFill>
              </a:rPr>
              <a:t>因子分析(factor analysis)是一种数据简化的技术。它通过研究众多变量之间的内部依赖关系，探求观测数据中的基本结构，并用少数几个假想变量来表示其基本的数据结构。这几个假想变量能够反映原来众多变量的主要信息。</a:t>
            </a:r>
            <a:r>
              <a:rPr lang="zh-CN" altLang="en-US" sz="2400"/>
              <a:t>原始的变量是可观测的显在变量，而假想变量是不可观测的潜在变量，称为因子。</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PCA----</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问题</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214120"/>
            <a:ext cx="9088755" cy="396240"/>
          </a:xfrm>
          <a:prstGeom prst="rect">
            <a:avLst/>
          </a:prstGeom>
          <a:noFill/>
        </p:spPr>
        <p:txBody>
          <a:bodyPr wrap="square" rtlCol="0" anchor="t">
            <a:spAutoFit/>
          </a:bodyPr>
          <a:p>
            <a:r>
              <a:rPr lang="zh-CN" altLang="en-US" sz="2000">
                <a:solidFill>
                  <a:srgbClr val="0070C0"/>
                </a:solidFill>
              </a:rPr>
              <a:t>真实的训练数据总是存在各种各样的问题：</a:t>
            </a:r>
            <a:endParaRPr lang="zh-CN" altLang="en-US" sz="2000">
              <a:solidFill>
                <a:srgbClr val="0070C0"/>
              </a:solidFill>
            </a:endParaRPr>
          </a:p>
        </p:txBody>
      </p:sp>
      <p:sp>
        <p:nvSpPr>
          <p:cNvPr id="9" name="文本框 8"/>
          <p:cNvSpPr txBox="1"/>
          <p:nvPr/>
        </p:nvSpPr>
        <p:spPr>
          <a:xfrm>
            <a:off x="1248410" y="1735455"/>
            <a:ext cx="10755630" cy="3139440"/>
          </a:xfrm>
          <a:prstGeom prst="rect">
            <a:avLst/>
          </a:prstGeom>
          <a:noFill/>
        </p:spPr>
        <p:txBody>
          <a:bodyPr wrap="square" rtlCol="0" anchor="t">
            <a:spAutoFit/>
          </a:bodyPr>
          <a:p>
            <a:r>
              <a:rPr lang="zh-CN" altLang="en-US" sz="2000"/>
              <a:t>1、比如拿到一个汽车的样本，里面既有以“千米/每小时”度量的最大速度特征，也有“英</a:t>
            </a:r>
            <a:endParaRPr lang="zh-CN" altLang="en-US" sz="2000"/>
          </a:p>
          <a:p>
            <a:r>
              <a:rPr lang="zh-CN" altLang="en-US" sz="2000"/>
              <a:t>里/小时”的最大速度特征，显然这两个特征有一个多余。</a:t>
            </a:r>
            <a:endParaRPr lang="zh-CN" altLang="en-US" sz="2000"/>
          </a:p>
          <a:p>
            <a:r>
              <a:rPr lang="zh-CN" altLang="en-US" sz="2000"/>
              <a:t>2、拿到一个数学系的本科生期末考试成绩单，里面有三列，一列是对数学的兴趣程度，一</a:t>
            </a:r>
            <a:endParaRPr lang="zh-CN" altLang="en-US" sz="2000"/>
          </a:p>
          <a:p>
            <a:r>
              <a:rPr lang="zh-CN" altLang="en-US" sz="2000"/>
              <a:t>列是复习时间，还有一列是考试成绩。我们知道要学好数学，需要有浓厚的兴趣，所以</a:t>
            </a:r>
            <a:endParaRPr lang="zh-CN" altLang="en-US" sz="2000"/>
          </a:p>
          <a:p>
            <a:r>
              <a:rPr lang="zh-CN" altLang="en-US" sz="2000"/>
              <a:t>第二项与第一项强相关，第三项和第二项也是强相关。那是不是可以合并第一项和第二</a:t>
            </a:r>
            <a:endParaRPr lang="zh-CN" altLang="en-US" sz="2000"/>
          </a:p>
          <a:p>
            <a:r>
              <a:rPr lang="zh-CN" altLang="en-US" sz="2000"/>
              <a:t>项呢？</a:t>
            </a:r>
            <a:endParaRPr lang="zh-CN" altLang="en-US" sz="2000"/>
          </a:p>
          <a:p>
            <a:r>
              <a:rPr lang="zh-CN" altLang="en-US" sz="2000"/>
              <a:t>3、拿到一个样本，特征非常多，而样例特别少，这样用回归去直接拟合非常困难，容易过</a:t>
            </a:r>
            <a:endParaRPr lang="zh-CN" altLang="en-US" sz="2000"/>
          </a:p>
          <a:p>
            <a:r>
              <a:rPr lang="zh-CN" altLang="en-US" sz="2000"/>
              <a:t>度拟合。比如北京的房价：假设房子的特征是（大小、位置、朝向、是否学区房、建造</a:t>
            </a:r>
            <a:endParaRPr lang="zh-CN" altLang="en-US" sz="2000"/>
          </a:p>
          <a:p>
            <a:r>
              <a:rPr lang="zh-CN" altLang="en-US" sz="2000"/>
              <a:t>年代、是否二手、层数、所在层数），搞了这么多特征，结果只有不到十个房子的样例。</a:t>
            </a:r>
            <a:endParaRPr lang="zh-CN" altLang="en-US" sz="2000"/>
          </a:p>
          <a:p>
            <a:r>
              <a:rPr lang="zh-CN" altLang="en-US" sz="2000"/>
              <a:t>要拟合房子特征‐&gt;房价的这么多特征，就会造成过度拟合。</a:t>
            </a:r>
            <a:endParaRPr lang="zh-CN" altLang="en-US" sz="2000"/>
          </a:p>
        </p:txBody>
      </p:sp>
      <p:sp>
        <p:nvSpPr>
          <p:cNvPr id="2" name="文本框 1"/>
          <p:cNvSpPr txBox="1"/>
          <p:nvPr/>
        </p:nvSpPr>
        <p:spPr>
          <a:xfrm>
            <a:off x="1263015" y="5137785"/>
            <a:ext cx="10359390" cy="701040"/>
          </a:xfrm>
          <a:prstGeom prst="rect">
            <a:avLst/>
          </a:prstGeom>
          <a:noFill/>
        </p:spPr>
        <p:txBody>
          <a:bodyPr wrap="square" rtlCol="0" anchor="t">
            <a:spAutoFit/>
          </a:bodyPr>
          <a:p>
            <a:r>
              <a:rPr lang="zh-CN" altLang="en-US" sz="2000">
                <a:solidFill>
                  <a:srgbClr val="0070C0"/>
                </a:solidFill>
              </a:rPr>
              <a:t>PCA 的思想是将n维特征映射到k 维上（k&lt;n），这k 维是全新的正交特征。这k 维特征称为主元，是重新构造出来的k 维特征，而不是简单地从n 维特征中去除其余n‐k 维特征。</a:t>
            </a:r>
            <a:endParaRPr lang="zh-CN" altLang="en-US" sz="200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计算过程</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214120"/>
            <a:ext cx="9088755" cy="396240"/>
          </a:xfrm>
          <a:prstGeom prst="rect">
            <a:avLst/>
          </a:prstGeom>
          <a:noFill/>
        </p:spPr>
        <p:txBody>
          <a:bodyPr wrap="square" rtlCol="0" anchor="t">
            <a:spAutoFit/>
          </a:bodyPr>
          <a:p>
            <a:r>
              <a:rPr lang="zh-CN" altLang="en-US" sz="2000"/>
              <a:t>假设我们得到的2 维数据如下</a:t>
            </a:r>
            <a:r>
              <a:rPr lang="zh-CN" altLang="en-US"/>
              <a:t>：</a:t>
            </a:r>
            <a:endParaRPr lang="zh-CN" altLang="en-US"/>
          </a:p>
        </p:txBody>
      </p:sp>
      <p:pic>
        <p:nvPicPr>
          <p:cNvPr id="2" name="图片 1"/>
          <p:cNvPicPr>
            <a:picLocks noChangeAspect="1"/>
          </p:cNvPicPr>
          <p:nvPr/>
        </p:nvPicPr>
        <p:blipFill>
          <a:blip r:embed="rId1"/>
          <a:srcRect/>
          <a:stretch>
            <a:fillRect/>
          </a:stretch>
        </p:blipFill>
        <p:spPr>
          <a:xfrm>
            <a:off x="3740150" y="1623695"/>
            <a:ext cx="3467100" cy="4714875"/>
          </a:xfrm>
          <a:prstGeom prst="rect">
            <a:avLst/>
          </a:prstGeom>
        </p:spPr>
      </p:pic>
      <p:sp>
        <p:nvSpPr>
          <p:cNvPr id="4" name="文本框 3"/>
          <p:cNvSpPr txBox="1"/>
          <p:nvPr/>
        </p:nvSpPr>
        <p:spPr>
          <a:xfrm>
            <a:off x="7232650" y="4037330"/>
            <a:ext cx="4601845" cy="1005840"/>
          </a:xfrm>
          <a:prstGeom prst="rect">
            <a:avLst/>
          </a:prstGeom>
          <a:noFill/>
        </p:spPr>
        <p:txBody>
          <a:bodyPr wrap="square" rtlCol="0" anchor="t">
            <a:spAutoFit/>
          </a:bodyPr>
          <a:p>
            <a:r>
              <a:rPr lang="zh-CN" altLang="en-US" sz="2000"/>
              <a:t>行代表了样例，</a:t>
            </a:r>
            <a:endParaRPr lang="zh-CN" altLang="en-US" sz="2000"/>
          </a:p>
          <a:p>
            <a:r>
              <a:rPr lang="zh-CN" altLang="en-US" sz="2000"/>
              <a:t>列代表特征，</a:t>
            </a:r>
            <a:endParaRPr lang="zh-CN" altLang="en-US" sz="2000"/>
          </a:p>
          <a:p>
            <a:r>
              <a:rPr lang="zh-CN" altLang="en-US" sz="2000"/>
              <a:t>这里有10 个样例，每个样例两个特征。</a:t>
            </a:r>
            <a:endParaRPr lang="zh-C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计算过程</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185545"/>
            <a:ext cx="10078720" cy="701040"/>
          </a:xfrm>
          <a:prstGeom prst="rect">
            <a:avLst/>
          </a:prstGeom>
          <a:noFill/>
        </p:spPr>
        <p:txBody>
          <a:bodyPr wrap="square" rtlCol="0" anchor="t">
            <a:spAutoFit/>
          </a:bodyPr>
          <a:p>
            <a:r>
              <a:rPr lang="zh-CN" altLang="en-US" sz="2000">
                <a:solidFill>
                  <a:srgbClr val="0070C0"/>
                </a:solidFill>
              </a:rPr>
              <a:t>第一步分别求x 和y 的平均值</a:t>
            </a:r>
            <a:r>
              <a:rPr lang="zh-CN" altLang="en-US" sz="2000"/>
              <a:t>，然后对于所有的样例，都减去对应的均值。这里x 的均</a:t>
            </a:r>
            <a:endParaRPr lang="zh-CN" altLang="en-US" sz="2000"/>
          </a:p>
          <a:p>
            <a:r>
              <a:rPr lang="zh-CN" altLang="en-US" sz="2000"/>
              <a:t>值是1.81，y 的均值是1.91，那么一个样例减去均值后即为（0.69,0.49），得到</a:t>
            </a:r>
            <a:endParaRPr lang="zh-CN" altLang="en-US" sz="2000"/>
          </a:p>
        </p:txBody>
      </p:sp>
      <p:pic>
        <p:nvPicPr>
          <p:cNvPr id="4" name="图片 3"/>
          <p:cNvPicPr>
            <a:picLocks noChangeAspect="1"/>
          </p:cNvPicPr>
          <p:nvPr/>
        </p:nvPicPr>
        <p:blipFill>
          <a:blip r:embed="rId1"/>
          <a:srcRect/>
          <a:stretch>
            <a:fillRect/>
          </a:stretch>
        </p:blipFill>
        <p:spPr>
          <a:xfrm>
            <a:off x="3514090" y="1880870"/>
            <a:ext cx="4042410" cy="44919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计算过程</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214120"/>
            <a:ext cx="9088755" cy="396240"/>
          </a:xfrm>
          <a:prstGeom prst="rect">
            <a:avLst/>
          </a:prstGeom>
          <a:noFill/>
        </p:spPr>
        <p:txBody>
          <a:bodyPr wrap="square" rtlCol="0" anchor="t">
            <a:spAutoFit/>
          </a:bodyPr>
          <a:p>
            <a:r>
              <a:rPr lang="zh-CN" altLang="en-US" sz="2000">
                <a:solidFill>
                  <a:srgbClr val="0070C0"/>
                </a:solidFill>
              </a:rPr>
              <a:t>第二步，求特征协方差矩阵</a:t>
            </a:r>
            <a:r>
              <a:rPr lang="zh-CN" altLang="en-US" sz="2000"/>
              <a:t>，如果数据是3 维，那么协方差矩阵是</a:t>
            </a:r>
            <a:endParaRPr lang="zh-CN" altLang="en-US" sz="2000"/>
          </a:p>
        </p:txBody>
      </p:sp>
      <p:pic>
        <p:nvPicPr>
          <p:cNvPr id="2" name="图片 1"/>
          <p:cNvPicPr>
            <a:picLocks noChangeAspect="1"/>
          </p:cNvPicPr>
          <p:nvPr/>
        </p:nvPicPr>
        <p:blipFill>
          <a:blip r:embed="rId1"/>
          <a:srcRect/>
          <a:stretch>
            <a:fillRect/>
          </a:stretch>
        </p:blipFill>
        <p:spPr>
          <a:xfrm>
            <a:off x="2663190" y="1624965"/>
            <a:ext cx="6667500" cy="1514475"/>
          </a:xfrm>
          <a:prstGeom prst="rect">
            <a:avLst/>
          </a:prstGeom>
        </p:spPr>
      </p:pic>
      <p:sp>
        <p:nvSpPr>
          <p:cNvPr id="5" name="文本框 4"/>
          <p:cNvSpPr txBox="1"/>
          <p:nvPr/>
        </p:nvSpPr>
        <p:spPr>
          <a:xfrm>
            <a:off x="1248410" y="3415665"/>
            <a:ext cx="3954145" cy="396240"/>
          </a:xfrm>
          <a:prstGeom prst="rect">
            <a:avLst/>
          </a:prstGeom>
          <a:noFill/>
        </p:spPr>
        <p:txBody>
          <a:bodyPr wrap="square" rtlCol="0" anchor="t">
            <a:spAutoFit/>
          </a:bodyPr>
          <a:p>
            <a:r>
              <a:rPr lang="zh-CN" altLang="en-US" sz="2000"/>
              <a:t>这里只有x 和y，求解得</a:t>
            </a:r>
            <a:endParaRPr lang="zh-CN" altLang="en-US" sz="2000"/>
          </a:p>
        </p:txBody>
      </p:sp>
      <p:pic>
        <p:nvPicPr>
          <p:cNvPr id="6" name="图片 5"/>
          <p:cNvPicPr>
            <a:picLocks noChangeAspect="1"/>
          </p:cNvPicPr>
          <p:nvPr/>
        </p:nvPicPr>
        <p:blipFill>
          <a:blip r:embed="rId2"/>
          <a:srcRect/>
          <a:stretch>
            <a:fillRect/>
          </a:stretch>
        </p:blipFill>
        <p:spPr>
          <a:xfrm>
            <a:off x="3124200" y="4064635"/>
            <a:ext cx="5943600" cy="1076325"/>
          </a:xfrm>
          <a:prstGeom prst="rect">
            <a:avLst/>
          </a:prstGeom>
        </p:spPr>
      </p:pic>
      <p:sp>
        <p:nvSpPr>
          <p:cNvPr id="8" name="文本框 7"/>
          <p:cNvSpPr txBox="1"/>
          <p:nvPr/>
        </p:nvSpPr>
        <p:spPr>
          <a:xfrm>
            <a:off x="1250950" y="5255895"/>
            <a:ext cx="10119360" cy="1005840"/>
          </a:xfrm>
          <a:prstGeom prst="rect">
            <a:avLst/>
          </a:prstGeom>
          <a:noFill/>
        </p:spPr>
        <p:txBody>
          <a:bodyPr wrap="square" rtlCol="0" anchor="t">
            <a:spAutoFit/>
          </a:bodyPr>
          <a:p>
            <a:r>
              <a:rPr lang="zh-CN" altLang="en-US" sz="2000"/>
              <a:t>对角线上分别是x 和y 的方差，</a:t>
            </a:r>
            <a:r>
              <a:rPr lang="zh-CN" altLang="en-US" sz="2000">
                <a:solidFill>
                  <a:srgbClr val="0070C0"/>
                </a:solidFill>
              </a:rPr>
              <a:t>非对角线上是协方差</a:t>
            </a:r>
            <a:r>
              <a:rPr lang="zh-CN" altLang="en-US" sz="2000"/>
              <a:t>。协方差大于0 表示x 和y 若有一个增，另一个也增；小于0 表示一个增，一个减；协方差为0 时，两者独立。</a:t>
            </a:r>
            <a:r>
              <a:rPr lang="zh-CN" altLang="en-US" sz="2000">
                <a:solidFill>
                  <a:srgbClr val="0070C0"/>
                </a:solidFill>
              </a:rPr>
              <a:t>协方差绝对值越大，两者对彼此的影响越大，反之越小。</a:t>
            </a:r>
            <a:endParaRPr lang="zh-CN" altLang="en-US" sz="2000">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计算过程</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214120"/>
            <a:ext cx="9088755" cy="396240"/>
          </a:xfrm>
          <a:prstGeom prst="rect">
            <a:avLst/>
          </a:prstGeom>
          <a:noFill/>
        </p:spPr>
        <p:txBody>
          <a:bodyPr wrap="square" rtlCol="0" anchor="t">
            <a:spAutoFit/>
          </a:bodyPr>
          <a:p>
            <a:r>
              <a:rPr lang="zh-CN" altLang="en-US" sz="2000">
                <a:solidFill>
                  <a:srgbClr val="0070C0"/>
                </a:solidFill>
              </a:rPr>
              <a:t>第三步，求协方差的特征值和特征向量</a:t>
            </a:r>
            <a:r>
              <a:rPr lang="zh-CN" altLang="en-US" sz="2000"/>
              <a:t>，得到</a:t>
            </a:r>
            <a:endParaRPr lang="zh-CN" altLang="en-US" sz="2000"/>
          </a:p>
        </p:txBody>
      </p:sp>
      <p:pic>
        <p:nvPicPr>
          <p:cNvPr id="2" name="图片 1"/>
          <p:cNvPicPr>
            <a:picLocks noChangeAspect="1"/>
          </p:cNvPicPr>
          <p:nvPr/>
        </p:nvPicPr>
        <p:blipFill>
          <a:blip r:embed="rId1"/>
          <a:srcRect/>
          <a:stretch>
            <a:fillRect/>
          </a:stretch>
        </p:blipFill>
        <p:spPr>
          <a:xfrm>
            <a:off x="1572895" y="1623695"/>
            <a:ext cx="9117330" cy="3086100"/>
          </a:xfrm>
          <a:prstGeom prst="rect">
            <a:avLst/>
          </a:prstGeom>
        </p:spPr>
      </p:pic>
      <p:sp>
        <p:nvSpPr>
          <p:cNvPr id="5" name="文本框 4"/>
          <p:cNvSpPr txBox="1"/>
          <p:nvPr/>
        </p:nvSpPr>
        <p:spPr>
          <a:xfrm>
            <a:off x="1364615" y="5086350"/>
            <a:ext cx="9440545" cy="701040"/>
          </a:xfrm>
          <a:prstGeom prst="rect">
            <a:avLst/>
          </a:prstGeom>
          <a:noFill/>
        </p:spPr>
        <p:txBody>
          <a:bodyPr wrap="square" rtlCol="0" anchor="t">
            <a:spAutoFit/>
          </a:bodyPr>
          <a:p>
            <a:r>
              <a:rPr lang="zh-CN" altLang="en-US" sz="2000"/>
              <a:t>上面是两个特征值，下面是对应的特征向量，特征值0.0490833989 对应特征向量为</a:t>
            </a:r>
            <a:r>
              <a:rPr lang="en-US" altLang="zh-CN" sz="2000"/>
              <a:t>(</a:t>
            </a:r>
            <a:r>
              <a:rPr lang="zh-CN" altLang="en-US" sz="2000"/>
              <a:t>0.735178656, 0.677873399</a:t>
            </a:r>
            <a:r>
              <a:rPr lang="en-US" altLang="zh-CN" sz="2000"/>
              <a:t>)</a:t>
            </a:r>
            <a:r>
              <a:rPr lang="en-US" altLang="zh-CN" sz="2000" baseline="30000"/>
              <a:t>T</a:t>
            </a:r>
            <a:r>
              <a:rPr lang="zh-CN" altLang="en-US" sz="2000"/>
              <a:t>，这里的特征向量都归一化为单位向量</a:t>
            </a:r>
            <a:r>
              <a:rPr lang="zh-CN" altLang="en-US"/>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计算过程</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20470" y="1341755"/>
            <a:ext cx="9950450" cy="1310640"/>
          </a:xfrm>
          <a:prstGeom prst="rect">
            <a:avLst/>
          </a:prstGeom>
          <a:noFill/>
        </p:spPr>
        <p:txBody>
          <a:bodyPr wrap="square" rtlCol="0" anchor="t">
            <a:spAutoFit/>
          </a:bodyPr>
          <a:p>
            <a:r>
              <a:rPr lang="zh-CN" altLang="en-US" sz="2000">
                <a:solidFill>
                  <a:srgbClr val="0070C0"/>
                </a:solidFill>
              </a:rPr>
              <a:t>第四步，将特征值按照从大到小的顺序排序，选择其中最大的k 个，然后将其对应的k</a:t>
            </a:r>
            <a:endParaRPr lang="zh-CN" altLang="en-US" sz="2000">
              <a:solidFill>
                <a:srgbClr val="0070C0"/>
              </a:solidFill>
            </a:endParaRPr>
          </a:p>
          <a:p>
            <a:r>
              <a:rPr lang="zh-CN" altLang="en-US" sz="2000">
                <a:solidFill>
                  <a:srgbClr val="0070C0"/>
                </a:solidFill>
              </a:rPr>
              <a:t>个特征向量分别作为列向量组成特征向量矩阵。</a:t>
            </a:r>
            <a:endParaRPr lang="zh-CN" altLang="en-US" sz="2000">
              <a:solidFill>
                <a:srgbClr val="0070C0"/>
              </a:solidFill>
            </a:endParaRPr>
          </a:p>
          <a:p>
            <a:r>
              <a:rPr lang="zh-CN" altLang="en-US" sz="2000"/>
              <a:t>这里特征值只有两个，我们选择其中最大的那个，这里是1.28402771，对应的特征向</a:t>
            </a:r>
            <a:endParaRPr lang="zh-CN" altLang="en-US" sz="2000"/>
          </a:p>
          <a:p>
            <a:r>
              <a:rPr lang="zh-CN" altLang="en-US" sz="2000"/>
              <a:t>量是</a:t>
            </a:r>
            <a:r>
              <a:rPr lang="en-US" altLang="zh-CN" sz="2000"/>
              <a:t>(</a:t>
            </a:r>
            <a:r>
              <a:rPr lang="zh-CN" altLang="en-US" sz="2000"/>
              <a:t>0.677873399, 0.735178656</a:t>
            </a:r>
            <a:r>
              <a:rPr lang="en-US" altLang="zh-CN" sz="2000"/>
              <a:t>)</a:t>
            </a:r>
            <a:r>
              <a:rPr lang="en-US" altLang="zh-CN" sz="2000" baseline="30000"/>
              <a:t>T</a:t>
            </a:r>
            <a:r>
              <a:rPr lang="zh-CN" altLang="en-US" sz="2000"/>
              <a:t>。</a:t>
            </a:r>
            <a:endParaRPr lang="zh-CN" altLang="en-US" sz="2000"/>
          </a:p>
        </p:txBody>
      </p:sp>
      <p:sp>
        <p:nvSpPr>
          <p:cNvPr id="4" name="文本框 3"/>
          <p:cNvSpPr txBox="1"/>
          <p:nvPr/>
        </p:nvSpPr>
        <p:spPr>
          <a:xfrm>
            <a:off x="1235075" y="2939415"/>
            <a:ext cx="9723120" cy="1005840"/>
          </a:xfrm>
          <a:prstGeom prst="rect">
            <a:avLst/>
          </a:prstGeom>
          <a:noFill/>
        </p:spPr>
        <p:txBody>
          <a:bodyPr wrap="square" rtlCol="0" anchor="t">
            <a:spAutoFit/>
          </a:bodyPr>
          <a:p>
            <a:r>
              <a:rPr lang="zh-CN" altLang="en-US" sz="2000"/>
              <a:t>第五步，将样本点投影到选取的特征向量上。假设样例数为m，特征数为n，减去均值</a:t>
            </a:r>
            <a:endParaRPr lang="zh-CN" altLang="en-US" sz="2000"/>
          </a:p>
          <a:p>
            <a:r>
              <a:rPr lang="zh-CN" altLang="en-US" sz="2000"/>
              <a:t>后的样本矩阵为DataAdjust(m*n)，协方差矩阵是n*n，选取的k 个特征向量组成的矩阵为EigenVectors(n*k)。那么投影后的数据FinalData 为</a:t>
            </a:r>
            <a:endParaRPr lang="zh-CN" altLang="en-US" sz="2000"/>
          </a:p>
        </p:txBody>
      </p:sp>
      <p:pic>
        <p:nvPicPr>
          <p:cNvPr id="9" name="图片 8" descr="@`N)5MQQ)U97~2W$O~23WZ0"/>
          <p:cNvPicPr>
            <a:picLocks noChangeAspect="1"/>
          </p:cNvPicPr>
          <p:nvPr/>
        </p:nvPicPr>
        <p:blipFill>
          <a:blip r:embed="rId1"/>
          <a:srcRect/>
          <a:stretch>
            <a:fillRect/>
          </a:stretch>
        </p:blipFill>
        <p:spPr>
          <a:xfrm>
            <a:off x="1420495" y="4359910"/>
            <a:ext cx="9106535" cy="6127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计算过程</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214120"/>
            <a:ext cx="9088755" cy="396240"/>
          </a:xfrm>
          <a:prstGeom prst="rect">
            <a:avLst/>
          </a:prstGeom>
          <a:noFill/>
        </p:spPr>
        <p:txBody>
          <a:bodyPr wrap="square" rtlCol="0" anchor="t">
            <a:spAutoFit/>
          </a:bodyPr>
          <a:p>
            <a:r>
              <a:rPr lang="zh-CN" altLang="en-US" sz="2000"/>
              <a:t>这里是</a:t>
            </a:r>
            <a:endParaRPr lang="zh-CN" altLang="en-US" sz="2000"/>
          </a:p>
        </p:txBody>
      </p:sp>
      <p:pic>
        <p:nvPicPr>
          <p:cNvPr id="4" name="图片 3" descr="0~61NR5MM)[%MNH(14X`~%E"/>
          <p:cNvPicPr>
            <a:picLocks noChangeAspect="1"/>
          </p:cNvPicPr>
          <p:nvPr/>
        </p:nvPicPr>
        <p:blipFill>
          <a:blip r:embed="rId1"/>
          <a:srcRect/>
          <a:stretch>
            <a:fillRect/>
          </a:stretch>
        </p:blipFill>
        <p:spPr>
          <a:xfrm>
            <a:off x="2170430" y="1205865"/>
            <a:ext cx="9567545" cy="427990"/>
          </a:xfrm>
          <a:prstGeom prst="rect">
            <a:avLst/>
          </a:prstGeom>
        </p:spPr>
      </p:pic>
      <p:sp>
        <p:nvSpPr>
          <p:cNvPr id="9" name="文本框 8"/>
          <p:cNvSpPr txBox="1"/>
          <p:nvPr/>
        </p:nvSpPr>
        <p:spPr>
          <a:xfrm>
            <a:off x="1275715" y="1704975"/>
            <a:ext cx="2540000" cy="396240"/>
          </a:xfrm>
          <a:prstGeom prst="rect">
            <a:avLst/>
          </a:prstGeom>
          <a:noFill/>
        </p:spPr>
        <p:txBody>
          <a:bodyPr wrap="square" rtlCol="0" anchor="t">
            <a:spAutoFit/>
          </a:bodyPr>
          <a:p>
            <a:r>
              <a:rPr lang="zh-CN" altLang="en-US" sz="2000"/>
              <a:t>得到结果是</a:t>
            </a:r>
            <a:endParaRPr lang="zh-CN" altLang="en-US" sz="2000"/>
          </a:p>
        </p:txBody>
      </p:sp>
      <p:pic>
        <p:nvPicPr>
          <p:cNvPr id="10" name="图片 9"/>
          <p:cNvPicPr>
            <a:picLocks noChangeAspect="1"/>
          </p:cNvPicPr>
          <p:nvPr/>
        </p:nvPicPr>
        <p:blipFill>
          <a:blip r:embed="rId2"/>
          <a:srcRect/>
          <a:stretch>
            <a:fillRect/>
          </a:stretch>
        </p:blipFill>
        <p:spPr>
          <a:xfrm>
            <a:off x="3036570" y="1906905"/>
            <a:ext cx="4137660" cy="3964305"/>
          </a:xfrm>
          <a:prstGeom prst="rect">
            <a:avLst/>
          </a:prstGeom>
        </p:spPr>
      </p:pic>
      <p:sp>
        <p:nvSpPr>
          <p:cNvPr id="11" name="文本框 10"/>
          <p:cNvSpPr txBox="1"/>
          <p:nvPr/>
        </p:nvSpPr>
        <p:spPr>
          <a:xfrm>
            <a:off x="1221105" y="5861685"/>
            <a:ext cx="9695180" cy="396240"/>
          </a:xfrm>
          <a:prstGeom prst="rect">
            <a:avLst/>
          </a:prstGeom>
          <a:noFill/>
        </p:spPr>
        <p:txBody>
          <a:bodyPr wrap="square" rtlCol="0" anchor="t">
            <a:spAutoFit/>
          </a:bodyPr>
          <a:p>
            <a:r>
              <a:rPr lang="zh-CN" altLang="en-US" sz="2000"/>
              <a:t>这样，就将原始样例的n 维特征变成了k 维，这k 维就是原始特征在k 维上的投影</a:t>
            </a:r>
            <a:r>
              <a:rPr lang="zh-CN" altLang="en-US"/>
              <a:t>。</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最大方差理论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4" name="文本框 3"/>
          <p:cNvSpPr txBox="1"/>
          <p:nvPr/>
        </p:nvSpPr>
        <p:spPr>
          <a:xfrm>
            <a:off x="1319530" y="1136015"/>
            <a:ext cx="9665970" cy="822960"/>
          </a:xfrm>
          <a:prstGeom prst="rect">
            <a:avLst/>
          </a:prstGeom>
          <a:noFill/>
        </p:spPr>
        <p:txBody>
          <a:bodyPr wrap="square" rtlCol="0" anchor="t">
            <a:spAutoFit/>
          </a:bodyPr>
          <a:p>
            <a:r>
              <a:rPr lang="zh-CN" altLang="en-US" sz="2000"/>
              <a:t>要解释为什么协方差矩阵的特征向量就是k 维理想特征，理论分别是</a:t>
            </a:r>
            <a:r>
              <a:rPr lang="zh-CN" altLang="en-US" sz="2400">
                <a:solidFill>
                  <a:srgbClr val="0070C0"/>
                </a:solidFill>
              </a:rPr>
              <a:t>最大方差理论、最小错误理论</a:t>
            </a:r>
            <a:r>
              <a:rPr lang="zh-CN" altLang="en-US" sz="2400"/>
              <a:t>。</a:t>
            </a:r>
            <a:endParaRPr lang="zh-CN" altLang="en-US" sz="2400"/>
          </a:p>
        </p:txBody>
      </p:sp>
      <p:sp>
        <p:nvSpPr>
          <p:cNvPr id="9" name="文本框 8"/>
          <p:cNvSpPr txBox="1"/>
          <p:nvPr/>
        </p:nvSpPr>
        <p:spPr>
          <a:xfrm>
            <a:off x="1363345" y="1985645"/>
            <a:ext cx="9907270" cy="701040"/>
          </a:xfrm>
          <a:prstGeom prst="rect">
            <a:avLst/>
          </a:prstGeom>
          <a:noFill/>
        </p:spPr>
        <p:txBody>
          <a:bodyPr wrap="square" rtlCol="0" anchor="t">
            <a:spAutoFit/>
          </a:bodyPr>
          <a:p>
            <a:r>
              <a:rPr lang="zh-CN" altLang="en-US" sz="2000" b="1"/>
              <a:t>在信号处理中认为信号具有较大的方差，噪声有较小的方差，信噪比就是信号与噪声的</a:t>
            </a:r>
            <a:endParaRPr lang="zh-CN" altLang="en-US" sz="2000" b="1"/>
          </a:p>
          <a:p>
            <a:r>
              <a:rPr lang="zh-CN" altLang="en-US" sz="2000" b="1"/>
              <a:t>方差比，越大越好。</a:t>
            </a:r>
            <a:endParaRPr lang="zh-CN" altLang="en-US" sz="2000" b="1"/>
          </a:p>
        </p:txBody>
      </p:sp>
      <p:sp>
        <p:nvSpPr>
          <p:cNvPr id="10" name="文本框 9"/>
          <p:cNvSpPr txBox="1"/>
          <p:nvPr/>
        </p:nvSpPr>
        <p:spPr>
          <a:xfrm>
            <a:off x="1280160" y="2757805"/>
            <a:ext cx="10488295" cy="396240"/>
          </a:xfrm>
          <a:prstGeom prst="rect">
            <a:avLst/>
          </a:prstGeom>
          <a:noFill/>
        </p:spPr>
        <p:txBody>
          <a:bodyPr wrap="square" rtlCol="0" anchor="t">
            <a:spAutoFit/>
          </a:bodyPr>
          <a:p>
            <a:r>
              <a:rPr lang="zh-CN" altLang="en-US" sz="2000">
                <a:sym typeface="+mn-ea"/>
              </a:rPr>
              <a:t>因此我们认为，最好的k 维特征是将n 维样本点转换为k 维后，每一维上的样本方差都很大。</a:t>
            </a:r>
            <a:endParaRPr lang="zh-CN" altLang="en-US" sz="2000"/>
          </a:p>
        </p:txBody>
      </p:sp>
      <p:sp>
        <p:nvSpPr>
          <p:cNvPr id="11" name="文本框 10"/>
          <p:cNvSpPr txBox="1"/>
          <p:nvPr/>
        </p:nvSpPr>
        <p:spPr>
          <a:xfrm>
            <a:off x="1289685" y="3175635"/>
            <a:ext cx="3360420" cy="396240"/>
          </a:xfrm>
          <a:prstGeom prst="rect">
            <a:avLst/>
          </a:prstGeom>
          <a:noFill/>
        </p:spPr>
        <p:txBody>
          <a:bodyPr wrap="square" rtlCol="0" anchor="t">
            <a:spAutoFit/>
          </a:bodyPr>
          <a:p>
            <a:r>
              <a:rPr lang="zh-CN" altLang="en-US" sz="2000"/>
              <a:t>比如下图有5 个样本点</a:t>
            </a:r>
            <a:endParaRPr lang="zh-CN" altLang="en-US" sz="2000"/>
          </a:p>
        </p:txBody>
      </p:sp>
      <p:pic>
        <p:nvPicPr>
          <p:cNvPr id="12" name="图片 11"/>
          <p:cNvPicPr>
            <a:picLocks noChangeAspect="1"/>
          </p:cNvPicPr>
          <p:nvPr/>
        </p:nvPicPr>
        <p:blipFill>
          <a:blip r:embed="rId1"/>
          <a:srcRect/>
          <a:stretch>
            <a:fillRect/>
          </a:stretch>
        </p:blipFill>
        <p:spPr>
          <a:xfrm>
            <a:off x="4884420" y="3149600"/>
            <a:ext cx="3531870" cy="32080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lang="zh-CN" altLang="en-US" noProof="0" dirty="0" smtClean="0">
                <a:ln>
                  <a:noFill/>
                </a:ln>
                <a:uLnTx/>
                <a:uFillTx/>
                <a:sym typeface="+mn-ea"/>
              </a:rPr>
              <a:t>最大方差理论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9045" y="1214120"/>
            <a:ext cx="10050145" cy="701040"/>
          </a:xfrm>
          <a:prstGeom prst="rect">
            <a:avLst/>
          </a:prstGeom>
          <a:noFill/>
        </p:spPr>
        <p:txBody>
          <a:bodyPr wrap="square" rtlCol="0" anchor="t">
            <a:spAutoFit/>
          </a:bodyPr>
          <a:p>
            <a:r>
              <a:rPr lang="zh-CN" altLang="en-US" sz="2000"/>
              <a:t>下面将样本投影到某一维上，这里用一条过原点的直线表示（前处理的过程实质是将原</a:t>
            </a:r>
            <a:endParaRPr lang="zh-CN" altLang="en-US" sz="2000"/>
          </a:p>
          <a:p>
            <a:r>
              <a:rPr lang="zh-CN" altLang="en-US" sz="2000"/>
              <a:t>点移到样本点的中心点）。</a:t>
            </a:r>
            <a:endParaRPr lang="zh-CN" altLang="en-US" sz="2000"/>
          </a:p>
        </p:txBody>
      </p:sp>
      <p:pic>
        <p:nvPicPr>
          <p:cNvPr id="4" name="图片 3"/>
          <p:cNvPicPr>
            <a:picLocks noChangeAspect="1"/>
          </p:cNvPicPr>
          <p:nvPr/>
        </p:nvPicPr>
        <p:blipFill>
          <a:blip r:embed="rId1"/>
          <a:srcRect/>
          <a:stretch>
            <a:fillRect/>
          </a:stretch>
        </p:blipFill>
        <p:spPr>
          <a:xfrm>
            <a:off x="1504315" y="2115820"/>
            <a:ext cx="8570595" cy="4054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MH_Text_1"/>
          <p:cNvSpPr txBox="1"/>
          <p:nvPr/>
        </p:nvSpPr>
        <p:spPr>
          <a:xfrm>
            <a:off x="836930" y="1097280"/>
            <a:ext cx="10707370" cy="704215"/>
          </a:xfrm>
          <a:prstGeom prst="rect">
            <a:avLst/>
          </a:prstGeom>
          <a:noFill/>
          <a:ln w="9525">
            <a:noFill/>
            <a:miter/>
          </a:ln>
        </p:spPr>
        <p:txBody>
          <a:bodyPr/>
          <a:p>
            <a:pPr lvl="0" eaLnBrk="1" hangingPunct="1">
              <a:lnSpc>
                <a:spcPct val="170000"/>
              </a:lnSpc>
              <a:spcBef>
                <a:spcPts val="1200"/>
              </a:spcBef>
              <a:spcAft>
                <a:spcPts val="600"/>
              </a:spcAft>
            </a:pPr>
            <a:r>
              <a:rPr lang="zh-CN" altLang="en-US" sz="2000" dirty="0">
                <a:sym typeface="+mn-ea"/>
              </a:rPr>
              <a:t>在M 步中，我们需要在固定</a:t>
            </a:r>
            <a:r>
              <a:rPr lang="en-US" altLang="zh-CN" sz="2000" dirty="0">
                <a:sym typeface="+mn-ea"/>
              </a:rPr>
              <a:t>Q</a:t>
            </a:r>
            <a:r>
              <a:rPr lang="zh-CN" altLang="en-US" sz="2000" baseline="-25000" dirty="0">
                <a:sym typeface="+mn-ea"/>
              </a:rPr>
              <a:t>i</a:t>
            </a:r>
            <a:r>
              <a:rPr lang="zh-CN" altLang="en-US" sz="2000" dirty="0">
                <a:sym typeface="+mn-ea"/>
              </a:rPr>
              <a:t>(</a:t>
            </a:r>
            <a:r>
              <a:rPr lang="en-US" altLang="zh-CN" sz="2000" dirty="0">
                <a:sym typeface="+mn-ea"/>
              </a:rPr>
              <a:t>z</a:t>
            </a:r>
            <a:r>
              <a:rPr lang="zh-CN" altLang="en-US" sz="2000" baseline="30000" dirty="0">
                <a:sym typeface="+mn-ea"/>
              </a:rPr>
              <a:t>(i)</a:t>
            </a:r>
            <a:r>
              <a:rPr lang="zh-CN" altLang="en-US" sz="2000" dirty="0">
                <a:sym typeface="+mn-ea"/>
              </a:rPr>
              <a:t>)后</a:t>
            </a:r>
            <a:r>
              <a:rPr lang="zh-CN" altLang="en-US" sz="2000" dirty="0">
                <a:solidFill>
                  <a:srgbClr val="0070C0"/>
                </a:solidFill>
                <a:sym typeface="+mn-ea"/>
              </a:rPr>
              <a:t>最大化最大似然估计</a:t>
            </a:r>
            <a:r>
              <a:rPr lang="zh-CN" altLang="en-US" sz="2000" dirty="0">
                <a:sym typeface="+mn-ea"/>
              </a:rPr>
              <a:t>，也就是</a:t>
            </a:r>
            <a:endParaRPr lang="zh-CN" altLang="en-US" sz="2000" dirty="0">
              <a:latin typeface="Arial" charset="0"/>
              <a:ea typeface="黑体" pitchFamily="49" charset="-122"/>
            </a:endParaRPr>
          </a:p>
        </p:txBody>
      </p:sp>
      <p:sp>
        <p:nvSpPr>
          <p:cNvPr id="5" name="标题 4"/>
          <p:cNvSpPr>
            <a:spLocks noGrp="1"/>
          </p:cNvSpPr>
          <p:nvPr>
            <p:ph type="title"/>
          </p:nvPr>
        </p:nvSpPr>
        <p:spPr>
          <a:xfrm>
            <a:off x="1242103" y="394789"/>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2" name="图片 1"/>
          <p:cNvPicPr>
            <a:picLocks noChangeAspect="1"/>
          </p:cNvPicPr>
          <p:nvPr/>
        </p:nvPicPr>
        <p:blipFill>
          <a:blip r:embed="rId1"/>
          <a:srcRect/>
          <a:stretch>
            <a:fillRect/>
          </a:stretch>
        </p:blipFill>
        <p:spPr>
          <a:xfrm>
            <a:off x="1575435" y="2010410"/>
            <a:ext cx="8813165" cy="2978150"/>
          </a:xfrm>
          <a:prstGeom prst="rect">
            <a:avLst/>
          </a:prstGeom>
        </p:spPr>
      </p:pic>
      <p:sp>
        <p:nvSpPr>
          <p:cNvPr id="7" name="文本框 6"/>
          <p:cNvSpPr txBox="1"/>
          <p:nvPr/>
        </p:nvSpPr>
        <p:spPr>
          <a:xfrm>
            <a:off x="1643380" y="5472430"/>
            <a:ext cx="8409940" cy="457200"/>
          </a:xfrm>
          <a:prstGeom prst="rect">
            <a:avLst/>
          </a:prstGeom>
          <a:noFill/>
        </p:spPr>
        <p:txBody>
          <a:bodyPr wrap="square" rtlCol="0" anchor="t">
            <a:spAutoFit/>
          </a:bodyPr>
          <a:p>
            <a:r>
              <a:rPr lang="zh-CN" altLang="en-US" sz="2400"/>
              <a:t>这是将</a:t>
            </a:r>
            <a:r>
              <a:rPr lang="en-US" altLang="zh-CN" sz="2400"/>
              <a:t>z</a:t>
            </a:r>
            <a:r>
              <a:rPr lang="zh-CN" altLang="en-US" sz="2400" baseline="30000"/>
              <a:t>(i)</a:t>
            </a:r>
            <a:r>
              <a:rPr lang="zh-CN" altLang="en-US" sz="2400"/>
              <a:t>的k 种情况展开后的样子，未知参数∅</a:t>
            </a:r>
            <a:r>
              <a:rPr lang="zh-CN" altLang="en-US" sz="2400" baseline="-25000"/>
              <a:t>j</a:t>
            </a:r>
            <a:r>
              <a:rPr lang="zh-CN" altLang="en-US" sz="2400"/>
              <a:t>, μ</a:t>
            </a:r>
            <a:r>
              <a:rPr lang="zh-CN" altLang="en-US" sz="2400" baseline="-25000"/>
              <a:t>j</a:t>
            </a:r>
            <a:r>
              <a:rPr lang="zh-CN" altLang="en-US" sz="2400"/>
              <a:t>和Σ</a:t>
            </a:r>
            <a:r>
              <a:rPr lang="zh-CN" altLang="en-US" sz="2400" baseline="-25000"/>
              <a:t>j</a:t>
            </a:r>
            <a:r>
              <a:rPr lang="zh-CN" altLang="en-US" sz="2400"/>
              <a:t>。</a:t>
            </a: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最大方差理论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8410" y="1214120"/>
            <a:ext cx="10361930" cy="701040"/>
          </a:xfrm>
          <a:prstGeom prst="rect">
            <a:avLst/>
          </a:prstGeom>
          <a:noFill/>
        </p:spPr>
        <p:txBody>
          <a:bodyPr wrap="square" rtlCol="0" anchor="t">
            <a:spAutoFit/>
          </a:bodyPr>
          <a:p>
            <a:r>
              <a:rPr lang="zh-CN" altLang="en-US" sz="2000"/>
              <a:t>假设我们选择两条不同的直线做投影，那么左右两条中哪个好呢？根据我们之前的方差</a:t>
            </a:r>
            <a:endParaRPr lang="zh-CN" altLang="en-US" sz="2000"/>
          </a:p>
          <a:p>
            <a:r>
              <a:rPr lang="zh-CN" altLang="en-US" sz="2000"/>
              <a:t>最大化理论，左边的好，因为投影后的样本点之间方差最大。</a:t>
            </a:r>
            <a:endParaRPr lang="zh-CN" altLang="en-US" sz="2000"/>
          </a:p>
        </p:txBody>
      </p:sp>
      <p:sp>
        <p:nvSpPr>
          <p:cNvPr id="4" name="文本框 3"/>
          <p:cNvSpPr txBox="1"/>
          <p:nvPr/>
        </p:nvSpPr>
        <p:spPr>
          <a:xfrm>
            <a:off x="1332865" y="2062480"/>
            <a:ext cx="4916170" cy="396240"/>
          </a:xfrm>
          <a:prstGeom prst="rect">
            <a:avLst/>
          </a:prstGeom>
          <a:noFill/>
        </p:spPr>
        <p:txBody>
          <a:bodyPr wrap="square" rtlCol="0" anchor="t">
            <a:spAutoFit/>
          </a:bodyPr>
          <a:p>
            <a:r>
              <a:rPr lang="zh-CN" altLang="en-US" sz="2000"/>
              <a:t>这里先解释一下投影的概念：</a:t>
            </a:r>
            <a:endParaRPr lang="zh-CN" altLang="en-US" sz="2000"/>
          </a:p>
        </p:txBody>
      </p:sp>
      <p:sp>
        <p:nvSpPr>
          <p:cNvPr id="10" name="文本框 9"/>
          <p:cNvSpPr txBox="1"/>
          <p:nvPr/>
        </p:nvSpPr>
        <p:spPr>
          <a:xfrm>
            <a:off x="6014085" y="3139440"/>
            <a:ext cx="5960110" cy="2225040"/>
          </a:xfrm>
          <a:prstGeom prst="rect">
            <a:avLst/>
          </a:prstGeom>
          <a:noFill/>
        </p:spPr>
        <p:txBody>
          <a:bodyPr wrap="square" rtlCol="0" anchor="t">
            <a:spAutoFit/>
          </a:bodyPr>
          <a:p>
            <a:r>
              <a:rPr lang="zh-CN" altLang="en-US" sz="2000"/>
              <a:t>红色点表示样例，蓝色点表示</a:t>
            </a:r>
            <a:r>
              <a:rPr lang="zh-CN" altLang="en-US" sz="2000">
                <a:sym typeface="+mn-ea"/>
              </a:rPr>
              <a:t>x</a:t>
            </a:r>
            <a:r>
              <a:rPr lang="en-US" altLang="zh-CN" sz="2000" baseline="30000">
                <a:sym typeface="+mn-ea"/>
              </a:rPr>
              <a:t>(i)</a:t>
            </a:r>
            <a:r>
              <a:rPr lang="zh-CN" altLang="en-US" sz="2000"/>
              <a:t>在u 上的投影，u 是直线的斜率也是直线的方向向量，而且是单位向量。蓝色点是</a:t>
            </a:r>
            <a:r>
              <a:rPr lang="zh-CN" altLang="en-US" sz="2000">
                <a:sym typeface="+mn-ea"/>
              </a:rPr>
              <a:t>x</a:t>
            </a:r>
            <a:r>
              <a:rPr lang="en-US" altLang="zh-CN" sz="2000" baseline="30000">
                <a:sym typeface="+mn-ea"/>
              </a:rPr>
              <a:t>(i)</a:t>
            </a:r>
            <a:r>
              <a:rPr lang="zh-CN" altLang="en-US" sz="2000"/>
              <a:t>在u 上的投影点，离原点的距离是</a:t>
            </a:r>
            <a:r>
              <a:rPr lang="en-US" altLang="zh-CN" sz="2000"/>
              <a:t>&lt;</a:t>
            </a:r>
            <a:r>
              <a:rPr lang="zh-CN" altLang="en-US" sz="2000">
                <a:sym typeface="+mn-ea"/>
              </a:rPr>
              <a:t>x</a:t>
            </a:r>
            <a:r>
              <a:rPr lang="en-US" altLang="zh-CN" sz="2000" baseline="30000">
                <a:sym typeface="+mn-ea"/>
              </a:rPr>
              <a:t>(i)</a:t>
            </a:r>
            <a:r>
              <a:rPr lang="en-US" altLang="zh-CN" sz="2000">
                <a:sym typeface="+mn-ea"/>
              </a:rPr>
              <a:t>,u&gt;(</a:t>
            </a:r>
            <a:r>
              <a:rPr lang="zh-CN" altLang="en-US" sz="2000"/>
              <a:t>即</a:t>
            </a:r>
            <a:r>
              <a:rPr lang="zh-CN" altLang="en-US" sz="2000">
                <a:sym typeface="+mn-ea"/>
              </a:rPr>
              <a:t>x</a:t>
            </a:r>
            <a:r>
              <a:rPr lang="en-US" altLang="zh-CN" sz="2000" baseline="30000">
                <a:sym typeface="+mn-ea"/>
              </a:rPr>
              <a:t>(i)T</a:t>
            </a:r>
            <a:r>
              <a:rPr lang="en-US" altLang="zh-CN" sz="2000">
                <a:sym typeface="+mn-ea"/>
              </a:rPr>
              <a:t>u</a:t>
            </a:r>
            <a:r>
              <a:rPr lang="zh-CN" altLang="en-US" sz="2000"/>
              <a:t>或者u</a:t>
            </a:r>
            <a:r>
              <a:rPr lang="en-US" altLang="zh-CN" sz="2000" baseline="30000"/>
              <a:t>T</a:t>
            </a:r>
            <a:r>
              <a:rPr lang="en-US" altLang="zh-CN" sz="2000"/>
              <a:t>x</a:t>
            </a:r>
            <a:r>
              <a:rPr lang="en-US" altLang="zh-CN" sz="2000" baseline="30000"/>
              <a:t>(i)</a:t>
            </a:r>
            <a:r>
              <a:rPr lang="en-US" altLang="zh-CN" sz="2000"/>
              <a:t>)</a:t>
            </a:r>
            <a:r>
              <a:rPr lang="zh-CN" altLang="en-US" sz="2000"/>
              <a:t>。</a:t>
            </a:r>
            <a:endParaRPr lang="zh-CN" altLang="en-US" sz="2000"/>
          </a:p>
          <a:p>
            <a:r>
              <a:rPr lang="zh-CN" altLang="en-US" sz="2000"/>
              <a:t>由于这些样本点（样例）的每一维特征均值都为0，因此投影到u 上的样本点（只有一个到原点的距离值）的均值仍然是0。</a:t>
            </a:r>
            <a:endParaRPr lang="zh-CN" altLang="en-US" sz="2000"/>
          </a:p>
        </p:txBody>
      </p:sp>
      <p:pic>
        <p:nvPicPr>
          <p:cNvPr id="5" name="图片 4" descr="DR57YC])]MEH0W2@1}2`7HT"/>
          <p:cNvPicPr>
            <a:picLocks noChangeAspect="1"/>
          </p:cNvPicPr>
          <p:nvPr/>
        </p:nvPicPr>
        <p:blipFill>
          <a:blip r:embed="rId1"/>
          <a:srcRect/>
          <a:stretch>
            <a:fillRect/>
          </a:stretch>
        </p:blipFill>
        <p:spPr>
          <a:xfrm>
            <a:off x="1123950" y="2722880"/>
            <a:ext cx="4862195" cy="31832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最大方差理论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06500" y="1214120"/>
            <a:ext cx="9512300" cy="396240"/>
          </a:xfrm>
          <a:prstGeom prst="rect">
            <a:avLst/>
          </a:prstGeom>
          <a:noFill/>
        </p:spPr>
        <p:txBody>
          <a:bodyPr wrap="square" rtlCol="0" anchor="t">
            <a:spAutoFit/>
          </a:bodyPr>
          <a:p>
            <a:r>
              <a:rPr lang="zh-CN" altLang="en-US" sz="2000"/>
              <a:t>回到上面左右图中的左图，我们要求的是最佳的u，使得投影后的样本点方差最大。</a:t>
            </a:r>
            <a:endParaRPr lang="zh-CN" altLang="en-US" sz="2000"/>
          </a:p>
        </p:txBody>
      </p:sp>
      <p:sp>
        <p:nvSpPr>
          <p:cNvPr id="4" name="文本框 3"/>
          <p:cNvSpPr txBox="1"/>
          <p:nvPr/>
        </p:nvSpPr>
        <p:spPr>
          <a:xfrm>
            <a:off x="1219835" y="1666240"/>
            <a:ext cx="4476750" cy="396240"/>
          </a:xfrm>
          <a:prstGeom prst="rect">
            <a:avLst/>
          </a:prstGeom>
          <a:noFill/>
        </p:spPr>
        <p:txBody>
          <a:bodyPr wrap="square" rtlCol="0" anchor="t">
            <a:spAutoFit/>
          </a:bodyPr>
          <a:p>
            <a:r>
              <a:rPr lang="zh-CN" altLang="en-US" sz="2000"/>
              <a:t>由于投影后均值为0，因此方差为：</a:t>
            </a:r>
            <a:endParaRPr lang="zh-CN" altLang="en-US" sz="2000"/>
          </a:p>
        </p:txBody>
      </p:sp>
      <p:pic>
        <p:nvPicPr>
          <p:cNvPr id="9" name="图片 8"/>
          <p:cNvPicPr>
            <a:picLocks noChangeAspect="1"/>
          </p:cNvPicPr>
          <p:nvPr/>
        </p:nvPicPr>
        <p:blipFill>
          <a:blip r:embed="rId1"/>
          <a:srcRect/>
          <a:stretch>
            <a:fillRect/>
          </a:stretch>
        </p:blipFill>
        <p:spPr>
          <a:xfrm>
            <a:off x="2390775" y="2011680"/>
            <a:ext cx="6591300" cy="2409825"/>
          </a:xfrm>
          <a:prstGeom prst="rect">
            <a:avLst/>
          </a:prstGeom>
        </p:spPr>
      </p:pic>
      <p:pic>
        <p:nvPicPr>
          <p:cNvPr id="11" name="图片 10" descr="VH3GPJ@1R5P31H6GI}$}4DA"/>
          <p:cNvPicPr>
            <a:picLocks noChangeAspect="1"/>
          </p:cNvPicPr>
          <p:nvPr/>
        </p:nvPicPr>
        <p:blipFill>
          <a:blip r:embed="rId2"/>
          <a:srcRect/>
          <a:stretch>
            <a:fillRect/>
          </a:stretch>
        </p:blipFill>
        <p:spPr>
          <a:xfrm>
            <a:off x="1222375" y="4475480"/>
            <a:ext cx="6494780" cy="1938020"/>
          </a:xfrm>
          <a:prstGeom prst="rect">
            <a:avLst/>
          </a:prstGeom>
        </p:spPr>
      </p:pic>
      <p:sp>
        <p:nvSpPr>
          <p:cNvPr id="12" name="文本框 11"/>
          <p:cNvSpPr txBox="1"/>
          <p:nvPr/>
        </p:nvSpPr>
        <p:spPr>
          <a:xfrm>
            <a:off x="7998460" y="4586605"/>
            <a:ext cx="3937635" cy="1615440"/>
          </a:xfrm>
          <a:prstGeom prst="rect">
            <a:avLst/>
          </a:prstGeom>
          <a:noFill/>
        </p:spPr>
        <p:txBody>
          <a:bodyPr wrap="square" rtlCol="0" anchor="t">
            <a:spAutoFit/>
          </a:bodyPr>
          <a:p>
            <a:r>
              <a:rPr lang="zh-CN" altLang="en-US" sz="2000">
                <a:solidFill>
                  <a:srgbClr val="0070C0"/>
                </a:solidFill>
              </a:rPr>
              <a:t>λ就是Σ的特征值，u 是特征向量。最佳的投影直线是特征值λ最大时对应的特征向量，其次是λ第二大对应的特征向量，依次类推。</a:t>
            </a:r>
            <a:endParaRPr lang="zh-CN" altLang="en-US" sz="2000">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lang="zh-CN" altLang="en-US" noProof="0" dirty="0" smtClean="0">
                <a:ln>
                  <a:noFill/>
                </a:ln>
                <a:uLnTx/>
                <a:uFillTx/>
                <a:sym typeface="+mn-ea"/>
              </a:rPr>
              <a:t>最大方差理论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7" name="文本框 6"/>
          <p:cNvSpPr txBox="1"/>
          <p:nvPr/>
        </p:nvSpPr>
        <p:spPr>
          <a:xfrm>
            <a:off x="1249045" y="1214120"/>
            <a:ext cx="9909175" cy="1005840"/>
          </a:xfrm>
          <a:prstGeom prst="rect">
            <a:avLst/>
          </a:prstGeom>
          <a:noFill/>
        </p:spPr>
        <p:txBody>
          <a:bodyPr wrap="square" rtlCol="0" anchor="t">
            <a:spAutoFit/>
          </a:bodyPr>
          <a:p>
            <a:r>
              <a:rPr lang="zh-CN" altLang="en-US" sz="2000"/>
              <a:t>因此，我们只需要对协方差矩阵进行特征值分解，得到的前k 大特征值对应的特征向量</a:t>
            </a:r>
            <a:endParaRPr lang="zh-CN" altLang="en-US" sz="2000"/>
          </a:p>
          <a:p>
            <a:r>
              <a:rPr lang="zh-CN" altLang="en-US" sz="2000"/>
              <a:t>就是最佳的k 维新特征，而且这k 维新特征是正交的。得到前k 个u 以后，样例x</a:t>
            </a:r>
            <a:r>
              <a:rPr lang="en-US" altLang="zh-CN" sz="2000" baseline="30000"/>
              <a:t>(i)</a:t>
            </a:r>
            <a:r>
              <a:rPr lang="zh-CN" altLang="en-US" sz="2000"/>
              <a:t>通过以</a:t>
            </a:r>
            <a:endParaRPr lang="zh-CN" altLang="en-US" sz="2000"/>
          </a:p>
          <a:p>
            <a:r>
              <a:rPr lang="zh-CN" altLang="en-US" sz="2000"/>
              <a:t>下变换可以得到新的样本。</a:t>
            </a:r>
            <a:endParaRPr lang="zh-CN" altLang="en-US" sz="2000"/>
          </a:p>
        </p:txBody>
      </p:sp>
      <p:pic>
        <p:nvPicPr>
          <p:cNvPr id="2" name="图片 1"/>
          <p:cNvPicPr>
            <a:picLocks noChangeAspect="1"/>
          </p:cNvPicPr>
          <p:nvPr/>
        </p:nvPicPr>
        <p:blipFill>
          <a:blip r:embed="rId1"/>
          <a:srcRect/>
          <a:stretch>
            <a:fillRect/>
          </a:stretch>
        </p:blipFill>
        <p:spPr>
          <a:xfrm>
            <a:off x="4046220" y="2272665"/>
            <a:ext cx="3505200" cy="2057400"/>
          </a:xfrm>
          <a:prstGeom prst="rect">
            <a:avLst/>
          </a:prstGeom>
        </p:spPr>
      </p:pic>
      <p:sp>
        <p:nvSpPr>
          <p:cNvPr id="5" name="文本框 4"/>
          <p:cNvSpPr txBox="1"/>
          <p:nvPr/>
        </p:nvSpPr>
        <p:spPr>
          <a:xfrm>
            <a:off x="1417320" y="5020945"/>
            <a:ext cx="10389870" cy="701040"/>
          </a:xfrm>
          <a:prstGeom prst="rect">
            <a:avLst/>
          </a:prstGeom>
          <a:noFill/>
        </p:spPr>
        <p:txBody>
          <a:bodyPr wrap="square" rtlCol="0" anchor="t">
            <a:spAutoFit/>
          </a:bodyPr>
          <a:p>
            <a:r>
              <a:rPr lang="zh-CN" altLang="en-US" sz="2000">
                <a:solidFill>
                  <a:srgbClr val="0070C0"/>
                </a:solidFill>
              </a:rPr>
              <a:t>其中的第j 维就是x</a:t>
            </a:r>
            <a:r>
              <a:rPr lang="en-US" altLang="zh-CN" sz="2000" baseline="30000">
                <a:solidFill>
                  <a:srgbClr val="0070C0"/>
                </a:solidFill>
              </a:rPr>
              <a:t>(i)</a:t>
            </a:r>
            <a:r>
              <a:rPr lang="zh-CN" altLang="en-US" sz="2000">
                <a:solidFill>
                  <a:srgbClr val="0070C0"/>
                </a:solidFill>
              </a:rPr>
              <a:t>在u上的投影</a:t>
            </a:r>
            <a:r>
              <a:rPr lang="zh-CN" altLang="en-US" sz="2000"/>
              <a:t>。</a:t>
            </a:r>
            <a:endParaRPr lang="zh-CN" altLang="en-US" sz="2000"/>
          </a:p>
          <a:p>
            <a:r>
              <a:rPr lang="zh-CN" altLang="en-US" sz="2000">
                <a:solidFill>
                  <a:srgbClr val="0070C0"/>
                </a:solidFill>
              </a:rPr>
              <a:t>通过选取最大的k 个u，使得方差较小的特征（如噪声）被丢弃。</a:t>
            </a:r>
            <a:endParaRPr lang="zh-CN" altLang="en-US" sz="2000">
              <a:solidFill>
                <a:srgbClr val="0070C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2" name="图片 1"/>
          <p:cNvPicPr>
            <a:picLocks noChangeAspect="1"/>
          </p:cNvPicPr>
          <p:nvPr/>
        </p:nvPicPr>
        <p:blipFill>
          <a:blip r:embed="rId1"/>
          <a:srcRect/>
          <a:stretch>
            <a:fillRect/>
          </a:stretch>
        </p:blipFill>
        <p:spPr>
          <a:xfrm>
            <a:off x="624840" y="1488440"/>
            <a:ext cx="5130165" cy="4262120"/>
          </a:xfrm>
          <a:prstGeom prst="rect">
            <a:avLst/>
          </a:prstGeom>
        </p:spPr>
      </p:pic>
      <p:sp>
        <p:nvSpPr>
          <p:cNvPr id="5" name="文本框 4"/>
          <p:cNvSpPr txBox="1"/>
          <p:nvPr/>
        </p:nvSpPr>
        <p:spPr>
          <a:xfrm>
            <a:off x="5462905" y="1292860"/>
            <a:ext cx="6414135" cy="4053840"/>
          </a:xfrm>
          <a:prstGeom prst="rect">
            <a:avLst/>
          </a:prstGeom>
          <a:noFill/>
        </p:spPr>
        <p:txBody>
          <a:bodyPr wrap="square" rtlCol="0" anchor="t">
            <a:spAutoFit/>
          </a:bodyPr>
          <a:p>
            <a:r>
              <a:rPr lang="zh-CN" altLang="en-US" sz="2000"/>
              <a:t>假设有这样的二维样本点（红色点），回顾我们前面探讨的是求一条直线，使得样本点投影到直线上的点的方差最大。本质是求直线，那么度量直线求的好不好，不仅仅只有方差</a:t>
            </a:r>
            <a:endParaRPr lang="zh-CN" altLang="en-US" sz="2000"/>
          </a:p>
          <a:p>
            <a:r>
              <a:rPr lang="zh-CN" altLang="en-US" sz="2000"/>
              <a:t>最大化的方法。</a:t>
            </a:r>
            <a:endParaRPr lang="zh-CN" altLang="en-US" sz="2000"/>
          </a:p>
          <a:p>
            <a:r>
              <a:rPr lang="zh-CN" altLang="en-US" sz="2000"/>
              <a:t>再回想我们最开始学习的线性回归等，</a:t>
            </a:r>
            <a:r>
              <a:rPr lang="zh-CN" altLang="en-US" sz="2000">
                <a:solidFill>
                  <a:srgbClr val="0070C0"/>
                </a:solidFill>
              </a:rPr>
              <a:t>目的也是求一个线性函数使得直线能够最佳拟合样本点</a:t>
            </a:r>
            <a:r>
              <a:rPr lang="zh-CN" altLang="en-US" sz="2000"/>
              <a:t>，那么我们能不能认为最佳的直线就是回归后的直线呢？</a:t>
            </a:r>
            <a:r>
              <a:rPr lang="zh-CN" altLang="en-US" sz="2000">
                <a:solidFill>
                  <a:srgbClr val="0070C0"/>
                </a:solidFill>
              </a:rPr>
              <a:t>回归时我们的最小二乘法度量的是样本点到直线的坐标轴距离。</a:t>
            </a:r>
            <a:r>
              <a:rPr lang="zh-CN" altLang="en-US" sz="2000"/>
              <a:t>比如这个问题中，特征是x，类标签是y。回归时最小二乘法度量的是距离d。如果使用回归方法来度量最佳直线，那么就是直接在原始样本上做回归了，跟特征选择就没什么关系了。</a:t>
            </a:r>
            <a:endParaRPr lang="zh-CN" altLang="en-US" sz="2000"/>
          </a:p>
        </p:txBody>
      </p:sp>
      <p:sp>
        <p:nvSpPr>
          <p:cNvPr id="4" name="文本框 3"/>
          <p:cNvSpPr txBox="1"/>
          <p:nvPr/>
        </p:nvSpPr>
        <p:spPr>
          <a:xfrm>
            <a:off x="5463540" y="5394960"/>
            <a:ext cx="6372225" cy="701040"/>
          </a:xfrm>
          <a:prstGeom prst="rect">
            <a:avLst/>
          </a:prstGeom>
          <a:noFill/>
        </p:spPr>
        <p:txBody>
          <a:bodyPr wrap="square" rtlCol="0" anchor="t">
            <a:spAutoFit/>
          </a:bodyPr>
          <a:p>
            <a:r>
              <a:rPr lang="zh-CN" altLang="en-US" sz="2000"/>
              <a:t>因此，我们打算选用另外一种评价直线好坏的方法，使用点到直线的距离d’来度量。</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4" name="文本框 3"/>
          <p:cNvSpPr txBox="1"/>
          <p:nvPr/>
        </p:nvSpPr>
        <p:spPr>
          <a:xfrm>
            <a:off x="1248410" y="1383665"/>
            <a:ext cx="10403205" cy="1005840"/>
          </a:xfrm>
          <a:prstGeom prst="rect">
            <a:avLst/>
          </a:prstGeom>
          <a:noFill/>
        </p:spPr>
        <p:txBody>
          <a:bodyPr wrap="square" rtlCol="0" anchor="t">
            <a:spAutoFit/>
          </a:bodyPr>
          <a:p>
            <a:r>
              <a:rPr lang="zh-CN" altLang="en-US" sz="2000"/>
              <a:t>现在有n 个样本点</a:t>
            </a:r>
            <a:r>
              <a:rPr lang="en-US" altLang="zh-CN" sz="2000"/>
              <a:t>(x</a:t>
            </a:r>
            <a:r>
              <a:rPr lang="en-US" altLang="zh-CN" sz="2000" baseline="-25000"/>
              <a:t>1</a:t>
            </a:r>
            <a:r>
              <a:rPr lang="en-US" altLang="zh-CN" sz="2000"/>
              <a:t>,x</a:t>
            </a:r>
            <a:r>
              <a:rPr lang="en-US" altLang="zh-CN" sz="2000" baseline="-25000"/>
              <a:t>2</a:t>
            </a:r>
            <a:r>
              <a:rPr lang="en-US" altLang="zh-CN" sz="2000"/>
              <a:t>,...,x</a:t>
            </a:r>
            <a:r>
              <a:rPr lang="en-US" altLang="zh-CN" sz="2000" baseline="-25000"/>
              <a:t>n</a:t>
            </a:r>
            <a:r>
              <a:rPr lang="en-US" altLang="zh-CN" sz="2000"/>
              <a:t>)</a:t>
            </a:r>
            <a:r>
              <a:rPr lang="zh-CN" altLang="en-US" sz="2000"/>
              <a:t>，每个样本点为m 维（这节内容中使用的符号与上面</a:t>
            </a:r>
            <a:endParaRPr lang="zh-CN" altLang="en-US" sz="2000"/>
          </a:p>
          <a:p>
            <a:r>
              <a:rPr lang="zh-CN" altLang="en-US" sz="2000"/>
              <a:t>的不太一致，需要重新理解符号的意义）。将样本点</a:t>
            </a:r>
            <a:r>
              <a:rPr lang="en-US" altLang="zh-CN" sz="2000"/>
              <a:t>x</a:t>
            </a:r>
            <a:r>
              <a:rPr lang="en-US" altLang="zh-CN" sz="2000" baseline="-25000"/>
              <a:t>k</a:t>
            </a:r>
            <a:r>
              <a:rPr lang="zh-CN" altLang="en-US" sz="2000"/>
              <a:t>在直线上的投影记为x</a:t>
            </a:r>
            <a:r>
              <a:rPr lang="en-US" altLang="zh-CN" sz="2000" baseline="-25000"/>
              <a:t>k</a:t>
            </a:r>
            <a:r>
              <a:rPr lang="en-US" altLang="zh-CN" sz="2000"/>
              <a:t>'</a:t>
            </a:r>
            <a:r>
              <a:rPr lang="zh-CN" altLang="en-US" sz="2000"/>
              <a:t>，那么我们就是要最小化</a:t>
            </a:r>
            <a:endParaRPr lang="zh-CN" altLang="en-US" sz="2000"/>
          </a:p>
        </p:txBody>
      </p:sp>
      <p:pic>
        <p:nvPicPr>
          <p:cNvPr id="6" name="图片 5" descr="%DD)7V@SWXM2BGDZJEN@]%9"/>
          <p:cNvPicPr>
            <a:picLocks noChangeAspect="1"/>
          </p:cNvPicPr>
          <p:nvPr/>
        </p:nvPicPr>
        <p:blipFill>
          <a:blip r:embed="rId1"/>
          <a:srcRect/>
          <a:stretch>
            <a:fillRect/>
          </a:stretch>
        </p:blipFill>
        <p:spPr>
          <a:xfrm>
            <a:off x="4711065" y="2396490"/>
            <a:ext cx="2488565" cy="1244600"/>
          </a:xfrm>
          <a:prstGeom prst="rect">
            <a:avLst/>
          </a:prstGeom>
        </p:spPr>
      </p:pic>
      <p:sp>
        <p:nvSpPr>
          <p:cNvPr id="7" name="文本框 6"/>
          <p:cNvSpPr txBox="1"/>
          <p:nvPr/>
        </p:nvSpPr>
        <p:spPr>
          <a:xfrm>
            <a:off x="1177925" y="3989705"/>
            <a:ext cx="6952615" cy="396240"/>
          </a:xfrm>
          <a:prstGeom prst="rect">
            <a:avLst/>
          </a:prstGeom>
          <a:noFill/>
        </p:spPr>
        <p:txBody>
          <a:bodyPr wrap="square" rtlCol="0" anchor="t">
            <a:spAutoFit/>
          </a:bodyPr>
          <a:p>
            <a:r>
              <a:rPr lang="zh-CN" altLang="en-US" sz="2000"/>
              <a:t>这个公式称作最小平方误差（Least Squared Error）</a:t>
            </a:r>
            <a:endParaRPr lang="zh-CN" altLang="en-US" sz="2000"/>
          </a:p>
        </p:txBody>
      </p:sp>
      <p:sp>
        <p:nvSpPr>
          <p:cNvPr id="8" name="文本框 7"/>
          <p:cNvSpPr txBox="1"/>
          <p:nvPr/>
        </p:nvSpPr>
        <p:spPr>
          <a:xfrm>
            <a:off x="1191260" y="4712335"/>
            <a:ext cx="9089390" cy="457200"/>
          </a:xfrm>
          <a:prstGeom prst="rect">
            <a:avLst/>
          </a:prstGeom>
          <a:noFill/>
        </p:spPr>
        <p:txBody>
          <a:bodyPr wrap="square" rtlCol="0" anchor="t">
            <a:spAutoFit/>
          </a:bodyPr>
          <a:p>
            <a:r>
              <a:rPr lang="zh-CN" altLang="en-US" sz="2400">
                <a:solidFill>
                  <a:srgbClr val="0070C0"/>
                </a:solidFill>
              </a:rPr>
              <a:t>而确定一条直线，一般只需要确定一个点，并且确定方向即可。</a:t>
            </a:r>
            <a:endParaRPr lang="zh-CN" altLang="en-US" sz="2400">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5" name="文本框 4"/>
          <p:cNvSpPr txBox="1"/>
          <p:nvPr/>
        </p:nvSpPr>
        <p:spPr>
          <a:xfrm>
            <a:off x="1303655" y="1334135"/>
            <a:ext cx="6287770" cy="396240"/>
          </a:xfrm>
          <a:prstGeom prst="rect">
            <a:avLst/>
          </a:prstGeom>
          <a:noFill/>
        </p:spPr>
        <p:txBody>
          <a:bodyPr wrap="square" rtlCol="0" anchor="t">
            <a:spAutoFit/>
          </a:bodyPr>
          <a:p>
            <a:r>
              <a:rPr lang="zh-CN" altLang="en-US" sz="2000">
                <a:solidFill>
                  <a:srgbClr val="0070C0"/>
                </a:solidFill>
              </a:rPr>
              <a:t>第一步确定点</a:t>
            </a:r>
            <a:endParaRPr lang="zh-CN" altLang="en-US" sz="2000">
              <a:solidFill>
                <a:srgbClr val="0070C0"/>
              </a:solidFill>
            </a:endParaRPr>
          </a:p>
        </p:txBody>
      </p:sp>
      <p:sp>
        <p:nvSpPr>
          <p:cNvPr id="4" name="文本框 3"/>
          <p:cNvSpPr txBox="1"/>
          <p:nvPr/>
        </p:nvSpPr>
        <p:spPr>
          <a:xfrm>
            <a:off x="1336040" y="1899920"/>
            <a:ext cx="9879965" cy="701040"/>
          </a:xfrm>
          <a:prstGeom prst="rect">
            <a:avLst/>
          </a:prstGeom>
          <a:noFill/>
        </p:spPr>
        <p:txBody>
          <a:bodyPr wrap="square" rtlCol="0" anchor="t">
            <a:spAutoFit/>
          </a:bodyPr>
          <a:p>
            <a:r>
              <a:rPr lang="zh-CN" altLang="en-US" sz="2000"/>
              <a:t>假设要在空间中找一点x</a:t>
            </a:r>
            <a:r>
              <a:rPr lang="en-US" altLang="zh-CN" sz="2000" baseline="-25000"/>
              <a:t>0</a:t>
            </a:r>
            <a:r>
              <a:rPr lang="zh-CN" altLang="en-US" sz="2000"/>
              <a:t>来代表这n 个样本点，“代表”这个词不是量化的，因此要量</a:t>
            </a:r>
            <a:endParaRPr lang="zh-CN" altLang="en-US" sz="2000"/>
          </a:p>
          <a:p>
            <a:r>
              <a:rPr lang="zh-CN" altLang="en-US" sz="2000"/>
              <a:t>化的话，我们就是要找一个m 维的点x</a:t>
            </a:r>
            <a:r>
              <a:rPr lang="en-US" altLang="zh-CN" sz="2000" baseline="-25000"/>
              <a:t>0</a:t>
            </a:r>
            <a:r>
              <a:rPr lang="zh-CN" altLang="en-US" sz="2000"/>
              <a:t>，使得</a:t>
            </a:r>
            <a:endParaRPr lang="zh-CN" altLang="en-US" sz="2000"/>
          </a:p>
        </p:txBody>
      </p:sp>
      <p:pic>
        <p:nvPicPr>
          <p:cNvPr id="6" name="图片 5"/>
          <p:cNvPicPr>
            <a:picLocks noChangeAspect="1"/>
          </p:cNvPicPr>
          <p:nvPr/>
        </p:nvPicPr>
        <p:blipFill>
          <a:blip r:embed="rId1"/>
          <a:srcRect/>
          <a:stretch>
            <a:fillRect/>
          </a:stretch>
        </p:blipFill>
        <p:spPr>
          <a:xfrm>
            <a:off x="2373630" y="2580005"/>
            <a:ext cx="7733665" cy="1204595"/>
          </a:xfrm>
          <a:prstGeom prst="rect">
            <a:avLst/>
          </a:prstGeom>
        </p:spPr>
      </p:pic>
      <p:sp>
        <p:nvSpPr>
          <p:cNvPr id="7" name="文本框 6"/>
          <p:cNvSpPr txBox="1"/>
          <p:nvPr/>
        </p:nvSpPr>
        <p:spPr>
          <a:xfrm>
            <a:off x="1360805" y="3879850"/>
            <a:ext cx="9950450" cy="701040"/>
          </a:xfrm>
          <a:prstGeom prst="rect">
            <a:avLst/>
          </a:prstGeom>
          <a:noFill/>
        </p:spPr>
        <p:txBody>
          <a:bodyPr wrap="square" rtlCol="0" anchor="t">
            <a:spAutoFit/>
          </a:bodyPr>
          <a:p>
            <a:r>
              <a:rPr lang="zh-CN" altLang="en-US" sz="2000"/>
              <a:t>最小。其中</a:t>
            </a:r>
            <a:r>
              <a:rPr lang="en-US" altLang="zh-CN" sz="2000"/>
              <a:t>J</a:t>
            </a:r>
            <a:r>
              <a:rPr lang="en-US" altLang="zh-CN" sz="2000" baseline="-25000"/>
              <a:t>0</a:t>
            </a:r>
            <a:r>
              <a:rPr lang="en-US" altLang="zh-CN" sz="2000"/>
              <a:t>(x</a:t>
            </a:r>
            <a:r>
              <a:rPr lang="en-US" altLang="zh-CN" sz="2000" baseline="-25000"/>
              <a:t>0</a:t>
            </a:r>
            <a:r>
              <a:rPr lang="en-US" altLang="zh-CN" sz="2000"/>
              <a:t>)</a:t>
            </a:r>
            <a:r>
              <a:rPr lang="zh-CN" altLang="en-US" sz="2000"/>
              <a:t>是平方错误评价函数（squared‐error criterion function），假设m 为n</a:t>
            </a:r>
            <a:endParaRPr lang="zh-CN" altLang="en-US" sz="2000"/>
          </a:p>
          <a:p>
            <a:r>
              <a:rPr lang="zh-CN" altLang="en-US" sz="2000"/>
              <a:t>个样本点的均值：</a:t>
            </a:r>
            <a:endParaRPr lang="zh-CN" altLang="en-US" sz="2000"/>
          </a:p>
        </p:txBody>
      </p:sp>
      <p:pic>
        <p:nvPicPr>
          <p:cNvPr id="8" name="图片 7"/>
          <p:cNvPicPr>
            <a:picLocks noChangeAspect="1"/>
          </p:cNvPicPr>
          <p:nvPr/>
        </p:nvPicPr>
        <p:blipFill>
          <a:blip r:embed="rId2"/>
          <a:srcRect/>
          <a:stretch>
            <a:fillRect/>
          </a:stretch>
        </p:blipFill>
        <p:spPr>
          <a:xfrm>
            <a:off x="2271395" y="4711065"/>
            <a:ext cx="7197090" cy="11283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rcRect/>
          <a:stretch>
            <a:fillRect/>
          </a:stretch>
        </p:blipFill>
        <p:spPr>
          <a:xfrm>
            <a:off x="1199515" y="1508760"/>
            <a:ext cx="9552940" cy="4307840"/>
          </a:xfrm>
          <a:prstGeom prst="rect">
            <a:avLst/>
          </a:prstGeom>
        </p:spPr>
      </p:pic>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6" name="文本框 5"/>
          <p:cNvSpPr txBox="1"/>
          <p:nvPr/>
        </p:nvSpPr>
        <p:spPr>
          <a:xfrm>
            <a:off x="1234440" y="1156970"/>
            <a:ext cx="5906135" cy="396240"/>
          </a:xfrm>
          <a:prstGeom prst="rect">
            <a:avLst/>
          </a:prstGeom>
          <a:noFill/>
        </p:spPr>
        <p:txBody>
          <a:bodyPr wrap="square" rtlCol="0" anchor="t">
            <a:spAutoFit/>
          </a:bodyPr>
          <a:p>
            <a:r>
              <a:rPr lang="zh-CN" altLang="en-US" sz="2000"/>
              <a:t>那么平方错误可以写作：</a:t>
            </a:r>
            <a:endParaRPr lang="zh-CN" altLang="en-US" sz="2000"/>
          </a:p>
        </p:txBody>
      </p:sp>
      <p:sp>
        <p:nvSpPr>
          <p:cNvPr id="8" name="文本框 7"/>
          <p:cNvSpPr txBox="1"/>
          <p:nvPr/>
        </p:nvSpPr>
        <p:spPr>
          <a:xfrm>
            <a:off x="1078865" y="5912485"/>
            <a:ext cx="10190480" cy="396240"/>
          </a:xfrm>
          <a:prstGeom prst="rect">
            <a:avLst/>
          </a:prstGeom>
          <a:noFill/>
        </p:spPr>
        <p:txBody>
          <a:bodyPr wrap="square" rtlCol="0" anchor="t">
            <a:spAutoFit/>
          </a:bodyPr>
          <a:p>
            <a:r>
              <a:rPr lang="zh-CN" altLang="en-US" sz="2000"/>
              <a:t>后项与</a:t>
            </a:r>
            <a:r>
              <a:rPr lang="en-US" altLang="zh-CN" sz="2000"/>
              <a:t>x</a:t>
            </a:r>
            <a:r>
              <a:rPr lang="en-US" altLang="zh-CN" sz="2000" baseline="-25000"/>
              <a:t>0</a:t>
            </a:r>
            <a:r>
              <a:rPr lang="zh-CN" altLang="en-US" sz="2000"/>
              <a:t>无关，看做常量，而</a:t>
            </a:r>
            <a:r>
              <a:rPr lang="en-US" altLang="zh-CN" sz="2000">
                <a:sym typeface="+mn-ea"/>
              </a:rPr>
              <a:t>J</a:t>
            </a:r>
            <a:r>
              <a:rPr lang="en-US" altLang="zh-CN" sz="2000" baseline="-25000">
                <a:sym typeface="+mn-ea"/>
              </a:rPr>
              <a:t>0</a:t>
            </a:r>
            <a:r>
              <a:rPr lang="en-US" altLang="zh-CN" sz="2000">
                <a:sym typeface="+mn-ea"/>
              </a:rPr>
              <a:t>(x</a:t>
            </a:r>
            <a:r>
              <a:rPr lang="en-US" altLang="zh-CN" sz="2000" baseline="-25000">
                <a:sym typeface="+mn-ea"/>
              </a:rPr>
              <a:t>0</a:t>
            </a:r>
            <a:r>
              <a:rPr lang="en-US" altLang="zh-CN" sz="2000">
                <a:sym typeface="+mn-ea"/>
              </a:rPr>
              <a:t>)</a:t>
            </a:r>
            <a:r>
              <a:rPr lang="en-US" altLang="zh-CN" sz="2000"/>
              <a:t>&gt;=</a:t>
            </a:r>
            <a:r>
              <a:rPr lang="zh-CN" altLang="en-US" sz="2000"/>
              <a:t>0，因此最小化</a:t>
            </a:r>
            <a:r>
              <a:rPr lang="en-US" altLang="zh-CN" sz="2000">
                <a:sym typeface="+mn-ea"/>
              </a:rPr>
              <a:t>J</a:t>
            </a:r>
            <a:r>
              <a:rPr lang="en-US" altLang="zh-CN" sz="2000" baseline="-25000">
                <a:sym typeface="+mn-ea"/>
              </a:rPr>
              <a:t>0</a:t>
            </a:r>
            <a:r>
              <a:rPr lang="en-US" altLang="zh-CN" sz="2000">
                <a:sym typeface="+mn-ea"/>
              </a:rPr>
              <a:t>(x</a:t>
            </a:r>
            <a:r>
              <a:rPr lang="en-US" altLang="zh-CN" sz="2000" baseline="-25000">
                <a:sym typeface="+mn-ea"/>
              </a:rPr>
              <a:t>0</a:t>
            </a:r>
            <a:r>
              <a:rPr lang="en-US" altLang="zh-CN" sz="2000">
                <a:sym typeface="+mn-ea"/>
              </a:rPr>
              <a:t>)</a:t>
            </a:r>
            <a:r>
              <a:rPr lang="zh-CN" altLang="en-US" sz="2000"/>
              <a:t>时，</a:t>
            </a:r>
            <a:r>
              <a:rPr lang="zh-CN" altLang="en-US"/>
              <a:t>  </a:t>
            </a:r>
            <a:endParaRPr lang="zh-CN" altLang="en-US"/>
          </a:p>
        </p:txBody>
      </p:sp>
      <p:sp>
        <p:nvSpPr>
          <p:cNvPr id="9" name="文本框 8"/>
          <p:cNvSpPr txBox="1"/>
          <p:nvPr/>
        </p:nvSpPr>
        <p:spPr>
          <a:xfrm>
            <a:off x="8079105" y="5372100"/>
            <a:ext cx="3953510" cy="457200"/>
          </a:xfrm>
          <a:prstGeom prst="rect">
            <a:avLst/>
          </a:prstGeom>
          <a:noFill/>
        </p:spPr>
        <p:txBody>
          <a:bodyPr wrap="square" rtlCol="0" anchor="t">
            <a:spAutoFit/>
          </a:bodyPr>
          <a:p>
            <a:r>
              <a:rPr lang="en-US" altLang="zh-CN" sz="2400">
                <a:solidFill>
                  <a:srgbClr val="0070C0"/>
                </a:solidFill>
                <a:sym typeface="+mn-ea"/>
              </a:rPr>
              <a:t>x</a:t>
            </a:r>
            <a:r>
              <a:rPr lang="en-US" altLang="zh-CN" sz="2400" baseline="-25000">
                <a:solidFill>
                  <a:srgbClr val="0070C0"/>
                </a:solidFill>
                <a:sym typeface="+mn-ea"/>
              </a:rPr>
              <a:t>0</a:t>
            </a:r>
            <a:r>
              <a:rPr lang="en-US" altLang="zh-CN" sz="2400">
                <a:solidFill>
                  <a:srgbClr val="0070C0"/>
                </a:solidFill>
                <a:sym typeface="+mn-ea"/>
              </a:rPr>
              <a:t>=m</a:t>
            </a:r>
            <a:r>
              <a:rPr lang="zh-CN" altLang="en-US" sz="2400">
                <a:solidFill>
                  <a:srgbClr val="0070C0"/>
                </a:solidFill>
                <a:sym typeface="+mn-ea"/>
              </a:rPr>
              <a:t>，</a:t>
            </a:r>
            <a:r>
              <a:rPr lang="en-US" altLang="zh-CN" sz="2400">
                <a:solidFill>
                  <a:srgbClr val="0070C0"/>
                </a:solidFill>
                <a:sym typeface="+mn-ea"/>
              </a:rPr>
              <a:t>x</a:t>
            </a:r>
            <a:r>
              <a:rPr lang="en-US" altLang="zh-CN" sz="2400" baseline="-25000">
                <a:solidFill>
                  <a:srgbClr val="0070C0"/>
                </a:solidFill>
                <a:sym typeface="+mn-ea"/>
              </a:rPr>
              <a:t>0</a:t>
            </a:r>
            <a:r>
              <a:rPr lang="zh-CN" altLang="en-US" sz="2400">
                <a:solidFill>
                  <a:srgbClr val="0070C0"/>
                </a:solidFill>
              </a:rPr>
              <a:t>是样本点均值</a:t>
            </a:r>
            <a:endParaRPr lang="zh-CN" altLang="en-US" sz="240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6" name="文本框 5"/>
          <p:cNvSpPr txBox="1"/>
          <p:nvPr/>
        </p:nvSpPr>
        <p:spPr>
          <a:xfrm>
            <a:off x="1191260" y="1294765"/>
            <a:ext cx="2540000" cy="396240"/>
          </a:xfrm>
          <a:prstGeom prst="rect">
            <a:avLst/>
          </a:prstGeom>
          <a:noFill/>
        </p:spPr>
        <p:txBody>
          <a:bodyPr wrap="square" rtlCol="0" anchor="t">
            <a:spAutoFit/>
          </a:bodyPr>
          <a:p>
            <a:r>
              <a:rPr lang="zh-CN" altLang="en-US" sz="2000">
                <a:solidFill>
                  <a:srgbClr val="0070C0"/>
                </a:solidFill>
              </a:rPr>
              <a:t>第二步确定方向</a:t>
            </a:r>
            <a:r>
              <a:rPr lang="zh-CN" altLang="en-US">
                <a:solidFill>
                  <a:srgbClr val="0070C0"/>
                </a:solidFill>
              </a:rPr>
              <a:t>：</a:t>
            </a:r>
            <a:endParaRPr lang="zh-CN" altLang="en-US">
              <a:solidFill>
                <a:srgbClr val="0070C0"/>
              </a:solidFill>
            </a:endParaRPr>
          </a:p>
        </p:txBody>
      </p:sp>
      <p:sp>
        <p:nvSpPr>
          <p:cNvPr id="7" name="文本框 6"/>
          <p:cNvSpPr txBox="1"/>
          <p:nvPr/>
        </p:nvSpPr>
        <p:spPr>
          <a:xfrm>
            <a:off x="1489710" y="1809115"/>
            <a:ext cx="9342755" cy="701040"/>
          </a:xfrm>
          <a:prstGeom prst="rect">
            <a:avLst/>
          </a:prstGeom>
          <a:noFill/>
        </p:spPr>
        <p:txBody>
          <a:bodyPr wrap="square" rtlCol="0" anchor="t">
            <a:spAutoFit/>
          </a:bodyPr>
          <a:p>
            <a:r>
              <a:rPr lang="zh-CN" altLang="en-US" sz="2000"/>
              <a:t>我们从</a:t>
            </a:r>
            <a:r>
              <a:rPr lang="en-US" altLang="zh-CN" sz="2000"/>
              <a:t>x</a:t>
            </a:r>
            <a:r>
              <a:rPr lang="en-US" altLang="zh-CN" sz="2000" baseline="-25000"/>
              <a:t>0</a:t>
            </a:r>
            <a:r>
              <a:rPr lang="zh-CN" altLang="en-US" sz="2000"/>
              <a:t>拉出要求的直线（这条直线要过点m），假设直线的方向是单位向量e。那么直线上任意一点，比如x</a:t>
            </a:r>
            <a:r>
              <a:rPr lang="en-US" altLang="zh-CN" sz="2000" baseline="-25000"/>
              <a:t>k</a:t>
            </a:r>
            <a:r>
              <a:rPr lang="en-US" altLang="zh-CN" sz="2000" baseline="30000"/>
              <a:t>' </a:t>
            </a:r>
            <a:r>
              <a:rPr lang="zh-CN" altLang="en-US" sz="2000"/>
              <a:t>就可以用点m 和e 来表示</a:t>
            </a:r>
            <a:endParaRPr lang="zh-CN" altLang="en-US" sz="2000"/>
          </a:p>
        </p:txBody>
      </p:sp>
      <p:pic>
        <p:nvPicPr>
          <p:cNvPr id="8" name="图片 7" descr="~~~ZY`BCD237[Z[07VUH8EX"/>
          <p:cNvPicPr>
            <a:picLocks noChangeAspect="1"/>
          </p:cNvPicPr>
          <p:nvPr/>
        </p:nvPicPr>
        <p:blipFill>
          <a:blip r:embed="rId1"/>
          <a:srcRect/>
          <a:stretch>
            <a:fillRect/>
          </a:stretch>
        </p:blipFill>
        <p:spPr>
          <a:xfrm>
            <a:off x="3936365" y="2644140"/>
            <a:ext cx="2150110" cy="508000"/>
          </a:xfrm>
          <a:prstGeom prst="rect">
            <a:avLst/>
          </a:prstGeom>
        </p:spPr>
      </p:pic>
      <p:sp>
        <p:nvSpPr>
          <p:cNvPr id="9" name="文本框 8"/>
          <p:cNvSpPr txBox="1"/>
          <p:nvPr/>
        </p:nvSpPr>
        <p:spPr>
          <a:xfrm>
            <a:off x="6990080" y="2674620"/>
            <a:ext cx="4392295" cy="396240"/>
          </a:xfrm>
          <a:prstGeom prst="rect">
            <a:avLst/>
          </a:prstGeom>
          <a:noFill/>
        </p:spPr>
        <p:txBody>
          <a:bodyPr wrap="square" rtlCol="0" anchor="t">
            <a:spAutoFit/>
          </a:bodyPr>
          <a:p>
            <a:r>
              <a:rPr lang="zh-CN" altLang="en-US" sz="2000"/>
              <a:t>其中a</a:t>
            </a:r>
            <a:r>
              <a:rPr lang="en-US" altLang="zh-CN" sz="2000" baseline="-25000"/>
              <a:t>k</a:t>
            </a:r>
            <a:r>
              <a:rPr lang="zh-CN" altLang="en-US" sz="2000"/>
              <a:t>是</a:t>
            </a:r>
            <a:r>
              <a:rPr lang="zh-CN" altLang="en-US" sz="2000">
                <a:sym typeface="+mn-ea"/>
              </a:rPr>
              <a:t>x</a:t>
            </a:r>
            <a:r>
              <a:rPr lang="en-US" altLang="zh-CN" sz="2000" baseline="-25000">
                <a:sym typeface="+mn-ea"/>
              </a:rPr>
              <a:t>k</a:t>
            </a:r>
            <a:r>
              <a:rPr lang="en-US" altLang="zh-CN" sz="2000" baseline="30000">
                <a:sym typeface="+mn-ea"/>
              </a:rPr>
              <a:t>' </a:t>
            </a:r>
            <a:r>
              <a:rPr lang="zh-CN" altLang="en-US" sz="2000"/>
              <a:t>到点m 的距离</a:t>
            </a:r>
            <a:endParaRPr lang="zh-CN" altLang="en-US" sz="2000"/>
          </a:p>
        </p:txBody>
      </p:sp>
      <p:sp>
        <p:nvSpPr>
          <p:cNvPr id="10" name="文本框 9"/>
          <p:cNvSpPr txBox="1"/>
          <p:nvPr/>
        </p:nvSpPr>
        <p:spPr>
          <a:xfrm>
            <a:off x="1474470" y="3209290"/>
            <a:ext cx="4463415" cy="396240"/>
          </a:xfrm>
          <a:prstGeom prst="rect">
            <a:avLst/>
          </a:prstGeom>
          <a:noFill/>
        </p:spPr>
        <p:txBody>
          <a:bodyPr wrap="square" rtlCol="0" anchor="t">
            <a:spAutoFit/>
          </a:bodyPr>
          <a:p>
            <a:r>
              <a:rPr lang="zh-CN" altLang="en-US" sz="2000"/>
              <a:t>我们重新定义最小平方误差：</a:t>
            </a:r>
            <a:endParaRPr lang="zh-CN" altLang="en-US" sz="2000"/>
          </a:p>
        </p:txBody>
      </p:sp>
      <p:pic>
        <p:nvPicPr>
          <p:cNvPr id="11" name="图片 10"/>
          <p:cNvPicPr>
            <a:picLocks noChangeAspect="1"/>
          </p:cNvPicPr>
          <p:nvPr/>
        </p:nvPicPr>
        <p:blipFill>
          <a:blip r:embed="rId2"/>
          <a:srcRect/>
          <a:stretch>
            <a:fillRect/>
          </a:stretch>
        </p:blipFill>
        <p:spPr>
          <a:xfrm>
            <a:off x="1188085" y="3752850"/>
            <a:ext cx="10554335" cy="1146810"/>
          </a:xfrm>
          <a:prstGeom prst="rect">
            <a:avLst/>
          </a:prstGeom>
        </p:spPr>
      </p:pic>
      <p:sp>
        <p:nvSpPr>
          <p:cNvPr id="12" name="文本框 11"/>
          <p:cNvSpPr txBox="1"/>
          <p:nvPr/>
        </p:nvSpPr>
        <p:spPr>
          <a:xfrm>
            <a:off x="1361440" y="5225415"/>
            <a:ext cx="10161905" cy="396240"/>
          </a:xfrm>
          <a:prstGeom prst="rect">
            <a:avLst/>
          </a:prstGeom>
          <a:noFill/>
        </p:spPr>
        <p:txBody>
          <a:bodyPr wrap="square" rtlCol="0" anchor="t">
            <a:spAutoFit/>
          </a:bodyPr>
          <a:p>
            <a:r>
              <a:rPr lang="en-US" altLang="zh-CN" sz="2000"/>
              <a:t>J</a:t>
            </a:r>
            <a:r>
              <a:rPr lang="en-US" altLang="zh-CN" sz="2000" baseline="-25000"/>
              <a:t>1</a:t>
            </a:r>
            <a:r>
              <a:rPr lang="zh-CN" altLang="en-US" sz="2000"/>
              <a:t>就是最小平方误差函数，其中的未知参数是a</a:t>
            </a:r>
            <a:r>
              <a:rPr lang="en-US" altLang="zh-CN" sz="2000" baseline="-25000"/>
              <a:t>1 </a:t>
            </a:r>
            <a:r>
              <a:rPr lang="zh-CN" altLang="en-US" sz="2000" baseline="-25000"/>
              <a:t>，</a:t>
            </a:r>
            <a:r>
              <a:rPr lang="zh-CN" altLang="en-US" sz="2000">
                <a:sym typeface="+mn-ea"/>
              </a:rPr>
              <a:t>a</a:t>
            </a:r>
            <a:r>
              <a:rPr lang="en-US" altLang="zh-CN" sz="2000" baseline="-25000">
                <a:sym typeface="+mn-ea"/>
              </a:rPr>
              <a:t>2 </a:t>
            </a:r>
            <a:r>
              <a:rPr lang="zh-CN" altLang="en-US" sz="2000" baseline="-25000">
                <a:sym typeface="+mn-ea"/>
              </a:rPr>
              <a:t>。。。，</a:t>
            </a:r>
            <a:r>
              <a:rPr lang="zh-CN" altLang="en-US" sz="2000">
                <a:sym typeface="+mn-ea"/>
              </a:rPr>
              <a:t>a</a:t>
            </a:r>
            <a:r>
              <a:rPr lang="en-US" altLang="zh-CN" sz="2000" baseline="-25000">
                <a:sym typeface="+mn-ea"/>
              </a:rPr>
              <a:t>n </a:t>
            </a:r>
            <a:r>
              <a:rPr lang="zh-CN" altLang="en-US" sz="2000"/>
              <a:t>和e。实际上是求</a:t>
            </a:r>
            <a:r>
              <a:rPr lang="en-US" altLang="zh-CN" sz="2000">
                <a:sym typeface="+mn-ea"/>
              </a:rPr>
              <a:t>J</a:t>
            </a:r>
            <a:r>
              <a:rPr lang="en-US" altLang="zh-CN" sz="2000" baseline="-25000">
                <a:sym typeface="+mn-ea"/>
              </a:rPr>
              <a:t>1</a:t>
            </a:r>
            <a:r>
              <a:rPr lang="zh-CN" altLang="en-US" sz="2000"/>
              <a:t>的最小值</a:t>
            </a:r>
            <a:endParaRPr lang="zh-CN"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6" name="文本框 5"/>
          <p:cNvSpPr txBox="1"/>
          <p:nvPr/>
        </p:nvSpPr>
        <p:spPr>
          <a:xfrm>
            <a:off x="1247775" y="1252220"/>
            <a:ext cx="2540000" cy="396240"/>
          </a:xfrm>
          <a:prstGeom prst="rect">
            <a:avLst/>
          </a:prstGeom>
          <a:noFill/>
        </p:spPr>
        <p:txBody>
          <a:bodyPr wrap="square" rtlCol="0" anchor="t">
            <a:spAutoFit/>
          </a:bodyPr>
          <a:p>
            <a:r>
              <a:rPr lang="zh-CN" altLang="en-US" sz="2000"/>
              <a:t>首先将上式展开：</a:t>
            </a:r>
            <a:endParaRPr lang="zh-CN" altLang="en-US" sz="2000"/>
          </a:p>
        </p:txBody>
      </p:sp>
      <p:pic>
        <p:nvPicPr>
          <p:cNvPr id="7" name="图片 6"/>
          <p:cNvPicPr>
            <a:picLocks noChangeAspect="1"/>
          </p:cNvPicPr>
          <p:nvPr/>
        </p:nvPicPr>
        <p:blipFill>
          <a:blip r:embed="rId1"/>
          <a:srcRect/>
          <a:stretch>
            <a:fillRect/>
          </a:stretch>
        </p:blipFill>
        <p:spPr>
          <a:xfrm>
            <a:off x="1370330" y="1891665"/>
            <a:ext cx="10301605" cy="2199005"/>
          </a:xfrm>
          <a:prstGeom prst="rect">
            <a:avLst/>
          </a:prstGeom>
        </p:spPr>
      </p:pic>
      <p:sp>
        <p:nvSpPr>
          <p:cNvPr id="8" name="文本框 7"/>
          <p:cNvSpPr txBox="1"/>
          <p:nvPr/>
        </p:nvSpPr>
        <p:spPr>
          <a:xfrm>
            <a:off x="1334135" y="4375785"/>
            <a:ext cx="8917305" cy="396240"/>
          </a:xfrm>
          <a:prstGeom prst="rect">
            <a:avLst/>
          </a:prstGeom>
          <a:noFill/>
        </p:spPr>
        <p:txBody>
          <a:bodyPr wrap="square" rtlCol="0" anchor="t">
            <a:spAutoFit/>
          </a:bodyPr>
          <a:p>
            <a:r>
              <a:rPr lang="zh-CN" altLang="en-US" sz="2000"/>
              <a:t>我们首先固定e，将其看做是常量，||e||</a:t>
            </a:r>
            <a:r>
              <a:rPr lang="en-US" altLang="zh-CN" sz="2000" baseline="30000"/>
              <a:t>2 </a:t>
            </a:r>
            <a:r>
              <a:rPr lang="en-US" altLang="zh-CN" sz="2000"/>
              <a:t>= </a:t>
            </a:r>
            <a:r>
              <a:rPr lang="zh-CN" altLang="en-US" sz="2000"/>
              <a:t>1，然后对a</a:t>
            </a:r>
            <a:r>
              <a:rPr lang="en-US" altLang="zh-CN" sz="2000" baseline="-25000"/>
              <a:t>k</a:t>
            </a:r>
            <a:r>
              <a:rPr lang="zh-CN" altLang="en-US" sz="2000"/>
              <a:t>进行求导，得</a:t>
            </a:r>
            <a:endParaRPr lang="zh-CN" altLang="en-US" sz="2000"/>
          </a:p>
        </p:txBody>
      </p:sp>
      <p:pic>
        <p:nvPicPr>
          <p:cNvPr id="9" name="图片 8"/>
          <p:cNvPicPr>
            <a:picLocks noChangeAspect="1"/>
          </p:cNvPicPr>
          <p:nvPr/>
        </p:nvPicPr>
        <p:blipFill>
          <a:blip r:embed="rId2"/>
          <a:srcRect/>
          <a:stretch>
            <a:fillRect/>
          </a:stretch>
        </p:blipFill>
        <p:spPr>
          <a:xfrm>
            <a:off x="2954655" y="5042535"/>
            <a:ext cx="6934200" cy="647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4" name="文本框 3"/>
          <p:cNvSpPr txBox="1"/>
          <p:nvPr/>
        </p:nvSpPr>
        <p:spPr>
          <a:xfrm>
            <a:off x="1162685" y="1271270"/>
            <a:ext cx="8763000" cy="396240"/>
          </a:xfrm>
          <a:prstGeom prst="rect">
            <a:avLst/>
          </a:prstGeom>
          <a:noFill/>
        </p:spPr>
        <p:txBody>
          <a:bodyPr wrap="square" rtlCol="0" anchor="t">
            <a:spAutoFit/>
          </a:bodyPr>
          <a:p>
            <a:r>
              <a:rPr sz="2000">
                <a:solidFill>
                  <a:srgbClr val="0070C0"/>
                </a:solidFill>
              </a:rPr>
              <a:t>然后是固定a</a:t>
            </a:r>
            <a:r>
              <a:rPr lang="en-US" sz="2000" baseline="-25000">
                <a:solidFill>
                  <a:srgbClr val="0070C0"/>
                </a:solidFill>
              </a:rPr>
              <a:t>k</a:t>
            </a:r>
            <a:r>
              <a:rPr sz="2000">
                <a:solidFill>
                  <a:srgbClr val="0070C0"/>
                </a:solidFill>
              </a:rPr>
              <a:t>，对e 求偏导数</a:t>
            </a:r>
            <a:r>
              <a:rPr sz="2000"/>
              <a:t>，我们先将公式（8）代入</a:t>
            </a:r>
            <a:r>
              <a:rPr lang="en-US" sz="2000"/>
              <a:t>J</a:t>
            </a:r>
            <a:r>
              <a:rPr lang="en-US" sz="2000" baseline="-25000"/>
              <a:t>1</a:t>
            </a:r>
            <a:r>
              <a:rPr lang="zh-CN" altLang="en-US" sz="2000"/>
              <a:t>，</a:t>
            </a:r>
            <a:r>
              <a:rPr sz="2000"/>
              <a:t>得</a:t>
            </a:r>
            <a:endParaRPr sz="2000"/>
          </a:p>
        </p:txBody>
      </p:sp>
      <p:pic>
        <p:nvPicPr>
          <p:cNvPr id="2" name="图片 1"/>
          <p:cNvPicPr>
            <a:picLocks noChangeAspect="1"/>
          </p:cNvPicPr>
          <p:nvPr/>
        </p:nvPicPr>
        <p:blipFill>
          <a:blip r:embed="rId1"/>
          <a:srcRect/>
          <a:stretch>
            <a:fillRect/>
          </a:stretch>
        </p:blipFill>
        <p:spPr>
          <a:xfrm>
            <a:off x="1861185" y="1655445"/>
            <a:ext cx="8641715" cy="3785235"/>
          </a:xfrm>
          <a:prstGeom prst="rect">
            <a:avLst/>
          </a:prstGeom>
        </p:spPr>
      </p:pic>
      <p:sp>
        <p:nvSpPr>
          <p:cNvPr id="5" name="文本框 4"/>
          <p:cNvSpPr txBox="1"/>
          <p:nvPr/>
        </p:nvSpPr>
        <p:spPr>
          <a:xfrm>
            <a:off x="696595" y="5692775"/>
            <a:ext cx="701675" cy="396240"/>
          </a:xfrm>
          <a:prstGeom prst="rect">
            <a:avLst/>
          </a:prstGeom>
          <a:noFill/>
        </p:spPr>
        <p:txBody>
          <a:bodyPr wrap="square" rtlCol="0" anchor="t">
            <a:spAutoFit/>
          </a:bodyPr>
          <a:p>
            <a:r>
              <a:rPr lang="zh-CN" altLang="en-US" sz="2000"/>
              <a:t>其中</a:t>
            </a:r>
            <a:endParaRPr lang="zh-CN" altLang="en-US" sz="2000"/>
          </a:p>
        </p:txBody>
      </p:sp>
      <p:pic>
        <p:nvPicPr>
          <p:cNvPr id="9" name="图片 8"/>
          <p:cNvPicPr>
            <a:picLocks noChangeAspect="1"/>
          </p:cNvPicPr>
          <p:nvPr/>
        </p:nvPicPr>
        <p:blipFill>
          <a:blip r:embed="rId2"/>
          <a:srcRect/>
          <a:stretch>
            <a:fillRect/>
          </a:stretch>
        </p:blipFill>
        <p:spPr>
          <a:xfrm>
            <a:off x="1427480" y="5552440"/>
            <a:ext cx="4838700" cy="504825"/>
          </a:xfrm>
          <a:prstGeom prst="rect">
            <a:avLst/>
          </a:prstGeom>
        </p:spPr>
      </p:pic>
      <p:sp>
        <p:nvSpPr>
          <p:cNvPr id="10" name="文本框 9"/>
          <p:cNvSpPr txBox="1"/>
          <p:nvPr/>
        </p:nvSpPr>
        <p:spPr>
          <a:xfrm>
            <a:off x="6466840" y="5701665"/>
            <a:ext cx="4944110" cy="396240"/>
          </a:xfrm>
          <a:prstGeom prst="rect">
            <a:avLst/>
          </a:prstGeom>
          <a:noFill/>
        </p:spPr>
        <p:txBody>
          <a:bodyPr wrap="square" rtlCol="0" anchor="t">
            <a:spAutoFit/>
          </a:bodyPr>
          <a:p>
            <a:r>
              <a:rPr lang="zh-CN" altLang="en-US" sz="2000"/>
              <a:t>与协方差矩阵类似，只是缺少个分母n‐1</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MH_Text_1"/>
          <p:cNvSpPr txBox="1"/>
          <p:nvPr/>
        </p:nvSpPr>
        <p:spPr>
          <a:xfrm>
            <a:off x="836930" y="1096010"/>
            <a:ext cx="10707370" cy="732790"/>
          </a:xfrm>
          <a:prstGeom prst="rect">
            <a:avLst/>
          </a:prstGeom>
          <a:noFill/>
          <a:ln w="9525">
            <a:noFill/>
            <a:miter/>
          </a:ln>
        </p:spPr>
        <p:txBody>
          <a:bodyPr/>
          <a:p>
            <a:pPr lvl="0" eaLnBrk="1" hangingPunct="1">
              <a:lnSpc>
                <a:spcPct val="170000"/>
              </a:lnSpc>
              <a:spcBef>
                <a:spcPts val="1200"/>
              </a:spcBef>
              <a:spcAft>
                <a:spcPts val="600"/>
              </a:spcAft>
            </a:pPr>
            <a:r>
              <a:rPr lang="zh-CN" sz="2000" dirty="0">
                <a:solidFill>
                  <a:srgbClr val="0070C0"/>
                </a:solidFill>
                <a:latin typeface="Arial" charset="0"/>
              </a:rPr>
              <a:t>求参数</a:t>
            </a:r>
            <a:r>
              <a:rPr sz="2000" dirty="0">
                <a:solidFill>
                  <a:srgbClr val="0070C0"/>
                </a:solidFill>
                <a:sym typeface="+mn-ea"/>
              </a:rPr>
              <a:t>𝜇</a:t>
            </a:r>
            <a:r>
              <a:rPr lang="zh-CN" sz="2000" dirty="0">
                <a:solidFill>
                  <a:srgbClr val="0070C0"/>
                </a:solidFill>
                <a:sym typeface="+mn-ea"/>
              </a:rPr>
              <a:t>的更新公式</a:t>
            </a:r>
            <a:r>
              <a:rPr lang="zh-CN" sz="2000" dirty="0">
                <a:sym typeface="+mn-ea"/>
              </a:rPr>
              <a:t>：</a:t>
            </a:r>
            <a:r>
              <a:rPr lang="en-US" sz="2000" dirty="0">
                <a:sym typeface="+mn-ea"/>
              </a:rPr>
              <a:t> </a:t>
            </a:r>
            <a:r>
              <a:rPr sz="2000" dirty="0">
                <a:latin typeface="Arial" charset="0"/>
              </a:rPr>
              <a:t>固定∅𝑗和𝛴𝑗，对𝜇𝑗求导得</a:t>
            </a:r>
            <a:r>
              <a:rPr lang="zh-CN" sz="2000" dirty="0">
                <a:latin typeface="Arial" charset="0"/>
              </a:rPr>
              <a:t>，</a:t>
            </a:r>
            <a:r>
              <a:rPr lang="zh-CN" altLang="en-US" sz="2000">
                <a:sym typeface="+mn-ea"/>
              </a:rPr>
              <a:t>等于0 时，得到</a:t>
            </a:r>
            <a:endParaRPr lang="zh-CN" altLang="en-US" sz="2000"/>
          </a:p>
          <a:p>
            <a:pPr lvl="0" eaLnBrk="1" hangingPunct="1">
              <a:lnSpc>
                <a:spcPct val="170000"/>
              </a:lnSpc>
              <a:spcBef>
                <a:spcPts val="1200"/>
              </a:spcBef>
              <a:spcAft>
                <a:spcPts val="600"/>
              </a:spcAft>
            </a:pPr>
            <a:endParaRPr lang="zh-CN" dirty="0">
              <a:latin typeface="Arial" charset="0"/>
            </a:endParaRPr>
          </a:p>
          <a:p>
            <a:pPr lvl="0" eaLnBrk="1" hangingPunct="1">
              <a:lnSpc>
                <a:spcPct val="170000"/>
              </a:lnSpc>
              <a:spcBef>
                <a:spcPts val="1200"/>
              </a:spcBef>
              <a:spcAft>
                <a:spcPts val="600"/>
              </a:spcAft>
            </a:pPr>
            <a:endParaRPr lang="zh-CN" altLang="en-US" dirty="0">
              <a:latin typeface="Arial" charset="0"/>
              <a:ea typeface="黑体" pitchFamily="49" charset="-122"/>
            </a:endParaRPr>
          </a:p>
          <a:p>
            <a:pPr lvl="0" eaLnBrk="1" hangingPunct="1">
              <a:lnSpc>
                <a:spcPct val="170000"/>
              </a:lnSpc>
              <a:spcBef>
                <a:spcPts val="1200"/>
              </a:spcBef>
              <a:spcAft>
                <a:spcPts val="600"/>
              </a:spcAft>
            </a:pPr>
            <a:endParaRPr lang="zh-CN" altLang="en-US" dirty="0">
              <a:latin typeface="Arial" charset="0"/>
              <a:ea typeface="黑体" pitchFamily="49" charset="-122"/>
            </a:endParaRPr>
          </a:p>
        </p:txBody>
      </p:sp>
      <p:sp>
        <p:nvSpPr>
          <p:cNvPr id="5" name="标题 4"/>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pic>
        <p:nvPicPr>
          <p:cNvPr id="2" name="图片 1"/>
          <p:cNvPicPr>
            <a:picLocks noChangeAspect="1"/>
          </p:cNvPicPr>
          <p:nvPr/>
        </p:nvPicPr>
        <p:blipFill>
          <a:blip r:embed="rId1"/>
          <a:srcRect/>
          <a:stretch>
            <a:fillRect/>
          </a:stretch>
        </p:blipFill>
        <p:spPr>
          <a:xfrm>
            <a:off x="840105" y="1975485"/>
            <a:ext cx="7826375" cy="3484245"/>
          </a:xfrm>
          <a:prstGeom prst="rect">
            <a:avLst/>
          </a:prstGeom>
        </p:spPr>
      </p:pic>
      <p:pic>
        <p:nvPicPr>
          <p:cNvPr id="9" name="图片 8"/>
          <p:cNvPicPr>
            <a:picLocks noChangeAspect="1"/>
          </p:cNvPicPr>
          <p:nvPr/>
        </p:nvPicPr>
        <p:blipFill>
          <a:blip r:embed="rId2"/>
          <a:srcRect/>
          <a:stretch>
            <a:fillRect/>
          </a:stretch>
        </p:blipFill>
        <p:spPr>
          <a:xfrm>
            <a:off x="8217535" y="3874135"/>
            <a:ext cx="3257550" cy="1357630"/>
          </a:xfrm>
          <a:prstGeom prst="rect">
            <a:avLst/>
          </a:prstGeom>
        </p:spPr>
      </p:pic>
      <p:sp>
        <p:nvSpPr>
          <p:cNvPr id="10" name="文本框 9"/>
          <p:cNvSpPr txBox="1"/>
          <p:nvPr/>
        </p:nvSpPr>
        <p:spPr>
          <a:xfrm>
            <a:off x="7033260" y="5570220"/>
            <a:ext cx="4732655" cy="396240"/>
          </a:xfrm>
          <a:prstGeom prst="rect">
            <a:avLst/>
          </a:prstGeom>
          <a:noFill/>
        </p:spPr>
        <p:txBody>
          <a:bodyPr wrap="square" rtlCol="0" anchor="t">
            <a:spAutoFit/>
          </a:bodyPr>
          <a:p>
            <a:r>
              <a:rPr lang="zh-CN" altLang="en-US" sz="2000">
                <a:solidFill>
                  <a:srgbClr val="0070C0"/>
                </a:solidFill>
              </a:rPr>
              <a:t>这就是我们之前模型中的μ的更新公式</a:t>
            </a:r>
            <a:endParaRPr lang="zh-CN" altLang="en-US" sz="2000">
              <a:solidFill>
                <a:srgbClr val="0070C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最小平方误差理论</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6" name="文本框 5"/>
          <p:cNvSpPr txBox="1"/>
          <p:nvPr/>
        </p:nvSpPr>
        <p:spPr>
          <a:xfrm>
            <a:off x="1293495" y="1163955"/>
            <a:ext cx="9877425" cy="701040"/>
          </a:xfrm>
          <a:prstGeom prst="rect">
            <a:avLst/>
          </a:prstGeom>
          <a:noFill/>
        </p:spPr>
        <p:txBody>
          <a:bodyPr wrap="square" rtlCol="0" anchor="t">
            <a:spAutoFit/>
          </a:bodyPr>
          <a:p>
            <a:r>
              <a:rPr lang="zh-CN" altLang="en-US" sz="2000"/>
              <a:t>然后可以对e 求偏导数，但是e 需要首先满足||e||</a:t>
            </a:r>
            <a:r>
              <a:rPr lang="en-US" altLang="zh-CN" sz="2000" baseline="30000"/>
              <a:t>2 </a:t>
            </a:r>
            <a:r>
              <a:rPr lang="en-US" altLang="zh-CN" sz="2000"/>
              <a:t>= </a:t>
            </a:r>
            <a:r>
              <a:rPr lang="zh-CN" altLang="en-US" sz="2000"/>
              <a:t>1，引入拉格朗日乘子λ，来使e</a:t>
            </a:r>
            <a:r>
              <a:rPr lang="en-US" altLang="zh-CN" sz="2000" baseline="30000"/>
              <a:t>T</a:t>
            </a:r>
            <a:r>
              <a:rPr lang="en-US" altLang="zh-CN" sz="2000"/>
              <a:t>Se</a:t>
            </a:r>
            <a:r>
              <a:rPr lang="zh-CN" altLang="en-US" sz="2000"/>
              <a:t>最大（</a:t>
            </a:r>
            <a:r>
              <a:rPr lang="en-US" altLang="zh-CN" sz="2000"/>
              <a:t>J</a:t>
            </a:r>
            <a:r>
              <a:rPr lang="en-US" altLang="zh-CN" sz="2000" baseline="-25000"/>
              <a:t>1</a:t>
            </a:r>
            <a:r>
              <a:rPr lang="zh-CN" altLang="en-US" sz="2000"/>
              <a:t>最小），令</a:t>
            </a:r>
            <a:endParaRPr lang="zh-CN" altLang="en-US" sz="2000"/>
          </a:p>
        </p:txBody>
      </p:sp>
      <p:pic>
        <p:nvPicPr>
          <p:cNvPr id="7" name="图片 6"/>
          <p:cNvPicPr>
            <a:picLocks noChangeAspect="1"/>
          </p:cNvPicPr>
          <p:nvPr/>
        </p:nvPicPr>
        <p:blipFill>
          <a:blip r:embed="rId1"/>
          <a:srcRect/>
          <a:stretch>
            <a:fillRect/>
          </a:stretch>
        </p:blipFill>
        <p:spPr>
          <a:xfrm>
            <a:off x="2837815" y="1834515"/>
            <a:ext cx="7872730" cy="923290"/>
          </a:xfrm>
          <a:prstGeom prst="rect">
            <a:avLst/>
          </a:prstGeom>
        </p:spPr>
      </p:pic>
      <p:sp>
        <p:nvSpPr>
          <p:cNvPr id="8" name="文本框 7"/>
          <p:cNvSpPr txBox="1"/>
          <p:nvPr/>
        </p:nvSpPr>
        <p:spPr>
          <a:xfrm>
            <a:off x="1318260" y="2835910"/>
            <a:ext cx="2540000" cy="396240"/>
          </a:xfrm>
          <a:prstGeom prst="rect">
            <a:avLst/>
          </a:prstGeom>
          <a:noFill/>
        </p:spPr>
        <p:txBody>
          <a:bodyPr wrap="square" rtlCol="0" anchor="t">
            <a:spAutoFit/>
          </a:bodyPr>
          <a:p>
            <a:r>
              <a:rPr lang="zh-CN" altLang="en-US" sz="2000"/>
              <a:t>求偏导</a:t>
            </a:r>
            <a:endParaRPr lang="zh-CN" altLang="en-US" sz="2000"/>
          </a:p>
        </p:txBody>
      </p:sp>
      <p:pic>
        <p:nvPicPr>
          <p:cNvPr id="9" name="图片 8"/>
          <p:cNvPicPr>
            <a:picLocks noChangeAspect="1"/>
          </p:cNvPicPr>
          <p:nvPr/>
        </p:nvPicPr>
        <p:blipFill>
          <a:blip r:embed="rId2"/>
          <a:srcRect/>
          <a:stretch>
            <a:fillRect/>
          </a:stretch>
        </p:blipFill>
        <p:spPr>
          <a:xfrm>
            <a:off x="3190240" y="3104515"/>
            <a:ext cx="7230745" cy="918845"/>
          </a:xfrm>
          <a:prstGeom prst="rect">
            <a:avLst/>
          </a:prstGeom>
        </p:spPr>
      </p:pic>
      <p:sp>
        <p:nvSpPr>
          <p:cNvPr id="10" name="文本框 9"/>
          <p:cNvSpPr txBox="1"/>
          <p:nvPr/>
        </p:nvSpPr>
        <p:spPr>
          <a:xfrm>
            <a:off x="1318260" y="4222115"/>
            <a:ext cx="2540000" cy="396240"/>
          </a:xfrm>
          <a:prstGeom prst="rect">
            <a:avLst/>
          </a:prstGeom>
          <a:noFill/>
        </p:spPr>
        <p:txBody>
          <a:bodyPr wrap="square" rtlCol="0" anchor="t">
            <a:spAutoFit/>
          </a:bodyPr>
          <a:p>
            <a:r>
              <a:rPr lang="zh-CN" altLang="en-US" sz="2000"/>
              <a:t>导数等于0 时，得</a:t>
            </a:r>
            <a:endParaRPr lang="zh-CN" altLang="en-US" sz="2000"/>
          </a:p>
        </p:txBody>
      </p:sp>
      <p:pic>
        <p:nvPicPr>
          <p:cNvPr id="11" name="图片 10"/>
          <p:cNvPicPr>
            <a:picLocks noChangeAspect="1"/>
          </p:cNvPicPr>
          <p:nvPr/>
        </p:nvPicPr>
        <p:blipFill>
          <a:blip r:embed="rId3"/>
          <a:srcRect/>
          <a:stretch>
            <a:fillRect/>
          </a:stretch>
        </p:blipFill>
        <p:spPr>
          <a:xfrm>
            <a:off x="3081020" y="4657090"/>
            <a:ext cx="6536055" cy="713105"/>
          </a:xfrm>
          <a:prstGeom prst="rect">
            <a:avLst/>
          </a:prstGeom>
        </p:spPr>
      </p:pic>
      <p:sp>
        <p:nvSpPr>
          <p:cNvPr id="12" name="文本框 11"/>
          <p:cNvSpPr txBox="1"/>
          <p:nvPr/>
        </p:nvSpPr>
        <p:spPr>
          <a:xfrm>
            <a:off x="1333500" y="5601970"/>
            <a:ext cx="7843520" cy="396240"/>
          </a:xfrm>
          <a:prstGeom prst="rect">
            <a:avLst/>
          </a:prstGeom>
          <a:noFill/>
        </p:spPr>
        <p:txBody>
          <a:bodyPr wrap="square" rtlCol="0" anchor="t">
            <a:spAutoFit/>
          </a:bodyPr>
          <a:p>
            <a:r>
              <a:rPr lang="zh-CN" altLang="en-US" sz="2000"/>
              <a:t>从不同的思路出发，最后得到同一个结果，对协方差矩阵求特征向量</a:t>
            </a: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主成分分析</a:t>
            </a:r>
            <a:r>
              <a:rPr lang="en-US" altLang="zh-CN" noProof="0" dirty="0" smtClean="0">
                <a:ln>
                  <a:noFill/>
                </a:ln>
                <a:uLnTx/>
                <a:uFillTx/>
                <a:sym typeface="+mn-ea"/>
              </a:rPr>
              <a:t>PCA</a:t>
            </a:r>
            <a:r>
              <a:rPr kumimoji="0" lang="en-US" altLang="zh-CN"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a:t>
            </a:r>
            <a:r>
              <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总结</a:t>
            </a:r>
            <a:endParaRPr kumimoji="0" lang="zh-CN" altLang="en-US"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6" name="文本框 5"/>
          <p:cNvSpPr txBox="1"/>
          <p:nvPr/>
        </p:nvSpPr>
        <p:spPr>
          <a:xfrm>
            <a:off x="1305560" y="3897630"/>
            <a:ext cx="9694545" cy="1554480"/>
          </a:xfrm>
          <a:prstGeom prst="rect">
            <a:avLst/>
          </a:prstGeom>
          <a:noFill/>
        </p:spPr>
        <p:txBody>
          <a:bodyPr wrap="square" rtlCol="0" anchor="t">
            <a:spAutoFit/>
          </a:bodyPr>
          <a:p>
            <a:r>
              <a:rPr lang="zh-CN" altLang="en-US" sz="2400"/>
              <a:t>主成分分析 将n 个特征降维到k 个，可以用来进行数据压缩，如果100 维的向量最后可以用10 维来表示，那么压缩率为90%。同样图像处理使用PCA 做图像压缩。</a:t>
            </a:r>
            <a:r>
              <a:rPr lang="zh-CN" altLang="en-US" sz="2400">
                <a:solidFill>
                  <a:srgbClr val="0070C0"/>
                </a:solidFill>
              </a:rPr>
              <a:t>但主成分分析要保证降维后，还要保证数据的特性损失最小。</a:t>
            </a:r>
            <a:endParaRPr lang="zh-CN" altLang="en-US" sz="2400">
              <a:solidFill>
                <a:srgbClr val="0070C0"/>
              </a:solidFill>
            </a:endParaRPr>
          </a:p>
        </p:txBody>
      </p:sp>
      <p:sp>
        <p:nvSpPr>
          <p:cNvPr id="7" name="文本框 6"/>
          <p:cNvSpPr txBox="1"/>
          <p:nvPr/>
        </p:nvSpPr>
        <p:spPr>
          <a:xfrm>
            <a:off x="1320800" y="1850390"/>
            <a:ext cx="9907270" cy="1554480"/>
          </a:xfrm>
          <a:prstGeom prst="rect">
            <a:avLst/>
          </a:prstGeom>
          <a:noFill/>
        </p:spPr>
        <p:txBody>
          <a:bodyPr wrap="square" rtlCol="0" anchor="t">
            <a:spAutoFit/>
          </a:bodyPr>
          <a:p>
            <a:r>
              <a:rPr lang="zh-CN" altLang="en-US" sz="2400"/>
              <a:t>主成分分析技术的一大好处是</a:t>
            </a:r>
            <a:r>
              <a:rPr lang="zh-CN" altLang="en-US" sz="2400">
                <a:solidFill>
                  <a:srgbClr val="0070C0"/>
                </a:solidFill>
              </a:rPr>
              <a:t>对数据进行降维的处理</a:t>
            </a:r>
            <a:r>
              <a:rPr lang="zh-CN" altLang="en-US" sz="2400"/>
              <a:t>。我们可以对新求出的“主元”向量的重要性进行排序，根据需要取前面最重要的部分，将后面的维数省去，可以达到降维从而简化模型或是对数据进行压缩的效果。同时最大程度的保持了原有数据的信息。</a:t>
            </a:r>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图片 6"/>
          <p:cNvPicPr>
            <a:picLocks noChangeAspect="1"/>
          </p:cNvPicPr>
          <p:nvPr/>
        </p:nvPicPr>
        <p:blipFill>
          <a:blip r:embed="rId1"/>
          <a:srcRect/>
          <a:stretch>
            <a:fillRect/>
          </a:stretch>
        </p:blipFill>
        <p:spPr>
          <a:xfrm>
            <a:off x="8410575" y="996950"/>
            <a:ext cx="3781425" cy="2695575"/>
          </a:xfrm>
          <a:prstGeom prst="rect">
            <a:avLst/>
          </a:prstGeom>
          <a:noFill/>
          <a:ln w="9525">
            <a:noFill/>
            <a:miter/>
          </a:ln>
        </p:spPr>
      </p:pic>
      <p:sp>
        <p:nvSpPr>
          <p:cNvPr id="37891" name="文本框 4"/>
          <p:cNvSpPr txBox="1"/>
          <p:nvPr/>
        </p:nvSpPr>
        <p:spPr>
          <a:xfrm>
            <a:off x="3221038" y="2963863"/>
            <a:ext cx="5346700" cy="1016000"/>
          </a:xfrm>
          <a:prstGeom prst="rect">
            <a:avLst/>
          </a:prstGeom>
          <a:noFill/>
          <a:ln w="9525">
            <a:noFill/>
            <a:miter/>
          </a:ln>
        </p:spPr>
        <p:txBody>
          <a:bodyPr>
            <a:spAutoFit/>
          </a:bodyPr>
          <a:lstStyle>
            <a:lvl1pPr marL="449580" indent="-449580" algn="l" defTabSz="914400" rtl="0" eaLnBrk="1" latinLnBrk="0" hangingPunct="1">
              <a:lnSpc>
                <a:spcPct val="120000"/>
              </a:lnSpc>
              <a:spcBef>
                <a:spcPts val="1000"/>
              </a:spcBef>
              <a:buClr>
                <a:schemeClr val="accent1"/>
              </a:buClr>
              <a:buSzPct val="80000"/>
              <a:buFont typeface="Wingdings"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itchFamily="34" charset="0"/>
              <a:buChar char="•"/>
              <a:defRPr sz="1800" kern="1200">
                <a:solidFill>
                  <a:schemeClr val="tx1"/>
                </a:solidFill>
                <a:latin typeface="+mn-lt"/>
                <a:ea typeface="+mn-ea"/>
                <a:cs typeface="+mn-cs"/>
              </a:defRPr>
            </a:lvl5pPr>
          </a:lstStyle>
          <a:p>
            <a:pPr marL="0" lvl="0" indent="0" algn="r">
              <a:spcBef>
                <a:spcPct val="0"/>
              </a:spcBef>
              <a:buClr>
                <a:srgbClr val="000000"/>
              </a:buClr>
              <a:buNone/>
            </a:pPr>
            <a:r>
              <a:rPr lang="en-US" altLang="zh-CN" sz="6000" dirty="0">
                <a:solidFill>
                  <a:schemeClr val="accent1"/>
                </a:solidFill>
                <a:latin typeface="方正舒体" pitchFamily="2" charset="-122"/>
                <a:ea typeface="方正舒体" pitchFamily="2" charset="-122"/>
              </a:rPr>
              <a:t>THANK YOU</a:t>
            </a:r>
            <a:r>
              <a:rPr lang="zh-CN" altLang="en-US" sz="6000" dirty="0">
                <a:solidFill>
                  <a:schemeClr val="accent1"/>
                </a:solidFill>
                <a:latin typeface="方正舒体" pitchFamily="2" charset="-122"/>
                <a:ea typeface="方正舒体" pitchFamily="2" charset="-122"/>
              </a:rPr>
              <a:t> </a:t>
            </a:r>
            <a:r>
              <a:rPr lang="en-US" altLang="zh-CN" sz="6000" dirty="0">
                <a:solidFill>
                  <a:schemeClr val="accent1"/>
                </a:solidFill>
                <a:latin typeface="方正舒体" pitchFamily="2" charset="-122"/>
                <a:ea typeface="方正舒体" pitchFamily="2" charset="-122"/>
              </a:rPr>
              <a:t>.</a:t>
            </a:r>
            <a:endParaRPr lang="en-US" altLang="zh-CN" sz="6000" dirty="0">
              <a:solidFill>
                <a:schemeClr val="accent1"/>
              </a:solidFill>
              <a:latin typeface="方正舒体" pitchFamily="2" charset="-122"/>
              <a:ea typeface="方正舒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022985" y="1348105"/>
            <a:ext cx="7390765" cy="465455"/>
          </a:xfrm>
          <a:prstGeom prst="rect">
            <a:avLst/>
          </a:prstGeom>
          <a:noFill/>
        </p:spPr>
        <p:txBody>
          <a:bodyPr wrap="square" rtlCol="0" anchor="t">
            <a:spAutoFit/>
          </a:bodyPr>
          <a:p>
            <a:r>
              <a:rPr lang="zh-CN" altLang="en-US" sz="2000">
                <a:solidFill>
                  <a:srgbClr val="0070C0"/>
                </a:solidFill>
              </a:rPr>
              <a:t>推导∅𝑗的更新公式</a:t>
            </a:r>
            <a:r>
              <a:rPr lang="en-US" altLang="zh-CN" sz="2000"/>
              <a:t>,</a:t>
            </a:r>
            <a:r>
              <a:rPr lang="zh-CN" altLang="en-US" sz="2000"/>
              <a:t>看之前得到的</a:t>
            </a:r>
            <a:endParaRPr lang="zh-CN" altLang="en-US" sz="2000"/>
          </a:p>
        </p:txBody>
      </p:sp>
      <p:pic>
        <p:nvPicPr>
          <p:cNvPr id="7" name="图片 6"/>
          <p:cNvPicPr>
            <a:picLocks noChangeAspect="1"/>
          </p:cNvPicPr>
          <p:nvPr/>
        </p:nvPicPr>
        <p:blipFill>
          <a:blip r:embed="rId1"/>
          <a:srcRect/>
          <a:stretch>
            <a:fillRect/>
          </a:stretch>
        </p:blipFill>
        <p:spPr>
          <a:xfrm>
            <a:off x="1452880" y="2147570"/>
            <a:ext cx="9486900" cy="1203960"/>
          </a:xfrm>
          <a:prstGeom prst="rect">
            <a:avLst/>
          </a:prstGeom>
        </p:spPr>
      </p:pic>
      <p:sp>
        <p:nvSpPr>
          <p:cNvPr id="8" name="文本框 7"/>
          <p:cNvSpPr txBox="1"/>
          <p:nvPr/>
        </p:nvSpPr>
        <p:spPr>
          <a:xfrm>
            <a:off x="1107440" y="3681730"/>
            <a:ext cx="8635365" cy="770255"/>
          </a:xfrm>
          <a:prstGeom prst="rect">
            <a:avLst/>
          </a:prstGeom>
          <a:noFill/>
        </p:spPr>
        <p:txBody>
          <a:bodyPr wrap="square" rtlCol="0" anchor="t">
            <a:spAutoFit/>
          </a:bodyPr>
          <a:p>
            <a:r>
              <a:rPr lang="zh-CN" altLang="en-US" sz="2000"/>
              <a:t>在</a:t>
            </a:r>
            <a:r>
              <a:rPr sz="2000" dirty="0">
                <a:sym typeface="+mn-ea"/>
              </a:rPr>
              <a:t>𝛴𝑗</a:t>
            </a:r>
            <a:r>
              <a:rPr lang="zh-CN" altLang="en-US" sz="2000"/>
              <a:t>和μ</a:t>
            </a:r>
            <a:r>
              <a:rPr sz="2000" dirty="0">
                <a:sym typeface="+mn-ea"/>
              </a:rPr>
              <a:t>𝑗</a:t>
            </a:r>
            <a:r>
              <a:rPr lang="zh-CN" altLang="en-US" sz="2000"/>
              <a:t>确定后，分子上面的一串都是常数了，实际上需要优化的公式是：</a:t>
            </a:r>
            <a:endParaRPr lang="zh-CN" altLang="en-US" sz="2000"/>
          </a:p>
        </p:txBody>
      </p:sp>
      <p:pic>
        <p:nvPicPr>
          <p:cNvPr id="9" name="图片 8"/>
          <p:cNvPicPr>
            <a:picLocks noChangeAspect="1"/>
          </p:cNvPicPr>
          <p:nvPr/>
        </p:nvPicPr>
        <p:blipFill>
          <a:blip r:embed="rId2"/>
          <a:srcRect/>
          <a:stretch>
            <a:fillRect/>
          </a:stretch>
        </p:blipFill>
        <p:spPr>
          <a:xfrm>
            <a:off x="3914140" y="4361815"/>
            <a:ext cx="2737485" cy="116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8" name="文本框 7"/>
          <p:cNvSpPr txBox="1"/>
          <p:nvPr/>
        </p:nvSpPr>
        <p:spPr>
          <a:xfrm>
            <a:off x="1263015" y="1401445"/>
            <a:ext cx="6344285" cy="396240"/>
          </a:xfrm>
          <a:prstGeom prst="rect">
            <a:avLst/>
          </a:prstGeom>
          <a:noFill/>
        </p:spPr>
        <p:txBody>
          <a:bodyPr wrap="square" rtlCol="0" anchor="t">
            <a:spAutoFit/>
          </a:bodyPr>
          <a:p>
            <a:r>
              <a:rPr lang="zh-CN" altLang="en-US" sz="2000"/>
              <a:t>这个优化问题我们很熟悉了，直接构造拉格朗日乘子。</a:t>
            </a:r>
            <a:endParaRPr lang="zh-CN" altLang="en-US" sz="2000"/>
          </a:p>
        </p:txBody>
      </p:sp>
      <p:pic>
        <p:nvPicPr>
          <p:cNvPr id="9" name="图片 8"/>
          <p:cNvPicPr>
            <a:picLocks noChangeAspect="1"/>
          </p:cNvPicPr>
          <p:nvPr/>
        </p:nvPicPr>
        <p:blipFill>
          <a:blip r:embed="rId1"/>
          <a:srcRect/>
          <a:stretch>
            <a:fillRect/>
          </a:stretch>
        </p:blipFill>
        <p:spPr>
          <a:xfrm>
            <a:off x="2233930" y="2012315"/>
            <a:ext cx="6312535" cy="1052195"/>
          </a:xfrm>
          <a:prstGeom prst="rect">
            <a:avLst/>
          </a:prstGeom>
        </p:spPr>
      </p:pic>
      <p:pic>
        <p:nvPicPr>
          <p:cNvPr id="10" name="图片 9" descr="Y]HT7KG_8F]${GIORWB8$B0"/>
          <p:cNvPicPr>
            <a:picLocks noChangeAspect="1"/>
          </p:cNvPicPr>
          <p:nvPr/>
        </p:nvPicPr>
        <p:blipFill>
          <a:blip r:embed="rId2"/>
          <a:srcRect/>
          <a:stretch>
            <a:fillRect/>
          </a:stretch>
        </p:blipFill>
        <p:spPr>
          <a:xfrm>
            <a:off x="3442335" y="3778885"/>
            <a:ext cx="3129280" cy="1036320"/>
          </a:xfrm>
          <a:prstGeom prst="rect">
            <a:avLst/>
          </a:prstGeom>
        </p:spPr>
      </p:pic>
      <p:sp>
        <p:nvSpPr>
          <p:cNvPr id="11" name="文本框 10"/>
          <p:cNvSpPr txBox="1"/>
          <p:nvPr/>
        </p:nvSpPr>
        <p:spPr>
          <a:xfrm>
            <a:off x="1290320" y="3345815"/>
            <a:ext cx="2540000" cy="396240"/>
          </a:xfrm>
          <a:prstGeom prst="rect">
            <a:avLst/>
          </a:prstGeom>
          <a:noFill/>
        </p:spPr>
        <p:txBody>
          <a:bodyPr wrap="square" rtlCol="0" anchor="t">
            <a:spAutoFit/>
          </a:bodyPr>
          <a:p>
            <a:r>
              <a:rPr lang="zh-CN" altLang="en-US" sz="2000"/>
              <a:t>求导得</a:t>
            </a:r>
            <a:endParaRPr lang="zh-CN" altLang="en-US" sz="2000"/>
          </a:p>
        </p:txBody>
      </p:sp>
      <p:sp>
        <p:nvSpPr>
          <p:cNvPr id="12" name="文本框 11"/>
          <p:cNvSpPr txBox="1"/>
          <p:nvPr/>
        </p:nvSpPr>
        <p:spPr>
          <a:xfrm>
            <a:off x="1247140" y="5198110"/>
            <a:ext cx="2540000" cy="396240"/>
          </a:xfrm>
          <a:prstGeom prst="rect">
            <a:avLst/>
          </a:prstGeom>
          <a:noFill/>
        </p:spPr>
        <p:txBody>
          <a:bodyPr wrap="square" rtlCol="0" anchor="t">
            <a:spAutoFit/>
          </a:bodyPr>
          <a:p>
            <a:r>
              <a:rPr lang="zh-CN" altLang="en-US" sz="2000"/>
              <a:t>等于0，得到</a:t>
            </a:r>
            <a:endParaRPr lang="zh-CN" altLang="en-US" sz="2000"/>
          </a:p>
        </p:txBody>
      </p:sp>
      <p:pic>
        <p:nvPicPr>
          <p:cNvPr id="13" name="图片 12"/>
          <p:cNvPicPr>
            <a:picLocks noChangeAspect="1"/>
          </p:cNvPicPr>
          <p:nvPr/>
        </p:nvPicPr>
        <p:blipFill>
          <a:blip r:embed="rId3"/>
          <a:srcRect/>
          <a:stretch>
            <a:fillRect/>
          </a:stretch>
        </p:blipFill>
        <p:spPr>
          <a:xfrm>
            <a:off x="3500120" y="5186680"/>
            <a:ext cx="2641600" cy="1118235"/>
          </a:xfrm>
          <a:prstGeom prst="rect">
            <a:avLst/>
          </a:prstGeom>
        </p:spPr>
      </p:pic>
      <p:sp>
        <p:nvSpPr>
          <p:cNvPr id="2" name="文本框 1"/>
          <p:cNvSpPr txBox="1"/>
          <p:nvPr/>
        </p:nvSpPr>
        <p:spPr>
          <a:xfrm>
            <a:off x="7795260" y="739140"/>
            <a:ext cx="4745355" cy="739775"/>
          </a:xfrm>
          <a:prstGeom prst="rect">
            <a:avLst/>
          </a:prstGeom>
          <a:noFill/>
        </p:spPr>
        <p:txBody>
          <a:bodyPr wrap="square" rtlCol="0" anchor="t">
            <a:spAutoFit/>
          </a:bodyPr>
          <a:p>
            <a:r>
              <a:rPr lang="zh-CN" altLang="en-US" sz="2000"/>
              <a:t>∅𝑗还需要满足一定的约束条件就是</a:t>
            </a:r>
            <a:endParaRPr lang="zh-CN" altLang="en-US" sz="2000"/>
          </a:p>
          <a:p>
            <a:endParaRPr lang="zh-CN" altLang="en-US"/>
          </a:p>
        </p:txBody>
      </p:sp>
      <p:graphicFrame>
        <p:nvGraphicFramePr>
          <p:cNvPr id="3" name="对象 2"/>
          <p:cNvGraphicFramePr/>
          <p:nvPr/>
        </p:nvGraphicFramePr>
        <p:xfrm>
          <a:off x="7844790" y="1236980"/>
          <a:ext cx="1920875" cy="748665"/>
        </p:xfrm>
        <a:graphic>
          <a:graphicData uri="http://schemas.openxmlformats.org/presentationml/2006/ole">
            <mc:AlternateContent xmlns:mc="http://schemas.openxmlformats.org/markup-compatibility/2006">
              <mc:Choice xmlns:v="urn:schemas-microsoft-com:vml" Requires="v">
                <p:oleObj spid="_x0000_s4" name="" r:id="rId4" imgW="1564640" imgH="645160" progId="Equation.KSEE3">
                  <p:embed/>
                </p:oleObj>
              </mc:Choice>
              <mc:Fallback>
                <p:oleObj name="" r:id="rId4" imgW="1564640" imgH="645160" progId="Equation.KSEE3">
                  <p:embed/>
                  <p:pic>
                    <p:nvPicPr>
                      <p:cNvPr id="0" name="图片 8"/>
                      <p:cNvPicPr/>
                      <p:nvPr/>
                    </p:nvPicPr>
                    <p:blipFill>
                      <a:blip r:embed="rId5"/>
                      <a:srcRect/>
                      <a:stretch>
                        <a:fillRect/>
                      </a:stretch>
                    </p:blipFill>
                    <p:spPr>
                      <a:xfrm>
                        <a:off x="7844790" y="1236980"/>
                        <a:ext cx="1920875" cy="74866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242103" y="39415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 name="文本框 1"/>
          <p:cNvSpPr txBox="1"/>
          <p:nvPr/>
        </p:nvSpPr>
        <p:spPr>
          <a:xfrm>
            <a:off x="1800225" y="1469390"/>
            <a:ext cx="6372225" cy="396240"/>
          </a:xfrm>
          <a:prstGeom prst="rect">
            <a:avLst/>
          </a:prstGeom>
          <a:noFill/>
        </p:spPr>
        <p:txBody>
          <a:bodyPr wrap="square" rtlCol="0" anchor="t">
            <a:spAutoFit/>
          </a:bodyPr>
          <a:p>
            <a:r>
              <a:rPr lang="zh-CN" altLang="en-US" sz="2000"/>
              <a:t>使用</a:t>
            </a:r>
            <a:endParaRPr lang="en-US" altLang="zh-CN" sz="2000"/>
          </a:p>
        </p:txBody>
      </p:sp>
      <p:graphicFrame>
        <p:nvGraphicFramePr>
          <p:cNvPr id="8" name="对象 7"/>
          <p:cNvGraphicFramePr/>
          <p:nvPr/>
        </p:nvGraphicFramePr>
        <p:xfrm>
          <a:off x="2671445" y="1297305"/>
          <a:ext cx="1920875" cy="748665"/>
        </p:xfrm>
        <a:graphic>
          <a:graphicData uri="http://schemas.openxmlformats.org/presentationml/2006/ole">
            <mc:AlternateContent xmlns:mc="http://schemas.openxmlformats.org/markup-compatibility/2006">
              <mc:Choice xmlns:v="urn:schemas-microsoft-com:vml" Requires="v">
                <p:oleObj spid="_x0000_s9" name="" r:id="rId1" imgW="1564640" imgH="645160" progId="Equation.KSEE3">
                  <p:embed/>
                </p:oleObj>
              </mc:Choice>
              <mc:Fallback>
                <p:oleObj name="" r:id="rId1" imgW="1564640" imgH="645160" progId="Equation.KSEE3">
                  <p:embed/>
                  <p:pic>
                    <p:nvPicPr>
                      <p:cNvPr id="0" name="图片 8"/>
                      <p:cNvPicPr/>
                      <p:nvPr/>
                    </p:nvPicPr>
                    <p:blipFill>
                      <a:blip r:embed="rId2"/>
                      <a:srcRect/>
                      <a:stretch>
                        <a:fillRect/>
                      </a:stretch>
                    </p:blipFill>
                    <p:spPr>
                      <a:xfrm>
                        <a:off x="2671445" y="1297305"/>
                        <a:ext cx="1920875" cy="748665"/>
                      </a:xfrm>
                      <a:prstGeom prst="rect">
                        <a:avLst/>
                      </a:prstGeom>
                    </p:spPr>
                  </p:pic>
                </p:oleObj>
              </mc:Fallback>
            </mc:AlternateContent>
          </a:graphicData>
        </a:graphic>
      </p:graphicFrame>
      <p:sp>
        <p:nvSpPr>
          <p:cNvPr id="10" name="文本框 9"/>
          <p:cNvSpPr txBox="1"/>
          <p:nvPr/>
        </p:nvSpPr>
        <p:spPr>
          <a:xfrm>
            <a:off x="4284980" y="1553845"/>
            <a:ext cx="309880" cy="365760"/>
          </a:xfrm>
          <a:prstGeom prst="rect">
            <a:avLst/>
          </a:prstGeom>
          <a:noFill/>
        </p:spPr>
        <p:txBody>
          <a:bodyPr wrap="none" rtlCol="0">
            <a:spAutoFit/>
          </a:bodyPr>
          <a:p>
            <a:endParaRPr lang="zh-CN" altLang="en-US"/>
          </a:p>
        </p:txBody>
      </p:sp>
      <p:sp>
        <p:nvSpPr>
          <p:cNvPr id="16" name="文本框 15"/>
          <p:cNvSpPr txBox="1"/>
          <p:nvPr/>
        </p:nvSpPr>
        <p:spPr>
          <a:xfrm>
            <a:off x="4812030" y="1477645"/>
            <a:ext cx="2540000" cy="396240"/>
          </a:xfrm>
          <a:prstGeom prst="rect">
            <a:avLst/>
          </a:prstGeom>
          <a:noFill/>
        </p:spPr>
        <p:txBody>
          <a:bodyPr wrap="square" rtlCol="0" anchor="t">
            <a:spAutoFit/>
          </a:bodyPr>
          <a:p>
            <a:r>
              <a:rPr lang="zh-CN" altLang="en-US" sz="2000"/>
              <a:t>得到</a:t>
            </a:r>
            <a:endParaRPr lang="zh-CN" altLang="en-US" sz="2000"/>
          </a:p>
        </p:txBody>
      </p:sp>
      <p:pic>
        <p:nvPicPr>
          <p:cNvPr id="17" name="图片 16"/>
          <p:cNvPicPr>
            <a:picLocks noChangeAspect="1"/>
          </p:cNvPicPr>
          <p:nvPr/>
        </p:nvPicPr>
        <p:blipFill>
          <a:blip r:embed="rId3"/>
          <a:srcRect/>
          <a:stretch>
            <a:fillRect/>
          </a:stretch>
        </p:blipFill>
        <p:spPr>
          <a:xfrm>
            <a:off x="2626995" y="2470150"/>
            <a:ext cx="5941060" cy="559435"/>
          </a:xfrm>
          <a:prstGeom prst="rect">
            <a:avLst/>
          </a:prstGeom>
        </p:spPr>
      </p:pic>
      <p:sp>
        <p:nvSpPr>
          <p:cNvPr id="18" name="文本框 17"/>
          <p:cNvSpPr txBox="1"/>
          <p:nvPr/>
        </p:nvSpPr>
        <p:spPr>
          <a:xfrm>
            <a:off x="1856740" y="3440430"/>
            <a:ext cx="10262235" cy="465455"/>
          </a:xfrm>
          <a:prstGeom prst="rect">
            <a:avLst/>
          </a:prstGeom>
          <a:noFill/>
        </p:spPr>
        <p:txBody>
          <a:bodyPr wrap="square" rtlCol="0" anchor="t">
            <a:spAutoFit/>
          </a:bodyPr>
          <a:p>
            <a:r>
              <a:rPr lang="zh-CN" altLang="en-US" sz="2000"/>
              <a:t>这样就神奇地得到了𝛽。那么就顺势得到M 步中∅𝑗的更新公式：</a:t>
            </a:r>
            <a:endParaRPr lang="zh-CN" altLang="en-US" sz="2000"/>
          </a:p>
        </p:txBody>
      </p:sp>
      <p:pic>
        <p:nvPicPr>
          <p:cNvPr id="19" name="图片 18"/>
          <p:cNvPicPr>
            <a:picLocks noChangeAspect="1"/>
          </p:cNvPicPr>
          <p:nvPr/>
        </p:nvPicPr>
        <p:blipFill>
          <a:blip r:embed="rId4"/>
          <a:srcRect/>
          <a:stretch>
            <a:fillRect/>
          </a:stretch>
        </p:blipFill>
        <p:spPr>
          <a:xfrm>
            <a:off x="3877945" y="4241800"/>
            <a:ext cx="2724150" cy="1122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242103" y="663394"/>
            <a:ext cx="10111696" cy="723444"/>
          </a:xfrm>
          <a:noFill/>
          <a:ln w="9525" cmpd="sng">
            <a:prstDash val="solid"/>
          </a:ln>
          <a:effectLst/>
          <a:scene3d>
            <a:camera prst="orthographicFront"/>
            <a:lightRig rig="balanced" dir="t"/>
          </a:scene3d>
          <a:sp3d prstMaterial="plastic"/>
        </p:spPr>
        <p:txBody>
          <a:bodyPr vert="horz" lIns="91440" tIns="45720" rIns="91440" bIns="45720" rtlCol="0" anchor="ctr">
            <a:normAutofit/>
          </a:bodyPr>
          <a:lstStyle/>
          <a:p>
            <a:pPr marL="0" marR="0" lvl="0" indent="0" algn="l" defTabSz="914400" rtl="0" eaLnBrk="1" latinLnBrk="0" hangingPunct="1">
              <a:lnSpc>
                <a:spcPct val="90000"/>
              </a:lnSpc>
              <a:spcBef>
                <a:spcPct val="0"/>
              </a:spcBef>
              <a:spcAft>
                <a:spcPts val="0"/>
              </a:spcAft>
              <a:buClrTx/>
              <a:buSzTx/>
              <a:buFontTx/>
              <a:buNone/>
              <a:defRPr/>
            </a:pPr>
            <a:r>
              <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rPr>
              <a:t>重新审视混合高斯模型</a:t>
            </a:r>
            <a:endParaRPr kumimoji="0" lang="zh-CN" altLang="da-DK" sz="3200" b="0" i="0" u="none" strike="noStrike" kern="1200" cap="none" spc="0" normalizeH="0" baseline="0" noProof="0" dirty="0" smtClean="0">
              <a:ln>
                <a:noFill/>
              </a:ln>
              <a:gradFill>
                <a:gsLst>
                  <a:gs pos="0">
                    <a:schemeClr val="accent1"/>
                  </a:gs>
                  <a:gs pos="33000">
                    <a:schemeClr val="accent2"/>
                  </a:gs>
                  <a:gs pos="66000">
                    <a:schemeClr val="accent3"/>
                  </a:gs>
                  <a:gs pos="100000">
                    <a:schemeClr val="accent4"/>
                  </a:gs>
                </a:gsLst>
                <a:lin ang="0" scaled="0"/>
              </a:gradFill>
              <a:effectLst/>
              <a:uLnTx/>
              <a:uFillTx/>
              <a:latin typeface="+mj-lt"/>
              <a:ea typeface="+mj-ea"/>
              <a:cs typeface="+mj-cs"/>
            </a:endParaRPr>
          </a:p>
        </p:txBody>
      </p:sp>
      <p:sp>
        <p:nvSpPr>
          <p:cNvPr id="20" name="文本框 19"/>
          <p:cNvSpPr txBox="1"/>
          <p:nvPr/>
        </p:nvSpPr>
        <p:spPr>
          <a:xfrm>
            <a:off x="1380490" y="1817370"/>
            <a:ext cx="9783445" cy="3505200"/>
          </a:xfrm>
          <a:prstGeom prst="rect">
            <a:avLst/>
          </a:prstGeom>
          <a:noFill/>
        </p:spPr>
        <p:txBody>
          <a:bodyPr wrap="square" rtlCol="0" anchor="t">
            <a:spAutoFit/>
          </a:bodyPr>
          <a:p>
            <a:r>
              <a:rPr lang="zh-CN" altLang="en-US" sz="2800"/>
              <a:t>如果将样本看作观察值，潜在类别看作是隐藏变量，那么聚类问题也就是参数估计问题，只不过聚类问题中参数分为隐含类别变量和其他参数，这犹如在x-y坐标系中找一个曲线的极值，然而曲线函数不能直接求导，因此什么梯度下降方法就不适用了。</a:t>
            </a:r>
            <a:r>
              <a:rPr lang="zh-CN" altLang="en-US" sz="2800">
                <a:solidFill>
                  <a:srgbClr val="0070C0"/>
                </a:solidFill>
              </a:rPr>
              <a:t>但固定一个变量后，另外一个可以通过求导得到，因此可以使用坐标上升法，一次固定一个变量，对另外的求极值，最后逐步逼近极值。对应到EM上，E步估计隐含变量，M步估计其他参数，交替将极值推向最大。</a:t>
            </a:r>
            <a:endParaRPr lang="zh-CN" altLang="en-US" sz="2800">
              <a:solidFill>
                <a:srgbClr val="0070C0"/>
              </a:solidFill>
            </a:endParaRPr>
          </a:p>
        </p:txBody>
      </p:sp>
    </p:spTree>
  </p:cSld>
  <p:clrMapOvr>
    <a:masterClrMapping/>
  </p:clrMapOvr>
</p:sld>
</file>

<file path=ppt/theme/theme1.xml><?xml version="1.0" encoding="utf-8"?>
<a:theme xmlns:a="http://schemas.openxmlformats.org/drawingml/2006/main" name="Office 主题">
  <a:themeElements>
    <a:clrScheme name="自定义 217">
      <a:dk1>
        <a:srgbClr val="5F5F5F"/>
      </a:dk1>
      <a:lt1>
        <a:srgbClr val="FFFFFF"/>
      </a:lt1>
      <a:dk2>
        <a:srgbClr val="4D4D4D"/>
      </a:dk2>
      <a:lt2>
        <a:srgbClr val="FFFFFF"/>
      </a:lt2>
      <a:accent1>
        <a:srgbClr val="47B6E7"/>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6012</Words>
  <Application>Kingsoft Office WPP</Application>
  <PresentationFormat>宽屏</PresentationFormat>
  <Paragraphs>385</Paragraphs>
  <Slides>52</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Office 主题</vt:lpstr>
      <vt:lpstr>Equation.KSEE3</vt:lpstr>
      <vt:lpstr>Machine Learning</vt:lpstr>
      <vt:lpstr>PowerPoint 演示文稿</vt:lpstr>
      <vt:lpstr>重新审视混合高斯模型</vt:lpstr>
      <vt:lpstr>重新审视混合高斯模型</vt:lpstr>
      <vt:lpstr>重新审视混合高斯模型</vt:lpstr>
      <vt:lpstr>重新审视混合高斯模型</vt:lpstr>
      <vt:lpstr>重新审视混合高斯模型</vt:lpstr>
      <vt:lpstr>重新审视混合高斯模型</vt:lpstr>
      <vt:lpstr>重新审视混合高斯模型</vt:lpstr>
      <vt:lpstr>因子分析模型----问题引入</vt:lpstr>
      <vt:lpstr>因子分析模型----问题引入</vt:lpstr>
      <vt:lpstr>因子分析模型----例子</vt:lpstr>
      <vt:lpstr>因子分析模型----例子</vt:lpstr>
      <vt:lpstr>因子分析模型----例子</vt:lpstr>
      <vt:lpstr>因子分析模型----例子</vt:lpstr>
      <vt:lpstr>因子分析模型----例子</vt:lpstr>
      <vt:lpstr>因子分析模型----例子</vt:lpstr>
      <vt:lpstr>因子分析模型----例子</vt:lpstr>
      <vt:lpstr>因子分析模型</vt:lpstr>
      <vt:lpstr>因子分析模型</vt:lpstr>
      <vt:lpstr>因子分析模型</vt:lpstr>
      <vt:lpstr>因子分析模型</vt:lpstr>
      <vt:lpstr>因子分析模型----因子分析的EM估计</vt:lpstr>
      <vt:lpstr>因子分析模型----因子分析的EM估计</vt:lpstr>
      <vt:lpstr>因子分析模型----因子分析的EM估计</vt:lpstr>
      <vt:lpstr>因子分析模型----因子分析的EM估计</vt:lpstr>
      <vt:lpstr>因子分析模型----因子分析的EM估计</vt:lpstr>
      <vt:lpstr>因子分析模型----因子分析的EM估计</vt:lpstr>
      <vt:lpstr>因子分析模型----因子分析的EM估计</vt:lpstr>
      <vt:lpstr>因子分析模型----总结</vt:lpstr>
      <vt:lpstr>主成分分析PCA----问题</vt:lpstr>
      <vt:lpstr>主成分分析PCA----计算过程</vt:lpstr>
      <vt:lpstr>主成分分析PCA----计算过程</vt:lpstr>
      <vt:lpstr>主成分分析PCA----计算过程</vt:lpstr>
      <vt:lpstr>主成分分析PCA----计算过程</vt:lpstr>
      <vt:lpstr>主成分分析PCA----计算过程</vt:lpstr>
      <vt:lpstr>主成分分析PCA----计算过程</vt:lpstr>
      <vt:lpstr>主成分分析PCA----最大方差理论</vt:lpstr>
      <vt:lpstr>主成分分析PCA----最大方差理论</vt:lpstr>
      <vt:lpstr>主成分分析PCA----最大方差理论</vt:lpstr>
      <vt:lpstr>主成分分析PCA----最大方差理论</vt:lpstr>
      <vt:lpstr>主成分分析PCA----最大方差理论</vt:lpstr>
      <vt:lpstr>主成分分析PCA----最小平方误差理论</vt:lpstr>
      <vt:lpstr>主成分分析PCA----最小平方误差理论</vt:lpstr>
      <vt:lpstr>主成分分析PCA----最小平方误差理论</vt:lpstr>
      <vt:lpstr>主成分分析PCA----最小平方误差理论</vt:lpstr>
      <vt:lpstr>主成分分析PCA----最小平方误差理论</vt:lpstr>
      <vt:lpstr>主成分分析PCA----最小平方误差理论</vt:lpstr>
      <vt:lpstr>主成分分析PCA----最小平方误差理论</vt:lpstr>
      <vt:lpstr>主成分分析PCA----最小平方误差理论</vt:lpstr>
      <vt:lpstr>主成分分析PCA----总结</vt:lpstr>
      <vt:lpstr>PowerPoint 演示文稿</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Administrator</cp:lastModifiedBy>
  <cp:revision>56</cp:revision>
  <dcterms:created xsi:type="dcterms:W3CDTF">2015-09-25T03:48:00Z</dcterms:created>
  <dcterms:modified xsi:type="dcterms:W3CDTF">2016-01-05T01:51:44Z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商务会议蓝色模板.ppt</vt:lpwstr>
  </property>
  <property fmtid="{D5CDD505-2E9C-101B-9397-08002B2CF9AE}" pid="3" name="fileid">
    <vt:lpwstr>644053</vt:lpwstr>
  </property>
  <property fmtid="{D5CDD505-2E9C-101B-9397-08002B2CF9AE}" pid="4" name="KSOProductBuildVer">
    <vt:lpwstr>2052-10.1.0.5400</vt:lpwstr>
  </property>
</Properties>
</file>