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44"/>
  </p:handoutMasterIdLst>
  <p:sldIdLst>
    <p:sldId id="256" r:id="rId3"/>
    <p:sldId id="259" r:id="rId4"/>
    <p:sldId id="258" r:id="rId5"/>
    <p:sldId id="270" r:id="rId7"/>
    <p:sldId id="266" r:id="rId8"/>
    <p:sldId id="260" r:id="rId9"/>
    <p:sldId id="276" r:id="rId10"/>
    <p:sldId id="277" r:id="rId11"/>
    <p:sldId id="280" r:id="rId12"/>
    <p:sldId id="281" r:id="rId13"/>
    <p:sldId id="320" r:id="rId14"/>
    <p:sldId id="377" r:id="rId15"/>
    <p:sldId id="285" r:id="rId16"/>
    <p:sldId id="286" r:id="rId17"/>
    <p:sldId id="288" r:id="rId18"/>
    <p:sldId id="289" r:id="rId19"/>
    <p:sldId id="290" r:id="rId20"/>
    <p:sldId id="291" r:id="rId21"/>
    <p:sldId id="292" r:id="rId22"/>
    <p:sldId id="293" r:id="rId23"/>
    <p:sldId id="294" r:id="rId24"/>
    <p:sldId id="297" r:id="rId25"/>
    <p:sldId id="299" r:id="rId26"/>
    <p:sldId id="300" r:id="rId27"/>
    <p:sldId id="301" r:id="rId28"/>
    <p:sldId id="298" r:id="rId29"/>
    <p:sldId id="306" r:id="rId30"/>
    <p:sldId id="307" r:id="rId31"/>
    <p:sldId id="308" r:id="rId32"/>
    <p:sldId id="309" r:id="rId33"/>
    <p:sldId id="311" r:id="rId34"/>
    <p:sldId id="312" r:id="rId35"/>
    <p:sldId id="313" r:id="rId36"/>
    <p:sldId id="314" r:id="rId37"/>
    <p:sldId id="315" r:id="rId38"/>
    <p:sldId id="316" r:id="rId39"/>
    <p:sldId id="317" r:id="rId40"/>
    <p:sldId id="319" r:id="rId41"/>
    <p:sldId id="413" r:id="rId42"/>
    <p:sldId id="261" r:id="rId43"/>
  </p:sldIdLst>
  <p:sldSz cx="9144000" cy="6858000" type="screen4x3"/>
  <p:notesSz cx="6858000" cy="9144000"/>
  <p:defaultTextStyle>
    <a:defPPr>
      <a:defRPr lang="zh-CN"/>
    </a:defPPr>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F6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6" d="100"/>
          <a:sy n="66" d="100"/>
        </p:scale>
        <p:origin x="1280" y="44"/>
      </p:cViewPr>
      <p:guideLst>
        <p:guide orient="horz" pos="2247"/>
        <p:guide pos="281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1" Type="http://schemas.openxmlformats.org/officeDocument/2006/relationships/image" Target="../media/image31.wmf"/><Relationship Id="rId10" Type="http://schemas.openxmlformats.org/officeDocument/2006/relationships/image" Target="../media/image30.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ea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F9B84EA-7D68-4D60-9CB1-D50884785D1C}" type="datetimeFigureOut">
              <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Arial" panose="020B0604020202020204" pitchFamily="34" charset="0"/>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noProof="1" smtClean="0">
                <a:ea typeface="Arial" panose="020B0604020202020204" pitchFamily="34"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B28C121-E072-4CCF-B345-81D9ACA422FB}" type="slidenum">
              <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Arial" panose="020B0604020202020204" pitchFamily="34" charset="0"/>
                <a:cs typeface="+mn-ea"/>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776B11D-88A0-4547-8973-8B092C52CAD9}" type="datetime1">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4340"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E00BD1D-ED41-4307-B66E-2D13D36FAD79}"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TextEdit="1"/>
          </p:cNvSpPr>
          <p:nvPr>
            <p:ph type="sldImg"/>
          </p:nvPr>
        </p:nvSpPr>
        <p:spPr>
          <a:ln>
            <a:miter lim="800000"/>
          </a:ln>
        </p:spPr>
      </p:sp>
      <p:sp>
        <p:nvSpPr>
          <p:cNvPr id="19459" name="文本占位符 2"/>
          <p:cNvSpPr>
            <a:spLocks noGrp="1"/>
          </p:cNvSpPr>
          <p:nvPr>
            <p:ph type="body"/>
          </p:nvPr>
        </p:nvSpPr>
        <p:spPr>
          <a:ln/>
        </p:spPr>
        <p:txBody>
          <a:bodyPr wrap="square" lIns="91440" tIns="45720" rIns="91440" bIns="45720" anchor="t"/>
          <a:p>
            <a:pPr lvl="0" eaLnBrk="1" hangingPunct="1"/>
            <a:r>
              <a:rPr lang="zh-CN" altLang="en-US" dirty="0"/>
              <a:t>随着数据挖掘技术的发展，将其和民生息息相关的医疗行业结合起来，成为时下发展的一个热点。</a:t>
            </a:r>
            <a:endParaRPr lang="zh-CN" altLang="en-US" dirty="0"/>
          </a:p>
          <a:p>
            <a:pPr lvl="0" eaLnBrk="1" hangingPunct="1"/>
            <a:r>
              <a:rPr lang="zh-CN" altLang="en-US" dirty="0"/>
              <a:t>而医疗数据所具有海量性、异构性等特点严重影响着数据挖掘，因此对数据进行预处理是必要的，他可以提高数据挖掘质量和挖掘效率。</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幻灯片图像占位符 1"/>
          <p:cNvSpPr>
            <a:spLocks noGrp="1" noRot="1" noTextEdit="1"/>
          </p:cNvSpPr>
          <p:nvPr>
            <p:ph type="sldImg"/>
          </p:nvPr>
        </p:nvSpPr>
        <p:spPr>
          <a:ln>
            <a:miter lim="800000"/>
          </a:ln>
        </p:spPr>
      </p:sp>
      <p:sp>
        <p:nvSpPr>
          <p:cNvPr id="47107" name="文本占位符 2"/>
          <p:cNvSpPr>
            <a:spLocks noGrp="1"/>
          </p:cNvSpPr>
          <p:nvPr>
            <p:ph type="body"/>
          </p:nvPr>
        </p:nvSpPr>
        <p:spPr>
          <a:ln/>
        </p:spPr>
        <p:txBody>
          <a:bodyPr wrap="square" lIns="91440" tIns="45720" rIns="91440" bIns="45720" anchor="t"/>
          <a:p>
            <a:pPr lvl="0" eaLnBrk="1" hangingPunct="1"/>
            <a:r>
              <a:rPr lang="zh-CN" altLang="en-US" dirty="0"/>
              <a:t>由于局部线性嵌入算法</a:t>
            </a:r>
            <a:r>
              <a:rPr lang="zh-CN" altLang="en-US" b="1" dirty="0"/>
              <a:t>更多的考虑了近邻样本，保持了拓扑结构，</a:t>
            </a:r>
            <a:endParaRPr lang="zh-CN" altLang="en-US" b="1" dirty="0"/>
          </a:p>
          <a:p>
            <a:pPr lvl="0" eaLnBrk="1" hangingPunct="1"/>
            <a:r>
              <a:rPr lang="zh-CN" altLang="en-US" dirty="0"/>
              <a:t>因此对数据的流形结构和本质特征有良好的保持效果</a:t>
            </a:r>
            <a:endParaRPr lang="zh-CN" altLang="en-US" dirty="0"/>
          </a:p>
          <a:p>
            <a:pPr lvl="0" eaLnBrk="1" hangingPunct="1"/>
            <a:r>
              <a:rPr lang="zh-CN" altLang="en-US" b="1" dirty="0"/>
              <a:t>邻域点选择过小，会将连续的流形结构割裂成若干不连通的独立小区域</a:t>
            </a:r>
            <a:endParaRPr lang="zh-CN" altLang="en-US" b="1" dirty="0"/>
          </a:p>
          <a:p>
            <a:pPr lvl="0" eaLnBrk="1" hangingPunct="1"/>
            <a:r>
              <a:rPr lang="zh-CN" altLang="en-US" b="1" dirty="0"/>
              <a:t>当k选择过大时，将原本流形距离距离较远的点作为自己的邻域点，错误体现样本的局部特性，从而破坏原数据的流形结构</a:t>
            </a:r>
            <a:endParaRPr lang="zh-CN" altLang="en-US" b="1" dirty="0"/>
          </a:p>
          <a:p>
            <a:pPr lvl="0" eaLnBrk="1" hangingPunct="1"/>
            <a:r>
              <a:rPr lang="zh-CN" altLang="en-US" dirty="0"/>
              <a:t>因此邻域点选择是相当重要的，</a:t>
            </a:r>
            <a:endParaRPr lang="zh-CN" altLang="en-US"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幻灯片图像占位符 1"/>
          <p:cNvSpPr>
            <a:spLocks noGrp="1" noRot="1" noTextEdit="1"/>
          </p:cNvSpPr>
          <p:nvPr>
            <p:ph type="sldImg"/>
          </p:nvPr>
        </p:nvSpPr>
        <p:spPr>
          <a:ln>
            <a:miter lim="800000"/>
          </a:ln>
        </p:spPr>
      </p:sp>
      <p:sp>
        <p:nvSpPr>
          <p:cNvPr id="51203" name="文本占位符 2"/>
          <p:cNvSpPr>
            <a:spLocks noGrp="1"/>
          </p:cNvSpPr>
          <p:nvPr>
            <p:ph type="body"/>
          </p:nvPr>
        </p:nvSpPr>
        <p:spPr>
          <a:ln/>
        </p:spPr>
        <p:txBody>
          <a:bodyPr wrap="square" lIns="91440" tIns="45720" rIns="91440" bIns="45720" anchor="t"/>
          <a:p>
            <a:pPr lvl="0" eaLnBrk="1" hangingPunct="1"/>
            <a:r>
              <a:rPr lang="zh-CN" altLang="en-US" dirty="0"/>
              <a:t>因此主要对邻域点选择步骤加入了</a:t>
            </a:r>
            <a:r>
              <a:rPr lang="en-US" altLang="zh-CN" dirty="0"/>
              <a:t>K-Means</a:t>
            </a:r>
            <a:r>
              <a:rPr lang="zh-CN" altLang="en-US" dirty="0"/>
              <a:t>和均值的限制，</a:t>
            </a:r>
            <a:r>
              <a:rPr lang="zh-CN" altLang="en-US" b="1" dirty="0"/>
              <a:t>实现邻域点的自适应选择</a:t>
            </a:r>
            <a:endParaRPr lang="zh-CN" altLang="en-US" b="1"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TextEdit="1"/>
          </p:cNvSpPr>
          <p:nvPr>
            <p:ph type="sldImg"/>
          </p:nvPr>
        </p:nvSpPr>
        <p:spPr>
          <a:ln>
            <a:miter lim="800000"/>
          </a:ln>
        </p:spPr>
      </p:sp>
      <p:sp>
        <p:nvSpPr>
          <p:cNvPr id="60419" name="文本占位符 2"/>
          <p:cNvSpPr>
            <a:spLocks noGrp="1"/>
          </p:cNvSpPr>
          <p:nvPr>
            <p:ph type="body"/>
          </p:nvPr>
        </p:nvSpPr>
        <p:spPr>
          <a:ln/>
        </p:spPr>
        <p:txBody>
          <a:bodyPr wrap="square" lIns="91440" tIns="45720" rIns="91440" bIns="45720" anchor="t"/>
          <a:p>
            <a:pPr lvl="0" eaLnBrk="1" hangingPunct="1"/>
            <a:r>
              <a:rPr lang="zh-CN" altLang="en-US" dirty="0"/>
              <a:t>n_est表示决策树棵树，而max_fea则表示分类时选择的最大特征数</a:t>
            </a:r>
            <a:endParaRPr lang="zh-CN" altLang="en-US" dirty="0"/>
          </a:p>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TextEdit="1"/>
          </p:cNvSpPr>
          <p:nvPr>
            <p:ph type="sldImg"/>
          </p:nvPr>
        </p:nvSpPr>
        <p:spPr>
          <a:ln>
            <a:miter lim="800000"/>
          </a:ln>
        </p:spPr>
      </p:sp>
      <p:sp>
        <p:nvSpPr>
          <p:cNvPr id="64515" name="文本占位符 2"/>
          <p:cNvSpPr>
            <a:spLocks noGrp="1"/>
          </p:cNvSpPr>
          <p:nvPr>
            <p:ph type="body"/>
          </p:nvPr>
        </p:nvSpPr>
        <p:spPr>
          <a:ln/>
        </p:spPr>
        <p:txBody>
          <a:bodyPr wrap="square" lIns="91440" tIns="45720" rIns="91440" bIns="45720" anchor="t"/>
          <a:p>
            <a:pPr lvl="0" eaLnBrk="1" hangingPunct="1"/>
            <a:r>
              <a:rPr lang="zh-CN" altLang="en-US" dirty="0"/>
              <a:t>第一列时域数据无明显特征，而通过第三列放大的频域特征可以看出：</a:t>
            </a:r>
            <a:r>
              <a:rPr lang="zh-CN" altLang="en-US" b="1" dirty="0"/>
              <a:t>发作期间的频域数据幅度更大并且抖动更加明显</a:t>
            </a:r>
            <a:endParaRPr lang="zh-CN" altLang="en-US" b="1"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TextEdit="1"/>
          </p:cNvSpPr>
          <p:nvPr>
            <p:ph type="sldImg"/>
          </p:nvPr>
        </p:nvSpPr>
        <p:spPr>
          <a:ln>
            <a:miter lim="800000"/>
          </a:ln>
        </p:spPr>
      </p:sp>
      <p:sp>
        <p:nvSpPr>
          <p:cNvPr id="66563" name="文本占位符 2"/>
          <p:cNvSpPr>
            <a:spLocks noGrp="1"/>
          </p:cNvSpPr>
          <p:nvPr>
            <p:ph type="body"/>
          </p:nvPr>
        </p:nvSpPr>
        <p:spPr>
          <a:ln/>
        </p:spPr>
        <p:txBody>
          <a:bodyPr wrap="square" lIns="91440" tIns="45720" rIns="91440" bIns="45720" anchor="t"/>
          <a:p>
            <a:pPr lvl="0" eaLnBrk="1" hangingPunct="1"/>
            <a:r>
              <a:rPr lang="zh-CN" altLang="en-US" b="1" dirty="0"/>
              <a:t>对频域数据的功率谱进行每</a:t>
            </a:r>
            <a:r>
              <a:rPr lang="en-US" altLang="zh-CN" b="1" dirty="0"/>
              <a:t>10</a:t>
            </a:r>
            <a:r>
              <a:rPr lang="zh-CN" altLang="en-US" b="1" dirty="0"/>
              <a:t>列的叠加，并且计算其比率</a:t>
            </a:r>
            <a:r>
              <a:rPr lang="zh-CN" altLang="en-US" dirty="0"/>
              <a:t>。通过综合分析，</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TextEdit="1"/>
          </p:cNvSpPr>
          <p:nvPr>
            <p:ph type="sldImg"/>
          </p:nvPr>
        </p:nvSpPr>
        <p:spPr>
          <a:ln>
            <a:miter lim="800000"/>
          </a:ln>
        </p:spPr>
      </p:sp>
      <p:sp>
        <p:nvSpPr>
          <p:cNvPr id="68611" name="文本占位符 2"/>
          <p:cNvSpPr>
            <a:spLocks noGrp="1"/>
          </p:cNvSpPr>
          <p:nvPr>
            <p:ph type="body"/>
          </p:nvPr>
        </p:nvSpPr>
        <p:spPr>
          <a:ln/>
        </p:spPr>
        <p:txBody>
          <a:bodyPr wrap="square" lIns="91440" tIns="45720" rIns="91440" bIns="45720" anchor="t"/>
          <a:p>
            <a:pPr lvl="0" eaLnBrk="1" hangingPunct="1"/>
            <a:r>
              <a:rPr lang="zh-CN" altLang="en-US" dirty="0"/>
              <a:t>nb代表的是样本选择的近邻个数,cp代表的是低维输出的维度，cl表示数据集进行聚类分析时最终簇的个数</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TextEdit="1"/>
          </p:cNvSpPr>
          <p:nvPr>
            <p:ph type="sldImg"/>
          </p:nvPr>
        </p:nvSpPr>
        <p:spPr>
          <a:ln>
            <a:miter lim="800000"/>
          </a:ln>
        </p:spPr>
      </p:sp>
      <p:sp>
        <p:nvSpPr>
          <p:cNvPr id="70659" name="文本占位符 2"/>
          <p:cNvSpPr>
            <a:spLocks noGrp="1"/>
          </p:cNvSpPr>
          <p:nvPr>
            <p:ph type="body"/>
          </p:nvPr>
        </p:nvSpPr>
        <p:spPr>
          <a:ln/>
        </p:spPr>
        <p:txBody>
          <a:bodyPr wrap="square" lIns="91440" tIns="45720" rIns="91440" bIns="45720" anchor="t"/>
          <a:p>
            <a:pPr lvl="0" eaLnBrk="1" hangingPunct="1"/>
            <a:r>
              <a:rPr lang="zh-CN" altLang="en-US" b="1" dirty="0"/>
              <a:t>通过降维后，数据分类时的用时明显减少 ，提高了效率。而其分类性能也无明显下降，都在可接受范围之内。</a:t>
            </a:r>
            <a:endParaRPr lang="zh-CN" altLang="en-US"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幻灯片图像占位符 1"/>
          <p:cNvSpPr>
            <a:spLocks noGrp="1" noRot="1" noTextEdit="1"/>
          </p:cNvSpPr>
          <p:nvPr>
            <p:ph type="sldImg"/>
          </p:nvPr>
        </p:nvSpPr>
        <p:spPr>
          <a:ln>
            <a:miter lim="800000"/>
          </a:ln>
        </p:spPr>
      </p:sp>
      <p:sp>
        <p:nvSpPr>
          <p:cNvPr id="72707" name="文本占位符 2"/>
          <p:cNvSpPr>
            <a:spLocks noGrp="1"/>
          </p:cNvSpPr>
          <p:nvPr>
            <p:ph type="body"/>
          </p:nvPr>
        </p:nvSpPr>
        <p:spPr>
          <a:ln/>
        </p:spPr>
        <p:txBody>
          <a:bodyPr wrap="square" lIns="91440" tIns="45720" rIns="91440" bIns="45720" anchor="t"/>
          <a:p>
            <a:pPr lvl="0" eaLnBrk="1" hangingPunct="1"/>
            <a:r>
              <a:rPr lang="zh-CN" altLang="en-US" dirty="0"/>
              <a:t>信息技术与医疗技术的学科差异性，发展较为缓慢困难</a:t>
            </a:r>
            <a:endParaRPr lang="zh-CN" altLang="en-US" dirty="0"/>
          </a:p>
          <a:p>
            <a:pPr lvl="0" eaLnBrk="1" hangingPunct="1"/>
            <a:r>
              <a:rPr lang="zh-CN" altLang="en-US" dirty="0"/>
              <a:t>预处理技术不够成熟，有待进一步研究</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TextEdit="1"/>
          </p:cNvSpPr>
          <p:nvPr>
            <p:ph type="sldImg"/>
          </p:nvPr>
        </p:nvSpPr>
        <p:spPr>
          <a:ln>
            <a:miter lim="800000"/>
          </a:ln>
        </p:spPr>
      </p:sp>
      <p:sp>
        <p:nvSpPr>
          <p:cNvPr id="22531" name="文本占位符 2"/>
          <p:cNvSpPr>
            <a:spLocks noGrp="1"/>
          </p:cNvSpPr>
          <p:nvPr>
            <p:ph type="body"/>
          </p:nvPr>
        </p:nvSpPr>
        <p:spPr>
          <a:ln/>
        </p:spPr>
        <p:txBody>
          <a:bodyPr wrap="square" lIns="91440" tIns="45720" rIns="91440" bIns="45720" anchor="t"/>
          <a:p>
            <a:pPr lvl="0" eaLnBrk="1" hangingPunct="1"/>
            <a:r>
              <a:rPr lang="zh-CN" altLang="en-US" dirty="0"/>
              <a:t>四个重要步骤，每一个步骤都包含了相关技术，这里便不一一进行讲解。</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TextEdit="1"/>
          </p:cNvSpPr>
          <p:nvPr>
            <p:ph type="sldImg"/>
          </p:nvPr>
        </p:nvSpPr>
        <p:spPr>
          <a:ln>
            <a:miter lim="800000"/>
          </a:ln>
        </p:spPr>
      </p:sp>
      <p:sp>
        <p:nvSpPr>
          <p:cNvPr id="25603" name="文本占位符 2"/>
          <p:cNvSpPr>
            <a:spLocks noGrp="1"/>
          </p:cNvSpPr>
          <p:nvPr>
            <p:ph type="body"/>
          </p:nvPr>
        </p:nvSpPr>
        <p:spPr>
          <a:ln/>
        </p:spPr>
        <p:txBody>
          <a:bodyPr wrap="square" lIns="91440" tIns="45720" rIns="91440" bIns="45720" anchor="t"/>
          <a:p>
            <a:pPr lvl="0" eaLnBrk="1" hangingPunct="1"/>
            <a:r>
              <a:rPr lang="zh-CN" altLang="en-US" dirty="0"/>
              <a:t>由于对缺失值填补技术的重视，现常采用机器学习等一些较为复杂的技术进行缺失值预测。</a:t>
            </a:r>
            <a:endParaRPr lang="zh-CN" altLang="en-US" dirty="0"/>
          </a:p>
          <a:p>
            <a:pPr lvl="0" eaLnBrk="1" hangingPunct="1"/>
            <a:r>
              <a:rPr lang="zh-CN" altLang="en-US" dirty="0"/>
              <a:t>本文主要研究了集成分类中的随机森林。</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TextEdit="1"/>
          </p:cNvSpPr>
          <p:nvPr>
            <p:ph type="sldImg"/>
          </p:nvPr>
        </p:nvSpPr>
        <p:spPr>
          <a:ln>
            <a:miter lim="800000"/>
          </a:ln>
        </p:spPr>
      </p:sp>
      <p:sp>
        <p:nvSpPr>
          <p:cNvPr id="32771" name="文本占位符 2"/>
          <p:cNvSpPr>
            <a:spLocks noGrp="1"/>
          </p:cNvSpPr>
          <p:nvPr>
            <p:ph type="body"/>
          </p:nvPr>
        </p:nvSpPr>
        <p:spPr>
          <a:ln/>
        </p:spPr>
        <p:txBody>
          <a:bodyPr wrap="square" lIns="91440" tIns="45720" rIns="91440" bIns="45720" anchor="t"/>
          <a:p>
            <a:pPr lvl="0" eaLnBrk="1" hangingPunct="1"/>
            <a:r>
              <a:rPr lang="zh-CN" altLang="en-US" dirty="0"/>
              <a:t>每个数据集都要一个重心，而这些重心表征着该数据集的</a:t>
            </a:r>
            <a:r>
              <a:rPr lang="zh-CN" altLang="en-US" b="1" dirty="0"/>
              <a:t>总体特性</a:t>
            </a:r>
            <a:endParaRPr lang="zh-CN" alt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幻灯片图像占位符 1"/>
          <p:cNvSpPr>
            <a:spLocks noGrp="1" noRot="1" noTextEdit="1"/>
          </p:cNvSpPr>
          <p:nvPr>
            <p:ph type="sldImg"/>
          </p:nvPr>
        </p:nvSpPr>
        <p:spPr>
          <a:ln>
            <a:miter lim="800000"/>
          </a:ln>
        </p:spPr>
      </p:sp>
      <p:sp>
        <p:nvSpPr>
          <p:cNvPr id="35843" name="文本占位符 2"/>
          <p:cNvSpPr>
            <a:spLocks noGrp="1"/>
          </p:cNvSpPr>
          <p:nvPr>
            <p:ph type="body"/>
          </p:nvPr>
        </p:nvSpPr>
        <p:spPr>
          <a:ln/>
        </p:spPr>
        <p:txBody>
          <a:bodyPr wrap="square" lIns="91440" tIns="45720" rIns="91440" bIns="45720" anchor="t"/>
          <a:p>
            <a:pPr lvl="0" eaLnBrk="1" hangingPunct="1"/>
            <a:r>
              <a:rPr lang="zh-CN" altLang="en-US" dirty="0"/>
              <a:t>改进的</a:t>
            </a:r>
            <a:r>
              <a:rPr lang="en-US" altLang="zh-CN" dirty="0"/>
              <a:t>SMOTE</a:t>
            </a:r>
            <a:r>
              <a:rPr lang="zh-CN" altLang="en-US" dirty="0"/>
              <a:t>方法在噪声数据和边缘数据控制方面有一定的效果</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幻灯片图像占位符 1"/>
          <p:cNvSpPr>
            <a:spLocks noGrp="1" noRot="1" noTextEdit="1"/>
          </p:cNvSpPr>
          <p:nvPr>
            <p:ph type="sldImg"/>
          </p:nvPr>
        </p:nvSpPr>
        <p:spPr>
          <a:ln>
            <a:miter lim="800000"/>
          </a:ln>
        </p:spPr>
      </p:sp>
      <p:sp>
        <p:nvSpPr>
          <p:cNvPr id="37891" name="文本占位符 2"/>
          <p:cNvSpPr>
            <a:spLocks noGrp="1"/>
          </p:cNvSpPr>
          <p:nvPr>
            <p:ph type="body"/>
          </p:nvPr>
        </p:nvSpPr>
        <p:spPr>
          <a:ln/>
        </p:spPr>
        <p:txBody>
          <a:bodyPr wrap="square" lIns="91440" tIns="45720" rIns="91440" bIns="45720" anchor="t"/>
          <a:p>
            <a:pPr lvl="0" eaLnBrk="1" hangingPunct="1"/>
            <a:r>
              <a:rPr lang="zh-CN" altLang="en-US" dirty="0"/>
              <a:t>这里对三组非平衡数据集进行实验，在对数据集进行平衡性改造后用随机森林进行分类预测</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TextEdit="1"/>
          </p:cNvSpPr>
          <p:nvPr>
            <p:ph type="sldImg"/>
          </p:nvPr>
        </p:nvSpPr>
        <p:spPr>
          <a:ln>
            <a:miter lim="800000"/>
          </a:ln>
        </p:spPr>
      </p:sp>
      <p:sp>
        <p:nvSpPr>
          <p:cNvPr id="39939" name="文本占位符 2"/>
          <p:cNvSpPr>
            <a:spLocks noGrp="1"/>
          </p:cNvSpPr>
          <p:nvPr>
            <p:ph type="body"/>
          </p:nvPr>
        </p:nvSpPr>
        <p:spPr>
          <a:ln/>
        </p:spPr>
        <p:txBody>
          <a:bodyPr wrap="square" lIns="91440" tIns="45720" rIns="91440" bIns="45720" anchor="t"/>
          <a:p>
            <a:pPr lvl="0" eaLnBrk="1" hangingPunct="1"/>
            <a:r>
              <a:rPr lang="zh-CN" altLang="en-US" dirty="0"/>
              <a:t>通过这三组性能数据对比表明，</a:t>
            </a:r>
            <a:r>
              <a:rPr lang="zh-CN" altLang="en-US" b="1" dirty="0"/>
              <a:t>改进后的</a:t>
            </a:r>
            <a:r>
              <a:rPr lang="en-US" altLang="zh-CN" b="1" dirty="0"/>
              <a:t>SMOTE</a:t>
            </a:r>
            <a:r>
              <a:rPr lang="zh-CN" altLang="en-US" b="1" dirty="0"/>
              <a:t>算法在生成新样本时效果更好</a:t>
            </a:r>
            <a:endParaRPr lang="zh-CN" altLang="en-US"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TextEdit="1"/>
          </p:cNvSpPr>
          <p:nvPr>
            <p:ph type="sldImg"/>
          </p:nvPr>
        </p:nvSpPr>
        <p:spPr>
          <a:ln>
            <a:miter lim="800000"/>
          </a:ln>
        </p:spPr>
      </p:sp>
      <p:sp>
        <p:nvSpPr>
          <p:cNvPr id="41987" name="文本占位符 2"/>
          <p:cNvSpPr>
            <a:spLocks noGrp="1"/>
          </p:cNvSpPr>
          <p:nvPr>
            <p:ph type="body"/>
          </p:nvPr>
        </p:nvSpPr>
        <p:spPr>
          <a:ln/>
        </p:spPr>
        <p:txBody>
          <a:bodyPr wrap="square" lIns="91440" tIns="45720" rIns="91440" bIns="45720" anchor="t"/>
          <a:p>
            <a:pPr lvl="0" eaLnBrk="1" hangingPunct="1"/>
            <a:r>
              <a:rPr lang="zh-CN" altLang="en-US" dirty="0"/>
              <a:t>www.kaggle.com/c/seizure-detection</a:t>
            </a:r>
            <a:endParaRPr lang="zh-CN" altLang="en-US" dirty="0"/>
          </a:p>
          <a:p>
            <a:pPr lvl="0" eaLnBrk="1" hangingPunct="1"/>
            <a:endParaRPr lang="zh-CN" altLang="en-US" dirty="0"/>
          </a:p>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TextEdit="1"/>
          </p:cNvSpPr>
          <p:nvPr>
            <p:ph type="sldImg"/>
          </p:nvPr>
        </p:nvSpPr>
        <p:spPr>
          <a:ln>
            <a:miter lim="800000"/>
          </a:ln>
        </p:spPr>
      </p:sp>
      <p:sp>
        <p:nvSpPr>
          <p:cNvPr id="44035" name="文本占位符 2"/>
          <p:cNvSpPr>
            <a:spLocks noGrp="1"/>
          </p:cNvSpPr>
          <p:nvPr>
            <p:ph type="body"/>
          </p:nvPr>
        </p:nvSpPr>
        <p:spPr>
          <a:ln/>
        </p:spPr>
        <p:txBody>
          <a:bodyPr wrap="square" lIns="91440" tIns="45720" rIns="91440" bIns="45720" anchor="t"/>
          <a:p>
            <a:pPr lvl="0" eaLnBrk="1" hangingPunct="1"/>
            <a:r>
              <a:rPr lang="zh-CN" altLang="en-US" b="1" dirty="0"/>
              <a:t>对于脑电波较为复杂的数据，非线性降维技术效果更好</a:t>
            </a:r>
            <a:r>
              <a:rPr lang="zh-CN" altLang="en-US" dirty="0"/>
              <a:t>，本文着重研究局部线性嵌入降维技术</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7" name="图片 6"/>
          <p:cNvPicPr>
            <a:picLocks noChangeAspect="1"/>
          </p:cNvPicPr>
          <p:nvPr userDrawn="1"/>
        </p:nvPicPr>
        <p:blipFill>
          <a:blip r:embed="rId2"/>
          <a:srcRect l="77872" t="15579" b="16675"/>
          <a:stretch>
            <a:fillRect/>
          </a:stretch>
        </p:blipFill>
        <p:spPr>
          <a:xfrm>
            <a:off x="-828675" y="1052513"/>
            <a:ext cx="2682875" cy="5792787"/>
          </a:xfrm>
          <a:prstGeom prst="rect">
            <a:avLst/>
          </a:prstGeom>
          <a:noFill/>
          <a:ln w="9525">
            <a:noFill/>
          </a:ln>
        </p:spPr>
      </p:pic>
      <p:sp>
        <p:nvSpPr>
          <p:cNvPr id="2058" name="直接连接符 14"/>
          <p:cNvSpPr/>
          <p:nvPr userDrawn="1"/>
        </p:nvSpPr>
        <p:spPr>
          <a:xfrm>
            <a:off x="1547813" y="1046163"/>
            <a:ext cx="7604125" cy="1587"/>
          </a:xfrm>
          <a:prstGeom prst="line">
            <a:avLst/>
          </a:prstGeom>
          <a:ln w="6350" cap="flat" cmpd="sng">
            <a:solidFill>
              <a:srgbClr val="A5A5A5"/>
            </a:solidFill>
            <a:prstDash val="solid"/>
            <a:miter/>
            <a:headEnd type="none" w="med" len="med"/>
            <a:tailEnd type="none" w="med" len="med"/>
          </a:ln>
        </p:spPr>
      </p:sp>
      <p:pic>
        <p:nvPicPr>
          <p:cNvPr id="2059" name="图片 1"/>
          <p:cNvPicPr>
            <a:picLocks noChangeAspect="1"/>
          </p:cNvPicPr>
          <p:nvPr userDrawn="1"/>
        </p:nvPicPr>
        <p:blipFill>
          <a:blip r:embed="rId3"/>
          <a:stretch>
            <a:fillRect/>
          </a:stretch>
        </p:blipFill>
        <p:spPr>
          <a:xfrm>
            <a:off x="7743825" y="147638"/>
            <a:ext cx="768350" cy="766762"/>
          </a:xfrm>
          <a:prstGeom prst="rect">
            <a:avLst/>
          </a:prstGeom>
          <a:noFill/>
          <a:ln w="9525">
            <a:noFill/>
          </a:ln>
        </p:spPr>
      </p:pic>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17" name="日期占位符 3"/>
          <p:cNvSpPr>
            <a:spLocks noGrp="1"/>
          </p:cNvSpPr>
          <p:nvPr>
            <p:ph type="dt" sz="half" idx="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8" name="页脚占位符 4"/>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9" name="灯片编号占位符 5"/>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E9BFDEAA-D396-4201-B24D-3563C9A329B4}"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4" name="日期占位符 3"/>
          <p:cNvSpPr>
            <a:spLocks noGrp="1"/>
          </p:cNvSpPr>
          <p:nvPr>
            <p:ph type="dt" sz="half" idx="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C0EEA906-4DC4-453A-BFBE-AB19F4E931C6}"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4" name="日期占位符 3"/>
          <p:cNvSpPr>
            <a:spLocks noGrp="1"/>
          </p:cNvSpPr>
          <p:nvPr>
            <p:ph type="dt" sz="half" idx="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C51AF151-5B1F-4D40-A2B5-EA148550A3B2}"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bg>
      <p:bgPr>
        <a:solidFill>
          <a:schemeClr val="bg1"/>
        </a:solidFill>
        <a:effectLst/>
      </p:bgPr>
    </p:bg>
    <p:spTree>
      <p:nvGrpSpPr>
        <p:cNvPr id="1" name=""/>
        <p:cNvGrpSpPr/>
        <p:nvPr/>
      </p:nvGrpSpPr>
      <p:grpSpPr>
        <a:xfrm>
          <a:off x="0" y="0"/>
          <a:ext cx="0" cy="0"/>
          <a:chOff x="0" y="0"/>
          <a:chExt cx="0" cy="0"/>
        </a:xfrm>
      </p:grpSpPr>
      <p:sp>
        <p:nvSpPr>
          <p:cNvPr id="14" name="日期占位符 1"/>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defTabSz="912495">
              <a:buFontTx/>
              <a:buNone/>
              <a:defRPr noProof="0" dirty="0">
                <a:latin typeface="Segoe UI" panose="020B0502040204020203" pitchFamily="34" charset="0"/>
                <a:ea typeface="微软雅黑" panose="020B0503020204020204" pitchFamily="34" charset="-122"/>
                <a:cs typeface="+mn-cs"/>
              </a:defRPr>
            </a:lvl1pPr>
          </a:lstStyle>
          <a:p>
            <a:pPr marL="0" marR="0" indent="0" defTabSz="912495" rtl="0" eaLnBrk="1" fontAlgn="base" latinLnBrk="0" hangingPunct="1">
              <a:lnSpc>
                <a:spcPct val="100000"/>
              </a:lnSpc>
              <a:spcBef>
                <a:spcPct val="0"/>
              </a:spcBef>
              <a:spcAft>
                <a:spcPct val="0"/>
              </a:spcAft>
              <a:buClrTx/>
              <a:buSzTx/>
              <a:buFontTx/>
              <a:defRPr/>
            </a:pPr>
            <a:endParaRPr kumimoji="0" lang="en-US" altLang="en-US" b="0" i="0" kern="1200" cap="none" spc="0" normalizeH="0" baseline="0" noProof="0">
              <a:latin typeface="Segoe UI" panose="020B0502040204020203" pitchFamily="34" charset="0"/>
              <a:ea typeface="微软雅黑" panose="020B0503020204020204" pitchFamily="34" charset="-122"/>
              <a:cs typeface="+mn-cs"/>
            </a:endParaRPr>
          </a:p>
        </p:txBody>
      </p:sp>
      <p:sp>
        <p:nvSpPr>
          <p:cNvPr id="15" name="页脚占位符 2"/>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defTabSz="912495">
              <a:buFontTx/>
              <a:buNone/>
              <a:defRPr>
                <a:latin typeface="Segoe UI" panose="020B0502040204020203" pitchFamily="34" charset="0"/>
                <a:ea typeface="微软雅黑" panose="020B0503020204020204" pitchFamily="34" charset="-122"/>
                <a:cs typeface="+mn-cs"/>
              </a:defRPr>
            </a:lvl1pPr>
          </a:lstStyle>
          <a:p>
            <a:pPr marL="0" marR="0" indent="0" defTabSz="912495" rtl="0" eaLnBrk="1" fontAlgn="base" latinLnBrk="0" hangingPunct="1">
              <a:lnSpc>
                <a:spcPct val="100000"/>
              </a:lnSpc>
              <a:spcBef>
                <a:spcPct val="0"/>
              </a:spcBef>
              <a:spcAft>
                <a:spcPct val="0"/>
              </a:spcAft>
              <a:buClrTx/>
              <a:buSzTx/>
              <a:buFontTx/>
              <a:defRPr/>
            </a:pPr>
            <a:endParaRPr kumimoji="0" lang="en-US" b="0" i="0" kern="1200" cap="none" spc="0" normalizeH="0" baseline="0" noProof="0">
              <a:latin typeface="Segoe UI" panose="020B0502040204020203" pitchFamily="34" charset="0"/>
              <a:ea typeface="微软雅黑" panose="020B0503020204020204" pitchFamily="34" charset="-122"/>
              <a:cs typeface="+mn-cs"/>
            </a:endParaRPr>
          </a:p>
        </p:txBody>
      </p:sp>
      <p:sp>
        <p:nvSpPr>
          <p:cNvPr id="16" name="灯片编号占位符 3"/>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defTabSz="912495">
              <a:buFontTx/>
              <a:buNone/>
              <a:defRPr noProof="0">
                <a:latin typeface="Segoe UI" panose="020B0502040204020203" pitchFamily="34" charset="0"/>
                <a:ea typeface="微软雅黑" panose="020B0503020204020204" pitchFamily="34" charset="-122"/>
                <a:cs typeface="+mn-cs"/>
              </a:defRPr>
            </a:lvl1pPr>
          </a:lstStyle>
          <a:p>
            <a:pPr marL="0" marR="0" indent="0" defTabSz="912495" rtl="0" eaLnBrk="1" fontAlgn="base" latinLnBrk="0" hangingPunct="1">
              <a:lnSpc>
                <a:spcPct val="100000"/>
              </a:lnSpc>
              <a:spcBef>
                <a:spcPct val="0"/>
              </a:spcBef>
              <a:spcAft>
                <a:spcPct val="0"/>
              </a:spcAft>
              <a:buClrTx/>
              <a:buSzTx/>
              <a:buFontTx/>
              <a:defRPr/>
            </a:pPr>
            <a:fld id="{E5E50BC4-F227-4A5F-A603-75B8AE19E753}" type="slidenum">
              <a:rPr kumimoji="0" lang="en-US" b="0" i="0" kern="1200" cap="none" spc="0" normalizeH="0" baseline="0" noProof="0">
                <a:latin typeface="Segoe UI" panose="020B0502040204020203" pitchFamily="34" charset="0"/>
                <a:ea typeface="微软雅黑" panose="020B0503020204020204" pitchFamily="34" charset="-122"/>
                <a:cs typeface="+mn-cs"/>
              </a:rPr>
            </a:fld>
            <a:endParaRPr kumimoji="0" lang="en-US" b="0" i="0" kern="1200" cap="none" spc="0" normalizeH="0" baseline="0" noProof="0" dirty="0">
              <a:latin typeface="Segoe UI" panose="020B0502040204020203" pitchFamily="34" charset="0"/>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4" name="日期占位符 3"/>
          <p:cNvSpPr>
            <a:spLocks noGrp="1"/>
          </p:cNvSpPr>
          <p:nvPr>
            <p:ph type="dt" sz="half" idx="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14" name="日期占位符 3"/>
          <p:cNvSpPr>
            <a:spLocks noGrp="1"/>
          </p:cNvSpPr>
          <p:nvPr>
            <p:ph type="dt" sz="half" idx="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58619936-984D-4768-8356-B6F8FF30F4CA}"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4" name="日期占位符 3"/>
          <p:cNvSpPr>
            <a:spLocks noGrp="1"/>
          </p:cNvSpPr>
          <p:nvPr>
            <p:ph type="dt" sz="half" idx="1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E5EB7676-5FE1-4A0A-AA25-1063C4E08B85}"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14" name="日期占位符 3"/>
          <p:cNvSpPr>
            <a:spLocks noGrp="1"/>
          </p:cNvSpPr>
          <p:nvPr>
            <p:ph type="dt" sz="half" idx="1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5" name="页脚占位符 4"/>
          <p:cNvSpPr>
            <a:spLocks noGrp="1"/>
          </p:cNvSpPr>
          <p:nvPr>
            <p:ph type="ftr" sz="quarter" idx="1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6" name="灯片编号占位符 5"/>
          <p:cNvSpPr>
            <a:spLocks noGrp="1"/>
          </p:cNvSpPr>
          <p:nvPr>
            <p:ph type="sldNum" sz="quarter" idx="1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81C765E6-48F9-4E1C-99B6-7E5481443B2C}"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14" name="日期占位符 3"/>
          <p:cNvSpPr>
            <a:spLocks noGrp="1"/>
          </p:cNvSpPr>
          <p:nvPr>
            <p:ph type="dt" sz="half" idx="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7AAF8E59-87F9-4F1D-969C-3F2552109CE7}"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pic>
        <p:nvPicPr>
          <p:cNvPr id="8201" name="图片 13"/>
          <p:cNvPicPr>
            <a:picLocks noChangeAspect="1"/>
          </p:cNvPicPr>
          <p:nvPr userDrawn="1"/>
        </p:nvPicPr>
        <p:blipFill>
          <a:blip r:embed="rId2"/>
          <a:stretch>
            <a:fillRect/>
          </a:stretch>
        </p:blipFill>
        <p:spPr>
          <a:xfrm>
            <a:off x="7681913" y="130175"/>
            <a:ext cx="768350" cy="766763"/>
          </a:xfrm>
          <a:prstGeom prst="rect">
            <a:avLst/>
          </a:prstGeom>
          <a:noFill/>
          <a:ln w="9525">
            <a:noFill/>
          </a:ln>
        </p:spPr>
      </p:pic>
      <p:sp>
        <p:nvSpPr>
          <p:cNvPr id="15" name="日期占位符 1"/>
          <p:cNvSpPr>
            <a:spLocks noGrp="1"/>
          </p:cNvSpPr>
          <p:nvPr>
            <p:ph type="dt" sz="half" idx="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6" name="页脚占位符 2"/>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7" name="灯片编号占位符 3"/>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E2D96C33-6EAC-4BA7-B4D0-93EB50C27211}"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14" name="日期占位符 3"/>
          <p:cNvSpPr>
            <a:spLocks noGrp="1"/>
          </p:cNvSpPr>
          <p:nvPr>
            <p:ph type="dt" sz="half" idx="1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70059CAD-A554-4D5C-97FC-331CDB2F3705}"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14" name="日期占位符 3"/>
          <p:cNvSpPr>
            <a:spLocks noGrp="1"/>
          </p:cNvSpPr>
          <p:nvPr>
            <p:ph type="dt" sz="half" idx="12"/>
          </p:nvPr>
        </p:nvSpPr>
        <p:spPr>
          <a:xfrm>
            <a:off x="457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b="0" i="0" kern="1200" cap="none" spc="0" normalizeH="0" baseline="0" noProof="0">
              <a:latin typeface="Arial" panose="020B0604020202020204" pitchFamily="34" charset="0"/>
              <a:ea typeface="宋体" panose="02010600030101010101" pitchFamily="2" charset="-122"/>
              <a:cs typeface="Arial" panose="020B0604020202020204" pitchFamily="34" charset="0"/>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anchor="ctr"/>
          <a:lstStyle>
            <a:lvl1pPr>
              <a:defRPr/>
            </a:lvl1pPr>
          </a:lstStyle>
          <a:p>
            <a:pPr marL="0" marR="0" indent="0" defTabSz="914400" rtl="0" eaLnBrk="1" fontAlgn="base" latinLnBrk="0" hangingPunct="1">
              <a:lnSpc>
                <a:spcPct val="100000"/>
              </a:lnSpc>
              <a:spcBef>
                <a:spcPct val="0"/>
              </a:spcBef>
              <a:spcAft>
                <a:spcPct val="0"/>
              </a:spcAft>
              <a:buClrTx/>
              <a:buSzTx/>
              <a:buFont typeface="Arial" panose="020B0604020202020204" pitchFamily="34" charset="0"/>
              <a:buNone/>
              <a:defRPr/>
            </a:pPr>
            <a:fld id="{8F506AE6-A550-407C-AC7E-7F098514DD88}" type="slidenum">
              <a:rPr kumimoji="0" lang="zh-CN" altLang="en-US" b="0" i="0" kern="1200" cap="none" spc="0" normalizeH="0" baseline="0" noProof="1" dirty="0">
                <a:latin typeface="Arial" panose="020B0604020202020204" pitchFamily="34" charset="0"/>
                <a:ea typeface="宋体" panose="02010600030101010101" pitchFamily="2" charset="-122"/>
                <a:cs typeface="+mn-ea"/>
              </a:rPr>
            </a:fld>
            <a:endParaRPr kumimoji="0" lang="zh-CN" altLang="en-US" b="0" i="0" kern="1200" cap="none" spc="0" normalizeH="0" baseline="0" noProof="1">
              <a:latin typeface="Arial" panose="020B0604020202020204" pitchFamily="34"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直接连接符 6"/>
          <p:cNvSpPr/>
          <p:nvPr userDrawn="1"/>
        </p:nvSpPr>
        <p:spPr>
          <a:xfrm>
            <a:off x="-33337" y="6597650"/>
            <a:ext cx="7304087" cy="1588"/>
          </a:xfrm>
          <a:prstGeom prst="line">
            <a:avLst/>
          </a:prstGeom>
          <a:ln w="9525" cap="flat" cmpd="sng">
            <a:solidFill>
              <a:srgbClr val="A5A5A5"/>
            </a:solidFill>
            <a:prstDash val="solid"/>
            <a:miter/>
            <a:headEnd type="none" w="med" len="med"/>
            <a:tailEnd type="none" w="med" len="med"/>
          </a:ln>
        </p:spPr>
      </p:sp>
      <p:sp>
        <p:nvSpPr>
          <p:cNvPr id="1027" name="直接连接符 7"/>
          <p:cNvSpPr/>
          <p:nvPr userDrawn="1"/>
        </p:nvSpPr>
        <p:spPr>
          <a:xfrm flipV="1">
            <a:off x="7367588" y="6165850"/>
            <a:ext cx="1587" cy="431800"/>
          </a:xfrm>
          <a:prstGeom prst="line">
            <a:avLst/>
          </a:prstGeom>
          <a:ln w="38100" cap="flat" cmpd="sng">
            <a:solidFill>
              <a:srgbClr val="A5A5A5"/>
            </a:solidFill>
            <a:prstDash val="solid"/>
            <a:miter/>
            <a:headEnd type="none" w="med" len="med"/>
            <a:tailEnd type="none" w="med" len="med"/>
          </a:ln>
        </p:spPr>
      </p:sp>
      <p:sp>
        <p:nvSpPr>
          <p:cNvPr id="1028" name="TextBox 8"/>
          <p:cNvSpPr>
            <a:spLocks noChangeArrowheads="1"/>
          </p:cNvSpPr>
          <p:nvPr/>
        </p:nvSpPr>
        <p:spPr bwMode="auto">
          <a:xfrm>
            <a:off x="7499350" y="6308725"/>
            <a:ext cx="309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000" b="0" i="0" u="none" strike="noStrike" kern="1200" cap="none" spc="0" normalizeH="0" baseline="0" noProof="0" smtClean="0">
              <a:ln>
                <a:noFill/>
              </a:ln>
              <a:solidFill>
                <a:srgbClr val="000000"/>
              </a:solidFill>
              <a:effectLst/>
              <a:uLnTx/>
              <a:uFillTx/>
              <a:latin typeface="Verdana" panose="020B0604030504040204" pitchFamily="34" charset="0"/>
              <a:ea typeface="+mn-ea"/>
              <a:cs typeface="Arial" panose="020B0604020202020204" pitchFamily="34" charset="0"/>
              <a:sym typeface="Verdana" panose="020B0604030504040204" pitchFamily="34" charset="0"/>
            </a:endParaRPr>
          </a:p>
        </p:txBody>
      </p:sp>
      <p:sp>
        <p:nvSpPr>
          <p:cNvPr id="1029" name="直接连接符 9"/>
          <p:cNvSpPr/>
          <p:nvPr userDrawn="1"/>
        </p:nvSpPr>
        <p:spPr>
          <a:xfrm flipV="1">
            <a:off x="7451725" y="6308725"/>
            <a:ext cx="1588" cy="288925"/>
          </a:xfrm>
          <a:prstGeom prst="line">
            <a:avLst/>
          </a:prstGeom>
          <a:ln w="38100" cap="flat" cmpd="sng">
            <a:solidFill>
              <a:srgbClr val="FFC000"/>
            </a:solidFill>
            <a:prstDash val="solid"/>
            <a:miter/>
            <a:headEnd type="none" w="med" len="med"/>
            <a:tailEnd type="none" w="med" len="med"/>
          </a:ln>
        </p:spPr>
      </p:sp>
      <p:sp>
        <p:nvSpPr>
          <p:cNvPr id="1030" name="直接连接符 10"/>
          <p:cNvSpPr/>
          <p:nvPr userDrawn="1"/>
        </p:nvSpPr>
        <p:spPr>
          <a:xfrm flipV="1">
            <a:off x="611188" y="-23812"/>
            <a:ext cx="1587" cy="428625"/>
          </a:xfrm>
          <a:prstGeom prst="line">
            <a:avLst/>
          </a:prstGeom>
          <a:ln w="76200" cap="flat" cmpd="sng">
            <a:solidFill>
              <a:srgbClr val="A5A5A5"/>
            </a:solidFill>
            <a:prstDash val="solid"/>
            <a:miter/>
            <a:headEnd type="none" w="med" len="med"/>
            <a:tailEnd type="none" w="med" len="med"/>
          </a:ln>
        </p:spPr>
      </p:sp>
      <p:sp>
        <p:nvSpPr>
          <p:cNvPr id="1031" name="直接连接符 11"/>
          <p:cNvSpPr/>
          <p:nvPr userDrawn="1"/>
        </p:nvSpPr>
        <p:spPr>
          <a:xfrm>
            <a:off x="768350" y="0"/>
            <a:ext cx="0" cy="288925"/>
          </a:xfrm>
          <a:prstGeom prst="line">
            <a:avLst/>
          </a:prstGeom>
          <a:ln w="76200" cap="flat" cmpd="sng">
            <a:solidFill>
              <a:srgbClr val="FFC000"/>
            </a:solidFill>
            <a:prstDash val="solid"/>
            <a:miter/>
            <a:headEnd type="none" w="med" len="med"/>
            <a:tailEnd type="none" w="med" len="med"/>
          </a:ln>
        </p:spPr>
      </p:sp>
      <p:sp>
        <p:nvSpPr>
          <p:cNvPr id="1032"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33" name="文本占位符 2"/>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4" name="日期占位符 3"/>
          <p:cNvSpPr>
            <a:spLocks noGrp="1"/>
          </p:cNvSpPr>
          <p:nvPr>
            <p:ph type="dt" sz="half" idx="2"/>
          </p:nvPr>
        </p:nvSpPr>
        <p:spPr>
          <a:xfrm>
            <a:off x="457200" y="6356350"/>
            <a:ext cx="2133600" cy="365125"/>
          </a:xfrm>
          <a:prstGeom prst="rect">
            <a:avLst/>
          </a:prstGeom>
          <a:noFill/>
          <a:ln w="9525">
            <a:noFill/>
          </a:ln>
        </p:spPr>
        <p:txBody>
          <a:bodyPr vert="horz" anchor="ctr"/>
          <a:lstStyle>
            <a:lvl1pPr algn="l">
              <a:defRPr sz="1200" noProof="1" dirty="0">
                <a:solidFill>
                  <a:srgbClr val="898989"/>
                </a:solidFill>
                <a:ea typeface="宋体" panose="02010600030101010101" pitchFamily="2" charset="-122"/>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B962C8B-B14F-4D97-AF65-F5344CB8AC3E}" type="datetime1">
              <a:rPr kumimoji="0" lang="zh-CN" altLang="en-US" sz="1200" b="0" i="0" u="none" strike="noStrike" kern="1200" cap="none" spc="0" normalizeH="0" baseline="0" noProof="1" dirty="0">
                <a:ln>
                  <a:noFill/>
                </a:ln>
                <a:solidFill>
                  <a:srgbClr val="898989"/>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5" name="页脚占位符 4"/>
          <p:cNvSpPr>
            <a:spLocks noGrp="1"/>
          </p:cNvSpPr>
          <p:nvPr>
            <p:ph type="ftr" sz="quarter" idx="3"/>
          </p:nvPr>
        </p:nvSpPr>
        <p:spPr>
          <a:xfrm>
            <a:off x="3124200" y="6356350"/>
            <a:ext cx="2895600" cy="365125"/>
          </a:xfrm>
          <a:prstGeom prst="rect">
            <a:avLst/>
          </a:prstGeom>
          <a:noFill/>
          <a:ln w="9525">
            <a:noFill/>
          </a:ln>
        </p:spPr>
        <p:txBody>
          <a:bodyPr vert="horz" anchor="ctr"/>
          <a:lstStyle>
            <a:lvl1pPr algn="ctr">
              <a:defRPr sz="1200">
                <a:solidFill>
                  <a:srgbClr val="898989"/>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1036" name="灯片编号占位符 5"/>
          <p:cNvSpPr>
            <a:spLocks noGrp="1"/>
          </p:cNvSpPr>
          <p:nvPr>
            <p:ph type="sldNum" sz="quarter" idx="4"/>
          </p:nvPr>
        </p:nvSpPr>
        <p:spPr>
          <a:xfrm>
            <a:off x="6553200" y="6356350"/>
            <a:ext cx="2133600" cy="365125"/>
          </a:xfrm>
          <a:prstGeom prst="rect">
            <a:avLst/>
          </a:prstGeom>
          <a:noFill/>
          <a:ln w="9525">
            <a:noFill/>
          </a:ln>
        </p:spPr>
        <p:txBody>
          <a:bodyPr vert="horz" anchor="ctr"/>
          <a:lstStyle>
            <a:lvl1pPr algn="r">
              <a:defRPr sz="1200" noProof="1" dirty="0">
                <a:solidFill>
                  <a:srgbClr val="898989"/>
                </a:solidFill>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E3BC1F7-374B-4B10-A18C-624154F1FF0D}" type="slidenum">
              <a:rPr kumimoji="0" lang="zh-CN" altLang="en-US" sz="1200" b="0" i="0" u="none" strike="noStrike" kern="1200" cap="none" spc="0" normalizeH="0" baseline="0" noProof="1" dirty="0">
                <a:ln>
                  <a:noFill/>
                </a:ln>
                <a:solidFill>
                  <a:srgbClr val="898989"/>
                </a:solidFill>
                <a:effectLst/>
                <a:uLnTx/>
                <a:uFillTx/>
                <a:latin typeface="Arial" panose="020B0604020202020204" pitchFamily="34" charset="0"/>
                <a:ea typeface="宋体" panose="02010600030101010101" pitchFamily="2" charset="-122"/>
                <a:cs typeface="+mn-ea"/>
              </a:rPr>
            </a:fld>
            <a:endParaRPr kumimoji="0" lang="zh-CN" altLang="en-US" sz="1200" b="0" i="0" u="none" strike="noStrike" kern="1200" cap="none" spc="0" normalizeH="0" baseline="0" noProof="1">
              <a:ln>
                <a:noFill/>
              </a:ln>
              <a:solidFill>
                <a:srgbClr val="898989"/>
              </a:solidFill>
              <a:effectLst/>
              <a:uLnTx/>
              <a:uFillTx/>
              <a:latin typeface="Arial" panose="020B0604020202020204" pitchFamily="34" charset="0"/>
              <a:ea typeface="宋体" panose="02010600030101010101" pitchFamily="2" charset="-122"/>
              <a:cs typeface="Arial" panose="020B0604020202020204" pitchFamily="34" charset="0"/>
            </a:endParaRPr>
          </a:p>
        </p:txBody>
      </p:sp>
      <p:pic>
        <p:nvPicPr>
          <p:cNvPr id="1037" name="图片 6"/>
          <p:cNvPicPr>
            <a:picLocks noChangeAspect="1"/>
          </p:cNvPicPr>
          <p:nvPr userDrawn="1"/>
        </p:nvPicPr>
        <p:blipFill>
          <a:blip r:embed="rId13"/>
          <a:srcRect l="78197" t="15839" b="16675"/>
          <a:stretch>
            <a:fillRect/>
          </a:stretch>
        </p:blipFill>
        <p:spPr>
          <a:xfrm>
            <a:off x="-574675" y="1074738"/>
            <a:ext cx="2643188" cy="57705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lvl="1"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lvl="2"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lvl="3"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lvl="4"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lvl="5" indent="-228600" algn="l" defTabSz="914400" eaLnBrk="1" fontAlgn="base" latinLnBrk="0" hangingPunct="1">
        <a:lnSpc>
          <a:spcPct val="100000"/>
        </a:lnSpc>
        <a:spcBef>
          <a:spcPct val="20000"/>
        </a:spcBef>
        <a:buFont typeface="Arial" panose="020B0604020202020204" charset="-122"/>
        <a:buChar char="»"/>
        <a:defRPr sz="2000" kern="1200">
          <a:solidFill>
            <a:schemeClr val="tx1"/>
          </a:solidFill>
          <a:latin typeface="+mn-lt"/>
          <a:ea typeface="+mn-ea"/>
          <a:cs typeface="+mn-cs"/>
          <a:sym typeface="Calibri" panose="020F0502020204030204" pitchFamily="34" charset="0"/>
        </a:defRPr>
      </a:lvl6pPr>
      <a:lvl7pPr marL="2971800" lvl="6" indent="-228600" algn="l" defTabSz="914400" eaLnBrk="1" fontAlgn="base" latinLnBrk="0" hangingPunct="1">
        <a:lnSpc>
          <a:spcPct val="100000"/>
        </a:lnSpc>
        <a:spcBef>
          <a:spcPct val="20000"/>
        </a:spcBef>
        <a:buFont typeface="Arial" panose="020B0604020202020204" charset="-122"/>
        <a:buChar char="»"/>
        <a:defRPr sz="2000" kern="1200">
          <a:solidFill>
            <a:schemeClr val="tx1"/>
          </a:solidFill>
          <a:latin typeface="+mn-lt"/>
          <a:ea typeface="+mn-ea"/>
          <a:cs typeface="+mn-cs"/>
          <a:sym typeface="Calibri" panose="020F0502020204030204" pitchFamily="34" charset="0"/>
        </a:defRPr>
      </a:lvl7pPr>
      <a:lvl8pPr marL="3429000" lvl="7" indent="-228600" algn="l" defTabSz="914400" eaLnBrk="1" fontAlgn="base" latinLnBrk="0" hangingPunct="1">
        <a:lnSpc>
          <a:spcPct val="100000"/>
        </a:lnSpc>
        <a:spcBef>
          <a:spcPct val="20000"/>
        </a:spcBef>
        <a:buFont typeface="Arial" panose="020B0604020202020204" charset="-122"/>
        <a:buChar char="»"/>
        <a:defRPr sz="2000" kern="1200">
          <a:solidFill>
            <a:schemeClr val="tx1"/>
          </a:solidFill>
          <a:latin typeface="+mn-lt"/>
          <a:ea typeface="+mn-ea"/>
          <a:cs typeface="+mn-cs"/>
          <a:sym typeface="Calibri" panose="020F0502020204030204" pitchFamily="34" charset="0"/>
        </a:defRPr>
      </a:lvl8pPr>
      <a:lvl9pPr marL="3886200" lvl="8" indent="-228600" algn="l" defTabSz="914400" eaLnBrk="1" fontAlgn="base" latinLnBrk="0" hangingPunct="1">
        <a:lnSpc>
          <a:spcPct val="100000"/>
        </a:lnSpc>
        <a:spcBef>
          <a:spcPct val="20000"/>
        </a:spcBef>
        <a:buFont typeface="Arial" panose="020B0604020202020204" charset="-122"/>
        <a:buChar char="»"/>
        <a:defRPr sz="2000" kern="1200">
          <a:solidFill>
            <a:schemeClr val="tx1"/>
          </a:solidFill>
          <a:latin typeface="+mn-lt"/>
          <a:ea typeface="+mn-ea"/>
          <a:cs typeface="+mn-cs"/>
          <a:sym typeface="Calibri" panose="020F0502020204030204" pitchFamily="3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charset="-122"/>
        <a:defRPr sz="1800"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4.wmf"/><Relationship Id="rId7" Type="http://schemas.openxmlformats.org/officeDocument/2006/relationships/oleObject" Target="../embeddings/oleObject6.bin"/><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 Id="rId3" Type="http://schemas.openxmlformats.org/officeDocument/2006/relationships/oleObject" Target="../embeddings/oleObject4.bin"/><Relationship Id="rId2" Type="http://schemas.openxmlformats.org/officeDocument/2006/relationships/image" Target="../media/image11.wmf"/><Relationship Id="rId10" Type="http://schemas.openxmlformats.org/officeDocument/2006/relationships/vmlDrawing" Target="../drawings/vmlDrawing2.vml"/><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6.jpeg"/><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4.wmf"/><Relationship Id="rId7" Type="http://schemas.openxmlformats.org/officeDocument/2006/relationships/oleObject" Target="../embeddings/oleObject10.bin"/><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2.wmf"/><Relationship Id="rId35" Type="http://schemas.openxmlformats.org/officeDocument/2006/relationships/vmlDrawing" Target="../drawings/vmlDrawing3.vml"/><Relationship Id="rId34" Type="http://schemas.openxmlformats.org/officeDocument/2006/relationships/slideLayout" Target="../slideLayouts/slideLayout1.xml"/><Relationship Id="rId33" Type="http://schemas.openxmlformats.org/officeDocument/2006/relationships/oleObject" Target="../embeddings/oleObject28.bin"/><Relationship Id="rId32" Type="http://schemas.openxmlformats.org/officeDocument/2006/relationships/oleObject" Target="../embeddings/oleObject27.bin"/><Relationship Id="rId31" Type="http://schemas.openxmlformats.org/officeDocument/2006/relationships/oleObject" Target="../embeddings/oleObject26.bin"/><Relationship Id="rId30" Type="http://schemas.openxmlformats.org/officeDocument/2006/relationships/oleObject" Target="../embeddings/oleObject25.bin"/><Relationship Id="rId3" Type="http://schemas.openxmlformats.org/officeDocument/2006/relationships/oleObject" Target="../embeddings/oleObject8.bin"/><Relationship Id="rId29" Type="http://schemas.openxmlformats.org/officeDocument/2006/relationships/oleObject" Target="../embeddings/oleObject24.bin"/><Relationship Id="rId28" Type="http://schemas.openxmlformats.org/officeDocument/2006/relationships/oleObject" Target="../embeddings/oleObject23.bin"/><Relationship Id="rId27" Type="http://schemas.openxmlformats.org/officeDocument/2006/relationships/oleObject" Target="../embeddings/oleObject22.bin"/><Relationship Id="rId26" Type="http://schemas.openxmlformats.org/officeDocument/2006/relationships/oleObject" Target="../embeddings/oleObject21.bin"/><Relationship Id="rId25" Type="http://schemas.openxmlformats.org/officeDocument/2006/relationships/oleObject" Target="../embeddings/oleObject20.bin"/><Relationship Id="rId24" Type="http://schemas.openxmlformats.org/officeDocument/2006/relationships/oleObject" Target="../embeddings/oleObject19.bin"/><Relationship Id="rId23" Type="http://schemas.openxmlformats.org/officeDocument/2006/relationships/oleObject" Target="../embeddings/oleObject18.bin"/><Relationship Id="rId22" Type="http://schemas.openxmlformats.org/officeDocument/2006/relationships/image" Target="../media/image31.wmf"/><Relationship Id="rId21" Type="http://schemas.openxmlformats.org/officeDocument/2006/relationships/oleObject" Target="../embeddings/oleObject17.bin"/><Relationship Id="rId20" Type="http://schemas.openxmlformats.org/officeDocument/2006/relationships/image" Target="../media/image30.wmf"/><Relationship Id="rId2" Type="http://schemas.openxmlformats.org/officeDocument/2006/relationships/image" Target="../media/image21.wmf"/><Relationship Id="rId19" Type="http://schemas.openxmlformats.org/officeDocument/2006/relationships/oleObject" Target="../embeddings/oleObject16.bin"/><Relationship Id="rId18" Type="http://schemas.openxmlformats.org/officeDocument/2006/relationships/image" Target="../media/image29.wmf"/><Relationship Id="rId17" Type="http://schemas.openxmlformats.org/officeDocument/2006/relationships/oleObject" Target="../embeddings/oleObject15.bin"/><Relationship Id="rId16" Type="http://schemas.openxmlformats.org/officeDocument/2006/relationships/image" Target="../media/image28.wmf"/><Relationship Id="rId15" Type="http://schemas.openxmlformats.org/officeDocument/2006/relationships/oleObject" Target="../embeddings/oleObject14.bin"/><Relationship Id="rId14" Type="http://schemas.openxmlformats.org/officeDocument/2006/relationships/image" Target="../media/image27.wmf"/><Relationship Id="rId13" Type="http://schemas.openxmlformats.org/officeDocument/2006/relationships/oleObject" Target="../embeddings/oleObject13.bin"/><Relationship Id="rId12" Type="http://schemas.openxmlformats.org/officeDocument/2006/relationships/image" Target="../media/image26.wmf"/><Relationship Id="rId11" Type="http://schemas.openxmlformats.org/officeDocument/2006/relationships/oleObject" Target="../embeddings/oleObject12.bin"/><Relationship Id="rId10" Type="http://schemas.openxmlformats.org/officeDocument/2006/relationships/image" Target="../media/image25.wmf"/><Relationship Id="rId1"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43.png"/><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jpe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46.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48.png"/><Relationship Id="rId1"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9.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51.png"/><Relationship Id="rId1" Type="http://schemas.openxmlformats.org/officeDocument/2006/relationships/image" Target="../media/image5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pic>
        <p:nvPicPr>
          <p:cNvPr id="16386" name="图片 6"/>
          <p:cNvPicPr>
            <a:picLocks noChangeAspect="1"/>
          </p:cNvPicPr>
          <p:nvPr/>
        </p:nvPicPr>
        <p:blipFill>
          <a:blip r:embed="rId1"/>
          <a:srcRect l="2658" t="15540" r="83847" b="16675"/>
          <a:stretch>
            <a:fillRect/>
          </a:stretch>
        </p:blipFill>
        <p:spPr>
          <a:xfrm>
            <a:off x="7165975" y="-15875"/>
            <a:ext cx="1944688" cy="6889750"/>
          </a:xfrm>
          <a:prstGeom prst="rect">
            <a:avLst/>
          </a:prstGeom>
          <a:noFill/>
          <a:ln w="9525">
            <a:noFill/>
          </a:ln>
        </p:spPr>
      </p:pic>
      <p:sp>
        <p:nvSpPr>
          <p:cNvPr id="16387" name="标题 1"/>
          <p:cNvSpPr>
            <a:spLocks noGrp="1"/>
          </p:cNvSpPr>
          <p:nvPr>
            <p:ph type="ctrTitle"/>
          </p:nvPr>
        </p:nvSpPr>
        <p:spPr>
          <a:xfrm>
            <a:off x="469900" y="2522538"/>
            <a:ext cx="7772400" cy="1470025"/>
          </a:xfrm>
          <a:ln/>
        </p:spPr>
        <p:txBody>
          <a:bodyPr vert="horz" wrap="square" lIns="91440" tIns="45720" rIns="91440" bIns="45720" anchor="ctr"/>
          <a:p>
            <a:pPr marL="0" indent="0" algn="r" eaLnBrk="1" hangingPunct="1"/>
            <a:r>
              <a:rPr lang="zh-CN" altLang="en-US" sz="4000" b="1" kern="1200" dirty="0">
                <a:latin typeface="微软雅黑" panose="020B0503020204020204" pitchFamily="34" charset="-122"/>
                <a:ea typeface="微软雅黑" panose="020B0503020204020204" pitchFamily="34" charset="-122"/>
                <a:cs typeface="+mj-cs"/>
                <a:sym typeface="微软雅黑" panose="020B0503020204020204" pitchFamily="34" charset="-122"/>
              </a:rPr>
              <a:t>健康大数据预处理技术及其应用</a:t>
            </a:r>
            <a:endParaRPr lang="zh-CN" altLang="en-US" sz="4000" b="1" kern="1200" dirty="0">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pic>
        <p:nvPicPr>
          <p:cNvPr id="16388" name="图片 1"/>
          <p:cNvPicPr>
            <a:picLocks noChangeAspect="1"/>
          </p:cNvPicPr>
          <p:nvPr/>
        </p:nvPicPr>
        <p:blipFill>
          <a:blip r:embed="rId2"/>
          <a:stretch>
            <a:fillRect/>
          </a:stretch>
        </p:blipFill>
        <p:spPr>
          <a:xfrm>
            <a:off x="7681913" y="120650"/>
            <a:ext cx="768350" cy="766763"/>
          </a:xfrm>
          <a:prstGeom prst="rect">
            <a:avLst/>
          </a:prstGeom>
          <a:noFill/>
          <a:ln w="9525">
            <a:noFill/>
          </a:ln>
        </p:spPr>
      </p:pic>
      <p:sp>
        <p:nvSpPr>
          <p:cNvPr id="16389" name="直接连接符 3"/>
          <p:cNvSpPr/>
          <p:nvPr/>
        </p:nvSpPr>
        <p:spPr>
          <a:xfrm>
            <a:off x="0" y="2813050"/>
            <a:ext cx="4572000" cy="0"/>
          </a:xfrm>
          <a:prstGeom prst="line">
            <a:avLst/>
          </a:prstGeom>
          <a:ln w="9525" cap="flat" cmpd="sng">
            <a:solidFill>
              <a:srgbClr val="A5A5A5"/>
            </a:solidFill>
            <a:prstDash val="solid"/>
            <a:miter/>
            <a:headEnd type="none" w="med" len="med"/>
            <a:tailEnd type="none" w="med" len="med"/>
          </a:ln>
        </p:spPr>
      </p:sp>
      <p:sp>
        <p:nvSpPr>
          <p:cNvPr id="16390" name="直接连接符 6"/>
          <p:cNvSpPr/>
          <p:nvPr/>
        </p:nvSpPr>
        <p:spPr>
          <a:xfrm flipV="1">
            <a:off x="4716463" y="2492375"/>
            <a:ext cx="0" cy="288925"/>
          </a:xfrm>
          <a:prstGeom prst="line">
            <a:avLst/>
          </a:prstGeom>
          <a:ln w="38100" cap="flat" cmpd="sng">
            <a:solidFill>
              <a:srgbClr val="FFC000"/>
            </a:solidFill>
            <a:prstDash val="solid"/>
            <a:miter/>
            <a:headEnd type="none" w="med" len="med"/>
            <a:tailEnd type="none" w="med" len="med"/>
          </a:ln>
        </p:spPr>
      </p:sp>
      <p:sp>
        <p:nvSpPr>
          <p:cNvPr id="16391" name="直接连接符 4"/>
          <p:cNvSpPr/>
          <p:nvPr/>
        </p:nvSpPr>
        <p:spPr>
          <a:xfrm flipV="1">
            <a:off x="4632325" y="2349500"/>
            <a:ext cx="0" cy="431800"/>
          </a:xfrm>
          <a:prstGeom prst="line">
            <a:avLst/>
          </a:prstGeom>
          <a:ln w="38100" cap="flat" cmpd="sng">
            <a:solidFill>
              <a:srgbClr val="A5A5A5"/>
            </a:solidFill>
            <a:prstDash val="solid"/>
            <a:miter/>
            <a:headEnd type="none" w="med" len="med"/>
            <a:tailEnd type="none" w="med" len="me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8675"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sp>
        <p:nvSpPr>
          <p:cNvPr id="22" name="文本框 21"/>
          <p:cNvSpPr txBox="1"/>
          <p:nvPr/>
        </p:nvSpPr>
        <p:spPr>
          <a:xfrm>
            <a:off x="1270000" y="1173163"/>
            <a:ext cx="342423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处理非平衡数据集</a:t>
            </a:r>
            <a:endParaRPr kumimoji="0" 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8677" name="TextBox 18"/>
          <p:cNvSpPr txBox="1"/>
          <p:nvPr/>
        </p:nvSpPr>
        <p:spPr>
          <a:xfrm>
            <a:off x="1876425" y="2155825"/>
            <a:ext cx="5367338" cy="427038"/>
          </a:xfrm>
          <a:prstGeom prst="rect">
            <a:avLst/>
          </a:prstGeom>
          <a:noFill/>
          <a:ln w="9525">
            <a:noFill/>
          </a:ln>
        </p:spPr>
        <p:txBody>
          <a:bodyPr>
            <a:spAutoFit/>
          </a:bodyPr>
          <a:p>
            <a:pPr lvl="0" eaLnBrk="1" hangingPunct="1"/>
            <a:r>
              <a:rPr lang="zh-CN" altLang="en-US" sz="2200" b="1" dirty="0">
                <a:latin typeface="宋体" panose="02010600030101010101" pitchFamily="2" charset="-122"/>
                <a:ea typeface="宋体" panose="02010600030101010101" pitchFamily="2" charset="-122"/>
              </a:rPr>
              <a:t>欠采样技术</a:t>
            </a:r>
            <a:endParaRPr lang="zh-CN" altLang="en-US" sz="2200" b="1" dirty="0">
              <a:latin typeface="宋体" panose="02010600030101010101" pitchFamily="2" charset="-122"/>
              <a:ea typeface="宋体" panose="02010600030101010101" pitchFamily="2" charset="-122"/>
            </a:endParaRPr>
          </a:p>
        </p:txBody>
      </p:sp>
      <p:sp>
        <p:nvSpPr>
          <p:cNvPr id="28678" name="TextBox 18"/>
          <p:cNvSpPr/>
          <p:nvPr/>
        </p:nvSpPr>
        <p:spPr>
          <a:xfrm>
            <a:off x="1876425" y="2647950"/>
            <a:ext cx="6283325" cy="965200"/>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宋体" panose="02010600030101010101" pitchFamily="2" charset="-122"/>
              </a:rPr>
              <a:t>欠采样技术将多数类样本进行适当删减，从而使数据集趋于平衡。常用的方法有随机欠采样技术。</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8679" name="TextBox 18"/>
          <p:cNvSpPr/>
          <p:nvPr/>
        </p:nvSpPr>
        <p:spPr>
          <a:xfrm>
            <a:off x="1876425" y="4392613"/>
            <a:ext cx="6283325" cy="1417637"/>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宋体" panose="02010600030101010101" pitchFamily="2" charset="-122"/>
              </a:rPr>
              <a:t>过采样技术通过增加少数类样本数量最终达到改善非平衡数据集的目的。最简单的方法是随机过采样， 但易产生过拟合现象，因此常使用</a:t>
            </a:r>
            <a:r>
              <a:rPr lang="en-US" altLang="zh-CN" dirty="0">
                <a:latin typeface="微软雅黑" panose="020B0503020204020204" pitchFamily="34" charset="-122"/>
                <a:ea typeface="微软雅黑" panose="020B0503020204020204" pitchFamily="34" charset="-122"/>
                <a:sym typeface="宋体" panose="02010600030101010101" pitchFamily="2" charset="-122"/>
              </a:rPr>
              <a:t>SMOTE</a:t>
            </a:r>
            <a:r>
              <a:rPr lang="zh-CN" altLang="en-US" dirty="0">
                <a:latin typeface="微软雅黑" panose="020B0503020204020204" pitchFamily="34" charset="-122"/>
                <a:ea typeface="微软雅黑" panose="020B0503020204020204" pitchFamily="34" charset="-122"/>
                <a:sym typeface="宋体" panose="02010600030101010101" pitchFamily="2" charset="-122"/>
              </a:rPr>
              <a:t>算法对数据集进行平衡性改造。</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8680" name="TextBox 18"/>
          <p:cNvSpPr txBox="1"/>
          <p:nvPr/>
        </p:nvSpPr>
        <p:spPr>
          <a:xfrm>
            <a:off x="1887538" y="3903663"/>
            <a:ext cx="5367337" cy="427037"/>
          </a:xfrm>
          <a:prstGeom prst="rect">
            <a:avLst/>
          </a:prstGeom>
          <a:noFill/>
          <a:ln w="9525">
            <a:noFill/>
          </a:ln>
        </p:spPr>
        <p:txBody>
          <a:bodyPr>
            <a:spAutoFit/>
          </a:bodyPr>
          <a:p>
            <a:pPr lvl="0" eaLnBrk="1" hangingPunct="1"/>
            <a:r>
              <a:rPr lang="zh-CN" altLang="en-US" sz="2200" b="1" dirty="0">
                <a:latin typeface="宋体" panose="02010600030101010101" pitchFamily="2" charset="-122"/>
                <a:ea typeface="宋体" panose="02010600030101010101" pitchFamily="2" charset="-122"/>
              </a:rPr>
              <a:t>过采样技术</a:t>
            </a:r>
            <a:endParaRPr lang="zh-CN" altLang="en-US" sz="2200" b="1" dirty="0">
              <a:latin typeface="宋体" panose="02010600030101010101" pitchFamily="2" charset="-122"/>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9699"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sp>
        <p:nvSpPr>
          <p:cNvPr id="22" name="文本框 21"/>
          <p:cNvSpPr txBox="1"/>
          <p:nvPr/>
        </p:nvSpPr>
        <p:spPr>
          <a:xfrm>
            <a:off x="1270000" y="1173163"/>
            <a:ext cx="342423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SMOTE</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算法</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1267" name="TextBox 18"/>
          <p:cNvSpPr/>
          <p:nvPr/>
        </p:nvSpPr>
        <p:spPr>
          <a:xfrm>
            <a:off x="1270000" y="1936750"/>
            <a:ext cx="7623175" cy="4273550"/>
          </a:xfrm>
          <a:prstGeom prst="rect">
            <a:avLst/>
          </a:prstGeom>
          <a:noFill/>
          <a:ln w="12700" cap="flat" cmpd="sng">
            <a:solidFill>
              <a:srgbClr val="385D8A"/>
            </a:solidFill>
            <a:prstDash val="dash"/>
            <a:miter/>
            <a:headEnd type="none" w="med" len="med"/>
            <a:tailEnd type="none" w="med" len="med"/>
          </a:ln>
        </p:spPr>
        <p:txBody>
          <a:bodyPr/>
          <a:lstStyle/>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理论基础：</a:t>
            </a:r>
            <a:r>
              <a:rPr kumimoji="0"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少数类样本的邻近样本其类别与少数类相同。</a:t>
            </a:r>
            <a:endParaRPr kumimoji="0" sz="1800" b="0" i="0" u="none" strike="noStrike" kern="1200" cap="none" spc="0" normalizeH="0" baseline="0" noProof="1">
              <a:ln>
                <a:noFill/>
              </a:ln>
              <a:solidFill>
                <a:schemeClr val="tx1"/>
              </a:solidFill>
              <a:effectLst/>
              <a:uLnTx/>
              <a:uFillTx/>
              <a:latin typeface="+mn-ea"/>
              <a:ea typeface="+mn-ea"/>
              <a:cs typeface="Arial" panose="020B0604020202020204" pitchFamily="34" charset="0"/>
              <a:sym typeface="宋体" panose="02010600030101010101" pitchFamily="2" charset="-122"/>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算法步骤：</a:t>
            </a: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设定向上采样倍率为</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m</a:t>
            </a:r>
            <a:endPar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sym typeface="宋体" panose="02010600030101010101" pitchFamily="2" charset="-122"/>
            </a:endParaRPr>
          </a:p>
          <a:p>
            <a:pPr marL="0" marR="0" lvl="0" indent="0" algn="l" defTabSz="914400" rtl="0" eaLnBrk="1" fontAlgn="base" latinLnBrk="0" hangingPunct="1">
              <a:lnSpc>
                <a:spcPts val="3560"/>
              </a:lnSpc>
              <a:spcBef>
                <a:spcPct val="0"/>
              </a:spcBef>
              <a:spcAft>
                <a:spcPct val="0"/>
              </a:spcAft>
              <a:buClrTx/>
              <a:buSzPct val="80000"/>
              <a:buFont typeface="Wingdings" panose="05000000000000000000" charset="0"/>
              <a:buNone/>
              <a:defRPr/>
            </a:pPr>
            <a:r>
              <a:rPr kumimoji="0" lang="en-US" altLang="zh-CN" sz="1800" b="0" i="1"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       </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Step1.每个少数类样本X</a:t>
            </a:r>
            <a:r>
              <a:rPr kumimoji="0" lang="en-US" altLang="zh-CN" sz="1800" b="0" i="0" u="none" strike="noStrike" kern="1200" cap="none" spc="0" normalizeH="0" baseline="-25000" noProof="1">
                <a:ln>
                  <a:noFill/>
                </a:ln>
                <a:solidFill>
                  <a:schemeClr val="tx1"/>
                </a:solidFill>
                <a:effectLst/>
                <a:uLnTx/>
                <a:uFillTx/>
                <a:latin typeface="+mn-ea"/>
                <a:ea typeface="+mn-ea"/>
                <a:cs typeface="+mn-ea"/>
                <a:sym typeface="宋体" panose="02010600030101010101" pitchFamily="2" charset="-122"/>
              </a:rPr>
              <a:t>i</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确定其k个最近的少数类样本记为集合S</a:t>
            </a:r>
            <a:endPar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sym typeface="宋体" panose="02010600030101010101" pitchFamily="2" charset="-122"/>
            </a:endParaRPr>
          </a:p>
          <a:p>
            <a:pPr marL="0" marR="0" lvl="0" indent="0" algn="l" defTabSz="914400" rtl="0" eaLnBrk="1" fontAlgn="base" latinLnBrk="0" hangingPunct="1">
              <a:lnSpc>
                <a:spcPts val="3560"/>
              </a:lnSpc>
              <a:spcBef>
                <a:spcPct val="0"/>
              </a:spcBef>
              <a:spcAft>
                <a:spcPct val="0"/>
              </a:spcAft>
              <a:buClrTx/>
              <a:buSzPct val="80000"/>
              <a:buFont typeface="Wingdings" panose="05000000000000000000" charset="0"/>
              <a:buNone/>
              <a:defRPr/>
            </a:pP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       Step2.则从集合S中随机抽取m个样本</a:t>
            </a: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k&lt;m</a:t>
            </a: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记为集合M</a:t>
            </a:r>
            <a:endPar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sym typeface="宋体" panose="02010600030101010101" pitchFamily="2" charset="-122"/>
            </a:endParaRPr>
          </a:p>
          <a:p>
            <a:pPr marL="0" marR="0" lvl="0" indent="0" algn="l" defTabSz="914400" rtl="0" eaLnBrk="1" fontAlgn="base" latinLnBrk="0" hangingPunct="1">
              <a:lnSpc>
                <a:spcPts val="3560"/>
              </a:lnSpc>
              <a:spcBef>
                <a:spcPct val="0"/>
              </a:spcBef>
              <a:spcAft>
                <a:spcPct val="0"/>
              </a:spcAft>
              <a:buClrTx/>
              <a:buSzPct val="80000"/>
              <a:buFont typeface="Wingdings" panose="05000000000000000000" charset="0"/>
              <a:buNone/>
              <a:defRPr/>
            </a:pP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       Step3.将少数类样本X</a:t>
            </a:r>
            <a:r>
              <a:rPr kumimoji="0" lang="en-US" altLang="zh-CN" sz="1800" b="0" i="0" u="none" strike="noStrike" kern="1200" cap="none" spc="0" normalizeH="0" baseline="-25000" noProof="1">
                <a:ln>
                  <a:noFill/>
                </a:ln>
                <a:solidFill>
                  <a:schemeClr val="tx1"/>
                </a:solidFill>
                <a:effectLst/>
                <a:uLnTx/>
                <a:uFillTx/>
                <a:latin typeface="+mn-ea"/>
                <a:ea typeface="+mn-ea"/>
                <a:cs typeface="+mn-ea"/>
                <a:sym typeface="宋体" panose="02010600030101010101" pitchFamily="2" charset="-122"/>
              </a:rPr>
              <a:t>i</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与</a:t>
            </a: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近邻</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样分别进行随机线性插值合成新样本</a:t>
            </a:r>
            <a:endPar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endParaRPr>
          </a:p>
          <a:p>
            <a:pPr marL="0" marR="0" lvl="0" indent="0" algn="l" defTabSz="914400" rtl="0" eaLnBrk="1" fontAlgn="base" latinLnBrk="0" hangingPunct="1">
              <a:lnSpc>
                <a:spcPts val="3560"/>
              </a:lnSpc>
              <a:spcBef>
                <a:spcPct val="0"/>
              </a:spcBef>
              <a:spcAft>
                <a:spcPct val="0"/>
              </a:spcAft>
              <a:buClrTx/>
              <a:buSzPct val="80000"/>
              <a:buFont typeface="Wingdings" panose="05000000000000000000" charset="0"/>
              <a:buNone/>
              <a:defRPr/>
            </a:pPr>
            <a:endPar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sym typeface="宋体" panose="02010600030101010101" pitchFamily="2" charset="-122"/>
            </a:endParaRPr>
          </a:p>
          <a:p>
            <a:pPr marL="0" marR="0" lvl="0" indent="0" algn="l" defTabSz="914400" rtl="0" eaLnBrk="1" fontAlgn="base" latinLnBrk="0" hangingPunct="1">
              <a:lnSpc>
                <a:spcPts val="3560"/>
              </a:lnSpc>
              <a:spcBef>
                <a:spcPct val="0"/>
              </a:spcBef>
              <a:spcAft>
                <a:spcPct val="0"/>
              </a:spcAft>
              <a:buClrTx/>
              <a:buSzPct val="80000"/>
              <a:buFont typeface="Wingdings" panose="05000000000000000000" charset="0"/>
              <a:buNone/>
              <a:defRPr/>
            </a:pP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       其中             为与样本</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X</a:t>
            </a:r>
            <a:r>
              <a:rPr kumimoji="0" lang="en-US" altLang="zh-CN" sz="1800" b="0" i="0" u="none" strike="noStrike" kern="1200" cap="none" spc="0" normalizeH="0" baseline="-25000" noProof="1">
                <a:ln>
                  <a:noFill/>
                </a:ln>
                <a:solidFill>
                  <a:schemeClr val="tx1"/>
                </a:solidFill>
                <a:effectLst/>
                <a:uLnTx/>
                <a:uFillTx/>
                <a:latin typeface="+mn-ea"/>
                <a:ea typeface="+mn-ea"/>
                <a:cs typeface="+mn-ea"/>
                <a:sym typeface="宋体" panose="02010600030101010101" pitchFamily="2" charset="-122"/>
              </a:rPr>
              <a:t>i</a:t>
            </a: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相邻的m个近邻样本，</a:t>
            </a:r>
            <a:r>
              <a:rPr kumimoji="0" lang="en-US" altLang="zh-CN" sz="1800" b="0" i="1"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P</a:t>
            </a:r>
            <a:r>
              <a:rPr kumimoji="0" lang="en-US" altLang="zh-CN" sz="1800" b="0" i="1" u="none" strike="noStrike" kern="1200" cap="none" spc="0" normalizeH="0" baseline="-25000" noProof="1">
                <a:ln>
                  <a:noFill/>
                </a:ln>
                <a:solidFill>
                  <a:schemeClr val="tx1"/>
                </a:solidFill>
                <a:effectLst/>
                <a:uLnTx/>
                <a:uFillTx/>
                <a:latin typeface="+mn-ea"/>
                <a:ea typeface="+mn-ea"/>
                <a:cs typeface="+mn-ea"/>
                <a:sym typeface="宋体" panose="02010600030101010101" pitchFamily="2" charset="-122"/>
              </a:rPr>
              <a:t>ij</a:t>
            </a: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表示合成的 </a:t>
            </a:r>
            <a:endPar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sym typeface="宋体" panose="02010600030101010101" pitchFamily="2" charset="-122"/>
            </a:endParaRPr>
          </a:p>
          <a:p>
            <a:pPr marL="0" marR="0" lvl="0" indent="0" algn="l" defTabSz="914400" rtl="0" eaLnBrk="1" fontAlgn="base" latinLnBrk="0" hangingPunct="1">
              <a:lnSpc>
                <a:spcPts val="3560"/>
              </a:lnSpc>
              <a:spcBef>
                <a:spcPct val="0"/>
              </a:spcBef>
              <a:spcAft>
                <a:spcPct val="0"/>
              </a:spcAft>
              <a:buClrTx/>
              <a:buSzPct val="80000"/>
              <a:buFont typeface="Wingdings" panose="05000000000000000000" charset="0"/>
              <a:buNone/>
              <a:defRPr/>
            </a:pP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       新少数类样本；</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rand(0,1)</a:t>
            </a: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则表示</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(0,1)</a:t>
            </a: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之间的一个随机数</a:t>
            </a:r>
            <a:endParaRPr kumimoji="0" lang="zh-CN" altLang="en-US" sz="1800" b="0" i="0" u="none" strike="noStrike" kern="1200" cap="none" spc="0" normalizeH="0" baseline="0" noProof="1">
              <a:ln>
                <a:noFill/>
              </a:ln>
              <a:solidFill>
                <a:schemeClr val="tx1"/>
              </a:solidFill>
              <a:effectLst/>
              <a:uLnTx/>
              <a:uFillTx/>
              <a:latin typeface="+mn-ea"/>
              <a:ea typeface="+mn-ea"/>
              <a:cs typeface="Arial" panose="020B0604020202020204" pitchFamily="34" charset="0"/>
              <a:sym typeface="宋体" panose="02010600030101010101" pitchFamily="2" charset="-122"/>
            </a:endParaRPr>
          </a:p>
          <a:p>
            <a:pPr marL="0" marR="0" lvl="0" indent="0" algn="l" defTabSz="914400" rtl="0" eaLnBrk="1" fontAlgn="base" latinLnBrk="0" hangingPunct="1">
              <a:lnSpc>
                <a:spcPts val="3560"/>
              </a:lnSpc>
              <a:spcBef>
                <a:spcPct val="0"/>
              </a:spcBef>
              <a:spcAft>
                <a:spcPct val="0"/>
              </a:spcAft>
              <a:buClrTx/>
              <a:buSzPct val="80000"/>
              <a:buFont typeface="Wingdings" panose="05000000000000000000" charset="0"/>
              <a:buNone/>
              <a:defRPr/>
            </a:pPr>
            <a:r>
              <a:rPr kumimoji="0" lang="zh-CN" altLang="en-US"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       </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宋体" panose="02010600030101010101" pitchFamily="2" charset="-122"/>
              </a:rPr>
              <a:t>Step4.</a:t>
            </a:r>
            <a:r>
              <a:rPr kumimoji="0" lang="en-US" altLang="zh-CN" sz="1800" b="0" i="0" u="none" strike="noStrike" kern="1200" cap="none" spc="0" normalizeH="0" baseline="0" noProof="1">
                <a:ln>
                  <a:noFill/>
                </a:ln>
                <a:solidFill>
                  <a:schemeClr val="tx1"/>
                </a:solidFill>
                <a:effectLst/>
                <a:uLnTx/>
                <a:uFillTx/>
                <a:latin typeface="+mn-ea"/>
                <a:ea typeface="+mn-ea"/>
                <a:cs typeface="+mn-ea"/>
                <a:sym typeface="+mn-ea"/>
              </a:rPr>
              <a:t>最后判断新数据集的非平衡率,</a:t>
            </a:r>
            <a:r>
              <a:rPr kumimoji="0" lang="zh-CN" altLang="en-US" sz="1800" b="0" i="0" u="none" strike="noStrike" kern="1200" cap="none" spc="0" normalizeH="0" baseline="0" noProof="1">
                <a:ln>
                  <a:noFill/>
                </a:ln>
                <a:solidFill>
                  <a:schemeClr val="tx1"/>
                </a:solidFill>
                <a:effectLst/>
                <a:uLnTx/>
                <a:uFillTx/>
                <a:latin typeface="+mn-ea"/>
                <a:ea typeface="+mn-ea"/>
                <a:cs typeface="+mn-ea"/>
                <a:sym typeface="+mn-ea"/>
              </a:rPr>
              <a:t>满足要求则停止，否则继续</a:t>
            </a:r>
            <a:endParaRPr kumimoji="0" lang="zh-CN" altLang="en-US" sz="1800" b="0" i="0" u="none" strike="noStrike" kern="1200" cap="none" spc="0" normalizeH="0" baseline="0" noProof="1">
              <a:ln>
                <a:noFill/>
              </a:ln>
              <a:solidFill>
                <a:schemeClr val="tx1"/>
              </a:solidFill>
              <a:effectLst/>
              <a:uLnTx/>
              <a:uFillTx/>
              <a:latin typeface="+mn-ea"/>
              <a:ea typeface="+mn-ea"/>
              <a:cs typeface="+mn-ea"/>
              <a:sym typeface="+mn-ea"/>
            </a:endParaRPr>
          </a:p>
          <a:p>
            <a:pPr marL="0" marR="0" lvl="0" indent="0" algn="l" defTabSz="914400" rtl="0" eaLnBrk="1" fontAlgn="base" latinLnBrk="0" hangingPunct="1">
              <a:lnSpc>
                <a:spcPct val="150000"/>
              </a:lnSpc>
              <a:spcBef>
                <a:spcPct val="0"/>
              </a:spcBef>
              <a:spcAft>
                <a:spcPct val="0"/>
              </a:spcAft>
              <a:buClrTx/>
              <a:buSzPct val="80000"/>
              <a:buFont typeface="Wingdings" panose="05000000000000000000" charset="0"/>
              <a:buNone/>
              <a:defRPr/>
            </a:pPr>
            <a:endParaRPr kumimoji="0" lang="en-US" altLang="zh-CN" sz="1800" b="0" i="0" u="none" strike="noStrike" kern="1200" cap="none" spc="0" normalizeH="0" baseline="0" noProof="1">
              <a:ln>
                <a:noFill/>
              </a:ln>
              <a:solidFill>
                <a:schemeClr val="tx1"/>
              </a:solidFill>
              <a:effectLst/>
              <a:uLnTx/>
              <a:uFillTx/>
              <a:latin typeface="+mn-ea"/>
              <a:ea typeface="+mn-ea"/>
              <a:cs typeface="Arial" panose="020B0604020202020204" pitchFamily="34" charset="0"/>
              <a:sym typeface="宋体" panose="02010600030101010101" pitchFamily="2" charset="-122"/>
            </a:endParaRPr>
          </a:p>
        </p:txBody>
      </p:sp>
      <p:graphicFrame>
        <p:nvGraphicFramePr>
          <p:cNvPr id="29702" name="对象 92"/>
          <p:cNvGraphicFramePr>
            <a:graphicFrameLocks noChangeAspect="1"/>
          </p:cNvGraphicFramePr>
          <p:nvPr/>
        </p:nvGraphicFramePr>
        <p:xfrm>
          <a:off x="3598863" y="4214813"/>
          <a:ext cx="3008312" cy="446087"/>
        </p:xfrm>
        <a:graphic>
          <a:graphicData uri="http://schemas.openxmlformats.org/presentationml/2006/ole">
            <mc:AlternateContent xmlns:mc="http://schemas.openxmlformats.org/markup-compatibility/2006">
              <mc:Choice xmlns:v="urn:schemas-microsoft-com:vml" Requires="v">
                <p:oleObj spid="_x0000_s3077" name="" r:id="rId1" imgW="1282700" imgH="190500" progId="Equation.3">
                  <p:embed/>
                </p:oleObj>
              </mc:Choice>
              <mc:Fallback>
                <p:oleObj name="" r:id="rId1" imgW="1282700" imgH="190500" progId="Equation.3">
                  <p:embed/>
                  <p:pic>
                    <p:nvPicPr>
                      <p:cNvPr id="0" name="图片 3076"/>
                      <p:cNvPicPr/>
                      <p:nvPr/>
                    </p:nvPicPr>
                    <p:blipFill>
                      <a:blip r:embed="rId2"/>
                      <a:stretch>
                        <a:fillRect/>
                      </a:stretch>
                    </p:blipFill>
                    <p:spPr>
                      <a:xfrm>
                        <a:off x="3598863" y="4214813"/>
                        <a:ext cx="3008312" cy="446087"/>
                      </a:xfrm>
                      <a:prstGeom prst="rect">
                        <a:avLst/>
                      </a:prstGeom>
                      <a:noFill/>
                      <a:ln w="38100">
                        <a:noFill/>
                        <a:miter/>
                      </a:ln>
                    </p:spPr>
                  </p:pic>
                </p:oleObj>
              </mc:Fallback>
            </mc:AlternateContent>
          </a:graphicData>
        </a:graphic>
      </p:graphicFrame>
      <p:graphicFrame>
        <p:nvGraphicFramePr>
          <p:cNvPr id="29703" name="对象 99"/>
          <p:cNvGraphicFramePr>
            <a:graphicFrameLocks noChangeAspect="1"/>
          </p:cNvGraphicFramePr>
          <p:nvPr/>
        </p:nvGraphicFramePr>
        <p:xfrm>
          <a:off x="2603500" y="4724400"/>
          <a:ext cx="1554163" cy="414338"/>
        </p:xfrm>
        <a:graphic>
          <a:graphicData uri="http://schemas.openxmlformats.org/presentationml/2006/ole">
            <mc:AlternateContent xmlns:mc="http://schemas.openxmlformats.org/markup-compatibility/2006">
              <mc:Choice xmlns:v="urn:schemas-microsoft-com:vml" Requires="v">
                <p:oleObj spid="_x0000_s3076" name="" r:id="rId3" imgW="711200" imgH="190500" progId="Equation.3">
                  <p:embed/>
                </p:oleObj>
              </mc:Choice>
              <mc:Fallback>
                <p:oleObj name="" r:id="rId3" imgW="711200" imgH="190500" progId="Equation.3">
                  <p:embed/>
                  <p:pic>
                    <p:nvPicPr>
                      <p:cNvPr id="0" name="图片 3075"/>
                      <p:cNvPicPr/>
                      <p:nvPr/>
                    </p:nvPicPr>
                    <p:blipFill>
                      <a:blip r:embed="rId4"/>
                      <a:stretch>
                        <a:fillRect/>
                      </a:stretch>
                    </p:blipFill>
                    <p:spPr>
                      <a:xfrm>
                        <a:off x="2603500" y="4724400"/>
                        <a:ext cx="1554163" cy="414338"/>
                      </a:xfrm>
                      <a:prstGeom prst="rect">
                        <a:avLst/>
                      </a:prstGeom>
                      <a:noFill/>
                      <a:ln w="38100">
                        <a:noFill/>
                        <a:miter/>
                      </a:ln>
                    </p:spPr>
                  </p:pic>
                </p:oleObj>
              </mc:Fallback>
            </mc:AlternateContent>
          </a:graphicData>
        </a:graphic>
      </p:graphicFrame>
      <p:pic>
        <p:nvPicPr>
          <p:cNvPr id="2" name="图片 301" descr="SMOTE1"/>
          <p:cNvPicPr>
            <a:picLocks noChangeAspect="1"/>
          </p:cNvPicPr>
          <p:nvPr/>
        </p:nvPicPr>
        <p:blipFill>
          <a:blip r:embed="rId5"/>
          <a:srcRect t="5016" r="632" b="3697"/>
          <a:stretch>
            <a:fillRect/>
          </a:stretch>
        </p:blipFill>
        <p:spPr>
          <a:xfrm>
            <a:off x="1758950" y="2128838"/>
            <a:ext cx="6364288" cy="38893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0723"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sp>
        <p:nvSpPr>
          <p:cNvPr id="22" name="文本框 21"/>
          <p:cNvSpPr txBox="1"/>
          <p:nvPr/>
        </p:nvSpPr>
        <p:spPr>
          <a:xfrm>
            <a:off x="1270000" y="1173163"/>
            <a:ext cx="342423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SMOTE</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算法缺点</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nvGrpSpPr>
          <p:cNvPr id="5" name="组合 4"/>
          <p:cNvGrpSpPr/>
          <p:nvPr/>
        </p:nvGrpSpPr>
        <p:grpSpPr>
          <a:xfrm>
            <a:off x="2222500" y="2092325"/>
            <a:ext cx="5729288" cy="3965575"/>
            <a:chOff x="3500" y="3295"/>
            <a:chExt cx="9022" cy="6244"/>
          </a:xfrm>
        </p:grpSpPr>
        <p:sp>
          <p:nvSpPr>
            <p:cNvPr id="30729" name="TextBox 18"/>
            <p:cNvSpPr txBox="1"/>
            <p:nvPr/>
          </p:nvSpPr>
          <p:spPr>
            <a:xfrm>
              <a:off x="3500" y="3295"/>
              <a:ext cx="9023" cy="672"/>
            </a:xfrm>
            <a:prstGeom prst="rect">
              <a:avLst/>
            </a:prstGeom>
            <a:noFill/>
            <a:ln w="9525">
              <a:noFill/>
            </a:ln>
          </p:spPr>
          <p:txBody>
            <a:bodyPr>
              <a:spAutoFit/>
            </a:bodyPr>
            <a:p>
              <a:pPr lvl="0" eaLnBrk="1" hangingPunct="1"/>
              <a:r>
                <a:rPr lang="zh-CN" altLang="en-US" sz="2200" b="1" dirty="0">
                  <a:latin typeface="宋体" panose="02010600030101010101" pitchFamily="2" charset="-122"/>
                  <a:ea typeface="宋体" panose="02010600030101010101" pitchFamily="2" charset="-122"/>
                </a:rPr>
                <a:t>数据集存在噪声时</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合成的新样本成为新噪声，</a:t>
              </a:r>
              <a:endParaRPr lang="zh-CN" altLang="en-US" sz="2200" b="1" dirty="0">
                <a:latin typeface="宋体" panose="02010600030101010101" pitchFamily="2" charset="-122"/>
                <a:ea typeface="宋体" panose="02010600030101010101" pitchFamily="2" charset="-122"/>
              </a:endParaRPr>
            </a:p>
          </p:txBody>
        </p:sp>
        <p:pic>
          <p:nvPicPr>
            <p:cNvPr id="30730" name="图片 1" descr="SMOTEk"/>
            <p:cNvPicPr>
              <a:picLocks noChangeAspect="1"/>
            </p:cNvPicPr>
            <p:nvPr/>
          </p:nvPicPr>
          <p:blipFill>
            <a:blip r:embed="rId1"/>
            <a:stretch>
              <a:fillRect/>
            </a:stretch>
          </p:blipFill>
          <p:spPr>
            <a:xfrm>
              <a:off x="4087" y="4069"/>
              <a:ext cx="7470" cy="5470"/>
            </a:xfrm>
            <a:prstGeom prst="rect">
              <a:avLst/>
            </a:prstGeom>
            <a:noFill/>
            <a:ln w="9525">
              <a:noFill/>
            </a:ln>
          </p:spPr>
        </p:pic>
      </p:grpSp>
      <p:grpSp>
        <p:nvGrpSpPr>
          <p:cNvPr id="6" name="组合 5"/>
          <p:cNvGrpSpPr/>
          <p:nvPr/>
        </p:nvGrpSpPr>
        <p:grpSpPr>
          <a:xfrm>
            <a:off x="2222500" y="2092325"/>
            <a:ext cx="6670675" cy="3816350"/>
            <a:chOff x="4315" y="3412"/>
            <a:chExt cx="10505" cy="6010"/>
          </a:xfrm>
        </p:grpSpPr>
        <p:sp>
          <p:nvSpPr>
            <p:cNvPr id="30727" name="TextBox 18"/>
            <p:cNvSpPr txBox="1"/>
            <p:nvPr/>
          </p:nvSpPr>
          <p:spPr>
            <a:xfrm>
              <a:off x="4315" y="3412"/>
              <a:ext cx="10505" cy="1200"/>
            </a:xfrm>
            <a:prstGeom prst="rect">
              <a:avLst/>
            </a:prstGeom>
            <a:noFill/>
            <a:ln w="9525">
              <a:noFill/>
            </a:ln>
          </p:spPr>
          <p:txBody>
            <a:bodyPr>
              <a:spAutoFit/>
            </a:bodyPr>
            <a:p>
              <a:pPr lvl="0" eaLnBrk="1" hangingPunct="1"/>
              <a:r>
                <a:rPr lang="zh-CN" altLang="en-US" sz="2200" b="1" dirty="0">
                  <a:latin typeface="宋体" panose="02010600030101010101" pitchFamily="2" charset="-122"/>
                  <a:ea typeface="宋体" panose="02010600030101010101" pitchFamily="2" charset="-122"/>
                </a:rPr>
                <a:t>数据集存在边缘数据时，合成的新样本成为边缘数据，干扰分类</a:t>
              </a:r>
              <a:endParaRPr lang="en-US" altLang="zh-CN" sz="2200" b="1" dirty="0">
                <a:latin typeface="宋体" panose="02010600030101010101" pitchFamily="2" charset="-122"/>
                <a:ea typeface="宋体" panose="02010600030101010101" pitchFamily="2" charset="-122"/>
              </a:endParaRPr>
            </a:p>
          </p:txBody>
        </p:sp>
        <p:pic>
          <p:nvPicPr>
            <p:cNvPr id="30728" name="图片 113" descr="smote2"/>
            <p:cNvPicPr>
              <a:picLocks noChangeAspect="1"/>
            </p:cNvPicPr>
            <p:nvPr/>
          </p:nvPicPr>
          <p:blipFill>
            <a:blip r:embed="rId2"/>
            <a:srcRect l="2853" t="6612" b="2817"/>
            <a:stretch>
              <a:fillRect/>
            </a:stretch>
          </p:blipFill>
          <p:spPr>
            <a:xfrm>
              <a:off x="5076" y="4738"/>
              <a:ext cx="6443" cy="4684"/>
            </a:xfrm>
            <a:prstGeom prst="rect">
              <a:avLst/>
            </a:prstGeom>
            <a:noFill/>
            <a:ln w="9525">
              <a:noFill/>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blinds(horizontal)">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1747"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sp>
        <p:nvSpPr>
          <p:cNvPr id="22" name="文本框 21"/>
          <p:cNvSpPr txBox="1"/>
          <p:nvPr/>
        </p:nvSpPr>
        <p:spPr>
          <a:xfrm>
            <a:off x="1555750" y="1173163"/>
            <a:ext cx="40528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基于重心的SMOTE算法的改进</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31749" name="TextBox 18"/>
          <p:cNvSpPr/>
          <p:nvPr/>
        </p:nvSpPr>
        <p:spPr>
          <a:xfrm>
            <a:off x="1889125" y="2640013"/>
            <a:ext cx="6089650" cy="3505200"/>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宋体" panose="02010600030101010101" pitchFamily="2" charset="-122"/>
              </a:rPr>
              <a:t>重心原理</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lnSpc>
                <a:spcPct val="150000"/>
              </a:lnSpc>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lnSpc>
                <a:spcPct val="150000"/>
              </a:lnSpc>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lnSpc>
                <a:spcPct val="150000"/>
              </a:lnSpc>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lnSpc>
                <a:spcPct val="150000"/>
              </a:lnSpc>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lnSpc>
                <a:spcPct val="150000"/>
              </a:lnSpc>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lnSpc>
                <a:spcPct val="150000"/>
              </a:lnSpc>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lnSpc>
                <a:spcPct val="150000"/>
              </a:lnSpc>
            </a:pPr>
            <a:r>
              <a:rPr lang="en-US" altLang="zh-CN" dirty="0">
                <a:latin typeface="微软雅黑" panose="020B0503020204020204" pitchFamily="34" charset="-122"/>
                <a:ea typeface="微软雅黑" panose="020B0503020204020204" pitchFamily="34" charset="-122"/>
                <a:sym typeface="宋体" panose="02010600030101010101" pitchFamily="2" charset="-122"/>
              </a:rPr>
              <a:t>KNN</a:t>
            </a:r>
            <a:r>
              <a:rPr lang="zh-CN" altLang="en-US" dirty="0">
                <a:latin typeface="微软雅黑" panose="020B0503020204020204" pitchFamily="34" charset="-122"/>
                <a:ea typeface="微软雅黑" panose="020B0503020204020204" pitchFamily="34" charset="-122"/>
                <a:sym typeface="宋体" panose="02010600030101010101" pitchFamily="2" charset="-122"/>
              </a:rPr>
              <a:t>拓展思想：多个同类样本组建的区域内都是同类样本</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31750" name="TextBox 18"/>
          <p:cNvSpPr txBox="1"/>
          <p:nvPr/>
        </p:nvSpPr>
        <p:spPr>
          <a:xfrm>
            <a:off x="1889125" y="2155825"/>
            <a:ext cx="1403350" cy="427038"/>
          </a:xfrm>
          <a:prstGeom prst="rect">
            <a:avLst/>
          </a:prstGeom>
          <a:noFill/>
          <a:ln w="9525">
            <a:noFill/>
          </a:ln>
        </p:spPr>
        <p:txBody>
          <a:bodyPr>
            <a:spAutoFit/>
          </a:bodyPr>
          <a:p>
            <a:pPr lvl="0" eaLnBrk="1" hangingPunct="1"/>
            <a:r>
              <a:rPr lang="zh-CN" altLang="en-US" sz="2200" b="1" dirty="0">
                <a:latin typeface="宋体" panose="02010600030101010101" pitchFamily="2" charset="-122"/>
                <a:ea typeface="宋体" panose="02010600030101010101" pitchFamily="2" charset="-122"/>
              </a:rPr>
              <a:t>理论基础</a:t>
            </a:r>
            <a:endParaRPr lang="zh-CN" altLang="en-US" sz="2200" b="1" dirty="0">
              <a:latin typeface="宋体" panose="02010600030101010101" pitchFamily="2" charset="-122"/>
              <a:ea typeface="宋体" panose="02010600030101010101" pitchFamily="2" charset="-122"/>
            </a:endParaRPr>
          </a:p>
        </p:txBody>
      </p:sp>
      <p:pic>
        <p:nvPicPr>
          <p:cNvPr id="31751" name="图片 300" descr="zhongxin"/>
          <p:cNvPicPr>
            <a:picLocks noChangeAspect="1"/>
          </p:cNvPicPr>
          <p:nvPr/>
        </p:nvPicPr>
        <p:blipFill>
          <a:blip r:embed="rId1"/>
          <a:stretch>
            <a:fillRect/>
          </a:stretch>
        </p:blipFill>
        <p:spPr>
          <a:xfrm>
            <a:off x="3292475" y="2876550"/>
            <a:ext cx="3554413" cy="2701925"/>
          </a:xfrm>
          <a:prstGeom prst="rect">
            <a:avLst/>
          </a:prstGeom>
          <a:noFill/>
          <a:ln w="9525">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3795"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sp>
        <p:nvSpPr>
          <p:cNvPr id="22" name="文本框 21"/>
          <p:cNvSpPr txBox="1"/>
          <p:nvPr/>
        </p:nvSpPr>
        <p:spPr>
          <a:xfrm>
            <a:off x="1555750" y="1173163"/>
            <a:ext cx="40528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基于重心的SMOTE算法的改进</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00" name="文本框 99"/>
          <p:cNvSpPr txBox="1"/>
          <p:nvPr/>
        </p:nvSpPr>
        <p:spPr>
          <a:xfrm>
            <a:off x="1639888" y="1797050"/>
            <a:ext cx="7415213" cy="334963"/>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Step1.计算少数类样本的重心点Xg</a:t>
            </a:r>
            <a:endParaRPr kumimoji="0" lang="en-US" altLang="zh-CN"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endParaRPr>
          </a:p>
        </p:txBody>
      </p:sp>
      <p:graphicFrame>
        <p:nvGraphicFramePr>
          <p:cNvPr id="33798" name="对象 -2147482551"/>
          <p:cNvGraphicFramePr>
            <a:graphicFrameLocks noChangeAspect="1"/>
          </p:cNvGraphicFramePr>
          <p:nvPr/>
        </p:nvGraphicFramePr>
        <p:xfrm>
          <a:off x="3103563" y="2127250"/>
          <a:ext cx="3055937" cy="492125"/>
        </p:xfrm>
        <a:graphic>
          <a:graphicData uri="http://schemas.openxmlformats.org/presentationml/2006/ole">
            <mc:AlternateContent xmlns:mc="http://schemas.openxmlformats.org/markup-compatibility/2006">
              <mc:Choice xmlns:v="urn:schemas-microsoft-com:vml" Requires="v">
                <p:oleObj spid="_x0000_s3079" name="" r:id="rId1" imgW="1892300" imgH="304800" progId="Equation.3">
                  <p:embed/>
                </p:oleObj>
              </mc:Choice>
              <mc:Fallback>
                <p:oleObj name="" r:id="rId1" imgW="1892300" imgH="304800" progId="Equation.3">
                  <p:embed/>
                  <p:pic>
                    <p:nvPicPr>
                      <p:cNvPr id="0" name="图片 3078"/>
                      <p:cNvPicPr/>
                      <p:nvPr/>
                    </p:nvPicPr>
                    <p:blipFill>
                      <a:blip r:embed="rId2"/>
                      <a:stretch>
                        <a:fillRect/>
                      </a:stretch>
                    </p:blipFill>
                    <p:spPr>
                      <a:xfrm>
                        <a:off x="3103563" y="2127250"/>
                        <a:ext cx="3055937" cy="492125"/>
                      </a:xfrm>
                      <a:prstGeom prst="rect">
                        <a:avLst/>
                      </a:prstGeom>
                      <a:noFill/>
                      <a:ln w="38100">
                        <a:noFill/>
                        <a:miter/>
                      </a:ln>
                    </p:spPr>
                  </p:pic>
                </p:oleObj>
              </mc:Fallback>
            </mc:AlternateContent>
          </a:graphicData>
        </a:graphic>
      </p:graphicFrame>
      <p:sp>
        <p:nvSpPr>
          <p:cNvPr id="6" name="文本框 5"/>
          <p:cNvSpPr txBox="1"/>
          <p:nvPr/>
        </p:nvSpPr>
        <p:spPr>
          <a:xfrm>
            <a:off x="1639888" y="2714625"/>
            <a:ext cx="7191375" cy="336550"/>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Step2.构建一个少数类小区域的重心点，记为</a:t>
            </a:r>
            <a:r>
              <a:rPr kumimoji="0" lang="en-US" altLang="zh-CN"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sym typeface="+mn-ea"/>
              </a:rPr>
              <a:t>Xc</a:t>
            </a:r>
            <a:endParaRPr kumimoji="0" lang="en-US" altLang="zh-CN"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sym typeface="+mn-ea"/>
            </a:endParaRPr>
          </a:p>
        </p:txBody>
      </p:sp>
      <p:graphicFrame>
        <p:nvGraphicFramePr>
          <p:cNvPr id="33800" name="对象 -2147482543"/>
          <p:cNvGraphicFramePr>
            <a:graphicFrameLocks noChangeAspect="1"/>
          </p:cNvGraphicFramePr>
          <p:nvPr/>
        </p:nvGraphicFramePr>
        <p:xfrm>
          <a:off x="2387600" y="3051175"/>
          <a:ext cx="5567363" cy="511175"/>
        </p:xfrm>
        <a:graphic>
          <a:graphicData uri="http://schemas.openxmlformats.org/presentationml/2006/ole">
            <mc:AlternateContent xmlns:mc="http://schemas.openxmlformats.org/markup-compatibility/2006">
              <mc:Choice xmlns:v="urn:schemas-microsoft-com:vml" Requires="v">
                <p:oleObj spid="_x0000_s3080" name="" r:id="rId3" imgW="3935095" imgH="393700" progId="Equation.3">
                  <p:embed/>
                </p:oleObj>
              </mc:Choice>
              <mc:Fallback>
                <p:oleObj name="" r:id="rId3" imgW="3935095" imgH="393700" progId="Equation.3">
                  <p:embed/>
                  <p:pic>
                    <p:nvPicPr>
                      <p:cNvPr id="0" name="图片 3079"/>
                      <p:cNvPicPr/>
                      <p:nvPr/>
                    </p:nvPicPr>
                    <p:blipFill>
                      <a:blip r:embed="rId4"/>
                      <a:stretch>
                        <a:fillRect/>
                      </a:stretch>
                    </p:blipFill>
                    <p:spPr>
                      <a:xfrm>
                        <a:off x="2387600" y="3051175"/>
                        <a:ext cx="5567363" cy="511175"/>
                      </a:xfrm>
                      <a:prstGeom prst="rect">
                        <a:avLst/>
                      </a:prstGeom>
                      <a:noFill/>
                      <a:ln w="38100">
                        <a:noFill/>
                        <a:miter/>
                      </a:ln>
                    </p:spPr>
                  </p:pic>
                </p:oleObj>
              </mc:Fallback>
            </mc:AlternateContent>
          </a:graphicData>
        </a:graphic>
      </p:graphicFrame>
      <p:sp>
        <p:nvSpPr>
          <p:cNvPr id="107" name="文本框 106"/>
          <p:cNvSpPr txBox="1"/>
          <p:nvPr/>
        </p:nvSpPr>
        <p:spPr>
          <a:xfrm>
            <a:off x="1638300" y="3648075"/>
            <a:ext cx="7339013" cy="334963"/>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Step3.</a:t>
            </a:r>
            <a:r>
              <a:rPr kumimoji="0" lang="zh-CN" altLang="en-US"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合成新的样本</a:t>
            </a:r>
            <a:r>
              <a:rPr kumimoji="0" lang="en-US" altLang="zh-CN" sz="1600" b="0" i="1"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P</a:t>
            </a:r>
            <a:r>
              <a:rPr kumimoji="0" lang="en-US" altLang="zh-CN" sz="1600" b="0" i="1" u="none" strike="noStrike" kern="1200" cap="none" spc="40" normalizeH="0" baseline="-25000" noProof="1">
                <a:ln>
                  <a:noFill/>
                </a:ln>
                <a:solidFill>
                  <a:schemeClr val="tx1"/>
                </a:solidFill>
                <a:effectLst/>
                <a:uLnTx/>
                <a:uFillTx/>
                <a:latin typeface="宋体" panose="02010600030101010101" pitchFamily="2" charset="-122"/>
                <a:ea typeface="+mn-ea"/>
                <a:cs typeface="宋体" panose="02010600030101010101" pitchFamily="2" charset="-122"/>
              </a:rPr>
              <a:t>i</a:t>
            </a:r>
            <a:endParaRPr kumimoji="0" lang="zh-CN" altLang="en-US"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endParaRPr>
          </a:p>
        </p:txBody>
      </p:sp>
      <p:graphicFrame>
        <p:nvGraphicFramePr>
          <p:cNvPr id="33802" name="对象 -2147482540"/>
          <p:cNvGraphicFramePr>
            <a:graphicFrameLocks noChangeAspect="1"/>
          </p:cNvGraphicFramePr>
          <p:nvPr/>
        </p:nvGraphicFramePr>
        <p:xfrm>
          <a:off x="3597275" y="4094163"/>
          <a:ext cx="2562225" cy="338137"/>
        </p:xfrm>
        <a:graphic>
          <a:graphicData uri="http://schemas.openxmlformats.org/presentationml/2006/ole">
            <mc:AlternateContent xmlns:mc="http://schemas.openxmlformats.org/markup-compatibility/2006">
              <mc:Choice xmlns:v="urn:schemas-microsoft-com:vml" Requires="v">
                <p:oleObj spid="_x0000_s3078" name="" r:id="rId5" imgW="1333500" imgH="177165" progId="Equation.3">
                  <p:embed/>
                </p:oleObj>
              </mc:Choice>
              <mc:Fallback>
                <p:oleObj name="" r:id="rId5" imgW="1333500" imgH="177165" progId="Equation.3">
                  <p:embed/>
                  <p:pic>
                    <p:nvPicPr>
                      <p:cNvPr id="0" name="图片 3077"/>
                      <p:cNvPicPr/>
                      <p:nvPr/>
                    </p:nvPicPr>
                    <p:blipFill>
                      <a:blip r:embed="rId6"/>
                      <a:stretch>
                        <a:fillRect/>
                      </a:stretch>
                    </p:blipFill>
                    <p:spPr>
                      <a:xfrm>
                        <a:off x="3597275" y="4094163"/>
                        <a:ext cx="2562225" cy="338137"/>
                      </a:xfrm>
                      <a:prstGeom prst="rect">
                        <a:avLst/>
                      </a:prstGeom>
                      <a:noFill/>
                      <a:ln w="38100">
                        <a:noFill/>
                        <a:miter/>
                      </a:ln>
                    </p:spPr>
                  </p:pic>
                </p:oleObj>
              </mc:Fallback>
            </mc:AlternateContent>
          </a:graphicData>
        </a:graphic>
      </p:graphicFrame>
      <p:sp>
        <p:nvSpPr>
          <p:cNvPr id="33803" name="文本框 14"/>
          <p:cNvSpPr txBox="1"/>
          <p:nvPr/>
        </p:nvSpPr>
        <p:spPr>
          <a:xfrm>
            <a:off x="1639888" y="4629150"/>
            <a:ext cx="6013450" cy="334963"/>
          </a:xfrm>
          <a:prstGeom prst="rect">
            <a:avLst/>
          </a:prstGeom>
          <a:noFill/>
          <a:ln w="9525">
            <a:noFill/>
          </a:ln>
        </p:spPr>
        <p:txBody>
          <a:bodyPr>
            <a:spAutoFit/>
          </a:bodyPr>
          <a:p>
            <a:pPr lvl="0" eaLnBrk="1" hangingPunct="1"/>
            <a:r>
              <a:rPr lang="en-US" altLang="zh-CN" sz="1600" dirty="0">
                <a:latin typeface="宋体" panose="02010600030101010101" pitchFamily="2" charset="-122"/>
                <a:ea typeface="宋体" panose="02010600030101010101" pitchFamily="2" charset="-122"/>
              </a:rPr>
              <a:t>Step4.</a:t>
            </a:r>
            <a:r>
              <a:rPr lang="zh-CN" altLang="en-US" sz="1600" dirty="0">
                <a:latin typeface="宋体" panose="02010600030101010101" pitchFamily="2" charset="-122"/>
                <a:ea typeface="宋体" panose="02010600030101010101" pitchFamily="2" charset="-122"/>
              </a:rPr>
              <a:t>计算非平衡率</a:t>
            </a:r>
            <a:r>
              <a:rPr lang="en-US" altLang="zh-CN" sz="1600" dirty="0">
                <a:latin typeface="宋体" panose="02010600030101010101" pitchFamily="2" charset="-122"/>
                <a:ea typeface="宋体" panose="02010600030101010101" pitchFamily="2" charset="-122"/>
              </a:rPr>
              <a:t>R</a:t>
            </a:r>
            <a:r>
              <a:rPr lang="zh-CN" altLang="en-US" sz="1600" dirty="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graphicFrame>
        <p:nvGraphicFramePr>
          <p:cNvPr id="33804" name="对象 -2147482536"/>
          <p:cNvGraphicFramePr>
            <a:graphicFrameLocks noChangeAspect="1"/>
          </p:cNvGraphicFramePr>
          <p:nvPr/>
        </p:nvGraphicFramePr>
        <p:xfrm>
          <a:off x="3408363" y="4964113"/>
          <a:ext cx="2940050" cy="541337"/>
        </p:xfrm>
        <a:graphic>
          <a:graphicData uri="http://schemas.openxmlformats.org/presentationml/2006/ole">
            <mc:AlternateContent xmlns:mc="http://schemas.openxmlformats.org/markup-compatibility/2006">
              <mc:Choice xmlns:v="urn:schemas-microsoft-com:vml" Requires="v">
                <p:oleObj spid="_x0000_s3081" name="" r:id="rId7" imgW="1727200" imgH="316865" progId="Equation.3">
                  <p:embed/>
                </p:oleObj>
              </mc:Choice>
              <mc:Fallback>
                <p:oleObj name="" r:id="rId7" imgW="1727200" imgH="316865" progId="Equation.3">
                  <p:embed/>
                  <p:pic>
                    <p:nvPicPr>
                      <p:cNvPr id="0" name="图片 3080"/>
                      <p:cNvPicPr/>
                      <p:nvPr/>
                    </p:nvPicPr>
                    <p:blipFill>
                      <a:blip r:embed="rId8"/>
                      <a:stretch>
                        <a:fillRect/>
                      </a:stretch>
                    </p:blipFill>
                    <p:spPr>
                      <a:xfrm>
                        <a:off x="3408363" y="4964113"/>
                        <a:ext cx="2940050" cy="541337"/>
                      </a:xfrm>
                      <a:prstGeom prst="rect">
                        <a:avLst/>
                      </a:prstGeom>
                      <a:noFill/>
                      <a:ln w="38100">
                        <a:noFill/>
                        <a:miter/>
                      </a:ln>
                    </p:spPr>
                  </p:pic>
                </p:oleObj>
              </mc:Fallback>
            </mc:AlternateContent>
          </a:graphicData>
        </a:graphic>
      </p:graphicFrame>
      <p:sp>
        <p:nvSpPr>
          <p:cNvPr id="17" name="文本框 16"/>
          <p:cNvSpPr txBox="1"/>
          <p:nvPr/>
        </p:nvSpPr>
        <p:spPr>
          <a:xfrm>
            <a:off x="1639888" y="5529263"/>
            <a:ext cx="7337425" cy="579438"/>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如果非平衡率小于目标值则继续重复步骤</a:t>
            </a:r>
            <a:r>
              <a:rPr kumimoji="0" lang="en-US" altLang="zh-CN"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2,3,4</a:t>
            </a:r>
            <a:r>
              <a:rPr kumimoji="0" lang="zh-CN" altLang="en-US"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；否则结束。最后将合成的数据集</a:t>
            </a:r>
            <a:r>
              <a:rPr kumimoji="0" lang="en-US" altLang="zh-CN"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X</a:t>
            </a:r>
            <a:r>
              <a:rPr kumimoji="0" lang="en-US" altLang="zh-CN" sz="1600" b="0" i="0" u="none" strike="noStrike" kern="1200" cap="none" spc="40" normalizeH="0" baseline="-25000" noProof="1">
                <a:ln>
                  <a:noFill/>
                </a:ln>
                <a:solidFill>
                  <a:schemeClr val="tx1"/>
                </a:solidFill>
                <a:effectLst/>
                <a:uLnTx/>
                <a:uFillTx/>
                <a:latin typeface="宋体" panose="02010600030101010101" pitchFamily="2" charset="-122"/>
                <a:ea typeface="+mn-ea"/>
                <a:cs typeface="宋体" panose="02010600030101010101" pitchFamily="2" charset="-122"/>
              </a:rPr>
              <a:t>new</a:t>
            </a:r>
            <a:r>
              <a:rPr kumimoji="0" lang="zh-CN" altLang="en-US"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rPr>
              <a:t>放入原始数据集中作为随机森林分类算法的训练数据。</a:t>
            </a:r>
            <a:endParaRPr kumimoji="0" lang="zh-CN" altLang="en-US" sz="1600" b="0" i="0" u="none" strike="noStrike" kern="1200" cap="none" spc="40" normalizeH="0" baseline="0" noProof="1">
              <a:ln>
                <a:noFill/>
              </a:ln>
              <a:solidFill>
                <a:schemeClr val="tx1"/>
              </a:solidFill>
              <a:effectLst/>
              <a:uLnTx/>
              <a:uFillTx/>
              <a:latin typeface="宋体" panose="02010600030101010101" pitchFamily="2" charset="-122"/>
              <a:ea typeface="+mn-ea"/>
              <a:cs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4819"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sp>
        <p:nvSpPr>
          <p:cNvPr id="22" name="文本框 21"/>
          <p:cNvSpPr txBox="1"/>
          <p:nvPr/>
        </p:nvSpPr>
        <p:spPr>
          <a:xfrm>
            <a:off x="1555750" y="1173163"/>
            <a:ext cx="40528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基于重心的SMOTE算法的改进</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pic>
        <p:nvPicPr>
          <p:cNvPr id="7" name="图片 6" descr="1allPPT"/>
          <p:cNvPicPr>
            <a:picLocks noChangeAspect="1"/>
          </p:cNvPicPr>
          <p:nvPr/>
        </p:nvPicPr>
        <p:blipFill>
          <a:blip r:embed="rId1"/>
          <a:srcRect t="2528" b="2826"/>
          <a:stretch>
            <a:fillRect/>
          </a:stretch>
        </p:blipFill>
        <p:spPr>
          <a:xfrm>
            <a:off x="1993900" y="1992313"/>
            <a:ext cx="6299200" cy="4560887"/>
          </a:xfrm>
          <a:prstGeom prst="rect">
            <a:avLst/>
          </a:prstGeom>
          <a:noFill/>
          <a:ln w="9525">
            <a:noFill/>
          </a:ln>
        </p:spPr>
      </p:pic>
      <p:pic>
        <p:nvPicPr>
          <p:cNvPr id="8" name="图片 7" descr="3allPPT"/>
          <p:cNvPicPr>
            <a:picLocks noChangeAspect="1"/>
          </p:cNvPicPr>
          <p:nvPr/>
        </p:nvPicPr>
        <p:blipFill>
          <a:blip r:embed="rId2"/>
          <a:srcRect l="1044" t="8418" r="1814" b="13194"/>
          <a:stretch>
            <a:fillRect/>
          </a:stretch>
        </p:blipFill>
        <p:spPr>
          <a:xfrm>
            <a:off x="1924050" y="2724150"/>
            <a:ext cx="6554788" cy="2974975"/>
          </a:xfrm>
          <a:prstGeom prst="rect">
            <a:avLst/>
          </a:prstGeom>
          <a:noFill/>
          <a:ln w="9525">
            <a:noFill/>
          </a:ln>
        </p:spPr>
      </p:pic>
      <p:sp>
        <p:nvSpPr>
          <p:cNvPr id="11267" name="TextBox 18"/>
          <p:cNvSpPr/>
          <p:nvPr/>
        </p:nvSpPr>
        <p:spPr>
          <a:xfrm>
            <a:off x="2025650" y="2787650"/>
            <a:ext cx="6091238" cy="1935163"/>
          </a:xfrm>
          <a:prstGeom prst="rect">
            <a:avLst/>
          </a:prstGeom>
          <a:noFill/>
          <a:ln w="12700" cap="flat" cmpd="sng">
            <a:solidFill>
              <a:srgbClr val="385D8A"/>
            </a:solidFill>
            <a:prstDash val="dash"/>
            <a:miter/>
            <a:headEnd type="none" w="med" len="med"/>
            <a:tailEnd type="none" w="med" len="med"/>
          </a:ln>
        </p:spPr>
        <p:txBody>
          <a:bodyPr/>
          <a:lstStyle/>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宋体" panose="02010600030101010101" pitchFamily="2" charset="-122"/>
              </a:rPr>
              <a:t>合成新样本既保留了少数类样本的固有特性，与原始样本保持一定差异，防止过拟合现象</a:t>
            </a: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宋体" panose="02010600030101010101" pitchFamily="2" charset="-122"/>
              </a:rPr>
              <a:t>有效克服噪声样本合成噪声新样本时的问题</a:t>
            </a: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宋体" panose="02010600030101010101" pitchFamily="2" charset="-122"/>
              </a:rPr>
              <a:t>良好区分了样本边界，克服新样本模糊类别边界的问题</a:t>
            </a: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宋体" panose="02010600030101010101" pitchFamily="2" charset="-122"/>
              </a:rPr>
              <a:t>KNN</a:t>
            </a: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宋体" panose="02010600030101010101" pitchFamily="2" charset="-122"/>
              </a:rPr>
              <a:t>拓展思想：多个同类样本组建的区域内都是同类样本</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par>
                          <p:cTn id="7" fill="hold">
                            <p:stCondLst>
                              <p:cond delay="0"/>
                            </p:stCondLst>
                            <p:childTnLst>
                              <p:par>
                                <p:cTn id="8" presetID="3" presetClass="entr" presetSubtype="1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par>
                          <p:cTn id="15" fill="hold">
                            <p:stCondLst>
                              <p:cond delay="0"/>
                            </p:stCondLst>
                            <p:childTnLst>
                              <p:par>
                                <p:cTn id="16" presetID="3" presetClass="entr" presetSubtype="10" fill="hold" grpId="0" nodeType="afterEffect">
                                  <p:stCondLst>
                                    <p:cond delay="0"/>
                                  </p:stCondLst>
                                  <p:childTnLst>
                                    <p:set>
                                      <p:cBhvr>
                                        <p:cTn id="17" dur="1" fill="hold">
                                          <p:stCondLst>
                                            <p:cond delay="0"/>
                                          </p:stCondLst>
                                        </p:cTn>
                                        <p:tgtEl>
                                          <p:spTgt spid="11267"/>
                                        </p:tgtEl>
                                        <p:attrNameLst>
                                          <p:attrName>style.visibility</p:attrName>
                                        </p:attrNameLst>
                                      </p:cBhvr>
                                      <p:to>
                                        <p:strVal val="visible"/>
                                      </p:to>
                                    </p:set>
                                    <p:animEffect transition="in" filter="blinds(horizontal)">
                                      <p:cBhvr>
                                        <p:cTn id="18"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6867"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sp>
        <p:nvSpPr>
          <p:cNvPr id="22" name="文本框 21"/>
          <p:cNvSpPr txBox="1"/>
          <p:nvPr/>
        </p:nvSpPr>
        <p:spPr>
          <a:xfrm>
            <a:off x="1555750" y="1173163"/>
            <a:ext cx="40528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改进</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SMOTE算法</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前后对比</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graphicFrame>
        <p:nvGraphicFramePr>
          <p:cNvPr id="2" name="表格 -1"/>
          <p:cNvGraphicFramePr/>
          <p:nvPr/>
        </p:nvGraphicFramePr>
        <p:xfrm>
          <a:off x="1484313" y="4694238"/>
          <a:ext cx="7505700" cy="1390650"/>
        </p:xfrm>
        <a:graphic>
          <a:graphicData uri="http://schemas.openxmlformats.org/drawingml/2006/table">
            <a:tbl>
              <a:tblPr firstRow="1" bandRow="1">
                <a:tableStyleId>{5940675A-B579-460E-94D1-54222C63F5DA}</a:tableStyleId>
              </a:tblPr>
              <a:tblGrid>
                <a:gridCol w="1088933"/>
                <a:gridCol w="1056551"/>
                <a:gridCol w="1152428"/>
                <a:gridCol w="1507362"/>
                <a:gridCol w="1573397"/>
                <a:gridCol w="1127030"/>
              </a:tblGrid>
              <a:tr h="347345">
                <a:tc>
                  <a:txBody>
                    <a:bodyPr/>
                    <a:lstStyle/>
                    <a:p>
                      <a:pPr marL="0" indent="0" algn="ctr">
                        <a:buNone/>
                      </a:pPr>
                      <a:r>
                        <a:rPr lang="zh-CN" altLang="en-US" sz="1600" b="0" u="none">
                          <a:latin typeface="+mn-ea"/>
                          <a:cs typeface="宋体" panose="02010600030101010101" pitchFamily="2" charset="-122"/>
                        </a:rPr>
                        <a:t>数据集</a:t>
                      </a:r>
                      <a:endParaRPr lang="zh-CN" altLang="en-US" sz="1600" b="0" u="none">
                        <a:latin typeface="+mn-ea"/>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0" u="none">
                          <a:latin typeface="+mn-ea"/>
                          <a:cs typeface="宋体" panose="02010600030101010101" pitchFamily="2" charset="-122"/>
                        </a:rPr>
                        <a:t>属性个数</a:t>
                      </a:r>
                      <a:endParaRPr lang="zh-CN" altLang="en-US" sz="1600" b="0" u="none">
                        <a:latin typeface="+mn-ea"/>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0" u="none">
                          <a:latin typeface="+mn-ea"/>
                          <a:cs typeface="宋体" panose="02010600030101010101" pitchFamily="2" charset="-122"/>
                        </a:rPr>
                        <a:t>样本数</a:t>
                      </a:r>
                      <a:endParaRPr lang="zh-CN" altLang="en-US"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0" u="none">
                          <a:latin typeface="+mn-ea"/>
                          <a:cs typeface="宋体" panose="02010600030101010101" pitchFamily="2" charset="-122"/>
                        </a:rPr>
                        <a:t>少数类样本数</a:t>
                      </a:r>
                      <a:endParaRPr lang="zh-CN" altLang="en-US"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0" u="none">
                          <a:latin typeface="+mn-ea"/>
                          <a:cs typeface="宋体" panose="02010600030101010101" pitchFamily="2" charset="-122"/>
                        </a:rPr>
                        <a:t>多数类样本数</a:t>
                      </a:r>
                      <a:endParaRPr lang="zh-CN" altLang="en-US"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0" u="none">
                          <a:latin typeface="+mn-ea"/>
                          <a:cs typeface="宋体" panose="02010600030101010101" pitchFamily="2" charset="-122"/>
                        </a:rPr>
                        <a:t>非平衡率</a:t>
                      </a:r>
                      <a:endParaRPr lang="zh-CN" altLang="en-US"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8615">
                <a:tc>
                  <a:txBody>
                    <a:bodyPr/>
                    <a:lstStyle/>
                    <a:p>
                      <a:pPr marL="0" indent="0" algn="ctr">
                        <a:buNone/>
                      </a:pPr>
                      <a:r>
                        <a:rPr lang="en-US" altLang="zh-CN" sz="1600" b="0" u="none">
                          <a:latin typeface="+mn-ea"/>
                          <a:cs typeface="Times New Roman" panose="02020603050405020304" pitchFamily="18" charset="0"/>
                        </a:rPr>
                        <a:t>  Glass</a:t>
                      </a:r>
                      <a:endParaRPr lang="en-US" altLang="zh-CN" sz="1600" b="0" u="none">
                        <a:latin typeface="+mn-ea"/>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10</a:t>
                      </a:r>
                      <a:endParaRPr lang="en-US" altLang="zh-CN" sz="1600" b="0" u="none">
                        <a:latin typeface="+mn-ea"/>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214</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  29</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  185</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   13.6%</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345">
                <a:tc>
                  <a:txBody>
                    <a:bodyPr/>
                    <a:lstStyle/>
                    <a:p>
                      <a:pPr marL="0" indent="0" algn="ctr">
                        <a:buNone/>
                      </a:pPr>
                      <a:r>
                        <a:rPr lang="en-US" altLang="zh-CN" sz="1600" b="0" u="none">
                          <a:latin typeface="+mn-ea"/>
                          <a:cs typeface="Times New Roman" panose="02020603050405020304" pitchFamily="18" charset="0"/>
                        </a:rPr>
                        <a:t>  Adult</a:t>
                      </a:r>
                      <a:endParaRPr lang="en-US" altLang="zh-CN" sz="1600" b="0" u="none">
                        <a:latin typeface="+mn-ea"/>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14</a:t>
                      </a:r>
                      <a:endParaRPr lang="en-US" altLang="zh-CN" sz="1600" b="0" u="none">
                        <a:latin typeface="+mn-ea"/>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48842</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12732</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 36110</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   26.1%</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7345">
                <a:tc>
                  <a:txBody>
                    <a:bodyPr/>
                    <a:lstStyle/>
                    <a:p>
                      <a:pPr marL="0" indent="0" algn="ctr">
                        <a:buNone/>
                      </a:pPr>
                      <a:r>
                        <a:rPr lang="en-US" altLang="zh-CN" sz="1600" b="0" u="none">
                          <a:latin typeface="+mn-ea"/>
                          <a:cs typeface="Times New Roman" panose="02020603050405020304" pitchFamily="18" charset="0"/>
                        </a:rPr>
                        <a:t>Haberman</a:t>
                      </a:r>
                      <a:endParaRPr lang="en-US" altLang="zh-CN" sz="1600" b="0" u="none">
                        <a:latin typeface="+mn-ea"/>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3</a:t>
                      </a:r>
                      <a:endParaRPr lang="en-US" altLang="zh-CN" sz="1600" b="0" u="none">
                        <a:latin typeface="+mn-ea"/>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306</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  81</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  225</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0" u="none">
                          <a:latin typeface="+mn-ea"/>
                          <a:cs typeface="宋体" panose="02010600030101010101" pitchFamily="2" charset="-122"/>
                        </a:rPr>
                        <a:t>   26.5%</a:t>
                      </a:r>
                      <a:endParaRPr lang="en-US" altLang="zh-CN" sz="1600" b="0" u="none">
                        <a:latin typeface="+mn-ea"/>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7" name="矩形 106"/>
          <p:cNvSpPr/>
          <p:nvPr/>
        </p:nvSpPr>
        <p:spPr>
          <a:xfrm>
            <a:off x="1292225" y="2028825"/>
            <a:ext cx="7781925" cy="2451100"/>
          </a:xfrm>
          <a:prstGeom prst="rect">
            <a:avLst/>
          </a:prstGeom>
          <a:noFill/>
          <a:ln w="12700" cap="flat" cmpd="sng">
            <a:solidFill>
              <a:srgbClr val="385D8A"/>
            </a:solidFill>
            <a:prstDash val="dash"/>
            <a:miter/>
            <a:headEnd type="none" w="med" len="med"/>
            <a:tailEnd type="none" w="med" len="med"/>
          </a:ln>
        </p:spPr>
        <p:txBody>
          <a:bodyPr/>
          <a:lstStyle/>
          <a:p>
            <a:pPr marL="0" marR="0" lvl="0" indent="0" algn="l" defTabSz="914400" rtl="0" eaLnBrk="1" fontAlgn="base" latinLnBrk="0" hangingPunct="1">
              <a:lnSpc>
                <a:spcPct val="150000"/>
              </a:lnSpc>
              <a:spcBef>
                <a:spcPct val="0"/>
              </a:spcBef>
              <a:spcAft>
                <a:spcPct val="0"/>
              </a:spcAft>
              <a:buClrTx/>
              <a:buSzPct val="80000"/>
              <a:buFont typeface="Wingdings" panose="05000000000000000000" charset="0"/>
              <a:buNone/>
              <a:defRPr/>
            </a:pPr>
            <a:r>
              <a:rPr kumimoji="0" lang="zh-CN" sz="1800" b="0" i="0" u="none" strike="noStrike" kern="1200" cap="none" spc="0" normalizeH="0" baseline="0" noProof="1">
                <a:ln>
                  <a:noFill/>
                </a:ln>
                <a:solidFill>
                  <a:schemeClr val="tx1"/>
                </a:solidFill>
                <a:effectLst/>
                <a:uLnTx/>
                <a:uFillTx/>
                <a:latin typeface="+mn-ea"/>
                <a:ea typeface="+mn-ea"/>
                <a:cs typeface="+mn-ea"/>
                <a:sym typeface="+mn-ea"/>
              </a:rPr>
              <a:t>实验收集到三组类别不均衡的纯数值数据集，对</a:t>
            </a:r>
            <a:r>
              <a:rPr kumimoji="0" lang="zh-CN" sz="1800" b="1" i="0" u="none" strike="noStrike" kern="1200" cap="none" spc="0" normalizeH="0" baseline="0" noProof="1">
                <a:ln>
                  <a:noFill/>
                </a:ln>
                <a:solidFill>
                  <a:schemeClr val="tx1"/>
                </a:solidFill>
                <a:effectLst/>
                <a:uLnTx/>
                <a:uFillTx/>
                <a:latin typeface="+mn-ea"/>
                <a:ea typeface="+mn-ea"/>
                <a:cs typeface="+mn-ea"/>
                <a:sym typeface="+mn-ea"/>
              </a:rPr>
              <a:t>数据集进行平衡新改造后使用随机森林进行分类预测</a:t>
            </a:r>
            <a:r>
              <a:rPr kumimoji="0" lang="zh-CN" sz="1800" b="0" i="0" u="none" strike="noStrike" kern="1200" cap="none" spc="0" normalizeH="0" baseline="0" noProof="1">
                <a:ln>
                  <a:noFill/>
                </a:ln>
                <a:solidFill>
                  <a:schemeClr val="tx1"/>
                </a:solidFill>
                <a:effectLst/>
                <a:uLnTx/>
                <a:uFillTx/>
                <a:latin typeface="+mn-ea"/>
                <a:ea typeface="+mn-ea"/>
                <a:cs typeface="+mn-ea"/>
                <a:sym typeface="+mn-ea"/>
              </a:rPr>
              <a:t>。数据可从</a:t>
            </a:r>
            <a:r>
              <a:rPr kumimoji="0" lang="zh-CN" sz="1800" b="0" i="0" u="none" strike="noStrike" kern="600" cap="none" spc="0" normalizeH="0" baseline="0" noProof="1">
                <a:ln>
                  <a:noFill/>
                </a:ln>
                <a:solidFill>
                  <a:schemeClr val="tx1"/>
                </a:solidFill>
                <a:effectLst/>
                <a:uLnTx/>
                <a:uFillTx/>
                <a:latin typeface="+mn-ea"/>
                <a:ea typeface="+mn-ea"/>
                <a:cs typeface="+mn-ea"/>
                <a:sym typeface="+mn-ea"/>
              </a:rPr>
              <a:t>http://archive.ics.uci.edu/ml/</a:t>
            </a:r>
            <a:r>
              <a:rPr kumimoji="0" lang="zh-CN" sz="1800" b="0" i="0" u="none" strike="noStrike" kern="1200" cap="none" spc="0" normalizeH="0" baseline="0" noProof="1">
                <a:ln>
                  <a:noFill/>
                </a:ln>
                <a:solidFill>
                  <a:schemeClr val="tx1"/>
                </a:solidFill>
                <a:effectLst/>
                <a:uLnTx/>
                <a:uFillTx/>
                <a:latin typeface="+mn-ea"/>
                <a:ea typeface="+mn-ea"/>
                <a:cs typeface="+mn-ea"/>
                <a:sym typeface="+mn-ea"/>
              </a:rPr>
              <a:t>网址下载得到：</a:t>
            </a:r>
            <a:endParaRPr kumimoji="0" lang="zh-CN" sz="1800" b="0" i="0" u="none" strike="noStrike" kern="1200" cap="none" spc="0" normalizeH="0" baseline="0" noProof="1">
              <a:ln>
                <a:noFill/>
              </a:ln>
              <a:solidFill>
                <a:schemeClr val="tx1"/>
              </a:solidFill>
              <a:effectLst/>
              <a:uLnTx/>
              <a:uFillTx/>
              <a:latin typeface="+mn-ea"/>
              <a:ea typeface="+mn-ea"/>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sz="1600" b="0" i="0" u="none" strike="noStrike" kern="1200" cap="none" spc="0" normalizeH="0" baseline="0" noProof="1">
                <a:ln>
                  <a:noFill/>
                </a:ln>
                <a:solidFill>
                  <a:schemeClr val="tx1"/>
                </a:solidFill>
                <a:effectLst/>
                <a:uLnTx/>
                <a:uFillTx/>
                <a:latin typeface="+mn-ea"/>
                <a:ea typeface="+mn-ea"/>
                <a:cs typeface="+mn-ea"/>
                <a:sym typeface="+mn-ea"/>
              </a:rPr>
              <a:t>Glass:根据玻璃的各种属性判断是否为犯罪常用玻璃类别</a:t>
            </a:r>
            <a:endParaRPr kumimoji="0" lang="zh-CN" sz="1600" b="0" i="0" u="none" strike="noStrike" kern="1200" cap="none" spc="0" normalizeH="0" baseline="0" noProof="1">
              <a:ln>
                <a:noFill/>
              </a:ln>
              <a:solidFill>
                <a:schemeClr val="tx1"/>
              </a:solidFill>
              <a:effectLst/>
              <a:uLnTx/>
              <a:uFillTx/>
              <a:latin typeface="+mn-ea"/>
              <a:ea typeface="+mn-ea"/>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sz="1600" b="0" i="0" u="none" strike="noStrike" kern="1200" cap="none" spc="0" normalizeH="0" baseline="0" noProof="1">
                <a:ln>
                  <a:noFill/>
                </a:ln>
                <a:solidFill>
                  <a:schemeClr val="tx1"/>
                </a:solidFill>
                <a:effectLst/>
                <a:uLnTx/>
                <a:uFillTx/>
                <a:latin typeface="+mn-ea"/>
                <a:ea typeface="+mn-ea"/>
                <a:cs typeface="+mn-ea"/>
                <a:sym typeface="+mn-ea"/>
              </a:rPr>
              <a:t>Adult:根据成年人的个人状况判断是否年薪在50K以上</a:t>
            </a:r>
            <a:endParaRPr kumimoji="0" lang="zh-CN" sz="1600" b="0" i="0" u="none" strike="noStrike" kern="1200" cap="none" spc="0" normalizeH="0" baseline="0" noProof="1">
              <a:ln>
                <a:noFill/>
              </a:ln>
              <a:solidFill>
                <a:schemeClr val="tx1"/>
              </a:solidFill>
              <a:effectLst/>
              <a:uLnTx/>
              <a:uFillTx/>
              <a:latin typeface="+mn-ea"/>
              <a:ea typeface="+mn-ea"/>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sz="1600" b="0" i="0" u="none" strike="noStrike" kern="1200" cap="none" spc="0" normalizeH="0" baseline="0" noProof="1">
                <a:ln>
                  <a:noFill/>
                </a:ln>
                <a:solidFill>
                  <a:schemeClr val="tx1"/>
                </a:solidFill>
                <a:effectLst/>
                <a:uLnTx/>
                <a:uFillTx/>
                <a:latin typeface="+mn-ea"/>
                <a:ea typeface="+mn-ea"/>
                <a:cs typeface="+mn-ea"/>
                <a:sym typeface="+mn-ea"/>
              </a:rPr>
              <a:t>Haberman:根据乳腺癌患者的情况对手术后的存活或死亡情况进行判断</a:t>
            </a:r>
            <a:endParaRPr kumimoji="0" lang="zh-CN" sz="1600" b="0" i="0" u="none" strike="noStrike" kern="1200" cap="none" spc="0" normalizeH="0" baseline="0" noProof="1">
              <a:ln>
                <a:noFill/>
              </a:ln>
              <a:solidFill>
                <a:schemeClr val="tx1"/>
              </a:solidFill>
              <a:effectLst/>
              <a:uLnTx/>
              <a:uFillTx/>
              <a:latin typeface="+mn-ea"/>
              <a:ea typeface="+mn-ea"/>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endParaRPr kumimoji="0" lang="zh-CN" sz="1800" b="0" i="0" u="none" strike="noStrike" kern="1200" cap="none" spc="0" normalizeH="0" baseline="0" noProof="1">
              <a:ln>
                <a:noFill/>
              </a:ln>
              <a:solidFill>
                <a:schemeClr val="tx1"/>
              </a:solidFill>
              <a:effectLst/>
              <a:uLnTx/>
              <a:uFillTx/>
              <a:latin typeface="+mn-ea"/>
              <a:ea typeface="+mn-ea"/>
              <a:cs typeface="+mn-ea"/>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38915"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sp>
        <p:nvSpPr>
          <p:cNvPr id="22" name="文本框 21"/>
          <p:cNvSpPr txBox="1"/>
          <p:nvPr/>
        </p:nvSpPr>
        <p:spPr>
          <a:xfrm>
            <a:off x="1555750" y="1173163"/>
            <a:ext cx="40528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改进</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SMOTE算法</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前后对比</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graphicFrame>
        <p:nvGraphicFramePr>
          <p:cNvPr id="2" name="表格 1"/>
          <p:cNvGraphicFramePr/>
          <p:nvPr/>
        </p:nvGraphicFramePr>
        <p:xfrm>
          <a:off x="2444750" y="2022475"/>
          <a:ext cx="6276975" cy="1412875"/>
        </p:xfrm>
        <a:graphic>
          <a:graphicData uri="http://schemas.openxmlformats.org/drawingml/2006/table">
            <a:tbl>
              <a:tblPr firstRow="1" bandRow="1">
                <a:tableStyleId>{5940675A-B579-460E-94D1-54222C63F5DA}</a:tableStyleId>
              </a:tblPr>
              <a:tblGrid>
                <a:gridCol w="1813560"/>
                <a:gridCol w="1487805"/>
                <a:gridCol w="1487805"/>
                <a:gridCol w="1487805"/>
              </a:tblGrid>
              <a:tr h="353099">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  </a:t>
                      </a:r>
                      <a:r>
                        <a:rPr lang="zh-CN" altLang="en-US" sz="1400" b="0" u="none">
                          <a:latin typeface="宋体" panose="02010600030101010101" pitchFamily="2" charset="-122"/>
                          <a:ea typeface="宋体" panose="02010600030101010101" pitchFamily="2" charset="-122"/>
                          <a:cs typeface="宋体" panose="02010600030101010101" pitchFamily="2" charset="-122"/>
                        </a:rPr>
                        <a:t>数据集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Glass</a:t>
                      </a:r>
                      <a:endPar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 Adult</a:t>
                      </a:r>
                      <a:endPar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Haberman</a:t>
                      </a:r>
                      <a:endPar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259">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原始数据集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0.6542</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0.6669</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0.6937</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259">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 </a:t>
                      </a:r>
                      <a:r>
                        <a:rPr lang="zh-CN" altLang="en-US" sz="1400" b="0" u="none">
                          <a:latin typeface="宋体" panose="02010600030101010101" pitchFamily="2" charset="-122"/>
                          <a:ea typeface="宋体" panose="02010600030101010101" pitchFamily="2" charset="-122"/>
                          <a:cs typeface="宋体" panose="02010600030101010101" pitchFamily="2" charset="-122"/>
                        </a:rPr>
                        <a:t>传统</a:t>
                      </a:r>
                      <a:r>
                        <a:rPr lang="en-US" altLang="zh-CN" sz="1400" b="0" u="none">
                          <a:latin typeface="宋体" panose="02010600030101010101" pitchFamily="2" charset="-122"/>
                          <a:ea typeface="宋体" panose="02010600030101010101" pitchFamily="2" charset="-122"/>
                          <a:cs typeface="宋体" panose="02010600030101010101" pitchFamily="2" charset="-122"/>
                        </a:rPr>
                        <a:t>SMOTE</a:t>
                      </a:r>
                      <a:r>
                        <a:rPr lang="zh-CN" altLang="en-US" sz="1400" b="0" u="none">
                          <a:latin typeface="宋体" panose="02010600030101010101" pitchFamily="2" charset="-122"/>
                          <a:ea typeface="宋体" panose="02010600030101010101" pitchFamily="2" charset="-122"/>
                          <a:cs typeface="宋体" panose="02010600030101010101" pitchFamily="2" charset="-122"/>
                        </a:rPr>
                        <a:t>处理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0.7319</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0.7523</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0.7875</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3259">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改进的</a:t>
                      </a:r>
                      <a:r>
                        <a:rPr lang="en-US" altLang="zh-CN" sz="1400" b="1" u="none">
                          <a:latin typeface="宋体" panose="02010600030101010101" pitchFamily="2" charset="-122"/>
                          <a:ea typeface="宋体" panose="02010600030101010101" pitchFamily="2" charset="-122"/>
                          <a:cs typeface="宋体" panose="02010600030101010101" pitchFamily="2" charset="-122"/>
                        </a:rPr>
                        <a:t>SMOTE</a:t>
                      </a:r>
                      <a:r>
                        <a:rPr lang="zh-CN" altLang="en-US" sz="1400" b="1" u="none">
                          <a:latin typeface="宋体" panose="02010600030101010101" pitchFamily="2" charset="-122"/>
                          <a:ea typeface="宋体" panose="02010600030101010101" pitchFamily="2" charset="-122"/>
                          <a:cs typeface="宋体" panose="02010600030101010101" pitchFamily="2" charset="-122"/>
                        </a:rPr>
                        <a:t>处理</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a:latin typeface="宋体" panose="02010600030101010101" pitchFamily="2" charset="-122"/>
                          <a:ea typeface="宋体" panose="02010600030101010101" pitchFamily="2" charset="-122"/>
                          <a:cs typeface="宋体" panose="02010600030101010101" pitchFamily="2" charset="-122"/>
                        </a:rPr>
                        <a:t>0.7748</a:t>
                      </a:r>
                      <a:endParaRPr lang="en-US" altLang="zh-CN"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a:latin typeface="宋体" panose="02010600030101010101" pitchFamily="2" charset="-122"/>
                          <a:ea typeface="宋体" panose="02010600030101010101" pitchFamily="2" charset="-122"/>
                          <a:cs typeface="宋体" panose="02010600030101010101" pitchFamily="2" charset="-122"/>
                        </a:rPr>
                        <a:t>0.7842</a:t>
                      </a:r>
                      <a:endParaRPr lang="en-US" altLang="zh-CN"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a:latin typeface="宋体" panose="02010600030101010101" pitchFamily="2" charset="-122"/>
                          <a:ea typeface="宋体" panose="02010600030101010101" pitchFamily="2" charset="-122"/>
                          <a:cs typeface="宋体" panose="02010600030101010101" pitchFamily="2" charset="-122"/>
                        </a:rPr>
                        <a:t>0.8273</a:t>
                      </a:r>
                      <a:endParaRPr lang="en-US" altLang="zh-CN"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2444750" y="3584575"/>
          <a:ext cx="6276975" cy="1381125"/>
        </p:xfrm>
        <a:graphic>
          <a:graphicData uri="http://schemas.openxmlformats.org/drawingml/2006/table">
            <a:tbl>
              <a:tblPr firstRow="1" bandRow="1">
                <a:tableStyleId>{5940675A-B579-460E-94D1-54222C63F5DA}</a:tableStyleId>
              </a:tblPr>
              <a:tblGrid>
                <a:gridCol w="1814647"/>
                <a:gridCol w="1487443"/>
                <a:gridCol w="1487443"/>
                <a:gridCol w="1487443"/>
              </a:tblGrid>
              <a:tr h="345599">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  </a:t>
                      </a:r>
                      <a:r>
                        <a:rPr lang="zh-CN" altLang="en-US" sz="1400" b="0" u="none">
                          <a:latin typeface="宋体" panose="02010600030101010101" pitchFamily="2" charset="-122"/>
                          <a:ea typeface="宋体" panose="02010600030101010101" pitchFamily="2" charset="-122"/>
                          <a:cs typeface="宋体" panose="02010600030101010101" pitchFamily="2" charset="-122"/>
                        </a:rPr>
                        <a:t>数据集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 Glass</a:t>
                      </a:r>
                      <a:endPar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 Adult</a:t>
                      </a:r>
                      <a:endPar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rPr>
                        <a:t>   Haberman</a:t>
                      </a:r>
                      <a:endParaRPr lang="en-US" altLang="zh-CN" sz="1400" b="0" u="none">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964">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原始数据集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0.6812</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0.7043</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0.7137</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5599">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传统</a:t>
                      </a:r>
                      <a:r>
                        <a:rPr lang="en-US" altLang="zh-CN" sz="1400" b="0" u="none">
                          <a:latin typeface="宋体" panose="02010600030101010101" pitchFamily="2" charset="-122"/>
                          <a:ea typeface="宋体" panose="02010600030101010101" pitchFamily="2" charset="-122"/>
                          <a:cs typeface="宋体" panose="02010600030101010101" pitchFamily="2" charset="-122"/>
                        </a:rPr>
                        <a:t>SMOTE</a:t>
                      </a:r>
                      <a:r>
                        <a:rPr lang="zh-CN" altLang="en-US" sz="1400" b="0" u="none">
                          <a:latin typeface="宋体" panose="02010600030101010101" pitchFamily="2" charset="-122"/>
                          <a:ea typeface="宋体" panose="02010600030101010101" pitchFamily="2" charset="-122"/>
                          <a:cs typeface="宋体" panose="02010600030101010101" pitchFamily="2" charset="-122"/>
                        </a:rPr>
                        <a:t>处理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0.7511</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0.7685</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0.7963</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4964">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改进的</a:t>
                      </a:r>
                      <a:r>
                        <a:rPr lang="en-US" altLang="zh-CN" sz="1400" b="1" u="none">
                          <a:latin typeface="宋体" panose="02010600030101010101" pitchFamily="2" charset="-122"/>
                          <a:ea typeface="宋体" panose="02010600030101010101" pitchFamily="2" charset="-122"/>
                          <a:cs typeface="宋体" panose="02010600030101010101" pitchFamily="2" charset="-122"/>
                        </a:rPr>
                        <a:t>SMOTE</a:t>
                      </a:r>
                      <a:r>
                        <a:rPr lang="zh-CN" altLang="en-US" sz="1400" b="1" u="none">
                          <a:latin typeface="宋体" panose="02010600030101010101" pitchFamily="2" charset="-122"/>
                          <a:ea typeface="宋体" panose="02010600030101010101" pitchFamily="2" charset="-122"/>
                          <a:cs typeface="宋体" panose="02010600030101010101" pitchFamily="2" charset="-122"/>
                        </a:rPr>
                        <a:t>处理</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a:latin typeface="宋体" panose="02010600030101010101" pitchFamily="2" charset="-122"/>
                          <a:ea typeface="宋体" panose="02010600030101010101" pitchFamily="2" charset="-122"/>
                          <a:cs typeface="宋体" panose="02010600030101010101" pitchFamily="2" charset="-122"/>
                        </a:rPr>
                        <a:t>0.7885</a:t>
                      </a:r>
                      <a:endParaRPr lang="en-US" altLang="zh-CN"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a:latin typeface="宋体" panose="02010600030101010101" pitchFamily="2" charset="-122"/>
                          <a:ea typeface="宋体" panose="02010600030101010101" pitchFamily="2" charset="-122"/>
                          <a:cs typeface="宋体" panose="02010600030101010101" pitchFamily="2" charset="-122"/>
                        </a:rPr>
                        <a:t>0.7933</a:t>
                      </a:r>
                      <a:endParaRPr lang="en-US" altLang="zh-CN"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a:latin typeface="宋体" panose="02010600030101010101" pitchFamily="2" charset="-122"/>
                          <a:ea typeface="宋体" panose="02010600030101010101" pitchFamily="2" charset="-122"/>
                          <a:cs typeface="宋体" panose="02010600030101010101" pitchFamily="2" charset="-122"/>
                        </a:rPr>
                        <a:t>0.8273</a:t>
                      </a:r>
                      <a:endParaRPr lang="en-US" altLang="zh-CN"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2444750" y="5110163"/>
          <a:ext cx="6286500" cy="1335088"/>
        </p:xfrm>
        <a:graphic>
          <a:graphicData uri="http://schemas.openxmlformats.org/drawingml/2006/table">
            <a:tbl>
              <a:tblPr firstRow="1" bandRow="1">
                <a:tableStyleId>{5940675A-B579-460E-94D1-54222C63F5DA}</a:tableStyleId>
              </a:tblPr>
              <a:tblGrid>
                <a:gridCol w="1840679"/>
                <a:gridCol w="1481940"/>
                <a:gridCol w="1481940"/>
                <a:gridCol w="1481940"/>
              </a:tblGrid>
              <a:tr h="333891">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数据集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 Glass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 Adult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Haberman</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3891">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原始数据集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0.7041</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0.6829</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0.7337</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3414">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传统</a:t>
                      </a:r>
                      <a:r>
                        <a:rPr lang="en-US" altLang="zh-CN" sz="1400" b="0" u="none">
                          <a:latin typeface="宋体" panose="02010600030101010101" pitchFamily="2" charset="-122"/>
                          <a:ea typeface="宋体" panose="02010600030101010101" pitchFamily="2" charset="-122"/>
                          <a:cs typeface="宋体" panose="02010600030101010101" pitchFamily="2" charset="-122"/>
                        </a:rPr>
                        <a:t>SMOTE</a:t>
                      </a:r>
                      <a:r>
                        <a:rPr lang="zh-CN" altLang="en-US" sz="1400" b="0" u="none">
                          <a:latin typeface="宋体" panose="02010600030101010101" pitchFamily="2" charset="-122"/>
                          <a:ea typeface="宋体" panose="02010600030101010101" pitchFamily="2" charset="-122"/>
                          <a:cs typeface="宋体" panose="02010600030101010101" pitchFamily="2" charset="-122"/>
                        </a:rPr>
                        <a:t>处理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0.7897</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0.8185</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a:latin typeface="宋体" panose="02010600030101010101" pitchFamily="2" charset="-122"/>
                          <a:ea typeface="宋体" panose="02010600030101010101" pitchFamily="2" charset="-122"/>
                          <a:cs typeface="宋体" panose="02010600030101010101" pitchFamily="2" charset="-122"/>
                        </a:rPr>
                        <a:t>0.8212</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3891">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改进的</a:t>
                      </a:r>
                      <a:r>
                        <a:rPr lang="en-US" altLang="zh-CN" sz="1400" b="1" u="none">
                          <a:latin typeface="宋体" panose="02010600030101010101" pitchFamily="2" charset="-122"/>
                          <a:ea typeface="宋体" panose="02010600030101010101" pitchFamily="2" charset="-122"/>
                          <a:cs typeface="宋体" panose="02010600030101010101" pitchFamily="2" charset="-122"/>
                        </a:rPr>
                        <a:t>SMOTE</a:t>
                      </a:r>
                      <a:r>
                        <a:rPr lang="zh-CN" altLang="en-US" sz="1400" b="1" u="none">
                          <a:latin typeface="宋体" panose="02010600030101010101" pitchFamily="2" charset="-122"/>
                          <a:ea typeface="宋体" panose="02010600030101010101" pitchFamily="2" charset="-122"/>
                          <a:cs typeface="宋体" panose="02010600030101010101" pitchFamily="2" charset="-122"/>
                        </a:rPr>
                        <a:t>处理</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a:latin typeface="宋体" panose="02010600030101010101" pitchFamily="2" charset="-122"/>
                          <a:ea typeface="宋体" panose="02010600030101010101" pitchFamily="2" charset="-122"/>
                          <a:cs typeface="宋体" panose="02010600030101010101" pitchFamily="2" charset="-122"/>
                        </a:rPr>
                        <a:t>0.8159</a:t>
                      </a:r>
                      <a:endParaRPr lang="en-US" altLang="zh-CN"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a:latin typeface="宋体" panose="02010600030101010101" pitchFamily="2" charset="-122"/>
                          <a:ea typeface="宋体" panose="02010600030101010101" pitchFamily="2" charset="-122"/>
                          <a:cs typeface="宋体" panose="02010600030101010101" pitchFamily="2" charset="-122"/>
                        </a:rPr>
                        <a:t>0.8433</a:t>
                      </a:r>
                      <a:endParaRPr lang="en-US" altLang="zh-CN"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a:latin typeface="宋体" panose="02010600030101010101" pitchFamily="2" charset="-122"/>
                          <a:ea typeface="宋体" panose="02010600030101010101" pitchFamily="2" charset="-122"/>
                          <a:cs typeface="宋体" panose="02010600030101010101" pitchFamily="2" charset="-122"/>
                        </a:rPr>
                        <a:t>0.8533</a:t>
                      </a:r>
                      <a:endParaRPr lang="en-US" altLang="zh-CN"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8998" name="文本框 4"/>
          <p:cNvSpPr txBox="1"/>
          <p:nvPr/>
        </p:nvSpPr>
        <p:spPr>
          <a:xfrm>
            <a:off x="1260475" y="2546350"/>
            <a:ext cx="1120775" cy="365125"/>
          </a:xfrm>
          <a:prstGeom prst="rect">
            <a:avLst/>
          </a:prstGeom>
          <a:noFill/>
          <a:ln w="9525">
            <a:noFill/>
          </a:ln>
        </p:spPr>
        <p:txBody>
          <a:bodyPr>
            <a:spAutoFit/>
          </a:bodyPr>
          <a:p>
            <a:pPr lvl="0" eaLnBrk="1" hangingPunct="1"/>
            <a:r>
              <a:rPr lang="zh-CN" altLang="en-US" dirty="0">
                <a:latin typeface="宋体" panose="02010600030101010101" pitchFamily="2" charset="-122"/>
                <a:ea typeface="宋体" panose="02010600030101010101" pitchFamily="2" charset="-122"/>
              </a:rPr>
              <a:t>分类精度</a:t>
            </a:r>
            <a:endParaRPr lang="zh-CN" altLang="en-US" dirty="0">
              <a:latin typeface="宋体" panose="02010600030101010101" pitchFamily="2" charset="-122"/>
              <a:ea typeface="宋体" panose="02010600030101010101" pitchFamily="2" charset="-122"/>
            </a:endParaRPr>
          </a:p>
        </p:txBody>
      </p:sp>
      <p:sp>
        <p:nvSpPr>
          <p:cNvPr id="38999" name="文本框 5"/>
          <p:cNvSpPr txBox="1"/>
          <p:nvPr/>
        </p:nvSpPr>
        <p:spPr>
          <a:xfrm>
            <a:off x="1323975" y="4092575"/>
            <a:ext cx="1120775" cy="365125"/>
          </a:xfrm>
          <a:prstGeom prst="rect">
            <a:avLst/>
          </a:prstGeom>
          <a:noFill/>
          <a:ln w="9525">
            <a:noFill/>
          </a:ln>
        </p:spPr>
        <p:txBody>
          <a:bodyPr>
            <a:spAutoFit/>
          </a:bodyPr>
          <a:p>
            <a:pPr lvl="0" eaLnBrk="1" hangingPunct="1"/>
            <a:r>
              <a:rPr lang="en-US" altLang="zh-CN" dirty="0">
                <a:latin typeface="宋体" panose="02010600030101010101" pitchFamily="2" charset="-122"/>
                <a:ea typeface="宋体" panose="02010600030101010101" pitchFamily="2" charset="-122"/>
              </a:rPr>
              <a:t>AUC</a:t>
            </a:r>
            <a:r>
              <a:rPr lang="zh-CN" altLang="en-US" dirty="0">
                <a:latin typeface="宋体" panose="02010600030101010101" pitchFamily="2" charset="-122"/>
                <a:ea typeface="宋体" panose="02010600030101010101" pitchFamily="2" charset="-122"/>
              </a:rPr>
              <a:t>面积</a:t>
            </a:r>
            <a:endParaRPr lang="zh-CN" altLang="en-US" dirty="0">
              <a:latin typeface="宋体" panose="02010600030101010101" pitchFamily="2" charset="-122"/>
              <a:ea typeface="宋体" panose="02010600030101010101" pitchFamily="2" charset="-122"/>
            </a:endParaRPr>
          </a:p>
        </p:txBody>
      </p:sp>
      <p:sp>
        <p:nvSpPr>
          <p:cNvPr id="39000" name="文本框 6"/>
          <p:cNvSpPr txBox="1"/>
          <p:nvPr/>
        </p:nvSpPr>
        <p:spPr>
          <a:xfrm>
            <a:off x="1260475" y="5610225"/>
            <a:ext cx="5080000" cy="336550"/>
          </a:xfrm>
          <a:prstGeom prst="rect">
            <a:avLst/>
          </a:prstGeom>
          <a:noFill/>
          <a:ln w="9525">
            <a:noFill/>
          </a:ln>
        </p:spPr>
        <p:txBody>
          <a:bodyPr>
            <a:spAutoFit/>
          </a:bodyPr>
          <a:p>
            <a:pPr lvl="0" eaLnBrk="1" hangingPunct="1"/>
            <a:r>
              <a:rPr lang="en-US" altLang="zh-CN" sz="1600" dirty="0">
                <a:latin typeface="宋体" panose="02010600030101010101" pitchFamily="2" charset="-122"/>
                <a:ea typeface="宋体" panose="02010600030101010101" pitchFamily="2" charset="-122"/>
              </a:rPr>
              <a:t>F1-Measure</a:t>
            </a:r>
            <a:endParaRPr lang="zh-CN" altLang="en-US" sz="1600" dirty="0">
              <a:latin typeface="Calibri" panose="020F0502020204030204" pitchFamily="34" charset="0"/>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r>
              <a:rPr lang="zh-CN" altLang="en-US" sz="3200" b="1" kern="1200" dirty="0">
                <a:latin typeface="+mj-lt"/>
                <a:ea typeface="微软雅黑" panose="020B0503020204020204" pitchFamily="34" charset="-122"/>
                <a:cs typeface="+mj-cs"/>
                <a:sym typeface="宋体" panose="02010600030101010101" pitchFamily="2" charset="-122"/>
              </a:rPr>
              <a:t>脑电波数据集降维处理研究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173" name="TextBox 8"/>
          <p:cNvSpPr/>
          <p:nvPr/>
        </p:nvSpPr>
        <p:spPr>
          <a:xfrm>
            <a:off x="1395413" y="2208213"/>
            <a:ext cx="7497763" cy="3898900"/>
          </a:xfrm>
          <a:prstGeom prst="roundRect">
            <a:avLst>
              <a:gd name="adj" fmla="val 3023"/>
            </a:avLst>
          </a:prstGeom>
          <a:noFill/>
          <a:ln w="28575" cap="flat" cmpd="thickThin">
            <a:solidFill>
              <a:schemeClr val="accent1">
                <a:shade val="50000"/>
              </a:schemeClr>
            </a:solidFill>
            <a:prstDash val="dash"/>
            <a:miter/>
            <a:headEnd type="none" w="med" len="med"/>
            <a:tailEnd type="none" w="med" len="med"/>
          </a:ln>
        </p:spPr>
        <p:txBody>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 </a:t>
            </a:r>
            <a:r>
              <a:rPr kumimoji="0" lang="zh-CN" altLang="en-US"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数据来源：美国国家健康研究所</a:t>
            </a:r>
            <a:endParaRPr kumimoji="0" lang="zh-CN" altLang="en-US"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 数据详情：由8名癫痫病患者在采样频率5000HZ下的一段时间的</a:t>
            </a:r>
            <a:endParaRPr kumimoji="0" lang="zh-CN" altLang="en-US"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           脑电波信号，由发作期间和发作间歇期两部分组成</a:t>
            </a:r>
            <a:endParaRPr kumimoji="0" lang="zh-CN" altLang="en-US"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 挖掘目的：</a:t>
            </a:r>
            <a:r>
              <a:rPr kumimoji="0"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建立分类模型预测病人是否为癫痫病发作状态</a:t>
            </a:r>
            <a:r>
              <a:rPr kumimoji="0" 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，辅助</a:t>
            </a:r>
            <a:endParaRPr kumimoji="0" 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           医生诊断及医疗相关机构进一步研究</a:t>
            </a:r>
            <a:endParaRPr kumimoji="0" 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 存在问题：存在噪声、</a:t>
            </a:r>
            <a:r>
              <a:rPr kumimoji="0" lang="zh-CN" sz="2000" b="1"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数据维度高</a:t>
            </a:r>
            <a:endParaRPr kumimoji="0" lang="zh-CN" sz="2000" b="1"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 脑电波介绍：脑电波是由大量脑神经细胞组合而成，它反映的是</a:t>
            </a:r>
            <a:endParaRPr kumimoji="0" 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rPr>
              <a:t>           在高度相关状态下，电活动在头皮上的总体效应</a:t>
            </a:r>
            <a:endParaRPr kumimoji="0" lang="zh-CN" sz="2000" b="0" i="0" u="none" strike="noStrike" kern="1200" cap="none" spc="0" normalizeH="0" baseline="0" noProof="1">
              <a:ln>
                <a:noFill/>
              </a:ln>
              <a:solidFill>
                <a:schemeClr val="tx1"/>
              </a:solidFill>
              <a:effectLst/>
              <a:uLnTx/>
              <a:uFillTx/>
              <a:latin typeface="+mn-ea"/>
              <a:ea typeface="+mn-ea"/>
              <a:cs typeface="+mn-ea"/>
              <a:sym typeface="微软雅黑" panose="020B0503020204020204" pitchFamily="34" charset="-122"/>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endParaRPr kumimoji="0" lang="zh-CN" altLang="en-US" sz="1800" b="0" i="0" u="none" strike="noStrike" kern="1200" cap="none" spc="0" normalizeH="0" baseline="0" noProof="1">
              <a:ln>
                <a:noFill/>
              </a:ln>
              <a:solidFill>
                <a:srgbClr val="A5A5A5"/>
              </a:solidFill>
              <a:effectLst/>
              <a:uLnTx/>
              <a:uFillTx/>
              <a:latin typeface="+mn-ea"/>
              <a:ea typeface="+mn-ea"/>
              <a:cs typeface="Arial" panose="020B0604020202020204" pitchFamily="34" charset="0"/>
              <a:sym typeface="微软雅黑" panose="020B0503020204020204" pitchFamily="34" charset="-122"/>
            </a:endParaRPr>
          </a:p>
        </p:txBody>
      </p:sp>
      <p:sp>
        <p:nvSpPr>
          <p:cNvPr id="8" name="文本框 7"/>
          <p:cNvSpPr txBox="1"/>
          <p:nvPr/>
        </p:nvSpPr>
        <p:spPr>
          <a:xfrm>
            <a:off x="3778250" y="1482725"/>
            <a:ext cx="27320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数据集详细信息</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r>
              <a:rPr lang="zh-CN" altLang="en-US" sz="3200" b="1" kern="1200" dirty="0">
                <a:latin typeface="+mj-lt"/>
                <a:ea typeface="微软雅黑" panose="020B0503020204020204" pitchFamily="34" charset="-122"/>
                <a:cs typeface="+mj-cs"/>
                <a:sym typeface="宋体" panose="02010600030101010101" pitchFamily="2" charset="-122"/>
              </a:rPr>
              <a:t>脑电波数据集降维处理研究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903288" y="1173163"/>
            <a:ext cx="342423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降维技术</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nvGrpSpPr>
          <p:cNvPr id="43012" name="组合 5"/>
          <p:cNvGrpSpPr/>
          <p:nvPr/>
        </p:nvGrpSpPr>
        <p:grpSpPr>
          <a:xfrm>
            <a:off x="1638300" y="3775075"/>
            <a:ext cx="1319213" cy="381000"/>
            <a:chOff x="888096" y="1000203"/>
            <a:chExt cx="4259825" cy="944066"/>
          </a:xfrm>
        </p:grpSpPr>
        <p:sp>
          <p:nvSpPr>
            <p:cNvPr id="3" name="矩形 2"/>
            <p:cNvSpPr/>
            <p:nvPr/>
          </p:nvSpPr>
          <p:spPr>
            <a:xfrm>
              <a:off x="913728" y="1043474"/>
              <a:ext cx="4193184" cy="87326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888096" y="1000203"/>
              <a:ext cx="76894" cy="7080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 name="椭圆 4"/>
            <p:cNvSpPr/>
            <p:nvPr/>
          </p:nvSpPr>
          <p:spPr>
            <a:xfrm>
              <a:off x="888096" y="1873464"/>
              <a:ext cx="76894" cy="7080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5071027" y="1873464"/>
              <a:ext cx="76894" cy="7080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7" name="椭圆 6"/>
            <p:cNvSpPr/>
            <p:nvPr/>
          </p:nvSpPr>
          <p:spPr>
            <a:xfrm>
              <a:off x="5071027" y="1008070"/>
              <a:ext cx="76894" cy="7474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grpSp>
      <p:grpSp>
        <p:nvGrpSpPr>
          <p:cNvPr id="43013" name="组合 17"/>
          <p:cNvGrpSpPr/>
          <p:nvPr/>
        </p:nvGrpSpPr>
        <p:grpSpPr>
          <a:xfrm>
            <a:off x="3179763" y="2695575"/>
            <a:ext cx="1296987" cy="460375"/>
            <a:chOff x="888096" y="1000203"/>
            <a:chExt cx="4259825" cy="944066"/>
          </a:xfrm>
        </p:grpSpPr>
        <p:sp>
          <p:nvSpPr>
            <p:cNvPr id="17" name="矩形 16"/>
            <p:cNvSpPr/>
            <p:nvPr/>
          </p:nvSpPr>
          <p:spPr>
            <a:xfrm>
              <a:off x="914164" y="1042524"/>
              <a:ext cx="4197260" cy="8757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8" name="椭圆 17"/>
            <p:cNvSpPr/>
            <p:nvPr/>
          </p:nvSpPr>
          <p:spPr>
            <a:xfrm>
              <a:off x="888096" y="1000203"/>
              <a:ext cx="72996"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9" name="椭圆 18"/>
            <p:cNvSpPr/>
            <p:nvPr/>
          </p:nvSpPr>
          <p:spPr>
            <a:xfrm>
              <a:off x="888096" y="1872650"/>
              <a:ext cx="72996"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0" name="椭圆 19"/>
            <p:cNvSpPr/>
            <p:nvPr/>
          </p:nvSpPr>
          <p:spPr>
            <a:xfrm>
              <a:off x="5074925" y="1872650"/>
              <a:ext cx="72996"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1" name="椭圆 20"/>
            <p:cNvSpPr/>
            <p:nvPr/>
          </p:nvSpPr>
          <p:spPr>
            <a:xfrm>
              <a:off x="5074925" y="1006714"/>
              <a:ext cx="72996" cy="7487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grpSp>
      <p:grpSp>
        <p:nvGrpSpPr>
          <p:cNvPr id="43014" name="组合 23"/>
          <p:cNvGrpSpPr/>
          <p:nvPr/>
        </p:nvGrpSpPr>
        <p:grpSpPr>
          <a:xfrm>
            <a:off x="3192463" y="4724400"/>
            <a:ext cx="1306512" cy="447675"/>
            <a:chOff x="888096" y="1000203"/>
            <a:chExt cx="4259825" cy="944066"/>
          </a:xfrm>
        </p:grpSpPr>
        <p:sp>
          <p:nvSpPr>
            <p:cNvPr id="24" name="矩形 23"/>
            <p:cNvSpPr/>
            <p:nvPr/>
          </p:nvSpPr>
          <p:spPr>
            <a:xfrm>
              <a:off x="908800" y="1043725"/>
              <a:ext cx="4197713" cy="8737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椭圆 24"/>
            <p:cNvSpPr/>
            <p:nvPr/>
          </p:nvSpPr>
          <p:spPr>
            <a:xfrm>
              <a:off x="888096" y="1000203"/>
              <a:ext cx="67286" cy="7030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椭圆 25"/>
            <p:cNvSpPr/>
            <p:nvPr/>
          </p:nvSpPr>
          <p:spPr>
            <a:xfrm>
              <a:off x="888096" y="1873967"/>
              <a:ext cx="67286" cy="7030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椭圆 26"/>
            <p:cNvSpPr/>
            <p:nvPr/>
          </p:nvSpPr>
          <p:spPr>
            <a:xfrm>
              <a:off x="5080635" y="1873967"/>
              <a:ext cx="67286" cy="7030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椭圆 27"/>
            <p:cNvSpPr/>
            <p:nvPr/>
          </p:nvSpPr>
          <p:spPr>
            <a:xfrm>
              <a:off x="5075457" y="1006899"/>
              <a:ext cx="72464" cy="7699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29" name="直接连接符 28"/>
          <p:cNvCxnSpPr/>
          <p:nvPr/>
        </p:nvCxnSpPr>
        <p:spPr>
          <a:xfrm>
            <a:off x="2932113" y="3968750"/>
            <a:ext cx="1365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060700" y="2924175"/>
            <a:ext cx="0" cy="20891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055938" y="2940050"/>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68638" y="4975225"/>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019" name="矩形 91"/>
          <p:cNvSpPr/>
          <p:nvPr/>
        </p:nvSpPr>
        <p:spPr>
          <a:xfrm>
            <a:off x="1638300" y="3819525"/>
            <a:ext cx="1493838" cy="382588"/>
          </a:xfrm>
          <a:prstGeom prst="rect">
            <a:avLst/>
          </a:prstGeom>
          <a:noFill/>
          <a:ln w="9525">
            <a:noFill/>
          </a:ln>
        </p:spPr>
        <p:txBody>
          <a:bodyPr>
            <a:spAutoFit/>
          </a:bodyPr>
          <a:p>
            <a:pPr lvl="0" eaLnBrk="1" hangingPunct="1">
              <a:lnSpc>
                <a:spcPct val="90000"/>
              </a:lnSpc>
            </a:pPr>
            <a:r>
              <a:rPr lang="en-US" altLang="zh-CN" dirty="0">
                <a:latin typeface="Segoe UI" panose="020B0502040204020203" pitchFamily="34" charset="0"/>
                <a:ea typeface="微软雅黑" panose="020B0503020204020204" pitchFamily="34" charset="-122"/>
              </a:rPr>
              <a:t>  </a:t>
            </a:r>
            <a:r>
              <a:rPr lang="zh-CN" altLang="en-US" dirty="0">
                <a:latin typeface="Segoe UI" panose="020B0502040204020203" pitchFamily="34" charset="0"/>
                <a:ea typeface="微软雅黑" panose="020B0503020204020204" pitchFamily="34" charset="-122"/>
              </a:rPr>
              <a:t>降维技术</a:t>
            </a:r>
            <a:endParaRPr lang="zh-CN" altLang="en-US" dirty="0">
              <a:latin typeface="Segoe UI" panose="020B0502040204020203" pitchFamily="34" charset="0"/>
              <a:ea typeface="微软雅黑" panose="020B0503020204020204" pitchFamily="34" charset="-122"/>
            </a:endParaRPr>
          </a:p>
        </p:txBody>
      </p:sp>
      <p:sp>
        <p:nvSpPr>
          <p:cNvPr id="43020" name="矩形 93"/>
          <p:cNvSpPr/>
          <p:nvPr/>
        </p:nvSpPr>
        <p:spPr>
          <a:xfrm>
            <a:off x="3124200" y="2781300"/>
            <a:ext cx="1352550" cy="379413"/>
          </a:xfrm>
          <a:prstGeom prst="rect">
            <a:avLst/>
          </a:prstGeom>
          <a:noFill/>
          <a:ln w="9525">
            <a:noFill/>
          </a:ln>
        </p:spPr>
        <p:txBody>
          <a:bodyPr>
            <a:spAutoFit/>
          </a:bodyPr>
          <a:p>
            <a:pPr lvl="0"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线性降维</a:t>
            </a:r>
            <a:endParaRPr lang="zh-CN" altLang="en-US" dirty="0">
              <a:latin typeface="微软雅黑" panose="020B0503020204020204" pitchFamily="34" charset="-122"/>
              <a:ea typeface="微软雅黑" panose="020B0503020204020204" pitchFamily="34" charset="-122"/>
            </a:endParaRPr>
          </a:p>
        </p:txBody>
      </p:sp>
      <p:sp>
        <p:nvSpPr>
          <p:cNvPr id="37" name="矩形 36"/>
          <p:cNvSpPr/>
          <p:nvPr/>
        </p:nvSpPr>
        <p:spPr>
          <a:xfrm>
            <a:off x="3173413" y="4787900"/>
            <a:ext cx="1325563" cy="385763"/>
          </a:xfrm>
          <a:prstGeom prst="rect">
            <a:avLst/>
          </a:prstGeom>
        </p:spPr>
        <p:txBody>
          <a:bodyPr wrap="none">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0" 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非线性降维</a:t>
            </a:r>
            <a:endParaRPr kumimoji="0" 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43022" name="组合 29"/>
          <p:cNvGrpSpPr/>
          <p:nvPr/>
        </p:nvGrpSpPr>
        <p:grpSpPr>
          <a:xfrm>
            <a:off x="4705350" y="2105025"/>
            <a:ext cx="2130425" cy="461963"/>
            <a:chOff x="888096" y="1000203"/>
            <a:chExt cx="4259825" cy="944066"/>
          </a:xfrm>
        </p:grpSpPr>
        <p:sp>
          <p:nvSpPr>
            <p:cNvPr id="44" name="矩形 43"/>
            <p:cNvSpPr/>
            <p:nvPr/>
          </p:nvSpPr>
          <p:spPr>
            <a:xfrm>
              <a:off x="910317" y="1042379"/>
              <a:ext cx="4199514" cy="87593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椭圆 49"/>
            <p:cNvSpPr/>
            <p:nvPr/>
          </p:nvSpPr>
          <p:spPr>
            <a:xfrm>
              <a:off x="888096" y="1000203"/>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 name="椭圆 55"/>
            <p:cNvSpPr/>
            <p:nvPr/>
          </p:nvSpPr>
          <p:spPr>
            <a:xfrm>
              <a:off x="888096" y="1872896"/>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椭圆 66"/>
            <p:cNvSpPr/>
            <p:nvPr/>
          </p:nvSpPr>
          <p:spPr>
            <a:xfrm>
              <a:off x="5078088" y="1872896"/>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8" name="椭圆 67"/>
            <p:cNvSpPr/>
            <p:nvPr/>
          </p:nvSpPr>
          <p:spPr>
            <a:xfrm>
              <a:off x="5074915" y="1006691"/>
              <a:ext cx="73006" cy="7461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3023" name="组合 35"/>
          <p:cNvGrpSpPr/>
          <p:nvPr/>
        </p:nvGrpSpPr>
        <p:grpSpPr>
          <a:xfrm>
            <a:off x="4705350" y="2681288"/>
            <a:ext cx="2130425" cy="474662"/>
            <a:chOff x="888096" y="1000203"/>
            <a:chExt cx="4259825" cy="944066"/>
          </a:xfrm>
        </p:grpSpPr>
        <p:sp>
          <p:nvSpPr>
            <p:cNvPr id="70" name="矩形 69"/>
            <p:cNvSpPr/>
            <p:nvPr/>
          </p:nvSpPr>
          <p:spPr>
            <a:xfrm>
              <a:off x="910317" y="1044407"/>
              <a:ext cx="4199514" cy="8714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 name="椭圆 70"/>
            <p:cNvSpPr/>
            <p:nvPr/>
          </p:nvSpPr>
          <p:spPr>
            <a:xfrm>
              <a:off x="888096" y="1000203"/>
              <a:ext cx="69833" cy="6946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椭圆 71"/>
            <p:cNvSpPr/>
            <p:nvPr/>
          </p:nvSpPr>
          <p:spPr>
            <a:xfrm>
              <a:off x="888096" y="1874806"/>
              <a:ext cx="69833" cy="6946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 name="椭圆 72"/>
            <p:cNvSpPr/>
            <p:nvPr/>
          </p:nvSpPr>
          <p:spPr>
            <a:xfrm>
              <a:off x="5078088" y="1874806"/>
              <a:ext cx="69833" cy="6946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4" name="椭圆 73"/>
            <p:cNvSpPr/>
            <p:nvPr/>
          </p:nvSpPr>
          <p:spPr>
            <a:xfrm>
              <a:off x="5074915" y="1006518"/>
              <a:ext cx="73006" cy="7577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87" name="直接连接符 86"/>
          <p:cNvCxnSpPr/>
          <p:nvPr/>
        </p:nvCxnSpPr>
        <p:spPr>
          <a:xfrm>
            <a:off x="4603750" y="2341563"/>
            <a:ext cx="6350" cy="11588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4589463" y="3500438"/>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026" name="矩形 95"/>
          <p:cNvSpPr/>
          <p:nvPr/>
        </p:nvSpPr>
        <p:spPr>
          <a:xfrm>
            <a:off x="4716463" y="3333750"/>
            <a:ext cx="1622425" cy="381000"/>
          </a:xfrm>
          <a:prstGeom prst="rect">
            <a:avLst/>
          </a:prstGeom>
          <a:noFill/>
          <a:ln w="9525">
            <a:noFill/>
          </a:ln>
        </p:spPr>
        <p:txBody>
          <a:bodyPr wrap="none">
            <a:spAutoFit/>
          </a:bodyPr>
          <a:p>
            <a:pPr lvl="0"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多维尺度方法</a:t>
            </a:r>
            <a:endParaRPr lang="zh-CN" altLang="en-US" dirty="0">
              <a:latin typeface="微软雅黑" panose="020B0503020204020204" pitchFamily="34" charset="-122"/>
              <a:ea typeface="微软雅黑" panose="020B0503020204020204" pitchFamily="34" charset="-122"/>
            </a:endParaRPr>
          </a:p>
        </p:txBody>
      </p:sp>
      <p:sp>
        <p:nvSpPr>
          <p:cNvPr id="43027" name="矩形 96"/>
          <p:cNvSpPr/>
          <p:nvPr/>
        </p:nvSpPr>
        <p:spPr>
          <a:xfrm>
            <a:off x="4711700" y="2762250"/>
            <a:ext cx="1622425" cy="379413"/>
          </a:xfrm>
          <a:prstGeom prst="rect">
            <a:avLst/>
          </a:prstGeom>
          <a:noFill/>
          <a:ln w="9525">
            <a:noFill/>
          </a:ln>
        </p:spPr>
        <p:txBody>
          <a:bodyPr wrap="none">
            <a:spAutoFit/>
          </a:bodyPr>
          <a:p>
            <a:pPr lvl="0"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线性鉴别分析</a:t>
            </a:r>
            <a:endParaRPr lang="zh-CN" altLang="en-US" dirty="0">
              <a:latin typeface="微软雅黑" panose="020B0503020204020204" pitchFamily="34" charset="-122"/>
              <a:ea typeface="微软雅黑" panose="020B0503020204020204" pitchFamily="34" charset="-122"/>
            </a:endParaRPr>
          </a:p>
        </p:txBody>
      </p:sp>
      <p:sp>
        <p:nvSpPr>
          <p:cNvPr id="43028" name="矩形 96"/>
          <p:cNvSpPr/>
          <p:nvPr/>
        </p:nvSpPr>
        <p:spPr>
          <a:xfrm>
            <a:off x="4705350" y="2184400"/>
            <a:ext cx="1393825" cy="379413"/>
          </a:xfrm>
          <a:prstGeom prst="rect">
            <a:avLst/>
          </a:prstGeom>
          <a:noFill/>
          <a:ln w="9525">
            <a:noFill/>
          </a:ln>
        </p:spPr>
        <p:txBody>
          <a:bodyPr wrap="none">
            <a:spAutoFit/>
          </a:bodyPr>
          <a:p>
            <a:pPr lvl="0"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主成分分析</a:t>
            </a:r>
            <a:endParaRPr lang="zh-CN" altLang="en-US" dirty="0">
              <a:latin typeface="微软雅黑" panose="020B0503020204020204" pitchFamily="34" charset="-122"/>
              <a:ea typeface="微软雅黑" panose="020B0503020204020204" pitchFamily="34" charset="-122"/>
            </a:endParaRPr>
          </a:p>
        </p:txBody>
      </p:sp>
      <p:grpSp>
        <p:nvGrpSpPr>
          <p:cNvPr id="43029" name="组合 29"/>
          <p:cNvGrpSpPr/>
          <p:nvPr/>
        </p:nvGrpSpPr>
        <p:grpSpPr>
          <a:xfrm>
            <a:off x="4711700" y="3252788"/>
            <a:ext cx="2130425" cy="461962"/>
            <a:chOff x="888096" y="1000203"/>
            <a:chExt cx="4259825" cy="944066"/>
          </a:xfrm>
        </p:grpSpPr>
        <p:sp>
          <p:nvSpPr>
            <p:cNvPr id="162" name="矩形 161"/>
            <p:cNvSpPr/>
            <p:nvPr/>
          </p:nvSpPr>
          <p:spPr>
            <a:xfrm>
              <a:off x="910317" y="1042377"/>
              <a:ext cx="4199514" cy="87593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 name="椭圆 162"/>
            <p:cNvSpPr/>
            <p:nvPr/>
          </p:nvSpPr>
          <p:spPr>
            <a:xfrm>
              <a:off x="888096" y="1000203"/>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4" name="椭圆 163"/>
            <p:cNvSpPr/>
            <p:nvPr/>
          </p:nvSpPr>
          <p:spPr>
            <a:xfrm>
              <a:off x="888096" y="1872896"/>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5" name="椭圆 164"/>
            <p:cNvSpPr/>
            <p:nvPr/>
          </p:nvSpPr>
          <p:spPr>
            <a:xfrm>
              <a:off x="5078088" y="1872896"/>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6" name="椭圆 165"/>
            <p:cNvSpPr/>
            <p:nvPr/>
          </p:nvSpPr>
          <p:spPr>
            <a:xfrm>
              <a:off x="5074915" y="1006691"/>
              <a:ext cx="73006" cy="746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43030" name="组合 173"/>
          <p:cNvGrpSpPr/>
          <p:nvPr/>
        </p:nvGrpSpPr>
        <p:grpSpPr>
          <a:xfrm>
            <a:off x="4716463" y="5348288"/>
            <a:ext cx="2139950" cy="460375"/>
            <a:chOff x="10186" y="5984"/>
            <a:chExt cx="3355" cy="727"/>
          </a:xfrm>
        </p:grpSpPr>
        <p:grpSp>
          <p:nvGrpSpPr>
            <p:cNvPr id="43054" name="组合 29"/>
            <p:cNvGrpSpPr/>
            <p:nvPr/>
          </p:nvGrpSpPr>
          <p:grpSpPr>
            <a:xfrm>
              <a:off x="10186" y="5984"/>
              <a:ext cx="3355" cy="727"/>
              <a:chOff x="888096" y="1000203"/>
              <a:chExt cx="4259825" cy="944066"/>
            </a:xfrm>
          </p:grpSpPr>
          <p:sp>
            <p:nvSpPr>
              <p:cNvPr id="168" name="矩形 167"/>
              <p:cNvSpPr/>
              <p:nvPr/>
            </p:nvSpPr>
            <p:spPr>
              <a:xfrm>
                <a:off x="910216" y="1042522"/>
                <a:ext cx="4199784" cy="875704"/>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9" name="椭圆 168"/>
              <p:cNvSpPr/>
              <p:nvPr/>
            </p:nvSpPr>
            <p:spPr>
              <a:xfrm>
                <a:off x="888096" y="1000203"/>
                <a:ext cx="69522"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0" name="椭圆 169"/>
              <p:cNvSpPr/>
              <p:nvPr/>
            </p:nvSpPr>
            <p:spPr>
              <a:xfrm>
                <a:off x="888096" y="1872650"/>
                <a:ext cx="69522"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1" name="椭圆 170"/>
              <p:cNvSpPr/>
              <p:nvPr/>
            </p:nvSpPr>
            <p:spPr>
              <a:xfrm>
                <a:off x="5078399" y="1872650"/>
                <a:ext cx="69522"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2" name="椭圆 171"/>
              <p:cNvSpPr/>
              <p:nvPr/>
            </p:nvSpPr>
            <p:spPr>
              <a:xfrm>
                <a:off x="5075238" y="1006714"/>
                <a:ext cx="72683" cy="748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3055" name="矩形 96"/>
            <p:cNvSpPr/>
            <p:nvPr/>
          </p:nvSpPr>
          <p:spPr>
            <a:xfrm>
              <a:off x="10269" y="6074"/>
              <a:ext cx="2808" cy="599"/>
            </a:xfrm>
            <a:prstGeom prst="rect">
              <a:avLst/>
            </a:prstGeom>
            <a:noFill/>
            <a:ln w="9525">
              <a:noFill/>
            </a:ln>
          </p:spPr>
          <p:txBody>
            <a:bodyPr>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等距映射</a:t>
              </a:r>
              <a:endParaRPr lang="zh-CN" altLang="en-US" dirty="0">
                <a:latin typeface="微软雅黑" panose="020B0503020204020204" pitchFamily="34" charset="-122"/>
                <a:ea typeface="微软雅黑" panose="020B0503020204020204" pitchFamily="34" charset="-122"/>
              </a:endParaRPr>
            </a:p>
          </p:txBody>
        </p:sp>
      </p:grpSp>
      <p:grpSp>
        <p:nvGrpSpPr>
          <p:cNvPr id="43031" name="组合 174"/>
          <p:cNvGrpSpPr/>
          <p:nvPr/>
        </p:nvGrpSpPr>
        <p:grpSpPr>
          <a:xfrm>
            <a:off x="4721225" y="4189413"/>
            <a:ext cx="2130425" cy="461962"/>
            <a:chOff x="10186" y="5984"/>
            <a:chExt cx="3355" cy="727"/>
          </a:xfrm>
        </p:grpSpPr>
        <p:grpSp>
          <p:nvGrpSpPr>
            <p:cNvPr id="43047" name="组合 29"/>
            <p:cNvGrpSpPr/>
            <p:nvPr/>
          </p:nvGrpSpPr>
          <p:grpSpPr>
            <a:xfrm>
              <a:off x="10186" y="5984"/>
              <a:ext cx="3355" cy="727"/>
              <a:chOff x="888096" y="1000203"/>
              <a:chExt cx="4259825" cy="944066"/>
            </a:xfrm>
          </p:grpSpPr>
          <p:sp>
            <p:nvSpPr>
              <p:cNvPr id="177" name="矩形 176"/>
              <p:cNvSpPr/>
              <p:nvPr/>
            </p:nvSpPr>
            <p:spPr>
              <a:xfrm>
                <a:off x="910317" y="1042377"/>
                <a:ext cx="4199514" cy="87593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8" name="椭圆 177"/>
              <p:cNvSpPr/>
              <p:nvPr/>
            </p:nvSpPr>
            <p:spPr>
              <a:xfrm>
                <a:off x="888096" y="1000203"/>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9" name="椭圆 178"/>
              <p:cNvSpPr/>
              <p:nvPr/>
            </p:nvSpPr>
            <p:spPr>
              <a:xfrm>
                <a:off x="888096" y="1872896"/>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0" name="椭圆 179"/>
              <p:cNvSpPr/>
              <p:nvPr/>
            </p:nvSpPr>
            <p:spPr>
              <a:xfrm>
                <a:off x="5078088" y="1872896"/>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1" name="椭圆 180"/>
              <p:cNvSpPr/>
              <p:nvPr/>
            </p:nvSpPr>
            <p:spPr>
              <a:xfrm>
                <a:off x="5074915" y="1006691"/>
                <a:ext cx="73006" cy="746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3048" name="矩形 96"/>
            <p:cNvSpPr/>
            <p:nvPr/>
          </p:nvSpPr>
          <p:spPr>
            <a:xfrm>
              <a:off x="10269" y="6074"/>
              <a:ext cx="3168" cy="598"/>
            </a:xfrm>
            <a:prstGeom prst="rect">
              <a:avLst/>
            </a:prstGeom>
            <a:noFill/>
            <a:ln w="9525">
              <a:noFill/>
            </a:ln>
          </p:spPr>
          <p:txBody>
            <a:bodyPr wrap="none">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拉普拉斯特征映射</a:t>
              </a:r>
              <a:endParaRPr lang="zh-CN" altLang="en-US" dirty="0">
                <a:latin typeface="微软雅黑" panose="020B0503020204020204" pitchFamily="34" charset="-122"/>
                <a:ea typeface="微软雅黑" panose="020B0503020204020204" pitchFamily="34" charset="-122"/>
              </a:endParaRPr>
            </a:p>
          </p:txBody>
        </p:sp>
      </p:grpSp>
      <p:grpSp>
        <p:nvGrpSpPr>
          <p:cNvPr id="43032" name="组合 198"/>
          <p:cNvGrpSpPr/>
          <p:nvPr/>
        </p:nvGrpSpPr>
        <p:grpSpPr>
          <a:xfrm>
            <a:off x="4716463" y="4768850"/>
            <a:ext cx="2130425" cy="461963"/>
            <a:chOff x="10186" y="5984"/>
            <a:chExt cx="3355" cy="727"/>
          </a:xfrm>
        </p:grpSpPr>
        <p:grpSp>
          <p:nvGrpSpPr>
            <p:cNvPr id="43040" name="组合 29"/>
            <p:cNvGrpSpPr/>
            <p:nvPr/>
          </p:nvGrpSpPr>
          <p:grpSpPr>
            <a:xfrm>
              <a:off x="10186" y="5984"/>
              <a:ext cx="3355" cy="727"/>
              <a:chOff x="888096" y="1000203"/>
              <a:chExt cx="4259825" cy="944066"/>
            </a:xfrm>
          </p:grpSpPr>
          <p:sp>
            <p:nvSpPr>
              <p:cNvPr id="201" name="矩形 200"/>
              <p:cNvSpPr/>
              <p:nvPr/>
            </p:nvSpPr>
            <p:spPr>
              <a:xfrm>
                <a:off x="910315" y="1042379"/>
                <a:ext cx="4199516" cy="87593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2" name="椭圆 201"/>
              <p:cNvSpPr/>
              <p:nvPr/>
            </p:nvSpPr>
            <p:spPr>
              <a:xfrm>
                <a:off x="888096" y="1000203"/>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3" name="椭圆 202"/>
              <p:cNvSpPr/>
              <p:nvPr/>
            </p:nvSpPr>
            <p:spPr>
              <a:xfrm>
                <a:off x="888096" y="1872896"/>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4" name="椭圆 203"/>
              <p:cNvSpPr/>
              <p:nvPr/>
            </p:nvSpPr>
            <p:spPr>
              <a:xfrm>
                <a:off x="5078088" y="1872896"/>
                <a:ext cx="69833"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 name="椭圆 204"/>
              <p:cNvSpPr/>
              <p:nvPr/>
            </p:nvSpPr>
            <p:spPr>
              <a:xfrm>
                <a:off x="5074913" y="1006691"/>
                <a:ext cx="73008" cy="7461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3041" name="矩形 96"/>
            <p:cNvSpPr/>
            <p:nvPr/>
          </p:nvSpPr>
          <p:spPr>
            <a:xfrm>
              <a:off x="10269" y="6074"/>
              <a:ext cx="2448" cy="598"/>
            </a:xfrm>
            <a:prstGeom prst="rect">
              <a:avLst/>
            </a:prstGeom>
            <a:noFill/>
            <a:ln w="9525">
              <a:noFill/>
            </a:ln>
          </p:spPr>
          <p:txBody>
            <a:bodyPr wrap="none">
              <a:spAutoFit/>
            </a:bodyPr>
            <a:p>
              <a:pPr lvl="0" eaLnBrk="1" hangingPunct="1">
                <a:lnSpc>
                  <a:spcPct val="90000"/>
                </a:lnSpc>
              </a:pPr>
              <a:r>
                <a:rPr lang="zh-CN" altLang="en-US" b="1" dirty="0">
                  <a:latin typeface="微软雅黑" panose="020B0503020204020204" pitchFamily="34" charset="-122"/>
                  <a:ea typeface="微软雅黑" panose="020B0503020204020204" pitchFamily="34" charset="-122"/>
                </a:rPr>
                <a:t>局部线性嵌入</a:t>
              </a:r>
              <a:endParaRPr lang="zh-CN" altLang="en-US" b="1" dirty="0">
                <a:latin typeface="微软雅黑" panose="020B0503020204020204" pitchFamily="34" charset="-122"/>
                <a:ea typeface="微软雅黑" panose="020B0503020204020204" pitchFamily="34" charset="-122"/>
              </a:endParaRPr>
            </a:p>
          </p:txBody>
        </p:sp>
      </p:grpSp>
      <p:cxnSp>
        <p:nvCxnSpPr>
          <p:cNvPr id="211" name="直接连接符 210"/>
          <p:cNvCxnSpPr/>
          <p:nvPr/>
        </p:nvCxnSpPr>
        <p:spPr>
          <a:xfrm>
            <a:off x="4476750" y="2940050"/>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4598988" y="2339975"/>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4486275" y="4975225"/>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594225" y="4424363"/>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3037" name="直接连接符 4"/>
          <p:cNvSpPr/>
          <p:nvPr/>
        </p:nvSpPr>
        <p:spPr>
          <a:xfrm>
            <a:off x="1992313" y="1739900"/>
            <a:ext cx="1293812" cy="0"/>
          </a:xfrm>
          <a:prstGeom prst="line">
            <a:avLst/>
          </a:prstGeom>
          <a:ln w="6350" cap="flat" cmpd="sng">
            <a:solidFill>
              <a:srgbClr val="A5A5A5"/>
            </a:solidFill>
            <a:prstDash val="solid"/>
            <a:miter/>
            <a:headEnd type="none" w="med" len="med"/>
            <a:tailEnd type="none" w="med" len="med"/>
          </a:ln>
        </p:spPr>
      </p:sp>
      <p:cxnSp>
        <p:nvCxnSpPr>
          <p:cNvPr id="11" name="直接连接符 10"/>
          <p:cNvCxnSpPr/>
          <p:nvPr/>
        </p:nvCxnSpPr>
        <p:spPr>
          <a:xfrm>
            <a:off x="4619625" y="4435475"/>
            <a:ext cx="6350" cy="11588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586288" y="5594350"/>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文本框 21"/>
          <p:cNvSpPr txBox="1"/>
          <p:nvPr/>
        </p:nvSpPr>
        <p:spPr>
          <a:xfrm>
            <a:off x="1574800" y="2224088"/>
            <a:ext cx="2205038" cy="508000"/>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rPr>
              <a:t>研究背景及意义</a:t>
            </a:r>
            <a:endParaRPr kumimoji="0"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endParaRPr>
          </a:p>
        </p:txBody>
      </p:sp>
      <p:sp>
        <p:nvSpPr>
          <p:cNvPr id="23" name="文本框 22"/>
          <p:cNvSpPr txBox="1"/>
          <p:nvPr/>
        </p:nvSpPr>
        <p:spPr>
          <a:xfrm>
            <a:off x="1617663" y="3167063"/>
            <a:ext cx="2108200" cy="508000"/>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rPr>
              <a:t>论文结构及创新</a:t>
            </a:r>
            <a:endParaRPr kumimoji="0"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endParaRPr>
          </a:p>
        </p:txBody>
      </p:sp>
      <p:sp>
        <p:nvSpPr>
          <p:cNvPr id="17412" name="文本框 25"/>
          <p:cNvSpPr txBox="1"/>
          <p:nvPr/>
        </p:nvSpPr>
        <p:spPr>
          <a:xfrm>
            <a:off x="1649413" y="4084638"/>
            <a:ext cx="2066925" cy="506412"/>
          </a:xfrm>
          <a:prstGeom prst="rect">
            <a:avLst/>
          </a:prstGeom>
          <a:noFill/>
          <a:ln w="9525">
            <a:noFill/>
          </a:ln>
        </p:spPr>
        <p:txBody>
          <a:bodyPr>
            <a:spAutoFit/>
          </a:bodyPr>
          <a:p>
            <a:pPr lvl="0" algn="ctr" defTabSz="455930" eaLnBrk="1" hangingPunct="1">
              <a:lnSpc>
                <a:spcPct val="130000"/>
              </a:lnSpc>
            </a:pPr>
            <a:r>
              <a:rPr lang="zh-CN" altLang="en-US" sz="2100" b="1" dirty="0">
                <a:latin typeface="Calibri Light" panose="020F0302020204030204" pitchFamily="34" charset="0"/>
                <a:ea typeface="微软雅黑" panose="020B0503020204020204" pitchFamily="34" charset="-122"/>
              </a:rPr>
              <a:t>预处理技术概要</a:t>
            </a:r>
            <a:endParaRPr lang="zh-CN" altLang="en-US" sz="2100" b="1" dirty="0">
              <a:latin typeface="Calibri Light" panose="020F0302020204030204" pitchFamily="34" charset="0"/>
              <a:ea typeface="微软雅黑" panose="020B0503020204020204" pitchFamily="34" charset="-122"/>
            </a:endParaRPr>
          </a:p>
        </p:txBody>
      </p:sp>
      <p:sp>
        <p:nvSpPr>
          <p:cNvPr id="27" name="文本框 26"/>
          <p:cNvSpPr txBox="1"/>
          <p:nvPr/>
        </p:nvSpPr>
        <p:spPr>
          <a:xfrm>
            <a:off x="1516063" y="5097463"/>
            <a:ext cx="4379913" cy="506413"/>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1" lang="en-US" altLang="zh-CN"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rPr>
              <a:t>“</a:t>
            </a:r>
            <a:r>
              <a:rPr kumimoji="1"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rPr>
              <a:t>人口死亡</a:t>
            </a:r>
            <a:r>
              <a:rPr kumimoji="1" lang="en-US" altLang="zh-CN"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rPr>
              <a:t>”</a:t>
            </a:r>
            <a:r>
              <a:rPr kumimoji="1"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rPr>
              <a:t>数据集缺失值填补研究</a:t>
            </a:r>
            <a:endParaRPr kumimoji="1"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endParaRPr>
          </a:p>
        </p:txBody>
      </p:sp>
      <p:sp>
        <p:nvSpPr>
          <p:cNvPr id="36" name="文本框 35"/>
          <p:cNvSpPr txBox="1"/>
          <p:nvPr/>
        </p:nvSpPr>
        <p:spPr>
          <a:xfrm>
            <a:off x="5221288" y="4083050"/>
            <a:ext cx="2025650" cy="508000"/>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1"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rPr>
              <a:t>总结与展望</a:t>
            </a:r>
            <a:endParaRPr kumimoji="1"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endParaRPr>
          </a:p>
        </p:txBody>
      </p:sp>
      <p:sp>
        <p:nvSpPr>
          <p:cNvPr id="29" name="文本框 28"/>
          <p:cNvSpPr txBox="1"/>
          <p:nvPr/>
        </p:nvSpPr>
        <p:spPr>
          <a:xfrm>
            <a:off x="5419725" y="3113088"/>
            <a:ext cx="2919413" cy="508000"/>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1"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rPr>
              <a:t>预处理系统设计与实现</a:t>
            </a:r>
            <a:endParaRPr kumimoji="1"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endParaRPr>
          </a:p>
        </p:txBody>
      </p:sp>
      <p:sp>
        <p:nvSpPr>
          <p:cNvPr id="20" name="文本框 19"/>
          <p:cNvSpPr txBox="1"/>
          <p:nvPr/>
        </p:nvSpPr>
        <p:spPr>
          <a:xfrm>
            <a:off x="5365750" y="2224088"/>
            <a:ext cx="3565525" cy="506413"/>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rPr>
              <a:t>脑电波数据集降维处理研究</a:t>
            </a:r>
            <a:endParaRPr kumimoji="1" lang="zh-CN" altLang="en-US" sz="2100" b="1" i="0" u="none" strike="noStrike" kern="1200" cap="none" spc="0" normalizeH="0" baseline="0" noProof="0" dirty="0">
              <a:ln>
                <a:noFill/>
              </a:ln>
              <a:solidFill>
                <a:schemeClr val="tx1"/>
              </a:solidFill>
              <a:effectLst/>
              <a:uLnTx/>
              <a:uFillTx/>
              <a:latin typeface="+mj-lt"/>
              <a:ea typeface="微软雅黑" panose="020B0503020204020204" pitchFamily="34" charset="-122"/>
              <a:cs typeface="+mn-cs"/>
            </a:endParaRPr>
          </a:p>
        </p:txBody>
      </p:sp>
      <p:grpSp>
        <p:nvGrpSpPr>
          <p:cNvPr id="17417" name="48 Grupo"/>
          <p:cNvGrpSpPr/>
          <p:nvPr/>
        </p:nvGrpSpPr>
        <p:grpSpPr>
          <a:xfrm>
            <a:off x="4992688" y="2566988"/>
            <a:ext cx="77787" cy="2217737"/>
            <a:chOff x="0" y="0"/>
            <a:chExt cx="319" cy="3377896"/>
          </a:xfrm>
        </p:grpSpPr>
        <p:cxnSp>
          <p:nvCxnSpPr>
            <p:cNvPr id="17426" name="49 Conector recto"/>
            <p:cNvCxnSpPr/>
            <p:nvPr/>
          </p:nvCxnSpPr>
          <p:spPr>
            <a:xfrm>
              <a:off x="0" y="0"/>
              <a:ext cx="0" cy="3377896"/>
            </a:xfrm>
            <a:prstGeom prst="line">
              <a:avLst/>
            </a:prstGeom>
            <a:ln w="9525" cap="flat" cmpd="sng">
              <a:solidFill>
                <a:srgbClr val="D9D9D9"/>
              </a:solidFill>
              <a:prstDash val="solid"/>
              <a:headEnd type="none" w="med" len="med"/>
              <a:tailEnd type="none" w="med" len="med"/>
            </a:ln>
          </p:spPr>
        </p:cxnSp>
        <p:cxnSp>
          <p:nvCxnSpPr>
            <p:cNvPr id="17427" name="50 Conector recto"/>
            <p:cNvCxnSpPr/>
            <p:nvPr/>
          </p:nvCxnSpPr>
          <p:spPr>
            <a:xfrm>
              <a:off x="319" y="0"/>
              <a:ext cx="0" cy="3377896"/>
            </a:xfrm>
            <a:prstGeom prst="line">
              <a:avLst/>
            </a:prstGeom>
            <a:ln w="9525" cap="flat" cmpd="sng">
              <a:solidFill>
                <a:schemeClr val="bg1"/>
              </a:solidFill>
              <a:prstDash val="solid"/>
              <a:headEnd type="none" w="med" len="med"/>
              <a:tailEnd type="none" w="med" len="med"/>
            </a:ln>
          </p:spPr>
        </p:cxnSp>
      </p:grpSp>
      <p:sp>
        <p:nvSpPr>
          <p:cNvPr id="17418" name="标题 1"/>
          <p:cNvSpPr>
            <a:spLocks noGrp="1"/>
          </p:cNvSpPr>
          <p:nvPr>
            <p:ph type="ctrTitle"/>
          </p:nvPr>
        </p:nvSpPr>
        <p:spPr>
          <a:xfrm>
            <a:off x="914400" y="19050"/>
            <a:ext cx="3513138" cy="1143000"/>
          </a:xfrm>
          <a:ln/>
        </p:spPr>
        <p:txBody>
          <a:bodyPr vert="horz" wrap="square" lIns="91440" tIns="45720" rIns="91440" bIns="45720" anchor="ctr"/>
          <a:p>
            <a:pPr marL="0" indent="0" algn="l" eaLnBrk="1" hangingPunct="1"/>
            <a:r>
              <a:rPr lang="zh-CN" altLang="en-US" sz="3600" b="1" kern="1200" dirty="0">
                <a:latin typeface="微软雅黑" panose="020B0503020204020204" pitchFamily="34" charset="-122"/>
                <a:ea typeface="微软雅黑" panose="020B0503020204020204" pitchFamily="34" charset="-122"/>
                <a:cs typeface="+mj-cs"/>
                <a:sym typeface="微软雅黑" panose="020B0503020204020204" pitchFamily="34" charset="-122"/>
              </a:rPr>
              <a:t>目录</a:t>
            </a:r>
            <a:endParaRPr lang="zh-CN" altLang="en-US" sz="3600" b="1" kern="1200" dirty="0">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17419" name="直接连接符 4"/>
          <p:cNvSpPr/>
          <p:nvPr/>
        </p:nvSpPr>
        <p:spPr>
          <a:xfrm flipV="1">
            <a:off x="1725613" y="2779713"/>
            <a:ext cx="1922462" cy="1587"/>
          </a:xfrm>
          <a:prstGeom prst="line">
            <a:avLst/>
          </a:prstGeom>
          <a:ln w="50800" cap="flat" cmpd="sng">
            <a:solidFill>
              <a:srgbClr val="A5A5A5"/>
            </a:solidFill>
            <a:prstDash val="solid"/>
            <a:miter/>
            <a:headEnd type="none" w="med" len="med"/>
            <a:tailEnd type="none" w="med" len="med"/>
          </a:ln>
        </p:spPr>
      </p:sp>
      <p:sp>
        <p:nvSpPr>
          <p:cNvPr id="17420" name="直接连接符 4"/>
          <p:cNvSpPr/>
          <p:nvPr/>
        </p:nvSpPr>
        <p:spPr>
          <a:xfrm flipV="1">
            <a:off x="1711325" y="3724275"/>
            <a:ext cx="1920875" cy="1588"/>
          </a:xfrm>
          <a:prstGeom prst="line">
            <a:avLst/>
          </a:prstGeom>
          <a:ln w="50800" cap="flat" cmpd="sng">
            <a:solidFill>
              <a:srgbClr val="FFC000"/>
            </a:solidFill>
            <a:prstDash val="solid"/>
            <a:miter/>
            <a:headEnd type="none" w="med" len="med"/>
            <a:tailEnd type="none" w="med" len="med"/>
          </a:ln>
        </p:spPr>
      </p:sp>
      <p:sp>
        <p:nvSpPr>
          <p:cNvPr id="17421" name="直接连接符 4"/>
          <p:cNvSpPr/>
          <p:nvPr/>
        </p:nvSpPr>
        <p:spPr>
          <a:xfrm flipV="1">
            <a:off x="1701800" y="4668838"/>
            <a:ext cx="1920875" cy="1587"/>
          </a:xfrm>
          <a:prstGeom prst="line">
            <a:avLst/>
          </a:prstGeom>
          <a:ln w="50800" cap="flat" cmpd="sng">
            <a:solidFill>
              <a:srgbClr val="A5A5A5"/>
            </a:solidFill>
            <a:prstDash val="solid"/>
            <a:miter/>
            <a:headEnd type="none" w="med" len="med"/>
            <a:tailEnd type="none" w="med" len="med"/>
          </a:ln>
        </p:spPr>
      </p:sp>
      <p:sp>
        <p:nvSpPr>
          <p:cNvPr id="17422" name="直接连接符 4"/>
          <p:cNvSpPr/>
          <p:nvPr/>
        </p:nvSpPr>
        <p:spPr>
          <a:xfrm>
            <a:off x="1711325" y="5662613"/>
            <a:ext cx="3990975" cy="17462"/>
          </a:xfrm>
          <a:prstGeom prst="line">
            <a:avLst/>
          </a:prstGeom>
          <a:ln w="50800" cap="flat" cmpd="sng">
            <a:solidFill>
              <a:srgbClr val="FFC000"/>
            </a:solidFill>
            <a:prstDash val="solid"/>
            <a:miter/>
            <a:headEnd type="none" w="med" len="med"/>
            <a:tailEnd type="none" w="med" len="med"/>
          </a:ln>
        </p:spPr>
      </p:sp>
      <p:sp>
        <p:nvSpPr>
          <p:cNvPr id="17423" name="直接连接符 4"/>
          <p:cNvSpPr/>
          <p:nvPr/>
        </p:nvSpPr>
        <p:spPr>
          <a:xfrm flipV="1">
            <a:off x="5540375" y="2779713"/>
            <a:ext cx="3151188" cy="4762"/>
          </a:xfrm>
          <a:prstGeom prst="line">
            <a:avLst/>
          </a:prstGeom>
          <a:ln w="50800" cap="flat" cmpd="sng">
            <a:solidFill>
              <a:srgbClr val="FFC000"/>
            </a:solidFill>
            <a:prstDash val="solid"/>
            <a:miter/>
            <a:headEnd type="none" w="med" len="med"/>
            <a:tailEnd type="none" w="med" len="med"/>
          </a:ln>
        </p:spPr>
      </p:sp>
      <p:sp>
        <p:nvSpPr>
          <p:cNvPr id="17424" name="直接连接符 4"/>
          <p:cNvSpPr/>
          <p:nvPr/>
        </p:nvSpPr>
        <p:spPr>
          <a:xfrm flipV="1">
            <a:off x="5540375" y="3675063"/>
            <a:ext cx="2679700" cy="1587"/>
          </a:xfrm>
          <a:prstGeom prst="line">
            <a:avLst/>
          </a:prstGeom>
          <a:ln w="50800" cap="flat" cmpd="sng">
            <a:solidFill>
              <a:srgbClr val="A5A5A5"/>
            </a:solidFill>
            <a:prstDash val="solid"/>
            <a:miter/>
            <a:headEnd type="none" w="med" len="med"/>
            <a:tailEnd type="none" w="med" len="med"/>
          </a:ln>
        </p:spPr>
      </p:sp>
      <p:sp>
        <p:nvSpPr>
          <p:cNvPr id="17425" name="直接连接符 4"/>
          <p:cNvSpPr/>
          <p:nvPr/>
        </p:nvSpPr>
        <p:spPr>
          <a:xfrm>
            <a:off x="5540375" y="4668838"/>
            <a:ext cx="1385888" cy="4762"/>
          </a:xfrm>
          <a:prstGeom prst="line">
            <a:avLst/>
          </a:prstGeom>
          <a:ln w="50800" cap="flat" cmpd="sng">
            <a:solidFill>
              <a:srgbClr val="FFC000"/>
            </a:solidFill>
            <a:prstDash val="solid"/>
            <a:miter/>
            <a:headEnd type="none" w="med" len="med"/>
            <a:tailEnd type="none" w="med" len="med"/>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r>
              <a:rPr lang="zh-CN" altLang="en-US" sz="3200" b="1" kern="1200" dirty="0">
                <a:latin typeface="+mj-lt"/>
                <a:ea typeface="微软雅黑" panose="020B0503020204020204" pitchFamily="34" charset="-122"/>
                <a:cs typeface="+mj-cs"/>
                <a:sym typeface="宋体" panose="02010600030101010101" pitchFamily="2" charset="-122"/>
              </a:rPr>
              <a:t>脑电波数据集降维处理研究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63713" y="1173163"/>
            <a:ext cx="342423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局部线性嵌入算法（</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LLE</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5060" name="直接连接符 4"/>
          <p:cNvSpPr/>
          <p:nvPr/>
        </p:nvSpPr>
        <p:spPr>
          <a:xfrm>
            <a:off x="1992313" y="1739900"/>
            <a:ext cx="1293812" cy="0"/>
          </a:xfrm>
          <a:prstGeom prst="line">
            <a:avLst/>
          </a:prstGeom>
          <a:ln w="6350" cap="flat" cmpd="sng">
            <a:solidFill>
              <a:srgbClr val="A5A5A5"/>
            </a:solidFill>
            <a:prstDash val="solid"/>
            <a:miter/>
            <a:headEnd type="none" w="med" len="med"/>
            <a:tailEnd type="none" w="med" len="med"/>
          </a:ln>
        </p:spPr>
      </p:sp>
      <p:sp>
        <p:nvSpPr>
          <p:cNvPr id="45061" name="矩形 106"/>
          <p:cNvSpPr/>
          <p:nvPr/>
        </p:nvSpPr>
        <p:spPr>
          <a:xfrm>
            <a:off x="1450975" y="2690813"/>
            <a:ext cx="7442200" cy="3141662"/>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buSzPct val="80000"/>
              <a:buFont typeface="Wingdings" panose="05000000000000000000" pitchFamily="2" charset="2"/>
            </a:pPr>
            <a:r>
              <a:rPr lang="zh-CN" altLang="en-US" dirty="0">
                <a:latin typeface="宋体" panose="02010600030101010101" pitchFamily="2" charset="-122"/>
                <a:ea typeface="宋体" panose="02010600030101010101" pitchFamily="2" charset="-122"/>
              </a:rPr>
              <a:t>理论基础：在高维数据特征空间中的邻近点在低维映射空间中也依然保</a:t>
            </a:r>
            <a:endParaRPr lang="zh-CN" altLang="en-US" dirty="0">
              <a:latin typeface="宋体" panose="02010600030101010101" pitchFamily="2" charset="-122"/>
              <a:ea typeface="宋体" panose="02010600030101010101" pitchFamily="2" charset="-122"/>
            </a:endParaRPr>
          </a:p>
          <a:p>
            <a:pPr lvl="0" eaLnBrk="1" hangingPunct="1">
              <a:lnSpc>
                <a:spcPct val="150000"/>
              </a:lnSpc>
              <a:buSzPct val="80000"/>
              <a:buFont typeface="Wingdings" panose="05000000000000000000" pitchFamily="2" charset="2"/>
            </a:pPr>
            <a:r>
              <a:rPr lang="zh-CN" altLang="en-US" dirty="0">
                <a:latin typeface="宋体" panose="02010600030101010101" pitchFamily="2" charset="-122"/>
                <a:ea typeface="宋体" panose="02010600030101010101" pitchFamily="2" charset="-122"/>
              </a:rPr>
              <a:t>          持较近的距离</a:t>
            </a:r>
            <a:endParaRPr lang="zh-CN" altLang="en-US" dirty="0">
              <a:latin typeface="宋体" panose="02010600030101010101" pitchFamily="2" charset="-122"/>
              <a:ea typeface="宋体" panose="02010600030101010101" pitchFamily="2" charset="-122"/>
            </a:endParaRPr>
          </a:p>
          <a:p>
            <a:pPr lvl="0" eaLnBrk="1" hangingPunct="1">
              <a:lnSpc>
                <a:spcPct val="150000"/>
              </a:lnSpc>
              <a:buSzPct val="80000"/>
              <a:buFont typeface="Wingdings" panose="05000000000000000000" pitchFamily="2" charset="2"/>
            </a:pPr>
            <a:r>
              <a:rPr lang="zh-CN" altLang="en-US" dirty="0">
                <a:latin typeface="宋体" panose="02010600030101010101" pitchFamily="2" charset="-122"/>
                <a:ea typeface="宋体" panose="02010600030101010101" pitchFamily="2" charset="-122"/>
              </a:rPr>
              <a:t>算法思想：</a:t>
            </a:r>
            <a:r>
              <a:rPr lang="en-US" altLang="zh-CN"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lvl="0" eaLnBrk="1" hangingPunct="1">
              <a:lnSpc>
                <a:spcPct val="150000"/>
              </a:lnSpc>
              <a:buSzPct val="80000"/>
              <a:buFont typeface="Wingdings" panose="05000000000000000000" pitchFamily="2" charset="2"/>
              <a:buChar char="l"/>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为高维特征空间中的每个数据样本点寻找一个邻近区域，并且给该区  </a:t>
            </a:r>
            <a:endParaRPr lang="zh-CN" altLang="en-US" dirty="0">
              <a:latin typeface="宋体" panose="02010600030101010101" pitchFamily="2" charset="-122"/>
              <a:ea typeface="宋体" panose="02010600030101010101" pitchFamily="2" charset="-122"/>
            </a:endParaRPr>
          </a:p>
          <a:p>
            <a:pPr lvl="0" eaLnBrk="1" hangingPunct="1">
              <a:lnSpc>
                <a:spcPct val="150000"/>
              </a:lnSpc>
              <a:buSzPct val="80000"/>
              <a:buFont typeface="Wingdings" panose="05000000000000000000" pitchFamily="2" charset="2"/>
            </a:pPr>
            <a:r>
              <a:rPr lang="zh-CN" altLang="en-US" dirty="0">
                <a:latin typeface="宋体" panose="02010600030101010101" pitchFamily="2" charset="-122"/>
                <a:ea typeface="宋体" panose="02010600030101010101" pitchFamily="2" charset="-122"/>
              </a:rPr>
              <a:t>  域中的每个样本点赋予一个权重</a:t>
            </a:r>
            <a:endParaRPr lang="zh-CN" altLang="en-US" dirty="0">
              <a:latin typeface="宋体" panose="02010600030101010101" pitchFamily="2" charset="-122"/>
              <a:ea typeface="宋体" panose="02010600030101010101" pitchFamily="2" charset="-122"/>
            </a:endParaRPr>
          </a:p>
          <a:p>
            <a:pPr lvl="0" eaLnBrk="1" hangingPunct="1">
              <a:lnSpc>
                <a:spcPct val="150000"/>
              </a:lnSpc>
              <a:buSzPct val="8000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 再求取局部重建权值矩阵用于描述样本点间的拓扑关系</a:t>
            </a:r>
            <a:endParaRPr lang="zh-CN" altLang="en-US" dirty="0">
              <a:latin typeface="宋体" panose="02010600030101010101" pitchFamily="2" charset="-122"/>
              <a:ea typeface="宋体" panose="02010600030101010101" pitchFamily="2" charset="-122"/>
            </a:endParaRPr>
          </a:p>
          <a:p>
            <a:pPr lvl="0" eaLnBrk="1" hangingPunct="1">
              <a:lnSpc>
                <a:spcPct val="150000"/>
              </a:lnSpc>
              <a:buSzPct val="80000"/>
              <a:buFont typeface="Wingdings" panose="05000000000000000000" pitchFamily="2" charset="2"/>
              <a:buChar char="l"/>
            </a:pPr>
            <a:r>
              <a:rPr lang="zh-CN" altLang="en-US" dirty="0">
                <a:latin typeface="宋体" panose="02010600030101010101" pitchFamily="2" charset="-122"/>
                <a:ea typeface="宋体" panose="02010600030101010101" pitchFamily="2" charset="-122"/>
              </a:rPr>
              <a:t> 最后根据这些权重寻找高维数据的最佳低维映射表示</a:t>
            </a:r>
            <a:endParaRPr lang="zh-CN" altLang="en-US" dirty="0">
              <a:latin typeface="宋体" panose="02010600030101010101" pitchFamily="2" charset="-122"/>
              <a:ea typeface="宋体" panose="02010600030101010101" pitchFamily="2" charset="-122"/>
            </a:endParaRPr>
          </a:p>
        </p:txBody>
      </p:sp>
      <p:sp>
        <p:nvSpPr>
          <p:cNvPr id="45062" name="TextBox 18"/>
          <p:cNvSpPr txBox="1"/>
          <p:nvPr/>
        </p:nvSpPr>
        <p:spPr>
          <a:xfrm>
            <a:off x="1450975" y="2054225"/>
            <a:ext cx="5367338" cy="427038"/>
          </a:xfrm>
          <a:prstGeom prst="rect">
            <a:avLst/>
          </a:prstGeom>
          <a:noFill/>
          <a:ln w="9525">
            <a:noFill/>
          </a:ln>
        </p:spPr>
        <p:txBody>
          <a:bodyPr>
            <a:spAutoFit/>
          </a:bodyPr>
          <a:p>
            <a:pPr lvl="0" eaLnBrk="1" hangingPunct="1"/>
            <a:r>
              <a:rPr lang="zh-CN" altLang="en-US" sz="2200" b="1" dirty="0">
                <a:latin typeface="宋体" panose="02010600030101010101" pitchFamily="2" charset="-122"/>
                <a:ea typeface="宋体" panose="02010600030101010101" pitchFamily="2" charset="-122"/>
              </a:rPr>
              <a:t>算法介绍</a:t>
            </a:r>
            <a:endParaRPr lang="zh-CN" altLang="en-US" sz="2200" b="1" dirty="0">
              <a:latin typeface="宋体" panose="02010600030101010101" pitchFamily="2" charset="-122"/>
              <a:ea typeface="宋体" panose="02010600030101010101" pitchFamily="2" charset="-122"/>
            </a:endParaRPr>
          </a:p>
        </p:txBody>
      </p:sp>
      <p:pic>
        <p:nvPicPr>
          <p:cNvPr id="3" name="图片 2" descr="lleallPPT"/>
          <p:cNvPicPr>
            <a:picLocks noChangeAspect="1"/>
          </p:cNvPicPr>
          <p:nvPr/>
        </p:nvPicPr>
        <p:blipFill>
          <a:blip r:embed="rId1"/>
          <a:srcRect l="1076" t="3113" r="1314" b="16702"/>
          <a:stretch>
            <a:fillRect/>
          </a:stretch>
        </p:blipFill>
        <p:spPr>
          <a:xfrm>
            <a:off x="1158875" y="2690813"/>
            <a:ext cx="7916863" cy="36591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r>
              <a:rPr lang="zh-CN" altLang="en-US" sz="3200" b="1" kern="1200" dirty="0">
                <a:latin typeface="+mj-lt"/>
                <a:ea typeface="微软雅黑" panose="020B0503020204020204" pitchFamily="34" charset="-122"/>
                <a:cs typeface="+mj-cs"/>
                <a:sym typeface="宋体" panose="02010600030101010101" pitchFamily="2" charset="-122"/>
              </a:rPr>
              <a:t>脑电波数据集降维处理研究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457325" y="1173163"/>
            <a:ext cx="3997325"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局部线性嵌入算法特点</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6084" name="直接连接符 4"/>
          <p:cNvSpPr/>
          <p:nvPr/>
        </p:nvSpPr>
        <p:spPr>
          <a:xfrm>
            <a:off x="1992313" y="1739900"/>
            <a:ext cx="2911475" cy="0"/>
          </a:xfrm>
          <a:prstGeom prst="line">
            <a:avLst/>
          </a:prstGeom>
          <a:ln w="6350" cap="flat" cmpd="sng">
            <a:solidFill>
              <a:srgbClr val="A5A5A5"/>
            </a:solidFill>
            <a:prstDash val="solid"/>
            <a:miter/>
            <a:headEnd type="none" w="med" len="med"/>
            <a:tailEnd type="none" w="med" len="med"/>
          </a:ln>
        </p:spPr>
      </p:sp>
      <p:grpSp>
        <p:nvGrpSpPr>
          <p:cNvPr id="11" name="组合 10"/>
          <p:cNvGrpSpPr/>
          <p:nvPr/>
        </p:nvGrpSpPr>
        <p:grpSpPr>
          <a:xfrm>
            <a:off x="1819275" y="1898650"/>
            <a:ext cx="5497513" cy="4651375"/>
            <a:chOff x="2866" y="2989"/>
            <a:chExt cx="8657" cy="7326"/>
          </a:xfrm>
        </p:grpSpPr>
        <p:pic>
          <p:nvPicPr>
            <p:cNvPr id="46091" name="图片 357" descr="lle_1"/>
            <p:cNvPicPr>
              <a:picLocks noChangeAspect="1"/>
            </p:cNvPicPr>
            <p:nvPr/>
          </p:nvPicPr>
          <p:blipFill>
            <a:blip r:embed="rId1"/>
            <a:stretch>
              <a:fillRect/>
            </a:stretch>
          </p:blipFill>
          <p:spPr>
            <a:xfrm>
              <a:off x="4241" y="3661"/>
              <a:ext cx="7282" cy="6654"/>
            </a:xfrm>
            <a:prstGeom prst="rect">
              <a:avLst/>
            </a:prstGeom>
            <a:noFill/>
            <a:ln w="9525">
              <a:noFill/>
            </a:ln>
          </p:spPr>
        </p:pic>
        <p:sp>
          <p:nvSpPr>
            <p:cNvPr id="46092" name="TextBox 18"/>
            <p:cNvSpPr txBox="1"/>
            <p:nvPr/>
          </p:nvSpPr>
          <p:spPr>
            <a:xfrm>
              <a:off x="2866" y="2989"/>
              <a:ext cx="8452" cy="672"/>
            </a:xfrm>
            <a:prstGeom prst="rect">
              <a:avLst/>
            </a:prstGeom>
            <a:noFill/>
            <a:ln w="9525">
              <a:noFill/>
            </a:ln>
          </p:spPr>
          <p:txBody>
            <a:bodyPr>
              <a:spAutoFit/>
            </a:bodyPr>
            <a:p>
              <a:pPr lvl="0" eaLnBrk="1" hangingPunct="1"/>
              <a:r>
                <a:rPr lang="zh-CN" altLang="en-US" sz="2200" b="1" dirty="0">
                  <a:latin typeface="宋体" panose="02010600030101010101" pitchFamily="2" charset="-122"/>
                  <a:ea typeface="宋体" panose="02010600030101010101" pitchFamily="2" charset="-122"/>
                </a:rPr>
                <a:t>优点：保持数据的流形结构和本质特征</a:t>
              </a:r>
              <a:endParaRPr lang="zh-CN" altLang="en-US" sz="2200" b="1" dirty="0">
                <a:latin typeface="宋体" panose="02010600030101010101" pitchFamily="2" charset="-122"/>
                <a:ea typeface="宋体" panose="02010600030101010101" pitchFamily="2" charset="-122"/>
              </a:endParaRPr>
            </a:p>
          </p:txBody>
        </p:sp>
      </p:grpSp>
      <p:grpSp>
        <p:nvGrpSpPr>
          <p:cNvPr id="12" name="组合 11"/>
          <p:cNvGrpSpPr/>
          <p:nvPr/>
        </p:nvGrpSpPr>
        <p:grpSpPr>
          <a:xfrm>
            <a:off x="1635125" y="1916113"/>
            <a:ext cx="7258050" cy="4095750"/>
            <a:chOff x="2575" y="3018"/>
            <a:chExt cx="11430" cy="6451"/>
          </a:xfrm>
        </p:grpSpPr>
        <p:sp>
          <p:nvSpPr>
            <p:cNvPr id="46087" name="TextBox 18"/>
            <p:cNvSpPr txBox="1"/>
            <p:nvPr/>
          </p:nvSpPr>
          <p:spPr>
            <a:xfrm>
              <a:off x="2575" y="3018"/>
              <a:ext cx="11430" cy="672"/>
            </a:xfrm>
            <a:prstGeom prst="rect">
              <a:avLst/>
            </a:prstGeom>
            <a:noFill/>
            <a:ln w="9525">
              <a:noFill/>
            </a:ln>
          </p:spPr>
          <p:txBody>
            <a:bodyPr>
              <a:spAutoFit/>
            </a:bodyPr>
            <a:p>
              <a:pPr lvl="0" eaLnBrk="1" hangingPunct="1"/>
              <a:r>
                <a:rPr lang="zh-CN" altLang="en-US" sz="2200" b="1" dirty="0">
                  <a:latin typeface="宋体" panose="02010600030101010101" pitchFamily="2" charset="-122"/>
                  <a:ea typeface="宋体" panose="02010600030101010101" pitchFamily="2" charset="-122"/>
                </a:rPr>
                <a:t>缺点：邻域点选择不当，导致</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短路边</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和</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孔洞</a:t>
              </a:r>
              <a:r>
                <a:rPr lang="en-US" altLang="zh-CN" sz="2200" b="1" dirty="0">
                  <a:latin typeface="宋体" panose="02010600030101010101" pitchFamily="2" charset="-122"/>
                  <a:ea typeface="宋体" panose="02010600030101010101" pitchFamily="2" charset="-122"/>
                </a:rPr>
                <a:t>”</a:t>
              </a:r>
              <a:r>
                <a:rPr lang="zh-CN" altLang="en-US" sz="2200" b="1" dirty="0">
                  <a:latin typeface="宋体" panose="02010600030101010101" pitchFamily="2" charset="-122"/>
                  <a:ea typeface="宋体" panose="02010600030101010101" pitchFamily="2" charset="-122"/>
                </a:rPr>
                <a:t>现象</a:t>
              </a:r>
              <a:endParaRPr lang="zh-CN" altLang="en-US" sz="2200" b="1" dirty="0">
                <a:latin typeface="宋体" panose="02010600030101010101" pitchFamily="2" charset="-122"/>
                <a:ea typeface="宋体" panose="02010600030101010101" pitchFamily="2" charset="-122"/>
              </a:endParaRPr>
            </a:p>
          </p:txBody>
        </p:sp>
        <p:pic>
          <p:nvPicPr>
            <p:cNvPr id="46088" name="图片 267" descr="llekchoose"/>
            <p:cNvPicPr>
              <a:picLocks noChangeAspect="1"/>
            </p:cNvPicPr>
            <p:nvPr/>
          </p:nvPicPr>
          <p:blipFill>
            <a:blip r:embed="rId2"/>
            <a:srcRect l="5284" t="3279" r="15495" b="2330"/>
            <a:stretch>
              <a:fillRect/>
            </a:stretch>
          </p:blipFill>
          <p:spPr>
            <a:xfrm>
              <a:off x="3319" y="4510"/>
              <a:ext cx="9242" cy="4959"/>
            </a:xfrm>
            <a:prstGeom prst="rect">
              <a:avLst/>
            </a:prstGeom>
            <a:noFill/>
            <a:ln w="9525">
              <a:noFill/>
            </a:ln>
          </p:spPr>
        </p:pic>
        <p:sp>
          <p:nvSpPr>
            <p:cNvPr id="46089" name="TextBox 18"/>
            <p:cNvSpPr txBox="1"/>
            <p:nvPr/>
          </p:nvSpPr>
          <p:spPr>
            <a:xfrm>
              <a:off x="3658" y="3825"/>
              <a:ext cx="3934" cy="576"/>
            </a:xfrm>
            <a:prstGeom prst="rect">
              <a:avLst/>
            </a:prstGeom>
            <a:noFill/>
            <a:ln w="9525">
              <a:noFill/>
            </a:ln>
          </p:spPr>
          <p:txBody>
            <a:bodyPr>
              <a:spAutoFit/>
            </a:bodyPr>
            <a:p>
              <a:pPr lvl="0" eaLnBrk="1" hangingPunct="1"/>
              <a:r>
                <a:rPr lang="zh-CN" altLang="en-US" dirty="0">
                  <a:latin typeface="宋体" panose="02010600030101010101" pitchFamily="2" charset="-122"/>
                  <a:ea typeface="宋体" panose="02010600030101010101" pitchFamily="2" charset="-122"/>
                </a:rPr>
                <a:t>邻域点数选择过大</a:t>
              </a:r>
              <a:endParaRPr lang="zh-CN" altLang="en-US" dirty="0">
                <a:latin typeface="宋体" panose="02010600030101010101" pitchFamily="2" charset="-122"/>
                <a:ea typeface="宋体" panose="02010600030101010101" pitchFamily="2" charset="-122"/>
              </a:endParaRPr>
            </a:p>
          </p:txBody>
        </p:sp>
        <p:sp>
          <p:nvSpPr>
            <p:cNvPr id="46090" name="TextBox 18"/>
            <p:cNvSpPr txBox="1"/>
            <p:nvPr/>
          </p:nvSpPr>
          <p:spPr>
            <a:xfrm>
              <a:off x="9118" y="3825"/>
              <a:ext cx="3934" cy="576"/>
            </a:xfrm>
            <a:prstGeom prst="rect">
              <a:avLst/>
            </a:prstGeom>
            <a:noFill/>
            <a:ln w="9525">
              <a:noFill/>
            </a:ln>
          </p:spPr>
          <p:txBody>
            <a:bodyPr>
              <a:spAutoFit/>
            </a:bodyPr>
            <a:p>
              <a:pPr lvl="0" eaLnBrk="1" hangingPunct="1"/>
              <a:r>
                <a:rPr lang="zh-CN" altLang="en-US" dirty="0">
                  <a:latin typeface="宋体" panose="02010600030101010101" pitchFamily="2" charset="-122"/>
                  <a:ea typeface="宋体" panose="02010600030101010101" pitchFamily="2" charset="-122"/>
                </a:rPr>
                <a:t>邻域点数选择过小</a:t>
              </a:r>
              <a:endParaRPr lang="zh-CN" altLang="en-US" dirty="0">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blinds(horizontal)">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r>
              <a:rPr lang="zh-CN" altLang="en-US" sz="3200" b="1" kern="1200" dirty="0">
                <a:latin typeface="+mj-lt"/>
                <a:ea typeface="微软雅黑" panose="020B0503020204020204" pitchFamily="34" charset="-122"/>
                <a:cs typeface="+mj-cs"/>
                <a:sym typeface="宋体" panose="02010600030101010101" pitchFamily="2" charset="-122"/>
              </a:rPr>
              <a:t>脑电波数据集降维处理研究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457325" y="1173163"/>
            <a:ext cx="73040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基于K-Means和均值限制的局部线性嵌入算法的改进</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8132" name="直接连接符 4"/>
          <p:cNvSpPr/>
          <p:nvPr/>
        </p:nvSpPr>
        <p:spPr>
          <a:xfrm>
            <a:off x="1992313" y="1739900"/>
            <a:ext cx="2911475" cy="0"/>
          </a:xfrm>
          <a:prstGeom prst="line">
            <a:avLst/>
          </a:prstGeom>
          <a:ln w="6350" cap="flat" cmpd="sng">
            <a:solidFill>
              <a:srgbClr val="A5A5A5"/>
            </a:solidFill>
            <a:prstDash val="solid"/>
            <a:miter/>
            <a:headEnd type="none" w="med" len="med"/>
            <a:tailEnd type="none" w="med" len="med"/>
          </a:ln>
        </p:spPr>
      </p:sp>
      <p:grpSp>
        <p:nvGrpSpPr>
          <p:cNvPr id="9" name="组合 8"/>
          <p:cNvGrpSpPr/>
          <p:nvPr/>
        </p:nvGrpSpPr>
        <p:grpSpPr>
          <a:xfrm>
            <a:off x="1457325" y="2022475"/>
            <a:ext cx="7189788" cy="2311400"/>
            <a:chOff x="2294" y="3186"/>
            <a:chExt cx="11324" cy="3641"/>
          </a:xfrm>
        </p:grpSpPr>
        <p:sp>
          <p:nvSpPr>
            <p:cNvPr id="48135" name="矩形 107"/>
            <p:cNvSpPr/>
            <p:nvPr/>
          </p:nvSpPr>
          <p:spPr>
            <a:xfrm>
              <a:off x="2397" y="3974"/>
              <a:ext cx="11221" cy="2853"/>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buSzPct val="80000"/>
                <a:buFont typeface="Wingdings" panose="05000000000000000000" pitchFamily="2" charset="2"/>
              </a:pPr>
              <a:r>
                <a:rPr lang="en-US" altLang="zh-CN" dirty="0">
                  <a:latin typeface="黑体" panose="02010609060101010101" pitchFamily="49" charset="-122"/>
                  <a:ea typeface="黑体" panose="02010609060101010101" pitchFamily="49" charset="-122"/>
                  <a:sym typeface="宋体" panose="02010600030101010101" pitchFamily="2" charset="-122"/>
                </a:rPr>
                <a:t>K-Means</a:t>
              </a:r>
              <a:r>
                <a:rPr lang="zh-CN" altLang="en-US" dirty="0">
                  <a:latin typeface="微软雅黑" panose="020B0503020204020204" pitchFamily="34" charset="-122"/>
                  <a:ea typeface="微软雅黑" panose="020B0503020204020204" pitchFamily="34" charset="-122"/>
                  <a:sym typeface="宋体" panose="02010600030101010101" pitchFamily="2" charset="-122"/>
                </a:rPr>
                <a:t>是广泛应用的聚类方法之一。</a:t>
              </a:r>
              <a:r>
                <a:rPr lang="zh-CN" altLang="en-US" dirty="0">
                  <a:latin typeface="微软雅黑" panose="020B0503020204020204" pitchFamily="34" charset="-122"/>
                  <a:ea typeface="微软雅黑" panose="020B0503020204020204" pitchFamily="34" charset="-122"/>
                </a:rPr>
                <a:t>聚类方法是将一个数据集按照某一设定的距离计算标准分割成不同的类或簇。对于这些形成的簇，尽可能使同一个</a:t>
              </a:r>
              <a:r>
                <a:rPr lang="zh-CN" altLang="en-US" b="1" dirty="0">
                  <a:latin typeface="微软雅黑" panose="020B0503020204020204" pitchFamily="34" charset="-122"/>
                  <a:ea typeface="微软雅黑" panose="020B0503020204020204" pitchFamily="34" charset="-122"/>
                </a:rPr>
                <a:t>簇内的对象距离较近且相似性高，而簇与簇之间的对象间距离较远且差异性大。</a:t>
              </a:r>
              <a:endParaRPr lang="zh-CN" altLang="en-US" b="1" dirty="0">
                <a:latin typeface="微软雅黑" panose="020B0503020204020204" pitchFamily="34" charset="-122"/>
                <a:ea typeface="微软雅黑" panose="020B0503020204020204" pitchFamily="34" charset="-122"/>
              </a:endParaRPr>
            </a:p>
          </p:txBody>
        </p:sp>
        <p:sp>
          <p:nvSpPr>
            <p:cNvPr id="48136" name="TextBox 18"/>
            <p:cNvSpPr txBox="1"/>
            <p:nvPr/>
          </p:nvSpPr>
          <p:spPr>
            <a:xfrm>
              <a:off x="2294" y="3186"/>
              <a:ext cx="8452" cy="672"/>
            </a:xfrm>
            <a:prstGeom prst="rect">
              <a:avLst/>
            </a:prstGeom>
            <a:noFill/>
            <a:ln w="9525">
              <a:noFill/>
            </a:ln>
          </p:spPr>
          <p:txBody>
            <a:bodyPr>
              <a:spAutoFit/>
            </a:bodyPr>
            <a:p>
              <a:pPr lvl="0" eaLnBrk="1" hangingPunct="1"/>
              <a:r>
                <a:rPr lang="en-US" altLang="zh-CN" sz="2200" b="1" dirty="0">
                  <a:latin typeface="宋体" panose="02010600030101010101" pitchFamily="2" charset="-122"/>
                  <a:ea typeface="宋体" panose="02010600030101010101" pitchFamily="2" charset="-122"/>
                </a:rPr>
                <a:t>K-Means</a:t>
              </a:r>
              <a:r>
                <a:rPr lang="zh-CN" altLang="en-US" sz="2200" b="1" dirty="0">
                  <a:latin typeface="宋体" panose="02010600030101010101" pitchFamily="2" charset="-122"/>
                  <a:ea typeface="宋体" panose="02010600030101010101" pitchFamily="2" charset="-122"/>
                </a:rPr>
                <a:t>技术</a:t>
              </a:r>
              <a:endParaRPr lang="zh-CN" altLang="en-US" sz="2200" b="1" dirty="0">
                <a:latin typeface="宋体" panose="02010600030101010101" pitchFamily="2" charset="-122"/>
                <a:ea typeface="宋体" panose="02010600030101010101" pitchFamily="2" charset="-122"/>
              </a:endParaRPr>
            </a:p>
          </p:txBody>
        </p:sp>
      </p:grpSp>
      <p:pic>
        <p:nvPicPr>
          <p:cNvPr id="10" name="图片 9" descr="kmeans3allPPT"/>
          <p:cNvPicPr>
            <a:picLocks noChangeAspect="1"/>
          </p:cNvPicPr>
          <p:nvPr/>
        </p:nvPicPr>
        <p:blipFill>
          <a:blip r:embed="rId1"/>
          <a:srcRect l="3270" r="12254"/>
          <a:stretch>
            <a:fillRect/>
          </a:stretch>
        </p:blipFill>
        <p:spPr>
          <a:xfrm>
            <a:off x="1522413" y="1944688"/>
            <a:ext cx="7219950" cy="48085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blinds(horizontal)">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r>
              <a:rPr lang="zh-CN" altLang="en-US" sz="3200" b="1" kern="1200" dirty="0">
                <a:latin typeface="+mj-lt"/>
                <a:ea typeface="微软雅黑" panose="020B0503020204020204" pitchFamily="34" charset="-122"/>
                <a:cs typeface="+mj-cs"/>
                <a:sym typeface="宋体" panose="02010600030101010101" pitchFamily="2" charset="-122"/>
              </a:rPr>
              <a:t>脑电波数据集降维处理研究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457325" y="1173163"/>
            <a:ext cx="73040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基于K-Means和均值限制的局部线性嵌入算法的改进</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9156" name="直接连接符 4"/>
          <p:cNvSpPr/>
          <p:nvPr/>
        </p:nvSpPr>
        <p:spPr>
          <a:xfrm>
            <a:off x="1992313" y="1739900"/>
            <a:ext cx="2911475" cy="0"/>
          </a:xfrm>
          <a:prstGeom prst="line">
            <a:avLst/>
          </a:prstGeom>
          <a:ln w="6350" cap="flat" cmpd="sng">
            <a:solidFill>
              <a:srgbClr val="A5A5A5"/>
            </a:solidFill>
            <a:prstDash val="solid"/>
            <a:miter/>
            <a:headEnd type="none" w="med" len="med"/>
            <a:tailEnd type="none" w="med" len="med"/>
          </a:ln>
        </p:spPr>
      </p:sp>
      <p:grpSp>
        <p:nvGrpSpPr>
          <p:cNvPr id="49157" name="组合 8"/>
          <p:cNvGrpSpPr/>
          <p:nvPr/>
        </p:nvGrpSpPr>
        <p:grpSpPr>
          <a:xfrm>
            <a:off x="1457325" y="2032000"/>
            <a:ext cx="7189788" cy="1870075"/>
            <a:chOff x="2294" y="3201"/>
            <a:chExt cx="11324" cy="2944"/>
          </a:xfrm>
        </p:grpSpPr>
        <p:sp>
          <p:nvSpPr>
            <p:cNvPr id="49227" name="矩形 107"/>
            <p:cNvSpPr/>
            <p:nvPr/>
          </p:nvSpPr>
          <p:spPr>
            <a:xfrm>
              <a:off x="2397" y="3974"/>
              <a:ext cx="11221" cy="2171"/>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buSzPct val="80000"/>
                <a:buFont typeface="Wingdings" panose="05000000000000000000" pitchFamily="2" charset="2"/>
              </a:pPr>
              <a:r>
                <a:rPr lang="zh-CN" altLang="en-US" dirty="0">
                  <a:latin typeface="微软雅黑" panose="020B0503020204020204" pitchFamily="34" charset="-122"/>
                  <a:ea typeface="微软雅黑" panose="020B0503020204020204" pitchFamily="34" charset="-122"/>
                  <a:sym typeface="宋体" panose="02010600030101010101" pitchFamily="2" charset="-122"/>
                </a:rPr>
                <a:t>均值表示为初始近邻点与样本点之间的距离均值。</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r>
                <a:rPr lang="zh-CN" altLang="en-US" dirty="0">
                  <a:latin typeface="宋体" panose="02010600030101010101" pitchFamily="2" charset="-122"/>
                  <a:ea typeface="宋体" panose="02010600030101010101" pitchFamily="2" charset="-122"/>
                </a:rPr>
                <a:t>这里以样本</a:t>
              </a:r>
              <a:r>
                <a:rPr lang="en-US" altLang="zh-CN" i="1" dirty="0">
                  <a:latin typeface="宋体" panose="02010600030101010101" pitchFamily="2" charset="-122"/>
                  <a:ea typeface="宋体" panose="02010600030101010101" pitchFamily="2" charset="-122"/>
                </a:rPr>
                <a:t>X</a:t>
              </a:r>
              <a:r>
                <a:rPr lang="en-US" altLang="zh-CN" i="1" baseline="-25000"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sym typeface="宋体" panose="02010600030101010101" pitchFamily="2" charset="-122"/>
                </a:rPr>
                <a:t>为例，并假设选取的近邻点数</a:t>
              </a:r>
              <a:r>
                <a:rPr lang="en-US" altLang="zh-CN" i="1" dirty="0">
                  <a:latin typeface="宋体" panose="02010600030101010101" pitchFamily="2" charset="-122"/>
                  <a:ea typeface="宋体" panose="02010600030101010101" pitchFamily="2" charset="-122"/>
                  <a:sym typeface="宋体" panose="02010600030101010101" pitchFamily="2" charset="-122"/>
                </a:rPr>
                <a:t>k</a:t>
              </a:r>
              <a:r>
                <a:rPr lang="en-US" altLang="zh-CN" dirty="0">
                  <a:latin typeface="宋体" panose="02010600030101010101" pitchFamily="2" charset="-122"/>
                  <a:ea typeface="宋体" panose="02010600030101010101" pitchFamily="2" charset="-122"/>
                  <a:sym typeface="宋体" panose="02010600030101010101" pitchFamily="2" charset="-122"/>
                </a:rPr>
                <a:t>=10</a:t>
              </a:r>
              <a:r>
                <a:rPr lang="zh-CN" altLang="en-US" dirty="0">
                  <a:latin typeface="宋体" panose="02010600030101010101" pitchFamily="2" charset="-122"/>
                  <a:ea typeface="宋体" panose="02010600030101010101" pitchFamily="2" charset="-122"/>
                  <a:sym typeface="宋体" panose="02010600030101010101" pitchFamily="2" charset="-122"/>
                </a:rPr>
                <a:t>，则其选择如下左图所示，而在采用有均值限制的情况下，近邻的选择会得到较好的改善，如下右图所示</a:t>
              </a:r>
              <a:endParaRPr lang="zh-CN" altLang="en-US" dirty="0">
                <a:latin typeface="宋体" panose="02010600030101010101" pitchFamily="2" charset="-122"/>
                <a:ea typeface="宋体" panose="02010600030101010101" pitchFamily="2" charset="-122"/>
                <a:sym typeface="宋体" panose="02010600030101010101" pitchFamily="2" charset="-122"/>
              </a:endParaRPr>
            </a:p>
            <a:p>
              <a:pPr lvl="0" eaLnBrk="1" hangingPunct="1"/>
              <a:endParaRPr lang="zh-CN" altLang="en-US" dirty="0">
                <a:latin typeface="Calibri" panose="020F0502020204030204" pitchFamily="34" charset="0"/>
                <a:ea typeface="宋体" panose="02010600030101010101" pitchFamily="2" charset="-122"/>
              </a:endParaRPr>
            </a:p>
            <a:p>
              <a:pPr lvl="0" eaLnBrk="1" hangingPunct="1">
                <a:lnSpc>
                  <a:spcPct val="150000"/>
                </a:lnSpc>
                <a:buSzPct val="80000"/>
                <a:buFont typeface="Wingdings" panose="05000000000000000000" pitchFamily="2" charset="2"/>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lnSpc>
                  <a:spcPct val="150000"/>
                </a:lnSpc>
                <a:buSzPct val="80000"/>
                <a:buFont typeface="Wingdings" panose="05000000000000000000" pitchFamily="2" charset="2"/>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49228" name="TextBox 18"/>
            <p:cNvSpPr txBox="1"/>
            <p:nvPr/>
          </p:nvSpPr>
          <p:spPr>
            <a:xfrm>
              <a:off x="2294" y="3201"/>
              <a:ext cx="8453" cy="672"/>
            </a:xfrm>
            <a:prstGeom prst="rect">
              <a:avLst/>
            </a:prstGeom>
            <a:noFill/>
            <a:ln w="9525">
              <a:noFill/>
            </a:ln>
          </p:spPr>
          <p:txBody>
            <a:bodyPr>
              <a:spAutoFit/>
            </a:bodyPr>
            <a:p>
              <a:pPr lvl="0" eaLnBrk="1" hangingPunct="1"/>
              <a:r>
                <a:rPr lang="zh-CN" altLang="en-US" sz="2200" b="1" dirty="0">
                  <a:latin typeface="宋体" panose="02010600030101010101" pitchFamily="2" charset="-122"/>
                  <a:ea typeface="宋体" panose="02010600030101010101" pitchFamily="2" charset="-122"/>
                </a:rPr>
                <a:t>均值限制</a:t>
              </a:r>
              <a:endParaRPr lang="zh-CN" altLang="en-US" sz="2200" b="1" dirty="0">
                <a:latin typeface="宋体" panose="02010600030101010101" pitchFamily="2" charset="-122"/>
                <a:ea typeface="宋体" panose="02010600030101010101" pitchFamily="2" charset="-122"/>
              </a:endParaRPr>
            </a:p>
          </p:txBody>
        </p:sp>
      </p:grpSp>
      <p:grpSp>
        <p:nvGrpSpPr>
          <p:cNvPr id="49158" name="组合 3"/>
          <p:cNvGrpSpPr/>
          <p:nvPr/>
        </p:nvGrpSpPr>
        <p:grpSpPr>
          <a:xfrm>
            <a:off x="1312863" y="4241800"/>
            <a:ext cx="3795712" cy="1825625"/>
            <a:chOff x="5426" y="3153"/>
            <a:chExt cx="9324" cy="4486"/>
          </a:xfrm>
        </p:grpSpPr>
        <p:sp>
          <p:nvSpPr>
            <p:cNvPr id="5" name="椭圆 4"/>
            <p:cNvSpPr/>
            <p:nvPr/>
          </p:nvSpPr>
          <p:spPr>
            <a:xfrm>
              <a:off x="8253" y="5357"/>
              <a:ext cx="156"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 name="椭圆 5"/>
            <p:cNvSpPr/>
            <p:nvPr/>
          </p:nvSpPr>
          <p:spPr>
            <a:xfrm>
              <a:off x="6101" y="5907"/>
              <a:ext cx="156"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7" name="椭圆 6"/>
            <p:cNvSpPr/>
            <p:nvPr/>
          </p:nvSpPr>
          <p:spPr>
            <a:xfrm>
              <a:off x="6732" y="5053"/>
              <a:ext cx="156"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8" name="椭圆 7"/>
            <p:cNvSpPr/>
            <p:nvPr/>
          </p:nvSpPr>
          <p:spPr>
            <a:xfrm>
              <a:off x="7072" y="4136"/>
              <a:ext cx="156"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1" name="椭圆 10"/>
            <p:cNvSpPr/>
            <p:nvPr/>
          </p:nvSpPr>
          <p:spPr>
            <a:xfrm>
              <a:off x="7707" y="6898"/>
              <a:ext cx="156"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2" name="椭圆 11"/>
            <p:cNvSpPr/>
            <p:nvPr/>
          </p:nvSpPr>
          <p:spPr>
            <a:xfrm>
              <a:off x="13529" y="5907"/>
              <a:ext cx="156"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3" name="椭圆 12"/>
            <p:cNvSpPr/>
            <p:nvPr/>
          </p:nvSpPr>
          <p:spPr>
            <a:xfrm>
              <a:off x="13943" y="4050"/>
              <a:ext cx="156"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4" name="椭圆 13"/>
            <p:cNvSpPr/>
            <p:nvPr/>
          </p:nvSpPr>
          <p:spPr>
            <a:xfrm>
              <a:off x="8565" y="6613"/>
              <a:ext cx="152"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5" name="椭圆 14"/>
            <p:cNvSpPr/>
            <p:nvPr/>
          </p:nvSpPr>
          <p:spPr>
            <a:xfrm>
              <a:off x="9197" y="4323"/>
              <a:ext cx="156"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16" name="椭圆 15"/>
            <p:cNvSpPr/>
            <p:nvPr/>
          </p:nvSpPr>
          <p:spPr>
            <a:xfrm>
              <a:off x="10035" y="6512"/>
              <a:ext cx="156"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cxnSp>
          <p:nvCxnSpPr>
            <p:cNvPr id="17" name="直接连接符 16"/>
            <p:cNvCxnSpPr/>
            <p:nvPr/>
          </p:nvCxnSpPr>
          <p:spPr>
            <a:xfrm>
              <a:off x="7228" y="4276"/>
              <a:ext cx="1049" cy="1081"/>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8" name="椭圆 17"/>
            <p:cNvSpPr/>
            <p:nvPr/>
          </p:nvSpPr>
          <p:spPr>
            <a:xfrm>
              <a:off x="8253" y="3590"/>
              <a:ext cx="156"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cxnSp>
          <p:nvCxnSpPr>
            <p:cNvPr id="19" name="直接连接符 18"/>
            <p:cNvCxnSpPr>
              <a:endCxn id="5" idx="6"/>
            </p:cNvCxnSpPr>
            <p:nvPr/>
          </p:nvCxnSpPr>
          <p:spPr>
            <a:xfrm>
              <a:off x="6799" y="5135"/>
              <a:ext cx="1611" cy="30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stCxn id="6" idx="6"/>
              <a:endCxn id="5" idx="6"/>
            </p:cNvCxnSpPr>
            <p:nvPr/>
          </p:nvCxnSpPr>
          <p:spPr>
            <a:xfrm flipV="1">
              <a:off x="6257" y="5435"/>
              <a:ext cx="2067" cy="546"/>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a:stCxn id="6" idx="6"/>
              <a:endCxn id="5" idx="6"/>
            </p:cNvCxnSpPr>
            <p:nvPr/>
          </p:nvCxnSpPr>
          <p:spPr>
            <a:xfrm flipV="1">
              <a:off x="7809" y="5458"/>
              <a:ext cx="495" cy="1439"/>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a:stCxn id="6" idx="6"/>
              <a:endCxn id="12" idx="6"/>
            </p:cNvCxnSpPr>
            <p:nvPr/>
          </p:nvCxnSpPr>
          <p:spPr>
            <a:xfrm>
              <a:off x="8277" y="5435"/>
              <a:ext cx="5409" cy="546"/>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stCxn id="6" idx="6"/>
              <a:endCxn id="12" idx="6"/>
            </p:cNvCxnSpPr>
            <p:nvPr/>
          </p:nvCxnSpPr>
          <p:spPr>
            <a:xfrm>
              <a:off x="8339" y="5458"/>
              <a:ext cx="1696" cy="1096"/>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stCxn id="6" idx="6"/>
              <a:endCxn id="12" idx="6"/>
            </p:cNvCxnSpPr>
            <p:nvPr/>
          </p:nvCxnSpPr>
          <p:spPr>
            <a:xfrm flipV="1">
              <a:off x="8335" y="4397"/>
              <a:ext cx="948" cy="983"/>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6" name="直接连接符 25"/>
            <p:cNvCxnSpPr>
              <a:stCxn id="6" idx="6"/>
              <a:endCxn id="12" idx="6"/>
            </p:cNvCxnSpPr>
            <p:nvPr/>
          </p:nvCxnSpPr>
          <p:spPr>
            <a:xfrm>
              <a:off x="8323" y="3645"/>
              <a:ext cx="0" cy="1798"/>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7" name="直接连接符 26"/>
            <p:cNvCxnSpPr>
              <a:stCxn id="6" idx="6"/>
              <a:endCxn id="13" idx="6"/>
            </p:cNvCxnSpPr>
            <p:nvPr/>
          </p:nvCxnSpPr>
          <p:spPr>
            <a:xfrm flipV="1">
              <a:off x="8487" y="4128"/>
              <a:ext cx="5612" cy="13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8" name="直接连接符 27"/>
            <p:cNvCxnSpPr>
              <a:stCxn id="6" idx="6"/>
              <a:endCxn id="14" idx="4"/>
            </p:cNvCxnSpPr>
            <p:nvPr/>
          </p:nvCxnSpPr>
          <p:spPr>
            <a:xfrm>
              <a:off x="8339" y="5423"/>
              <a:ext cx="304" cy="1346"/>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49216" name="对象 28">
              <a:hlinkClick r:id="" action="ppaction://ole?verb="/>
            </p:cNvPr>
            <p:cNvGraphicFramePr>
              <a:graphicFrameLocks noChangeAspect="1"/>
            </p:cNvGraphicFramePr>
            <p:nvPr/>
          </p:nvGraphicFramePr>
          <p:xfrm>
            <a:off x="6101" y="4802"/>
            <a:ext cx="632" cy="589"/>
          </p:xfrm>
          <a:graphic>
            <a:graphicData uri="http://schemas.openxmlformats.org/presentationml/2006/ole">
              <mc:AlternateContent xmlns:mc="http://schemas.openxmlformats.org/markup-compatibility/2006">
                <mc:Choice xmlns:v="urn:schemas-microsoft-com:vml" Requires="v">
                  <p:oleObj spid="_x0000_s3082" name="" r:id="rId1" imgW="190500" imgH="177165" progId="Equation.KSEE3">
                    <p:embed/>
                  </p:oleObj>
                </mc:Choice>
                <mc:Fallback>
                  <p:oleObj name="" r:id="rId1" imgW="190500" imgH="177165" progId="Equation.KSEE3">
                    <p:embed/>
                    <p:pic>
                      <p:nvPicPr>
                        <p:cNvPr id="0" name="图片 3081"/>
                        <p:cNvPicPr/>
                        <p:nvPr/>
                      </p:nvPicPr>
                      <p:blipFill>
                        <a:blip r:embed="rId2"/>
                        <a:stretch>
                          <a:fillRect/>
                        </a:stretch>
                      </p:blipFill>
                      <p:spPr>
                        <a:xfrm>
                          <a:off x="6101" y="4802"/>
                          <a:ext cx="632" cy="589"/>
                        </a:xfrm>
                        <a:prstGeom prst="rect">
                          <a:avLst/>
                        </a:prstGeom>
                        <a:noFill/>
                        <a:ln w="38100">
                          <a:noFill/>
                          <a:miter/>
                        </a:ln>
                      </p:spPr>
                    </p:pic>
                  </p:oleObj>
                </mc:Fallback>
              </mc:AlternateContent>
            </a:graphicData>
          </a:graphic>
        </p:graphicFrame>
        <p:graphicFrame>
          <p:nvGraphicFramePr>
            <p:cNvPr id="49217" name="对象 29">
              <a:hlinkClick r:id="" action="ppaction://ole?verb="/>
            </p:cNvPr>
            <p:cNvGraphicFramePr>
              <a:graphicFrameLocks noChangeAspect="1"/>
            </p:cNvGraphicFramePr>
            <p:nvPr/>
          </p:nvGraphicFramePr>
          <p:xfrm>
            <a:off x="7266" y="7051"/>
            <a:ext cx="675" cy="589"/>
          </p:xfrm>
          <a:graphic>
            <a:graphicData uri="http://schemas.openxmlformats.org/presentationml/2006/ole">
              <mc:AlternateContent xmlns:mc="http://schemas.openxmlformats.org/markup-compatibility/2006">
                <mc:Choice xmlns:v="urn:schemas-microsoft-com:vml" Requires="v">
                  <p:oleObj spid="_x0000_s3083" name="" r:id="rId3" imgW="203200" imgH="177165" progId="Equation.KSEE3">
                    <p:embed/>
                  </p:oleObj>
                </mc:Choice>
                <mc:Fallback>
                  <p:oleObj name="" r:id="rId3" imgW="203200" imgH="177165" progId="Equation.KSEE3">
                    <p:embed/>
                    <p:pic>
                      <p:nvPicPr>
                        <p:cNvPr id="0" name="图片 3082"/>
                        <p:cNvPicPr/>
                        <p:nvPr/>
                      </p:nvPicPr>
                      <p:blipFill>
                        <a:blip r:embed="rId4"/>
                        <a:stretch>
                          <a:fillRect/>
                        </a:stretch>
                      </p:blipFill>
                      <p:spPr>
                        <a:xfrm>
                          <a:off x="7266" y="7051"/>
                          <a:ext cx="675" cy="589"/>
                        </a:xfrm>
                        <a:prstGeom prst="rect">
                          <a:avLst/>
                        </a:prstGeom>
                        <a:noFill/>
                        <a:ln w="38100">
                          <a:noFill/>
                          <a:miter/>
                        </a:ln>
                      </p:spPr>
                    </p:pic>
                  </p:oleObj>
                </mc:Fallback>
              </mc:AlternateContent>
            </a:graphicData>
          </a:graphic>
        </p:graphicFrame>
        <p:graphicFrame>
          <p:nvGraphicFramePr>
            <p:cNvPr id="49218" name="对象 31">
              <a:hlinkClick r:id="" action="ppaction://ole?verb="/>
            </p:cNvPr>
            <p:cNvGraphicFramePr>
              <a:graphicFrameLocks noChangeAspect="1"/>
            </p:cNvGraphicFramePr>
            <p:nvPr/>
          </p:nvGraphicFramePr>
          <p:xfrm>
            <a:off x="5426" y="5741"/>
            <a:ext cx="675" cy="589"/>
          </p:xfrm>
          <a:graphic>
            <a:graphicData uri="http://schemas.openxmlformats.org/presentationml/2006/ole">
              <mc:AlternateContent xmlns:mc="http://schemas.openxmlformats.org/markup-compatibility/2006">
                <mc:Choice xmlns:v="urn:schemas-microsoft-com:vml" Requires="v">
                  <p:oleObj spid="_x0000_s3084" name="" r:id="rId5" imgW="203200" imgH="177165" progId="Equation.KSEE3">
                    <p:embed/>
                  </p:oleObj>
                </mc:Choice>
                <mc:Fallback>
                  <p:oleObj name="" r:id="rId5" imgW="203200" imgH="177165" progId="Equation.KSEE3">
                    <p:embed/>
                    <p:pic>
                      <p:nvPicPr>
                        <p:cNvPr id="0" name="图片 3083"/>
                        <p:cNvPicPr/>
                        <p:nvPr/>
                      </p:nvPicPr>
                      <p:blipFill>
                        <a:blip r:embed="rId6"/>
                        <a:stretch>
                          <a:fillRect/>
                        </a:stretch>
                      </p:blipFill>
                      <p:spPr>
                        <a:xfrm>
                          <a:off x="5426" y="5741"/>
                          <a:ext cx="675" cy="589"/>
                        </a:xfrm>
                        <a:prstGeom prst="rect">
                          <a:avLst/>
                        </a:prstGeom>
                        <a:noFill/>
                        <a:ln w="38100">
                          <a:noFill/>
                          <a:miter/>
                        </a:ln>
                      </p:spPr>
                    </p:pic>
                  </p:oleObj>
                </mc:Fallback>
              </mc:AlternateContent>
            </a:graphicData>
          </a:graphic>
        </p:graphicFrame>
        <p:graphicFrame>
          <p:nvGraphicFramePr>
            <p:cNvPr id="49219" name="对象 33">
              <a:hlinkClick r:id="" action="ppaction://ole?verb="/>
            </p:cNvPr>
            <p:cNvGraphicFramePr>
              <a:graphicFrameLocks noChangeAspect="1"/>
            </p:cNvGraphicFramePr>
            <p:nvPr/>
          </p:nvGraphicFramePr>
          <p:xfrm>
            <a:off x="14076" y="3832"/>
            <a:ext cx="675" cy="589"/>
          </p:xfrm>
          <a:graphic>
            <a:graphicData uri="http://schemas.openxmlformats.org/presentationml/2006/ole">
              <mc:AlternateContent xmlns:mc="http://schemas.openxmlformats.org/markup-compatibility/2006">
                <mc:Choice xmlns:v="urn:schemas-microsoft-com:vml" Requires="v">
                  <p:oleObj spid="_x0000_s3085" name="" r:id="rId7" imgW="203200" imgH="177165" progId="Equation.KSEE3">
                    <p:embed/>
                  </p:oleObj>
                </mc:Choice>
                <mc:Fallback>
                  <p:oleObj name="" r:id="rId7" imgW="203200" imgH="177165" progId="Equation.KSEE3">
                    <p:embed/>
                    <p:pic>
                      <p:nvPicPr>
                        <p:cNvPr id="0" name="图片 3084"/>
                        <p:cNvPicPr/>
                        <p:nvPr/>
                      </p:nvPicPr>
                      <p:blipFill>
                        <a:blip r:embed="rId8"/>
                        <a:stretch>
                          <a:fillRect/>
                        </a:stretch>
                      </p:blipFill>
                      <p:spPr>
                        <a:xfrm>
                          <a:off x="14076" y="3832"/>
                          <a:ext cx="675" cy="589"/>
                        </a:xfrm>
                        <a:prstGeom prst="rect">
                          <a:avLst/>
                        </a:prstGeom>
                        <a:noFill/>
                        <a:ln w="38100">
                          <a:noFill/>
                          <a:miter/>
                        </a:ln>
                      </p:spPr>
                    </p:pic>
                  </p:oleObj>
                </mc:Fallback>
              </mc:AlternateContent>
            </a:graphicData>
          </a:graphic>
        </p:graphicFrame>
        <p:graphicFrame>
          <p:nvGraphicFramePr>
            <p:cNvPr id="49220" name="对象 35">
              <a:hlinkClick r:id="" action="ppaction://ole?verb="/>
            </p:cNvPr>
            <p:cNvGraphicFramePr>
              <a:graphicFrameLocks noChangeAspect="1"/>
            </p:cNvGraphicFramePr>
            <p:nvPr/>
          </p:nvGraphicFramePr>
          <p:xfrm>
            <a:off x="8629" y="6769"/>
            <a:ext cx="675" cy="589"/>
          </p:xfrm>
          <a:graphic>
            <a:graphicData uri="http://schemas.openxmlformats.org/presentationml/2006/ole">
              <mc:AlternateContent xmlns:mc="http://schemas.openxmlformats.org/markup-compatibility/2006">
                <mc:Choice xmlns:v="urn:schemas-microsoft-com:vml" Requires="v">
                  <p:oleObj spid="_x0000_s3086" name="" r:id="rId9" imgW="203200" imgH="177165" progId="Equation.KSEE3">
                    <p:embed/>
                  </p:oleObj>
                </mc:Choice>
                <mc:Fallback>
                  <p:oleObj name="" r:id="rId9" imgW="203200" imgH="177165" progId="Equation.KSEE3">
                    <p:embed/>
                    <p:pic>
                      <p:nvPicPr>
                        <p:cNvPr id="0" name="图片 3085"/>
                        <p:cNvPicPr/>
                        <p:nvPr/>
                      </p:nvPicPr>
                      <p:blipFill>
                        <a:blip r:embed="rId10"/>
                        <a:stretch>
                          <a:fillRect/>
                        </a:stretch>
                      </p:blipFill>
                      <p:spPr>
                        <a:xfrm>
                          <a:off x="8629" y="6769"/>
                          <a:ext cx="675" cy="589"/>
                        </a:xfrm>
                        <a:prstGeom prst="rect">
                          <a:avLst/>
                        </a:prstGeom>
                        <a:noFill/>
                        <a:ln w="38100">
                          <a:noFill/>
                          <a:miter/>
                        </a:ln>
                      </p:spPr>
                    </p:pic>
                  </p:oleObj>
                </mc:Fallback>
              </mc:AlternateContent>
            </a:graphicData>
          </a:graphic>
        </p:graphicFrame>
        <p:graphicFrame>
          <p:nvGraphicFramePr>
            <p:cNvPr id="49221" name="对象 37">
              <a:hlinkClick r:id="" action="ppaction://ole?verb="/>
            </p:cNvPr>
            <p:cNvGraphicFramePr>
              <a:graphicFrameLocks noChangeAspect="1"/>
            </p:cNvGraphicFramePr>
            <p:nvPr/>
          </p:nvGraphicFramePr>
          <p:xfrm>
            <a:off x="8319" y="3153"/>
            <a:ext cx="675" cy="589"/>
          </p:xfrm>
          <a:graphic>
            <a:graphicData uri="http://schemas.openxmlformats.org/presentationml/2006/ole">
              <mc:AlternateContent xmlns:mc="http://schemas.openxmlformats.org/markup-compatibility/2006">
                <mc:Choice xmlns:v="urn:schemas-microsoft-com:vml" Requires="v">
                  <p:oleObj spid="_x0000_s3087" name="" r:id="rId11" imgW="203200" imgH="177165" progId="Equation.KSEE3">
                    <p:embed/>
                  </p:oleObj>
                </mc:Choice>
                <mc:Fallback>
                  <p:oleObj name="" r:id="rId11" imgW="203200" imgH="177165" progId="Equation.KSEE3">
                    <p:embed/>
                    <p:pic>
                      <p:nvPicPr>
                        <p:cNvPr id="0" name="图片 3086"/>
                        <p:cNvPicPr/>
                        <p:nvPr/>
                      </p:nvPicPr>
                      <p:blipFill>
                        <a:blip r:embed="rId12"/>
                        <a:stretch>
                          <a:fillRect/>
                        </a:stretch>
                      </p:blipFill>
                      <p:spPr>
                        <a:xfrm>
                          <a:off x="8319" y="3153"/>
                          <a:ext cx="675" cy="589"/>
                        </a:xfrm>
                        <a:prstGeom prst="rect">
                          <a:avLst/>
                        </a:prstGeom>
                        <a:noFill/>
                        <a:ln w="38100">
                          <a:noFill/>
                          <a:miter/>
                        </a:ln>
                      </p:spPr>
                    </p:pic>
                  </p:oleObj>
                </mc:Fallback>
              </mc:AlternateContent>
            </a:graphicData>
          </a:graphic>
        </p:graphicFrame>
        <p:graphicFrame>
          <p:nvGraphicFramePr>
            <p:cNvPr id="49222" name="对象 39">
              <a:hlinkClick r:id="" action="ppaction://ole?verb="/>
            </p:cNvPr>
            <p:cNvGraphicFramePr>
              <a:graphicFrameLocks noChangeAspect="1"/>
            </p:cNvGraphicFramePr>
            <p:nvPr/>
          </p:nvGraphicFramePr>
          <p:xfrm>
            <a:off x="9332" y="4050"/>
            <a:ext cx="675" cy="589"/>
          </p:xfrm>
          <a:graphic>
            <a:graphicData uri="http://schemas.openxmlformats.org/presentationml/2006/ole">
              <mc:AlternateContent xmlns:mc="http://schemas.openxmlformats.org/markup-compatibility/2006">
                <mc:Choice xmlns:v="urn:schemas-microsoft-com:vml" Requires="v">
                  <p:oleObj spid="_x0000_s3088" name="" r:id="rId13" imgW="203200" imgH="177165" progId="Equation.KSEE3">
                    <p:embed/>
                  </p:oleObj>
                </mc:Choice>
                <mc:Fallback>
                  <p:oleObj name="" r:id="rId13" imgW="203200" imgH="177165" progId="Equation.KSEE3">
                    <p:embed/>
                    <p:pic>
                      <p:nvPicPr>
                        <p:cNvPr id="0" name="图片 3087"/>
                        <p:cNvPicPr/>
                        <p:nvPr/>
                      </p:nvPicPr>
                      <p:blipFill>
                        <a:blip r:embed="rId14"/>
                        <a:stretch>
                          <a:fillRect/>
                        </a:stretch>
                      </p:blipFill>
                      <p:spPr>
                        <a:xfrm>
                          <a:off x="9332" y="4050"/>
                          <a:ext cx="675" cy="589"/>
                        </a:xfrm>
                        <a:prstGeom prst="rect">
                          <a:avLst/>
                        </a:prstGeom>
                        <a:noFill/>
                        <a:ln w="38100">
                          <a:noFill/>
                          <a:miter/>
                        </a:ln>
                      </p:spPr>
                    </p:pic>
                  </p:oleObj>
                </mc:Fallback>
              </mc:AlternateContent>
            </a:graphicData>
          </a:graphic>
        </p:graphicFrame>
        <p:graphicFrame>
          <p:nvGraphicFramePr>
            <p:cNvPr id="49223" name="对象 41">
              <a:hlinkClick r:id="" action="ppaction://ole?verb="/>
            </p:cNvPr>
            <p:cNvGraphicFramePr>
              <a:graphicFrameLocks noChangeAspect="1"/>
            </p:cNvGraphicFramePr>
            <p:nvPr/>
          </p:nvGraphicFramePr>
          <p:xfrm>
            <a:off x="7498" y="5511"/>
            <a:ext cx="643" cy="748"/>
          </p:xfrm>
          <a:graphic>
            <a:graphicData uri="http://schemas.openxmlformats.org/presentationml/2006/ole">
              <mc:AlternateContent xmlns:mc="http://schemas.openxmlformats.org/markup-compatibility/2006">
                <mc:Choice xmlns:v="urn:schemas-microsoft-com:vml" Requires="v">
                  <p:oleObj spid="_x0000_s3089" name="" r:id="rId15" imgW="152400" imgH="177165" progId="Equation.KSEE3">
                    <p:embed/>
                  </p:oleObj>
                </mc:Choice>
                <mc:Fallback>
                  <p:oleObj name="" r:id="rId15" imgW="152400" imgH="177165" progId="Equation.KSEE3">
                    <p:embed/>
                    <p:pic>
                      <p:nvPicPr>
                        <p:cNvPr id="0" name="图片 3088"/>
                        <p:cNvPicPr/>
                        <p:nvPr/>
                      </p:nvPicPr>
                      <p:blipFill>
                        <a:blip r:embed="rId16"/>
                        <a:stretch>
                          <a:fillRect/>
                        </a:stretch>
                      </p:blipFill>
                      <p:spPr>
                        <a:xfrm>
                          <a:off x="7498" y="5511"/>
                          <a:ext cx="643" cy="748"/>
                        </a:xfrm>
                        <a:prstGeom prst="rect">
                          <a:avLst/>
                        </a:prstGeom>
                        <a:noFill/>
                        <a:ln w="38100">
                          <a:noFill/>
                          <a:miter/>
                        </a:ln>
                      </p:spPr>
                    </p:pic>
                  </p:oleObj>
                </mc:Fallback>
              </mc:AlternateContent>
            </a:graphicData>
          </a:graphic>
        </p:graphicFrame>
        <p:graphicFrame>
          <p:nvGraphicFramePr>
            <p:cNvPr id="49224" name="对象 43">
              <a:hlinkClick r:id="" action="ppaction://ole?verb="/>
            </p:cNvPr>
            <p:cNvGraphicFramePr>
              <a:graphicFrameLocks noChangeAspect="1"/>
            </p:cNvGraphicFramePr>
            <p:nvPr/>
          </p:nvGraphicFramePr>
          <p:xfrm>
            <a:off x="6411" y="3808"/>
            <a:ext cx="801" cy="589"/>
          </p:xfrm>
          <a:graphic>
            <a:graphicData uri="http://schemas.openxmlformats.org/presentationml/2006/ole">
              <mc:AlternateContent xmlns:mc="http://schemas.openxmlformats.org/markup-compatibility/2006">
                <mc:Choice xmlns:v="urn:schemas-microsoft-com:vml" Requires="v">
                  <p:oleObj spid="_x0000_s3090" name="" r:id="rId17" imgW="241300" imgH="177165" progId="Equation.KSEE3">
                    <p:embed/>
                  </p:oleObj>
                </mc:Choice>
                <mc:Fallback>
                  <p:oleObj name="" r:id="rId17" imgW="241300" imgH="177165" progId="Equation.KSEE3">
                    <p:embed/>
                    <p:pic>
                      <p:nvPicPr>
                        <p:cNvPr id="0" name="图片 3089"/>
                        <p:cNvPicPr/>
                        <p:nvPr/>
                      </p:nvPicPr>
                      <p:blipFill>
                        <a:blip r:embed="rId18"/>
                        <a:stretch>
                          <a:fillRect/>
                        </a:stretch>
                      </p:blipFill>
                      <p:spPr>
                        <a:xfrm>
                          <a:off x="6411" y="3808"/>
                          <a:ext cx="801" cy="589"/>
                        </a:xfrm>
                        <a:prstGeom prst="rect">
                          <a:avLst/>
                        </a:prstGeom>
                        <a:noFill/>
                        <a:ln w="38100">
                          <a:noFill/>
                          <a:miter/>
                        </a:ln>
                      </p:spPr>
                    </p:pic>
                  </p:oleObj>
                </mc:Fallback>
              </mc:AlternateContent>
            </a:graphicData>
          </a:graphic>
        </p:graphicFrame>
        <p:graphicFrame>
          <p:nvGraphicFramePr>
            <p:cNvPr id="49225" name="对象 45">
              <a:hlinkClick r:id="" action="ppaction://ole?verb="/>
            </p:cNvPr>
            <p:cNvGraphicFramePr>
              <a:graphicFrameLocks noChangeAspect="1"/>
            </p:cNvGraphicFramePr>
            <p:nvPr/>
          </p:nvGraphicFramePr>
          <p:xfrm>
            <a:off x="13685" y="5689"/>
            <a:ext cx="675" cy="589"/>
          </p:xfrm>
          <a:graphic>
            <a:graphicData uri="http://schemas.openxmlformats.org/presentationml/2006/ole">
              <mc:AlternateContent xmlns:mc="http://schemas.openxmlformats.org/markup-compatibility/2006">
                <mc:Choice xmlns:v="urn:schemas-microsoft-com:vml" Requires="v">
                  <p:oleObj spid="_x0000_s3091" name="" r:id="rId19" imgW="203200" imgH="177165" progId="Equation.KSEE3">
                    <p:embed/>
                  </p:oleObj>
                </mc:Choice>
                <mc:Fallback>
                  <p:oleObj name="" r:id="rId19" imgW="203200" imgH="177165" progId="Equation.KSEE3">
                    <p:embed/>
                    <p:pic>
                      <p:nvPicPr>
                        <p:cNvPr id="0" name="图片 3090"/>
                        <p:cNvPicPr/>
                        <p:nvPr/>
                      </p:nvPicPr>
                      <p:blipFill>
                        <a:blip r:embed="rId20"/>
                        <a:stretch>
                          <a:fillRect/>
                        </a:stretch>
                      </p:blipFill>
                      <p:spPr>
                        <a:xfrm>
                          <a:off x="13685" y="5689"/>
                          <a:ext cx="675" cy="589"/>
                        </a:xfrm>
                        <a:prstGeom prst="rect">
                          <a:avLst/>
                        </a:prstGeom>
                        <a:noFill/>
                        <a:ln w="38100">
                          <a:noFill/>
                          <a:miter/>
                        </a:ln>
                      </p:spPr>
                    </p:pic>
                  </p:oleObj>
                </mc:Fallback>
              </mc:AlternateContent>
            </a:graphicData>
          </a:graphic>
        </p:graphicFrame>
        <p:graphicFrame>
          <p:nvGraphicFramePr>
            <p:cNvPr id="49226" name="对象 47">
              <a:hlinkClick r:id="" action="ppaction://ole?verb="/>
            </p:cNvPr>
            <p:cNvGraphicFramePr>
              <a:graphicFrameLocks noChangeAspect="1"/>
            </p:cNvGraphicFramePr>
            <p:nvPr/>
          </p:nvGraphicFramePr>
          <p:xfrm>
            <a:off x="10190" y="6398"/>
            <a:ext cx="675" cy="589"/>
          </p:xfrm>
          <a:graphic>
            <a:graphicData uri="http://schemas.openxmlformats.org/presentationml/2006/ole">
              <mc:AlternateContent xmlns:mc="http://schemas.openxmlformats.org/markup-compatibility/2006">
                <mc:Choice xmlns:v="urn:schemas-microsoft-com:vml" Requires="v">
                  <p:oleObj spid="_x0000_s3092" name="" r:id="rId21" imgW="203200" imgH="177165" progId="Equation.KSEE3">
                    <p:embed/>
                  </p:oleObj>
                </mc:Choice>
                <mc:Fallback>
                  <p:oleObj name="" r:id="rId21" imgW="203200" imgH="177165" progId="Equation.KSEE3">
                    <p:embed/>
                    <p:pic>
                      <p:nvPicPr>
                        <p:cNvPr id="0" name="图片 3091"/>
                        <p:cNvPicPr/>
                        <p:nvPr/>
                      </p:nvPicPr>
                      <p:blipFill>
                        <a:blip r:embed="rId22"/>
                        <a:stretch>
                          <a:fillRect/>
                        </a:stretch>
                      </p:blipFill>
                      <p:spPr>
                        <a:xfrm>
                          <a:off x="10190" y="6398"/>
                          <a:ext cx="675" cy="589"/>
                        </a:xfrm>
                        <a:prstGeom prst="rect">
                          <a:avLst/>
                        </a:prstGeom>
                        <a:noFill/>
                        <a:ln w="38100">
                          <a:noFill/>
                          <a:miter/>
                        </a:ln>
                      </p:spPr>
                    </p:pic>
                  </p:oleObj>
                </mc:Fallback>
              </mc:AlternateContent>
            </a:graphicData>
          </a:graphic>
        </p:graphicFrame>
      </p:grpSp>
      <p:grpSp>
        <p:nvGrpSpPr>
          <p:cNvPr id="49159" name="组合 49"/>
          <p:cNvGrpSpPr/>
          <p:nvPr/>
        </p:nvGrpSpPr>
        <p:grpSpPr>
          <a:xfrm>
            <a:off x="5291138" y="3938588"/>
            <a:ext cx="3730625" cy="2079625"/>
            <a:chOff x="5426" y="2307"/>
            <a:chExt cx="9941" cy="5539"/>
          </a:xfrm>
        </p:grpSpPr>
        <p:sp>
          <p:nvSpPr>
            <p:cNvPr id="51" name="椭圆 50"/>
            <p:cNvSpPr/>
            <p:nvPr/>
          </p:nvSpPr>
          <p:spPr>
            <a:xfrm>
              <a:off x="8256" y="5356"/>
              <a:ext cx="152"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52" name="椭圆 51"/>
            <p:cNvSpPr/>
            <p:nvPr/>
          </p:nvSpPr>
          <p:spPr>
            <a:xfrm>
              <a:off x="6103" y="5905"/>
              <a:ext cx="152"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53" name="椭圆 52"/>
            <p:cNvSpPr/>
            <p:nvPr/>
          </p:nvSpPr>
          <p:spPr>
            <a:xfrm>
              <a:off x="6733" y="5051"/>
              <a:ext cx="157"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54" name="椭圆 53"/>
            <p:cNvSpPr/>
            <p:nvPr/>
          </p:nvSpPr>
          <p:spPr>
            <a:xfrm>
              <a:off x="7072" y="4138"/>
              <a:ext cx="157"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55" name="椭圆 54"/>
            <p:cNvSpPr/>
            <p:nvPr/>
          </p:nvSpPr>
          <p:spPr>
            <a:xfrm>
              <a:off x="7706" y="6899"/>
              <a:ext cx="157"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56" name="椭圆 55"/>
            <p:cNvSpPr/>
            <p:nvPr/>
          </p:nvSpPr>
          <p:spPr>
            <a:xfrm>
              <a:off x="13531" y="5905"/>
              <a:ext cx="152"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57" name="椭圆 56"/>
            <p:cNvSpPr/>
            <p:nvPr/>
          </p:nvSpPr>
          <p:spPr>
            <a:xfrm>
              <a:off x="13941" y="4049"/>
              <a:ext cx="157"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58" name="椭圆 57"/>
            <p:cNvSpPr/>
            <p:nvPr/>
          </p:nvSpPr>
          <p:spPr>
            <a:xfrm>
              <a:off x="8565" y="6616"/>
              <a:ext cx="152"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59" name="椭圆 58"/>
            <p:cNvSpPr/>
            <p:nvPr/>
          </p:nvSpPr>
          <p:spPr>
            <a:xfrm>
              <a:off x="9199" y="4324"/>
              <a:ext cx="152" cy="1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
          <p:nvSpPr>
            <p:cNvPr id="60" name="椭圆 59"/>
            <p:cNvSpPr/>
            <p:nvPr/>
          </p:nvSpPr>
          <p:spPr>
            <a:xfrm>
              <a:off x="10037" y="6514"/>
              <a:ext cx="152"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cxnSp>
          <p:nvCxnSpPr>
            <p:cNvPr id="61" name="直接连接符 60"/>
            <p:cNvCxnSpPr>
              <a:stCxn id="6" idx="6"/>
              <a:endCxn id="14" idx="4"/>
            </p:cNvCxnSpPr>
            <p:nvPr/>
          </p:nvCxnSpPr>
          <p:spPr>
            <a:xfrm>
              <a:off x="7228" y="4277"/>
              <a:ext cx="1049" cy="1078"/>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62" name="椭圆 61"/>
            <p:cNvSpPr/>
            <p:nvPr/>
          </p:nvSpPr>
          <p:spPr>
            <a:xfrm>
              <a:off x="8256" y="3588"/>
              <a:ext cx="152" cy="1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sym typeface="+mn-ea"/>
              </a:endParaRPr>
            </a:p>
          </p:txBody>
        </p:sp>
        <p:cxnSp>
          <p:nvCxnSpPr>
            <p:cNvPr id="63" name="直接连接符 62"/>
            <p:cNvCxnSpPr>
              <a:stCxn id="6" idx="6"/>
              <a:endCxn id="51" idx="6"/>
            </p:cNvCxnSpPr>
            <p:nvPr/>
          </p:nvCxnSpPr>
          <p:spPr>
            <a:xfrm>
              <a:off x="6797" y="5131"/>
              <a:ext cx="1612" cy="304"/>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64" name="直接连接符 63"/>
            <p:cNvCxnSpPr>
              <a:stCxn id="52" idx="6"/>
              <a:endCxn id="51" idx="6"/>
            </p:cNvCxnSpPr>
            <p:nvPr/>
          </p:nvCxnSpPr>
          <p:spPr>
            <a:xfrm flipV="1">
              <a:off x="6255" y="5436"/>
              <a:ext cx="2069" cy="54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65" name="直接连接符 64"/>
            <p:cNvCxnSpPr>
              <a:stCxn id="52" idx="6"/>
              <a:endCxn id="51" idx="6"/>
            </p:cNvCxnSpPr>
            <p:nvPr/>
          </p:nvCxnSpPr>
          <p:spPr>
            <a:xfrm flipV="1">
              <a:off x="7808" y="5457"/>
              <a:ext cx="499" cy="1442"/>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66" name="直接连接符 65"/>
            <p:cNvCxnSpPr>
              <a:stCxn id="52" idx="6"/>
              <a:endCxn id="56" idx="6"/>
            </p:cNvCxnSpPr>
            <p:nvPr/>
          </p:nvCxnSpPr>
          <p:spPr>
            <a:xfrm>
              <a:off x="8277" y="5436"/>
              <a:ext cx="5406" cy="54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67" name="直接连接符 66"/>
            <p:cNvCxnSpPr>
              <a:stCxn id="52" idx="6"/>
              <a:endCxn id="56" idx="6"/>
            </p:cNvCxnSpPr>
            <p:nvPr/>
          </p:nvCxnSpPr>
          <p:spPr>
            <a:xfrm>
              <a:off x="8341" y="5457"/>
              <a:ext cx="1696" cy="1099"/>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68" name="直接连接符 67"/>
            <p:cNvCxnSpPr>
              <a:stCxn id="52" idx="6"/>
              <a:endCxn id="56" idx="6"/>
            </p:cNvCxnSpPr>
            <p:nvPr/>
          </p:nvCxnSpPr>
          <p:spPr>
            <a:xfrm flipV="1">
              <a:off x="8332" y="4396"/>
              <a:ext cx="952" cy="98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69" name="直接连接符 68"/>
            <p:cNvCxnSpPr>
              <a:stCxn id="52" idx="6"/>
              <a:endCxn id="56" idx="6"/>
            </p:cNvCxnSpPr>
            <p:nvPr/>
          </p:nvCxnSpPr>
          <p:spPr>
            <a:xfrm>
              <a:off x="8324" y="3647"/>
              <a:ext cx="0" cy="1793"/>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70" name="直接连接符 69"/>
            <p:cNvCxnSpPr>
              <a:stCxn id="52" idx="6"/>
              <a:endCxn id="57" idx="6"/>
            </p:cNvCxnSpPr>
            <p:nvPr/>
          </p:nvCxnSpPr>
          <p:spPr>
            <a:xfrm flipV="1">
              <a:off x="8489" y="4125"/>
              <a:ext cx="5609" cy="1332"/>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71" name="直接连接符 70"/>
            <p:cNvCxnSpPr>
              <a:stCxn id="52" idx="6"/>
              <a:endCxn id="58" idx="4"/>
            </p:cNvCxnSpPr>
            <p:nvPr/>
          </p:nvCxnSpPr>
          <p:spPr>
            <a:xfrm>
              <a:off x="8341" y="5423"/>
              <a:ext cx="300" cy="134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49181" name="对象 71">
              <a:hlinkClick r:id="" action="ppaction://ole?verb="/>
            </p:cNvPr>
            <p:cNvGraphicFramePr>
              <a:graphicFrameLocks noChangeAspect="1"/>
            </p:cNvGraphicFramePr>
            <p:nvPr/>
          </p:nvGraphicFramePr>
          <p:xfrm>
            <a:off x="6101" y="4802"/>
            <a:ext cx="632" cy="589"/>
          </p:xfrm>
          <a:graphic>
            <a:graphicData uri="http://schemas.openxmlformats.org/presentationml/2006/ole">
              <mc:AlternateContent xmlns:mc="http://schemas.openxmlformats.org/markup-compatibility/2006">
                <mc:Choice xmlns:v="urn:schemas-microsoft-com:vml" Requires="v">
                  <p:oleObj spid="_x0000_s3093" name="" r:id="rId23" imgW="190500" imgH="177165" progId="Equation.KSEE3">
                    <p:embed/>
                  </p:oleObj>
                </mc:Choice>
                <mc:Fallback>
                  <p:oleObj name="" r:id="rId23" imgW="190500" imgH="177165" progId="Equation.KSEE3">
                    <p:embed/>
                    <p:pic>
                      <p:nvPicPr>
                        <p:cNvPr id="0" name="图片 3092"/>
                        <p:cNvPicPr/>
                        <p:nvPr/>
                      </p:nvPicPr>
                      <p:blipFill>
                        <a:blip r:embed="rId2"/>
                        <a:stretch>
                          <a:fillRect/>
                        </a:stretch>
                      </p:blipFill>
                      <p:spPr>
                        <a:xfrm>
                          <a:off x="6101" y="4802"/>
                          <a:ext cx="632" cy="589"/>
                        </a:xfrm>
                        <a:prstGeom prst="rect">
                          <a:avLst/>
                        </a:prstGeom>
                        <a:noFill/>
                        <a:ln w="38100">
                          <a:noFill/>
                          <a:miter/>
                        </a:ln>
                      </p:spPr>
                    </p:pic>
                  </p:oleObj>
                </mc:Fallback>
              </mc:AlternateContent>
            </a:graphicData>
          </a:graphic>
        </p:graphicFrame>
        <p:graphicFrame>
          <p:nvGraphicFramePr>
            <p:cNvPr id="49182" name="对象 73">
              <a:hlinkClick r:id="" action="ppaction://ole?verb="/>
            </p:cNvPr>
            <p:cNvGraphicFramePr>
              <a:graphicFrameLocks noChangeAspect="1"/>
            </p:cNvGraphicFramePr>
            <p:nvPr/>
          </p:nvGraphicFramePr>
          <p:xfrm>
            <a:off x="7266" y="7051"/>
            <a:ext cx="675" cy="589"/>
          </p:xfrm>
          <a:graphic>
            <a:graphicData uri="http://schemas.openxmlformats.org/presentationml/2006/ole">
              <mc:AlternateContent xmlns:mc="http://schemas.openxmlformats.org/markup-compatibility/2006">
                <mc:Choice xmlns:v="urn:schemas-microsoft-com:vml" Requires="v">
                  <p:oleObj spid="_x0000_s3100" name="" r:id="rId24" imgW="203200" imgH="177165" progId="Equation.KSEE3">
                    <p:embed/>
                  </p:oleObj>
                </mc:Choice>
                <mc:Fallback>
                  <p:oleObj name="" r:id="rId24" imgW="203200" imgH="177165" progId="Equation.KSEE3">
                    <p:embed/>
                    <p:pic>
                      <p:nvPicPr>
                        <p:cNvPr id="0" name="图片 3099"/>
                        <p:cNvPicPr/>
                        <p:nvPr/>
                      </p:nvPicPr>
                      <p:blipFill>
                        <a:blip r:embed="rId4"/>
                        <a:stretch>
                          <a:fillRect/>
                        </a:stretch>
                      </p:blipFill>
                      <p:spPr>
                        <a:xfrm>
                          <a:off x="7266" y="7051"/>
                          <a:ext cx="675" cy="589"/>
                        </a:xfrm>
                        <a:prstGeom prst="rect">
                          <a:avLst/>
                        </a:prstGeom>
                        <a:noFill/>
                        <a:ln w="38100">
                          <a:noFill/>
                          <a:miter/>
                        </a:ln>
                      </p:spPr>
                    </p:pic>
                  </p:oleObj>
                </mc:Fallback>
              </mc:AlternateContent>
            </a:graphicData>
          </a:graphic>
        </p:graphicFrame>
        <p:graphicFrame>
          <p:nvGraphicFramePr>
            <p:cNvPr id="49183" name="对象 75">
              <a:hlinkClick r:id="" action="ppaction://ole?verb="/>
            </p:cNvPr>
            <p:cNvGraphicFramePr>
              <a:graphicFrameLocks noChangeAspect="1"/>
            </p:cNvGraphicFramePr>
            <p:nvPr/>
          </p:nvGraphicFramePr>
          <p:xfrm>
            <a:off x="5426" y="5741"/>
            <a:ext cx="675" cy="589"/>
          </p:xfrm>
          <a:graphic>
            <a:graphicData uri="http://schemas.openxmlformats.org/presentationml/2006/ole">
              <mc:AlternateContent xmlns:mc="http://schemas.openxmlformats.org/markup-compatibility/2006">
                <mc:Choice xmlns:v="urn:schemas-microsoft-com:vml" Requires="v">
                  <p:oleObj spid="_x0000_s3101" name="" r:id="rId25" imgW="203200" imgH="177165" progId="Equation.KSEE3">
                    <p:embed/>
                  </p:oleObj>
                </mc:Choice>
                <mc:Fallback>
                  <p:oleObj name="" r:id="rId25" imgW="203200" imgH="177165" progId="Equation.KSEE3">
                    <p:embed/>
                    <p:pic>
                      <p:nvPicPr>
                        <p:cNvPr id="0" name="图片 3100"/>
                        <p:cNvPicPr/>
                        <p:nvPr/>
                      </p:nvPicPr>
                      <p:blipFill>
                        <a:blip r:embed="rId6"/>
                        <a:stretch>
                          <a:fillRect/>
                        </a:stretch>
                      </p:blipFill>
                      <p:spPr>
                        <a:xfrm>
                          <a:off x="5426" y="5741"/>
                          <a:ext cx="675" cy="589"/>
                        </a:xfrm>
                        <a:prstGeom prst="rect">
                          <a:avLst/>
                        </a:prstGeom>
                        <a:noFill/>
                        <a:ln w="38100">
                          <a:noFill/>
                          <a:miter/>
                        </a:ln>
                      </p:spPr>
                    </p:pic>
                  </p:oleObj>
                </mc:Fallback>
              </mc:AlternateContent>
            </a:graphicData>
          </a:graphic>
        </p:graphicFrame>
        <p:graphicFrame>
          <p:nvGraphicFramePr>
            <p:cNvPr id="49184" name="对象 77">
              <a:hlinkClick r:id="" action="ppaction://ole?verb="/>
            </p:cNvPr>
            <p:cNvGraphicFramePr>
              <a:graphicFrameLocks noChangeAspect="1"/>
            </p:cNvGraphicFramePr>
            <p:nvPr/>
          </p:nvGraphicFramePr>
          <p:xfrm>
            <a:off x="14076" y="3832"/>
            <a:ext cx="675" cy="589"/>
          </p:xfrm>
          <a:graphic>
            <a:graphicData uri="http://schemas.openxmlformats.org/presentationml/2006/ole">
              <mc:AlternateContent xmlns:mc="http://schemas.openxmlformats.org/markup-compatibility/2006">
                <mc:Choice xmlns:v="urn:schemas-microsoft-com:vml" Requires="v">
                  <p:oleObj spid="_x0000_s3096" name="" r:id="rId26" imgW="203200" imgH="177165" progId="Equation.KSEE3">
                    <p:embed/>
                  </p:oleObj>
                </mc:Choice>
                <mc:Fallback>
                  <p:oleObj name="" r:id="rId26" imgW="203200" imgH="177165" progId="Equation.KSEE3">
                    <p:embed/>
                    <p:pic>
                      <p:nvPicPr>
                        <p:cNvPr id="0" name="图片 3095"/>
                        <p:cNvPicPr/>
                        <p:nvPr/>
                      </p:nvPicPr>
                      <p:blipFill>
                        <a:blip r:embed="rId8"/>
                        <a:stretch>
                          <a:fillRect/>
                        </a:stretch>
                      </p:blipFill>
                      <p:spPr>
                        <a:xfrm>
                          <a:off x="14076" y="3832"/>
                          <a:ext cx="675" cy="589"/>
                        </a:xfrm>
                        <a:prstGeom prst="rect">
                          <a:avLst/>
                        </a:prstGeom>
                        <a:noFill/>
                        <a:ln w="38100">
                          <a:noFill/>
                          <a:miter/>
                        </a:ln>
                      </p:spPr>
                    </p:pic>
                  </p:oleObj>
                </mc:Fallback>
              </mc:AlternateContent>
            </a:graphicData>
          </a:graphic>
        </p:graphicFrame>
        <p:graphicFrame>
          <p:nvGraphicFramePr>
            <p:cNvPr id="49185" name="对象 79">
              <a:hlinkClick r:id="" action="ppaction://ole?verb="/>
            </p:cNvPr>
            <p:cNvGraphicFramePr>
              <a:graphicFrameLocks noChangeAspect="1"/>
            </p:cNvGraphicFramePr>
            <p:nvPr/>
          </p:nvGraphicFramePr>
          <p:xfrm>
            <a:off x="8629" y="6769"/>
            <a:ext cx="675" cy="589"/>
          </p:xfrm>
          <a:graphic>
            <a:graphicData uri="http://schemas.openxmlformats.org/presentationml/2006/ole">
              <mc:AlternateContent xmlns:mc="http://schemas.openxmlformats.org/markup-compatibility/2006">
                <mc:Choice xmlns:v="urn:schemas-microsoft-com:vml" Requires="v">
                  <p:oleObj spid="_x0000_s3094" name="" r:id="rId27" imgW="203200" imgH="177165" progId="Equation.KSEE3">
                    <p:embed/>
                  </p:oleObj>
                </mc:Choice>
                <mc:Fallback>
                  <p:oleObj name="" r:id="rId27" imgW="203200" imgH="177165" progId="Equation.KSEE3">
                    <p:embed/>
                    <p:pic>
                      <p:nvPicPr>
                        <p:cNvPr id="0" name="图片 3093"/>
                        <p:cNvPicPr/>
                        <p:nvPr/>
                      </p:nvPicPr>
                      <p:blipFill>
                        <a:blip r:embed="rId10"/>
                        <a:stretch>
                          <a:fillRect/>
                        </a:stretch>
                      </p:blipFill>
                      <p:spPr>
                        <a:xfrm>
                          <a:off x="8629" y="6769"/>
                          <a:ext cx="675" cy="589"/>
                        </a:xfrm>
                        <a:prstGeom prst="rect">
                          <a:avLst/>
                        </a:prstGeom>
                        <a:noFill/>
                        <a:ln w="38100">
                          <a:noFill/>
                          <a:miter/>
                        </a:ln>
                      </p:spPr>
                    </p:pic>
                  </p:oleObj>
                </mc:Fallback>
              </mc:AlternateContent>
            </a:graphicData>
          </a:graphic>
        </p:graphicFrame>
        <p:graphicFrame>
          <p:nvGraphicFramePr>
            <p:cNvPr id="49186" name="对象 81">
              <a:hlinkClick r:id="" action="ppaction://ole?verb="/>
            </p:cNvPr>
            <p:cNvGraphicFramePr>
              <a:graphicFrameLocks noChangeAspect="1"/>
            </p:cNvGraphicFramePr>
            <p:nvPr/>
          </p:nvGraphicFramePr>
          <p:xfrm>
            <a:off x="8319" y="3153"/>
            <a:ext cx="675" cy="589"/>
          </p:xfrm>
          <a:graphic>
            <a:graphicData uri="http://schemas.openxmlformats.org/presentationml/2006/ole">
              <mc:AlternateContent xmlns:mc="http://schemas.openxmlformats.org/markup-compatibility/2006">
                <mc:Choice xmlns:v="urn:schemas-microsoft-com:vml" Requires="v">
                  <p:oleObj spid="_x0000_s3095" name="" r:id="rId28" imgW="203200" imgH="177165" progId="Equation.KSEE3">
                    <p:embed/>
                  </p:oleObj>
                </mc:Choice>
                <mc:Fallback>
                  <p:oleObj name="" r:id="rId28" imgW="203200" imgH="177165" progId="Equation.KSEE3">
                    <p:embed/>
                    <p:pic>
                      <p:nvPicPr>
                        <p:cNvPr id="0" name="图片 3094"/>
                        <p:cNvPicPr/>
                        <p:nvPr/>
                      </p:nvPicPr>
                      <p:blipFill>
                        <a:blip r:embed="rId12"/>
                        <a:stretch>
                          <a:fillRect/>
                        </a:stretch>
                      </p:blipFill>
                      <p:spPr>
                        <a:xfrm>
                          <a:off x="8319" y="3153"/>
                          <a:ext cx="675" cy="589"/>
                        </a:xfrm>
                        <a:prstGeom prst="rect">
                          <a:avLst/>
                        </a:prstGeom>
                        <a:noFill/>
                        <a:ln w="38100">
                          <a:noFill/>
                          <a:miter/>
                        </a:ln>
                      </p:spPr>
                    </p:pic>
                  </p:oleObj>
                </mc:Fallback>
              </mc:AlternateContent>
            </a:graphicData>
          </a:graphic>
        </p:graphicFrame>
        <p:graphicFrame>
          <p:nvGraphicFramePr>
            <p:cNvPr id="49187" name="对象 83">
              <a:hlinkClick r:id="" action="ppaction://ole?verb="/>
            </p:cNvPr>
            <p:cNvGraphicFramePr>
              <a:graphicFrameLocks noChangeAspect="1"/>
            </p:cNvGraphicFramePr>
            <p:nvPr/>
          </p:nvGraphicFramePr>
          <p:xfrm>
            <a:off x="9332" y="4050"/>
            <a:ext cx="675" cy="589"/>
          </p:xfrm>
          <a:graphic>
            <a:graphicData uri="http://schemas.openxmlformats.org/presentationml/2006/ole">
              <mc:AlternateContent xmlns:mc="http://schemas.openxmlformats.org/markup-compatibility/2006">
                <mc:Choice xmlns:v="urn:schemas-microsoft-com:vml" Requires="v">
                  <p:oleObj spid="_x0000_s3102" name="" r:id="rId29" imgW="203200" imgH="177165" progId="Equation.KSEE3">
                    <p:embed/>
                  </p:oleObj>
                </mc:Choice>
                <mc:Fallback>
                  <p:oleObj name="" r:id="rId29" imgW="203200" imgH="177165" progId="Equation.KSEE3">
                    <p:embed/>
                    <p:pic>
                      <p:nvPicPr>
                        <p:cNvPr id="0" name="图片 3101"/>
                        <p:cNvPicPr/>
                        <p:nvPr/>
                      </p:nvPicPr>
                      <p:blipFill>
                        <a:blip r:embed="rId14"/>
                        <a:stretch>
                          <a:fillRect/>
                        </a:stretch>
                      </p:blipFill>
                      <p:spPr>
                        <a:xfrm>
                          <a:off x="9332" y="4050"/>
                          <a:ext cx="675" cy="589"/>
                        </a:xfrm>
                        <a:prstGeom prst="rect">
                          <a:avLst/>
                        </a:prstGeom>
                        <a:noFill/>
                        <a:ln w="38100">
                          <a:noFill/>
                          <a:miter/>
                        </a:ln>
                      </p:spPr>
                    </p:pic>
                  </p:oleObj>
                </mc:Fallback>
              </mc:AlternateContent>
            </a:graphicData>
          </a:graphic>
        </p:graphicFrame>
        <p:graphicFrame>
          <p:nvGraphicFramePr>
            <p:cNvPr id="49188" name="对象 85">
              <a:hlinkClick r:id="" action="ppaction://ole?verb="/>
            </p:cNvPr>
            <p:cNvGraphicFramePr>
              <a:graphicFrameLocks noChangeAspect="1"/>
            </p:cNvGraphicFramePr>
            <p:nvPr/>
          </p:nvGraphicFramePr>
          <p:xfrm>
            <a:off x="7498" y="5511"/>
            <a:ext cx="643" cy="748"/>
          </p:xfrm>
          <a:graphic>
            <a:graphicData uri="http://schemas.openxmlformats.org/presentationml/2006/ole">
              <mc:AlternateContent xmlns:mc="http://schemas.openxmlformats.org/markup-compatibility/2006">
                <mc:Choice xmlns:v="urn:schemas-microsoft-com:vml" Requires="v">
                  <p:oleObj spid="_x0000_s3103" name="" r:id="rId30" imgW="152400" imgH="177165" progId="Equation.KSEE3">
                    <p:embed/>
                  </p:oleObj>
                </mc:Choice>
                <mc:Fallback>
                  <p:oleObj name="" r:id="rId30" imgW="152400" imgH="177165" progId="Equation.KSEE3">
                    <p:embed/>
                    <p:pic>
                      <p:nvPicPr>
                        <p:cNvPr id="0" name="图片 3102"/>
                        <p:cNvPicPr/>
                        <p:nvPr/>
                      </p:nvPicPr>
                      <p:blipFill>
                        <a:blip r:embed="rId16"/>
                        <a:stretch>
                          <a:fillRect/>
                        </a:stretch>
                      </p:blipFill>
                      <p:spPr>
                        <a:xfrm>
                          <a:off x="7498" y="5511"/>
                          <a:ext cx="643" cy="748"/>
                        </a:xfrm>
                        <a:prstGeom prst="rect">
                          <a:avLst/>
                        </a:prstGeom>
                        <a:noFill/>
                        <a:ln w="38100">
                          <a:noFill/>
                          <a:miter/>
                        </a:ln>
                      </p:spPr>
                    </p:pic>
                  </p:oleObj>
                </mc:Fallback>
              </mc:AlternateContent>
            </a:graphicData>
          </a:graphic>
        </p:graphicFrame>
        <p:graphicFrame>
          <p:nvGraphicFramePr>
            <p:cNvPr id="49189" name="对象 87">
              <a:hlinkClick r:id="" action="ppaction://ole?verb="/>
            </p:cNvPr>
            <p:cNvGraphicFramePr>
              <a:graphicFrameLocks noChangeAspect="1"/>
            </p:cNvGraphicFramePr>
            <p:nvPr/>
          </p:nvGraphicFramePr>
          <p:xfrm>
            <a:off x="6411" y="3808"/>
            <a:ext cx="801" cy="589"/>
          </p:xfrm>
          <a:graphic>
            <a:graphicData uri="http://schemas.openxmlformats.org/presentationml/2006/ole">
              <mc:AlternateContent xmlns:mc="http://schemas.openxmlformats.org/markup-compatibility/2006">
                <mc:Choice xmlns:v="urn:schemas-microsoft-com:vml" Requires="v">
                  <p:oleObj spid="_x0000_s3097" name="" r:id="rId31" imgW="241300" imgH="177165" progId="Equation.KSEE3">
                    <p:embed/>
                  </p:oleObj>
                </mc:Choice>
                <mc:Fallback>
                  <p:oleObj name="" r:id="rId31" imgW="241300" imgH="177165" progId="Equation.KSEE3">
                    <p:embed/>
                    <p:pic>
                      <p:nvPicPr>
                        <p:cNvPr id="0" name="图片 3096"/>
                        <p:cNvPicPr/>
                        <p:nvPr/>
                      </p:nvPicPr>
                      <p:blipFill>
                        <a:blip r:embed="rId18"/>
                        <a:stretch>
                          <a:fillRect/>
                        </a:stretch>
                      </p:blipFill>
                      <p:spPr>
                        <a:xfrm>
                          <a:off x="6411" y="3808"/>
                          <a:ext cx="801" cy="589"/>
                        </a:xfrm>
                        <a:prstGeom prst="rect">
                          <a:avLst/>
                        </a:prstGeom>
                        <a:noFill/>
                        <a:ln w="38100">
                          <a:noFill/>
                          <a:miter/>
                        </a:ln>
                      </p:spPr>
                    </p:pic>
                  </p:oleObj>
                </mc:Fallback>
              </mc:AlternateContent>
            </a:graphicData>
          </a:graphic>
        </p:graphicFrame>
        <p:graphicFrame>
          <p:nvGraphicFramePr>
            <p:cNvPr id="49190" name="对象 89">
              <a:hlinkClick r:id="" action="ppaction://ole?verb="/>
            </p:cNvPr>
            <p:cNvGraphicFramePr>
              <a:graphicFrameLocks noChangeAspect="1"/>
            </p:cNvGraphicFramePr>
            <p:nvPr/>
          </p:nvGraphicFramePr>
          <p:xfrm>
            <a:off x="13685" y="5689"/>
            <a:ext cx="675" cy="589"/>
          </p:xfrm>
          <a:graphic>
            <a:graphicData uri="http://schemas.openxmlformats.org/presentationml/2006/ole">
              <mc:AlternateContent xmlns:mc="http://schemas.openxmlformats.org/markup-compatibility/2006">
                <mc:Choice xmlns:v="urn:schemas-microsoft-com:vml" Requires="v">
                  <p:oleObj spid="_x0000_s3098" name="" r:id="rId32" imgW="203200" imgH="177165" progId="Equation.KSEE3">
                    <p:embed/>
                  </p:oleObj>
                </mc:Choice>
                <mc:Fallback>
                  <p:oleObj name="" r:id="rId32" imgW="203200" imgH="177165" progId="Equation.KSEE3">
                    <p:embed/>
                    <p:pic>
                      <p:nvPicPr>
                        <p:cNvPr id="0" name="图片 3097"/>
                        <p:cNvPicPr/>
                        <p:nvPr/>
                      </p:nvPicPr>
                      <p:blipFill>
                        <a:blip r:embed="rId20"/>
                        <a:stretch>
                          <a:fillRect/>
                        </a:stretch>
                      </p:blipFill>
                      <p:spPr>
                        <a:xfrm>
                          <a:off x="13685" y="5689"/>
                          <a:ext cx="675" cy="589"/>
                        </a:xfrm>
                        <a:prstGeom prst="rect">
                          <a:avLst/>
                        </a:prstGeom>
                        <a:noFill/>
                        <a:ln w="38100">
                          <a:noFill/>
                          <a:miter/>
                        </a:ln>
                      </p:spPr>
                    </p:pic>
                  </p:oleObj>
                </mc:Fallback>
              </mc:AlternateContent>
            </a:graphicData>
          </a:graphic>
        </p:graphicFrame>
        <p:graphicFrame>
          <p:nvGraphicFramePr>
            <p:cNvPr id="49191" name="对象 91">
              <a:hlinkClick r:id="" action="ppaction://ole?verb="/>
            </p:cNvPr>
            <p:cNvGraphicFramePr>
              <a:graphicFrameLocks noChangeAspect="1"/>
            </p:cNvGraphicFramePr>
            <p:nvPr/>
          </p:nvGraphicFramePr>
          <p:xfrm>
            <a:off x="10190" y="6398"/>
            <a:ext cx="675" cy="589"/>
          </p:xfrm>
          <a:graphic>
            <a:graphicData uri="http://schemas.openxmlformats.org/presentationml/2006/ole">
              <mc:AlternateContent xmlns:mc="http://schemas.openxmlformats.org/markup-compatibility/2006">
                <mc:Choice xmlns:v="urn:schemas-microsoft-com:vml" Requires="v">
                  <p:oleObj spid="_x0000_s3099" name="" r:id="rId33" imgW="203200" imgH="177165" progId="Equation.KSEE3">
                    <p:embed/>
                  </p:oleObj>
                </mc:Choice>
                <mc:Fallback>
                  <p:oleObj name="" r:id="rId33" imgW="203200" imgH="177165" progId="Equation.KSEE3">
                    <p:embed/>
                    <p:pic>
                      <p:nvPicPr>
                        <p:cNvPr id="0" name="图片 3098"/>
                        <p:cNvPicPr/>
                        <p:nvPr/>
                      </p:nvPicPr>
                      <p:blipFill>
                        <a:blip r:embed="rId22"/>
                        <a:stretch>
                          <a:fillRect/>
                        </a:stretch>
                      </p:blipFill>
                      <p:spPr>
                        <a:xfrm>
                          <a:off x="10190" y="6398"/>
                          <a:ext cx="675" cy="589"/>
                        </a:xfrm>
                        <a:prstGeom prst="rect">
                          <a:avLst/>
                        </a:prstGeom>
                        <a:noFill/>
                        <a:ln w="38100">
                          <a:noFill/>
                          <a:miter/>
                        </a:ln>
                      </p:spPr>
                    </p:pic>
                  </p:oleObj>
                </mc:Fallback>
              </mc:AlternateContent>
            </a:graphicData>
          </a:graphic>
        </p:graphicFrame>
        <p:sp>
          <p:nvSpPr>
            <p:cNvPr id="94" name="椭圆 93"/>
            <p:cNvSpPr/>
            <p:nvPr/>
          </p:nvSpPr>
          <p:spPr>
            <a:xfrm>
              <a:off x="5870" y="3022"/>
              <a:ext cx="4903" cy="4824"/>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cxnSp>
          <p:nvCxnSpPr>
            <p:cNvPr id="95" name="肘形连接符 94"/>
            <p:cNvCxnSpPr>
              <a:stCxn id="52" idx="6"/>
              <a:endCxn id="58" idx="4"/>
            </p:cNvCxnSpPr>
            <p:nvPr/>
          </p:nvCxnSpPr>
          <p:spPr>
            <a:xfrm rot="10800000" flipV="1">
              <a:off x="10109" y="3005"/>
              <a:ext cx="3833" cy="736"/>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194" name="文本框 95"/>
            <p:cNvSpPr txBox="1"/>
            <p:nvPr/>
          </p:nvSpPr>
          <p:spPr>
            <a:xfrm>
              <a:off x="10865" y="2307"/>
              <a:ext cx="4502" cy="812"/>
            </a:xfrm>
            <a:prstGeom prst="rect">
              <a:avLst/>
            </a:prstGeom>
            <a:noFill/>
            <a:ln w="9525">
              <a:noFill/>
            </a:ln>
          </p:spPr>
          <p:txBody>
            <a:bodyPr>
              <a:spAutoFit/>
            </a:bodyPr>
            <a:p>
              <a:pPr lvl="0" eaLnBrk="1" hangingPunct="1"/>
              <a:r>
                <a:rPr lang="zh-CN" altLang="en-US" sz="1400" dirty="0">
                  <a:latin typeface="Calibri" panose="020F0502020204030204" pitchFamily="34" charset="0"/>
                  <a:ea typeface="宋体" panose="02010600030101010101" pitchFamily="2" charset="-122"/>
                </a:rPr>
                <a:t>均值范围圈</a:t>
              </a:r>
              <a:endParaRPr lang="zh-CN" altLang="en-US" sz="1400" dirty="0">
                <a:latin typeface="Calibri" panose="020F0502020204030204" pitchFamily="34" charset="0"/>
                <a:ea typeface="宋体" panose="02010600030101010101" pitchFamily="2" charset="-122"/>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r>
              <a:rPr lang="zh-CN" altLang="en-US" sz="3200" b="1" kern="1200" dirty="0">
                <a:latin typeface="+mj-lt"/>
                <a:ea typeface="微软雅黑" panose="020B0503020204020204" pitchFamily="34" charset="-122"/>
                <a:cs typeface="+mj-cs"/>
                <a:sym typeface="宋体" panose="02010600030101010101" pitchFamily="2" charset="-122"/>
              </a:rPr>
              <a:t>脑电波数据集降维处理研究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457325" y="1173163"/>
            <a:ext cx="73040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基于K-Means和均值限制的局部线性嵌入算法的改进</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0180" name="直接连接符 4"/>
          <p:cNvSpPr/>
          <p:nvPr/>
        </p:nvSpPr>
        <p:spPr>
          <a:xfrm>
            <a:off x="1992313" y="1739900"/>
            <a:ext cx="2916237" cy="1588"/>
          </a:xfrm>
          <a:prstGeom prst="line">
            <a:avLst/>
          </a:prstGeom>
          <a:ln w="6350" cap="flat" cmpd="sng">
            <a:solidFill>
              <a:srgbClr val="A5A5A5"/>
            </a:solidFill>
            <a:prstDash val="solid"/>
            <a:miter/>
            <a:headEnd type="none" w="med" len="med"/>
            <a:tailEnd type="none" w="med" len="med"/>
          </a:ln>
        </p:spPr>
      </p:sp>
      <p:grpSp>
        <p:nvGrpSpPr>
          <p:cNvPr id="19" name="组合 18"/>
          <p:cNvGrpSpPr/>
          <p:nvPr/>
        </p:nvGrpSpPr>
        <p:grpSpPr>
          <a:xfrm>
            <a:off x="2667000" y="1785938"/>
            <a:ext cx="5602288" cy="4659312"/>
            <a:chOff x="4201" y="2812"/>
            <a:chExt cx="8821" cy="7338"/>
          </a:xfrm>
        </p:grpSpPr>
        <p:sp>
          <p:nvSpPr>
            <p:cNvPr id="3" name="菱形 2"/>
            <p:cNvSpPr/>
            <p:nvPr/>
          </p:nvSpPr>
          <p:spPr>
            <a:xfrm>
              <a:off x="4456" y="7370"/>
              <a:ext cx="4137" cy="136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lt1"/>
                </a:solidFill>
                <a:effectLst/>
                <a:uLnTx/>
                <a:uFillTx/>
                <a:latin typeface="+mn-lt"/>
                <a:ea typeface="+mn-ea"/>
                <a:cs typeface="+mn-cs"/>
                <a:sym typeface="+mn-ea"/>
              </a:endParaRPr>
            </a:p>
          </p:txBody>
        </p:sp>
        <p:cxnSp>
          <p:nvCxnSpPr>
            <p:cNvPr id="10" name="直接箭头连接符 9"/>
            <p:cNvCxnSpPr/>
            <p:nvPr/>
          </p:nvCxnSpPr>
          <p:spPr>
            <a:xfrm>
              <a:off x="6513" y="4562"/>
              <a:ext cx="0" cy="49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97" name="矩形 96"/>
            <p:cNvSpPr/>
            <p:nvPr/>
          </p:nvSpPr>
          <p:spPr>
            <a:xfrm>
              <a:off x="5336" y="5047"/>
              <a:ext cx="2357" cy="6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98" name="矩形 97"/>
            <p:cNvSpPr/>
            <p:nvPr/>
          </p:nvSpPr>
          <p:spPr>
            <a:xfrm>
              <a:off x="5328" y="6212"/>
              <a:ext cx="2357" cy="6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99" name="矩形 98"/>
            <p:cNvSpPr/>
            <p:nvPr/>
          </p:nvSpPr>
          <p:spPr>
            <a:xfrm>
              <a:off x="9423" y="7757"/>
              <a:ext cx="2700" cy="70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lt1"/>
                </a:solidFill>
                <a:effectLst/>
                <a:uLnTx/>
                <a:uFillTx/>
                <a:latin typeface="+mn-lt"/>
                <a:ea typeface="+mn-ea"/>
                <a:cs typeface="+mn-cs"/>
              </a:endParaRPr>
            </a:p>
          </p:txBody>
        </p:sp>
        <p:sp>
          <p:nvSpPr>
            <p:cNvPr id="50188" name="文本框 99"/>
            <p:cNvSpPr txBox="1"/>
            <p:nvPr/>
          </p:nvSpPr>
          <p:spPr>
            <a:xfrm>
              <a:off x="5425" y="3871"/>
              <a:ext cx="2280" cy="720"/>
            </a:xfrm>
            <a:prstGeom prst="rect">
              <a:avLst/>
            </a:prstGeom>
            <a:noFill/>
            <a:ln w="9525">
              <a:noFill/>
            </a:ln>
          </p:spPr>
          <p:txBody>
            <a:bodyPr>
              <a:spAutoFit/>
            </a:bodyPr>
            <a:p>
              <a:pPr lvl="0" eaLnBrk="1" hangingPunct="1"/>
              <a:r>
                <a:rPr lang="zh-CN" altLang="en-US" sz="1200" dirty="0">
                  <a:latin typeface="Arial" panose="020B0604020202020204" pitchFamily="34" charset="0"/>
                  <a:ea typeface="宋体" panose="02010600030101010101" pitchFamily="2" charset="-122"/>
                </a:rPr>
                <a:t>使用</a:t>
              </a:r>
              <a:r>
                <a:rPr lang="en-US" altLang="zh-CN" sz="1200" dirty="0">
                  <a:latin typeface="Arial" panose="020B0604020202020204" pitchFamily="34" charset="0"/>
                  <a:ea typeface="宋体" panose="02010600030101010101" pitchFamily="2" charset="-122"/>
                </a:rPr>
                <a:t>K-Means</a:t>
              </a:r>
              <a:r>
                <a:rPr lang="zh-CN" altLang="en-US" sz="1200" dirty="0">
                  <a:latin typeface="Arial" panose="020B0604020202020204" pitchFamily="34" charset="0"/>
                  <a:ea typeface="宋体" panose="02010600030101010101" pitchFamily="2" charset="-122"/>
                </a:rPr>
                <a:t>对数据集进行聚类</a:t>
              </a:r>
              <a:endParaRPr lang="zh-CN" altLang="en-US" sz="1200" dirty="0">
                <a:latin typeface="Calibri" panose="020F0502020204030204" pitchFamily="34" charset="0"/>
                <a:ea typeface="宋体" panose="02010600030101010101" pitchFamily="2" charset="-122"/>
              </a:endParaRPr>
            </a:p>
          </p:txBody>
        </p:sp>
        <p:sp>
          <p:nvSpPr>
            <p:cNvPr id="50189" name="文本框 100"/>
            <p:cNvSpPr txBox="1"/>
            <p:nvPr/>
          </p:nvSpPr>
          <p:spPr>
            <a:xfrm>
              <a:off x="5361" y="5021"/>
              <a:ext cx="2344" cy="720"/>
            </a:xfrm>
            <a:prstGeom prst="rect">
              <a:avLst/>
            </a:prstGeom>
            <a:noFill/>
            <a:ln w="9525">
              <a:noFill/>
            </a:ln>
          </p:spPr>
          <p:txBody>
            <a:bodyPr>
              <a:spAutoFit/>
            </a:bodyPr>
            <a:p>
              <a:pPr lvl="0" algn="ctr" eaLnBrk="1" hangingPunct="1"/>
              <a:r>
                <a:rPr lang="zh-CN" altLang="en-US" sz="1200" dirty="0">
                  <a:latin typeface="Arial" panose="020B0604020202020204" pitchFamily="34" charset="0"/>
                  <a:ea typeface="宋体" panose="02010600030101010101" pitchFamily="2" charset="-122"/>
                  <a:sym typeface="宋体" panose="02010600030101010101" pitchFamily="2" charset="-122"/>
                </a:rPr>
                <a:t>选取每个样点</a:t>
              </a:r>
              <a:r>
                <a:rPr lang="en-US" altLang="zh-CN" sz="1200" i="1" dirty="0">
                  <a:latin typeface="Arial" panose="020B0604020202020204" pitchFamily="34" charset="0"/>
                  <a:ea typeface="宋体" panose="02010600030101010101" pitchFamily="2" charset="-122"/>
                  <a:sym typeface="宋体" panose="02010600030101010101" pitchFamily="2" charset="-122"/>
                </a:rPr>
                <a:t>X</a:t>
              </a:r>
              <a:r>
                <a:rPr lang="en-US" altLang="zh-CN" sz="1200" i="1" baseline="-25000" dirty="0">
                  <a:latin typeface="Arial" panose="020B0604020202020204" pitchFamily="34" charset="0"/>
                  <a:ea typeface="宋体" panose="02010600030101010101" pitchFamily="2" charset="-122"/>
                  <a:sym typeface="宋体" panose="02010600030101010101" pitchFamily="2" charset="-122"/>
                </a:rPr>
                <a:t>i</a:t>
              </a:r>
              <a:r>
                <a:rPr lang="zh-CN" altLang="en-US" sz="1200" dirty="0">
                  <a:latin typeface="Arial" panose="020B0604020202020204" pitchFamily="34" charset="0"/>
                  <a:ea typeface="宋体" panose="02010600030101010101" pitchFamily="2" charset="-122"/>
                  <a:sym typeface="宋体" panose="02010600030101010101" pitchFamily="2" charset="-122"/>
                </a:rPr>
                <a:t>的初始近邻点</a:t>
              </a:r>
              <a:endParaRPr lang="zh-CN" altLang="en-US" sz="1200" dirty="0">
                <a:latin typeface="Calibri" panose="020F0502020204030204" pitchFamily="34" charset="0"/>
                <a:ea typeface="宋体" panose="02010600030101010101" pitchFamily="2" charset="-122"/>
                <a:sym typeface="宋体" panose="02010600030101010101" pitchFamily="2" charset="-122"/>
              </a:endParaRPr>
            </a:p>
          </p:txBody>
        </p:sp>
        <p:sp>
          <p:nvSpPr>
            <p:cNvPr id="50190" name="文本框 101"/>
            <p:cNvSpPr txBox="1"/>
            <p:nvPr/>
          </p:nvSpPr>
          <p:spPr>
            <a:xfrm>
              <a:off x="5278" y="6223"/>
              <a:ext cx="2528" cy="720"/>
            </a:xfrm>
            <a:prstGeom prst="rect">
              <a:avLst/>
            </a:prstGeom>
            <a:noFill/>
            <a:ln w="9525">
              <a:noFill/>
            </a:ln>
          </p:spPr>
          <p:txBody>
            <a:bodyPr>
              <a:spAutoFit/>
            </a:bodyPr>
            <a:p>
              <a:pPr lvl="0" eaLnBrk="1" hangingPunct="1"/>
              <a:r>
                <a:rPr lang="zh-CN" altLang="en-US" sz="1200" dirty="0">
                  <a:latin typeface="Arial" panose="020B0604020202020204" pitchFamily="34" charset="0"/>
                  <a:ea typeface="宋体" panose="02010600030101010101" pitchFamily="2" charset="-122"/>
                  <a:sym typeface="宋体" panose="02010600030101010101" pitchFamily="2" charset="-122"/>
                </a:rPr>
                <a:t>计算每个样本点的初始近邻平均距离</a:t>
              </a:r>
              <a:r>
                <a:rPr lang="en-US" altLang="zh-CN" sz="1200" i="1" dirty="0">
                  <a:latin typeface="Arial" panose="020B0604020202020204" pitchFamily="34" charset="0"/>
                  <a:ea typeface="宋体" panose="02010600030101010101" pitchFamily="2" charset="-122"/>
                  <a:sym typeface="宋体" panose="02010600030101010101" pitchFamily="2" charset="-122"/>
                </a:rPr>
                <a:t>MD</a:t>
              </a:r>
              <a:r>
                <a:rPr lang="en-US" altLang="zh-CN" sz="1200" i="1" baseline="-25000" dirty="0">
                  <a:latin typeface="Arial" panose="020B0604020202020204" pitchFamily="34" charset="0"/>
                  <a:ea typeface="宋体" panose="02010600030101010101" pitchFamily="2" charset="-122"/>
                  <a:sym typeface="宋体" panose="02010600030101010101" pitchFamily="2" charset="-122"/>
                </a:rPr>
                <a:t>i</a:t>
              </a:r>
              <a:endParaRPr lang="en-US" altLang="zh-CN" sz="1200" i="1" baseline="-25000" dirty="0">
                <a:latin typeface="Arial" panose="020B0604020202020204" pitchFamily="34" charset="0"/>
                <a:ea typeface="宋体" panose="02010600030101010101" pitchFamily="2" charset="-122"/>
                <a:sym typeface="宋体" panose="02010600030101010101" pitchFamily="2" charset="-122"/>
              </a:endParaRPr>
            </a:p>
          </p:txBody>
        </p:sp>
        <p:cxnSp>
          <p:nvCxnSpPr>
            <p:cNvPr id="103" name="直接箭头连接符 102"/>
            <p:cNvCxnSpPr/>
            <p:nvPr/>
          </p:nvCxnSpPr>
          <p:spPr>
            <a:xfrm>
              <a:off x="6521" y="8735"/>
              <a:ext cx="3" cy="53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04" name="矩形 103"/>
            <p:cNvSpPr/>
            <p:nvPr/>
          </p:nvSpPr>
          <p:spPr>
            <a:xfrm>
              <a:off x="6476" y="8805"/>
              <a:ext cx="335" cy="433"/>
            </a:xfrm>
            <a:prstGeom prst="rect">
              <a:avLst/>
            </a:prstGeom>
            <a:ln>
              <a:noFill/>
              <a:tailEnd type="triangle" w="med" len="lg"/>
            </a:ln>
          </p:spPr>
          <p:style>
            <a:lnRef idx="1">
              <a:schemeClr val="dk1"/>
            </a:lnRef>
            <a:fillRef idx="0">
              <a:schemeClr val="dk1"/>
            </a:fillRef>
            <a:effectRef idx="0">
              <a:schemeClr val="dk1"/>
            </a:effectRef>
            <a:fontRef idx="minor">
              <a:schemeClr val="tx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200" b="0" i="0" u="none" strike="noStrike" kern="1200" cap="none" spc="0" normalizeH="0" baseline="0" noProof="1">
                  <a:ln>
                    <a:noFill/>
                  </a:ln>
                  <a:solidFill>
                    <a:schemeClr val="tx1"/>
                  </a:solidFill>
                  <a:effectLst/>
                  <a:uLnTx/>
                  <a:uFillTx/>
                  <a:latin typeface="+mn-lt"/>
                  <a:ea typeface="+mn-ea"/>
                  <a:cs typeface="+mn-cs"/>
                </a:rPr>
                <a:t>否</a:t>
              </a: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50193" name="文本框 104"/>
            <p:cNvSpPr txBox="1"/>
            <p:nvPr/>
          </p:nvSpPr>
          <p:spPr>
            <a:xfrm>
              <a:off x="9341" y="7758"/>
              <a:ext cx="2864" cy="720"/>
            </a:xfrm>
            <a:prstGeom prst="rect">
              <a:avLst/>
            </a:prstGeom>
            <a:noFill/>
            <a:ln w="9525">
              <a:noFill/>
            </a:ln>
          </p:spPr>
          <p:txBody>
            <a:bodyPr>
              <a:spAutoFit/>
            </a:bodyPr>
            <a:p>
              <a:pPr lvl="0" algn="ctr" eaLnBrk="1" hangingPunct="1"/>
              <a:r>
                <a:rPr lang="zh-CN" altLang="en-US" sz="1200" dirty="0">
                  <a:latin typeface="Arial" panose="020B0604020202020204" pitchFamily="34" charset="0"/>
                  <a:ea typeface="宋体" panose="02010600030101010101" pitchFamily="2" charset="-122"/>
                  <a:sym typeface="宋体" panose="02010600030101010101" pitchFamily="2" charset="-122"/>
                </a:rPr>
                <a:t>选取初始近邻点</a:t>
              </a:r>
              <a:r>
                <a:rPr lang="en-US" altLang="zh-CN" sz="1200" i="1" dirty="0">
                  <a:latin typeface="Calibri" panose="020F0502020204030204" pitchFamily="34" charset="0"/>
                  <a:ea typeface="宋体" panose="02010600030101010101" pitchFamily="2" charset="-122"/>
                </a:rPr>
                <a:t>x</a:t>
              </a:r>
              <a:r>
                <a:rPr lang="en-US" altLang="zh-CN" sz="1200" i="1" baseline="-25000" dirty="0">
                  <a:latin typeface="Calibri" panose="020F0502020204030204" pitchFamily="34" charset="0"/>
                  <a:ea typeface="宋体" panose="02010600030101010101" pitchFamily="2" charset="-122"/>
                </a:rPr>
                <a:t>ik</a:t>
              </a:r>
              <a:r>
                <a:rPr lang="zh-CN" altLang="en-US" sz="1200" dirty="0">
                  <a:latin typeface="Arial" panose="020B0604020202020204" pitchFamily="34" charset="0"/>
                  <a:ea typeface="宋体" panose="02010600030101010101" pitchFamily="2" charset="-122"/>
                  <a:sym typeface="宋体" panose="02010600030101010101" pitchFamily="2" charset="-122"/>
                </a:rPr>
                <a:t>作为样本点</a:t>
              </a:r>
              <a:r>
                <a:rPr lang="en-US" altLang="zh-CN" sz="1200" i="1" dirty="0">
                  <a:latin typeface="Calibri" panose="020F0502020204030204" pitchFamily="34" charset="0"/>
                  <a:ea typeface="宋体" panose="02010600030101010101" pitchFamily="2" charset="-122"/>
                  <a:sym typeface="宋体" panose="02010600030101010101" pitchFamily="2" charset="-122"/>
                </a:rPr>
                <a:t>X</a:t>
              </a:r>
              <a:r>
                <a:rPr lang="en-US" altLang="zh-CN" sz="1200" i="1" baseline="-25000" dirty="0">
                  <a:latin typeface="Calibri" panose="020F0502020204030204" pitchFamily="34" charset="0"/>
                  <a:ea typeface="宋体" panose="02010600030101010101" pitchFamily="2" charset="-122"/>
                  <a:sym typeface="宋体" panose="02010600030101010101" pitchFamily="2" charset="-122"/>
                </a:rPr>
                <a:t>i</a:t>
              </a:r>
              <a:r>
                <a:rPr lang="zh-CN" altLang="en-US" sz="1200" dirty="0">
                  <a:latin typeface="Arial" panose="020B0604020202020204" pitchFamily="34" charset="0"/>
                  <a:ea typeface="宋体" panose="02010600030101010101" pitchFamily="2" charset="-122"/>
                  <a:sym typeface="宋体" panose="02010600030101010101" pitchFamily="2" charset="-122"/>
                </a:rPr>
                <a:t> 的最终邻域点</a:t>
              </a:r>
              <a:endParaRPr lang="zh-CN" altLang="en-US" sz="1200" dirty="0">
                <a:latin typeface="Calibri" panose="020F0502020204030204" pitchFamily="34" charset="0"/>
                <a:ea typeface="宋体" panose="02010600030101010101" pitchFamily="2" charset="-122"/>
                <a:sym typeface="宋体" panose="02010600030101010101" pitchFamily="2" charset="-122"/>
              </a:endParaRPr>
            </a:p>
          </p:txBody>
        </p:sp>
        <p:sp>
          <p:nvSpPr>
            <p:cNvPr id="50194" name="文本框 105"/>
            <p:cNvSpPr txBox="1"/>
            <p:nvPr/>
          </p:nvSpPr>
          <p:spPr>
            <a:xfrm>
              <a:off x="4947" y="7728"/>
              <a:ext cx="3237" cy="1008"/>
            </a:xfrm>
            <a:prstGeom prst="rect">
              <a:avLst/>
            </a:prstGeom>
            <a:noFill/>
            <a:ln w="9525">
              <a:noFill/>
            </a:ln>
          </p:spPr>
          <p:txBody>
            <a:bodyPr>
              <a:spAutoFit/>
            </a:bodyPr>
            <a:p>
              <a:pPr lvl="0" algn="ctr" eaLnBrk="1" hangingPunct="1"/>
              <a:r>
                <a:rPr lang="zh-CN" altLang="en-US" sz="1200" dirty="0">
                  <a:latin typeface="Arial" panose="020B0604020202020204" pitchFamily="34" charset="0"/>
                  <a:ea typeface="宋体" panose="02010600030101010101" pitchFamily="2" charset="-122"/>
                </a:rPr>
                <a:t>初始近邻点</a:t>
              </a:r>
              <a:r>
                <a:rPr lang="en-US" altLang="zh-CN" sz="1200" i="1" dirty="0">
                  <a:latin typeface="Arial" panose="020B0604020202020204" pitchFamily="34" charset="0"/>
                  <a:ea typeface="宋体" panose="02010600030101010101" pitchFamily="2" charset="-122"/>
                </a:rPr>
                <a:t>x</a:t>
              </a:r>
              <a:r>
                <a:rPr lang="en-US" altLang="zh-CN" sz="1200" i="1" baseline="-25000" dirty="0">
                  <a:latin typeface="Arial" panose="020B0604020202020204" pitchFamily="34" charset="0"/>
                  <a:ea typeface="宋体" panose="02010600030101010101" pitchFamily="2" charset="-122"/>
                </a:rPr>
                <a:t>ik</a:t>
              </a:r>
              <a:r>
                <a:rPr lang="zh-CN" altLang="en-US" sz="1200" baseline="-25000" dirty="0">
                  <a:latin typeface="Arial" panose="020B0604020202020204" pitchFamily="34" charset="0"/>
                  <a:ea typeface="宋体" panose="02010600030101010101" pitchFamily="2" charset="-122"/>
                </a:rPr>
                <a:t> </a:t>
              </a:r>
              <a:r>
                <a:rPr lang="zh-CN" altLang="en-US" sz="1200" dirty="0">
                  <a:latin typeface="Arial" panose="020B0604020202020204" pitchFamily="34" charset="0"/>
                  <a:ea typeface="宋体" panose="02010600030101010101" pitchFamily="2" charset="-122"/>
                </a:rPr>
                <a:t>距离小于</a:t>
              </a:r>
              <a:r>
                <a:rPr lang="en-US" altLang="zh-CN" sz="1200" i="1" dirty="0">
                  <a:latin typeface="Calibri" panose="020F0502020204030204" pitchFamily="34" charset="0"/>
                  <a:ea typeface="宋体" panose="02010600030101010101" pitchFamily="2" charset="-122"/>
                  <a:sym typeface="宋体" panose="02010600030101010101" pitchFamily="2" charset="-122"/>
                </a:rPr>
                <a:t>MD</a:t>
              </a:r>
              <a:r>
                <a:rPr lang="en-US" altLang="zh-CN" sz="1200" i="1" baseline="-25000" dirty="0">
                  <a:latin typeface="Calibri" panose="020F0502020204030204" pitchFamily="34" charset="0"/>
                  <a:ea typeface="宋体" panose="02010600030101010101" pitchFamily="2" charset="-122"/>
                  <a:sym typeface="宋体" panose="02010600030101010101" pitchFamily="2" charset="-122"/>
                </a:rPr>
                <a:t>i </a:t>
              </a:r>
              <a:r>
                <a:rPr lang="en-US" altLang="zh-CN" sz="1200" dirty="0">
                  <a:latin typeface="Arial" panose="020B0604020202020204" pitchFamily="34" charset="0"/>
                  <a:ea typeface="宋体" panose="02010600030101010101" pitchFamily="2" charset="-122"/>
                </a:rPr>
                <a:t>or  </a:t>
              </a:r>
              <a:r>
                <a:rPr lang="zh-CN" altLang="en-US" sz="1200" dirty="0">
                  <a:latin typeface="Arial" panose="020B0604020202020204" pitchFamily="34" charset="0"/>
                  <a:ea typeface="宋体" panose="02010600030101010101" pitchFamily="2" charset="-122"/>
                </a:rPr>
                <a:t>与样本点处于同一聚类簇中</a:t>
              </a:r>
              <a:endParaRPr lang="en-US" altLang="zh-CN" sz="1200" dirty="0">
                <a:latin typeface="Calibri" panose="020F0502020204030204" pitchFamily="34" charset="0"/>
                <a:ea typeface="宋体" panose="02010600030101010101" pitchFamily="2" charset="-122"/>
              </a:endParaRPr>
            </a:p>
          </p:txBody>
        </p:sp>
        <p:sp>
          <p:nvSpPr>
            <p:cNvPr id="50195" name="文本框 106"/>
            <p:cNvSpPr txBox="1"/>
            <p:nvPr/>
          </p:nvSpPr>
          <p:spPr>
            <a:xfrm>
              <a:off x="9578" y="5313"/>
              <a:ext cx="2325" cy="720"/>
            </a:xfrm>
            <a:prstGeom prst="rect">
              <a:avLst/>
            </a:prstGeom>
            <a:noFill/>
            <a:ln w="9525">
              <a:noFill/>
            </a:ln>
          </p:spPr>
          <p:txBody>
            <a:bodyPr>
              <a:spAutoFit/>
            </a:bodyPr>
            <a:p>
              <a:pPr lvl="0" algn="ctr" eaLnBrk="1" hangingPunct="1"/>
              <a:r>
                <a:rPr lang="zh-CN" altLang="en-US" sz="1200" dirty="0">
                  <a:latin typeface="Arial" panose="020B0604020202020204" pitchFamily="34" charset="0"/>
                  <a:ea typeface="宋体" panose="02010600030101010101" pitchFamily="2" charset="-122"/>
                  <a:sym typeface="宋体" panose="02010600030101010101" pitchFamily="2" charset="-122"/>
                </a:rPr>
                <a:t>求解嵌入低维空间的最佳映射</a:t>
              </a:r>
              <a:endParaRPr lang="zh-CN" altLang="en-US" sz="1200" dirty="0">
                <a:latin typeface="Calibri" panose="020F0502020204030204" pitchFamily="34" charset="0"/>
                <a:ea typeface="宋体" panose="02010600030101010101" pitchFamily="2" charset="-122"/>
                <a:sym typeface="宋体" panose="02010600030101010101" pitchFamily="2" charset="-122"/>
              </a:endParaRPr>
            </a:p>
          </p:txBody>
        </p:sp>
        <p:cxnSp>
          <p:nvCxnSpPr>
            <p:cNvPr id="109" name="直接箭头连接符 108"/>
            <p:cNvCxnSpPr/>
            <p:nvPr/>
          </p:nvCxnSpPr>
          <p:spPr>
            <a:xfrm>
              <a:off x="6523" y="5720"/>
              <a:ext cx="0" cy="50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50197" name="文本框 109"/>
            <p:cNvSpPr txBox="1"/>
            <p:nvPr/>
          </p:nvSpPr>
          <p:spPr>
            <a:xfrm>
              <a:off x="8633" y="7579"/>
              <a:ext cx="478" cy="432"/>
            </a:xfrm>
            <a:prstGeom prst="rect">
              <a:avLst/>
            </a:prstGeom>
            <a:noFill/>
            <a:ln w="9525">
              <a:noFill/>
            </a:ln>
          </p:spPr>
          <p:txBody>
            <a:bodyPr>
              <a:spAutoFit/>
            </a:bodyPr>
            <a:p>
              <a:pPr lvl="0" eaLnBrk="1" hangingPunct="1"/>
              <a:r>
                <a:rPr lang="zh-CN" altLang="en-US" sz="1200" dirty="0">
                  <a:latin typeface="Arial" panose="020B0604020202020204" pitchFamily="34" charset="0"/>
                  <a:ea typeface="宋体" panose="02010600030101010101" pitchFamily="2" charset="-122"/>
                </a:rPr>
                <a:t>是</a:t>
              </a:r>
              <a:endParaRPr lang="zh-CN" altLang="en-US" sz="1200" dirty="0">
                <a:latin typeface="Arial" panose="020B0604020202020204" pitchFamily="34" charset="0"/>
                <a:ea typeface="宋体" panose="02010600030101010101" pitchFamily="2" charset="-122"/>
              </a:endParaRPr>
            </a:p>
          </p:txBody>
        </p:sp>
        <p:cxnSp>
          <p:nvCxnSpPr>
            <p:cNvPr id="114" name="直接箭头连接符 113"/>
            <p:cNvCxnSpPr/>
            <p:nvPr/>
          </p:nvCxnSpPr>
          <p:spPr>
            <a:xfrm>
              <a:off x="6523" y="6872"/>
              <a:ext cx="0" cy="49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50199" name="文本框 116"/>
            <p:cNvSpPr txBox="1"/>
            <p:nvPr/>
          </p:nvSpPr>
          <p:spPr>
            <a:xfrm>
              <a:off x="5236" y="9237"/>
              <a:ext cx="2570" cy="755"/>
            </a:xfrm>
            <a:prstGeom prst="rect">
              <a:avLst/>
            </a:prstGeom>
            <a:noFill/>
            <a:ln w="9525">
              <a:noFill/>
            </a:ln>
          </p:spPr>
          <p:txBody>
            <a:bodyPr>
              <a:spAutoFit/>
            </a:bodyPr>
            <a:p>
              <a:pPr lvl="0" algn="ctr" eaLnBrk="1" hangingPunct="1"/>
              <a:r>
                <a:rPr lang="zh-CN" altLang="en-US" sz="1200" dirty="0">
                  <a:latin typeface="Arial" panose="020B0604020202020204" pitchFamily="34" charset="0"/>
                  <a:ea typeface="宋体" panose="02010600030101010101" pitchFamily="2" charset="-122"/>
                </a:rPr>
                <a:t>舍弃样本点</a:t>
              </a:r>
              <a:r>
                <a:rPr lang="en-US" altLang="zh-CN" sz="1000" i="1" dirty="0">
                  <a:latin typeface="Arial" panose="020B0604020202020204" pitchFamily="34" charset="0"/>
                  <a:ea typeface="宋体" panose="02010600030101010101" pitchFamily="2" charset="-122"/>
                  <a:sym typeface="宋体" panose="02010600030101010101" pitchFamily="2" charset="-122"/>
                </a:rPr>
                <a:t>X</a:t>
              </a:r>
              <a:r>
                <a:rPr lang="en-US" altLang="zh-CN" sz="1000" i="1" baseline="-25000" dirty="0">
                  <a:latin typeface="Arial" panose="020B0604020202020204" pitchFamily="34" charset="0"/>
                  <a:ea typeface="宋体" panose="02010600030101010101" pitchFamily="2" charset="-122"/>
                  <a:sym typeface="宋体" panose="02010600030101010101" pitchFamily="2" charset="-122"/>
                </a:rPr>
                <a:t>i</a:t>
              </a:r>
              <a:r>
                <a:rPr lang="zh-CN" altLang="en-US" sz="1000" dirty="0">
                  <a:latin typeface="Arial" panose="020B0604020202020204" pitchFamily="34" charset="0"/>
                  <a:ea typeface="宋体" panose="02010600030101010101" pitchFamily="2" charset="-122"/>
                </a:rPr>
                <a:t> </a:t>
              </a:r>
              <a:r>
                <a:rPr lang="zh-CN" altLang="en-US" sz="1200" dirty="0">
                  <a:latin typeface="Arial" panose="020B0604020202020204" pitchFamily="34" charset="0"/>
                  <a:ea typeface="宋体" panose="02010600030101010101" pitchFamily="2" charset="-122"/>
                </a:rPr>
                <a:t>的初</a:t>
              </a:r>
              <a:endParaRPr lang="zh-CN" altLang="en-US" sz="1300" dirty="0">
                <a:latin typeface="Calibri" panose="020F0502020204030204" pitchFamily="34" charset="0"/>
                <a:ea typeface="宋体" panose="02010600030101010101" pitchFamily="2" charset="-122"/>
              </a:endParaRPr>
            </a:p>
            <a:p>
              <a:pPr lvl="0" algn="ctr" eaLnBrk="1" hangingPunct="1"/>
              <a:r>
                <a:rPr lang="zh-CN" altLang="en-US" sz="1200" dirty="0">
                  <a:latin typeface="Arial" panose="020B0604020202020204" pitchFamily="34" charset="0"/>
                  <a:ea typeface="宋体" panose="02010600030101010101" pitchFamily="2" charset="-122"/>
                </a:rPr>
                <a:t>始近邻点</a:t>
              </a:r>
              <a:r>
                <a:rPr lang="en-US" altLang="zh-CN" sz="1300" i="1" dirty="0">
                  <a:latin typeface="Arial" panose="020B0604020202020204" pitchFamily="34" charset="0"/>
                  <a:ea typeface="宋体" panose="02010600030101010101" pitchFamily="2" charset="-122"/>
                  <a:sym typeface="宋体" panose="02010600030101010101" pitchFamily="2" charset="-122"/>
                </a:rPr>
                <a:t>x</a:t>
              </a:r>
              <a:r>
                <a:rPr lang="en-US" altLang="zh-CN" sz="1300" i="1" baseline="-25000" dirty="0">
                  <a:latin typeface="Arial" panose="020B0604020202020204" pitchFamily="34" charset="0"/>
                  <a:ea typeface="宋体" panose="02010600030101010101" pitchFamily="2" charset="-122"/>
                  <a:sym typeface="宋体" panose="02010600030101010101" pitchFamily="2" charset="-122"/>
                </a:rPr>
                <a:t>ik</a:t>
              </a:r>
              <a:endParaRPr lang="en-US" altLang="zh-CN" sz="1300" dirty="0">
                <a:latin typeface="Calibri" panose="020F0502020204030204" pitchFamily="34" charset="0"/>
                <a:ea typeface="宋体" panose="02010600030101010101" pitchFamily="2" charset="-122"/>
              </a:endParaRPr>
            </a:p>
          </p:txBody>
        </p:sp>
        <p:cxnSp>
          <p:nvCxnSpPr>
            <p:cNvPr id="122" name="直接箭头连接符 121"/>
            <p:cNvCxnSpPr/>
            <p:nvPr/>
          </p:nvCxnSpPr>
          <p:spPr>
            <a:xfrm flipV="1">
              <a:off x="8593" y="8040"/>
              <a:ext cx="857" cy="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27" name="直接箭头连接符 126"/>
            <p:cNvCxnSpPr/>
            <p:nvPr/>
          </p:nvCxnSpPr>
          <p:spPr>
            <a:xfrm flipH="1" flipV="1">
              <a:off x="10750" y="7192"/>
              <a:ext cx="3" cy="57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50202" name="文本框 127"/>
            <p:cNvSpPr txBox="1"/>
            <p:nvPr/>
          </p:nvSpPr>
          <p:spPr>
            <a:xfrm>
              <a:off x="9451" y="6524"/>
              <a:ext cx="2586" cy="720"/>
            </a:xfrm>
            <a:prstGeom prst="rect">
              <a:avLst/>
            </a:prstGeom>
            <a:noFill/>
            <a:ln w="9525">
              <a:noFill/>
            </a:ln>
          </p:spPr>
          <p:txBody>
            <a:bodyPr>
              <a:spAutoFit/>
            </a:bodyPr>
            <a:p>
              <a:pPr lvl="0" algn="ctr" eaLnBrk="1" hangingPunct="1"/>
              <a:r>
                <a:rPr lang="zh-CN" altLang="en-US" sz="1200" dirty="0">
                  <a:latin typeface="Arial" panose="020B0604020202020204" pitchFamily="34" charset="0"/>
                  <a:ea typeface="宋体" panose="02010600030101010101" pitchFamily="2" charset="-122"/>
                  <a:sym typeface="宋体" panose="02010600030101010101" pitchFamily="2" charset="-122"/>
                </a:rPr>
                <a:t>计算样本的局部重建</a:t>
              </a:r>
              <a:endParaRPr lang="zh-CN" altLang="en-US" sz="1200" dirty="0">
                <a:latin typeface="Calibri" panose="020F0502020204030204" pitchFamily="34" charset="0"/>
                <a:ea typeface="宋体" panose="02010600030101010101" pitchFamily="2" charset="-122"/>
                <a:sym typeface="宋体" panose="02010600030101010101" pitchFamily="2" charset="-122"/>
              </a:endParaRPr>
            </a:p>
            <a:p>
              <a:pPr lvl="0" algn="ctr" eaLnBrk="1" hangingPunct="1"/>
              <a:r>
                <a:rPr lang="zh-CN" altLang="en-US" sz="1200" dirty="0">
                  <a:latin typeface="Arial" panose="020B0604020202020204" pitchFamily="34" charset="0"/>
                  <a:ea typeface="宋体" panose="02010600030101010101" pitchFamily="2" charset="-122"/>
                  <a:sym typeface="宋体" panose="02010600030101010101" pitchFamily="2" charset="-122"/>
                </a:rPr>
                <a:t>权值矩阵</a:t>
              </a:r>
              <a:r>
                <a:rPr lang="en-US" altLang="zh-CN" sz="1200" i="1" dirty="0">
                  <a:latin typeface="Arial" panose="020B0604020202020204" pitchFamily="34" charset="0"/>
                  <a:ea typeface="宋体" panose="02010600030101010101" pitchFamily="2" charset="-122"/>
                  <a:sym typeface="宋体" panose="02010600030101010101" pitchFamily="2" charset="-122"/>
                </a:rPr>
                <a:t>W</a:t>
              </a:r>
              <a:endParaRPr lang="en-US" altLang="zh-CN" sz="1200" i="1" dirty="0">
                <a:latin typeface="Arial" panose="020B0604020202020204" pitchFamily="34" charset="0"/>
                <a:ea typeface="宋体" panose="02010600030101010101" pitchFamily="2" charset="-122"/>
                <a:sym typeface="宋体" panose="02010600030101010101" pitchFamily="2" charset="-122"/>
              </a:endParaRPr>
            </a:p>
          </p:txBody>
        </p:sp>
        <p:sp>
          <p:nvSpPr>
            <p:cNvPr id="129" name="矩形 128"/>
            <p:cNvSpPr/>
            <p:nvPr/>
          </p:nvSpPr>
          <p:spPr>
            <a:xfrm>
              <a:off x="9543" y="6507"/>
              <a:ext cx="2357" cy="69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lt1"/>
                </a:solidFill>
                <a:effectLst/>
                <a:uLnTx/>
                <a:uFillTx/>
                <a:latin typeface="+mn-lt"/>
                <a:ea typeface="+mn-ea"/>
                <a:cs typeface="+mn-cs"/>
                <a:sym typeface="+mn-ea"/>
              </a:endParaRPr>
            </a:p>
          </p:txBody>
        </p:sp>
        <p:cxnSp>
          <p:nvCxnSpPr>
            <p:cNvPr id="134" name="直接箭头连接符 133"/>
            <p:cNvCxnSpPr/>
            <p:nvPr/>
          </p:nvCxnSpPr>
          <p:spPr>
            <a:xfrm flipH="1" flipV="1">
              <a:off x="10715" y="5947"/>
              <a:ext cx="3" cy="578"/>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135" name="矩形 134"/>
            <p:cNvSpPr/>
            <p:nvPr/>
          </p:nvSpPr>
          <p:spPr>
            <a:xfrm>
              <a:off x="5371" y="3900"/>
              <a:ext cx="2357" cy="66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36" name="矩形 135"/>
            <p:cNvSpPr/>
            <p:nvPr/>
          </p:nvSpPr>
          <p:spPr>
            <a:xfrm>
              <a:off x="5318" y="9265"/>
              <a:ext cx="2357" cy="66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37" name="矩形 136"/>
            <p:cNvSpPr/>
            <p:nvPr/>
          </p:nvSpPr>
          <p:spPr>
            <a:xfrm>
              <a:off x="9538" y="5287"/>
              <a:ext cx="2357" cy="66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39" name="流程图: 终止 138"/>
            <p:cNvSpPr/>
            <p:nvPr/>
          </p:nvSpPr>
          <p:spPr>
            <a:xfrm>
              <a:off x="5543" y="2932"/>
              <a:ext cx="1927" cy="50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dk1"/>
                </a:solidFill>
                <a:effectLst/>
                <a:uLnTx/>
                <a:uFillTx/>
                <a:latin typeface="+mn-lt"/>
                <a:ea typeface="+mn-ea"/>
                <a:cs typeface="+mn-cs"/>
              </a:endParaRPr>
            </a:p>
          </p:txBody>
        </p:sp>
        <p:sp>
          <p:nvSpPr>
            <p:cNvPr id="50209" name="文本框 139"/>
            <p:cNvSpPr txBox="1"/>
            <p:nvPr/>
          </p:nvSpPr>
          <p:spPr>
            <a:xfrm>
              <a:off x="6113" y="2970"/>
              <a:ext cx="1089" cy="432"/>
            </a:xfrm>
            <a:prstGeom prst="rect">
              <a:avLst/>
            </a:prstGeom>
            <a:noFill/>
            <a:ln w="9525">
              <a:noFill/>
            </a:ln>
          </p:spPr>
          <p:txBody>
            <a:bodyPr>
              <a:spAutoFit/>
            </a:bodyPr>
            <a:p>
              <a:pPr lvl="0" eaLnBrk="1" hangingPunct="1"/>
              <a:r>
                <a:rPr lang="zh-CN" altLang="en-US" sz="1200" dirty="0">
                  <a:latin typeface="Arial" panose="020B0604020202020204" pitchFamily="34" charset="0"/>
                  <a:ea typeface="宋体" panose="02010600030101010101" pitchFamily="2" charset="-122"/>
                </a:rPr>
                <a:t>开 始</a:t>
              </a:r>
              <a:endParaRPr lang="zh-CN" altLang="en-US" sz="1200" dirty="0">
                <a:latin typeface="Arial" panose="020B0604020202020204" pitchFamily="34" charset="0"/>
                <a:ea typeface="宋体" panose="02010600030101010101" pitchFamily="2" charset="-122"/>
              </a:endParaRPr>
            </a:p>
          </p:txBody>
        </p:sp>
        <p:sp>
          <p:nvSpPr>
            <p:cNvPr id="142" name="流程图: 终止 141"/>
            <p:cNvSpPr/>
            <p:nvPr/>
          </p:nvSpPr>
          <p:spPr>
            <a:xfrm>
              <a:off x="9753" y="4317"/>
              <a:ext cx="1927" cy="508"/>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dk1"/>
                </a:solidFill>
                <a:effectLst/>
                <a:uLnTx/>
                <a:uFillTx/>
                <a:latin typeface="+mn-lt"/>
                <a:ea typeface="+mn-ea"/>
                <a:cs typeface="+mn-cs"/>
              </a:endParaRPr>
            </a:p>
          </p:txBody>
        </p:sp>
        <p:sp>
          <p:nvSpPr>
            <p:cNvPr id="50211" name="文本框 142"/>
            <p:cNvSpPr txBox="1"/>
            <p:nvPr/>
          </p:nvSpPr>
          <p:spPr>
            <a:xfrm>
              <a:off x="10253" y="4359"/>
              <a:ext cx="1210" cy="432"/>
            </a:xfrm>
            <a:prstGeom prst="rect">
              <a:avLst/>
            </a:prstGeom>
            <a:noFill/>
            <a:ln w="9525">
              <a:noFill/>
            </a:ln>
          </p:spPr>
          <p:txBody>
            <a:bodyPr>
              <a:spAutoFit/>
            </a:bodyPr>
            <a:p>
              <a:pPr lvl="0" eaLnBrk="1" hangingPunct="1"/>
              <a:r>
                <a:rPr lang="zh-CN" altLang="en-US" sz="1200" dirty="0">
                  <a:latin typeface="Arial" panose="020B0604020202020204" pitchFamily="34" charset="0"/>
                  <a:ea typeface="宋体" panose="02010600030101010101" pitchFamily="2" charset="-122"/>
                </a:rPr>
                <a:t>结 束</a:t>
              </a:r>
              <a:endParaRPr lang="zh-CN" altLang="en-US" sz="1200" dirty="0">
                <a:latin typeface="Arial" panose="020B0604020202020204" pitchFamily="34" charset="0"/>
                <a:ea typeface="宋体" panose="02010600030101010101" pitchFamily="2" charset="-122"/>
              </a:endParaRPr>
            </a:p>
          </p:txBody>
        </p:sp>
        <p:cxnSp>
          <p:nvCxnSpPr>
            <p:cNvPr id="144" name="直接箭头连接符 143"/>
            <p:cNvCxnSpPr/>
            <p:nvPr/>
          </p:nvCxnSpPr>
          <p:spPr>
            <a:xfrm>
              <a:off x="6496" y="3420"/>
              <a:ext cx="3" cy="493"/>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cxnSp>
          <p:nvCxnSpPr>
            <p:cNvPr id="145" name="直接箭头连接符 144"/>
            <p:cNvCxnSpPr/>
            <p:nvPr/>
          </p:nvCxnSpPr>
          <p:spPr>
            <a:xfrm>
              <a:off x="10715" y="4822"/>
              <a:ext cx="3" cy="490"/>
            </a:xfrm>
            <a:prstGeom prst="straightConnector1">
              <a:avLst/>
            </a:prstGeom>
            <a:ln>
              <a:tailEnd type="triangle" w="med" len="lg"/>
            </a:ln>
          </p:spPr>
          <p:style>
            <a:lnRef idx="1">
              <a:schemeClr val="dk1"/>
            </a:lnRef>
            <a:fillRef idx="0">
              <a:schemeClr val="dk1"/>
            </a:fillRef>
            <a:effectRef idx="0">
              <a:schemeClr val="dk1"/>
            </a:effectRef>
            <a:fontRef idx="minor">
              <a:schemeClr val="tx1"/>
            </a:fontRef>
          </p:style>
        </p:cxnSp>
        <p:sp>
          <p:nvSpPr>
            <p:cNvPr id="50214" name="直接连接符 4"/>
            <p:cNvSpPr/>
            <p:nvPr/>
          </p:nvSpPr>
          <p:spPr>
            <a:xfrm>
              <a:off x="4201" y="2819"/>
              <a:ext cx="4591" cy="1"/>
            </a:xfrm>
            <a:prstGeom prst="line">
              <a:avLst/>
            </a:prstGeom>
            <a:ln w="6350" cap="flat" cmpd="sng">
              <a:solidFill>
                <a:srgbClr val="0070C0"/>
              </a:solidFill>
              <a:prstDash val="dash"/>
              <a:miter/>
              <a:headEnd type="none" w="med" len="med"/>
              <a:tailEnd type="none" w="med" len="med"/>
            </a:ln>
          </p:spPr>
        </p:sp>
        <p:cxnSp>
          <p:nvCxnSpPr>
            <p:cNvPr id="50215" name="直接连接符 6"/>
            <p:cNvCxnSpPr/>
            <p:nvPr/>
          </p:nvCxnSpPr>
          <p:spPr>
            <a:xfrm>
              <a:off x="8792" y="2812"/>
              <a:ext cx="0" cy="4667"/>
            </a:xfrm>
            <a:prstGeom prst="line">
              <a:avLst/>
            </a:prstGeom>
            <a:ln w="6350" cap="flat" cmpd="sng">
              <a:solidFill>
                <a:srgbClr val="0070C0"/>
              </a:solidFill>
              <a:prstDash val="dash"/>
              <a:miter/>
              <a:headEnd type="none" w="med" len="med"/>
              <a:tailEnd type="none" w="med" len="med"/>
            </a:ln>
          </p:spPr>
        </p:cxnSp>
        <p:sp>
          <p:nvSpPr>
            <p:cNvPr id="50216" name="直接连接符 4"/>
            <p:cNvSpPr/>
            <p:nvPr/>
          </p:nvSpPr>
          <p:spPr>
            <a:xfrm>
              <a:off x="8792" y="7479"/>
              <a:ext cx="3914" cy="2"/>
            </a:xfrm>
            <a:prstGeom prst="line">
              <a:avLst/>
            </a:prstGeom>
            <a:ln w="6350" cap="flat" cmpd="sng">
              <a:solidFill>
                <a:srgbClr val="0070C0"/>
              </a:solidFill>
              <a:prstDash val="dash"/>
              <a:miter/>
              <a:headEnd type="none" w="med" len="med"/>
              <a:tailEnd type="none" w="med" len="med"/>
            </a:ln>
          </p:spPr>
        </p:sp>
        <p:cxnSp>
          <p:nvCxnSpPr>
            <p:cNvPr id="50217" name="直接连接符 8"/>
            <p:cNvCxnSpPr/>
            <p:nvPr/>
          </p:nvCxnSpPr>
          <p:spPr>
            <a:xfrm>
              <a:off x="12705" y="7479"/>
              <a:ext cx="0" cy="1255"/>
            </a:xfrm>
            <a:prstGeom prst="line">
              <a:avLst/>
            </a:prstGeom>
            <a:ln w="6350" cap="flat" cmpd="sng">
              <a:solidFill>
                <a:srgbClr val="0070C0"/>
              </a:solidFill>
              <a:prstDash val="dash"/>
              <a:miter/>
              <a:headEnd type="none" w="med" len="med"/>
              <a:tailEnd type="none" w="med" len="med"/>
            </a:ln>
          </p:spPr>
        </p:cxnSp>
        <p:sp>
          <p:nvSpPr>
            <p:cNvPr id="50218" name="直接连接符 4"/>
            <p:cNvSpPr/>
            <p:nvPr/>
          </p:nvSpPr>
          <p:spPr>
            <a:xfrm>
              <a:off x="8792" y="8736"/>
              <a:ext cx="3914" cy="1"/>
            </a:xfrm>
            <a:prstGeom prst="line">
              <a:avLst/>
            </a:prstGeom>
            <a:ln w="6350" cap="flat" cmpd="sng">
              <a:solidFill>
                <a:srgbClr val="0070C0"/>
              </a:solidFill>
              <a:prstDash val="dash"/>
              <a:miter/>
              <a:headEnd type="none" w="med" len="med"/>
              <a:tailEnd type="none" w="med" len="med"/>
            </a:ln>
          </p:spPr>
        </p:sp>
        <p:cxnSp>
          <p:nvCxnSpPr>
            <p:cNvPr id="50219" name="直接连接符 11"/>
            <p:cNvCxnSpPr/>
            <p:nvPr/>
          </p:nvCxnSpPr>
          <p:spPr>
            <a:xfrm>
              <a:off x="8792" y="8734"/>
              <a:ext cx="4" cy="1417"/>
            </a:xfrm>
            <a:prstGeom prst="line">
              <a:avLst/>
            </a:prstGeom>
            <a:ln w="6350" cap="flat" cmpd="sng">
              <a:solidFill>
                <a:srgbClr val="0070C0"/>
              </a:solidFill>
              <a:prstDash val="dash"/>
              <a:miter/>
              <a:headEnd type="none" w="med" len="med"/>
              <a:tailEnd type="none" w="med" len="med"/>
            </a:ln>
          </p:spPr>
        </p:cxnSp>
        <p:sp>
          <p:nvSpPr>
            <p:cNvPr id="50220" name="直接连接符 4"/>
            <p:cNvSpPr/>
            <p:nvPr/>
          </p:nvSpPr>
          <p:spPr>
            <a:xfrm>
              <a:off x="4201" y="10150"/>
              <a:ext cx="4591" cy="1"/>
            </a:xfrm>
            <a:prstGeom prst="line">
              <a:avLst/>
            </a:prstGeom>
            <a:ln w="6350" cap="flat" cmpd="sng">
              <a:solidFill>
                <a:srgbClr val="0070C0"/>
              </a:solidFill>
              <a:prstDash val="dash"/>
              <a:miter/>
              <a:headEnd type="none" w="med" len="med"/>
              <a:tailEnd type="none" w="med" len="med"/>
            </a:ln>
          </p:spPr>
        </p:sp>
        <p:cxnSp>
          <p:nvCxnSpPr>
            <p:cNvPr id="50221" name="直接连接符 13"/>
            <p:cNvCxnSpPr/>
            <p:nvPr/>
          </p:nvCxnSpPr>
          <p:spPr>
            <a:xfrm>
              <a:off x="4201" y="2812"/>
              <a:ext cx="0" cy="7338"/>
            </a:xfrm>
            <a:prstGeom prst="line">
              <a:avLst/>
            </a:prstGeom>
            <a:ln w="6350" cap="flat" cmpd="sng">
              <a:solidFill>
                <a:srgbClr val="0070C0"/>
              </a:solidFill>
              <a:prstDash val="dash"/>
              <a:miter/>
              <a:headEnd type="none" w="med" len="med"/>
              <a:tailEnd type="none" w="med" len="med"/>
            </a:ln>
          </p:spPr>
        </p:cxnSp>
        <p:sp>
          <p:nvSpPr>
            <p:cNvPr id="50222" name="文本框 99"/>
            <p:cNvSpPr/>
            <p:nvPr/>
          </p:nvSpPr>
          <p:spPr>
            <a:xfrm>
              <a:off x="10512" y="2820"/>
              <a:ext cx="2511" cy="824"/>
            </a:xfrm>
            <a:prstGeom prst="rect">
              <a:avLst/>
            </a:prstGeom>
            <a:solidFill>
              <a:srgbClr val="F6F5F5"/>
            </a:solidFill>
            <a:ln w="12700" cap="flat" cmpd="sng">
              <a:solidFill>
                <a:srgbClr val="F6F5F5"/>
              </a:solidFill>
              <a:prstDash val="dash"/>
              <a:miter/>
              <a:headEnd type="none" w="med" len="med"/>
              <a:tailEnd type="none" w="med" len="med"/>
            </a:ln>
          </p:spPr>
          <p:txBody>
            <a:bodyPr/>
            <a:p>
              <a:pPr lvl="0" algn="ctr" eaLnBrk="1" hangingPunct="1">
                <a:lnSpc>
                  <a:spcPct val="130000"/>
                </a:lnSpc>
              </a:pPr>
              <a:r>
                <a:rPr lang="zh-CN" altLang="en-US" sz="2000" dirty="0">
                  <a:latin typeface="Calibri" panose="020F0502020204030204" pitchFamily="34" charset="0"/>
                  <a:ea typeface="宋体" panose="02010600030101010101" pitchFamily="2" charset="-122"/>
                </a:rPr>
                <a:t>邻域点选择</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18" name="左箭头 17"/>
            <p:cNvSpPr/>
            <p:nvPr/>
          </p:nvSpPr>
          <p:spPr>
            <a:xfrm>
              <a:off x="8938" y="3005"/>
              <a:ext cx="1475" cy="455"/>
            </a:xfrm>
            <a:prstGeom prst="leftArrow">
              <a:avLst/>
            </a:prstGeom>
            <a:solidFill>
              <a:srgbClr val="0070C0"/>
            </a:solidFill>
            <a:ln>
              <a:solidFill>
                <a:srgbClr val="F6F5F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grpSp>
      <p:pic>
        <p:nvPicPr>
          <p:cNvPr id="20" name="图片 -2147482307" descr="lle  tu"/>
          <p:cNvPicPr>
            <a:picLocks noChangeAspect="1"/>
          </p:cNvPicPr>
          <p:nvPr/>
        </p:nvPicPr>
        <p:blipFill>
          <a:blip r:embed="rId1"/>
          <a:srcRect l="2238" t="1804" r="1994" b="2074"/>
          <a:stretch>
            <a:fillRect/>
          </a:stretch>
        </p:blipFill>
        <p:spPr>
          <a:xfrm>
            <a:off x="2620963" y="1900238"/>
            <a:ext cx="4876800" cy="4403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animEffect transition="in" filter="blinds(horizontal)">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r>
              <a:rPr lang="zh-CN" altLang="en-US" sz="3200" b="1" kern="1200" dirty="0">
                <a:latin typeface="+mj-lt"/>
                <a:ea typeface="微软雅黑" panose="020B0503020204020204" pitchFamily="34" charset="-122"/>
                <a:cs typeface="+mj-cs"/>
                <a:sym typeface="宋体" panose="02010600030101010101" pitchFamily="2" charset="-122"/>
              </a:rPr>
              <a:t>脑电波数据集降维处理研究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457325" y="1173163"/>
            <a:ext cx="73040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基于K-Means和均值限制的局部线性嵌入算法的改进</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2228" name="直接连接符 4"/>
          <p:cNvSpPr/>
          <p:nvPr/>
        </p:nvSpPr>
        <p:spPr>
          <a:xfrm>
            <a:off x="1992313" y="1739900"/>
            <a:ext cx="2911475" cy="0"/>
          </a:xfrm>
          <a:prstGeom prst="line">
            <a:avLst/>
          </a:prstGeom>
          <a:ln w="6350" cap="flat" cmpd="sng">
            <a:solidFill>
              <a:srgbClr val="A5A5A5"/>
            </a:solidFill>
            <a:prstDash val="solid"/>
            <a:miter/>
            <a:headEnd type="none" w="med" len="med"/>
            <a:tailEnd type="none" w="med" len="med"/>
          </a:ln>
        </p:spPr>
      </p:sp>
      <p:sp>
        <p:nvSpPr>
          <p:cNvPr id="52229" name="矩形 1"/>
          <p:cNvSpPr/>
          <p:nvPr/>
        </p:nvSpPr>
        <p:spPr>
          <a:xfrm>
            <a:off x="1881188" y="2227263"/>
            <a:ext cx="6880225" cy="1325562"/>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buSzPct val="80000"/>
              <a:buFont typeface="Wingdings" panose="05000000000000000000" pitchFamily="2" charset="2"/>
            </a:pPr>
            <a:r>
              <a:rPr lang="zh-CN" altLang="en-US" dirty="0">
                <a:latin typeface="宋体" panose="02010600030101010101" pitchFamily="2" charset="-122"/>
                <a:ea typeface="宋体" panose="02010600030101010101" pitchFamily="2" charset="-122"/>
                <a:sym typeface="宋体" panose="02010600030101010101" pitchFamily="2" charset="-122"/>
              </a:rPr>
              <a:t>实验数据来自经过时频域转换和去噪后的“脑电波”数据集，其维度为100维。</a:t>
            </a:r>
            <a:r>
              <a:rPr lang="zh-CN" altLang="en-US" b="1" dirty="0">
                <a:latin typeface="宋体" panose="02010600030101010101" pitchFamily="2" charset="-122"/>
                <a:ea typeface="宋体" panose="02010600030101010101" pitchFamily="2" charset="-122"/>
                <a:sym typeface="宋体" panose="02010600030101010101" pitchFamily="2" charset="-122"/>
              </a:rPr>
              <a:t>分别使用传统LLE和改进的LLE算法对数据集进行降维并采用SVM进行分类预测</a:t>
            </a:r>
            <a:r>
              <a:rPr lang="zh-CN" altLang="en-US" dirty="0">
                <a:latin typeface="宋体" panose="02010600030101010101" pitchFamily="2" charset="-122"/>
                <a:ea typeface="宋体" panose="02010600030101010101" pitchFamily="2" charset="-122"/>
                <a:sym typeface="宋体" panose="02010600030101010101" pitchFamily="2" charset="-122"/>
              </a:rPr>
              <a:t>，其对比结果如下。</a:t>
            </a:r>
            <a:endParaRPr lang="zh-CN" altLang="en-US" dirty="0">
              <a:latin typeface="宋体" panose="02010600030101010101" pitchFamily="2" charset="-122"/>
              <a:ea typeface="宋体" panose="02010600030101010101" pitchFamily="2" charset="-122"/>
              <a:sym typeface="宋体" panose="02010600030101010101" pitchFamily="2" charset="-122"/>
            </a:endParaRPr>
          </a:p>
        </p:txBody>
      </p:sp>
      <p:graphicFrame>
        <p:nvGraphicFramePr>
          <p:cNvPr id="3" name="表格 2"/>
          <p:cNvGraphicFramePr/>
          <p:nvPr/>
        </p:nvGraphicFramePr>
        <p:xfrm>
          <a:off x="1778000" y="3871913"/>
          <a:ext cx="7115175" cy="2068513"/>
        </p:xfrm>
        <a:graphic>
          <a:graphicData uri="http://schemas.openxmlformats.org/drawingml/2006/table">
            <a:tbl>
              <a:tblPr firstRow="1" bandRow="1">
                <a:tableStyleId>{5940675A-B579-460E-94D1-54222C63F5DA}</a:tableStyleId>
              </a:tblPr>
              <a:tblGrid>
                <a:gridCol w="1382272"/>
                <a:gridCol w="717486"/>
                <a:gridCol w="716216"/>
                <a:gridCol w="716216"/>
                <a:gridCol w="716216"/>
                <a:gridCol w="716851"/>
                <a:gridCol w="717486"/>
                <a:gridCol w="716216"/>
                <a:gridCol w="716216"/>
              </a:tblGrid>
              <a:tr h="538391">
                <a:tc>
                  <a:txBody>
                    <a:bodyPr/>
                    <a:lstStyle/>
                    <a:p>
                      <a:pPr algn="r">
                        <a:buNone/>
                      </a:pPr>
                      <a:r>
                        <a:rPr lang="zh-CN" altLang="en-US" sz="1000"/>
                        <a:t>患者</a:t>
                      </a:r>
                      <a:endParaRPr lang="zh-CN" altLang="en-US" sz="1000"/>
                    </a:p>
                    <a:p>
                      <a:pPr algn="l">
                        <a:buNone/>
                      </a:pPr>
                      <a:r>
                        <a:rPr lang="zh-CN" altLang="en-US" sz="1000"/>
                        <a:t>性能</a:t>
                      </a:r>
                      <a:endParaRPr lang="zh-CN" altLang="en-US" sz="1000"/>
                    </a:p>
                  </a:txBody>
                  <a:tcPr marL="91432" marR="91432" marT="44762" marB="44762" anchor="ctr">
                    <a:lnTlToBr w="12700">
                      <a:solidFill>
                        <a:schemeClr val="tx1"/>
                      </a:solidFill>
                      <a:prstDash val="solid"/>
                    </a:lnTlToBr>
                    <a:solidFill>
                      <a:schemeClr val="bg1">
                        <a:lumMod val="95000"/>
                      </a:schemeClr>
                    </a:solidFill>
                  </a:tcPr>
                </a:tc>
                <a:tc>
                  <a:txBody>
                    <a:bodyPr/>
                    <a:lstStyle/>
                    <a:p>
                      <a:pPr algn="ctr">
                        <a:buNone/>
                      </a:pPr>
                      <a:r>
                        <a:rPr lang="zh-CN" altLang="en-US" sz="1000"/>
                        <a:t>患者</a:t>
                      </a:r>
                      <a:r>
                        <a:rPr lang="en-US" altLang="zh-CN" sz="1000"/>
                        <a:t>1</a:t>
                      </a:r>
                      <a:endParaRPr lang="en-US" altLang="zh-CN" sz="1000"/>
                    </a:p>
                  </a:txBody>
                  <a:tcPr marL="91432" marR="91432" marT="44762" marB="44762" anchor="ctr">
                    <a:solidFill>
                      <a:schemeClr val="bg1">
                        <a:lumMod val="95000"/>
                      </a:schemeClr>
                    </a:solidFill>
                  </a:tcPr>
                </a:tc>
                <a:tc>
                  <a:txBody>
                    <a:bodyPr/>
                    <a:lstStyle/>
                    <a:p>
                      <a:pPr algn="ctr">
                        <a:buNone/>
                      </a:pPr>
                      <a:r>
                        <a:rPr lang="zh-CN" altLang="en-US" sz="1000">
                          <a:sym typeface="+mn-ea"/>
                        </a:rPr>
                        <a:t>患者</a:t>
                      </a:r>
                      <a:r>
                        <a:rPr lang="en-US" altLang="zh-CN" sz="1000">
                          <a:sym typeface="+mn-ea"/>
                        </a:rPr>
                        <a:t>2</a:t>
                      </a:r>
                      <a:endParaRPr lang="zh-CN" altLang="en-US" sz="1000">
                        <a:sym typeface="+mn-ea"/>
                      </a:endParaRPr>
                    </a:p>
                  </a:txBody>
                  <a:tcPr marL="91432" marR="91432" marT="44762" marB="44762" anchor="ctr">
                    <a:solidFill>
                      <a:schemeClr val="bg1">
                        <a:lumMod val="95000"/>
                      </a:schemeClr>
                    </a:solidFill>
                  </a:tcPr>
                </a:tc>
                <a:tc>
                  <a:txBody>
                    <a:bodyPr/>
                    <a:lstStyle/>
                    <a:p>
                      <a:pPr algn="ctr">
                        <a:buNone/>
                      </a:pPr>
                      <a:endParaRPr lang="zh-CN" altLang="en-US" sz="1000">
                        <a:sym typeface="+mn-ea"/>
                      </a:endParaRPr>
                    </a:p>
                    <a:p>
                      <a:pPr algn="ctr">
                        <a:buNone/>
                      </a:pPr>
                      <a:r>
                        <a:rPr lang="zh-CN" altLang="en-US" sz="1000">
                          <a:sym typeface="+mn-ea"/>
                        </a:rPr>
                        <a:t>患者</a:t>
                      </a:r>
                      <a:r>
                        <a:rPr lang="en-US" altLang="zh-CN" sz="1000">
                          <a:sym typeface="+mn-ea"/>
                        </a:rPr>
                        <a:t>3</a:t>
                      </a:r>
                      <a:endParaRPr lang="en-US" altLang="zh-CN" sz="1000">
                        <a:sym typeface="+mn-ea"/>
                      </a:endParaRPr>
                    </a:p>
                    <a:p>
                      <a:pPr algn="ctr">
                        <a:buNone/>
                      </a:pPr>
                      <a:endParaRPr lang="zh-CN" altLang="en-US" sz="1000">
                        <a:sym typeface="+mn-ea"/>
                      </a:endParaRPr>
                    </a:p>
                  </a:txBody>
                  <a:tcPr marL="91432" marR="91432" marT="44762" marB="44762" anchor="ctr">
                    <a:solidFill>
                      <a:schemeClr val="bg1">
                        <a:lumMod val="95000"/>
                      </a:schemeClr>
                    </a:solidFill>
                  </a:tcPr>
                </a:tc>
                <a:tc>
                  <a:txBody>
                    <a:bodyPr/>
                    <a:lstStyle/>
                    <a:p>
                      <a:pPr algn="ctr">
                        <a:buNone/>
                      </a:pPr>
                      <a:r>
                        <a:rPr lang="zh-CN" altLang="en-US" sz="1000">
                          <a:sym typeface="+mn-ea"/>
                        </a:rPr>
                        <a:t>患者</a:t>
                      </a:r>
                      <a:r>
                        <a:rPr lang="en-US" altLang="zh-CN" sz="1000">
                          <a:sym typeface="+mn-ea"/>
                        </a:rPr>
                        <a:t>4</a:t>
                      </a:r>
                      <a:endParaRPr lang="zh-CN" altLang="en-US" sz="1000">
                        <a:sym typeface="+mn-ea"/>
                      </a:endParaRPr>
                    </a:p>
                  </a:txBody>
                  <a:tcPr marL="91432" marR="91432" marT="44762" marB="44762" anchor="ctr">
                    <a:solidFill>
                      <a:schemeClr val="bg1">
                        <a:lumMod val="95000"/>
                      </a:schemeClr>
                    </a:solidFill>
                  </a:tcPr>
                </a:tc>
                <a:tc>
                  <a:txBody>
                    <a:bodyPr/>
                    <a:lstStyle/>
                    <a:p>
                      <a:pPr algn="ctr">
                        <a:buNone/>
                      </a:pPr>
                      <a:r>
                        <a:rPr lang="zh-CN" altLang="en-US" sz="1000">
                          <a:sym typeface="+mn-ea"/>
                        </a:rPr>
                        <a:t>患者</a:t>
                      </a:r>
                      <a:r>
                        <a:rPr lang="en-US" altLang="zh-CN" sz="1000">
                          <a:sym typeface="+mn-ea"/>
                        </a:rPr>
                        <a:t>5</a:t>
                      </a:r>
                      <a:endParaRPr lang="zh-CN" altLang="en-US" sz="1000">
                        <a:sym typeface="+mn-ea"/>
                      </a:endParaRPr>
                    </a:p>
                  </a:txBody>
                  <a:tcPr marL="91432" marR="91432" marT="44762" marB="44762" anchor="ctr">
                    <a:solidFill>
                      <a:schemeClr val="bg1">
                        <a:lumMod val="95000"/>
                      </a:schemeClr>
                    </a:solidFill>
                  </a:tcPr>
                </a:tc>
                <a:tc>
                  <a:txBody>
                    <a:bodyPr/>
                    <a:lstStyle/>
                    <a:p>
                      <a:pPr algn="ctr">
                        <a:buNone/>
                      </a:pPr>
                      <a:endParaRPr lang="zh-CN" altLang="en-US" sz="1000">
                        <a:sym typeface="+mn-ea"/>
                      </a:endParaRPr>
                    </a:p>
                    <a:p>
                      <a:pPr algn="ctr">
                        <a:buNone/>
                      </a:pPr>
                      <a:r>
                        <a:rPr lang="zh-CN" altLang="en-US" sz="1000">
                          <a:sym typeface="+mn-ea"/>
                        </a:rPr>
                        <a:t>患者</a:t>
                      </a:r>
                      <a:r>
                        <a:rPr lang="en-US" altLang="zh-CN" sz="1000">
                          <a:sym typeface="+mn-ea"/>
                        </a:rPr>
                        <a:t>6</a:t>
                      </a:r>
                      <a:endParaRPr lang="en-US" altLang="zh-CN" sz="1000">
                        <a:sym typeface="+mn-ea"/>
                      </a:endParaRPr>
                    </a:p>
                    <a:p>
                      <a:pPr algn="ctr">
                        <a:buNone/>
                      </a:pPr>
                      <a:endParaRPr lang="zh-CN" altLang="en-US" sz="1000">
                        <a:sym typeface="+mn-ea"/>
                      </a:endParaRPr>
                    </a:p>
                  </a:txBody>
                  <a:tcPr marL="91432" marR="91432" marT="44762" marB="44762" anchor="ctr">
                    <a:solidFill>
                      <a:schemeClr val="bg1">
                        <a:lumMod val="95000"/>
                      </a:schemeClr>
                    </a:solidFill>
                  </a:tcPr>
                </a:tc>
                <a:tc>
                  <a:txBody>
                    <a:bodyPr/>
                    <a:lstStyle/>
                    <a:p>
                      <a:pPr algn="ctr">
                        <a:buNone/>
                      </a:pPr>
                      <a:endParaRPr lang="zh-CN" altLang="en-US" sz="1000">
                        <a:sym typeface="+mn-ea"/>
                      </a:endParaRPr>
                    </a:p>
                    <a:p>
                      <a:pPr algn="ctr">
                        <a:buNone/>
                      </a:pPr>
                      <a:r>
                        <a:rPr lang="zh-CN" altLang="en-US" sz="1000">
                          <a:sym typeface="+mn-ea"/>
                        </a:rPr>
                        <a:t>患者</a:t>
                      </a:r>
                      <a:r>
                        <a:rPr lang="en-US" altLang="zh-CN" sz="1000">
                          <a:sym typeface="+mn-ea"/>
                        </a:rPr>
                        <a:t>7</a:t>
                      </a:r>
                      <a:endParaRPr lang="en-US" altLang="zh-CN" sz="1000">
                        <a:sym typeface="+mn-ea"/>
                      </a:endParaRPr>
                    </a:p>
                    <a:p>
                      <a:pPr algn="ctr">
                        <a:buNone/>
                      </a:pPr>
                      <a:endParaRPr lang="zh-CN" altLang="en-US" sz="1000">
                        <a:sym typeface="+mn-ea"/>
                      </a:endParaRPr>
                    </a:p>
                  </a:txBody>
                  <a:tcPr marL="91432" marR="91432" marT="44762" marB="44762" anchor="ctr">
                    <a:solidFill>
                      <a:schemeClr val="bg1">
                        <a:lumMod val="95000"/>
                      </a:schemeClr>
                    </a:solidFill>
                  </a:tcPr>
                </a:tc>
                <a:tc>
                  <a:txBody>
                    <a:bodyPr/>
                    <a:lstStyle/>
                    <a:p>
                      <a:pPr algn="ctr">
                        <a:buNone/>
                      </a:pPr>
                      <a:endParaRPr lang="zh-CN" altLang="en-US" sz="1000">
                        <a:sym typeface="+mn-ea"/>
                      </a:endParaRPr>
                    </a:p>
                    <a:p>
                      <a:pPr algn="ctr">
                        <a:buNone/>
                      </a:pPr>
                      <a:r>
                        <a:rPr lang="zh-CN" altLang="en-US" sz="1000">
                          <a:sym typeface="+mn-ea"/>
                        </a:rPr>
                        <a:t>患者</a:t>
                      </a:r>
                      <a:r>
                        <a:rPr lang="en-US" altLang="zh-CN" sz="1000">
                          <a:sym typeface="+mn-ea"/>
                        </a:rPr>
                        <a:t>8</a:t>
                      </a:r>
                      <a:endParaRPr lang="en-US" altLang="zh-CN" sz="1000">
                        <a:sym typeface="+mn-ea"/>
                      </a:endParaRPr>
                    </a:p>
                    <a:p>
                      <a:pPr algn="ctr">
                        <a:buNone/>
                      </a:pPr>
                      <a:endParaRPr lang="zh-CN" altLang="en-US" sz="1000">
                        <a:sym typeface="+mn-ea"/>
                      </a:endParaRPr>
                    </a:p>
                  </a:txBody>
                  <a:tcPr marL="91432" marR="91432" marT="44762" marB="44762" anchor="ctr">
                    <a:solidFill>
                      <a:schemeClr val="bg1">
                        <a:lumMod val="95000"/>
                      </a:schemeClr>
                    </a:solidFill>
                  </a:tcPr>
                </a:tc>
              </a:tr>
              <a:tr h="387940">
                <a:tc>
                  <a:txBody>
                    <a:bodyPr/>
                    <a:lstStyle/>
                    <a:p>
                      <a:pPr algn="ctr">
                        <a:buNone/>
                      </a:pPr>
                      <a:r>
                        <a:rPr lang="en-US" altLang="zh-CN" sz="1000"/>
                        <a:t>LLE</a:t>
                      </a:r>
                      <a:r>
                        <a:rPr lang="zh-CN" altLang="en-US" sz="1000"/>
                        <a:t>降维用时</a:t>
                      </a:r>
                      <a:endParaRPr lang="zh-CN" altLang="en-US" sz="1000"/>
                    </a:p>
                  </a:txBody>
                  <a:tcPr marL="91432" marR="91432" marT="44762" marB="44762" anchor="ctr"/>
                </a:tc>
                <a:tc>
                  <a:txBody>
                    <a:bodyPr/>
                    <a:lstStyle/>
                    <a:p>
                      <a:pPr algn="ctr">
                        <a:buNone/>
                      </a:pPr>
                      <a:r>
                        <a:rPr lang="zh-CN" altLang="en-US" sz="1000"/>
                        <a:t>12min 22s</a:t>
                      </a:r>
                      <a:endParaRPr lang="zh-CN" altLang="en-US" sz="1000"/>
                    </a:p>
                  </a:txBody>
                  <a:tcPr marL="91432" marR="91432" marT="44762" marB="44762" anchor="ctr"/>
                </a:tc>
                <a:tc>
                  <a:txBody>
                    <a:bodyPr/>
                    <a:lstStyle/>
                    <a:p>
                      <a:pPr algn="ctr">
                        <a:buNone/>
                      </a:pPr>
                      <a:r>
                        <a:rPr lang="zh-CN" altLang="en-US" sz="1000"/>
                        <a:t>23min 40s</a:t>
                      </a:r>
                      <a:endParaRPr lang="zh-CN" altLang="en-US" sz="1000"/>
                    </a:p>
                  </a:txBody>
                  <a:tcPr marL="91432" marR="91432" marT="44762" marB="44762" anchor="ctr"/>
                </a:tc>
                <a:tc>
                  <a:txBody>
                    <a:bodyPr/>
                    <a:lstStyle/>
                    <a:p>
                      <a:pPr algn="ctr">
                        <a:buNone/>
                      </a:pPr>
                      <a:r>
                        <a:rPr lang="zh-CN" altLang="en-US" sz="1000"/>
                        <a:t>30min 33s</a:t>
                      </a:r>
                      <a:endParaRPr lang="zh-CN" altLang="en-US" sz="1000"/>
                    </a:p>
                  </a:txBody>
                  <a:tcPr marL="91432" marR="91432" marT="44762" marB="44762" anchor="ctr"/>
                </a:tc>
                <a:tc>
                  <a:txBody>
                    <a:bodyPr/>
                    <a:lstStyle/>
                    <a:p>
                      <a:pPr algn="ctr">
                        <a:buNone/>
                      </a:pPr>
                      <a:r>
                        <a:rPr lang="zh-CN" altLang="en-US" sz="1000"/>
                        <a:t>20min 44s</a:t>
                      </a:r>
                      <a:endParaRPr lang="zh-CN" altLang="en-US" sz="1000"/>
                    </a:p>
                  </a:txBody>
                  <a:tcPr marL="91432" marR="91432" marT="44762" marB="44762" anchor="ctr"/>
                </a:tc>
                <a:tc>
                  <a:txBody>
                    <a:bodyPr/>
                    <a:lstStyle/>
                    <a:p>
                      <a:pPr algn="ctr">
                        <a:buNone/>
                      </a:pPr>
                      <a:r>
                        <a:rPr lang="zh-CN" altLang="en-US" sz="1000"/>
                        <a:t>75min 20s</a:t>
                      </a:r>
                      <a:endParaRPr lang="zh-CN" altLang="en-US" sz="1000"/>
                    </a:p>
                  </a:txBody>
                  <a:tcPr marL="91432" marR="91432" marT="44762" marB="44762" anchor="ctr"/>
                </a:tc>
                <a:tc>
                  <a:txBody>
                    <a:bodyPr/>
                    <a:lstStyle/>
                    <a:p>
                      <a:pPr algn="ctr">
                        <a:buNone/>
                      </a:pPr>
                      <a:r>
                        <a:rPr lang="zh-CN" altLang="en-US" sz="1000"/>
                        <a:t>31min 56s</a:t>
                      </a:r>
                      <a:endParaRPr lang="zh-CN" altLang="en-US" sz="1000"/>
                    </a:p>
                  </a:txBody>
                  <a:tcPr marL="91432" marR="91432" marT="44762" marB="44762" anchor="ctr"/>
                </a:tc>
                <a:tc>
                  <a:txBody>
                    <a:bodyPr/>
                    <a:lstStyle/>
                    <a:p>
                      <a:pPr algn="ctr">
                        <a:buNone/>
                      </a:pPr>
                      <a:r>
                        <a:rPr lang="zh-CN" altLang="en-US" sz="1000"/>
                        <a:t>34min 42s</a:t>
                      </a:r>
                      <a:endParaRPr lang="zh-CN" altLang="en-US" sz="1000"/>
                    </a:p>
                  </a:txBody>
                  <a:tcPr marL="91432" marR="91432" marT="44762" marB="44762" anchor="ctr"/>
                </a:tc>
                <a:tc>
                  <a:txBody>
                    <a:bodyPr/>
                    <a:lstStyle/>
                    <a:p>
                      <a:pPr algn="ctr">
                        <a:buNone/>
                      </a:pPr>
                      <a:r>
                        <a:rPr lang="zh-CN" altLang="en-US" sz="1000"/>
                        <a:t>16min 45s</a:t>
                      </a:r>
                      <a:endParaRPr lang="zh-CN" altLang="en-US" sz="1000"/>
                    </a:p>
                  </a:txBody>
                  <a:tcPr marL="91432" marR="91432" marT="44762" marB="44762" anchor="ctr"/>
                </a:tc>
              </a:tr>
              <a:tr h="387940">
                <a:tc>
                  <a:txBody>
                    <a:bodyPr/>
                    <a:lstStyle/>
                    <a:p>
                      <a:pPr algn="ctr">
                        <a:buNone/>
                      </a:pPr>
                      <a:r>
                        <a:rPr lang="zh-CN" altLang="en-US" sz="1000"/>
                        <a:t>改进</a:t>
                      </a:r>
                      <a:r>
                        <a:rPr lang="en-US" altLang="zh-CN" sz="1000"/>
                        <a:t>LLE</a:t>
                      </a:r>
                      <a:r>
                        <a:rPr lang="zh-CN" altLang="en-US" sz="1000"/>
                        <a:t>降维用时</a:t>
                      </a:r>
                      <a:endParaRPr lang="zh-CN" altLang="en-US" sz="1000"/>
                    </a:p>
                  </a:txBody>
                  <a:tcPr marL="91432" marR="91432" marT="44762" marB="44762" anchor="ctr"/>
                </a:tc>
                <a:tc>
                  <a:txBody>
                    <a:bodyPr/>
                    <a:lstStyle/>
                    <a:p>
                      <a:pPr algn="ctr">
                        <a:buNone/>
                      </a:pPr>
                      <a:r>
                        <a:rPr lang="zh-CN" altLang="en-US" sz="1000"/>
                        <a:t>14min 41s</a:t>
                      </a:r>
                      <a:endParaRPr lang="zh-CN" altLang="en-US" sz="1000"/>
                    </a:p>
                  </a:txBody>
                  <a:tcPr marL="91432" marR="91432" marT="44762" marB="44762" anchor="ctr"/>
                </a:tc>
                <a:tc>
                  <a:txBody>
                    <a:bodyPr/>
                    <a:lstStyle/>
                    <a:p>
                      <a:pPr algn="ctr">
                        <a:buNone/>
                      </a:pPr>
                      <a:r>
                        <a:rPr lang="zh-CN" altLang="en-US" sz="1000"/>
                        <a:t>25min 01s</a:t>
                      </a:r>
                      <a:endParaRPr lang="zh-CN" altLang="en-US" sz="1000"/>
                    </a:p>
                  </a:txBody>
                  <a:tcPr marL="91432" marR="91432" marT="44762" marB="44762" anchor="ctr"/>
                </a:tc>
                <a:tc>
                  <a:txBody>
                    <a:bodyPr/>
                    <a:lstStyle/>
                    <a:p>
                      <a:pPr algn="ctr">
                        <a:buNone/>
                      </a:pPr>
                      <a:r>
                        <a:rPr lang="zh-CN" altLang="en-US" sz="1000"/>
                        <a:t>33min 45s</a:t>
                      </a:r>
                      <a:endParaRPr lang="zh-CN" altLang="en-US" sz="1000"/>
                    </a:p>
                  </a:txBody>
                  <a:tcPr marL="91432" marR="91432" marT="44762" marB="44762" anchor="ctr"/>
                </a:tc>
                <a:tc>
                  <a:txBody>
                    <a:bodyPr/>
                    <a:lstStyle/>
                    <a:p>
                      <a:pPr algn="ctr">
                        <a:buNone/>
                      </a:pPr>
                      <a:r>
                        <a:rPr lang="zh-CN" altLang="en-US" sz="1000"/>
                        <a:t>21min 57s</a:t>
                      </a:r>
                      <a:endParaRPr lang="zh-CN" altLang="en-US" sz="1000"/>
                    </a:p>
                  </a:txBody>
                  <a:tcPr marL="91432" marR="91432" marT="44762" marB="44762" anchor="ctr"/>
                </a:tc>
                <a:tc>
                  <a:txBody>
                    <a:bodyPr/>
                    <a:lstStyle/>
                    <a:p>
                      <a:pPr algn="ctr">
                        <a:buNone/>
                      </a:pPr>
                      <a:r>
                        <a:rPr lang="zh-CN" altLang="en-US" sz="1000"/>
                        <a:t>77min 29s</a:t>
                      </a:r>
                      <a:endParaRPr lang="zh-CN" altLang="en-US" sz="1000"/>
                    </a:p>
                  </a:txBody>
                  <a:tcPr marL="91432" marR="91432" marT="44762" marB="44762" anchor="ctr"/>
                </a:tc>
                <a:tc>
                  <a:txBody>
                    <a:bodyPr/>
                    <a:lstStyle/>
                    <a:p>
                      <a:pPr algn="ctr">
                        <a:buNone/>
                      </a:pPr>
                      <a:r>
                        <a:rPr lang="zh-CN" altLang="en-US" sz="1000"/>
                        <a:t>34min 12s</a:t>
                      </a:r>
                      <a:endParaRPr lang="zh-CN" altLang="en-US" sz="1000"/>
                    </a:p>
                  </a:txBody>
                  <a:tcPr marL="91432" marR="91432" marT="44762" marB="44762" anchor="ctr"/>
                </a:tc>
                <a:tc>
                  <a:txBody>
                    <a:bodyPr/>
                    <a:lstStyle/>
                    <a:p>
                      <a:pPr algn="ctr">
                        <a:buNone/>
                      </a:pPr>
                      <a:r>
                        <a:rPr lang="zh-CN" altLang="en-US" sz="1000"/>
                        <a:t>37min 54s</a:t>
                      </a:r>
                      <a:endParaRPr lang="zh-CN" altLang="en-US" sz="1000"/>
                    </a:p>
                  </a:txBody>
                  <a:tcPr marL="91432" marR="91432" marT="44762" marB="44762" anchor="ctr"/>
                </a:tc>
                <a:tc>
                  <a:txBody>
                    <a:bodyPr/>
                    <a:lstStyle/>
                    <a:p>
                      <a:pPr algn="ctr">
                        <a:buNone/>
                      </a:pPr>
                      <a:r>
                        <a:rPr lang="zh-CN" altLang="en-US" sz="1000"/>
                        <a:t>18min 02s</a:t>
                      </a:r>
                      <a:endParaRPr lang="zh-CN" altLang="en-US" sz="1000"/>
                    </a:p>
                  </a:txBody>
                  <a:tcPr marL="91432" marR="91432" marT="44762" marB="44762" anchor="ctr"/>
                </a:tc>
              </a:tr>
              <a:tr h="366802">
                <a:tc>
                  <a:txBody>
                    <a:bodyPr/>
                    <a:lstStyle/>
                    <a:p>
                      <a:pPr algn="ctr">
                        <a:buNone/>
                      </a:pPr>
                      <a:r>
                        <a:rPr lang="en-US" altLang="zh-CN" sz="1000"/>
                        <a:t>LLE</a:t>
                      </a:r>
                      <a:r>
                        <a:rPr lang="zh-CN" altLang="en-US" sz="1000"/>
                        <a:t>的</a:t>
                      </a:r>
                      <a:r>
                        <a:rPr lang="en-US" altLang="zh-CN" sz="1000"/>
                        <a:t>AUC</a:t>
                      </a:r>
                      <a:r>
                        <a:rPr lang="zh-CN" altLang="en-US" sz="1000"/>
                        <a:t>面积</a:t>
                      </a:r>
                      <a:endParaRPr lang="zh-CN" altLang="en-US" sz="1000"/>
                    </a:p>
                  </a:txBody>
                  <a:tcPr marL="91432" marR="91432" marT="44762" marB="44762" anchor="ctr"/>
                </a:tc>
                <a:tc>
                  <a:txBody>
                    <a:bodyPr/>
                    <a:lstStyle/>
                    <a:p>
                      <a:pPr algn="ctr">
                        <a:buNone/>
                      </a:pPr>
                      <a:r>
                        <a:rPr lang="zh-CN" altLang="en-US" sz="1000"/>
                        <a:t>0.852</a:t>
                      </a:r>
                      <a:endParaRPr lang="zh-CN" altLang="en-US" sz="1000"/>
                    </a:p>
                  </a:txBody>
                  <a:tcPr marL="91432" marR="91432" marT="44762" marB="44762" anchor="ctr"/>
                </a:tc>
                <a:tc>
                  <a:txBody>
                    <a:bodyPr/>
                    <a:lstStyle/>
                    <a:p>
                      <a:pPr algn="ctr">
                        <a:buNone/>
                      </a:pPr>
                      <a:r>
                        <a:rPr lang="zh-CN" altLang="en-US" sz="1000"/>
                        <a:t>0.870</a:t>
                      </a:r>
                      <a:endParaRPr lang="zh-CN" altLang="en-US" sz="1000"/>
                    </a:p>
                  </a:txBody>
                  <a:tcPr marL="91432" marR="91432" marT="44762" marB="44762" anchor="ctr"/>
                </a:tc>
                <a:tc>
                  <a:txBody>
                    <a:bodyPr/>
                    <a:lstStyle/>
                    <a:p>
                      <a:pPr algn="ctr">
                        <a:buNone/>
                      </a:pPr>
                      <a:r>
                        <a:rPr lang="zh-CN" altLang="en-US" sz="1000"/>
                        <a:t>0.859</a:t>
                      </a:r>
                      <a:endParaRPr lang="zh-CN" altLang="en-US" sz="1000"/>
                    </a:p>
                  </a:txBody>
                  <a:tcPr marL="91432" marR="91432" marT="44762" marB="44762" anchor="ctr"/>
                </a:tc>
                <a:tc>
                  <a:txBody>
                    <a:bodyPr/>
                    <a:lstStyle/>
                    <a:p>
                      <a:pPr algn="ctr">
                        <a:buNone/>
                      </a:pPr>
                      <a:r>
                        <a:rPr lang="zh-CN" altLang="en-US" sz="1000"/>
                        <a:t>0.841</a:t>
                      </a:r>
                      <a:endParaRPr lang="zh-CN" altLang="en-US" sz="1000"/>
                    </a:p>
                  </a:txBody>
                  <a:tcPr marL="91432" marR="91432" marT="44762" marB="44762" anchor="ctr"/>
                </a:tc>
                <a:tc>
                  <a:txBody>
                    <a:bodyPr/>
                    <a:lstStyle/>
                    <a:p>
                      <a:pPr algn="ctr">
                        <a:buNone/>
                      </a:pPr>
                      <a:r>
                        <a:rPr lang="zh-CN" altLang="en-US" sz="1000"/>
                        <a:t>0.887</a:t>
                      </a:r>
                      <a:endParaRPr lang="zh-CN" altLang="en-US" sz="1000"/>
                    </a:p>
                  </a:txBody>
                  <a:tcPr marL="91432" marR="91432" marT="44762" marB="44762" anchor="ctr"/>
                </a:tc>
                <a:tc>
                  <a:txBody>
                    <a:bodyPr/>
                    <a:lstStyle/>
                    <a:p>
                      <a:pPr algn="ctr">
                        <a:buNone/>
                      </a:pPr>
                      <a:r>
                        <a:rPr lang="zh-CN" altLang="en-US" sz="1000"/>
                        <a:t>0.872</a:t>
                      </a:r>
                      <a:endParaRPr lang="zh-CN" altLang="en-US" sz="1000"/>
                    </a:p>
                  </a:txBody>
                  <a:tcPr marL="91432" marR="91432" marT="44762" marB="44762" anchor="ctr"/>
                </a:tc>
                <a:tc>
                  <a:txBody>
                    <a:bodyPr/>
                    <a:lstStyle/>
                    <a:p>
                      <a:pPr algn="ctr">
                        <a:buNone/>
                      </a:pPr>
                      <a:r>
                        <a:rPr lang="zh-CN" altLang="en-US" sz="1000"/>
                        <a:t>0.844</a:t>
                      </a:r>
                      <a:endParaRPr lang="zh-CN" altLang="en-US" sz="1000"/>
                    </a:p>
                  </a:txBody>
                  <a:tcPr marL="91432" marR="91432" marT="44762" marB="44762" anchor="ctr"/>
                </a:tc>
                <a:tc>
                  <a:txBody>
                    <a:bodyPr/>
                    <a:lstStyle/>
                    <a:p>
                      <a:pPr algn="ctr">
                        <a:buNone/>
                      </a:pPr>
                      <a:r>
                        <a:rPr lang="zh-CN" altLang="en-US" sz="1000"/>
                        <a:t>0.869</a:t>
                      </a:r>
                      <a:endParaRPr lang="zh-CN" altLang="en-US" sz="1000"/>
                    </a:p>
                  </a:txBody>
                  <a:tcPr marL="91432" marR="91432" marT="44762" marB="44762" anchor="ctr"/>
                </a:tc>
              </a:tr>
              <a:tr h="366802">
                <a:tc>
                  <a:txBody>
                    <a:bodyPr/>
                    <a:lstStyle/>
                    <a:p>
                      <a:pPr algn="ctr">
                        <a:buNone/>
                      </a:pPr>
                      <a:r>
                        <a:rPr lang="zh-CN" altLang="en-US" sz="1000"/>
                        <a:t>改进</a:t>
                      </a:r>
                      <a:r>
                        <a:rPr lang="en-US" altLang="zh-CN" sz="1000"/>
                        <a:t>LLE</a:t>
                      </a:r>
                      <a:r>
                        <a:rPr lang="zh-CN" altLang="en-US" sz="1000"/>
                        <a:t>的AUC面积</a:t>
                      </a:r>
                      <a:endParaRPr lang="zh-CN" altLang="en-US" sz="1000"/>
                    </a:p>
                  </a:txBody>
                  <a:tcPr marL="91432" marR="91432" marT="44762" marB="44762" anchor="ctr"/>
                </a:tc>
                <a:tc>
                  <a:txBody>
                    <a:bodyPr/>
                    <a:lstStyle/>
                    <a:p>
                      <a:pPr algn="ctr">
                        <a:buNone/>
                      </a:pPr>
                      <a:r>
                        <a:rPr lang="zh-CN" altLang="en-US" sz="1000"/>
                        <a:t>0.873</a:t>
                      </a:r>
                      <a:endParaRPr lang="zh-CN" altLang="en-US" sz="1000"/>
                    </a:p>
                  </a:txBody>
                  <a:tcPr marL="91432" marR="91432" marT="44762" marB="44762" anchor="ctr"/>
                </a:tc>
                <a:tc>
                  <a:txBody>
                    <a:bodyPr/>
                    <a:lstStyle/>
                    <a:p>
                      <a:pPr algn="ctr">
                        <a:buNone/>
                      </a:pPr>
                      <a:r>
                        <a:rPr lang="zh-CN" altLang="en-US" sz="1000"/>
                        <a:t>0.892</a:t>
                      </a:r>
                      <a:endParaRPr lang="zh-CN" altLang="en-US" sz="1000"/>
                    </a:p>
                  </a:txBody>
                  <a:tcPr marL="91432" marR="91432" marT="44762" marB="44762" anchor="ctr"/>
                </a:tc>
                <a:tc>
                  <a:txBody>
                    <a:bodyPr/>
                    <a:lstStyle/>
                    <a:p>
                      <a:pPr algn="ctr">
                        <a:buNone/>
                      </a:pPr>
                      <a:r>
                        <a:rPr lang="zh-CN" altLang="en-US" sz="1000"/>
                        <a:t>0.874</a:t>
                      </a:r>
                      <a:endParaRPr lang="zh-CN" altLang="en-US" sz="1000"/>
                    </a:p>
                  </a:txBody>
                  <a:tcPr marL="91432" marR="91432" marT="44762" marB="44762" anchor="ctr"/>
                </a:tc>
                <a:tc>
                  <a:txBody>
                    <a:bodyPr/>
                    <a:lstStyle/>
                    <a:p>
                      <a:pPr algn="ctr">
                        <a:buNone/>
                      </a:pPr>
                      <a:r>
                        <a:rPr lang="zh-CN" altLang="en-US" sz="1000"/>
                        <a:t>0.870</a:t>
                      </a:r>
                      <a:endParaRPr lang="zh-CN" altLang="en-US" sz="1000"/>
                    </a:p>
                  </a:txBody>
                  <a:tcPr marL="91432" marR="91432" marT="44762" marB="44762" anchor="ctr"/>
                </a:tc>
                <a:tc>
                  <a:txBody>
                    <a:bodyPr/>
                    <a:lstStyle/>
                    <a:p>
                      <a:pPr algn="ctr">
                        <a:buNone/>
                      </a:pPr>
                      <a:r>
                        <a:rPr lang="zh-CN" altLang="en-US" sz="1000"/>
                        <a:t>0.906</a:t>
                      </a:r>
                      <a:endParaRPr lang="zh-CN" altLang="en-US" sz="1000"/>
                    </a:p>
                  </a:txBody>
                  <a:tcPr marL="91432" marR="91432" marT="44762" marB="44762" anchor="ctr"/>
                </a:tc>
                <a:tc>
                  <a:txBody>
                    <a:bodyPr/>
                    <a:lstStyle/>
                    <a:p>
                      <a:pPr algn="ctr">
                        <a:buNone/>
                      </a:pPr>
                      <a:r>
                        <a:rPr lang="zh-CN" altLang="en-US" sz="1000"/>
                        <a:t>0.894</a:t>
                      </a:r>
                      <a:endParaRPr lang="zh-CN" altLang="en-US" sz="1000"/>
                    </a:p>
                  </a:txBody>
                  <a:tcPr marL="91432" marR="91432" marT="44762" marB="44762" anchor="ctr"/>
                </a:tc>
                <a:tc>
                  <a:txBody>
                    <a:bodyPr/>
                    <a:lstStyle/>
                    <a:p>
                      <a:pPr algn="ctr">
                        <a:buNone/>
                      </a:pPr>
                      <a:r>
                        <a:rPr lang="zh-CN" altLang="en-US" sz="1000"/>
                        <a:t>0.853</a:t>
                      </a:r>
                      <a:endParaRPr lang="zh-CN" altLang="en-US" sz="1000"/>
                    </a:p>
                  </a:txBody>
                  <a:tcPr marL="91432" marR="91432" marT="44762" marB="44762" anchor="ctr"/>
                </a:tc>
                <a:tc>
                  <a:txBody>
                    <a:bodyPr/>
                    <a:lstStyle/>
                    <a:p>
                      <a:pPr algn="ctr">
                        <a:buNone/>
                      </a:pPr>
                      <a:r>
                        <a:rPr lang="zh-CN" altLang="en-US" sz="1000"/>
                        <a:t>0.881</a:t>
                      </a:r>
                      <a:endParaRPr lang="zh-CN" altLang="en-US" sz="1000"/>
                    </a:p>
                  </a:txBody>
                  <a:tcPr marL="91432" marR="91432" marT="44762" marB="44762" anchor="ct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7304088"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需求与总体架构</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3252"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sp>
        <p:nvSpPr>
          <p:cNvPr id="11267" name="TextBox 18"/>
          <p:cNvSpPr/>
          <p:nvPr/>
        </p:nvSpPr>
        <p:spPr>
          <a:xfrm>
            <a:off x="1617663" y="2628900"/>
            <a:ext cx="7280275" cy="2657475"/>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宋体" panose="02010600030101010101" pitchFamily="2" charset="-122"/>
              </a:rPr>
              <a:t>需求一：分析</a:t>
            </a:r>
            <a:r>
              <a:rPr lang="en-US" altLang="zh-CN" dirty="0">
                <a:latin typeface="微软雅黑" panose="020B0503020204020204" pitchFamily="34" charset="-122"/>
                <a:ea typeface="微软雅黑" panose="020B0503020204020204" pitchFamily="34" charset="-122"/>
                <a:sym typeface="宋体" panose="02010600030101010101" pitchFamily="2" charset="-122"/>
              </a:rPr>
              <a:t>“</a:t>
            </a:r>
            <a:r>
              <a:rPr lang="zh-CN" altLang="en-US" dirty="0">
                <a:latin typeface="微软雅黑" panose="020B0503020204020204" pitchFamily="34" charset="-122"/>
                <a:ea typeface="微软雅黑" panose="020B0503020204020204" pitchFamily="34" charset="-122"/>
                <a:sym typeface="宋体" panose="02010600030101010101" pitchFamily="2" charset="-122"/>
              </a:rPr>
              <a:t>人口死亡</a:t>
            </a:r>
            <a:r>
              <a:rPr lang="en-US" altLang="zh-CN" dirty="0">
                <a:latin typeface="微软雅黑" panose="020B0503020204020204" pitchFamily="34" charset="-122"/>
                <a:ea typeface="微软雅黑" panose="020B0503020204020204" pitchFamily="34" charset="-122"/>
                <a:sym typeface="宋体" panose="02010600030101010101" pitchFamily="2" charset="-122"/>
              </a:rPr>
              <a:t>”</a:t>
            </a:r>
            <a:r>
              <a:rPr lang="zh-CN" altLang="en-US" dirty="0">
                <a:latin typeface="微软雅黑" panose="020B0503020204020204" pitchFamily="34" charset="-122"/>
                <a:ea typeface="微软雅黑" panose="020B0503020204020204" pitchFamily="34" charset="-122"/>
                <a:sym typeface="宋体" panose="02010600030101010101" pitchFamily="2" charset="-122"/>
              </a:rPr>
              <a:t>数据集，</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探讨自杀人群的明显特点，从而</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             相关部门采取相应措施减少社会中自杀情况的发生。</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而原始数</a:t>
            </a:r>
            <a:endParaRPr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             据集数据冗余、数据不规范、存在类别缺失值，需预处理。</a:t>
            </a:r>
            <a:endParaRPr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宋体" panose="02010600030101010101" pitchFamily="2" charset="-122"/>
              </a:rPr>
              <a:t>需求二：分析</a:t>
            </a:r>
            <a:r>
              <a:rPr lang="en-US" altLang="zh-CN" dirty="0">
                <a:latin typeface="微软雅黑" panose="020B0503020204020204" pitchFamily="34" charset="-122"/>
                <a:ea typeface="微软雅黑" panose="020B0503020204020204" pitchFamily="34" charset="-122"/>
                <a:sym typeface="宋体" panose="02010600030101010101" pitchFamily="2" charset="-122"/>
              </a:rPr>
              <a:t>“</a:t>
            </a:r>
            <a:r>
              <a:rPr lang="zh-CN" altLang="en-US" dirty="0">
                <a:latin typeface="微软雅黑" panose="020B0503020204020204" pitchFamily="34" charset="-122"/>
                <a:ea typeface="微软雅黑" panose="020B0503020204020204" pitchFamily="34" charset="-122"/>
                <a:sym typeface="宋体" panose="02010600030101010101" pitchFamily="2" charset="-122"/>
              </a:rPr>
              <a:t>癫痫病脑电波</a:t>
            </a:r>
            <a:r>
              <a:rPr lang="en-US" altLang="zh-CN" dirty="0">
                <a:latin typeface="微软雅黑" panose="020B0503020204020204" pitchFamily="34" charset="-122"/>
                <a:ea typeface="微软雅黑" panose="020B0503020204020204" pitchFamily="34" charset="-122"/>
                <a:sym typeface="宋体" panose="02010600030101010101" pitchFamily="2" charset="-122"/>
              </a:rPr>
              <a:t>”</a:t>
            </a:r>
            <a:r>
              <a:rPr lang="zh-CN" altLang="en-US" dirty="0">
                <a:latin typeface="微软雅黑" panose="020B0503020204020204" pitchFamily="34" charset="-122"/>
                <a:ea typeface="微软雅黑" panose="020B0503020204020204" pitchFamily="34" charset="-122"/>
                <a:sym typeface="宋体" panose="02010600030101010101" pitchFamily="2" charset="-122"/>
              </a:rPr>
              <a:t>数据集，</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建立分类模型预测病人是否为</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             癫痫病发作状态，辅助医生诊断及医疗相关机构进一步研究。</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而数据集存在噪声，维度过高，需预处理。</a:t>
            </a:r>
            <a:endParaRPr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endParaRPr lang="zh-CN" altLang="en-US" b="1"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文本框 1"/>
          <p:cNvSpPr txBox="1"/>
          <p:nvPr/>
        </p:nvSpPr>
        <p:spPr>
          <a:xfrm>
            <a:off x="1617663" y="2063750"/>
            <a:ext cx="1931988" cy="45720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需求分析</a:t>
            </a: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pic>
        <p:nvPicPr>
          <p:cNvPr id="23" name="图片 22" descr="4allPPT"/>
          <p:cNvPicPr>
            <a:picLocks noChangeAspect="1"/>
          </p:cNvPicPr>
          <p:nvPr/>
        </p:nvPicPr>
        <p:blipFill>
          <a:blip r:embed="rId1"/>
          <a:srcRect l="4546" t="3720" r="5618" b="4482"/>
          <a:stretch>
            <a:fillRect/>
          </a:stretch>
        </p:blipFill>
        <p:spPr>
          <a:xfrm>
            <a:off x="1430338" y="2520950"/>
            <a:ext cx="7493000" cy="3430588"/>
          </a:xfrm>
          <a:prstGeom prst="rect">
            <a:avLst/>
          </a:prstGeom>
          <a:noFill/>
          <a:ln w="9525">
            <a:noFill/>
          </a:ln>
        </p:spPr>
      </p:pic>
      <p:sp>
        <p:nvSpPr>
          <p:cNvPr id="3" name="文本框 2"/>
          <p:cNvSpPr txBox="1"/>
          <p:nvPr/>
        </p:nvSpPr>
        <p:spPr>
          <a:xfrm>
            <a:off x="1552575" y="2063750"/>
            <a:ext cx="1930400" cy="457200"/>
          </a:xfrm>
          <a:prstGeom prst="rect">
            <a:avLst/>
          </a:prstGeom>
          <a:noFill/>
          <a:ln w="9525">
            <a:noFill/>
          </a:ln>
        </p:spPr>
        <p:txBody>
          <a:bodyPr>
            <a:spAutoFit/>
          </a:bodyPr>
          <a:p>
            <a:pPr lvl="0" eaLnBrk="1" hangingPunct="1"/>
            <a:r>
              <a:rPr lang="zh-CN" altLang="en-US" sz="2400" dirty="0">
                <a:latin typeface="黑体" panose="02010609060101010101" pitchFamily="49" charset="-122"/>
                <a:ea typeface="黑体" panose="02010609060101010101" pitchFamily="49" charset="-122"/>
              </a:rPr>
              <a:t>总体架构</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267"/>
                                        </p:tgtEl>
                                        <p:attrNameLst>
                                          <p:attrName>style.visibility</p:attrName>
                                        </p:attrNameLst>
                                      </p:cBhvr>
                                      <p:to>
                                        <p:strVal val="hidden"/>
                                      </p:to>
                                    </p:set>
                                  </p:childTnLst>
                                </p:cTn>
                              </p:par>
                              <p:par>
                                <p:cTn id="9" presetID="3" presetClass="entr" presetSubtype="1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linds(horizontal)">
                                      <p:cBhvr>
                                        <p:cTn id="11" dur="500"/>
                                        <p:tgtEl>
                                          <p:spTgt spid="23"/>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linds(horizontal)">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ldLvl="0" animBg="1"/>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7304088"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人口死亡数据预处理模块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总体设计</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4276"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pic>
        <p:nvPicPr>
          <p:cNvPr id="54277" name="图片 2" descr="5allPPT"/>
          <p:cNvPicPr>
            <a:picLocks noChangeAspect="1"/>
          </p:cNvPicPr>
          <p:nvPr/>
        </p:nvPicPr>
        <p:blipFill>
          <a:blip r:embed="rId1"/>
          <a:srcRect l="15031" t="8900" r="30562" b="8372"/>
          <a:stretch>
            <a:fillRect/>
          </a:stretch>
        </p:blipFill>
        <p:spPr>
          <a:xfrm>
            <a:off x="2454275" y="2312988"/>
            <a:ext cx="4649788" cy="397827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7304088"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人口死亡数据预处理模块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数据集成</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5300"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pic>
        <p:nvPicPr>
          <p:cNvPr id="4" name="图片 3" descr="QQ图片20170505132854"/>
          <p:cNvPicPr>
            <a:picLocks noChangeAspect="1"/>
          </p:cNvPicPr>
          <p:nvPr/>
        </p:nvPicPr>
        <p:blipFill>
          <a:blip r:embed="rId1"/>
          <a:stretch>
            <a:fillRect/>
          </a:stretch>
        </p:blipFill>
        <p:spPr>
          <a:xfrm>
            <a:off x="1795463" y="2130425"/>
            <a:ext cx="6405562" cy="4103688"/>
          </a:xfrm>
          <a:prstGeom prst="rect">
            <a:avLst/>
          </a:prstGeom>
          <a:noFill/>
          <a:ln w="9525">
            <a:noFill/>
          </a:ln>
        </p:spPr>
      </p:pic>
      <p:pic>
        <p:nvPicPr>
          <p:cNvPr id="5" name="图片 4" descr="QQ图片20170505133529"/>
          <p:cNvPicPr>
            <a:picLocks noChangeAspect="1"/>
          </p:cNvPicPr>
          <p:nvPr/>
        </p:nvPicPr>
        <p:blipFill>
          <a:blip r:embed="rId2"/>
          <a:srcRect r="-163" b="606"/>
          <a:stretch>
            <a:fillRect/>
          </a:stretch>
        </p:blipFill>
        <p:spPr>
          <a:xfrm>
            <a:off x="3055938" y="1835150"/>
            <a:ext cx="4105275" cy="47180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blinds(horizontal)">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7304088"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人口死亡数据预处理模块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异常数据处理</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6324"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pic>
        <p:nvPicPr>
          <p:cNvPr id="56325" name="图片 288" descr="year"/>
          <p:cNvPicPr>
            <a:picLocks noChangeAspect="1"/>
          </p:cNvPicPr>
          <p:nvPr/>
        </p:nvPicPr>
        <p:blipFill>
          <a:blip r:embed="rId1"/>
          <a:srcRect t="3641" r="85" b="1714"/>
          <a:stretch>
            <a:fillRect/>
          </a:stretch>
        </p:blipFill>
        <p:spPr>
          <a:xfrm>
            <a:off x="1860550" y="2747963"/>
            <a:ext cx="6018213" cy="3062287"/>
          </a:xfrm>
          <a:prstGeom prst="rect">
            <a:avLst/>
          </a:prstGeom>
          <a:noFill/>
          <a:ln w="9525">
            <a:noFill/>
          </a:ln>
        </p:spPr>
      </p:pic>
      <p:sp>
        <p:nvSpPr>
          <p:cNvPr id="11271" name="TextBox 18"/>
          <p:cNvSpPr/>
          <p:nvPr/>
        </p:nvSpPr>
        <p:spPr>
          <a:xfrm>
            <a:off x="1965325" y="2127250"/>
            <a:ext cx="2482850" cy="501650"/>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marL="0" marR="0" lvl="0" indent="0" algn="l" defTabSz="914400" rtl="0" eaLnBrk="1" fontAlgn="base" latinLnBrk="0" hangingPunct="1">
              <a:lnSpc>
                <a:spcPct val="150000"/>
              </a:lnSpc>
              <a:spcBef>
                <a:spcPct val="0"/>
              </a:spcBef>
              <a:spcAft>
                <a:spcPct val="0"/>
              </a:spcAft>
              <a:buClrTx/>
              <a:buSzPct val="80000"/>
              <a:buFont typeface="Wingdings" panose="05000000000000000000" charset="0"/>
              <a:buNone/>
              <a:defRPr/>
            </a:pPr>
            <a:r>
              <a:rPr kumimoji="0" lang="zh-CN" altLang="en-US" sz="18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年龄异常数据</a:t>
            </a:r>
            <a:endParaRPr kumimoji="0" lang="zh-CN" altLang="en-US" sz="1800" b="0" i="0" u="none" strike="noStrike" kern="1200" cap="none" spc="0" normalizeH="0" baseline="0" noProof="1">
              <a:ln>
                <a:noFill/>
              </a:ln>
              <a:solidFill>
                <a:schemeClr val="dk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ctrTitle"/>
          </p:nvPr>
        </p:nvSpPr>
        <p:spPr>
          <a:xfrm>
            <a:off x="879475" y="31750"/>
            <a:ext cx="8229600" cy="1143000"/>
          </a:xfrm>
          <a:ln/>
        </p:spPr>
        <p:txBody>
          <a:bodyPr vert="horz" wrap="square" lIns="91440" tIns="45720" rIns="91440" bIns="45720" anchor="ctr"/>
          <a:p>
            <a:pPr marL="0" indent="0" algn="l" eaLnBrk="1" hangingPunct="1"/>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研究背景及意义</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18435" name="圆角矩形 4"/>
          <p:cNvSpPr/>
          <p:nvPr/>
        </p:nvSpPr>
        <p:spPr>
          <a:xfrm>
            <a:off x="276225" y="1516063"/>
            <a:ext cx="8591550" cy="4498975"/>
          </a:xfrm>
          <a:prstGeom prst="roundRect">
            <a:avLst>
              <a:gd name="adj" fmla="val 2949"/>
            </a:avLst>
          </a:prstGeom>
          <a:noFill/>
          <a:ln w="6350">
            <a:noFill/>
          </a:ln>
        </p:spPr>
        <p:txBody>
          <a:bodyPr/>
          <a:p>
            <a:pPr marL="285750" lvl="0" indent="-285750" eaLnBrk="1" hangingPunct="1">
              <a:lnSpc>
                <a:spcPct val="150000"/>
              </a:lnSpc>
              <a:buFont typeface="Arial" panose="020B0604020202020204" pitchFamily="34" charset="0"/>
              <a:buChar char="•"/>
            </a:pPr>
            <a:endParaRPr lang="zh-CN" altLang="en-US"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6" name="TextBox 5"/>
          <p:cNvSpPr/>
          <p:nvPr/>
        </p:nvSpPr>
        <p:spPr>
          <a:xfrm>
            <a:off x="1317625" y="2381250"/>
            <a:ext cx="2305050" cy="536575"/>
          </a:xfrm>
          <a:prstGeom prst="roundRect">
            <a:avLst>
              <a:gd name="adj" fmla="val 16667"/>
            </a:avLst>
          </a:prstGeom>
          <a:noFill/>
          <a:ln w="9525">
            <a:noFill/>
          </a:ln>
        </p:spPr>
        <p:txBody>
          <a:bodyPr>
            <a:spAutoFit/>
          </a:bodyPr>
          <a:p>
            <a:pPr lvl="0" algn="ctr" eaLnBrk="1" hangingPunct="1"/>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研究背景</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TextBox 7"/>
          <p:cNvSpPr/>
          <p:nvPr/>
        </p:nvSpPr>
        <p:spPr>
          <a:xfrm>
            <a:off x="6427788" y="2381250"/>
            <a:ext cx="2305050" cy="536575"/>
          </a:xfrm>
          <a:prstGeom prst="roundRect">
            <a:avLst>
              <a:gd name="adj" fmla="val 16667"/>
            </a:avLst>
          </a:prstGeom>
          <a:noFill/>
          <a:ln w="9525">
            <a:noFill/>
          </a:ln>
        </p:spPr>
        <p:txBody>
          <a:bodyPr>
            <a:spAutoFit/>
          </a:bodyPr>
          <a:p>
            <a:pPr lvl="0" algn="ctr" eaLnBrk="1" hangingPunct="1"/>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研究意义</a:t>
            </a:r>
            <a:endParaRPr lang="zh-CN" altLang="en-US" sz="2400" b="1"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21" name="TextBox 8"/>
          <p:cNvSpPr/>
          <p:nvPr/>
        </p:nvSpPr>
        <p:spPr>
          <a:xfrm>
            <a:off x="1317625" y="3089275"/>
            <a:ext cx="2293938" cy="2511425"/>
          </a:xfrm>
          <a:prstGeom prst="roundRect">
            <a:avLst>
              <a:gd name="adj" fmla="val 3023"/>
            </a:avLst>
          </a:prstGeom>
          <a:solidFill>
            <a:srgbClr val="F6F5F5"/>
          </a:solidFill>
          <a:ln w="38100" cap="flat" cmpd="sng">
            <a:solidFill>
              <a:srgbClr val="F2F2F2"/>
            </a:solidFill>
            <a:prstDash val="solid"/>
            <a:miter/>
            <a:headEnd type="none" w="med" len="med"/>
            <a:tailEnd type="none" w="med" len="med"/>
          </a:ln>
        </p:spPr>
        <p:txBody>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信息技术发展</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数据挖掘技术发展</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医疗行业的重视</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endParaRPr kumimoji="0" lang="zh-CN" altLang="en-US" sz="1800" b="0" i="0" u="none" strike="noStrike" kern="1200" cap="none" spc="0" normalizeH="0" baseline="0" noProof="1">
              <a:ln>
                <a:noFill/>
              </a:ln>
              <a:solidFill>
                <a:srgbClr val="A5A5A5"/>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9222" name="TextBox 10"/>
          <p:cNvSpPr/>
          <p:nvPr/>
        </p:nvSpPr>
        <p:spPr>
          <a:xfrm>
            <a:off x="6146800" y="3089275"/>
            <a:ext cx="2867025" cy="2514600"/>
          </a:xfrm>
          <a:prstGeom prst="roundRect">
            <a:avLst>
              <a:gd name="adj" fmla="val 3023"/>
            </a:avLst>
          </a:prstGeom>
          <a:solidFill>
            <a:srgbClr val="F6F5F5"/>
          </a:solidFill>
          <a:ln w="38100" cap="flat" cmpd="sng">
            <a:solidFill>
              <a:srgbClr val="F2F2F2"/>
            </a:solidFill>
            <a:prstDash val="solid"/>
            <a:miter/>
            <a:headEnd type="none" w="med" len="med"/>
            <a:tailEnd type="none" w="med" len="med"/>
          </a:ln>
        </p:spPr>
        <p:txBody>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服务居民和医生</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服务科研、管理机构</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r>
              <a:rPr kumimoji="0" lang="zh-CN" altLang="en-US"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提高数据质量</a:t>
            </a:r>
            <a:endParaRPr kumimoji="0" lang="zh-CN" altLang="en-US"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提高挖掘效率和质量</a:t>
            </a:r>
            <a:endParaRPr kumimoji="0" lang="zh-CN" altLang="en-US"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endParaRPr kumimoji="0" lang="zh-CN" altLang="en-US" sz="1800" b="1" i="0" u="none" strike="noStrike" kern="1200" cap="none" spc="0" normalizeH="0" baseline="0" noProof="1">
              <a:ln>
                <a:noFill/>
              </a:ln>
              <a:solidFill>
                <a:srgbClr val="A5A5A5"/>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8440" name="TextBox 5"/>
          <p:cNvSpPr/>
          <p:nvPr/>
        </p:nvSpPr>
        <p:spPr>
          <a:xfrm>
            <a:off x="3727450" y="2381250"/>
            <a:ext cx="2305050" cy="536575"/>
          </a:xfrm>
          <a:prstGeom prst="roundRect">
            <a:avLst>
              <a:gd name="adj" fmla="val 16667"/>
            </a:avLst>
          </a:prstGeom>
          <a:noFill/>
          <a:ln w="9525">
            <a:noFill/>
          </a:ln>
        </p:spPr>
        <p:txBody>
          <a:bodyPr>
            <a:spAutoFit/>
          </a:bodyPr>
          <a:p>
            <a:pPr lvl="0" algn="ctr" eaLnBrk="1" hangingPunct="1"/>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医疗数据特点</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1" name="TextBox 8"/>
          <p:cNvSpPr/>
          <p:nvPr/>
        </p:nvSpPr>
        <p:spPr>
          <a:xfrm>
            <a:off x="3994150" y="3086100"/>
            <a:ext cx="1770063" cy="2513013"/>
          </a:xfrm>
          <a:prstGeom prst="roundRect">
            <a:avLst>
              <a:gd name="adj" fmla="val 3023"/>
            </a:avLst>
          </a:prstGeom>
          <a:solidFill>
            <a:srgbClr val="F6F5F5"/>
          </a:solidFill>
          <a:ln w="38100" cap="flat" cmpd="sng">
            <a:solidFill>
              <a:srgbClr val="F2F2F2"/>
            </a:solidFill>
            <a:prstDash val="solid"/>
            <a:miter/>
            <a:headEnd type="none" w="med" len="med"/>
            <a:tailEnd type="none" w="med" len="med"/>
          </a:ln>
        </p:spPr>
        <p:txBody>
          <a:bodyPr/>
          <a:p>
            <a:pPr lvl="0" eaLnBrk="1" hangingPunct="1">
              <a:lnSpc>
                <a:spcPct val="150000"/>
              </a:lnSpc>
            </a:pPr>
            <a:r>
              <a:rPr lang="en-US" altLang="zh-CN" sz="2000"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海量性</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    异构性</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    不完整性</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    不规范性</a:t>
            </a: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endParaRPr lang="zh-CN" altLang="en-US"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7304088"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人口死亡数据预处理模块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数据规范化</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7348"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pic>
        <p:nvPicPr>
          <p:cNvPr id="3" name="图片 2" descr="QQ图片20170505134249"/>
          <p:cNvPicPr>
            <a:picLocks noChangeAspect="1"/>
          </p:cNvPicPr>
          <p:nvPr/>
        </p:nvPicPr>
        <p:blipFill>
          <a:blip r:embed="rId1"/>
          <a:stretch>
            <a:fillRect/>
          </a:stretch>
        </p:blipFill>
        <p:spPr>
          <a:xfrm>
            <a:off x="1200150" y="2552700"/>
            <a:ext cx="7734300" cy="2992438"/>
          </a:xfrm>
          <a:prstGeom prst="rect">
            <a:avLst/>
          </a:prstGeom>
          <a:noFill/>
          <a:ln w="9525">
            <a:noFill/>
          </a:ln>
        </p:spPr>
      </p:pic>
      <p:pic>
        <p:nvPicPr>
          <p:cNvPr id="4" name="图片 3" descr="QQ图片20170505134310"/>
          <p:cNvPicPr>
            <a:picLocks noChangeAspect="1"/>
          </p:cNvPicPr>
          <p:nvPr/>
        </p:nvPicPr>
        <p:blipFill>
          <a:blip r:embed="rId2"/>
          <a:stretch>
            <a:fillRect/>
          </a:stretch>
        </p:blipFill>
        <p:spPr>
          <a:xfrm>
            <a:off x="1200150" y="2663825"/>
            <a:ext cx="7737475" cy="1198563"/>
          </a:xfrm>
          <a:prstGeom prst="rect">
            <a:avLst/>
          </a:prstGeom>
          <a:noFill/>
          <a:ln w="9525">
            <a:noFill/>
          </a:ln>
        </p:spPr>
      </p:pic>
      <p:pic>
        <p:nvPicPr>
          <p:cNvPr id="5" name="图片 4" descr="QQ图片20170505134338"/>
          <p:cNvPicPr>
            <a:picLocks noChangeAspect="1"/>
          </p:cNvPicPr>
          <p:nvPr/>
        </p:nvPicPr>
        <p:blipFill>
          <a:blip r:embed="rId3"/>
          <a:srcRect t="2170" r="529"/>
          <a:stretch>
            <a:fillRect/>
          </a:stretch>
        </p:blipFill>
        <p:spPr>
          <a:xfrm>
            <a:off x="1309688" y="4325938"/>
            <a:ext cx="7518400" cy="11636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blinds(horizontal)">
                                      <p:cBhvr>
                                        <p:cTn id="9" dur="500"/>
                                        <p:tgtEl>
                                          <p:spTgt spid="4"/>
                                        </p:tgtEl>
                                      </p:cBhvr>
                                    </p:animEffect>
                                  </p:childTnLst>
                                </p:cTn>
                              </p:par>
                              <p:par>
                                <p:cTn id="10" presetID="3" presetClass="entr" presetSubtype="1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图片 1" descr="relief"/>
          <p:cNvPicPr>
            <a:picLocks noChangeAspect="1"/>
          </p:cNvPicPr>
          <p:nvPr/>
        </p:nvPicPr>
        <p:blipFill>
          <a:blip r:embed="rId1"/>
          <a:srcRect l="4906" t="6255" r="8302" b="1010"/>
          <a:stretch>
            <a:fillRect/>
          </a:stretch>
        </p:blipFill>
        <p:spPr>
          <a:xfrm>
            <a:off x="1652588" y="2333625"/>
            <a:ext cx="6765925" cy="3903663"/>
          </a:xfrm>
          <a:prstGeom prst="rect">
            <a:avLst/>
          </a:prstGeom>
          <a:noFill/>
          <a:ln w="9525">
            <a:noFill/>
          </a:ln>
        </p:spPr>
      </p:pic>
      <p:sp>
        <p:nvSpPr>
          <p:cNvPr id="58371"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3409950" y="3935413"/>
            <a:ext cx="5399088" cy="884238"/>
          </a:xfrm>
          <a:prstGeom prst="rect">
            <a:avLst/>
          </a:prstGeom>
          <a:solidFill>
            <a:schemeClr val="bg1">
              <a:lumMod val="95000"/>
            </a:schemeClr>
          </a:solid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年龄、性别、户口类别、是否残疾、学历程度、从事行业、是否喜欢运动、是否有心理疾病</a:t>
            </a:r>
            <a:endParaRPr kumimoji="0" lang="en-US" altLang="zh-CN"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8373"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sp>
        <p:nvSpPr>
          <p:cNvPr id="2" name="文本框 1"/>
          <p:cNvSpPr txBox="1"/>
          <p:nvPr/>
        </p:nvSpPr>
        <p:spPr>
          <a:xfrm>
            <a:off x="1795463" y="1282700"/>
            <a:ext cx="6003925" cy="457200"/>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人口死亡数据预处理模块--Relief特征选择</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7304088"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人口死亡数据预处理模块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缺失值填补</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9396"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sp>
        <p:nvSpPr>
          <p:cNvPr id="59397" name="文本框 3"/>
          <p:cNvSpPr txBox="1"/>
          <p:nvPr/>
        </p:nvSpPr>
        <p:spPr>
          <a:xfrm>
            <a:off x="1889125" y="2028825"/>
            <a:ext cx="5889625" cy="722313"/>
          </a:xfrm>
          <a:prstGeom prst="rect">
            <a:avLst/>
          </a:prstGeom>
          <a:noFill/>
          <a:ln w="9525">
            <a:noFill/>
          </a:ln>
        </p:spPr>
        <p:txBody>
          <a:bodyPr>
            <a:spAutoFit/>
          </a:bodyPr>
          <a:p>
            <a:pPr lvl="0" eaLnBrk="1" hangingPunct="1"/>
            <a:r>
              <a:rPr lang="zh-CN" altLang="en-US" sz="2000" dirty="0">
                <a:latin typeface="微软雅黑" panose="020B0503020204020204" pitchFamily="34" charset="-122"/>
                <a:ea typeface="微软雅黑" panose="020B0503020204020204" pitchFamily="34" charset="-122"/>
              </a:rPr>
              <a:t>数据集平衡改造后使用随机森林填补缺失值</a:t>
            </a:r>
            <a:endParaRPr lang="zh-CN" altLang="en-US" sz="2000" dirty="0">
              <a:latin typeface="微软雅黑" panose="020B0503020204020204" pitchFamily="34" charset="-122"/>
              <a:ea typeface="微软雅黑" panose="020B0503020204020204" pitchFamily="34" charset="-122"/>
            </a:endParaRPr>
          </a:p>
          <a:p>
            <a:pPr lvl="0" eaLnBrk="1" hangingPunct="1"/>
            <a:endParaRPr lang="en-US" altLang="zh-CN" sz="2000" dirty="0">
              <a:latin typeface="微软雅黑" panose="020B0503020204020204" pitchFamily="34" charset="-122"/>
              <a:ea typeface="微软雅黑" panose="020B0503020204020204" pitchFamily="34" charset="-122"/>
            </a:endParaRPr>
          </a:p>
        </p:txBody>
      </p:sp>
      <p:pic>
        <p:nvPicPr>
          <p:cNvPr id="45062" name="图片 5" descr="smote20170506113223"/>
          <p:cNvPicPr>
            <a:picLocks noChangeAspect="1"/>
          </p:cNvPicPr>
          <p:nvPr/>
        </p:nvPicPr>
        <p:blipFill>
          <a:blip r:embed="rId1"/>
          <a:stretch>
            <a:fillRect/>
          </a:stretch>
        </p:blipFill>
        <p:spPr>
          <a:xfrm>
            <a:off x="1889125" y="2527300"/>
            <a:ext cx="6750050" cy="3751263"/>
          </a:xfrm>
          <a:prstGeom prst="rect">
            <a:avLst/>
          </a:prstGeom>
          <a:noFill/>
          <a:ln w="9525">
            <a:noFill/>
          </a:ln>
        </p:spPr>
      </p:pic>
      <p:pic>
        <p:nvPicPr>
          <p:cNvPr id="6" name="图片 297" descr="right&amp;auc&amp;f1-measure"/>
          <p:cNvPicPr>
            <a:picLocks noChangeAspect="1"/>
          </p:cNvPicPr>
          <p:nvPr/>
        </p:nvPicPr>
        <p:blipFill>
          <a:blip r:embed="rId2"/>
          <a:srcRect l="5200" t="3653" r="8200"/>
          <a:stretch>
            <a:fillRect/>
          </a:stretch>
        </p:blipFill>
        <p:spPr>
          <a:xfrm>
            <a:off x="1638300" y="2609850"/>
            <a:ext cx="6670675" cy="34163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5062"/>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blinds(horizontal)">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7304088"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癫痫病脑电波预处理模块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总体设计</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1444"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pic>
        <p:nvPicPr>
          <p:cNvPr id="61445" name="图片 1" descr="dianxianallPPT"/>
          <p:cNvPicPr>
            <a:picLocks noChangeAspect="1"/>
          </p:cNvPicPr>
          <p:nvPr/>
        </p:nvPicPr>
        <p:blipFill>
          <a:blip r:embed="rId1"/>
          <a:srcRect l="21432" r="20221" b="10202"/>
          <a:stretch>
            <a:fillRect/>
          </a:stretch>
        </p:blipFill>
        <p:spPr>
          <a:xfrm>
            <a:off x="2085975" y="2068513"/>
            <a:ext cx="4972050" cy="43053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7304088"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癫痫病脑电波预处理模块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数据导入</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2468"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pic>
        <p:nvPicPr>
          <p:cNvPr id="62469" name="图片 2" descr="mat数据"/>
          <p:cNvPicPr>
            <a:picLocks noChangeAspect="1"/>
          </p:cNvPicPr>
          <p:nvPr/>
        </p:nvPicPr>
        <p:blipFill>
          <a:blip r:embed="rId1"/>
          <a:stretch>
            <a:fillRect/>
          </a:stretch>
        </p:blipFill>
        <p:spPr>
          <a:xfrm>
            <a:off x="2139950" y="2651125"/>
            <a:ext cx="5822950" cy="3384550"/>
          </a:xfrm>
          <a:prstGeom prst="rect">
            <a:avLst/>
          </a:prstGeom>
          <a:noFill/>
          <a:ln w="9525">
            <a:noFill/>
          </a:ln>
        </p:spPr>
      </p:pic>
      <p:sp>
        <p:nvSpPr>
          <p:cNvPr id="62470" name="文本框 1"/>
          <p:cNvSpPr txBox="1"/>
          <p:nvPr/>
        </p:nvSpPr>
        <p:spPr>
          <a:xfrm>
            <a:off x="2784475" y="2151063"/>
            <a:ext cx="4327525" cy="395287"/>
          </a:xfrm>
          <a:prstGeom prst="rect">
            <a:avLst/>
          </a:prstGeom>
          <a:noFill/>
          <a:ln w="9525">
            <a:noFill/>
          </a:ln>
        </p:spPr>
        <p:txBody>
          <a:bodyPr>
            <a:spAutoFit/>
          </a:bodyPr>
          <a:p>
            <a:pPr lvl="0" eaLnBrk="1" hangingPunct="1"/>
            <a:r>
              <a:rPr lang="en-US" altLang="zh-CN" sz="2000" dirty="0">
                <a:latin typeface="Times New Roman" panose="02020603050405020304" pitchFamily="18" charset="0"/>
                <a:ea typeface="黑体" panose="02010609060101010101" pitchFamily="49" charset="-122"/>
              </a:rPr>
              <a:t>ictal</a:t>
            </a:r>
            <a:r>
              <a:rPr lang="zh-CN" altLang="en-US" sz="2000" dirty="0">
                <a:latin typeface="黑体" panose="02010609060101010101" pitchFamily="49" charset="-122"/>
                <a:ea typeface="黑体" panose="02010609060101010101" pitchFamily="49" charset="-122"/>
              </a:rPr>
              <a:t>表发作期，</a:t>
            </a:r>
            <a:r>
              <a:rPr lang="en-US" altLang="zh-CN" sz="2000" dirty="0">
                <a:latin typeface="Times New Roman" panose="02020603050405020304" pitchFamily="18" charset="0"/>
                <a:ea typeface="黑体" panose="02010609060101010101" pitchFamily="49" charset="-122"/>
              </a:rPr>
              <a:t>interictal</a:t>
            </a:r>
            <a:r>
              <a:rPr lang="zh-CN" altLang="en-US" sz="2000" dirty="0">
                <a:latin typeface="黑体" panose="02010609060101010101" pitchFamily="49" charset="-122"/>
                <a:ea typeface="黑体" panose="02010609060101010101" pitchFamily="49" charset="-122"/>
              </a:rPr>
              <a:t>表间歇期</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5922963"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癫痫病脑电波预处理模块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时频域转换</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3492"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pic>
        <p:nvPicPr>
          <p:cNvPr id="2" name="图片 1" descr="segment allPPT"/>
          <p:cNvPicPr>
            <a:picLocks noChangeAspect="1"/>
          </p:cNvPicPr>
          <p:nvPr/>
        </p:nvPicPr>
        <p:blipFill>
          <a:blip r:embed="rId1"/>
          <a:srcRect t="2437" r="1097" b="10312"/>
          <a:stretch>
            <a:fillRect/>
          </a:stretch>
        </p:blipFill>
        <p:spPr>
          <a:xfrm>
            <a:off x="2025650" y="1938020"/>
            <a:ext cx="5642610" cy="482981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44663" y="1173163"/>
            <a:ext cx="5922963"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癫痫病脑电波预处理模块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频域范围选择</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5540"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grpSp>
        <p:nvGrpSpPr>
          <p:cNvPr id="3" name="组合 2"/>
          <p:cNvGrpSpPr/>
          <p:nvPr/>
        </p:nvGrpSpPr>
        <p:grpSpPr>
          <a:xfrm>
            <a:off x="2073275" y="2170113"/>
            <a:ext cx="6127750" cy="3757612"/>
            <a:chOff x="3264" y="3418"/>
            <a:chExt cx="9650" cy="5918"/>
          </a:xfrm>
        </p:grpSpPr>
        <p:pic>
          <p:nvPicPr>
            <p:cNvPr id="65546" name="图片 295" descr="每10个频段的幅度值贡献百分比"/>
            <p:cNvPicPr>
              <a:picLocks noChangeAspect="1"/>
            </p:cNvPicPr>
            <p:nvPr/>
          </p:nvPicPr>
          <p:blipFill>
            <a:blip r:embed="rId1"/>
            <a:srcRect l="4509" t="5614" r="7051" b="1688"/>
            <a:stretch>
              <a:fillRect/>
            </a:stretch>
          </p:blipFill>
          <p:spPr>
            <a:xfrm>
              <a:off x="3264" y="3994"/>
              <a:ext cx="9651" cy="5342"/>
            </a:xfrm>
            <a:prstGeom prst="rect">
              <a:avLst/>
            </a:prstGeom>
            <a:noFill/>
            <a:ln w="9525">
              <a:noFill/>
            </a:ln>
          </p:spPr>
        </p:pic>
        <p:sp>
          <p:nvSpPr>
            <p:cNvPr id="65547" name="文本框 1"/>
            <p:cNvSpPr txBox="1"/>
            <p:nvPr/>
          </p:nvSpPr>
          <p:spPr>
            <a:xfrm>
              <a:off x="4059" y="3418"/>
              <a:ext cx="3208" cy="576"/>
            </a:xfrm>
            <a:prstGeom prst="rect">
              <a:avLst/>
            </a:prstGeom>
            <a:noFill/>
            <a:ln w="9525">
              <a:noFill/>
            </a:ln>
          </p:spPr>
          <p:txBody>
            <a:bodyPr wrap="none">
              <a:spAutoFit/>
            </a:bodyPr>
            <a:p>
              <a:pPr lvl="0" eaLnBrk="1" hangingPunct="1"/>
              <a:r>
                <a:rPr lang="zh-CN" altLang="en-US" dirty="0">
                  <a:latin typeface="Calibri" panose="020F0502020204030204" pitchFamily="34" charset="0"/>
                  <a:ea typeface="宋体" panose="02010600030101010101" pitchFamily="2" charset="-122"/>
                </a:rPr>
                <a:t>每</a:t>
              </a:r>
              <a:r>
                <a:rPr lang="en-US" altLang="zh-CN" dirty="0">
                  <a:latin typeface="Calibri" panose="020F0502020204030204" pitchFamily="34" charset="0"/>
                  <a:ea typeface="宋体" panose="02010600030101010101" pitchFamily="2" charset="-122"/>
                </a:rPr>
                <a:t>10</a:t>
              </a:r>
              <a:r>
                <a:rPr lang="zh-CN" altLang="en-US" dirty="0">
                  <a:latin typeface="Calibri" panose="020F0502020204030204" pitchFamily="34" charset="0"/>
                  <a:ea typeface="宋体" panose="02010600030101010101" pitchFamily="2" charset="-122"/>
                </a:rPr>
                <a:t>列功率谱叠加</a:t>
              </a:r>
              <a:endParaRPr lang="zh-CN" altLang="en-US" dirty="0">
                <a:latin typeface="Calibri" panose="020F0502020204030204" pitchFamily="34" charset="0"/>
                <a:ea typeface="宋体" panose="02010600030101010101" pitchFamily="2" charset="-122"/>
              </a:endParaRPr>
            </a:p>
          </p:txBody>
        </p:sp>
      </p:grpSp>
      <p:grpSp>
        <p:nvGrpSpPr>
          <p:cNvPr id="4" name="组合 3"/>
          <p:cNvGrpSpPr/>
          <p:nvPr/>
        </p:nvGrpSpPr>
        <p:grpSpPr>
          <a:xfrm>
            <a:off x="2184400" y="2160588"/>
            <a:ext cx="6016625" cy="3706812"/>
            <a:chOff x="3411" y="3418"/>
            <a:chExt cx="9475" cy="5837"/>
          </a:xfrm>
        </p:grpSpPr>
        <p:pic>
          <p:nvPicPr>
            <p:cNvPr id="65544" name="图片 296" descr="频段总百分比"/>
            <p:cNvPicPr>
              <a:picLocks noChangeAspect="1"/>
            </p:cNvPicPr>
            <p:nvPr/>
          </p:nvPicPr>
          <p:blipFill>
            <a:blip r:embed="rId2"/>
            <a:srcRect l="5974" t="1006" r="7303" b="1477"/>
            <a:stretch>
              <a:fillRect/>
            </a:stretch>
          </p:blipFill>
          <p:spPr>
            <a:xfrm>
              <a:off x="3411" y="3876"/>
              <a:ext cx="9475" cy="5379"/>
            </a:xfrm>
            <a:prstGeom prst="rect">
              <a:avLst/>
            </a:prstGeom>
            <a:noFill/>
            <a:ln w="9525">
              <a:noFill/>
            </a:ln>
          </p:spPr>
        </p:pic>
        <p:sp>
          <p:nvSpPr>
            <p:cNvPr id="65545" name="文本框 6"/>
            <p:cNvSpPr txBox="1"/>
            <p:nvPr/>
          </p:nvSpPr>
          <p:spPr>
            <a:xfrm>
              <a:off x="4059" y="3418"/>
              <a:ext cx="2808" cy="576"/>
            </a:xfrm>
            <a:prstGeom prst="rect">
              <a:avLst/>
            </a:prstGeom>
            <a:noFill/>
            <a:ln w="9525">
              <a:noFill/>
            </a:ln>
          </p:spPr>
          <p:txBody>
            <a:bodyPr wrap="none">
              <a:spAutoFit/>
            </a:bodyPr>
            <a:p>
              <a:pPr lvl="0" eaLnBrk="1" hangingPunct="1"/>
              <a:r>
                <a:rPr lang="zh-CN" altLang="en-US" dirty="0">
                  <a:latin typeface="Calibri" panose="020F0502020204030204" pitchFamily="34" charset="0"/>
                  <a:ea typeface="宋体" panose="02010600030101010101" pitchFamily="2" charset="-122"/>
                </a:rPr>
                <a:t>叠加功率谱比率</a:t>
              </a:r>
              <a:endParaRPr lang="zh-CN" altLang="en-US" dirty="0">
                <a:latin typeface="Calibri" panose="020F0502020204030204" pitchFamily="34" charset="0"/>
                <a:ea typeface="宋体" panose="02010600030101010101" pitchFamily="2" charset="-122"/>
              </a:endParaRPr>
            </a:p>
          </p:txBody>
        </p:sp>
      </p:grpSp>
      <p:sp>
        <p:nvSpPr>
          <p:cNvPr id="11" name="文本框 99"/>
          <p:cNvSpPr/>
          <p:nvPr/>
        </p:nvSpPr>
        <p:spPr>
          <a:xfrm>
            <a:off x="3989388" y="4079875"/>
            <a:ext cx="4775200" cy="723900"/>
          </a:xfrm>
          <a:prstGeom prst="rect">
            <a:avLst/>
          </a:prstGeom>
          <a:solidFill>
            <a:srgbClr val="F6F5F5"/>
          </a:solidFill>
          <a:ln w="12700" cap="flat" cmpd="sng">
            <a:solidFill>
              <a:srgbClr val="F6F5F5"/>
            </a:solidFill>
            <a:prstDash val="dash"/>
            <a:miter/>
            <a:headEnd type="none" w="med" len="med"/>
            <a:tailEnd type="none" w="med" len="med"/>
          </a:ln>
        </p:spPr>
        <p:txBody>
          <a:bodyPr/>
          <a:p>
            <a:pPr lvl="0" eaLnBrk="1" hangingPunct="1">
              <a:lnSpc>
                <a:spcPct val="150000"/>
              </a:lnSpc>
              <a:buSzPct val="80000"/>
              <a:buFont typeface="Wingdings" panose="05000000000000000000" pitchFamily="2" charset="2"/>
            </a:pP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综合分析，选择前</a:t>
            </a: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100</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列用于分析</a:t>
            </a:r>
            <a:endParaRPr lang="en-US" altLang="zh-CN" sz="240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blinds(horizontal)">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95463" y="1173163"/>
            <a:ext cx="5922963"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癫痫病脑电波预处理模块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改进的</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LLE</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降维</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7588"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pic>
        <p:nvPicPr>
          <p:cNvPr id="67589" name="图片 6" descr="L1BY%3~{)I3ZWPL0@TC1G0I"/>
          <p:cNvPicPr>
            <a:picLocks noChangeAspect="1"/>
          </p:cNvPicPr>
          <p:nvPr/>
        </p:nvPicPr>
        <p:blipFill>
          <a:blip r:embed="rId1"/>
          <a:srcRect t="737" r="1390" b="1276"/>
          <a:stretch>
            <a:fillRect/>
          </a:stretch>
        </p:blipFill>
        <p:spPr>
          <a:xfrm>
            <a:off x="1865313" y="2328863"/>
            <a:ext cx="5751512" cy="3919537"/>
          </a:xfrm>
          <a:prstGeom prst="rect">
            <a:avLst/>
          </a:prstGeom>
          <a:noFill/>
          <a:ln w="9525">
            <a:noFill/>
          </a:ln>
        </p:spPr>
      </p:pic>
      <p:sp>
        <p:nvSpPr>
          <p:cNvPr id="67590" name="文本框 7"/>
          <p:cNvSpPr txBox="1"/>
          <p:nvPr/>
        </p:nvSpPr>
        <p:spPr>
          <a:xfrm>
            <a:off x="1974850" y="1911350"/>
            <a:ext cx="4651375" cy="417513"/>
          </a:xfrm>
          <a:prstGeom prst="rect">
            <a:avLst/>
          </a:prstGeom>
          <a:noFill/>
          <a:ln w="9525">
            <a:noFill/>
          </a:ln>
        </p:spPr>
        <p:txBody>
          <a:bodyPr>
            <a:spAutoFit/>
          </a:bodyPr>
          <a:p>
            <a:pPr lvl="0" eaLnBrk="1" hangingPunct="1"/>
            <a:r>
              <a:rPr lang="zh-CN" altLang="en-US" sz="2000" dirty="0">
                <a:latin typeface="微软雅黑" panose="020B0503020204020204" pitchFamily="34" charset="-122"/>
                <a:ea typeface="微软雅黑" panose="020B0503020204020204" pitchFamily="34" charset="-122"/>
              </a:rPr>
              <a:t>患者</a:t>
            </a:r>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改进的</a:t>
            </a:r>
            <a:r>
              <a:rPr lang="en-US" altLang="zh-CN" sz="2000" dirty="0">
                <a:latin typeface="微软雅黑" panose="020B0503020204020204" pitchFamily="34" charset="-122"/>
                <a:ea typeface="微软雅黑" panose="020B0503020204020204" pitchFamily="34" charset="-122"/>
              </a:rPr>
              <a:t>LLE</a:t>
            </a:r>
            <a:r>
              <a:rPr lang="zh-CN" altLang="en-US" sz="2000" dirty="0">
                <a:latin typeface="微软雅黑" panose="020B0503020204020204" pitchFamily="34" charset="-122"/>
                <a:ea typeface="微软雅黑" panose="020B0503020204020204" pitchFamily="34" charset="-122"/>
              </a:rPr>
              <a:t>降维部分参数</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5" name="图片 281" descr="time&amp;time"/>
          <p:cNvPicPr>
            <a:picLocks noChangeAspect="1"/>
          </p:cNvPicPr>
          <p:nvPr/>
        </p:nvPicPr>
        <p:blipFill>
          <a:blip r:embed="rId1"/>
          <a:srcRect l="3918" t="2634" r="5354"/>
          <a:stretch>
            <a:fillRect/>
          </a:stretch>
        </p:blipFill>
        <p:spPr>
          <a:xfrm>
            <a:off x="1531938" y="2051050"/>
            <a:ext cx="7158037" cy="3898900"/>
          </a:xfrm>
          <a:prstGeom prst="rect">
            <a:avLst/>
          </a:prstGeom>
          <a:noFill/>
          <a:ln w="9525">
            <a:noFill/>
          </a:ln>
        </p:spPr>
      </p:pic>
      <p:sp>
        <p:nvSpPr>
          <p:cNvPr id="69635" name="标题 1"/>
          <p:cNvSpPr>
            <a:spLocks noGrp="1"/>
          </p:cNvSpPr>
          <p:nvPr>
            <p:ph type="ctrTitle"/>
          </p:nvPr>
        </p:nvSpPr>
        <p:spPr>
          <a:xfrm>
            <a:off x="88900" y="31750"/>
            <a:ext cx="5489575" cy="1143000"/>
          </a:xfrm>
          <a:ln/>
        </p:spPr>
        <p:txBody>
          <a:bodyPr vert="horz" wrap="square" lIns="91440" tIns="45720" rIns="91440" bIns="45720" anchor="ctr"/>
          <a:p>
            <a:pPr marL="0" indent="0" algn="l" eaLnBrk="1" hangingPunct="1"/>
            <a:r>
              <a:rPr lang="en-US" altLang="zh-CN" sz="3200" b="1" kern="1200" dirty="0">
                <a:latin typeface="+mj-lt"/>
                <a:ea typeface="微软雅黑" panose="020B0503020204020204" pitchFamily="34" charset="-122"/>
                <a:cs typeface="+mj-cs"/>
                <a:sym typeface="宋体" panose="02010600030101010101" pitchFamily="2" charset="-122"/>
              </a:rPr>
              <a:t>   </a:t>
            </a:r>
            <a:br>
              <a:rPr lang="en-US" altLang="zh-CN" sz="3200" b="1" kern="1200" dirty="0">
                <a:latin typeface="+mj-lt"/>
                <a:ea typeface="微软雅黑" panose="020B0503020204020204" pitchFamily="34" charset="-122"/>
                <a:cs typeface="+mj-cs"/>
                <a:sym typeface="宋体" panose="02010600030101010101" pitchFamily="2" charset="-122"/>
              </a:rPr>
            </a:br>
            <a:r>
              <a:rPr lang="zh-CN" altLang="en-US" sz="3200" b="1" kern="1200" dirty="0">
                <a:latin typeface="+mj-lt"/>
                <a:ea typeface="微软雅黑" panose="020B0503020204020204" pitchFamily="34" charset="-122"/>
                <a:cs typeface="+mj-cs"/>
                <a:sym typeface="宋体" panose="02010600030101010101" pitchFamily="2" charset="-122"/>
              </a:rPr>
              <a:t>预处理系统设计与实现</a:t>
            </a:r>
            <a:br>
              <a:rPr lang="zh-CN" altLang="en-US" sz="3200" b="1" kern="1200" dirty="0">
                <a:latin typeface="+mj-lt"/>
                <a:ea typeface="微软雅黑" panose="020B0503020204020204" pitchFamily="34" charset="-122"/>
                <a:cs typeface="+mj-cs"/>
                <a:sym typeface="Calibri" panose="020F0502020204030204" pitchFamily="34" charset="0"/>
              </a:rPr>
            </a:b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795463" y="1173163"/>
            <a:ext cx="5922963" cy="566738"/>
          </a:xfrm>
          <a:prstGeom prst="rect">
            <a:avLst/>
          </a:prstGeom>
          <a:noFill/>
        </p:spPr>
        <p:txBody>
          <a:bodyPr>
            <a:spAutoFit/>
          </a:bodyPr>
          <a:lstStyle/>
          <a:p>
            <a:pPr marL="0" marR="0" lvl="0" indent="0" algn="l"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癫痫病脑电波预处理模块</a:t>
            </a:r>
            <a:r>
              <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SVM</a:t>
            </a: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分类结果</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69637" name="直接连接符 4"/>
          <p:cNvSpPr/>
          <p:nvPr/>
        </p:nvSpPr>
        <p:spPr>
          <a:xfrm>
            <a:off x="1795463" y="1739900"/>
            <a:ext cx="2193925" cy="0"/>
          </a:xfrm>
          <a:prstGeom prst="line">
            <a:avLst/>
          </a:prstGeom>
          <a:ln w="6350" cap="flat" cmpd="sng">
            <a:solidFill>
              <a:srgbClr val="A5A5A5"/>
            </a:solidFill>
            <a:prstDash val="solid"/>
            <a:miter/>
            <a:headEnd type="none" w="med" len="med"/>
            <a:tailEnd type="none" w="med" len="med"/>
          </a:ln>
        </p:spPr>
      </p:sp>
      <p:pic>
        <p:nvPicPr>
          <p:cNvPr id="55300" name="图片 280" descr="loss&amp;auc&amp;auc"/>
          <p:cNvPicPr>
            <a:picLocks noChangeAspect="1"/>
          </p:cNvPicPr>
          <p:nvPr/>
        </p:nvPicPr>
        <p:blipFill>
          <a:blip r:embed="rId2"/>
          <a:srcRect l="6737" t="3288" r="8128" b="3595"/>
          <a:stretch>
            <a:fillRect/>
          </a:stretch>
        </p:blipFill>
        <p:spPr>
          <a:xfrm>
            <a:off x="1795463" y="2051050"/>
            <a:ext cx="6465887" cy="4057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2225"/>
                                        </p:tgtEl>
                                        <p:attrNameLst>
                                          <p:attrName>style.visibility</p:attrName>
                                        </p:attrNameLst>
                                      </p:cBhvr>
                                      <p:to>
                                        <p:strVal val="hidden"/>
                                      </p:to>
                                    </p:set>
                                  </p:childTnLst>
                                </p:cTn>
                              </p:par>
                              <p:par>
                                <p:cTn id="7" presetID="3" presetClass="entr" presetSubtype="10" fill="hold" nodeType="withEffect">
                                  <p:stCondLst>
                                    <p:cond delay="0"/>
                                  </p:stCondLst>
                                  <p:childTnLst>
                                    <p:set>
                                      <p:cBhvr>
                                        <p:cTn id="8" dur="1" fill="hold">
                                          <p:stCondLst>
                                            <p:cond delay="0"/>
                                          </p:stCondLst>
                                        </p:cTn>
                                        <p:tgtEl>
                                          <p:spTgt spid="55300"/>
                                        </p:tgtEl>
                                        <p:attrNameLst>
                                          <p:attrName>style.visibility</p:attrName>
                                        </p:attrNameLst>
                                      </p:cBhvr>
                                      <p:to>
                                        <p:strVal val="visible"/>
                                      </p:to>
                                    </p:set>
                                    <p:animEffect transition="in" filter="blinds(horizontal)">
                                      <p:cBhvr>
                                        <p:cTn id="9"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ctrTitle"/>
          </p:nvPr>
        </p:nvSpPr>
        <p:spPr>
          <a:xfrm>
            <a:off x="914400" y="19050"/>
            <a:ext cx="3513138" cy="1143000"/>
          </a:xfrm>
          <a:ln/>
        </p:spPr>
        <p:txBody>
          <a:bodyPr vert="horz" wrap="square" lIns="91440" tIns="45720" rIns="91440" bIns="45720" anchor="ctr"/>
          <a:p>
            <a:pPr marL="0" indent="0" algn="l" eaLnBrk="1" hangingPunct="1"/>
            <a:r>
              <a:rPr lang="zh-CN" altLang="en-US" sz="3600" b="1" kern="1200" dirty="0">
                <a:latin typeface="微软雅黑" panose="020B0503020204020204" pitchFamily="34" charset="-122"/>
                <a:ea typeface="微软雅黑" panose="020B0503020204020204" pitchFamily="34" charset="-122"/>
                <a:cs typeface="+mj-cs"/>
                <a:sym typeface="微软雅黑" panose="020B0503020204020204" pitchFamily="34" charset="-122"/>
              </a:rPr>
              <a:t>目录</a:t>
            </a:r>
            <a:endParaRPr lang="zh-CN" altLang="en-US" sz="3600" b="1" kern="1200" dirty="0">
              <a:latin typeface="微软雅黑" panose="020B0503020204020204" pitchFamily="34" charset="-122"/>
              <a:ea typeface="微软雅黑" panose="020B0503020204020204" pitchFamily="34" charset="-122"/>
              <a:cs typeface="+mj-cs"/>
              <a:sym typeface="微软雅黑" panose="020B0503020204020204" pitchFamily="34" charset="-122"/>
            </a:endParaRPr>
          </a:p>
        </p:txBody>
      </p:sp>
      <p:sp>
        <p:nvSpPr>
          <p:cNvPr id="71683" name="TextBox 18"/>
          <p:cNvSpPr txBox="1"/>
          <p:nvPr/>
        </p:nvSpPr>
        <p:spPr>
          <a:xfrm>
            <a:off x="2093913" y="1806575"/>
            <a:ext cx="5475287" cy="449263"/>
          </a:xfrm>
          <a:prstGeom prst="rect">
            <a:avLst/>
          </a:prstGeom>
          <a:noFill/>
          <a:ln w="9525">
            <a:noFill/>
          </a:ln>
        </p:spPr>
        <p:txBody>
          <a:bodyPr>
            <a:spAutoFit/>
          </a:bodyPr>
          <a:p>
            <a:pPr lvl="0" eaLnBrk="1" hangingPunct="1"/>
            <a:r>
              <a:rPr lang="zh-CN" altLang="en-US" sz="2200" b="1" dirty="0">
                <a:latin typeface="微软雅黑" panose="020B0503020204020204" pitchFamily="34" charset="-122"/>
                <a:ea typeface="微软雅黑" panose="020B0503020204020204" pitchFamily="34" charset="-122"/>
              </a:rPr>
              <a:t>总结</a:t>
            </a:r>
            <a:endParaRPr lang="zh-CN" altLang="en-US" sz="2400" b="1" dirty="0">
              <a:latin typeface="微软雅黑" panose="020B0503020204020204" pitchFamily="34" charset="-122"/>
              <a:ea typeface="微软雅黑" panose="020B0503020204020204" pitchFamily="34" charset="-122"/>
            </a:endParaRPr>
          </a:p>
        </p:txBody>
      </p:sp>
      <p:sp>
        <p:nvSpPr>
          <p:cNvPr id="71684" name="TextBox 18"/>
          <p:cNvSpPr/>
          <p:nvPr/>
        </p:nvSpPr>
        <p:spPr>
          <a:xfrm>
            <a:off x="2168525" y="2311400"/>
            <a:ext cx="5848350" cy="1428750"/>
          </a:xfrm>
          <a:prstGeom prst="rect">
            <a:avLst/>
          </a:prstGeom>
          <a:noFill/>
          <a:ln w="12700" cap="flat" cmpd="sng">
            <a:solidFill>
              <a:srgbClr val="385D8A"/>
            </a:solidFill>
            <a:prstDash val="dash"/>
            <a:miter/>
            <a:headEnd type="none" w="med" len="med"/>
            <a:tailEnd type="none" w="med" len="med"/>
          </a:ln>
        </p:spPr>
        <p:txBody>
          <a:bodyPr/>
          <a:p>
            <a:pPr marL="285750" lvl="0" indent="-285750" eaLnBrk="1" hangingPunct="1">
              <a:lnSpc>
                <a:spcPct val="150000"/>
              </a:lnSpc>
              <a:buSzPct val="8000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宋体" panose="02010600030101010101" pitchFamily="2" charset="-122"/>
              </a:rPr>
              <a:t>非平衡数据集改造</a:t>
            </a:r>
            <a:r>
              <a:rPr lang="en-US" altLang="zh-CN" dirty="0">
                <a:latin typeface="微软雅黑" panose="020B0503020204020204" pitchFamily="34" charset="-122"/>
                <a:ea typeface="微软雅黑" panose="020B0503020204020204" pitchFamily="34" charset="-122"/>
                <a:sym typeface="宋体" panose="02010600030101010101" pitchFamily="2" charset="-122"/>
              </a:rPr>
              <a:t>--SMOTE</a:t>
            </a:r>
            <a:r>
              <a:rPr lang="zh-CN" altLang="en-US" dirty="0">
                <a:latin typeface="微软雅黑" panose="020B0503020204020204" pitchFamily="34" charset="-122"/>
                <a:ea typeface="微软雅黑" panose="020B0503020204020204" pitchFamily="34" charset="-122"/>
                <a:sym typeface="宋体" panose="02010600030101010101" pitchFamily="2" charset="-122"/>
              </a:rPr>
              <a:t>算法的改进</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marL="285750" lvl="0" indent="-285750" eaLnBrk="1" hangingPunct="1">
              <a:lnSpc>
                <a:spcPct val="150000"/>
              </a:lnSpc>
              <a:buSzPct val="8000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宋体" panose="02010600030101010101" pitchFamily="2" charset="-122"/>
              </a:rPr>
              <a:t>脑电波降维</a:t>
            </a:r>
            <a:r>
              <a:rPr lang="en-US" altLang="zh-CN" dirty="0">
                <a:latin typeface="微软雅黑" panose="020B0503020204020204" pitchFamily="34" charset="-122"/>
                <a:ea typeface="微软雅黑" panose="020B0503020204020204" pitchFamily="34" charset="-122"/>
                <a:sym typeface="宋体" panose="02010600030101010101" pitchFamily="2" charset="-122"/>
              </a:rPr>
              <a:t>--</a:t>
            </a:r>
            <a:r>
              <a:rPr lang="zh-CN" altLang="en-US" dirty="0">
                <a:latin typeface="微软雅黑" panose="020B0503020204020204" pitchFamily="34" charset="-122"/>
                <a:ea typeface="微软雅黑" panose="020B0503020204020204" pitchFamily="34" charset="-122"/>
                <a:sym typeface="宋体" panose="02010600030101010101" pitchFamily="2" charset="-122"/>
              </a:rPr>
              <a:t>局部线性嵌入算法的改进</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marL="285750" lvl="0" indent="-285750" eaLnBrk="1" hangingPunct="1">
              <a:lnSpc>
                <a:spcPct val="150000"/>
              </a:lnSpc>
              <a:buSzPct val="8000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宋体" panose="02010600030101010101" pitchFamily="2" charset="-122"/>
              </a:rPr>
              <a:t>数据集预处理的设计与实现</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71685" name="TextBox 18"/>
          <p:cNvSpPr txBox="1"/>
          <p:nvPr/>
        </p:nvSpPr>
        <p:spPr>
          <a:xfrm>
            <a:off x="2093913" y="4021138"/>
            <a:ext cx="5475287" cy="450850"/>
          </a:xfrm>
          <a:prstGeom prst="rect">
            <a:avLst/>
          </a:prstGeom>
          <a:noFill/>
          <a:ln w="9525">
            <a:noFill/>
          </a:ln>
        </p:spPr>
        <p:txBody>
          <a:bodyPr>
            <a:spAutoFit/>
          </a:bodyPr>
          <a:p>
            <a:pPr lvl="0" eaLnBrk="1" hangingPunct="1"/>
            <a:r>
              <a:rPr lang="zh-CN" altLang="en-US" sz="2200" b="1" dirty="0">
                <a:latin typeface="微软雅黑" panose="020B0503020204020204" pitchFamily="34" charset="-122"/>
                <a:ea typeface="微软雅黑" panose="020B0503020204020204" pitchFamily="34" charset="-122"/>
              </a:rPr>
              <a:t>展望</a:t>
            </a:r>
            <a:endParaRPr lang="zh-CN" altLang="en-US" sz="2200" b="1" dirty="0">
              <a:latin typeface="微软雅黑" panose="020B0503020204020204" pitchFamily="34" charset="-122"/>
              <a:ea typeface="微软雅黑" panose="020B0503020204020204" pitchFamily="34" charset="-122"/>
            </a:endParaRPr>
          </a:p>
        </p:txBody>
      </p:sp>
      <p:sp>
        <p:nvSpPr>
          <p:cNvPr id="71686" name="TextBox 18"/>
          <p:cNvSpPr/>
          <p:nvPr/>
        </p:nvSpPr>
        <p:spPr>
          <a:xfrm>
            <a:off x="2168525" y="4537075"/>
            <a:ext cx="5848350" cy="1001713"/>
          </a:xfrm>
          <a:prstGeom prst="rect">
            <a:avLst/>
          </a:prstGeom>
          <a:noFill/>
          <a:ln w="12700" cap="flat" cmpd="sng">
            <a:solidFill>
              <a:srgbClr val="385D8A"/>
            </a:solidFill>
            <a:prstDash val="dash"/>
            <a:miter/>
            <a:headEnd type="none" w="med" len="med"/>
            <a:tailEnd type="none" w="med" len="med"/>
          </a:ln>
        </p:spPr>
        <p:txBody>
          <a:bodyPr/>
          <a:p>
            <a:pPr marL="285750" lvl="0" indent="-285750" eaLnBrk="1" hangingPunct="1">
              <a:lnSpc>
                <a:spcPct val="150000"/>
              </a:lnSpc>
              <a:buSzPct val="8000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宋体" panose="02010600030101010101" pitchFamily="2" charset="-122"/>
              </a:rPr>
              <a:t>信息技术与医疗技术的学科差异性</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a:p>
            <a:pPr marL="285750" lvl="0" indent="-285750" eaLnBrk="1" hangingPunct="1">
              <a:lnSpc>
                <a:spcPct val="150000"/>
              </a:lnSpc>
              <a:buSzPct val="8000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sym typeface="宋体" panose="02010600030101010101" pitchFamily="2" charset="-122"/>
              </a:rPr>
              <a:t>预处理相关技术有待进一步研究</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1"/>
          <p:cNvSpPr>
            <a:spLocks noGrp="1"/>
          </p:cNvSpPr>
          <p:nvPr>
            <p:ph type="ctrTitle"/>
          </p:nvPr>
        </p:nvSpPr>
        <p:spPr>
          <a:xfrm>
            <a:off x="879475" y="31750"/>
            <a:ext cx="8229600" cy="1143000"/>
          </a:xfrm>
          <a:ln/>
        </p:spPr>
        <p:txBody>
          <a:bodyPr vert="horz" wrap="square" lIns="91440" tIns="45720" rIns="91440" bIns="45720" anchor="ctr"/>
          <a:p>
            <a:pPr marL="0" indent="0" algn="l" eaLnBrk="1" hangingPunct="1"/>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论文结构与创新</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0483" name="TextBox 18"/>
          <p:cNvSpPr txBox="1"/>
          <p:nvPr/>
        </p:nvSpPr>
        <p:spPr>
          <a:xfrm>
            <a:off x="1733550" y="1352550"/>
            <a:ext cx="5367338" cy="450850"/>
          </a:xfrm>
          <a:prstGeom prst="rect">
            <a:avLst/>
          </a:prstGeom>
          <a:noFill/>
          <a:ln w="9525">
            <a:noFill/>
          </a:ln>
        </p:spPr>
        <p:txBody>
          <a:bodyPr>
            <a:spAutoFit/>
          </a:bodyPr>
          <a:p>
            <a:pPr lvl="0" algn="ctr" eaLnBrk="1" hangingPunct="1"/>
            <a:r>
              <a:rPr lang="zh-CN" altLang="en-US" sz="2200" b="1" dirty="0">
                <a:latin typeface="微软雅黑" panose="020B0503020204020204" pitchFamily="34" charset="-122"/>
                <a:ea typeface="微软雅黑" panose="020B0503020204020204" pitchFamily="34" charset="-122"/>
              </a:rPr>
              <a:t>“人口死亡”数据集缺失值填补研究</a:t>
            </a:r>
            <a:endParaRPr lang="zh-CN" altLang="en-US" sz="2200" b="1" dirty="0">
              <a:latin typeface="微软雅黑" panose="020B0503020204020204" pitchFamily="34" charset="-122"/>
              <a:ea typeface="微软雅黑" panose="020B0503020204020204" pitchFamily="34" charset="-122"/>
            </a:endParaRPr>
          </a:p>
        </p:txBody>
      </p:sp>
      <p:sp>
        <p:nvSpPr>
          <p:cNvPr id="20484" name="TextBox 18"/>
          <p:cNvSpPr/>
          <p:nvPr/>
        </p:nvSpPr>
        <p:spPr>
          <a:xfrm>
            <a:off x="2005013" y="1843088"/>
            <a:ext cx="5202237" cy="965200"/>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宋体" panose="02010600030101010101" pitchFamily="2" charset="-122"/>
              </a:rPr>
              <a:t>着重研究随机森林缺失值填补技术，并针对其在处理非平衡数据集时的缺陷进行相关研究与改进</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0485" name="TextBox 18"/>
          <p:cNvSpPr txBox="1"/>
          <p:nvPr/>
        </p:nvSpPr>
        <p:spPr>
          <a:xfrm>
            <a:off x="3613150" y="2989263"/>
            <a:ext cx="4989513" cy="450850"/>
          </a:xfrm>
          <a:prstGeom prst="rect">
            <a:avLst/>
          </a:prstGeom>
          <a:noFill/>
          <a:ln w="9525">
            <a:noFill/>
          </a:ln>
        </p:spPr>
        <p:txBody>
          <a:bodyPr>
            <a:spAutoFit/>
          </a:bodyPr>
          <a:p>
            <a:pPr lvl="0" algn="ctr" eaLnBrk="1" hangingPunct="1"/>
            <a:r>
              <a:rPr lang="zh-CN" altLang="en-US" sz="2200" b="1" dirty="0">
                <a:latin typeface="微软雅黑" panose="020B0503020204020204" pitchFamily="34" charset="-122"/>
                <a:ea typeface="微软雅黑" panose="020B0503020204020204" pitchFamily="34" charset="-122"/>
              </a:rPr>
              <a:t>“脑电波”数据集降维技术研究</a:t>
            </a:r>
            <a:endParaRPr lang="zh-CN" altLang="en-US" sz="2200" b="1" dirty="0">
              <a:latin typeface="微软雅黑" panose="020B0503020204020204" pitchFamily="34" charset="-122"/>
              <a:ea typeface="微软雅黑" panose="020B0503020204020204" pitchFamily="34" charset="-122"/>
            </a:endParaRPr>
          </a:p>
        </p:txBody>
      </p:sp>
      <p:sp>
        <p:nvSpPr>
          <p:cNvPr id="20486" name="TextBox 18"/>
          <p:cNvSpPr/>
          <p:nvPr/>
        </p:nvSpPr>
        <p:spPr>
          <a:xfrm>
            <a:off x="3829050" y="3479800"/>
            <a:ext cx="4746625" cy="1031875"/>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宋体" panose="02010600030101010101" pitchFamily="2" charset="-122"/>
              </a:rPr>
              <a:t>着重研究局部线性嵌入降维技术，并针对其邻域点选择的问题提出相关改进</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20487" name="TextBox 18"/>
          <p:cNvSpPr txBox="1"/>
          <p:nvPr/>
        </p:nvSpPr>
        <p:spPr>
          <a:xfrm>
            <a:off x="1731963" y="4810125"/>
            <a:ext cx="5475287" cy="450850"/>
          </a:xfrm>
          <a:prstGeom prst="rect">
            <a:avLst/>
          </a:prstGeom>
          <a:noFill/>
          <a:ln w="9525">
            <a:noFill/>
          </a:ln>
        </p:spPr>
        <p:txBody>
          <a:bodyPr>
            <a:spAutoFit/>
          </a:bodyPr>
          <a:p>
            <a:pPr lvl="0" algn="ctr" eaLnBrk="1" hangingPunct="1"/>
            <a:r>
              <a:rPr lang="zh-CN" altLang="en-US" sz="2200" b="1" dirty="0">
                <a:latin typeface="微软雅黑" panose="020B0503020204020204" pitchFamily="34" charset="-122"/>
                <a:ea typeface="微软雅黑" panose="020B0503020204020204" pitchFamily="34" charset="-122"/>
              </a:rPr>
              <a:t>两个健康数据集的预处理设计与实现</a:t>
            </a:r>
            <a:endParaRPr lang="zh-CN" altLang="en-US" sz="2400" b="1" dirty="0">
              <a:latin typeface="微软雅黑" panose="020B0503020204020204" pitchFamily="34" charset="-122"/>
              <a:ea typeface="微软雅黑" panose="020B0503020204020204" pitchFamily="34" charset="-122"/>
            </a:endParaRPr>
          </a:p>
        </p:txBody>
      </p:sp>
      <p:sp>
        <p:nvSpPr>
          <p:cNvPr id="20488" name="TextBox 18"/>
          <p:cNvSpPr/>
          <p:nvPr/>
        </p:nvSpPr>
        <p:spPr>
          <a:xfrm>
            <a:off x="1733550" y="5268913"/>
            <a:ext cx="4748213" cy="1030287"/>
          </a:xfrm>
          <a:prstGeom prst="rect">
            <a:avLst/>
          </a:prstGeom>
          <a:noFill/>
          <a:ln w="12700" cap="flat" cmpd="sng">
            <a:solidFill>
              <a:srgbClr val="385D8A"/>
            </a:solidFill>
            <a:prstDash val="dash"/>
            <a:miter/>
            <a:headEnd type="none" w="med" len="med"/>
            <a:tailEnd type="none" w="med" len="med"/>
          </a:ln>
        </p:spPr>
        <p:txBody>
          <a:bodyPr/>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宋体" panose="02010600030101010101" pitchFamily="2" charset="-122"/>
              </a:rPr>
              <a:t>对“人口死亡”数据集和“癫痫病脑电波”数据集进行预处理的设计与实现</a:t>
            </a: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3730" name="直接连接符 3"/>
          <p:cNvSpPr/>
          <p:nvPr/>
        </p:nvSpPr>
        <p:spPr>
          <a:xfrm>
            <a:off x="0" y="2813050"/>
            <a:ext cx="4572000" cy="0"/>
          </a:xfrm>
          <a:prstGeom prst="line">
            <a:avLst/>
          </a:prstGeom>
          <a:ln w="9525" cap="flat" cmpd="sng">
            <a:solidFill>
              <a:srgbClr val="A5A5A5"/>
            </a:solidFill>
            <a:prstDash val="solid"/>
            <a:miter/>
            <a:headEnd type="none" w="med" len="med"/>
            <a:tailEnd type="none" w="med" len="med"/>
          </a:ln>
        </p:spPr>
      </p:sp>
      <p:sp>
        <p:nvSpPr>
          <p:cNvPr id="73731" name="直接连接符 4"/>
          <p:cNvSpPr/>
          <p:nvPr/>
        </p:nvSpPr>
        <p:spPr>
          <a:xfrm flipV="1">
            <a:off x="4632325" y="2349500"/>
            <a:ext cx="0" cy="431800"/>
          </a:xfrm>
          <a:prstGeom prst="line">
            <a:avLst/>
          </a:prstGeom>
          <a:ln w="38100" cap="flat" cmpd="sng">
            <a:solidFill>
              <a:srgbClr val="A5A5A5"/>
            </a:solidFill>
            <a:prstDash val="solid"/>
            <a:miter/>
            <a:headEnd type="none" w="med" len="med"/>
            <a:tailEnd type="none" w="med" len="med"/>
          </a:ln>
        </p:spPr>
      </p:sp>
      <p:sp>
        <p:nvSpPr>
          <p:cNvPr id="73732" name="直接连接符 6"/>
          <p:cNvSpPr/>
          <p:nvPr/>
        </p:nvSpPr>
        <p:spPr>
          <a:xfrm flipV="1">
            <a:off x="4716463" y="2492375"/>
            <a:ext cx="0" cy="288925"/>
          </a:xfrm>
          <a:prstGeom prst="line">
            <a:avLst/>
          </a:prstGeom>
          <a:ln w="38100" cap="flat" cmpd="sng">
            <a:solidFill>
              <a:srgbClr val="FFC000"/>
            </a:solidFill>
            <a:prstDash val="solid"/>
            <a:miter/>
            <a:headEnd type="none" w="med" len="med"/>
            <a:tailEnd type="none" w="med" len="med"/>
          </a:ln>
        </p:spPr>
      </p:sp>
      <p:pic>
        <p:nvPicPr>
          <p:cNvPr id="73733" name="图片 6"/>
          <p:cNvPicPr>
            <a:picLocks noChangeAspect="1"/>
          </p:cNvPicPr>
          <p:nvPr/>
        </p:nvPicPr>
        <p:blipFill>
          <a:blip r:embed="rId1"/>
          <a:srcRect l="2658" t="15540" r="83847" b="16675"/>
          <a:stretch>
            <a:fillRect/>
          </a:stretch>
        </p:blipFill>
        <p:spPr>
          <a:xfrm>
            <a:off x="7200900" y="-15875"/>
            <a:ext cx="1944688" cy="6889750"/>
          </a:xfrm>
          <a:prstGeom prst="rect">
            <a:avLst/>
          </a:prstGeom>
          <a:noFill/>
          <a:ln w="9525">
            <a:noFill/>
          </a:ln>
        </p:spPr>
      </p:pic>
      <p:pic>
        <p:nvPicPr>
          <p:cNvPr id="73734" name="图片 1"/>
          <p:cNvPicPr>
            <a:picLocks noChangeAspect="1"/>
          </p:cNvPicPr>
          <p:nvPr/>
        </p:nvPicPr>
        <p:blipFill>
          <a:blip r:embed="rId2"/>
          <a:stretch>
            <a:fillRect/>
          </a:stretch>
        </p:blipFill>
        <p:spPr>
          <a:xfrm>
            <a:off x="7681913" y="120650"/>
            <a:ext cx="768350" cy="766763"/>
          </a:xfrm>
          <a:prstGeom prst="rect">
            <a:avLst/>
          </a:prstGeom>
          <a:noFill/>
          <a:ln w="9525">
            <a:noFill/>
          </a:ln>
        </p:spPr>
      </p:pic>
      <p:sp>
        <p:nvSpPr>
          <p:cNvPr id="73735" name="文本框 1"/>
          <p:cNvSpPr txBox="1"/>
          <p:nvPr/>
        </p:nvSpPr>
        <p:spPr>
          <a:xfrm>
            <a:off x="1735138" y="2878138"/>
            <a:ext cx="6786562" cy="742950"/>
          </a:xfrm>
          <a:prstGeom prst="rect">
            <a:avLst/>
          </a:prstGeom>
          <a:noFill/>
          <a:ln w="9525">
            <a:noFill/>
          </a:ln>
        </p:spPr>
        <p:txBody>
          <a:bodyPr wrap="none">
            <a:spAutoFit/>
          </a:bodyPr>
          <a:p>
            <a:pPr lvl="0" algn="ctr" eaLnBrk="1" hangingPunct="1"/>
            <a:r>
              <a:rPr lang="zh-CN" altLang="en-US" sz="4000" b="1" dirty="0">
                <a:latin typeface="Segoe UI" panose="020B0502040204020203" pitchFamily="34" charset="0"/>
                <a:ea typeface="微软雅黑" panose="020B0503020204020204" pitchFamily="34" charset="-122"/>
                <a:sym typeface="宋体" panose="02010600030101010101" pitchFamily="2" charset="-122"/>
              </a:rPr>
              <a:t>感谢答辩组老师的辛勤工作！</a:t>
            </a:r>
            <a:endParaRPr lang="zh-CN" altLang="en-US" sz="4000" dirty="0">
              <a:latin typeface="Calibri" panose="020F050202020403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ctrTitle"/>
          </p:nvPr>
        </p:nvSpPr>
        <p:spPr>
          <a:xfrm>
            <a:off x="879475" y="31750"/>
            <a:ext cx="8229600" cy="1143000"/>
          </a:xfrm>
          <a:ln/>
        </p:spPr>
        <p:txBody>
          <a:bodyPr vert="horz" wrap="square" lIns="91440" tIns="45720" rIns="91440" bIns="45720" anchor="ctr"/>
          <a:p>
            <a:pPr marL="0" indent="0" algn="l" eaLnBrk="1" hangingPunct="1"/>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预处理技术概要</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1507" name="圆角矩形 4"/>
          <p:cNvSpPr/>
          <p:nvPr/>
        </p:nvSpPr>
        <p:spPr>
          <a:xfrm>
            <a:off x="698500" y="2233613"/>
            <a:ext cx="8591550" cy="3381375"/>
          </a:xfrm>
          <a:prstGeom prst="roundRect">
            <a:avLst>
              <a:gd name="adj" fmla="val 2949"/>
            </a:avLst>
          </a:prstGeom>
          <a:noFill/>
          <a:ln w="6350">
            <a:noFill/>
          </a:ln>
        </p:spPr>
        <p:txBody>
          <a:bodyPr/>
          <a:p>
            <a:pPr marL="285750" lvl="0" indent="-285750" eaLnBrk="1" hangingPunct="1">
              <a:lnSpc>
                <a:spcPct val="150000"/>
              </a:lnSpc>
              <a:buFont typeface="Arial" panose="020B0604020202020204" pitchFamily="34" charset="0"/>
              <a:buChar char="•"/>
            </a:pPr>
            <a:endParaRPr lang="zh-CN" altLang="en-US"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8" name="TextBox 5"/>
          <p:cNvSpPr/>
          <p:nvPr/>
        </p:nvSpPr>
        <p:spPr>
          <a:xfrm>
            <a:off x="1174750" y="2554288"/>
            <a:ext cx="1704975" cy="534987"/>
          </a:xfrm>
          <a:prstGeom prst="roundRect">
            <a:avLst>
              <a:gd name="adj" fmla="val 16667"/>
            </a:avLst>
          </a:prstGeom>
          <a:noFill/>
          <a:ln w="9525">
            <a:noFill/>
          </a:ln>
        </p:spPr>
        <p:txBody>
          <a:bodyPr>
            <a:spAutoFit/>
          </a:bodyPr>
          <a:p>
            <a:pPr lvl="0" algn="ctr" eaLnBrk="1" hangingPunct="1"/>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数据清理</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9" name="TextBox 8"/>
          <p:cNvSpPr/>
          <p:nvPr/>
        </p:nvSpPr>
        <p:spPr>
          <a:xfrm>
            <a:off x="1227138" y="3371850"/>
            <a:ext cx="1600200" cy="1700213"/>
          </a:xfrm>
          <a:prstGeom prst="roundRect">
            <a:avLst>
              <a:gd name="adj" fmla="val 3023"/>
            </a:avLst>
          </a:prstGeom>
          <a:solidFill>
            <a:srgbClr val="F6F5F5"/>
          </a:solidFill>
          <a:ln w="38100" cap="flat" cmpd="sng">
            <a:solidFill>
              <a:srgbClr val="F2F2F2"/>
            </a:solidFill>
            <a:prstDash val="solid"/>
            <a:miter/>
            <a:headEnd type="none" w="med" len="med"/>
            <a:tailEnd type="none" w="med" len="med"/>
          </a:ln>
        </p:spPr>
        <p:txBody>
          <a:bodyPr/>
          <a:p>
            <a:pPr lvl="0" eaLnBrk="1" hangingPunct="1">
              <a:lnSpc>
                <a:spcPct val="150000"/>
              </a:lnSpc>
            </a:pPr>
            <a:r>
              <a:rPr lang="en-US" altLang="zh-CN" dirty="0">
                <a:solidFill>
                  <a:srgbClr val="A5A5A5"/>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缺失值填补</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pPr lvl="0" eaLnBrk="1" hangingPunct="1">
              <a:lnSpc>
                <a:spcPct val="150000"/>
              </a:lnSpc>
            </a:pP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  光滑噪声</a:t>
            </a: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0" name="TextBox 5"/>
          <p:cNvSpPr/>
          <p:nvPr/>
        </p:nvSpPr>
        <p:spPr>
          <a:xfrm>
            <a:off x="3173413" y="2552700"/>
            <a:ext cx="1703387" cy="536575"/>
          </a:xfrm>
          <a:prstGeom prst="roundRect">
            <a:avLst>
              <a:gd name="adj" fmla="val 16667"/>
            </a:avLst>
          </a:prstGeom>
          <a:noFill/>
          <a:ln w="9525">
            <a:noFill/>
          </a:ln>
        </p:spPr>
        <p:txBody>
          <a:bodyPr>
            <a:spAutoFit/>
          </a:bodyPr>
          <a:p>
            <a:pPr lvl="0" algn="ctr" eaLnBrk="1" hangingPunct="1"/>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数据集成</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1" name="TextBox 5"/>
          <p:cNvSpPr/>
          <p:nvPr/>
        </p:nvSpPr>
        <p:spPr>
          <a:xfrm>
            <a:off x="5165725" y="2552700"/>
            <a:ext cx="1703388" cy="534988"/>
          </a:xfrm>
          <a:prstGeom prst="roundRect">
            <a:avLst>
              <a:gd name="adj" fmla="val 16667"/>
            </a:avLst>
          </a:prstGeom>
          <a:noFill/>
          <a:ln w="9525">
            <a:noFill/>
          </a:ln>
        </p:spPr>
        <p:txBody>
          <a:bodyPr>
            <a:spAutoFit/>
          </a:bodyPr>
          <a:p>
            <a:pPr lvl="0" algn="ctr" eaLnBrk="1" hangingPunct="1"/>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数据归约</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2" name="TextBox 5"/>
          <p:cNvSpPr/>
          <p:nvPr/>
        </p:nvSpPr>
        <p:spPr>
          <a:xfrm>
            <a:off x="7029450" y="2554288"/>
            <a:ext cx="1704975" cy="534987"/>
          </a:xfrm>
          <a:prstGeom prst="roundRect">
            <a:avLst>
              <a:gd name="adj" fmla="val 16667"/>
            </a:avLst>
          </a:prstGeom>
          <a:noFill/>
          <a:ln w="9525">
            <a:noFill/>
          </a:ln>
        </p:spPr>
        <p:txBody>
          <a:bodyPr>
            <a:spAutoFit/>
          </a:bodyPr>
          <a:p>
            <a:pPr lvl="0" algn="ctr" eaLnBrk="1" hangingPunct="1"/>
            <a:r>
              <a:rPr lang="zh-CN" altLang="en-US" sz="2400" b="1" dirty="0">
                <a:latin typeface="微软雅黑" panose="020B0503020204020204" pitchFamily="34" charset="-122"/>
                <a:ea typeface="微软雅黑" panose="020B0503020204020204" pitchFamily="34" charset="-122"/>
                <a:sym typeface="微软雅黑" panose="020B0503020204020204" pitchFamily="34" charset="-122"/>
              </a:rPr>
              <a:t>数据变换</a:t>
            </a:r>
            <a:endParaRPr lang="zh-CN" altLang="en-US" sz="24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96" name="TextBox 8"/>
          <p:cNvSpPr/>
          <p:nvPr/>
        </p:nvSpPr>
        <p:spPr>
          <a:xfrm>
            <a:off x="3178175" y="3371850"/>
            <a:ext cx="1816100" cy="1698625"/>
          </a:xfrm>
          <a:prstGeom prst="roundRect">
            <a:avLst>
              <a:gd name="adj" fmla="val 3023"/>
            </a:avLst>
          </a:prstGeom>
          <a:solidFill>
            <a:srgbClr val="F6F5F5"/>
          </a:solidFill>
          <a:ln w="38100" cap="flat" cmpd="sng">
            <a:solidFill>
              <a:srgbClr val="F2F2F2"/>
            </a:solidFill>
            <a:prstDash val="solid"/>
            <a:miter/>
            <a:headEnd type="none" w="med" len="med"/>
            <a:tailEnd type="none" w="med" len="med"/>
          </a:ln>
        </p:spPr>
        <p:txBody>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实体识别</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冗余分析</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数值冲突检测</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endParaRPr kumimoji="0" lang="zh-CN" altLang="en-US" sz="1800" b="0" i="0" u="none" strike="noStrike" kern="1200" cap="none" spc="0" normalizeH="0" baseline="0" noProof="1">
              <a:ln>
                <a:noFill/>
              </a:ln>
              <a:solidFill>
                <a:srgbClr val="A5A5A5"/>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2297" name="TextBox 8"/>
          <p:cNvSpPr/>
          <p:nvPr/>
        </p:nvSpPr>
        <p:spPr>
          <a:xfrm>
            <a:off x="5340350" y="3368675"/>
            <a:ext cx="1354138" cy="1701800"/>
          </a:xfrm>
          <a:prstGeom prst="roundRect">
            <a:avLst>
              <a:gd name="adj" fmla="val 3023"/>
            </a:avLst>
          </a:prstGeom>
          <a:solidFill>
            <a:srgbClr val="F6F5F5"/>
          </a:solidFill>
          <a:ln w="38100" cap="flat" cmpd="sng">
            <a:solidFill>
              <a:srgbClr val="F2F2F2"/>
            </a:solidFill>
            <a:prstDash val="solid"/>
            <a:miter/>
            <a:headEnd type="none" w="med" len="med"/>
            <a:tailEnd type="none" w="med" len="med"/>
          </a:ln>
        </p:spPr>
        <p:txBody>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维归约</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数值归约</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endParaRPr kumimoji="0" lang="zh-CN" altLang="en-US" sz="1800" b="0" i="0" u="none" strike="noStrike" kern="1200" cap="none" spc="0" normalizeH="0" baseline="0" noProof="1">
              <a:ln>
                <a:noFill/>
              </a:ln>
              <a:solidFill>
                <a:srgbClr val="A5A5A5"/>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12298" name="TextBox 8"/>
          <p:cNvSpPr/>
          <p:nvPr/>
        </p:nvSpPr>
        <p:spPr>
          <a:xfrm>
            <a:off x="7035800" y="3371850"/>
            <a:ext cx="1698625" cy="1700213"/>
          </a:xfrm>
          <a:prstGeom prst="roundRect">
            <a:avLst>
              <a:gd name="adj" fmla="val 3023"/>
            </a:avLst>
          </a:prstGeom>
          <a:solidFill>
            <a:srgbClr val="F6F5F5"/>
          </a:solidFill>
          <a:ln w="38100" cap="flat" cmpd="sng">
            <a:solidFill>
              <a:srgbClr val="F2F2F2"/>
            </a:solidFill>
            <a:prstDash val="solid"/>
            <a:miter/>
            <a:headEnd type="none" w="med" len="med"/>
            <a:tailEnd type="none" w="med" len="med"/>
          </a:ln>
        </p:spPr>
        <p:txBody>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0" i="0" u="none" strike="noStrike" kern="1200" cap="none" spc="0" normalizeH="0" baseline="0" noProof="1">
                <a:ln>
                  <a:noFill/>
                </a:ln>
                <a:solidFill>
                  <a:srgbClr val="A5A5A5"/>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r>
              <a:rPr kumimoji="0" lang="en-US" altLang="zh-CN"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数据规范化</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数据离散化</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概念分层</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endParaRPr kumimoji="0" lang="zh-CN" altLang="en-US" sz="1800" b="0" i="0" u="none" strike="noStrike" kern="1200" cap="none" spc="0" normalizeH="0" baseline="0" noProof="1">
              <a:ln>
                <a:noFill/>
              </a:ln>
              <a:solidFill>
                <a:srgbClr val="A5A5A5"/>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7173" name="TextBox 8"/>
          <p:cNvSpPr/>
          <p:nvPr/>
        </p:nvSpPr>
        <p:spPr>
          <a:xfrm>
            <a:off x="1662113" y="2530475"/>
            <a:ext cx="7031038" cy="3048000"/>
          </a:xfrm>
          <a:prstGeom prst="roundRect">
            <a:avLst>
              <a:gd name="adj" fmla="val 3023"/>
            </a:avLst>
          </a:prstGeom>
          <a:noFill/>
          <a:ln w="28575" cap="flat" cmpd="thickThin">
            <a:solidFill>
              <a:schemeClr val="accent1">
                <a:shade val="50000"/>
              </a:schemeClr>
            </a:solidFill>
            <a:prstDash val="dash"/>
            <a:miter/>
            <a:headEnd type="none" w="med" len="med"/>
            <a:tailEnd type="none" w="med" len="med"/>
          </a:ln>
        </p:spPr>
        <p:txBody>
          <a:body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a:t>
            </a: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数据来源：卫生局</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数据详情：记录死亡者的个人情况，如职业、年龄、性别、 </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学历、兴趣爱好等详细信息</a:t>
            </a:r>
            <a:endPar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挖掘目的：</a:t>
            </a:r>
            <a:r>
              <a:rPr kumimoji="0"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探讨自杀人群的明显特点，从而相关部门采取</a:t>
            </a:r>
            <a:endParaRPr kumimoji="0"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相应的措施减少社会中自杀情况的发生</a:t>
            </a:r>
            <a:endParaRPr kumimoji="0"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sz="20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  存在问题：数据冗余、数据不规范、</a:t>
            </a:r>
            <a:r>
              <a:rPr kumimoji="0" lang="en-US" altLang="zh-CN"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a:t>
            </a:r>
            <a:r>
              <a:rPr kumimoji="0" lang="zh-CN" altLang="en-US"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死亡方式</a:t>
            </a:r>
            <a:r>
              <a:rPr kumimoji="0" lang="en-US" altLang="zh-CN"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a:t>
            </a:r>
            <a:r>
              <a:rPr kumimoji="0" lang="zh-CN" altLang="en-US" sz="20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微软雅黑" panose="020B0503020204020204" pitchFamily="34" charset="-122"/>
              </a:rPr>
              <a:t>部分缺失</a:t>
            </a:r>
            <a:endParaRPr kumimoji="0" lang="zh-CN" sz="18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marL="285750" marR="0" lvl="0" indent="-285750" algn="l" defTabSz="914400" rtl="0" eaLnBrk="1" fontAlgn="base" latinLnBrk="0" hangingPunct="1">
              <a:lnSpc>
                <a:spcPct val="150000"/>
              </a:lnSpc>
              <a:spcBef>
                <a:spcPct val="0"/>
              </a:spcBef>
              <a:spcAft>
                <a:spcPct val="0"/>
              </a:spcAft>
              <a:buClrTx/>
              <a:buSzTx/>
              <a:buFont typeface="Arial" panose="020B0604020202020204" pitchFamily="34" charset="0"/>
              <a:buChar char="•"/>
              <a:defRPr/>
            </a:pPr>
            <a:endParaRPr kumimoji="0" lang="zh-CN" altLang="en-US" sz="1800" b="0" i="0" u="none" strike="noStrike" kern="1200" cap="none" spc="0" normalizeH="0" baseline="0" noProof="1">
              <a:ln>
                <a:noFill/>
              </a:ln>
              <a:solidFill>
                <a:srgbClr val="A5A5A5"/>
              </a:solidFill>
              <a:effectLst/>
              <a:uLnTx/>
              <a:uFillTx/>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sp>
        <p:nvSpPr>
          <p:cNvPr id="22" name="文本框 21"/>
          <p:cNvSpPr txBox="1"/>
          <p:nvPr/>
        </p:nvSpPr>
        <p:spPr>
          <a:xfrm>
            <a:off x="3741738" y="1798638"/>
            <a:ext cx="273208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数据集详细信息</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2" name="文本框 21"/>
          <p:cNvSpPr txBox="1"/>
          <p:nvPr/>
        </p:nvSpPr>
        <p:spPr>
          <a:xfrm>
            <a:off x="1333500" y="1174750"/>
            <a:ext cx="3424238" cy="565150"/>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类别缺失值填补技术</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grpSp>
        <p:nvGrpSpPr>
          <p:cNvPr id="24580" name="组合 5"/>
          <p:cNvGrpSpPr/>
          <p:nvPr/>
        </p:nvGrpSpPr>
        <p:grpSpPr>
          <a:xfrm>
            <a:off x="785813" y="3775075"/>
            <a:ext cx="2171700" cy="381000"/>
            <a:chOff x="888096" y="1000203"/>
            <a:chExt cx="4259825" cy="944066"/>
          </a:xfrm>
        </p:grpSpPr>
        <p:sp>
          <p:nvSpPr>
            <p:cNvPr id="3" name="矩形 2"/>
            <p:cNvSpPr/>
            <p:nvPr/>
          </p:nvSpPr>
          <p:spPr>
            <a:xfrm>
              <a:off x="913007" y="1043474"/>
              <a:ext cx="4194432" cy="873261"/>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 name="椭圆 3"/>
            <p:cNvSpPr/>
            <p:nvPr/>
          </p:nvSpPr>
          <p:spPr>
            <a:xfrm>
              <a:off x="888096" y="1000203"/>
              <a:ext cx="74734" cy="7080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 name="椭圆 4"/>
            <p:cNvSpPr/>
            <p:nvPr/>
          </p:nvSpPr>
          <p:spPr>
            <a:xfrm>
              <a:off x="888096" y="1873464"/>
              <a:ext cx="74734" cy="7080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6" name="椭圆 5"/>
            <p:cNvSpPr/>
            <p:nvPr/>
          </p:nvSpPr>
          <p:spPr>
            <a:xfrm>
              <a:off x="5073187" y="1873464"/>
              <a:ext cx="74734" cy="7080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7" name="椭圆 6"/>
            <p:cNvSpPr/>
            <p:nvPr/>
          </p:nvSpPr>
          <p:spPr>
            <a:xfrm>
              <a:off x="5073187" y="1008070"/>
              <a:ext cx="74734" cy="7474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grpSp>
      <p:grpSp>
        <p:nvGrpSpPr>
          <p:cNvPr id="24581" name="组合 17"/>
          <p:cNvGrpSpPr/>
          <p:nvPr/>
        </p:nvGrpSpPr>
        <p:grpSpPr>
          <a:xfrm>
            <a:off x="3179763" y="2479675"/>
            <a:ext cx="1090612" cy="460375"/>
            <a:chOff x="888096" y="1000203"/>
            <a:chExt cx="4259825" cy="944066"/>
          </a:xfrm>
        </p:grpSpPr>
        <p:sp>
          <p:nvSpPr>
            <p:cNvPr id="17" name="矩形 16"/>
            <p:cNvSpPr/>
            <p:nvPr/>
          </p:nvSpPr>
          <p:spPr>
            <a:xfrm>
              <a:off x="912898" y="1042524"/>
              <a:ext cx="4197819" cy="8757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8" name="椭圆 17"/>
            <p:cNvSpPr/>
            <p:nvPr/>
          </p:nvSpPr>
          <p:spPr>
            <a:xfrm>
              <a:off x="888096" y="1000203"/>
              <a:ext cx="74407"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9" name="椭圆 18"/>
            <p:cNvSpPr/>
            <p:nvPr/>
          </p:nvSpPr>
          <p:spPr>
            <a:xfrm>
              <a:off x="888096" y="1872650"/>
              <a:ext cx="74407"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0" name="椭圆 19"/>
            <p:cNvSpPr/>
            <p:nvPr/>
          </p:nvSpPr>
          <p:spPr>
            <a:xfrm>
              <a:off x="5073514" y="1872650"/>
              <a:ext cx="74407"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21" name="椭圆 20"/>
            <p:cNvSpPr/>
            <p:nvPr/>
          </p:nvSpPr>
          <p:spPr>
            <a:xfrm>
              <a:off x="5073514" y="1006714"/>
              <a:ext cx="74407" cy="7487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grpSp>
      <p:grpSp>
        <p:nvGrpSpPr>
          <p:cNvPr id="24582" name="组合 23"/>
          <p:cNvGrpSpPr/>
          <p:nvPr/>
        </p:nvGrpSpPr>
        <p:grpSpPr>
          <a:xfrm>
            <a:off x="3192463" y="4940300"/>
            <a:ext cx="1077912" cy="447675"/>
            <a:chOff x="888096" y="1000203"/>
            <a:chExt cx="4259825" cy="944066"/>
          </a:xfrm>
        </p:grpSpPr>
        <p:sp>
          <p:nvSpPr>
            <p:cNvPr id="24" name="矩形 23"/>
            <p:cNvSpPr/>
            <p:nvPr/>
          </p:nvSpPr>
          <p:spPr>
            <a:xfrm>
              <a:off x="913191" y="1043725"/>
              <a:ext cx="4197088" cy="8737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椭圆 24"/>
            <p:cNvSpPr/>
            <p:nvPr/>
          </p:nvSpPr>
          <p:spPr>
            <a:xfrm>
              <a:off x="888096" y="1000203"/>
              <a:ext cx="69008" cy="70304"/>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椭圆 25"/>
            <p:cNvSpPr/>
            <p:nvPr/>
          </p:nvSpPr>
          <p:spPr>
            <a:xfrm>
              <a:off x="888096" y="1873967"/>
              <a:ext cx="69008" cy="7030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椭圆 26"/>
            <p:cNvSpPr/>
            <p:nvPr/>
          </p:nvSpPr>
          <p:spPr>
            <a:xfrm>
              <a:off x="5078913" y="1873967"/>
              <a:ext cx="69008" cy="7030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椭圆 27"/>
            <p:cNvSpPr/>
            <p:nvPr/>
          </p:nvSpPr>
          <p:spPr>
            <a:xfrm>
              <a:off x="5072637" y="1006899"/>
              <a:ext cx="75284" cy="7699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29" name="直接连接符 28"/>
          <p:cNvCxnSpPr/>
          <p:nvPr/>
        </p:nvCxnSpPr>
        <p:spPr>
          <a:xfrm>
            <a:off x="2932113" y="3968750"/>
            <a:ext cx="1365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068638" y="2727325"/>
            <a:ext cx="0" cy="24606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055938" y="2724150"/>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3068638" y="5191125"/>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587" name="矩形 91"/>
          <p:cNvSpPr/>
          <p:nvPr/>
        </p:nvSpPr>
        <p:spPr>
          <a:xfrm>
            <a:off x="785813" y="3819525"/>
            <a:ext cx="2346325" cy="381000"/>
          </a:xfrm>
          <a:prstGeom prst="rect">
            <a:avLst/>
          </a:prstGeom>
          <a:noFill/>
          <a:ln w="9525">
            <a:noFill/>
          </a:ln>
        </p:spPr>
        <p:txBody>
          <a:bodyPr>
            <a:spAutoFit/>
          </a:bodyPr>
          <a:p>
            <a:pPr lvl="0" eaLnBrk="1" hangingPunct="1">
              <a:lnSpc>
                <a:spcPct val="90000"/>
              </a:lnSpc>
            </a:pPr>
            <a:r>
              <a:rPr lang="zh-CN" altLang="en-US" dirty="0">
                <a:latin typeface="Segoe UI" panose="020B0502040204020203" pitchFamily="34" charset="0"/>
                <a:ea typeface="微软雅黑" panose="020B0503020204020204" pitchFamily="34" charset="-122"/>
              </a:rPr>
              <a:t>类别缺失值填补技术</a:t>
            </a:r>
            <a:endParaRPr lang="zh-CN" altLang="en-US" dirty="0">
              <a:latin typeface="Segoe UI" panose="020B0502040204020203" pitchFamily="34" charset="0"/>
              <a:ea typeface="微软雅黑" panose="020B0503020204020204" pitchFamily="34" charset="-122"/>
            </a:endParaRPr>
          </a:p>
        </p:txBody>
      </p:sp>
      <p:sp>
        <p:nvSpPr>
          <p:cNvPr id="24588" name="矩形 93"/>
          <p:cNvSpPr/>
          <p:nvPr/>
        </p:nvSpPr>
        <p:spPr>
          <a:xfrm>
            <a:off x="3124200" y="2565400"/>
            <a:ext cx="1096963" cy="381000"/>
          </a:xfrm>
          <a:prstGeom prst="rect">
            <a:avLst/>
          </a:prstGeom>
          <a:noFill/>
          <a:ln w="9525">
            <a:noFill/>
          </a:ln>
        </p:spPr>
        <p:txBody>
          <a:bodyPr wrap="none">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传统技术</a:t>
            </a:r>
            <a:endParaRPr lang="zh-CN" altLang="en-US" dirty="0">
              <a:latin typeface="微软雅黑" panose="020B0503020204020204" pitchFamily="34" charset="-122"/>
              <a:ea typeface="微软雅黑" panose="020B0503020204020204" pitchFamily="34" charset="-122"/>
            </a:endParaRPr>
          </a:p>
        </p:txBody>
      </p:sp>
      <p:sp>
        <p:nvSpPr>
          <p:cNvPr id="37" name="矩形 36"/>
          <p:cNvSpPr/>
          <p:nvPr/>
        </p:nvSpPr>
        <p:spPr>
          <a:xfrm>
            <a:off x="3173413" y="5003800"/>
            <a:ext cx="1096963" cy="384175"/>
          </a:xfrm>
          <a:prstGeom prst="rect">
            <a:avLst/>
          </a:prstGeom>
        </p:spPr>
        <p:txBody>
          <a:bodyPr wrap="none">
            <a:spAutoFit/>
          </a:bodyPr>
          <a:lstStyle/>
          <a:p>
            <a:pPr marL="0" marR="0" lvl="0" indent="0" algn="l" defTabSz="912495" rtl="0" eaLnBrk="0" fontAlgn="base" latinLnBrk="0" hangingPunct="0">
              <a:lnSpc>
                <a:spcPct val="100000"/>
              </a:lnSpc>
              <a:spcBef>
                <a:spcPct val="0"/>
              </a:spcBef>
              <a:spcAft>
                <a:spcPct val="0"/>
              </a:spcAft>
              <a:buClrTx/>
              <a:buSzTx/>
              <a:buFontTx/>
              <a:buNone/>
              <a:defRPr/>
            </a:pPr>
            <a:r>
              <a:rPr kumimoji="0" lang="zh-CN" sz="18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现代技术</a:t>
            </a:r>
            <a:endParaRPr kumimoji="0" 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24590" name="组合 29"/>
          <p:cNvGrpSpPr/>
          <p:nvPr/>
        </p:nvGrpSpPr>
        <p:grpSpPr>
          <a:xfrm>
            <a:off x="4489450" y="1889125"/>
            <a:ext cx="1920875" cy="461963"/>
            <a:chOff x="888096" y="1000203"/>
            <a:chExt cx="4259825" cy="944066"/>
          </a:xfrm>
        </p:grpSpPr>
        <p:sp>
          <p:nvSpPr>
            <p:cNvPr id="44" name="矩形 43"/>
            <p:cNvSpPr/>
            <p:nvPr/>
          </p:nvSpPr>
          <p:spPr>
            <a:xfrm>
              <a:off x="909219" y="1042379"/>
              <a:ext cx="4199977" cy="87593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 name="椭圆 49"/>
            <p:cNvSpPr/>
            <p:nvPr/>
          </p:nvSpPr>
          <p:spPr>
            <a:xfrm>
              <a:off x="888096" y="1000203"/>
              <a:ext cx="70410"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6" name="椭圆 55"/>
            <p:cNvSpPr/>
            <p:nvPr/>
          </p:nvSpPr>
          <p:spPr>
            <a:xfrm>
              <a:off x="888096" y="1872896"/>
              <a:ext cx="70410"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7" name="椭圆 66"/>
            <p:cNvSpPr/>
            <p:nvPr/>
          </p:nvSpPr>
          <p:spPr>
            <a:xfrm>
              <a:off x="5077511" y="1872896"/>
              <a:ext cx="70410"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8" name="椭圆 67"/>
            <p:cNvSpPr/>
            <p:nvPr/>
          </p:nvSpPr>
          <p:spPr>
            <a:xfrm>
              <a:off x="5073991" y="1006691"/>
              <a:ext cx="73930" cy="7461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4591" name="组合 35"/>
          <p:cNvGrpSpPr/>
          <p:nvPr/>
        </p:nvGrpSpPr>
        <p:grpSpPr>
          <a:xfrm>
            <a:off x="4489450" y="2465388"/>
            <a:ext cx="1936750" cy="474662"/>
            <a:chOff x="888096" y="1000203"/>
            <a:chExt cx="4259825" cy="944066"/>
          </a:xfrm>
        </p:grpSpPr>
        <p:sp>
          <p:nvSpPr>
            <p:cNvPr id="70" name="矩形 69"/>
            <p:cNvSpPr/>
            <p:nvPr/>
          </p:nvSpPr>
          <p:spPr>
            <a:xfrm>
              <a:off x="909046" y="1044407"/>
              <a:ext cx="4200468" cy="8714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1" name="椭圆 70"/>
            <p:cNvSpPr/>
            <p:nvPr/>
          </p:nvSpPr>
          <p:spPr>
            <a:xfrm>
              <a:off x="888096" y="1000203"/>
              <a:ext cx="69833" cy="6946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 name="椭圆 71"/>
            <p:cNvSpPr/>
            <p:nvPr/>
          </p:nvSpPr>
          <p:spPr>
            <a:xfrm>
              <a:off x="888096" y="1874806"/>
              <a:ext cx="69833" cy="6946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3" name="椭圆 72"/>
            <p:cNvSpPr/>
            <p:nvPr/>
          </p:nvSpPr>
          <p:spPr>
            <a:xfrm>
              <a:off x="5078088" y="1874806"/>
              <a:ext cx="69833" cy="6946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4" name="椭圆 73"/>
            <p:cNvSpPr/>
            <p:nvPr/>
          </p:nvSpPr>
          <p:spPr>
            <a:xfrm>
              <a:off x="5074597" y="1006518"/>
              <a:ext cx="73324" cy="7577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87" name="直接连接符 86"/>
          <p:cNvCxnSpPr/>
          <p:nvPr/>
        </p:nvCxnSpPr>
        <p:spPr>
          <a:xfrm>
            <a:off x="4387850" y="2125663"/>
            <a:ext cx="6350" cy="11588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4373563" y="3284538"/>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132263" y="5181600"/>
            <a:ext cx="952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595" name="矩形 95"/>
          <p:cNvSpPr/>
          <p:nvPr/>
        </p:nvSpPr>
        <p:spPr>
          <a:xfrm>
            <a:off x="4500563" y="3073400"/>
            <a:ext cx="1622425" cy="379413"/>
          </a:xfrm>
          <a:prstGeom prst="rect">
            <a:avLst/>
          </a:prstGeom>
          <a:noFill/>
          <a:ln w="9525">
            <a:noFill/>
          </a:ln>
        </p:spPr>
        <p:txBody>
          <a:bodyPr wrap="none">
            <a:spAutoFit/>
          </a:bodyPr>
          <a:p>
            <a:pPr lvl="0"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中心度量填充</a:t>
            </a:r>
            <a:endParaRPr lang="zh-CN" altLang="en-US" dirty="0">
              <a:latin typeface="微软雅黑" panose="020B0503020204020204" pitchFamily="34" charset="-122"/>
              <a:ea typeface="微软雅黑" panose="020B0503020204020204" pitchFamily="34" charset="-122"/>
            </a:endParaRPr>
          </a:p>
        </p:txBody>
      </p:sp>
      <p:sp>
        <p:nvSpPr>
          <p:cNvPr id="24596" name="矩形 96"/>
          <p:cNvSpPr/>
          <p:nvPr/>
        </p:nvSpPr>
        <p:spPr>
          <a:xfrm>
            <a:off x="4591050" y="2520950"/>
            <a:ext cx="1096963" cy="379413"/>
          </a:xfrm>
          <a:prstGeom prst="rect">
            <a:avLst/>
          </a:prstGeom>
          <a:noFill/>
          <a:ln w="9525">
            <a:noFill/>
          </a:ln>
        </p:spPr>
        <p:txBody>
          <a:bodyPr wrap="none">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人工填写</a:t>
            </a:r>
            <a:endParaRPr lang="zh-CN" altLang="en-US" dirty="0">
              <a:latin typeface="微软雅黑" panose="020B0503020204020204" pitchFamily="34" charset="-122"/>
              <a:ea typeface="微软雅黑" panose="020B0503020204020204" pitchFamily="34" charset="-122"/>
            </a:endParaRPr>
          </a:p>
        </p:txBody>
      </p:sp>
      <p:sp>
        <p:nvSpPr>
          <p:cNvPr id="24597" name="矩形 96"/>
          <p:cNvSpPr/>
          <p:nvPr/>
        </p:nvSpPr>
        <p:spPr>
          <a:xfrm>
            <a:off x="4489450" y="1968500"/>
            <a:ext cx="1165225" cy="379413"/>
          </a:xfrm>
          <a:prstGeom prst="rect">
            <a:avLst/>
          </a:prstGeom>
          <a:noFill/>
          <a:ln w="9525">
            <a:noFill/>
          </a:ln>
        </p:spPr>
        <p:txBody>
          <a:bodyPr wrap="none">
            <a:spAutoFit/>
          </a:bodyPr>
          <a:p>
            <a:pPr lvl="0" eaLnBrk="1" hangingPunct="1">
              <a:lnSpc>
                <a:spcPct val="9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删除元组</a:t>
            </a:r>
            <a:endParaRPr lang="zh-CN" altLang="en-US" dirty="0">
              <a:latin typeface="微软雅黑" panose="020B0503020204020204" pitchFamily="34" charset="-122"/>
              <a:ea typeface="微软雅黑" panose="020B0503020204020204" pitchFamily="34" charset="-122"/>
            </a:endParaRPr>
          </a:p>
        </p:txBody>
      </p:sp>
      <p:grpSp>
        <p:nvGrpSpPr>
          <p:cNvPr id="24598" name="组合 29"/>
          <p:cNvGrpSpPr/>
          <p:nvPr/>
        </p:nvGrpSpPr>
        <p:grpSpPr>
          <a:xfrm>
            <a:off x="4495800" y="3036888"/>
            <a:ext cx="1947863" cy="461962"/>
            <a:chOff x="888096" y="1000203"/>
            <a:chExt cx="4259825" cy="944066"/>
          </a:xfrm>
        </p:grpSpPr>
        <p:sp>
          <p:nvSpPr>
            <p:cNvPr id="162" name="矩形 161"/>
            <p:cNvSpPr/>
            <p:nvPr/>
          </p:nvSpPr>
          <p:spPr>
            <a:xfrm>
              <a:off x="908926" y="1042377"/>
              <a:ext cx="4200804" cy="87593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3" name="椭圆 162"/>
            <p:cNvSpPr/>
            <p:nvPr/>
          </p:nvSpPr>
          <p:spPr>
            <a:xfrm>
              <a:off x="888096" y="1000203"/>
              <a:ext cx="69435"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4" name="椭圆 163"/>
            <p:cNvSpPr/>
            <p:nvPr/>
          </p:nvSpPr>
          <p:spPr>
            <a:xfrm>
              <a:off x="888096" y="1872896"/>
              <a:ext cx="69435"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5" name="椭圆 164"/>
            <p:cNvSpPr/>
            <p:nvPr/>
          </p:nvSpPr>
          <p:spPr>
            <a:xfrm>
              <a:off x="5078486" y="1872896"/>
              <a:ext cx="69435"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6" name="椭圆 165"/>
            <p:cNvSpPr/>
            <p:nvPr/>
          </p:nvSpPr>
          <p:spPr>
            <a:xfrm>
              <a:off x="5075013" y="1006691"/>
              <a:ext cx="72908" cy="746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24599" name="组合 173"/>
          <p:cNvGrpSpPr/>
          <p:nvPr/>
        </p:nvGrpSpPr>
        <p:grpSpPr>
          <a:xfrm>
            <a:off x="4495800" y="3871913"/>
            <a:ext cx="1946275" cy="461962"/>
            <a:chOff x="10186" y="5984"/>
            <a:chExt cx="3355" cy="727"/>
          </a:xfrm>
        </p:grpSpPr>
        <p:grpSp>
          <p:nvGrpSpPr>
            <p:cNvPr id="24667" name="组合 29"/>
            <p:cNvGrpSpPr/>
            <p:nvPr/>
          </p:nvGrpSpPr>
          <p:grpSpPr>
            <a:xfrm>
              <a:off x="10186" y="5984"/>
              <a:ext cx="3355" cy="727"/>
              <a:chOff x="888096" y="1000203"/>
              <a:chExt cx="4259825" cy="944066"/>
            </a:xfrm>
          </p:grpSpPr>
          <p:sp>
            <p:nvSpPr>
              <p:cNvPr id="168" name="矩形 167"/>
              <p:cNvSpPr/>
              <p:nvPr/>
            </p:nvSpPr>
            <p:spPr>
              <a:xfrm>
                <a:off x="908943" y="1042377"/>
                <a:ext cx="4200758" cy="87593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9" name="椭圆 168"/>
              <p:cNvSpPr/>
              <p:nvPr/>
            </p:nvSpPr>
            <p:spPr>
              <a:xfrm>
                <a:off x="888096" y="1000203"/>
                <a:ext cx="69491"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0" name="椭圆 169"/>
              <p:cNvSpPr/>
              <p:nvPr/>
            </p:nvSpPr>
            <p:spPr>
              <a:xfrm>
                <a:off x="888096" y="1872896"/>
                <a:ext cx="69491"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1" name="椭圆 170"/>
              <p:cNvSpPr/>
              <p:nvPr/>
            </p:nvSpPr>
            <p:spPr>
              <a:xfrm>
                <a:off x="5078430" y="1872896"/>
                <a:ext cx="69491"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2" name="椭圆 171"/>
              <p:cNvSpPr/>
              <p:nvPr/>
            </p:nvSpPr>
            <p:spPr>
              <a:xfrm>
                <a:off x="5074956" y="1006691"/>
                <a:ext cx="72965" cy="746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668" name="矩形 96"/>
            <p:cNvSpPr/>
            <p:nvPr/>
          </p:nvSpPr>
          <p:spPr>
            <a:xfrm>
              <a:off x="10269" y="6074"/>
              <a:ext cx="3193" cy="598"/>
            </a:xfrm>
            <a:prstGeom prst="rect">
              <a:avLst/>
            </a:prstGeom>
            <a:noFill/>
            <a:ln w="9525">
              <a:noFill/>
            </a:ln>
          </p:spPr>
          <p:txBody>
            <a:bodyPr>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最近邻规则分类</a:t>
              </a:r>
              <a:endParaRPr lang="zh-CN" altLang="en-US" dirty="0">
                <a:latin typeface="微软雅黑" panose="020B0503020204020204" pitchFamily="34" charset="-122"/>
                <a:ea typeface="微软雅黑" panose="020B0503020204020204" pitchFamily="34" charset="-122"/>
              </a:endParaRPr>
            </a:p>
          </p:txBody>
        </p:sp>
      </p:grpSp>
      <p:grpSp>
        <p:nvGrpSpPr>
          <p:cNvPr id="24600" name="组合 174"/>
          <p:cNvGrpSpPr/>
          <p:nvPr/>
        </p:nvGrpSpPr>
        <p:grpSpPr>
          <a:xfrm>
            <a:off x="4505325" y="4405313"/>
            <a:ext cx="1938338" cy="461962"/>
            <a:chOff x="10186" y="5984"/>
            <a:chExt cx="3355" cy="727"/>
          </a:xfrm>
        </p:grpSpPr>
        <p:grpSp>
          <p:nvGrpSpPr>
            <p:cNvPr id="24660" name="组合 29"/>
            <p:cNvGrpSpPr/>
            <p:nvPr/>
          </p:nvGrpSpPr>
          <p:grpSpPr>
            <a:xfrm>
              <a:off x="10186" y="5984"/>
              <a:ext cx="3355" cy="727"/>
              <a:chOff x="888096" y="1000203"/>
              <a:chExt cx="4259825" cy="944066"/>
            </a:xfrm>
          </p:grpSpPr>
          <p:sp>
            <p:nvSpPr>
              <p:cNvPr id="177" name="矩形 176"/>
              <p:cNvSpPr/>
              <p:nvPr/>
            </p:nvSpPr>
            <p:spPr>
              <a:xfrm>
                <a:off x="909029" y="1042377"/>
                <a:ext cx="4200514" cy="87593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8" name="椭圆 177"/>
              <p:cNvSpPr/>
              <p:nvPr/>
            </p:nvSpPr>
            <p:spPr>
              <a:xfrm>
                <a:off x="888096" y="1000203"/>
                <a:ext cx="69776"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9" name="椭圆 178"/>
              <p:cNvSpPr/>
              <p:nvPr/>
            </p:nvSpPr>
            <p:spPr>
              <a:xfrm>
                <a:off x="888096" y="1872896"/>
                <a:ext cx="69776"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0" name="椭圆 179"/>
              <p:cNvSpPr/>
              <p:nvPr/>
            </p:nvSpPr>
            <p:spPr>
              <a:xfrm>
                <a:off x="5078145" y="1872896"/>
                <a:ext cx="69776"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1" name="椭圆 180"/>
              <p:cNvSpPr/>
              <p:nvPr/>
            </p:nvSpPr>
            <p:spPr>
              <a:xfrm>
                <a:off x="5074655" y="1006691"/>
                <a:ext cx="73266" cy="746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661" name="矩形 96"/>
            <p:cNvSpPr/>
            <p:nvPr/>
          </p:nvSpPr>
          <p:spPr>
            <a:xfrm>
              <a:off x="10270" y="6074"/>
              <a:ext cx="2716" cy="598"/>
            </a:xfrm>
            <a:prstGeom prst="rect">
              <a:avLst/>
            </a:prstGeom>
            <a:noFill/>
            <a:ln w="9525">
              <a:noFill/>
            </a:ln>
          </p:spPr>
          <p:txBody>
            <a:bodyPr>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决策树分类</a:t>
              </a:r>
              <a:endParaRPr lang="zh-CN" altLang="en-US" dirty="0">
                <a:latin typeface="微软雅黑" panose="020B0503020204020204" pitchFamily="34" charset="-122"/>
                <a:ea typeface="微软雅黑" panose="020B0503020204020204" pitchFamily="34" charset="-122"/>
              </a:endParaRPr>
            </a:p>
          </p:txBody>
        </p:sp>
      </p:grpSp>
      <p:grpSp>
        <p:nvGrpSpPr>
          <p:cNvPr id="24601" name="组合 182"/>
          <p:cNvGrpSpPr/>
          <p:nvPr/>
        </p:nvGrpSpPr>
        <p:grpSpPr>
          <a:xfrm>
            <a:off x="4489450" y="6073775"/>
            <a:ext cx="1976438" cy="460375"/>
            <a:chOff x="10186" y="5984"/>
            <a:chExt cx="3355" cy="727"/>
          </a:xfrm>
        </p:grpSpPr>
        <p:grpSp>
          <p:nvGrpSpPr>
            <p:cNvPr id="24653" name="组合 29"/>
            <p:cNvGrpSpPr/>
            <p:nvPr/>
          </p:nvGrpSpPr>
          <p:grpSpPr>
            <a:xfrm>
              <a:off x="10186" y="5984"/>
              <a:ext cx="3355" cy="727"/>
              <a:chOff x="888096" y="1000203"/>
              <a:chExt cx="4259825" cy="944066"/>
            </a:xfrm>
          </p:grpSpPr>
          <p:sp>
            <p:nvSpPr>
              <p:cNvPr id="185" name="矩形 184"/>
              <p:cNvSpPr/>
              <p:nvPr/>
            </p:nvSpPr>
            <p:spPr>
              <a:xfrm>
                <a:off x="908625" y="1042524"/>
                <a:ext cx="4201658" cy="87570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6" name="椭圆 185"/>
              <p:cNvSpPr/>
              <p:nvPr/>
            </p:nvSpPr>
            <p:spPr>
              <a:xfrm>
                <a:off x="888096" y="1000203"/>
                <a:ext cx="68431"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7" name="椭圆 186"/>
              <p:cNvSpPr/>
              <p:nvPr/>
            </p:nvSpPr>
            <p:spPr>
              <a:xfrm>
                <a:off x="888096" y="1872650"/>
                <a:ext cx="68431"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8" name="椭圆 187"/>
              <p:cNvSpPr/>
              <p:nvPr/>
            </p:nvSpPr>
            <p:spPr>
              <a:xfrm>
                <a:off x="5079490" y="1872650"/>
                <a:ext cx="68431" cy="7161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9" name="椭圆 188"/>
              <p:cNvSpPr/>
              <p:nvPr/>
            </p:nvSpPr>
            <p:spPr>
              <a:xfrm>
                <a:off x="5076067" y="1006714"/>
                <a:ext cx="71854" cy="7487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654" name="矩形 96"/>
            <p:cNvSpPr/>
            <p:nvPr/>
          </p:nvSpPr>
          <p:spPr>
            <a:xfrm>
              <a:off x="10269" y="6074"/>
              <a:ext cx="3123" cy="600"/>
            </a:xfrm>
            <a:prstGeom prst="rect">
              <a:avLst/>
            </a:prstGeom>
            <a:noFill/>
            <a:ln w="9525">
              <a:noFill/>
            </a:ln>
          </p:spPr>
          <p:txBody>
            <a:bodyPr>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支持向量机分类</a:t>
              </a:r>
              <a:endParaRPr lang="zh-CN" altLang="en-US" dirty="0">
                <a:latin typeface="微软雅黑" panose="020B0503020204020204" pitchFamily="34" charset="-122"/>
                <a:ea typeface="微软雅黑" panose="020B0503020204020204" pitchFamily="34" charset="-122"/>
              </a:endParaRPr>
            </a:p>
          </p:txBody>
        </p:sp>
      </p:grpSp>
      <p:grpSp>
        <p:nvGrpSpPr>
          <p:cNvPr id="24602" name="组合 190"/>
          <p:cNvGrpSpPr/>
          <p:nvPr/>
        </p:nvGrpSpPr>
        <p:grpSpPr>
          <a:xfrm>
            <a:off x="4500563" y="5521325"/>
            <a:ext cx="1965325" cy="461963"/>
            <a:chOff x="10186" y="5984"/>
            <a:chExt cx="3355" cy="727"/>
          </a:xfrm>
        </p:grpSpPr>
        <p:grpSp>
          <p:nvGrpSpPr>
            <p:cNvPr id="24646" name="组合 29"/>
            <p:cNvGrpSpPr/>
            <p:nvPr/>
          </p:nvGrpSpPr>
          <p:grpSpPr>
            <a:xfrm>
              <a:off x="10186" y="5984"/>
              <a:ext cx="3355" cy="727"/>
              <a:chOff x="888096" y="1000203"/>
              <a:chExt cx="4259825" cy="944066"/>
            </a:xfrm>
          </p:grpSpPr>
          <p:sp>
            <p:nvSpPr>
              <p:cNvPr id="193" name="矩形 192"/>
              <p:cNvSpPr/>
              <p:nvPr/>
            </p:nvSpPr>
            <p:spPr>
              <a:xfrm>
                <a:off x="908741" y="1042379"/>
                <a:ext cx="4201329" cy="87593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4" name="椭圆 193"/>
              <p:cNvSpPr/>
              <p:nvPr/>
            </p:nvSpPr>
            <p:spPr>
              <a:xfrm>
                <a:off x="888096" y="1000203"/>
                <a:ext cx="68818"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5" name="椭圆 194"/>
              <p:cNvSpPr/>
              <p:nvPr/>
            </p:nvSpPr>
            <p:spPr>
              <a:xfrm>
                <a:off x="888096" y="1872896"/>
                <a:ext cx="68818"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6" name="椭圆 195"/>
              <p:cNvSpPr/>
              <p:nvPr/>
            </p:nvSpPr>
            <p:spPr>
              <a:xfrm>
                <a:off x="5079103" y="1872896"/>
                <a:ext cx="68818"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7" name="椭圆 196"/>
              <p:cNvSpPr/>
              <p:nvPr/>
            </p:nvSpPr>
            <p:spPr>
              <a:xfrm>
                <a:off x="5075661" y="1006691"/>
                <a:ext cx="72260" cy="7461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647" name="矩形 96"/>
            <p:cNvSpPr/>
            <p:nvPr/>
          </p:nvSpPr>
          <p:spPr>
            <a:xfrm>
              <a:off x="10269" y="6074"/>
              <a:ext cx="2687" cy="597"/>
            </a:xfrm>
            <a:prstGeom prst="rect">
              <a:avLst/>
            </a:prstGeom>
            <a:noFill/>
            <a:ln w="9525">
              <a:noFill/>
            </a:ln>
          </p:spPr>
          <p:txBody>
            <a:bodyPr>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神经网络</a:t>
              </a:r>
              <a:endParaRPr lang="zh-CN" altLang="en-US" dirty="0">
                <a:latin typeface="微软雅黑" panose="020B0503020204020204" pitchFamily="34" charset="-122"/>
                <a:ea typeface="微软雅黑" panose="020B0503020204020204" pitchFamily="34" charset="-122"/>
              </a:endParaRPr>
            </a:p>
          </p:txBody>
        </p:sp>
      </p:grpSp>
      <p:grpSp>
        <p:nvGrpSpPr>
          <p:cNvPr id="24603" name="组合 198"/>
          <p:cNvGrpSpPr/>
          <p:nvPr/>
        </p:nvGrpSpPr>
        <p:grpSpPr>
          <a:xfrm>
            <a:off x="4500563" y="4946650"/>
            <a:ext cx="1946275" cy="461963"/>
            <a:chOff x="10186" y="5984"/>
            <a:chExt cx="3355" cy="727"/>
          </a:xfrm>
        </p:grpSpPr>
        <p:grpSp>
          <p:nvGrpSpPr>
            <p:cNvPr id="24639" name="组合 29"/>
            <p:cNvGrpSpPr/>
            <p:nvPr/>
          </p:nvGrpSpPr>
          <p:grpSpPr>
            <a:xfrm>
              <a:off x="10186" y="5984"/>
              <a:ext cx="3355" cy="727"/>
              <a:chOff x="888096" y="1000203"/>
              <a:chExt cx="4259825" cy="944066"/>
            </a:xfrm>
          </p:grpSpPr>
          <p:sp>
            <p:nvSpPr>
              <p:cNvPr id="201" name="矩形 200"/>
              <p:cNvSpPr/>
              <p:nvPr/>
            </p:nvSpPr>
            <p:spPr>
              <a:xfrm>
                <a:off x="908943" y="1042379"/>
                <a:ext cx="4200756" cy="87593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2" name="椭圆 201"/>
              <p:cNvSpPr/>
              <p:nvPr/>
            </p:nvSpPr>
            <p:spPr>
              <a:xfrm>
                <a:off x="888096" y="1000203"/>
                <a:ext cx="69491"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3" name="椭圆 202"/>
              <p:cNvSpPr/>
              <p:nvPr/>
            </p:nvSpPr>
            <p:spPr>
              <a:xfrm>
                <a:off x="888096" y="1872896"/>
                <a:ext cx="69491"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4" name="椭圆 203"/>
              <p:cNvSpPr/>
              <p:nvPr/>
            </p:nvSpPr>
            <p:spPr>
              <a:xfrm>
                <a:off x="5078430" y="1872896"/>
                <a:ext cx="69491"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5" name="椭圆 204"/>
              <p:cNvSpPr/>
              <p:nvPr/>
            </p:nvSpPr>
            <p:spPr>
              <a:xfrm>
                <a:off x="5074954" y="1006691"/>
                <a:ext cx="72967" cy="7461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640" name="矩形 96"/>
            <p:cNvSpPr/>
            <p:nvPr/>
          </p:nvSpPr>
          <p:spPr>
            <a:xfrm>
              <a:off x="10269" y="6074"/>
              <a:ext cx="2477" cy="597"/>
            </a:xfrm>
            <a:prstGeom prst="rect">
              <a:avLst/>
            </a:prstGeom>
            <a:noFill/>
            <a:ln w="9525">
              <a:noFill/>
            </a:ln>
          </p:spPr>
          <p:txBody>
            <a:bodyPr>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集成分类</a:t>
              </a:r>
              <a:endParaRPr lang="zh-CN" altLang="en-US" dirty="0">
                <a:latin typeface="微软雅黑" panose="020B0503020204020204" pitchFamily="34" charset="-122"/>
                <a:ea typeface="微软雅黑" panose="020B0503020204020204" pitchFamily="34" charset="-122"/>
              </a:endParaRPr>
            </a:p>
          </p:txBody>
        </p:sp>
      </p:grpSp>
      <p:cxnSp>
        <p:nvCxnSpPr>
          <p:cNvPr id="207" name="直接连接符 206"/>
          <p:cNvCxnSpPr/>
          <p:nvPr/>
        </p:nvCxnSpPr>
        <p:spPr>
          <a:xfrm>
            <a:off x="6577013" y="4673600"/>
            <a:ext cx="0" cy="11525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a:xfrm>
            <a:off x="6435725" y="5208588"/>
            <a:ext cx="13652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4394200" y="4156075"/>
            <a:ext cx="0" cy="224313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4260850" y="2724150"/>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4383088" y="2124075"/>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4" name="直接连接符 213"/>
          <p:cNvCxnSpPr/>
          <p:nvPr/>
        </p:nvCxnSpPr>
        <p:spPr>
          <a:xfrm>
            <a:off x="4270375" y="5191125"/>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378325" y="4156075"/>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4391025" y="6399213"/>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4612" name="组合 216"/>
          <p:cNvGrpSpPr/>
          <p:nvPr/>
        </p:nvGrpSpPr>
        <p:grpSpPr>
          <a:xfrm>
            <a:off x="6700838" y="4425950"/>
            <a:ext cx="1687512" cy="461963"/>
            <a:chOff x="10186" y="5984"/>
            <a:chExt cx="3355" cy="727"/>
          </a:xfrm>
        </p:grpSpPr>
        <p:grpSp>
          <p:nvGrpSpPr>
            <p:cNvPr id="24632" name="组合 29"/>
            <p:cNvGrpSpPr/>
            <p:nvPr/>
          </p:nvGrpSpPr>
          <p:grpSpPr>
            <a:xfrm>
              <a:off x="10186" y="5984"/>
              <a:ext cx="3355" cy="727"/>
              <a:chOff x="888096" y="1000203"/>
              <a:chExt cx="4259825" cy="944066"/>
            </a:xfrm>
          </p:grpSpPr>
          <p:sp>
            <p:nvSpPr>
              <p:cNvPr id="219" name="矩形 218"/>
              <p:cNvSpPr/>
              <p:nvPr/>
            </p:nvSpPr>
            <p:spPr>
              <a:xfrm>
                <a:off x="912140" y="1042379"/>
                <a:ext cx="4195707" cy="875937"/>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0" name="椭圆 219"/>
              <p:cNvSpPr/>
              <p:nvPr/>
            </p:nvSpPr>
            <p:spPr>
              <a:xfrm>
                <a:off x="888096" y="1000203"/>
                <a:ext cx="68124"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1" name="椭圆 220"/>
              <p:cNvSpPr/>
              <p:nvPr/>
            </p:nvSpPr>
            <p:spPr>
              <a:xfrm>
                <a:off x="888096" y="1872896"/>
                <a:ext cx="68124"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2" name="椭圆 221"/>
              <p:cNvSpPr/>
              <p:nvPr/>
            </p:nvSpPr>
            <p:spPr>
              <a:xfrm>
                <a:off x="5079797" y="1872896"/>
                <a:ext cx="68124"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3" name="椭圆 222"/>
              <p:cNvSpPr/>
              <p:nvPr/>
            </p:nvSpPr>
            <p:spPr>
              <a:xfrm>
                <a:off x="5075788" y="1006691"/>
                <a:ext cx="72133" cy="7461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633" name="矩形 96"/>
            <p:cNvSpPr/>
            <p:nvPr/>
          </p:nvSpPr>
          <p:spPr>
            <a:xfrm>
              <a:off x="10269" y="6074"/>
              <a:ext cx="2808" cy="598"/>
            </a:xfrm>
            <a:prstGeom prst="rect">
              <a:avLst/>
            </a:prstGeom>
            <a:noFill/>
            <a:ln w="9525">
              <a:noFill/>
            </a:ln>
          </p:spPr>
          <p:txBody>
            <a:bodyPr>
              <a:spAutoFit/>
            </a:bodyPr>
            <a:p>
              <a:pPr lvl="0" eaLnBrk="1" hangingPunct="1">
                <a:lnSpc>
                  <a:spcPct val="90000"/>
                </a:lnSpc>
              </a:pPr>
              <a:r>
                <a:rPr lang="zh-CN" altLang="en-US" dirty="0">
                  <a:latin typeface="微软雅黑" panose="020B0503020204020204" pitchFamily="34" charset="-122"/>
                  <a:ea typeface="微软雅黑" panose="020B0503020204020204" pitchFamily="34" charset="-122"/>
                </a:rPr>
                <a:t>自举汇聚法</a:t>
              </a:r>
              <a:endParaRPr lang="zh-CN" altLang="en-US" dirty="0">
                <a:latin typeface="微软雅黑" panose="020B0503020204020204" pitchFamily="34" charset="-122"/>
                <a:ea typeface="微软雅黑" panose="020B0503020204020204" pitchFamily="34" charset="-122"/>
              </a:endParaRPr>
            </a:p>
          </p:txBody>
        </p:sp>
      </p:grpSp>
      <p:grpSp>
        <p:nvGrpSpPr>
          <p:cNvPr id="24613" name="组合 224"/>
          <p:cNvGrpSpPr/>
          <p:nvPr/>
        </p:nvGrpSpPr>
        <p:grpSpPr>
          <a:xfrm>
            <a:off x="6700838" y="5554663"/>
            <a:ext cx="1706562" cy="461962"/>
            <a:chOff x="10186" y="5984"/>
            <a:chExt cx="3355" cy="727"/>
          </a:xfrm>
        </p:grpSpPr>
        <p:grpSp>
          <p:nvGrpSpPr>
            <p:cNvPr id="24625" name="组合 29"/>
            <p:cNvGrpSpPr/>
            <p:nvPr/>
          </p:nvGrpSpPr>
          <p:grpSpPr>
            <a:xfrm>
              <a:off x="10186" y="5984"/>
              <a:ext cx="3355" cy="727"/>
              <a:chOff x="888096" y="1000203"/>
              <a:chExt cx="4259825" cy="944066"/>
            </a:xfrm>
          </p:grpSpPr>
          <p:sp>
            <p:nvSpPr>
              <p:cNvPr id="227" name="矩形 226"/>
              <p:cNvSpPr/>
              <p:nvPr/>
            </p:nvSpPr>
            <p:spPr>
              <a:xfrm>
                <a:off x="911872" y="1042377"/>
                <a:ext cx="4196423" cy="87593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8" name="椭圆 227"/>
              <p:cNvSpPr/>
              <p:nvPr/>
            </p:nvSpPr>
            <p:spPr>
              <a:xfrm>
                <a:off x="888096" y="1000203"/>
                <a:ext cx="71327"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9" name="椭圆 228"/>
              <p:cNvSpPr/>
              <p:nvPr/>
            </p:nvSpPr>
            <p:spPr>
              <a:xfrm>
                <a:off x="888096" y="1872896"/>
                <a:ext cx="71327"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0" name="椭圆 229"/>
              <p:cNvSpPr/>
              <p:nvPr/>
            </p:nvSpPr>
            <p:spPr>
              <a:xfrm>
                <a:off x="5076594" y="1872896"/>
                <a:ext cx="71327" cy="71373"/>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1" name="椭圆 230"/>
              <p:cNvSpPr/>
              <p:nvPr/>
            </p:nvSpPr>
            <p:spPr>
              <a:xfrm>
                <a:off x="5076594" y="1006691"/>
                <a:ext cx="71327" cy="746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626" name="矩形 96"/>
            <p:cNvSpPr/>
            <p:nvPr/>
          </p:nvSpPr>
          <p:spPr>
            <a:xfrm>
              <a:off x="10269" y="6074"/>
              <a:ext cx="2808" cy="597"/>
            </a:xfrm>
            <a:prstGeom prst="rect">
              <a:avLst/>
            </a:prstGeom>
            <a:noFill/>
            <a:ln w="9525">
              <a:noFill/>
            </a:ln>
          </p:spPr>
          <p:txBody>
            <a:bodyPr>
              <a:spAutoFit/>
            </a:bodyPr>
            <a:p>
              <a:pPr lvl="0" eaLnBrk="1" hangingPunct="1">
                <a:lnSpc>
                  <a:spcPct val="90000"/>
                </a:lnSpc>
              </a:pPr>
              <a:r>
                <a:rPr lang="en-US" altLang="zh-CN" dirty="0">
                  <a:latin typeface="微软雅黑" panose="020B0503020204020204" pitchFamily="34" charset="-122"/>
                  <a:ea typeface="微软雅黑" panose="020B0503020204020204" pitchFamily="34" charset="-122"/>
                </a:rPr>
                <a:t>Adaboost</a:t>
              </a:r>
              <a:endParaRPr lang="en-US" altLang="zh-CN" dirty="0">
                <a:latin typeface="微软雅黑" panose="020B0503020204020204" pitchFamily="34" charset="-122"/>
                <a:ea typeface="微软雅黑" panose="020B0503020204020204" pitchFamily="34" charset="-122"/>
              </a:endParaRPr>
            </a:p>
          </p:txBody>
        </p:sp>
      </p:grpSp>
      <p:grpSp>
        <p:nvGrpSpPr>
          <p:cNvPr id="24614" name="组合 232"/>
          <p:cNvGrpSpPr/>
          <p:nvPr/>
        </p:nvGrpSpPr>
        <p:grpSpPr>
          <a:xfrm>
            <a:off x="6700838" y="4946650"/>
            <a:ext cx="1697037" cy="463550"/>
            <a:chOff x="10186" y="5984"/>
            <a:chExt cx="3355" cy="727"/>
          </a:xfrm>
        </p:grpSpPr>
        <p:grpSp>
          <p:nvGrpSpPr>
            <p:cNvPr id="24618" name="组合 29"/>
            <p:cNvGrpSpPr/>
            <p:nvPr/>
          </p:nvGrpSpPr>
          <p:grpSpPr>
            <a:xfrm>
              <a:off x="10186" y="5984"/>
              <a:ext cx="3355" cy="727"/>
              <a:chOff x="888096" y="1000203"/>
              <a:chExt cx="4259825" cy="944066"/>
            </a:xfrm>
          </p:grpSpPr>
          <p:sp>
            <p:nvSpPr>
              <p:cNvPr id="235" name="矩形 234"/>
              <p:cNvSpPr/>
              <p:nvPr/>
            </p:nvSpPr>
            <p:spPr>
              <a:xfrm>
                <a:off x="912005" y="1042234"/>
                <a:ext cx="4196067" cy="876170"/>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6" name="椭圆 235"/>
              <p:cNvSpPr/>
              <p:nvPr/>
            </p:nvSpPr>
            <p:spPr>
              <a:xfrm>
                <a:off x="888096" y="1000203"/>
                <a:ext cx="71728" cy="7112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7" name="椭圆 236"/>
              <p:cNvSpPr/>
              <p:nvPr/>
            </p:nvSpPr>
            <p:spPr>
              <a:xfrm>
                <a:off x="888096" y="1873141"/>
                <a:ext cx="71728" cy="7112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8" name="椭圆 237"/>
              <p:cNvSpPr/>
              <p:nvPr/>
            </p:nvSpPr>
            <p:spPr>
              <a:xfrm>
                <a:off x="5076193" y="1873141"/>
                <a:ext cx="71728" cy="7112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9" name="椭圆 238"/>
              <p:cNvSpPr/>
              <p:nvPr/>
            </p:nvSpPr>
            <p:spPr>
              <a:xfrm>
                <a:off x="5076193" y="1006669"/>
                <a:ext cx="71728" cy="74362"/>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165" rtl="0" eaLnBrk="1" fontAlgn="base"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4619" name="矩形 96"/>
            <p:cNvSpPr/>
            <p:nvPr/>
          </p:nvSpPr>
          <p:spPr>
            <a:xfrm>
              <a:off x="10269" y="6074"/>
              <a:ext cx="2808" cy="597"/>
            </a:xfrm>
            <a:prstGeom prst="rect">
              <a:avLst/>
            </a:prstGeom>
            <a:noFill/>
            <a:ln w="9525">
              <a:noFill/>
            </a:ln>
          </p:spPr>
          <p:txBody>
            <a:bodyPr>
              <a:spAutoFit/>
            </a:bodyPr>
            <a:p>
              <a:pPr lvl="0" eaLnBrk="1" hangingPunct="1">
                <a:lnSpc>
                  <a:spcPct val="90000"/>
                </a:lnSpc>
              </a:pPr>
              <a:r>
                <a:rPr lang="zh-CN" altLang="en-US" b="1" dirty="0">
                  <a:latin typeface="微软雅黑" panose="020B0503020204020204" pitchFamily="34" charset="-122"/>
                  <a:ea typeface="微软雅黑" panose="020B0503020204020204" pitchFamily="34" charset="-122"/>
                </a:rPr>
                <a:t>随机森林</a:t>
              </a:r>
              <a:endParaRPr lang="zh-CN" altLang="en-US" b="1" dirty="0">
                <a:latin typeface="微软雅黑" panose="020B0503020204020204" pitchFamily="34" charset="-122"/>
                <a:ea typeface="微软雅黑" panose="020B0503020204020204" pitchFamily="34" charset="-122"/>
              </a:endParaRPr>
            </a:p>
          </p:txBody>
        </p:sp>
      </p:grpSp>
      <p:cxnSp>
        <p:nvCxnSpPr>
          <p:cNvPr id="241" name="直接连接符 240"/>
          <p:cNvCxnSpPr/>
          <p:nvPr/>
        </p:nvCxnSpPr>
        <p:spPr>
          <a:xfrm>
            <a:off x="6577013" y="4673600"/>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2" name="直接连接符 241"/>
          <p:cNvCxnSpPr/>
          <p:nvPr/>
        </p:nvCxnSpPr>
        <p:spPr>
          <a:xfrm>
            <a:off x="6572250" y="5802313"/>
            <a:ext cx="13335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617" name="直接连接符 4"/>
          <p:cNvSpPr/>
          <p:nvPr/>
        </p:nvSpPr>
        <p:spPr>
          <a:xfrm flipV="1">
            <a:off x="1743075" y="1739900"/>
            <a:ext cx="2605088" cy="1588"/>
          </a:xfrm>
          <a:prstGeom prst="line">
            <a:avLst/>
          </a:prstGeom>
          <a:ln w="6350" cap="flat" cmpd="sng">
            <a:solidFill>
              <a:srgbClr val="A5A5A5"/>
            </a:solidFill>
            <a:prstDash val="solid"/>
            <a:miter/>
            <a:headEnd type="none" w="med" len="med"/>
            <a:tailEnd type="none" w="med" len="me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6627"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pic>
        <p:nvPicPr>
          <p:cNvPr id="30" name="图片 29" descr="rf-all"/>
          <p:cNvPicPr>
            <a:picLocks noChangeAspect="1"/>
          </p:cNvPicPr>
          <p:nvPr/>
        </p:nvPicPr>
        <p:blipFill>
          <a:blip r:embed="rId1"/>
          <a:stretch>
            <a:fillRect/>
          </a:stretch>
        </p:blipFill>
        <p:spPr>
          <a:xfrm>
            <a:off x="2073275" y="1098550"/>
            <a:ext cx="6904038" cy="5738813"/>
          </a:xfrm>
          <a:prstGeom prst="rect">
            <a:avLst/>
          </a:prstGeom>
          <a:noFill/>
          <a:ln w="9525">
            <a:noFill/>
          </a:ln>
        </p:spPr>
      </p:pic>
      <p:sp>
        <p:nvSpPr>
          <p:cNvPr id="22" name="文本框 21"/>
          <p:cNvSpPr txBox="1"/>
          <p:nvPr/>
        </p:nvSpPr>
        <p:spPr>
          <a:xfrm>
            <a:off x="1270000" y="1173163"/>
            <a:ext cx="342423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随机森林</a:t>
            </a:r>
            <a:endPar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00" name="文本框 99"/>
          <p:cNvSpPr/>
          <p:nvPr/>
        </p:nvSpPr>
        <p:spPr>
          <a:xfrm>
            <a:off x="1635125" y="2212975"/>
            <a:ext cx="6883400" cy="1862138"/>
          </a:xfrm>
          <a:prstGeom prst="rect">
            <a:avLst/>
          </a:prstGeom>
          <a:noFill/>
          <a:ln w="12700" cap="flat" cmpd="sng">
            <a:solidFill>
              <a:srgbClr val="385D8A"/>
            </a:solidFill>
            <a:prstDash val="dash"/>
            <a:miter/>
            <a:headEnd type="none" w="med" len="med"/>
            <a:tailEnd type="none" w="med" len="med"/>
          </a:ln>
        </p:spPr>
        <p:txBody>
          <a:bodyPr/>
          <a:lstStyle/>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以决策树作为基础，由多个弱分类器组成的强分类器</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对数据集的数据（行）和特征（列）进行随机选择；通过分裂规则生成多棵决策树组成随机森林</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最后新数据的分类结果按决策树投票结果而定</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p:txBody>
      </p:sp>
      <p:sp>
        <p:nvSpPr>
          <p:cNvPr id="26631" name="直接连接符 4"/>
          <p:cNvSpPr/>
          <p:nvPr/>
        </p:nvSpPr>
        <p:spPr>
          <a:xfrm flipV="1">
            <a:off x="2222500" y="1738313"/>
            <a:ext cx="1517650" cy="1587"/>
          </a:xfrm>
          <a:prstGeom prst="line">
            <a:avLst/>
          </a:prstGeom>
          <a:ln w="6350" cap="flat" cmpd="sng">
            <a:solidFill>
              <a:srgbClr val="A5A5A5"/>
            </a:solidFill>
            <a:prstDash val="solid"/>
            <a:miter/>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par>
                                <p:cTn id="8" presetID="1" presetClass="exit" presetSubtype="0" fill="hold" grpId="2" nodeType="withEffect">
                                  <p:stCondLst>
                                    <p:cond delay="0"/>
                                  </p:stCondLst>
                                  <p:childTnLst>
                                    <p:set>
                                      <p:cBhvr>
                                        <p:cTn id="9" dur="1" fill="hold">
                                          <p:stCondLst>
                                            <p:cond delay="0"/>
                                          </p:stCondLst>
                                        </p:cTn>
                                        <p:tgtEl>
                                          <p:spTgt spid="1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0" grpId="1" animBg="1"/>
      <p:bldP spid="100"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ctrTitle"/>
          </p:nvPr>
        </p:nvSpPr>
        <p:spPr>
          <a:xfrm>
            <a:off x="663575" y="31750"/>
            <a:ext cx="8229600" cy="1143000"/>
          </a:xfrm>
          <a:ln/>
        </p:spPr>
        <p:txBody>
          <a:bodyPr vert="horz" wrap="square" lIns="91440" tIns="45720" rIns="91440" bIns="45720" anchor="ctr"/>
          <a:p>
            <a:pPr marL="0" indent="0" algn="l" eaLnBrk="1" hangingPunct="1"/>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人口死亡</a:t>
            </a:r>
            <a:r>
              <a:rPr lang="en-US" altLang="zh-CN" sz="3200" b="1" kern="1200" dirty="0">
                <a:latin typeface="微软雅黑" panose="020B0503020204020204" pitchFamily="34" charset="-122"/>
                <a:ea typeface="微软雅黑" panose="020B0503020204020204" pitchFamily="34" charset="-122"/>
                <a:cs typeface="+mj-cs"/>
                <a:sym typeface="Calibri" panose="020F0502020204030204" pitchFamily="34" charset="0"/>
              </a:rPr>
              <a:t>”</a:t>
            </a:r>
            <a:r>
              <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rPr>
              <a:t>数据集缺失值填补研究</a:t>
            </a:r>
            <a:endParaRPr lang="zh-CN" altLang="en-US" sz="3200" b="1" kern="1200" dirty="0">
              <a:latin typeface="微软雅黑" panose="020B0503020204020204" pitchFamily="34" charset="-122"/>
              <a:ea typeface="微软雅黑" panose="020B0503020204020204" pitchFamily="34" charset="-122"/>
              <a:cs typeface="+mj-cs"/>
              <a:sym typeface="Calibri" panose="020F0502020204030204" pitchFamily="34" charset="0"/>
            </a:endParaRPr>
          </a:p>
        </p:txBody>
      </p:sp>
      <p:sp>
        <p:nvSpPr>
          <p:cNvPr id="27651" name="直接连接符 4"/>
          <p:cNvSpPr/>
          <p:nvPr/>
        </p:nvSpPr>
        <p:spPr>
          <a:xfrm flipV="1">
            <a:off x="2222500" y="1739900"/>
            <a:ext cx="1517650" cy="1588"/>
          </a:xfrm>
          <a:prstGeom prst="line">
            <a:avLst/>
          </a:prstGeom>
          <a:ln w="6350" cap="flat" cmpd="sng">
            <a:solidFill>
              <a:srgbClr val="A5A5A5"/>
            </a:solidFill>
            <a:prstDash val="solid"/>
            <a:miter/>
            <a:headEnd type="none" w="med" len="med"/>
            <a:tailEnd type="none" w="med" len="med"/>
          </a:ln>
        </p:spPr>
      </p:sp>
      <p:sp>
        <p:nvSpPr>
          <p:cNvPr id="100" name="文本框 99"/>
          <p:cNvSpPr/>
          <p:nvPr/>
        </p:nvSpPr>
        <p:spPr>
          <a:xfrm>
            <a:off x="1652588" y="2320925"/>
            <a:ext cx="6881813" cy="1860550"/>
          </a:xfrm>
          <a:prstGeom prst="rect">
            <a:avLst/>
          </a:prstGeom>
          <a:noFill/>
          <a:ln w="12700" cap="flat" cmpd="sng">
            <a:solidFill>
              <a:srgbClr val="385D8A"/>
            </a:solidFill>
            <a:prstDash val="dash"/>
            <a:miter/>
            <a:headEnd type="none" w="med" len="med"/>
            <a:tailEnd type="none" w="med" len="med"/>
          </a:ln>
        </p:spPr>
        <p:txBody>
          <a:bodyPr/>
          <a:lstStyle/>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抗噪声能力强</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不易产生过拟合现象</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特征较多时，速度较快</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易做成并行化方法</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p:txBody>
      </p:sp>
      <p:sp>
        <p:nvSpPr>
          <p:cNvPr id="22" name="文本框 21"/>
          <p:cNvSpPr txBox="1"/>
          <p:nvPr/>
        </p:nvSpPr>
        <p:spPr>
          <a:xfrm>
            <a:off x="1268413" y="1173163"/>
            <a:ext cx="3424238" cy="566738"/>
          </a:xfrm>
          <a:prstGeom prst="rect">
            <a:avLst/>
          </a:prstGeom>
          <a:noFill/>
        </p:spPr>
        <p:txBody>
          <a:bodyPr>
            <a:spAutoFit/>
          </a:bodyPr>
          <a:lstStyle/>
          <a:p>
            <a:pPr marL="0" marR="0" lvl="0" indent="0" algn="ctr" defTabSz="456565" rtl="0" eaLnBrk="1" fontAlgn="base" latinLnBrk="0" hangingPunct="1">
              <a:lnSpc>
                <a:spcPct val="13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随机森林特点</a:t>
            </a:r>
            <a:endParaRPr kumimoji="0"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2" name="文本框 1"/>
          <p:cNvSpPr txBox="1"/>
          <p:nvPr/>
        </p:nvSpPr>
        <p:spPr>
          <a:xfrm>
            <a:off x="1652588" y="1863725"/>
            <a:ext cx="976313" cy="457200"/>
          </a:xfrm>
          <a:prstGeom prst="rect">
            <a:avLst/>
          </a:prstGeom>
          <a:noFill/>
        </p:spPr>
        <p:txBody>
          <a:bodyPr>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优点</a:t>
            </a:r>
            <a:endPar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文本框 2"/>
          <p:cNvSpPr txBox="1"/>
          <p:nvPr/>
        </p:nvSpPr>
        <p:spPr>
          <a:xfrm>
            <a:off x="1652588" y="4260850"/>
            <a:ext cx="792163" cy="457200"/>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缺点</a:t>
            </a:r>
            <a:endParaRPr kumimoji="0" lang="zh-CN" altLang="en-US" sz="2400" b="0" i="0" u="none" strike="noStrike" kern="1200" cap="none" spc="0" normalizeH="0" baseline="0" noProof="1">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文本框 99"/>
          <p:cNvSpPr/>
          <p:nvPr/>
        </p:nvSpPr>
        <p:spPr>
          <a:xfrm>
            <a:off x="1652588" y="4718050"/>
            <a:ext cx="6881813" cy="1460500"/>
          </a:xfrm>
          <a:prstGeom prst="rect">
            <a:avLst/>
          </a:prstGeom>
          <a:noFill/>
          <a:ln w="12700" cap="flat" cmpd="sng">
            <a:solidFill>
              <a:srgbClr val="385D8A"/>
            </a:solidFill>
            <a:prstDash val="dash"/>
            <a:miter/>
            <a:headEnd type="none" w="med" len="med"/>
            <a:tailEnd type="none" w="med" len="med"/>
          </a:ln>
        </p:spPr>
        <p:txBody>
          <a:bodyPr/>
          <a:lstStyle/>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单棵决策树预测效果差</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无法控制模型内部运行</a:t>
            </a: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285750" marR="0" lvl="0" indent="-285750" algn="l" defTabSz="914400" rtl="0" eaLnBrk="1" fontAlgn="base" latinLnBrk="0" hangingPunct="1">
              <a:lnSpc>
                <a:spcPct val="150000"/>
              </a:lnSpc>
              <a:spcBef>
                <a:spcPct val="0"/>
              </a:spcBef>
              <a:spcAft>
                <a:spcPct val="0"/>
              </a:spcAft>
              <a:buClrTx/>
              <a:buSzPct val="80000"/>
              <a:buFont typeface="Wingdings" panose="05000000000000000000" charset="0"/>
              <a:buChar char="l"/>
              <a:defRPr/>
            </a:pPr>
            <a:r>
              <a:rPr kumimoji="0" lang="zh-CN" altLang="en-US" sz="18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rPr>
              <a:t>处理非平衡数据集效果较差</a:t>
            </a:r>
            <a:endParaRPr kumimoji="0" lang="zh-CN" altLang="en-US" sz="1800" b="1"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微软雅黑" panose="020B0503020204020204" pitchFamily="34" charset="-122"/>
              <a:ea typeface="微软雅黑" panose="020B0503020204020204" pitchFamily="34" charset="-122"/>
              <a:cs typeface="+mn-ea"/>
              <a:sym typeface="+mn-ea"/>
            </a:endParaRPr>
          </a:p>
        </p:txBody>
      </p:sp>
      <p:sp>
        <p:nvSpPr>
          <p:cNvPr id="5" name="文本框 99"/>
          <p:cNvSpPr/>
          <p:nvPr/>
        </p:nvSpPr>
        <p:spPr>
          <a:xfrm>
            <a:off x="3425825" y="4089400"/>
            <a:ext cx="5467350" cy="723900"/>
          </a:xfrm>
          <a:prstGeom prst="rect">
            <a:avLst/>
          </a:prstGeom>
          <a:solidFill>
            <a:srgbClr val="F6F5F5"/>
          </a:solidFill>
          <a:ln w="12700" cap="flat" cmpd="sng">
            <a:solidFill>
              <a:srgbClr val="F6F5F5"/>
            </a:solidFill>
            <a:prstDash val="dash"/>
            <a:miter/>
            <a:headEnd type="none" w="med" len="med"/>
            <a:tailEnd type="none" w="med" len="med"/>
          </a:ln>
        </p:spPr>
        <p:txBody>
          <a:bodyPr/>
          <a:p>
            <a:pPr lvl="0" eaLnBrk="1" hangingPunct="1">
              <a:lnSpc>
                <a:spcPct val="150000"/>
              </a:lnSpc>
              <a:buSzPct val="80000"/>
              <a:buFont typeface="Wingdings" panose="05000000000000000000" pitchFamily="2" charset="2"/>
            </a:pP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自杀</a:t>
            </a: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与</a:t>
            </a: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非自杀</a:t>
            </a:r>
            <a:r>
              <a:rPr lang="en-US" altLang="zh-CN" sz="2400" dirty="0">
                <a:latin typeface="微软雅黑" panose="020B0503020204020204" pitchFamily="34" charset="-122"/>
                <a:ea typeface="微软雅黑" panose="020B0503020204020204" pitchFamily="34" charset="-122"/>
                <a:sym typeface="宋体" panose="02010600030101010101" pitchFamily="2" charset="-122"/>
              </a:rPr>
              <a:t>”</a:t>
            </a:r>
            <a:r>
              <a:rPr lang="zh-CN" altLang="en-US" sz="2400" dirty="0">
                <a:latin typeface="微软雅黑" panose="020B0503020204020204" pitchFamily="34" charset="-122"/>
                <a:ea typeface="微软雅黑" panose="020B0503020204020204" pitchFamily="34" charset="-122"/>
                <a:sym typeface="宋体" panose="02010600030101010101" pitchFamily="2" charset="-122"/>
              </a:rPr>
              <a:t>比例相差巨大！</a:t>
            </a:r>
            <a:endParaRPr lang="zh-CN" altLang="en-US" sz="2400" dirty="0">
              <a:latin typeface="微软雅黑" panose="020B0503020204020204" pitchFamily="34" charset="-122"/>
              <a:ea typeface="微软雅黑" panose="020B0503020204020204" pitchFamily="34" charset="-122"/>
              <a:sym typeface="宋体" panose="02010600030101010101" pitchFamily="2" charset="-122"/>
            </a:endParaRPr>
          </a:p>
          <a:p>
            <a:pPr lvl="0" eaLnBrk="1" hangingPunct="1">
              <a:lnSpc>
                <a:spcPct val="150000"/>
              </a:lnSpc>
            </a:pPr>
            <a:endParaRPr lang="zh-CN" altLang="en-US"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弧形 5"/>
          <p:cNvSpPr/>
          <p:nvPr/>
        </p:nvSpPr>
        <p:spPr>
          <a:xfrm rot="6240000">
            <a:off x="3917156" y="3205956"/>
            <a:ext cx="2533650" cy="2808288"/>
          </a:xfrm>
          <a:prstGeom prst="arc">
            <a:avLst/>
          </a:prstGeom>
          <a:ln w="50800">
            <a:solidFill>
              <a:schemeClr val="accent1"/>
            </a:solidFill>
            <a:headEnd type="stealth" w="lg" len="lg"/>
            <a:tailEnd type="none"/>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4887</Words>
  <Application>WPS 演示</Application>
  <PresentationFormat/>
  <Paragraphs>717</Paragraphs>
  <Slides>40</Slides>
  <Notes>17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28</vt:i4>
      </vt:variant>
      <vt:variant>
        <vt:lpstr>幻灯片标题</vt:lpstr>
      </vt:variant>
      <vt:variant>
        <vt:i4>40</vt:i4>
      </vt:variant>
    </vt:vector>
  </HeadingPairs>
  <TitlesOfParts>
    <vt:vector size="83" baseType="lpstr">
      <vt:lpstr>Arial</vt:lpstr>
      <vt:lpstr>宋体</vt:lpstr>
      <vt:lpstr>Wingdings</vt:lpstr>
      <vt:lpstr>Calibri</vt:lpstr>
      <vt:lpstr>Verdana</vt:lpstr>
      <vt:lpstr>Segoe UI</vt:lpstr>
      <vt:lpstr>微软雅黑</vt:lpstr>
      <vt:lpstr>Calibri Light</vt:lpstr>
      <vt:lpstr>黑体</vt:lpstr>
      <vt:lpstr>Times New Roman</vt:lpstr>
      <vt:lpstr>+mn-ea</vt:lpstr>
      <vt:lpstr>Arial</vt:lpstr>
      <vt:lpstr>Wingdings</vt:lpstr>
      <vt:lpstr>Segoe Print</vt:lpstr>
      <vt:lpstr>Office 主题​​</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Sophie</dc:creator>
  <cp:lastModifiedBy>shinneyou</cp:lastModifiedBy>
  <cp:revision>1198</cp:revision>
  <dcterms:created xsi:type="dcterms:W3CDTF">2011-03-30T14:55:00Z</dcterms:created>
  <dcterms:modified xsi:type="dcterms:W3CDTF">2017-05-08T04:52:55Z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