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  <p:sldId id="294" r:id="rId29"/>
    <p:sldId id="296" r:id="rId30"/>
    <p:sldId id="297" r:id="rId31"/>
    <p:sldId id="298" r:id="rId32"/>
    <p:sldId id="299" r:id="rId33"/>
    <p:sldId id="300" r:id="rId34"/>
    <p:sldId id="301" r:id="rId35"/>
    <p:sldId id="303" r:id="rId36"/>
    <p:sldId id="302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09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10.bin"/><Relationship Id="rId1" Type="http://schemas.openxmlformats.org/officeDocument/2006/relationships/oleObject" Target="../embeddings/oleObject10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80030" y="1132840"/>
            <a:ext cx="5882640" cy="4568190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80030" y="1132205"/>
            <a:ext cx="5920105" cy="456882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(area=0.61)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(area=0.72)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8" name="直接箭头连接符 157"/>
          <p:cNvCxnSpPr/>
          <p:nvPr/>
        </p:nvCxnSpPr>
        <p:spPr>
          <a:xfrm>
            <a:off x="2212340" y="298640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2202180" y="166370"/>
            <a:ext cx="10160" cy="282892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74955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2897505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3606800" y="2553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2698115" y="18376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275965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65239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3110865" y="1129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3072765" y="6756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25340" y="14655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649980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976245" y="1837690"/>
            <a:ext cx="97155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404177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302125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058795" y="9772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271" name="对象 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2765" y="166116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765" y="166116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71665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95420" y="20434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78020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2755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99280" y="16446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31030" y="1345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420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25340" y="17303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06908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21990" y="1891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194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97505" y="1238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680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0614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998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13175" y="937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92955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10330" y="676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2125" y="1079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31030" y="9709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82110" y="13055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06140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19730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826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358515" y="210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98115" y="12865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52" name="直接连接符 51"/>
          <p:cNvCxnSpPr>
            <a:endCxn id="174" idx="1"/>
          </p:cNvCxnSpPr>
          <p:nvPr/>
        </p:nvCxnSpPr>
        <p:spPr>
          <a:xfrm>
            <a:off x="2769870" y="1387475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4"/>
            <a:endCxn id="174" idx="0"/>
          </p:cNvCxnSpPr>
          <p:nvPr/>
        </p:nvCxnSpPr>
        <p:spPr>
          <a:xfrm>
            <a:off x="2946400" y="134556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5" idx="6"/>
            <a:endCxn id="174" idx="2"/>
          </p:cNvCxnSpPr>
          <p:nvPr/>
        </p:nvCxnSpPr>
        <p:spPr>
          <a:xfrm>
            <a:off x="2794635" y="189166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7" idx="7"/>
            <a:endCxn id="174" idx="3"/>
          </p:cNvCxnSpPr>
          <p:nvPr/>
        </p:nvCxnSpPr>
        <p:spPr>
          <a:xfrm flipV="1">
            <a:off x="2734945" y="192976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174" idx="3"/>
          </p:cNvCxnSpPr>
          <p:nvPr/>
        </p:nvCxnSpPr>
        <p:spPr>
          <a:xfrm flipV="1">
            <a:off x="2967990" y="192976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6" idx="0"/>
            <a:endCxn id="174" idx="5"/>
          </p:cNvCxnSpPr>
          <p:nvPr/>
        </p:nvCxnSpPr>
        <p:spPr>
          <a:xfrm flipH="1" flipV="1">
            <a:off x="3058795" y="1929765"/>
            <a:ext cx="266065" cy="43624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1"/>
            <a:endCxn id="174" idx="6"/>
          </p:cNvCxnSpPr>
          <p:nvPr/>
        </p:nvCxnSpPr>
        <p:spPr>
          <a:xfrm flipH="1" flipV="1">
            <a:off x="3072765" y="189166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836035" y="20097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960" y="78422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3072765" y="1920240"/>
            <a:ext cx="300355" cy="2051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196965" y="298132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6192520" y="194310"/>
            <a:ext cx="4445" cy="279209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34175" y="103822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881495" y="86233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04125" y="25387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682105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6465" y="24587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637655" y="21437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096125" y="112331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057390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609965" y="14592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34605" y="23590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60870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02640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286750" y="2145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43420" y="97028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701280" y="21437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980045" y="20370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462645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47380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83905" y="16383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416290" y="1339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98004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609965" y="17233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054340" y="10382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7206615" y="1884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807656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881495" y="12312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142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391400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34605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798435" y="930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57821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894955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286750" y="10725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416290" y="964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67370" y="1298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7391400" y="8623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903720" y="214566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88289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7343775" y="21031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682105" y="128016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5" name="直接连接符 194"/>
          <p:cNvCxnSpPr>
            <a:endCxn id="136" idx="1"/>
          </p:cNvCxnSpPr>
          <p:nvPr/>
        </p:nvCxnSpPr>
        <p:spPr>
          <a:xfrm>
            <a:off x="6754495" y="1380490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53" idx="4"/>
            <a:endCxn id="136" idx="0"/>
          </p:cNvCxnSpPr>
          <p:nvPr/>
        </p:nvCxnSpPr>
        <p:spPr>
          <a:xfrm>
            <a:off x="6931025" y="133921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29" idx="6"/>
            <a:endCxn id="136" idx="2"/>
          </p:cNvCxnSpPr>
          <p:nvPr/>
        </p:nvCxnSpPr>
        <p:spPr>
          <a:xfrm>
            <a:off x="6779895" y="1884680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6720205" y="191643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1" idx="0"/>
            <a:endCxn id="136" idx="3"/>
          </p:cNvCxnSpPr>
          <p:nvPr/>
        </p:nvCxnSpPr>
        <p:spPr>
          <a:xfrm flipV="1">
            <a:off x="6953250" y="192341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0" idx="0"/>
            <a:endCxn id="136" idx="5"/>
          </p:cNvCxnSpPr>
          <p:nvPr/>
        </p:nvCxnSpPr>
        <p:spPr>
          <a:xfrm flipH="1" flipV="1">
            <a:off x="7043420" y="1923415"/>
            <a:ext cx="281305" cy="535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1" idx="1"/>
            <a:endCxn id="136" idx="6"/>
          </p:cNvCxnSpPr>
          <p:nvPr/>
        </p:nvCxnSpPr>
        <p:spPr>
          <a:xfrm flipH="1" flipV="1">
            <a:off x="7057390" y="1884680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7798435" y="1980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221220" y="77724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04" name="直接连接符 203"/>
          <p:cNvCxnSpPr>
            <a:endCxn id="193" idx="1"/>
          </p:cNvCxnSpPr>
          <p:nvPr/>
        </p:nvCxnSpPr>
        <p:spPr>
          <a:xfrm>
            <a:off x="7058660" y="190817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对象 2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164909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164909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文本框 214"/>
          <p:cNvSpPr txBox="1"/>
          <p:nvPr/>
        </p:nvSpPr>
        <p:spPr>
          <a:xfrm>
            <a:off x="7221220" y="140208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 rot="1440000">
            <a:off x="6606540" y="136080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 rot="18720000">
            <a:off x="6912610" y="13087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423285" y="2941955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38" name="文本框 337"/>
          <p:cNvSpPr txBox="1"/>
          <p:nvPr/>
        </p:nvSpPr>
        <p:spPr>
          <a:xfrm>
            <a:off x="7549515" y="292417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cxnSp>
        <p:nvCxnSpPr>
          <p:cNvPr id="272" name="直接箭头连接符 271"/>
          <p:cNvCxnSpPr/>
          <p:nvPr/>
        </p:nvCxnSpPr>
        <p:spPr>
          <a:xfrm>
            <a:off x="6196965" y="636079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6196965" y="3543300"/>
            <a:ext cx="5080" cy="282575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6734175" y="44189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881495" y="424307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7604125" y="591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6682105" y="52120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7276465" y="58394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6637655" y="552450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7096125" y="4504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7057390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609965" y="4839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634605" y="57397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960870" y="52025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802640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8286750" y="55264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7043420" y="435102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701280" y="5524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7980045" y="54178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8462645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8247380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8383905" y="50190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8416290" y="47199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798004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8609965" y="51041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8054340" y="44189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7206615" y="52654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807656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881495" y="46120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759142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7391400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634605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798435" y="4311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857821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7894955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8286750" y="44532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8416290" y="4345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8167370" y="46793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7391400" y="42430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903720" y="552640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788289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7343775" y="54838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682105" y="46609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16" name="直接连接符 315"/>
          <p:cNvCxnSpPr>
            <a:stCxn id="277" idx="6"/>
            <a:endCxn id="284" idx="2"/>
          </p:cNvCxnSpPr>
          <p:nvPr/>
        </p:nvCxnSpPr>
        <p:spPr>
          <a:xfrm flipV="1">
            <a:off x="6779260" y="5256530"/>
            <a:ext cx="181610" cy="95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1">
            <a:off x="6720205" y="529717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0" idx="0"/>
            <a:endCxn id="284" idx="3"/>
          </p:cNvCxnSpPr>
          <p:nvPr/>
        </p:nvCxnSpPr>
        <p:spPr>
          <a:xfrm flipV="1">
            <a:off x="6952615" y="5294630"/>
            <a:ext cx="22225" cy="2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7" idx="1"/>
            <a:endCxn id="284" idx="6"/>
          </p:cNvCxnSpPr>
          <p:nvPr/>
        </p:nvCxnSpPr>
        <p:spPr>
          <a:xfrm flipH="1" flipV="1">
            <a:off x="7058025" y="5256530"/>
            <a:ext cx="162560" cy="2476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7798435" y="5361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7221220" y="415798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23" name="直接连接符 322"/>
          <p:cNvCxnSpPr>
            <a:endCxn id="312" idx="1"/>
          </p:cNvCxnSpPr>
          <p:nvPr/>
        </p:nvCxnSpPr>
        <p:spPr>
          <a:xfrm>
            <a:off x="7058660" y="528891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502983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" imgW="152400" imgH="177165" progId="Equation.KSEE3">
                  <p:embed/>
                </p:oleObj>
              </mc:Choice>
              <mc:Fallback>
                <p:oleObj name="" r:id="rId4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502983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文本框 328"/>
          <p:cNvSpPr txBox="1"/>
          <p:nvPr/>
        </p:nvSpPr>
        <p:spPr>
          <a:xfrm>
            <a:off x="7221220" y="478282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2212340" y="6386830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2211705" y="3543300"/>
            <a:ext cx="635" cy="285178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2749550" y="44450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2896235" y="42691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89655" y="59455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2696845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3406140" y="5821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52395" y="555053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3110865" y="453009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072130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4624705" y="48660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649345" y="57658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2975610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041140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302125" y="55524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058795" y="4377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716020" y="5550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994785" y="54438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4478020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4262755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4399280" y="50450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4431030" y="47459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399478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4624705" y="51301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4069080" y="4445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221355" y="52914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09130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896235" y="463804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360616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3406140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3649345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3813175" y="43370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459295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3909695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4302125" y="44792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4431030" y="43713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182110" y="47053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406140" y="42691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2919095" y="55524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898265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58515" y="550989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2696845" y="468693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63" name="直接连接符 262"/>
          <p:cNvCxnSpPr>
            <a:stCxn id="226" idx="6"/>
            <a:endCxn id="233" idx="2"/>
          </p:cNvCxnSpPr>
          <p:nvPr/>
        </p:nvCxnSpPr>
        <p:spPr>
          <a:xfrm>
            <a:off x="2794635" y="529145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V="1">
            <a:off x="2734945" y="532320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9" idx="0"/>
            <a:endCxn id="233" idx="3"/>
          </p:cNvCxnSpPr>
          <p:nvPr/>
        </p:nvCxnSpPr>
        <p:spPr>
          <a:xfrm flipV="1">
            <a:off x="2967990" y="5330190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27" idx="0"/>
            <a:endCxn id="233" idx="5"/>
          </p:cNvCxnSpPr>
          <p:nvPr/>
        </p:nvCxnSpPr>
        <p:spPr>
          <a:xfrm flipH="1" flipV="1">
            <a:off x="3058795" y="5330190"/>
            <a:ext cx="396240" cy="4914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46" idx="1"/>
            <a:endCxn id="233" idx="6"/>
          </p:cNvCxnSpPr>
          <p:nvPr/>
        </p:nvCxnSpPr>
        <p:spPr>
          <a:xfrm flipH="1" flipV="1">
            <a:off x="3072130" y="529145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3813175" y="53930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3235960" y="418401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70" name="直接连接符 269"/>
          <p:cNvCxnSpPr>
            <a:endCxn id="261" idx="1"/>
          </p:cNvCxnSpPr>
          <p:nvPr/>
        </p:nvCxnSpPr>
        <p:spPr>
          <a:xfrm>
            <a:off x="3073400" y="5314950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6349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210" y="506349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椭圆 327"/>
          <p:cNvSpPr/>
          <p:nvPr/>
        </p:nvSpPr>
        <p:spPr>
          <a:xfrm>
            <a:off x="2529840" y="4834255"/>
            <a:ext cx="998220" cy="970915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87395" y="438340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020000">
            <a:off x="3147695" y="55759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623810" y="630872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340" name="文本框 339"/>
          <p:cNvSpPr txBox="1"/>
          <p:nvPr/>
        </p:nvSpPr>
        <p:spPr>
          <a:xfrm>
            <a:off x="3382645" y="6335395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graphicFrame>
        <p:nvGraphicFramePr>
          <p:cNvPr id="345" name="对象 3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668" y="1187450"/>
          <a:ext cx="28130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668" y="1187450"/>
                        <a:ext cx="281305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对象 3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6" y="1206500"/>
          <a:ext cx="26416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" name="" r:id="rId8" imgW="190500" imgH="177165" progId="Equation.KSEE3">
                  <p:embed/>
                </p:oleObj>
              </mc:Choice>
              <mc:Fallback>
                <p:oleObj name="" r:id="rId8" imgW="190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056" y="1206500"/>
                        <a:ext cx="26416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对象 3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1" y="5850255"/>
          <a:ext cx="28194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" name="" r:id="rId10" imgW="203200" imgH="177165" progId="Equation.KSEE3">
                  <p:embed/>
                </p:oleObj>
              </mc:Choice>
              <mc:Fallback>
                <p:oleObj name="" r:id="rId10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9131" y="5850255"/>
                        <a:ext cx="28194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6" idx="0"/>
          </p:cNvCxnSpPr>
          <p:nvPr/>
        </p:nvCxnSpPr>
        <p:spPr>
          <a:xfrm>
            <a:off x="3216275" y="1040130"/>
            <a:ext cx="1270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9865" y="145224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865" y="325437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500" y="4639310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497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EEG</a:t>
            </a:r>
            <a:r>
              <a:rPr lang="zh-CN" altLang="en-US" sz="2400"/>
              <a:t>脑电波数据集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515870" y="15830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数据导入</a:t>
            </a:r>
            <a:endParaRPr lang="zh-CN" altLang="en-US" sz="240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215005" y="23787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3211830" y="4265295"/>
            <a:ext cx="444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48815" y="3531235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时频域数据分析</a:t>
            </a:r>
            <a:endParaRPr lang="zh-CN" altLang="en-US" sz="24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6505" y="504126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剔除噪声</a:t>
            </a:r>
            <a:endParaRPr lang="zh-CN" altLang="en-US" sz="24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27645" y="595312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维规约</a:t>
            </a:r>
            <a:endParaRPr lang="zh-CN" altLang="en-US" sz="24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1940" y="4181475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22845" y="442595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预测模型建立</a:t>
            </a:r>
            <a:endParaRPr lang="zh-CN" altLang="en-US" sz="24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06385" y="18116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预测分析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6time"/>
          <p:cNvPicPr>
            <a:picLocks noChangeAspect="1"/>
          </p:cNvPicPr>
          <p:nvPr/>
        </p:nvPicPr>
        <p:blipFill>
          <a:blip r:embed="rId1"/>
          <a:srcRect r="31705" b="1517"/>
          <a:stretch>
            <a:fillRect/>
          </a:stretch>
        </p:blipFill>
        <p:spPr>
          <a:xfrm>
            <a:off x="593090" y="-34925"/>
            <a:ext cx="8682355" cy="69278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93090" y="2208530"/>
            <a:ext cx="9846310" cy="101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7375" y="4610100"/>
            <a:ext cx="9861550" cy="12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072245" y="739140"/>
            <a:ext cx="129159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Patient 6</a:t>
            </a:r>
            <a:endParaRPr lang="en-US" altLang="zh-CN" sz="1400"/>
          </a:p>
          <a:p>
            <a:r>
              <a:rPr lang="en-US" altLang="zh-CN" sz="1400"/>
              <a:t>Ictal Segment 2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9072245" y="3046095"/>
            <a:ext cx="138176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Ictal Segment 14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072245" y="5514340"/>
            <a:ext cx="1631315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Interictal Segment 7</a:t>
            </a:r>
            <a:endParaRPr lang="en-US" altLang="zh-CN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687830" y="1260000"/>
          <a:ext cx="8963660" cy="4160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6235"/>
                <a:gridCol w="4797425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Function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Description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KMeansInfo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对整个数据集进行聚类分析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GetInitialNeighbors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获取样本点的初始近邻样本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GetNeighborsMean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获取样本点初始近邻样本的平均距离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GetRealNeighbors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获取样本点的最终近邻样本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R</a:t>
                      </a:r>
                      <a:r>
                        <a:rPr lang="zh-CN" altLang="en-US" sz="2200"/>
                        <a:t>ec</a:t>
                      </a:r>
                      <a:r>
                        <a:rPr lang="en-US" altLang="zh-CN" sz="2200"/>
                        <a:t>W</a:t>
                      </a:r>
                      <a:r>
                        <a:rPr lang="zh-CN" altLang="en-US" sz="2200"/>
                        <a:t>eights</a:t>
                      </a:r>
                      <a:r>
                        <a:rPr lang="en-US" altLang="zh-CN" sz="2200"/>
                        <a:t>Matrix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计算局部重建权值矩阵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GetLowDimens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获取低维空间最佳映射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015105" y="11550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4413885" y="1390650"/>
            <a:ext cx="2468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健康大数据处理系统</a:t>
            </a:r>
            <a:endParaRPr lang="zh-CN" altLang="en-US" sz="2000"/>
          </a:p>
        </p:txBody>
      </p:sp>
      <p:cxnSp>
        <p:nvCxnSpPr>
          <p:cNvPr id="6" name="直接箭头连接符 5"/>
          <p:cNvCxnSpPr>
            <a:endCxn id="8" idx="0"/>
          </p:cNvCxnSpPr>
          <p:nvPr/>
        </p:nvCxnSpPr>
        <p:spPr>
          <a:xfrm flipH="1">
            <a:off x="3516630" y="1992630"/>
            <a:ext cx="1419860" cy="706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405245" y="2003425"/>
            <a:ext cx="1522730" cy="695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857375" y="269938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9" name="圆角矩形 8"/>
          <p:cNvSpPr/>
          <p:nvPr/>
        </p:nvSpPr>
        <p:spPr>
          <a:xfrm>
            <a:off x="6205220" y="269938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6370955" y="2913380"/>
            <a:ext cx="2976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癫痫病脑电波预处理模块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2023110" y="2913380"/>
            <a:ext cx="2976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人口死亡数据预处理模块</a:t>
            </a:r>
            <a:endParaRPr lang="zh-CN" altLang="en-US" sz="2000"/>
          </a:p>
        </p:txBody>
      </p:sp>
      <p:sp>
        <p:nvSpPr>
          <p:cNvPr id="12" name="圆角矩形 11"/>
          <p:cNvSpPr/>
          <p:nvPr/>
        </p:nvSpPr>
        <p:spPr>
          <a:xfrm>
            <a:off x="1857375" y="417512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2124710" y="4399915"/>
            <a:ext cx="272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人口死亡数据分析模块</a:t>
            </a:r>
            <a:endParaRPr lang="zh-CN" altLang="en-US" sz="2000"/>
          </a:p>
        </p:txBody>
      </p:sp>
      <p:sp>
        <p:nvSpPr>
          <p:cNvPr id="14" name="圆角矩形 13"/>
          <p:cNvSpPr/>
          <p:nvPr/>
        </p:nvSpPr>
        <p:spPr>
          <a:xfrm>
            <a:off x="6205220" y="4174490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6558915" y="4378960"/>
            <a:ext cx="272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癫痫病脑电波分析模块</a:t>
            </a:r>
            <a:endParaRPr lang="zh-CN" altLang="en-US" sz="2000"/>
          </a:p>
        </p:txBody>
      </p:sp>
      <p:cxnSp>
        <p:nvCxnSpPr>
          <p:cNvPr id="16" name="直接箭头连接符 15"/>
          <p:cNvCxnSpPr>
            <a:stCxn id="8" idx="2"/>
            <a:endCxn id="12" idx="0"/>
          </p:cNvCxnSpPr>
          <p:nvPr/>
        </p:nvCxnSpPr>
        <p:spPr>
          <a:xfrm>
            <a:off x="3516630" y="3536950"/>
            <a:ext cx="0" cy="638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4" idx="0"/>
          </p:cNvCxnSpPr>
          <p:nvPr/>
        </p:nvCxnSpPr>
        <p:spPr>
          <a:xfrm>
            <a:off x="7864475" y="3536950"/>
            <a:ext cx="0" cy="637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651375" y="6743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1375" y="185991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1375" y="304355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1375" y="421513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1375" y="53860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3395" y="847725"/>
            <a:ext cx="138176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数据集成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5631815" y="3214370"/>
            <a:ext cx="142748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数据变换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5328285" y="2062480"/>
            <a:ext cx="2045335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异常数据处理</a:t>
            </a:r>
            <a:endParaRPr lang="zh-CN" altLang="en-US" sz="2200"/>
          </a:p>
        </p:txBody>
      </p:sp>
      <p:sp>
        <p:nvSpPr>
          <p:cNvPr id="17" name="文本框 16"/>
          <p:cNvSpPr txBox="1"/>
          <p:nvPr/>
        </p:nvSpPr>
        <p:spPr>
          <a:xfrm>
            <a:off x="5219700" y="4407535"/>
            <a:ext cx="22313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数据的特征选择</a:t>
            </a:r>
            <a:endParaRPr lang="zh-CN" altLang="en-US" sz="2200"/>
          </a:p>
        </p:txBody>
      </p:sp>
      <p:sp>
        <p:nvSpPr>
          <p:cNvPr id="18" name="文本框 17"/>
          <p:cNvSpPr txBox="1"/>
          <p:nvPr/>
        </p:nvSpPr>
        <p:spPr>
          <a:xfrm>
            <a:off x="5503545" y="5588635"/>
            <a:ext cx="193675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缺失值填补</a:t>
            </a:r>
            <a:endParaRPr lang="zh-CN" altLang="en-US" sz="2200"/>
          </a:p>
        </p:txBody>
      </p:sp>
      <p:grpSp>
        <p:nvGrpSpPr>
          <p:cNvPr id="21" name="组合 20"/>
          <p:cNvGrpSpPr/>
          <p:nvPr/>
        </p:nvGrpSpPr>
        <p:grpSpPr>
          <a:xfrm>
            <a:off x="2090420" y="1434465"/>
            <a:ext cx="935990" cy="4008120"/>
            <a:chOff x="3104" y="1825"/>
            <a:chExt cx="1474" cy="6312"/>
          </a:xfrm>
        </p:grpSpPr>
        <p:sp>
          <p:nvSpPr>
            <p:cNvPr id="6" name="矩形 5"/>
            <p:cNvSpPr/>
            <p:nvPr/>
          </p:nvSpPr>
          <p:spPr>
            <a:xfrm>
              <a:off x="3104" y="1825"/>
              <a:ext cx="1474" cy="6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401" y="2265"/>
              <a:ext cx="864" cy="54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r>
                <a:rPr lang="zh-CN" altLang="en-US" sz="2400"/>
                <a:t>人口死亡数据预处理系统</a:t>
              </a:r>
              <a:endParaRPr lang="zh-CN" altLang="en-US" sz="2400"/>
            </a:p>
          </p:txBody>
        </p:sp>
      </p:grpSp>
      <p:cxnSp>
        <p:nvCxnSpPr>
          <p:cNvPr id="23" name="直接连接符 22"/>
          <p:cNvCxnSpPr>
            <a:stCxn id="6" idx="3"/>
            <a:endCxn id="9" idx="1"/>
          </p:cNvCxnSpPr>
          <p:nvPr/>
        </p:nvCxnSpPr>
        <p:spPr>
          <a:xfrm flipV="1">
            <a:off x="3026410" y="3429635"/>
            <a:ext cx="162496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60165" y="1078865"/>
            <a:ext cx="0" cy="4698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5" idx="1"/>
          </p:cNvCxnSpPr>
          <p:nvPr/>
        </p:nvCxnSpPr>
        <p:spPr>
          <a:xfrm flipV="1">
            <a:off x="3849370" y="106045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849370" y="576834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860165" y="46170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849370" y="22421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802630" y="1706880"/>
            <a:ext cx="3059430" cy="602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7615" y="398145"/>
            <a:ext cx="323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癫痫病脑电波数据处理系统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440690" y="3155315"/>
            <a:ext cx="1198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数据导入</a:t>
            </a:r>
            <a:endParaRPr lang="zh-CN" altLang="en-US" sz="20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4001135" y="883285"/>
            <a:ext cx="857250" cy="823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084705" y="3155950"/>
            <a:ext cx="1960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时频域数据分析</a:t>
            </a:r>
            <a:endParaRPr lang="zh-CN" altLang="en-US" sz="20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483100" y="3128645"/>
            <a:ext cx="1198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剔除噪声</a:t>
            </a:r>
            <a:endParaRPr lang="zh-CN" altLang="en-US" sz="20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178550" y="3122930"/>
            <a:ext cx="944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维规约</a:t>
            </a:r>
            <a:endParaRPr lang="zh-CN" altLang="en-US" sz="20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0585" y="1706880"/>
            <a:ext cx="3177540" cy="602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3170" y="277495"/>
            <a:ext cx="3308350" cy="6057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6620" y="3043555"/>
            <a:ext cx="1349375" cy="5664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19" name="直接箭头连接符 18"/>
          <p:cNvCxnSpPr>
            <a:endCxn id="13" idx="0"/>
          </p:cNvCxnSpPr>
          <p:nvPr/>
        </p:nvCxnSpPr>
        <p:spPr>
          <a:xfrm flipH="1">
            <a:off x="3049905" y="2315845"/>
            <a:ext cx="25527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209675" y="2309495"/>
            <a:ext cx="1693545" cy="7505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46775" y="883285"/>
            <a:ext cx="817245" cy="823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43455" y="1815465"/>
            <a:ext cx="2976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癫痫病脑电波预处理模块</a:t>
            </a:r>
            <a:endParaRPr lang="zh-CN" altLang="en-US" sz="2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6620" y="1826260"/>
            <a:ext cx="2722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癫痫病脑电波分析模块</a:t>
            </a:r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343535" y="3053080"/>
            <a:ext cx="1408430" cy="574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50720" y="3049270"/>
            <a:ext cx="2197735" cy="5670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56735" y="3051175"/>
            <a:ext cx="1430020" cy="57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20" name="直接箭头连接符 19"/>
          <p:cNvCxnSpPr>
            <a:endCxn id="14" idx="0"/>
          </p:cNvCxnSpPr>
          <p:nvPr/>
        </p:nvCxnSpPr>
        <p:spPr>
          <a:xfrm>
            <a:off x="3860165" y="2317750"/>
            <a:ext cx="121158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01515" y="2315845"/>
            <a:ext cx="203390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-58420" y="3361690"/>
            <a:ext cx="18135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“</a:t>
            </a:r>
            <a:r>
              <a:rPr lang="zh-CN" altLang="en-US" sz="2200"/>
              <a:t>年龄</a:t>
            </a:r>
            <a:r>
              <a:rPr lang="en-US" altLang="zh-CN" sz="2200"/>
              <a:t>”</a:t>
            </a:r>
            <a:r>
              <a:rPr lang="zh-CN" altLang="en-US" sz="2200"/>
              <a:t>属性：</a:t>
            </a:r>
            <a:endParaRPr lang="zh-CN" altLang="en-US" sz="2200"/>
          </a:p>
        </p:txBody>
      </p:sp>
      <p:sp>
        <p:nvSpPr>
          <p:cNvPr id="25" name="文本框 24"/>
          <p:cNvSpPr txBox="1"/>
          <p:nvPr/>
        </p:nvSpPr>
        <p:spPr>
          <a:xfrm>
            <a:off x="11609070" y="3011805"/>
            <a:ext cx="60769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120</a:t>
            </a:r>
            <a:endParaRPr lang="en-US" altLang="zh-CN" sz="2200"/>
          </a:p>
        </p:txBody>
      </p:sp>
      <p:sp>
        <p:nvSpPr>
          <p:cNvPr id="26" name="文本框 25"/>
          <p:cNvSpPr txBox="1"/>
          <p:nvPr/>
        </p:nvSpPr>
        <p:spPr>
          <a:xfrm>
            <a:off x="1430655" y="302260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grpSp>
        <p:nvGrpSpPr>
          <p:cNvPr id="45" name="组合 44"/>
          <p:cNvGrpSpPr/>
          <p:nvPr/>
        </p:nvGrpSpPr>
        <p:grpSpPr>
          <a:xfrm>
            <a:off x="1562735" y="3022600"/>
            <a:ext cx="10495280" cy="1804035"/>
            <a:chOff x="2260" y="4709"/>
            <a:chExt cx="16528" cy="2841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2276" y="5673"/>
              <a:ext cx="16513" cy="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259" y="5499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353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1215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5218" y="5499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259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353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1215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5218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024" y="4709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7</a:t>
              </a:r>
              <a:endParaRPr lang="en-US" altLang="zh-CN" sz="2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042" y="4743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18</a:t>
              </a:r>
              <a:endParaRPr lang="en-US" altLang="zh-CN" sz="2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861" y="4743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41</a:t>
              </a:r>
              <a:endParaRPr lang="en-US" altLang="zh-CN" sz="2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64" y="4709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66</a:t>
              </a:r>
              <a:endParaRPr lang="en-US" altLang="zh-CN" sz="220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8781" y="5487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276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2260" y="6233"/>
              <a:ext cx="2001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76" y="6207"/>
              <a:ext cx="3089" cy="2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7353" y="6233"/>
              <a:ext cx="3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 flipV="1">
              <a:off x="11232" y="6207"/>
              <a:ext cx="3983" cy="2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15215" y="6233"/>
              <a:ext cx="3565" cy="2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025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1</a:t>
              </a:r>
              <a:endParaRPr lang="en-US" altLang="zh-CN" sz="22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586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2</a:t>
              </a:r>
              <a:endParaRPr lang="en-US" altLang="zh-CN" sz="22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203" y="6298"/>
              <a:ext cx="28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/>
                <a:t>3</a:t>
              </a:r>
              <a:endParaRPr lang="en-US" altLang="zh-CN" sz="2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989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4</a:t>
              </a:r>
              <a:endParaRPr lang="en-US" altLang="zh-CN" sz="2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7001" y="6298"/>
              <a:ext cx="511" cy="677"/>
            </a:xfrm>
            <a:prstGeom prst="rect">
              <a:avLst/>
            </a:prstGeom>
            <a:ln>
              <a:noFill/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altLang="zh-CN" sz="2200"/>
                <a:t>5</a:t>
              </a:r>
              <a:endParaRPr lang="en-US" altLang="zh-CN" sz="2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82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童年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17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少年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969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青年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820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中年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732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老年</a:t>
              </a:r>
              <a:endParaRPr lang="zh-CN" altLang="en-US" sz="22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WPS 演示</Application>
  <PresentationFormat>宽屏</PresentationFormat>
  <Paragraphs>510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110</vt:i4>
      </vt:variant>
      <vt:variant>
        <vt:lpstr>幻灯片标题</vt:lpstr>
      </vt:variant>
      <vt:variant>
        <vt:i4>35</vt:i4>
      </vt:variant>
    </vt:vector>
  </HeadingPairs>
  <TitlesOfParts>
    <vt:vector size="153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376</cp:revision>
  <dcterms:created xsi:type="dcterms:W3CDTF">2016-12-14T08:46:00Z</dcterms:created>
  <dcterms:modified xsi:type="dcterms:W3CDTF">2017-02-21T09:17:41Z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