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1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69" r:id="rId16"/>
    <p:sldId id="268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D019-A746-4623-B69E-2311DB8D2CE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C137-42A4-4B7D-AF93-B4F37028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D019-A746-4623-B69E-2311DB8D2CE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C137-42A4-4B7D-AF93-B4F37028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1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D019-A746-4623-B69E-2311DB8D2CE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C137-42A4-4B7D-AF93-B4F37028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3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D019-A746-4623-B69E-2311DB8D2CE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C137-42A4-4B7D-AF93-B4F37028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D019-A746-4623-B69E-2311DB8D2CE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C137-42A4-4B7D-AF93-B4F37028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D019-A746-4623-B69E-2311DB8D2CE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C137-42A4-4B7D-AF93-B4F37028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2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D019-A746-4623-B69E-2311DB8D2CE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C137-42A4-4B7D-AF93-B4F37028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D019-A746-4623-B69E-2311DB8D2CE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C137-42A4-4B7D-AF93-B4F37028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0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D019-A746-4623-B69E-2311DB8D2CE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C137-42A4-4B7D-AF93-B4F37028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8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D019-A746-4623-B69E-2311DB8D2CE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C137-42A4-4B7D-AF93-B4F37028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D019-A746-4623-B69E-2311DB8D2CE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C137-42A4-4B7D-AF93-B4F37028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FD019-A746-4623-B69E-2311DB8D2CE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6C137-42A4-4B7D-AF93-B4F37028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9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r>
              <a:rPr lang="en-US" b="1" dirty="0" smtClean="0"/>
              <a:t>Data Structures &amp; Algorithms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200" b="1" dirty="0" smtClean="0">
                <a:solidFill>
                  <a:schemeClr val="tx1"/>
                </a:solidFill>
              </a:rPr>
              <a:t>Instructor: 	Phan </a:t>
            </a:r>
            <a:r>
              <a:rPr lang="en-US" sz="1200" b="1" dirty="0" err="1" smtClean="0">
                <a:solidFill>
                  <a:schemeClr val="tx1"/>
                </a:solidFill>
              </a:rPr>
              <a:t>Thi</a:t>
            </a:r>
            <a:r>
              <a:rPr lang="en-US" sz="1200" b="1" dirty="0" smtClean="0">
                <a:solidFill>
                  <a:schemeClr val="tx1"/>
                </a:solidFill>
              </a:rPr>
              <a:t> Thanh </a:t>
            </a:r>
            <a:r>
              <a:rPr lang="en-US" sz="1200" b="1" dirty="0" err="1" smtClean="0">
                <a:solidFill>
                  <a:schemeClr val="tx1"/>
                </a:solidFill>
              </a:rPr>
              <a:t>Tra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l"/>
            <a:r>
              <a:rPr lang="en-US" sz="1200" b="1" dirty="0" smtClean="0">
                <a:solidFill>
                  <a:schemeClr val="tx1"/>
                </a:solidFill>
              </a:rPr>
              <a:t>Student:     	Nguyen Van </a:t>
            </a:r>
            <a:r>
              <a:rPr lang="en-US" sz="1200" b="1" dirty="0" err="1" smtClean="0">
                <a:solidFill>
                  <a:schemeClr val="tx1"/>
                </a:solidFill>
              </a:rPr>
              <a:t>Hieu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l"/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Le Minh </a:t>
            </a:r>
            <a:r>
              <a:rPr lang="en-US" sz="1200" b="1" dirty="0" err="1" smtClean="0">
                <a:solidFill>
                  <a:schemeClr val="tx1"/>
                </a:solidFill>
              </a:rPr>
              <a:t>Trung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l"/>
            <a:r>
              <a:rPr lang="en-US" sz="1200" b="1" dirty="0" smtClean="0">
                <a:solidFill>
                  <a:schemeClr val="tx1"/>
                </a:solidFill>
              </a:rPr>
              <a:t>Class:           	GCD0819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4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Data Structure</a:t>
            </a: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600200"/>
            <a:ext cx="6356702" cy="4081462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29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Operations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 err="1" smtClean="0"/>
              <a:t>enqueue</a:t>
            </a:r>
            <a:r>
              <a:rPr lang="en-US" sz="1500" b="1" dirty="0"/>
              <a:t>() − add (store) an item to the queue. </a:t>
            </a:r>
            <a:endParaRPr lang="en-US" sz="15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 err="1" smtClean="0"/>
              <a:t>dequeue</a:t>
            </a:r>
            <a:r>
              <a:rPr lang="en-US" sz="1500" b="1" dirty="0"/>
              <a:t>() − remove (access) an item from the queue.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 smtClean="0"/>
              <a:t>peek</a:t>
            </a:r>
            <a:r>
              <a:rPr lang="en-US" sz="1500" b="1" dirty="0"/>
              <a:t>() − Gets the element at the front of the queue without removing it.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 err="1"/>
              <a:t>isfull</a:t>
            </a:r>
            <a:r>
              <a:rPr lang="en-US" sz="1500" b="1" dirty="0"/>
              <a:t>() − Checks if the queue is full.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 err="1" smtClean="0"/>
              <a:t>isempty</a:t>
            </a:r>
            <a:r>
              <a:rPr lang="en-US" sz="1500" b="1" dirty="0"/>
              <a:t>() − Checks if the queue is </a:t>
            </a:r>
            <a:r>
              <a:rPr lang="en-US" sz="1500" b="1" dirty="0" smtClean="0"/>
              <a:t>empty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00750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63624"/>
            <a:ext cx="6515100" cy="4343400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42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tx1">
                <a:lumMod val="65000"/>
                <a:lumOff val="35000"/>
              </a:schemeClr>
            </a:gs>
            <a:gs pos="38315">
              <a:srgbClr val="C8D6EF"/>
            </a:gs>
            <a:gs pos="61314">
              <a:srgbClr val="D1DCF1"/>
            </a:gs>
            <a:gs pos="89330">
              <a:srgbClr val="DDE5F4"/>
            </a:gs>
            <a:gs pos="73324">
              <a:srgbClr val="D6E0F2"/>
            </a:gs>
            <a:gs pos="22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smtClean="0"/>
              <a:t>Sorting Algorithms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59315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Sorting Algorithms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 b="1" dirty="0" smtClean="0"/>
              <a:t>A </a:t>
            </a:r>
            <a:r>
              <a:rPr lang="en-US" sz="1500" b="1" dirty="0"/>
              <a:t>Sorting Algorithm is used to rearrange a given array or list elements according to a comparison operator on the elements. The comparison operator is used to decide the new order of element in the respective data structure</a:t>
            </a:r>
            <a:r>
              <a:rPr lang="en-US" sz="1500" b="1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 b="1" dirty="0">
                <a:solidFill>
                  <a:srgbClr val="FF0000"/>
                </a:solidFill>
              </a:rPr>
              <a:t>Basic Sorting Algorithm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 b="1" dirty="0"/>
              <a:t>Selection Sort </a:t>
            </a:r>
            <a:endParaRPr lang="en-US" sz="1500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 b="1" dirty="0" smtClean="0"/>
              <a:t>Insertion </a:t>
            </a:r>
            <a:r>
              <a:rPr lang="en-US" sz="1500" b="1" dirty="0"/>
              <a:t>Sort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 b="1" dirty="0"/>
              <a:t>Bubble Sort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 b="1" dirty="0">
                <a:solidFill>
                  <a:srgbClr val="FF0000"/>
                </a:solidFill>
              </a:rPr>
              <a:t>Advanced Sorting Algorithm (Efficient Sorting Algorithm)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 b="1" dirty="0" smtClean="0"/>
              <a:t>Shell sort 			</a:t>
            </a:r>
            <a:r>
              <a:rPr lang="en-US" sz="1500" b="1" dirty="0"/>
              <a:t>Radix Sort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 b="1" dirty="0"/>
              <a:t>Tim </a:t>
            </a:r>
            <a:r>
              <a:rPr lang="en-US" sz="1500" b="1" dirty="0" smtClean="0"/>
              <a:t>Sort			</a:t>
            </a:r>
            <a:r>
              <a:rPr lang="en-US" sz="1500" b="1" dirty="0"/>
              <a:t>Quick Sort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 b="1" dirty="0"/>
              <a:t>Gnome Sort </a:t>
            </a:r>
            <a:r>
              <a:rPr lang="en-US" sz="1500" b="1" dirty="0" smtClean="0"/>
              <a:t>		</a:t>
            </a:r>
            <a:r>
              <a:rPr lang="en-US" sz="1500" b="1" dirty="0"/>
              <a:t>Merge Sort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 b="1" dirty="0"/>
              <a:t>Gravity </a:t>
            </a:r>
            <a:r>
              <a:rPr lang="en-US" sz="1500" b="1" dirty="0" smtClean="0"/>
              <a:t>Sort		</a:t>
            </a:r>
            <a:r>
              <a:rPr lang="en-US" sz="1500" b="1" dirty="0"/>
              <a:t>Heap sort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500" b="1" dirty="0"/>
          </a:p>
          <a:p>
            <a:pPr marL="0" indent="0" algn="just">
              <a:lnSpc>
                <a:spcPct val="150000"/>
              </a:lnSpc>
              <a:buNone/>
            </a:pPr>
            <a:endParaRPr lang="en-US" sz="1500" b="1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176897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Insertion Sort Algorithm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/>
              <a:t>Insertion sort is a simple sorting algorithm that builds the final sorted array (or list) one item at a time. It is much less efficient on large lists than more advanced algorithms such as quicksort, heapsort, or </a:t>
            </a:r>
            <a:r>
              <a:rPr lang="en-US" sz="1500" b="1" dirty="0" smtClean="0"/>
              <a:t>merge </a:t>
            </a:r>
            <a:r>
              <a:rPr lang="en-US" sz="1500" b="1" dirty="0"/>
              <a:t>sort</a:t>
            </a:r>
            <a:r>
              <a:rPr lang="en-US" sz="1500" b="1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How insertion sort Algorithm work?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lnSpc>
                <a:spcPct val="150000"/>
              </a:lnSpc>
              <a:buNone/>
            </a:pPr>
            <a:endParaRPr lang="en-US" sz="15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90800"/>
            <a:ext cx="4419600" cy="360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5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Radix sort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/>
              <a:t>In computer science, radix sort is a non-comparative integer sorting algorithm that sorts data with integer keys by grouping keys by the individual digits which share the same significant position and </a:t>
            </a:r>
            <a:r>
              <a:rPr lang="en-US" sz="1500" b="1" dirty="0" smtClean="0"/>
              <a:t>value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How </a:t>
            </a:r>
            <a:r>
              <a:rPr lang="en-US" b="1" dirty="0" smtClean="0"/>
              <a:t>radix </a:t>
            </a:r>
            <a:r>
              <a:rPr lang="en-US" b="1" dirty="0"/>
              <a:t>sort Algorithm work?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6838950" cy="324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200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 performance of two sorting algorithms comparison</a:t>
            </a:r>
          </a:p>
          <a:p>
            <a:pPr marL="0" indent="0">
              <a:buNone/>
            </a:pPr>
            <a:endParaRPr lang="en-US" sz="15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201320" cy="3048000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458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tx1">
                <a:lumMod val="65000"/>
                <a:lumOff val="35000"/>
              </a:schemeClr>
            </a:gs>
            <a:gs pos="38315">
              <a:srgbClr val="C8D6EF"/>
            </a:gs>
            <a:gs pos="61314">
              <a:srgbClr val="D1DCF1"/>
            </a:gs>
            <a:gs pos="89330">
              <a:srgbClr val="DDE5F4"/>
            </a:gs>
            <a:gs pos="73324">
              <a:srgbClr val="D6E0F2"/>
            </a:gs>
            <a:gs pos="22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991600" cy="1143000"/>
          </a:xfrm>
        </p:spPr>
        <p:txBody>
          <a:bodyPr>
            <a:noAutofit/>
          </a:bodyPr>
          <a:lstStyle/>
          <a:p>
            <a:r>
              <a:rPr lang="en-US" sz="5000" b="1" dirty="0"/>
              <a:t>Dijkstra and Bellman-ford Algorithms</a:t>
            </a:r>
          </a:p>
        </p:txBody>
      </p:sp>
    </p:spTree>
    <p:extLst>
      <p:ext uri="{BB962C8B-B14F-4D97-AF65-F5344CB8AC3E}">
        <p14:creationId xmlns:p14="http://schemas.microsoft.com/office/powerpoint/2010/main" val="38163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38315">
              <a:srgbClr val="C8D6EF"/>
            </a:gs>
            <a:gs pos="61314">
              <a:srgbClr val="D1DCF1"/>
            </a:gs>
            <a:gs pos="89330">
              <a:srgbClr val="DDE5F4"/>
            </a:gs>
            <a:gs pos="73324">
              <a:srgbClr val="D6E0F2"/>
            </a:gs>
            <a:gs pos="22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Dijkstra’s algorithm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 b="1" dirty="0"/>
              <a:t>Dijkstra's algorithm (or Dijkstra's Shortest Path First algorithm, SPF algorithm) is an algorithm for finding the shortest paths between nodes in a graph, which may represent, for example, road networks. It was conceived by computer scientist </a:t>
            </a:r>
            <a:r>
              <a:rPr lang="en-US" sz="1500" b="1" dirty="0" err="1"/>
              <a:t>Edsger</a:t>
            </a:r>
            <a:r>
              <a:rPr lang="en-US" sz="1500" b="1" dirty="0"/>
              <a:t> W. Dijkstra in 1956 and published three years </a:t>
            </a:r>
            <a:r>
              <a:rPr lang="en-US" sz="1500" b="1" dirty="0" smtClean="0"/>
              <a:t>later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Example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56" y="3124200"/>
            <a:ext cx="3679096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5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i="1" dirty="0" smtClean="0"/>
              <a:t>Content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500" b="1" dirty="0" smtClean="0"/>
              <a:t>Stack ADT, First In First Out (FIFO) queue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500" b="1" dirty="0" smtClean="0"/>
              <a:t>Sorting algorithms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500" b="1" dirty="0" smtClean="0"/>
              <a:t>Network shortest path algorithms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186922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38315">
              <a:srgbClr val="C8D6EF"/>
            </a:gs>
            <a:gs pos="61314">
              <a:srgbClr val="D1DCF1"/>
            </a:gs>
            <a:gs pos="89330">
              <a:srgbClr val="DDE5F4"/>
            </a:gs>
            <a:gs pos="73324">
              <a:srgbClr val="D6E0F2"/>
            </a:gs>
            <a:gs pos="22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Implementation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64" y="1374648"/>
            <a:ext cx="5486400" cy="462256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010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38315">
              <a:srgbClr val="C8D6EF"/>
            </a:gs>
            <a:gs pos="61314">
              <a:srgbClr val="D1DCF1"/>
            </a:gs>
            <a:gs pos="89330">
              <a:srgbClr val="DDE5F4"/>
            </a:gs>
            <a:gs pos="73324">
              <a:srgbClr val="D6E0F2"/>
            </a:gs>
            <a:gs pos="22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Bellman-ford Algorithm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 b="1" dirty="0"/>
              <a:t>The Bellman–Ford algorithm is an algorithm that computes shortest paths from a single source vertex to all of the other vertices in a weighted </a:t>
            </a:r>
            <a:r>
              <a:rPr lang="en-US" sz="1500" b="1" dirty="0" err="1"/>
              <a:t>digraph.It</a:t>
            </a:r>
            <a:r>
              <a:rPr lang="en-US" sz="1500" b="1" dirty="0"/>
              <a:t> is slower than Dijkstra's algorithm for the same problem, but more versatile, as it is capable of handling graphs in which some of the edge weights are negative </a:t>
            </a:r>
            <a:r>
              <a:rPr lang="en-US" sz="1500" b="1" dirty="0" smtClean="0"/>
              <a:t>numbers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Example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5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10" y="3657600"/>
            <a:ext cx="24479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924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38315">
              <a:srgbClr val="C8D6EF"/>
            </a:gs>
            <a:gs pos="61314">
              <a:srgbClr val="D1DCF1"/>
            </a:gs>
            <a:gs pos="89330">
              <a:srgbClr val="DDE5F4"/>
            </a:gs>
            <a:gs pos="73324">
              <a:srgbClr val="D6E0F2"/>
            </a:gs>
            <a:gs pos="22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Implementation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930374" cy="4711700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97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38315">
              <a:srgbClr val="C8D6EF"/>
            </a:gs>
            <a:gs pos="61314">
              <a:srgbClr val="D1DCF1"/>
            </a:gs>
            <a:gs pos="89330">
              <a:srgbClr val="DDE5F4"/>
            </a:gs>
            <a:gs pos="73324">
              <a:srgbClr val="D6E0F2"/>
            </a:gs>
            <a:gs pos="22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Dijkstra vs </a:t>
            </a:r>
            <a:r>
              <a:rPr lang="en-US" b="1" dirty="0" smtClean="0"/>
              <a:t>Bellman-Ford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47813"/>
            <a:ext cx="67818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306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38315">
              <a:srgbClr val="C8D6EF"/>
            </a:gs>
            <a:gs pos="61314">
              <a:srgbClr val="D1DCF1"/>
            </a:gs>
            <a:gs pos="89330">
              <a:srgbClr val="DDE5F4"/>
            </a:gs>
            <a:gs pos="73324">
              <a:srgbClr val="D6E0F2"/>
            </a:gs>
            <a:gs pos="22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b="1" dirty="0" smtClean="0"/>
              <a:t>Thanks for listening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253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Table of Content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Stack ADT and Queue ADT ( P1, P2 , M1)………………………….………4 - 12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Sorting algorithms (M2)……………………………………………..……………13 – 17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Network shortest path </a:t>
            </a:r>
            <a:r>
              <a:rPr lang="en-US" sz="2000" b="1" dirty="0" smtClean="0"/>
              <a:t>algorithms (D1)……………………………………18 - 23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7846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tx1">
                <a:lumMod val="65000"/>
                <a:lumOff val="35000"/>
              </a:schemeClr>
            </a:gs>
            <a:gs pos="38315">
              <a:srgbClr val="C8D6EF"/>
            </a:gs>
            <a:gs pos="61314">
              <a:srgbClr val="D1DCF1"/>
            </a:gs>
            <a:gs pos="89330">
              <a:srgbClr val="DDE5F4"/>
            </a:gs>
            <a:gs pos="73324">
              <a:srgbClr val="D6E0F2"/>
            </a:gs>
            <a:gs pos="22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895600"/>
            <a:ext cx="7162800" cy="114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000" b="1" dirty="0" smtClean="0"/>
              <a:t>Stack ADT and Queue </a:t>
            </a:r>
            <a:r>
              <a:rPr lang="en-US" sz="5000" b="1" dirty="0" smtClean="0"/>
              <a:t>ADT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31734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Stack ADT</a:t>
            </a:r>
            <a:endParaRPr lang="en-US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500" b="1" dirty="0"/>
              <a:t>A Stack is a collection of objects inserted and </a:t>
            </a:r>
            <a:r>
              <a:rPr lang="en-US" sz="1500" b="1" dirty="0" smtClean="0"/>
              <a:t>removed according to the Last In First Out (LIFO) principle. Think of a stack of dishes.</a:t>
            </a:r>
            <a:endParaRPr lang="en-US" sz="15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4762500" cy="328612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Káº¿t quáº£ hÃ¬nh áº£nh cho stack of di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256" y="2133600"/>
            <a:ext cx="2286000" cy="330200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2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Data Structure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14856"/>
            <a:ext cx="7838642" cy="3886200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7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Operations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 smtClean="0"/>
              <a:t>Stack() creates a new stack that is empty. It needs no parameters and returns an empty stack.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 smtClean="0"/>
              <a:t>push(item) adds a new item to the top of the stack. It needs the item and returns nothing.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 smtClean="0"/>
              <a:t>pop() removes the top item from the stack. It needs no parameters and returns the item. The stack is modified.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 smtClean="0"/>
              <a:t>peek() returns the top item from the stack but does not remove it. It needs no parameters. The stack is not modified.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 err="1" smtClean="0"/>
              <a:t>isEmpty</a:t>
            </a:r>
            <a:r>
              <a:rPr lang="en-US" sz="1500" b="1" dirty="0" smtClean="0"/>
              <a:t>() tests to see whether the stack is empty. It needs no parameters and returns a </a:t>
            </a:r>
            <a:r>
              <a:rPr lang="en-US" sz="1500" b="1" dirty="0" err="1" smtClean="0"/>
              <a:t>boolean</a:t>
            </a:r>
            <a:r>
              <a:rPr lang="en-US" sz="1500" b="1" dirty="0" smtClean="0"/>
              <a:t> value.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 smtClean="0"/>
              <a:t>size() returns the number of items on the stack. It needs no parameters and returns an integer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97916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</a:t>
            </a:r>
          </a:p>
          <a:p>
            <a:pPr marL="0" indent="0">
              <a:buNone/>
            </a:pPr>
            <a:endParaRPr lang="en-US" sz="15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3999"/>
            <a:ext cx="6455228" cy="451866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79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Queue ADT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 b="1" dirty="0"/>
              <a:t>A Queue is a linear structure which follows a particular order in which the operations are performed. The order is First In First Out (FIFO). A good example of a queue is any queue of consumers for a resource where the consumer that came first is served first. The difference between stacks and queues is in removing. In a stack we remove the item the most recently added; in a queue, we remove the item the least recently added.</a:t>
            </a:r>
          </a:p>
        </p:txBody>
      </p:sp>
      <p:pic>
        <p:nvPicPr>
          <p:cNvPr id="4100" name="Picture 4" descr="Káº¿t quáº£ hÃ¬nh áº£nh cho FIF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8011297" cy="198605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12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678</Words>
  <Application>Microsoft Office PowerPoint</Application>
  <PresentationFormat>On-screen Show (4:3)</PresentationFormat>
  <Paragraphs>68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Data Structures &amp;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 Algorithms</vt:lpstr>
      <vt:lpstr>PowerPoint Presentation</vt:lpstr>
      <vt:lpstr>PowerPoint Presentation</vt:lpstr>
      <vt:lpstr>PowerPoint Presentation</vt:lpstr>
      <vt:lpstr>PowerPoint Presentation</vt:lpstr>
      <vt:lpstr>Dijkstra and Bellman-ford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32</cp:revision>
  <dcterms:created xsi:type="dcterms:W3CDTF">2019-04-16T17:44:18Z</dcterms:created>
  <dcterms:modified xsi:type="dcterms:W3CDTF">2019-04-20T08:18:36Z</dcterms:modified>
</cp:coreProperties>
</file>