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1" r:id="rId9"/>
    <p:sldId id="262" r:id="rId10"/>
    <p:sldId id="264" r:id="rId11"/>
    <p:sldId id="257" r:id="rId12"/>
    <p:sldId id="268" r:id="rId13"/>
    <p:sldId id="269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85" d="100"/>
          <a:sy n="85" d="100"/>
        </p:scale>
        <p:origin x="-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5638-5A35-D145-A559-832719A4F74F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A5D0-C751-B340-BDA9-D4A2F695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8473-7349-384D-8E89-526A6A5CA0F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B32-833B-9146-912D-E6E5232471EA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DF-B6AC-4843-B811-4014057B7E61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D6D-0D0C-2849-A25A-C7A0211DF331}" type="datetime1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5A9-AD5D-3041-8593-C0082C79F9B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305B-7788-4442-9673-22247B6F3FDB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139-02AA-1945-B1D6-5443B19B3305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B7B-8C90-DF4E-A742-504BBB462AAD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BF92-B8DC-9942-A09E-07F5481D367F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0FC7-A67D-7F49-BA77-3F453AE33D09}" type="datetime1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5521-BD35-2340-8C76-19A1BD42892B}" type="datetime1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A02-DA93-C449-AF48-CBE9131496C2}" type="datetime1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2B93-EA90-7F41-8175-F0A1A60A189B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9A3CA3-F2A0-7342-8F3C-A8A79C365622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30822F-812F-8D42-90F5-EBADC8205FD1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E8D85-8E7D-3F44-8175-AD256A52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93C17F-5071-8C4B-B2FA-152DF644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01: ABSTRACT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32445E-2AEF-CE4E-9218-3D9C16B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>
            <a:extLst>
              <a:ext uri="{FF2B5EF4-FFF2-40B4-BE49-F238E27FC236}">
                <a16:creationId xmlns:a16="http://schemas.microsoft.com/office/drawing/2014/main" xmlns="" id="{8BE8BEF2-C50F-1E4E-9BC7-41309186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th-TH" altLang="en-US" dirty="0" err="1">
                <a:cs typeface="Arial" panose="020B0604020202020204" pitchFamily="34" charset="0"/>
              </a:rPr>
              <a:t>Benefits</a:t>
            </a:r>
            <a:endParaRPr lang="th-TH" altLang="en-US" dirty="0">
              <a:cs typeface="Arial" panose="020B0604020202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1E3DEFD-101D-3149-92AE-B7F7CA3B0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85000" lnSpcReduction="20000"/>
          </a:bodyPr>
          <a:lstStyle/>
          <a:p>
            <a:pPr eaLnBrk="1" hangingPunct="1"/>
            <a:r>
              <a:rPr lang="th-TH" altLang="en-US" dirty="0" err="1">
                <a:cs typeface="Arial" panose="020B0604020202020204" pitchFamily="34" charset="0"/>
              </a:rPr>
              <a:t>Manufacturer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(who creates ADT) b</a:t>
            </a:r>
            <a:r>
              <a:rPr lang="th-TH" altLang="en-US" dirty="0" err="1">
                <a:cs typeface="Arial" panose="020B0604020202020204" pitchFamily="34" charset="0"/>
              </a:rPr>
              <a:t>enefits</a:t>
            </a:r>
            <a:r>
              <a:rPr lang="th-TH" altLang="en-US" dirty="0">
                <a:cs typeface="Arial" panose="020B0604020202020204" pitchFamily="34" charset="0"/>
              </a:rPr>
              <a:t>:</a:t>
            </a:r>
          </a:p>
          <a:p>
            <a:pPr lvl="1" eaLnBrk="1" hangingPunct="1"/>
            <a:r>
              <a:rPr lang="th-TH" altLang="en-US" dirty="0" err="1">
                <a:cs typeface="Arial" panose="020B0604020202020204" pitchFamily="34" charset="0"/>
              </a:rPr>
              <a:t>easy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th-TH" altLang="en-US" dirty="0" err="1">
                <a:cs typeface="Arial" panose="020B0604020202020204" pitchFamily="34" charset="0"/>
              </a:rPr>
              <a:t>to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th-TH" altLang="en-US" dirty="0" err="1">
                <a:cs typeface="Arial" panose="020B0604020202020204" pitchFamily="34" charset="0"/>
              </a:rPr>
              <a:t>modify</a:t>
            </a:r>
            <a:r>
              <a:rPr lang="th-TH" altLang="en-US" dirty="0">
                <a:cs typeface="Arial" panose="020B0604020202020204" pitchFamily="34" charset="0"/>
              </a:rPr>
              <a:t>, </a:t>
            </a:r>
            <a:r>
              <a:rPr lang="th-TH" altLang="en-US" dirty="0" err="1">
                <a:cs typeface="Arial" panose="020B0604020202020204" pitchFamily="34" charset="0"/>
              </a:rPr>
              <a:t>maintain</a:t>
            </a:r>
            <a:endParaRPr lang="th-TH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th-TH" altLang="en-US" dirty="0" err="1">
                <a:cs typeface="Arial" panose="020B0604020202020204" pitchFamily="34" charset="0"/>
              </a:rPr>
              <a:t>profitable</a:t>
            </a:r>
            <a:endParaRPr lang="th-TH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th-TH" altLang="en-US" dirty="0" err="1">
                <a:cs typeface="Arial" panose="020B0604020202020204" pitchFamily="34" charset="0"/>
              </a:rPr>
              <a:t>reusable</a:t>
            </a:r>
            <a:endParaRPr lang="th-TH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th-TH" altLang="en-US" dirty="0" err="1">
                <a:cs typeface="Arial" panose="020B0604020202020204" pitchFamily="34" charset="0"/>
              </a:rPr>
              <a:t>Client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(who uses ADT) b</a:t>
            </a:r>
            <a:r>
              <a:rPr lang="th-TH" altLang="en-US" dirty="0" err="1">
                <a:cs typeface="Arial" panose="020B0604020202020204" pitchFamily="34" charset="0"/>
              </a:rPr>
              <a:t>enefits</a:t>
            </a:r>
            <a:r>
              <a:rPr lang="th-TH" altLang="en-US" dirty="0">
                <a:cs typeface="Arial" panose="020B0604020202020204" pitchFamily="34" charset="0"/>
              </a:rPr>
              <a:t>:</a:t>
            </a:r>
          </a:p>
          <a:p>
            <a:pPr lvl="1" eaLnBrk="1" hangingPunct="1"/>
            <a:r>
              <a:rPr lang="th-TH" altLang="en-US" dirty="0" err="1">
                <a:cs typeface="Arial" panose="020B0604020202020204" pitchFamily="34" charset="0"/>
              </a:rPr>
              <a:t>simple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th-TH" altLang="en-US" dirty="0" err="1">
                <a:cs typeface="Arial" panose="020B0604020202020204" pitchFamily="34" charset="0"/>
              </a:rPr>
              <a:t>to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th-TH" altLang="en-US" dirty="0" err="1">
                <a:cs typeface="Arial" panose="020B0604020202020204" pitchFamily="34" charset="0"/>
              </a:rPr>
              <a:t>use</a:t>
            </a:r>
            <a:r>
              <a:rPr lang="th-TH" altLang="en-US" dirty="0">
                <a:cs typeface="Arial" panose="020B0604020202020204" pitchFamily="34" charset="0"/>
              </a:rPr>
              <a:t>, </a:t>
            </a:r>
            <a:r>
              <a:rPr lang="th-TH" altLang="en-US" dirty="0" err="1">
                <a:cs typeface="Arial" panose="020B0604020202020204" pitchFamily="34" charset="0"/>
              </a:rPr>
              <a:t>understand</a:t>
            </a:r>
            <a:endParaRPr lang="th-TH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th-TH" altLang="en-US" dirty="0" err="1">
                <a:cs typeface="Arial" panose="020B0604020202020204" pitchFamily="34" charset="0"/>
              </a:rPr>
              <a:t>familiar</a:t>
            </a:r>
            <a:endParaRPr lang="th-TH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th-TH" altLang="en-US" dirty="0" err="1">
                <a:cs typeface="Arial" panose="020B0604020202020204" pitchFamily="34" charset="0"/>
              </a:rPr>
              <a:t>cheap</a:t>
            </a:r>
            <a:endParaRPr lang="th-TH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th-TH" altLang="en-US" dirty="0" err="1">
                <a:cs typeface="Arial" panose="020B0604020202020204" pitchFamily="34" charset="0"/>
              </a:rPr>
              <a:t>component</a:t>
            </a:r>
            <a:r>
              <a:rPr lang="th-TH" altLang="en-US" dirty="0">
                <a:cs typeface="Arial" panose="020B0604020202020204" pitchFamily="34" charset="0"/>
              </a:rPr>
              <a:t>–</a:t>
            </a:r>
            <a:r>
              <a:rPr lang="th-TH" altLang="en-US" dirty="0" err="1">
                <a:cs typeface="Arial" panose="020B0604020202020204" pitchFamily="34" charset="0"/>
              </a:rPr>
              <a:t>based</a:t>
            </a:r>
            <a:r>
              <a:rPr lang="th-TH" altLang="en-US" dirty="0">
                <a:cs typeface="Angsana New" panose="02020603050405020304" pitchFamily="18" charset="-34"/>
              </a:rPr>
              <a:t> 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B2E3F7A8-F2A3-CD43-90B8-0994653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AE956-F4CD-214A-A666-A819E650615E}" type="slidenum">
              <a:rPr lang="en-US" altLang="en-US"/>
              <a:pPr>
                <a:defRPr/>
              </a:pPr>
              <a:t>10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268394056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0CF47-E772-3445-AF47-19625C90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example: 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205C5-91E5-E246-8070-FB98EF4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14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list contains elements of same type arranged in sequential order and following operations can be performed on the list.</a:t>
            </a:r>
          </a:p>
          <a:p>
            <a:pPr lvl="1"/>
            <a:r>
              <a:rPr lang="en-US" dirty="0"/>
              <a:t>get() – Return an element from the list at any given position.</a:t>
            </a:r>
          </a:p>
          <a:p>
            <a:pPr lvl="1"/>
            <a:r>
              <a:rPr lang="en-US" dirty="0"/>
              <a:t>insert() – Insert an element at any position of the list.</a:t>
            </a:r>
          </a:p>
          <a:p>
            <a:pPr lvl="1"/>
            <a:r>
              <a:rPr lang="en-US" dirty="0"/>
              <a:t>remove() – Remove the first occurrence of any element from a non-empty list.</a:t>
            </a:r>
          </a:p>
          <a:p>
            <a:pPr lvl="1"/>
            <a:r>
              <a:rPr lang="en-US" dirty="0" err="1"/>
              <a:t>removeAt</a:t>
            </a:r>
            <a:r>
              <a:rPr lang="en-US" dirty="0"/>
              <a:t>() – Remove the element at a specified location from a non-empty list.</a:t>
            </a:r>
          </a:p>
          <a:p>
            <a:pPr lvl="1"/>
            <a:r>
              <a:rPr lang="en-US" dirty="0"/>
              <a:t>replace() – Replace an element at any position by another element.</a:t>
            </a:r>
          </a:p>
          <a:p>
            <a:pPr lvl="1"/>
            <a:r>
              <a:rPr lang="en-US" dirty="0"/>
              <a:t>size() – Return the number of elements in the list.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 – Return true if the list is empty, otherwise return false.</a:t>
            </a:r>
          </a:p>
          <a:p>
            <a:pPr lvl="1"/>
            <a:r>
              <a:rPr lang="en-US" dirty="0" err="1"/>
              <a:t>isFull</a:t>
            </a:r>
            <a:r>
              <a:rPr lang="en-US" dirty="0"/>
              <a:t>() – Return true if the list is full, otherwise return false.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59F92F-0698-AD43-A06F-70ADC063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0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52FB6-9F26-044A-8429-2077786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VDM Specification Language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8D26B9-8FF5-EE4C-9FD6-5358F3EC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Vienna Development Method (VDM) was originally developed at the IBM laboratories in Vienna in the 1970’ </a:t>
            </a:r>
          </a:p>
          <a:p>
            <a:r>
              <a:rPr lang="en-US" dirty="0"/>
              <a:t>A formal specification language intended to specify object oriented systems </a:t>
            </a:r>
          </a:p>
          <a:p>
            <a:r>
              <a:rPr lang="en-US" dirty="0"/>
              <a:t>ADT can be specified by a formal language likes VDM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6D408B-1DC7-FC49-9EA2-EAAEE06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83F8B-E63C-104D-928D-8BB12948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in VDM example: Boolean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215C0C-5F7B-6044-8DEE-B4F0ACB8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40" y="2268220"/>
            <a:ext cx="8494998" cy="440401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04328D-CA60-8740-A7E2-C4DAF7A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>
            <a:extLst>
              <a:ext uri="{FF2B5EF4-FFF2-40B4-BE49-F238E27FC236}">
                <a16:creationId xmlns:a16="http://schemas.microsoft.com/office/drawing/2014/main" xmlns="" id="{B92FBDB2-BBFB-554C-81A0-2B4FCAC0B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en-US" altLang="en-US" sz="3600" dirty="0">
                <a:cs typeface="Arial" panose="020B0604020202020204" pitchFamily="34" charset="0"/>
              </a:rPr>
              <a:t>ADT vs</a:t>
            </a:r>
            <a:r>
              <a:rPr lang="th-TH" altLang="en-US" sz="3600" dirty="0">
                <a:cs typeface="Arial" panose="020B0604020202020204" pitchFamily="34" charset="0"/>
              </a:rPr>
              <a:t> </a:t>
            </a:r>
            <a:r>
              <a:rPr lang="en-US" altLang="en-US" sz="3600" dirty="0">
                <a:cs typeface="Arial" panose="020B0604020202020204" pitchFamily="34" charset="0"/>
              </a:rPr>
              <a:t>Object-Oriented Programming (OOP)</a:t>
            </a:r>
            <a:endParaRPr lang="th-TH" altLang="en-US" sz="3600" dirty="0"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F0385898-17C4-0A49-BF7F-EF2402455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10554574" cy="4184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ADTs are not a part of a particular programming language</a:t>
            </a:r>
          </a:p>
          <a:p>
            <a:pPr eaLnBrk="1" hangingPunct="1"/>
            <a:r>
              <a:rPr lang="en-US" altLang="en-US" dirty="0"/>
              <a:t>Rather they are implemented by a programmer to solve a particular problem or some class of problems</a:t>
            </a:r>
          </a:p>
          <a:p>
            <a:pPr eaLnBrk="1" hangingPunct="1"/>
            <a:r>
              <a:rPr lang="en-US" altLang="en-US" dirty="0"/>
              <a:t>In OOP, an ADT can be easily modeled as a class</a:t>
            </a:r>
          </a:p>
          <a:p>
            <a:pPr lvl="1" eaLnBrk="1" hangingPunct="1"/>
            <a:r>
              <a:rPr lang="en-US" altLang="en-US" dirty="0"/>
              <a:t>An instance as an object </a:t>
            </a:r>
          </a:p>
          <a:p>
            <a:pPr lvl="1" eaLnBrk="1" hangingPunct="1"/>
            <a:r>
              <a:rPr lang="en-US" altLang="en-US" dirty="0"/>
              <a:t>Data of ADT as properties or fields of a class</a:t>
            </a:r>
          </a:p>
          <a:p>
            <a:pPr lvl="1" eaLnBrk="1" hangingPunct="1"/>
            <a:r>
              <a:rPr lang="en-US" altLang="en-US" dirty="0"/>
              <a:t>Operations as methods </a:t>
            </a:r>
            <a:endParaRPr lang="th-TH" altLang="en-US" dirty="0"/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ADT  </a:t>
            </a:r>
            <a:r>
              <a:rPr lang="en-US" altLang="en-US" dirty="0"/>
              <a:t>≠</a:t>
            </a:r>
            <a:r>
              <a:rPr lang="en-US" altLang="en-US" dirty="0">
                <a:cs typeface="Arial" panose="020B0604020202020204" pitchFamily="34" charset="0"/>
              </a:rPr>
              <a:t>  OOP</a:t>
            </a:r>
          </a:p>
          <a:p>
            <a:pPr eaLnBrk="1" hangingPunct="1"/>
            <a:r>
              <a:rPr lang="en-US" altLang="en-US" dirty="0"/>
              <a:t>Classes in OOP offers more features than ADTs :  </a:t>
            </a:r>
            <a:r>
              <a:rPr lang="en-US" altLang="en-US" sz="2400" dirty="0"/>
              <a:t>Inheritance (Superclass-Subclass), Polymorphisms, etc.</a:t>
            </a:r>
            <a:r>
              <a:rPr lang="en-US" altLang="en-US" sz="3000" dirty="0"/>
              <a:t>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75C90A1-0DF7-7747-828B-3DD901B8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2E1EF-7C93-7C4F-AB73-0C3F60E0A66C}" type="slidenum">
              <a:rPr lang="en-US" altLang="en-US"/>
              <a:pPr>
                <a:defRPr/>
              </a:pPr>
              <a:t>14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105444991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7F94442-A0AB-CA46-8003-F0CB8D7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63FFF6E-7EB6-674A-8BA8-203DEC9B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875FDA-1E7A-184D-8F52-792DA4B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BF07F797-0CC7-BD45-A2F1-B0548F0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300F7-3EA7-CD42-BD70-CA4DB4A84F10}" type="slidenum">
              <a:rPr lang="en-US" altLang="en-US"/>
              <a:pPr>
                <a:defRPr/>
              </a:pPr>
              <a:t>2</a:t>
            </a:fld>
            <a:endParaRPr lang="th-TH" altLang="en-US"/>
          </a:p>
        </p:txBody>
      </p:sp>
      <p:sp>
        <p:nvSpPr>
          <p:cNvPr id="7170" name="Rectangle 2" descr="Large confetti">
            <a:extLst>
              <a:ext uri="{FF2B5EF4-FFF2-40B4-BE49-F238E27FC236}">
                <a16:creationId xmlns:a16="http://schemas.microsoft.com/office/drawing/2014/main" xmlns="" id="{482FCECE-1414-F643-9C79-4C6BB8485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th-TH" altLang="en-US">
                <a:cs typeface="Arial" panose="020B0604020202020204" pitchFamily="34" charset="0"/>
              </a:rPr>
              <a:t>Overview: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128EB459-18D1-E94B-96BD-5F646DC1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2297430"/>
            <a:ext cx="7848600" cy="408432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marL="571500" indent="-571500">
              <a:buNone/>
            </a:pPr>
            <a:r>
              <a:rPr lang="th-TH" altLang="en-US" sz="2800" dirty="0">
                <a:cs typeface="Arial" panose="020B0604020202020204" pitchFamily="34" charset="0"/>
              </a:rPr>
              <a:t>1.	</a:t>
            </a:r>
            <a:r>
              <a:rPr lang="th-TH" altLang="en-US" sz="2800" dirty="0" err="1">
                <a:cs typeface="Arial" panose="020B0604020202020204" pitchFamily="34" charset="0"/>
              </a:rPr>
              <a:t>What</a:t>
            </a:r>
            <a:r>
              <a:rPr lang="th-TH" altLang="en-US" sz="2800" dirty="0">
                <a:cs typeface="Arial" panose="020B0604020202020204" pitchFamily="34" charset="0"/>
              </a:rPr>
              <a:t> </a:t>
            </a:r>
            <a:r>
              <a:rPr lang="th-TH" altLang="en-US" sz="2800" dirty="0" err="1">
                <a:cs typeface="Arial" panose="020B0604020202020204" pitchFamily="34" charset="0"/>
              </a:rPr>
              <a:t>is</a:t>
            </a:r>
            <a:r>
              <a:rPr lang="th-TH" altLang="en-US" sz="2800" dirty="0">
                <a:cs typeface="Arial" panose="020B0604020202020204" pitchFamily="34" charset="0"/>
              </a:rPr>
              <a:t> Data </a:t>
            </a:r>
            <a:r>
              <a:rPr lang="th-TH" altLang="en-US" sz="2800" dirty="0" err="1">
                <a:cs typeface="Arial" panose="020B0604020202020204" pitchFamily="34" charset="0"/>
              </a:rPr>
              <a:t>Abstraction</a:t>
            </a:r>
            <a:r>
              <a:rPr lang="th-TH" altLang="en-US" sz="2800" dirty="0">
                <a:cs typeface="Arial" panose="020B0604020202020204" pitchFamily="34" charset="0"/>
              </a:rPr>
              <a:t>?</a:t>
            </a:r>
            <a:r>
              <a:rPr lang="en-US" altLang="en-US" sz="2800" dirty="0">
                <a:cs typeface="Arial" panose="020B0604020202020204" pitchFamily="34" charset="0"/>
              </a:rPr>
              <a:t>  What is ADT?</a:t>
            </a:r>
          </a:p>
          <a:p>
            <a:pPr marL="571500" indent="-571500">
              <a:buNone/>
            </a:pPr>
            <a:r>
              <a:rPr lang="th-TH" altLang="en-US" sz="2800" dirty="0">
                <a:cs typeface="Arial" panose="020B0604020202020204" pitchFamily="34" charset="0"/>
              </a:rPr>
              <a:t>2.	</a:t>
            </a:r>
            <a:r>
              <a:rPr lang="en-US" altLang="en-US" sz="2800" dirty="0">
                <a:cs typeface="Arial" panose="020B0604020202020204" pitchFamily="34" charset="0"/>
              </a:rPr>
              <a:t>Model for an Abstract Data Type</a:t>
            </a:r>
          </a:p>
          <a:p>
            <a:pPr marL="571500" indent="-571500"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3</a:t>
            </a:r>
            <a:r>
              <a:rPr lang="th-TH" altLang="en-US" sz="2800" dirty="0">
                <a:cs typeface="Arial" panose="020B0604020202020204" pitchFamily="34" charset="0"/>
              </a:rPr>
              <a:t>.	ADT Example</a:t>
            </a:r>
          </a:p>
          <a:p>
            <a:pPr marL="571500" indent="-571500"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4.	ADT vs Object-Oriented Programming</a:t>
            </a:r>
            <a:r>
              <a:rPr lang="en-US" altLang="en-US" sz="2800" dirty="0"/>
              <a:t>	</a:t>
            </a:r>
            <a:endParaRPr lang="th-TH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915592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>
            <a:extLst>
              <a:ext uri="{FF2B5EF4-FFF2-40B4-BE49-F238E27FC236}">
                <a16:creationId xmlns:a16="http://schemas.microsoft.com/office/drawing/2014/main" xmlns="" id="{8CD3AF5C-E786-6242-AC31-B317A1B0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th-TH" altLang="en-US" dirty="0" err="1">
                <a:cs typeface="Arial" panose="020B0604020202020204" pitchFamily="34" charset="0"/>
              </a:rPr>
              <a:t>What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th-TH" altLang="en-US" dirty="0" err="1">
                <a:cs typeface="Arial" panose="020B0604020202020204" pitchFamily="34" charset="0"/>
              </a:rPr>
              <a:t>is</a:t>
            </a:r>
            <a:r>
              <a:rPr lang="th-TH" altLang="en-US" dirty="0">
                <a:cs typeface="Arial" panose="020B0604020202020204" pitchFamily="34" charset="0"/>
              </a:rPr>
              <a:t> Data </a:t>
            </a:r>
            <a:r>
              <a:rPr lang="th-TH" altLang="en-US" dirty="0" err="1">
                <a:cs typeface="Arial" panose="020B0604020202020204" pitchFamily="34" charset="0"/>
              </a:rPr>
              <a:t>Abstraction</a:t>
            </a:r>
            <a:r>
              <a:rPr lang="th-TH" altLang="en-US" dirty="0">
                <a:cs typeface="Arial" panose="020B0604020202020204" pitchFamily="34" charset="0"/>
              </a:rPr>
              <a:t>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50D03B41-679E-A946-B366-EF68D95C7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2500"/>
          </a:bodyPr>
          <a:lstStyle/>
          <a:p>
            <a:pPr eaLnBrk="1" hangingPunct="1"/>
            <a:r>
              <a:rPr lang="en-US" altLang="en-US" dirty="0"/>
              <a:t>Concept of </a:t>
            </a:r>
            <a:r>
              <a:rPr lang="th-TH" altLang="en-US" dirty="0"/>
              <a:t> </a:t>
            </a:r>
            <a:r>
              <a:rPr lang="en-US" altLang="en-US" dirty="0"/>
              <a:t>“</a:t>
            </a:r>
            <a:r>
              <a:rPr lang="th-TH" altLang="en-US" b="1" dirty="0" err="1"/>
              <a:t>Abstract</a:t>
            </a:r>
            <a:r>
              <a:rPr lang="en-US" altLang="en-US" b="1" dirty="0"/>
              <a:t>ion</a:t>
            </a:r>
            <a:r>
              <a:rPr lang="en-US" altLang="en-US" dirty="0"/>
              <a:t>”</a:t>
            </a:r>
            <a:endParaRPr lang="th-TH" altLang="en-US" dirty="0"/>
          </a:p>
          <a:p>
            <a:pPr lvl="1" eaLnBrk="1" hangingPunct="1"/>
            <a:r>
              <a:rPr lang="en-US" altLang="en-US" dirty="0"/>
              <a:t>Allows us to consider the high-level characteristics of something without getting bogged down in the details</a:t>
            </a:r>
            <a:endParaRPr lang="th-TH" altLang="en-US" dirty="0"/>
          </a:p>
          <a:p>
            <a:pPr lvl="1" eaLnBrk="1" hangingPunct="1"/>
            <a:r>
              <a:rPr lang="en-US" altLang="en-US" dirty="0"/>
              <a:t>For example: </a:t>
            </a:r>
            <a:r>
              <a:rPr lang="en-US" altLang="en-US" i="1" dirty="0"/>
              <a:t>Method abstraction</a:t>
            </a:r>
            <a:r>
              <a:rPr lang="en-US" altLang="en-US" dirty="0"/>
              <a:t> in OOP like C++, we can use (pre-defined) methods without concern how they really works inside.</a:t>
            </a:r>
            <a:endParaRPr lang="th-TH" altLang="en-US" dirty="0"/>
          </a:p>
          <a:p>
            <a:pPr eaLnBrk="1" hangingPunct="1"/>
            <a:r>
              <a:rPr lang="en-US" altLang="en-US" b="1" dirty="0"/>
              <a:t> Data Abstraction</a:t>
            </a:r>
            <a:r>
              <a:rPr lang="th-TH" altLang="en-US" dirty="0"/>
              <a:t> </a:t>
            </a:r>
          </a:p>
          <a:p>
            <a:pPr lvl="1" eaLnBrk="1" hangingPunct="1"/>
            <a:r>
              <a:rPr lang="en-US" altLang="en-US" dirty="0"/>
              <a:t> We know what a data type can do</a:t>
            </a:r>
            <a:endParaRPr lang="th-TH" altLang="en-US" dirty="0"/>
          </a:p>
          <a:p>
            <a:pPr lvl="1" eaLnBrk="1" hangingPunct="1"/>
            <a:r>
              <a:rPr lang="en-US" altLang="en-US" dirty="0"/>
              <a:t> How it is done is hidden</a:t>
            </a:r>
            <a:endParaRPr lang="th-TH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58435DC-B67B-CD42-AC0A-C989C576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C08CA-51B6-7643-B6A5-EEDD26D7CA68}" type="slidenum">
              <a:rPr lang="en-US" altLang="en-US"/>
              <a:pPr>
                <a:defRPr/>
              </a:pPr>
              <a:t>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1856173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xmlns="" id="{6A0FB243-7B74-C645-9ECE-0C278F5F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th-TH" altLang="en-US" dirty="0" err="1">
                <a:cs typeface="Arial" panose="020B0604020202020204" pitchFamily="34" charset="0"/>
              </a:rPr>
              <a:t>What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th-TH" altLang="en-US" dirty="0" err="1">
                <a:cs typeface="Arial" panose="020B0604020202020204" pitchFamily="34" charset="0"/>
              </a:rPr>
              <a:t>is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an </a:t>
            </a:r>
            <a:r>
              <a:rPr lang="th-TH" altLang="en-US" dirty="0" err="1">
                <a:cs typeface="Arial" panose="020B0604020202020204" pitchFamily="34" charset="0"/>
              </a:rPr>
              <a:t>Abstract</a:t>
            </a:r>
            <a:r>
              <a:rPr lang="th-TH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Data Type</a:t>
            </a:r>
            <a:r>
              <a:rPr lang="th-TH" altLang="en-US" dirty="0">
                <a:cs typeface="Arial" panose="020B0604020202020204" pitchFamily="34" charset="0"/>
              </a:rPr>
              <a:t>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CDA37DC-2D3E-7641-8F95-34D983379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2500" lnSpcReduction="10000"/>
          </a:bodyPr>
          <a:lstStyle/>
          <a:p>
            <a:pPr eaLnBrk="1" hangingPunct="1"/>
            <a:r>
              <a:rPr lang="th-TH" altLang="en-US" dirty="0" err="1">
                <a:cs typeface="Arial" panose="020B0604020202020204" pitchFamily="34" charset="0"/>
              </a:rPr>
              <a:t>Abstract</a:t>
            </a:r>
            <a:r>
              <a:rPr lang="th-TH" altLang="en-US" dirty="0">
                <a:cs typeface="Arial" panose="020B0604020202020204" pitchFamily="34" charset="0"/>
              </a:rPr>
              <a:t> Data </a:t>
            </a:r>
            <a:r>
              <a:rPr lang="th-TH" altLang="en-US" dirty="0" err="1">
                <a:cs typeface="Arial" panose="020B0604020202020204" pitchFamily="34" charset="0"/>
              </a:rPr>
              <a:t>Type</a:t>
            </a:r>
            <a:r>
              <a:rPr lang="th-TH" altLang="en-US" dirty="0">
                <a:cs typeface="Arial" panose="020B0604020202020204" pitchFamily="34" charset="0"/>
              </a:rPr>
              <a:t> (ADT)</a:t>
            </a:r>
          </a:p>
          <a:p>
            <a:pPr lvl="1" eaLnBrk="1" hangingPunct="1"/>
            <a:r>
              <a:rPr lang="en-US" altLang="en-US" dirty="0"/>
              <a:t>Defines a particular data structure in terms of data and operations</a:t>
            </a:r>
            <a:endParaRPr lang="th-TH" altLang="en-US" dirty="0"/>
          </a:p>
          <a:p>
            <a:pPr lvl="1" eaLnBrk="1" hangingPunct="1"/>
            <a:r>
              <a:rPr lang="en-US" altLang="en-US" dirty="0"/>
              <a:t>Offers an interface of the objects (instances of an ADT)  </a:t>
            </a:r>
          </a:p>
          <a:p>
            <a:pPr eaLnBrk="1" hangingPunct="1"/>
            <a:r>
              <a:rPr lang="en-US" altLang="en-US" dirty="0"/>
              <a:t>An ADT consists of</a:t>
            </a:r>
          </a:p>
          <a:p>
            <a:pPr lvl="1" eaLnBrk="1" hangingPunct="1"/>
            <a:r>
              <a:rPr lang="en-US" altLang="en-US" dirty="0"/>
              <a:t>Declaration of data</a:t>
            </a:r>
          </a:p>
          <a:p>
            <a:pPr lvl="1" eaLnBrk="1" hangingPunct="1"/>
            <a:r>
              <a:rPr lang="en-US" altLang="en-US" dirty="0"/>
              <a:t>Declaration of operations</a:t>
            </a:r>
          </a:p>
          <a:p>
            <a:pPr lvl="1" eaLnBrk="1" hangingPunct="1"/>
            <a:r>
              <a:rPr lang="en-US" altLang="en-US" dirty="0"/>
              <a:t>Encapsulation of data and operations : data is hidden from user and can be manipulated only by means of operations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60E8C1-0572-7A49-AF85-746E71D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59937-6C9D-D744-9E66-8FB9C12307F6}" type="slidenum">
              <a:rPr lang="en-US" altLang="en-US"/>
              <a:pPr>
                <a:defRPr/>
              </a:pPr>
              <a:t>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931216484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84755572-5F37-A44E-BAFF-23DCE5C05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ADT example: Floating point numbers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B80AA06C-5017-CD44-9D68-5BF81D80F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0000" y="2222287"/>
            <a:ext cx="10563286" cy="44299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don't need to know how much about floating point arithmetic works to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Indeed, the details can vary depending on processor, even virtual coprocessor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the compiler hides all the details from you--some numeric ADTs are built-in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you need to know is the syntax and meaning of operators, +, -, *, /, etc.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Hiding the details of implementation is called </a:t>
            </a:r>
            <a:r>
              <a:rPr lang="en-US" altLang="en-US" b="1" dirty="0"/>
              <a:t>encapsulation</a:t>
            </a:r>
            <a:r>
              <a:rPr lang="en-US" altLang="en-US" dirty="0"/>
              <a:t> (</a:t>
            </a:r>
            <a:r>
              <a:rPr lang="en-US" altLang="en-US" b="1" dirty="0"/>
              <a:t>data hiding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B89A7F-C3A5-9E4E-8494-CEAEB916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5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xmlns="" id="{E89F6545-4CC6-8F40-AB81-2056308DD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ADT = properties + operations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xmlns="" id="{8711A077-68C9-D647-B8D2-41285C201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0000" y="2222287"/>
            <a:ext cx="10563286" cy="4452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b="1" dirty="0"/>
              <a:t>ADT</a:t>
            </a:r>
            <a:r>
              <a:rPr lang="en-US" altLang="en-US" sz="2400" dirty="0"/>
              <a:t> describes a set of objects sharing the same properties and behaviors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properties</a:t>
            </a:r>
            <a:r>
              <a:rPr lang="en-US" altLang="en-US" sz="2000" dirty="0"/>
              <a:t> of an ADT are its </a:t>
            </a:r>
            <a:r>
              <a:rPr lang="en-US" altLang="en-US" sz="2000" b="1" dirty="0"/>
              <a:t>data </a:t>
            </a:r>
            <a:r>
              <a:rPr lang="en-US" altLang="en-US" sz="2000" dirty="0"/>
              <a:t>(representing the internal state of each object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  <a:r>
              <a:rPr lang="en-US" altLang="en-US" sz="1800" dirty="0"/>
              <a:t>	-- bits representing exponent &amp; mantissa are its data or state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behaviors</a:t>
            </a:r>
            <a:r>
              <a:rPr lang="en-US" altLang="en-US" sz="2000" dirty="0"/>
              <a:t> of an ADT are its </a:t>
            </a:r>
            <a:r>
              <a:rPr lang="en-US" altLang="en-US" sz="2000" b="1" dirty="0"/>
              <a:t>operations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functions</a:t>
            </a:r>
            <a:r>
              <a:rPr lang="en-US" altLang="en-US" sz="2000" dirty="0"/>
              <a:t> (operations on each instance)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sqrt(d) / 2;</a:t>
            </a:r>
            <a:r>
              <a:rPr lang="en-US" altLang="en-US" sz="1800" dirty="0"/>
              <a:t> //operators &amp; functions are its behaviors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Thus, an ADT couples its data and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OOP emphasizes </a:t>
            </a:r>
            <a:r>
              <a:rPr lang="en-US" altLang="en-US" sz="2000" b="1" dirty="0"/>
              <a:t>data abstraction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118832-AF62-5843-AEF9-8FB2D6F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755AF6E4-5F9A-BC4D-AA62-97C5C37B2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Formal, language-independent ADTs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23195B58-87A0-874F-AD41-AA160248B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ADT is a formal description, not code; independent of any programming language</a:t>
            </a:r>
          </a:p>
          <a:p>
            <a:pPr lvl="1"/>
            <a:r>
              <a:rPr lang="en-US" altLang="en-US" i="1" dirty="0"/>
              <a:t>Why is code independence a good idea?</a:t>
            </a:r>
          </a:p>
          <a:p>
            <a:r>
              <a:rPr lang="en-US" altLang="en-US" dirty="0"/>
              <a:t>Promotes </a:t>
            </a:r>
            <a:r>
              <a:rPr lang="en-US" altLang="en-US" b="1" dirty="0"/>
              <a:t>design by contract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Specify responsibilities of suppliers and clients explicitly, so they can be enforced,  if necessary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9192FF-EF15-1541-9CE6-D0B4E38D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Large confetti">
            <a:extLst>
              <a:ext uri="{FF2B5EF4-FFF2-40B4-BE49-F238E27FC236}">
                <a16:creationId xmlns:a16="http://schemas.microsoft.com/office/drawing/2014/main" xmlns="" id="{70E0AD43-BDF8-E243-BC9C-FB678DDAF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ADT Implementation</a:t>
            </a:r>
            <a:endParaRPr lang="th-TH" altLang="en-US" dirty="0">
              <a:cs typeface="Arial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D5009CC8-EA76-4F44-8FD1-669B9D155D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lnSpcReduction="10000"/>
          </a:bodyPr>
          <a:lstStyle/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Implementaion</a:t>
            </a:r>
            <a:r>
              <a:rPr lang="en-US" altLang="en-US" dirty="0">
                <a:cs typeface="Arial" panose="020B0604020202020204" pitchFamily="34" charset="0"/>
              </a:rPr>
              <a:t> of an </a:t>
            </a:r>
            <a:r>
              <a:rPr lang="th-TH" altLang="en-US" dirty="0" err="1">
                <a:cs typeface="Arial" panose="020B0604020202020204" pitchFamily="34" charset="0"/>
              </a:rPr>
              <a:t>Abstract</a:t>
            </a:r>
            <a:r>
              <a:rPr lang="th-TH" altLang="en-US" dirty="0">
                <a:cs typeface="Arial" panose="020B0604020202020204" pitchFamily="34" charset="0"/>
              </a:rPr>
              <a:t> Data </a:t>
            </a:r>
            <a:r>
              <a:rPr lang="th-TH" altLang="en-US" dirty="0" err="1">
                <a:cs typeface="Arial" panose="020B0604020202020204" pitchFamily="34" charset="0"/>
              </a:rPr>
              <a:t>Type</a:t>
            </a:r>
            <a:r>
              <a:rPr lang="th-TH" altLang="en-US" dirty="0">
                <a:cs typeface="Arial" panose="020B0604020202020204" pitchFamily="34" charset="0"/>
              </a:rPr>
              <a:t> (ADT)</a:t>
            </a:r>
          </a:p>
          <a:p>
            <a:pPr lvl="1" eaLnBrk="1" hangingPunct="1"/>
            <a:r>
              <a:rPr lang="en-US" altLang="en-US" dirty="0"/>
              <a:t>Hidden from the user</a:t>
            </a:r>
            <a:r>
              <a:rPr lang="th-TH" altLang="en-US" dirty="0"/>
              <a:t> </a:t>
            </a:r>
          </a:p>
          <a:p>
            <a:pPr lvl="1" eaLnBrk="1" hangingPunct="1"/>
            <a:r>
              <a:rPr lang="en-US" altLang="en-US" dirty="0"/>
              <a:t>Same ADT may be implemented in different ways in different languages  </a:t>
            </a:r>
            <a:endParaRPr lang="th-TH" altLang="en-US" dirty="0"/>
          </a:p>
          <a:p>
            <a:pPr lvl="1" eaLnBrk="1" hangingPunct="1"/>
            <a:r>
              <a:rPr lang="en-US" altLang="en-US" dirty="0"/>
              <a:t>Some languages offer built-in ADTs and/or features to be used to implement ADTs (user-define types) </a:t>
            </a:r>
            <a:endParaRPr lang="th-TH" altLang="en-US" dirty="0"/>
          </a:p>
          <a:p>
            <a:pPr eaLnBrk="1" hangingPunct="1"/>
            <a:r>
              <a:rPr lang="en-US" altLang="en-US" dirty="0"/>
              <a:t>ADTs support modular design which is very important in software development </a:t>
            </a:r>
            <a:endParaRPr lang="th-TH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30518F5-86F0-1E41-B033-9FE2AED1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F983A-8D96-F04E-8674-35A12435F97F}" type="slidenum">
              <a:rPr lang="en-US" altLang="en-US"/>
              <a:pPr>
                <a:defRPr/>
              </a:pPr>
              <a:t>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279061864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7D81396B-19FA-B74B-AA5D-712F0886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C595C-119C-7A4F-B1A8-2E7FF1BE682D}" type="slidenum">
              <a:rPr lang="en-US" altLang="en-US"/>
              <a:pPr>
                <a:defRPr/>
              </a:pPr>
              <a:t>9</a:t>
            </a:fld>
            <a:endParaRPr lang="th-TH" altLang="en-US"/>
          </a:p>
        </p:txBody>
      </p:sp>
      <p:sp>
        <p:nvSpPr>
          <p:cNvPr id="11266" name="Rectangle 2" descr="Large confetti">
            <a:extLst>
              <a:ext uri="{FF2B5EF4-FFF2-40B4-BE49-F238E27FC236}">
                <a16:creationId xmlns:a16="http://schemas.microsoft.com/office/drawing/2014/main" xmlns="" id="{FE113326-66CF-0543-ADBC-E941F2838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ADT from definition to implementation</a:t>
            </a:r>
            <a:endParaRPr lang="th-TH" altLang="en-US" dirty="0">
              <a:cs typeface="Arial" panose="020B0604020202020204" pitchFamily="34" charset="0"/>
            </a:endParaRP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xmlns="" id="{84D195BF-4BA7-C140-900E-F3076E52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420938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1pPr>
            <a:lvl2pPr marL="742950" indent="-28575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2pPr>
            <a:lvl3pPr marL="11430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3pPr>
            <a:lvl4pPr marL="16002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4pPr>
            <a:lvl5pPr marL="20574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2400" b="0">
                <a:latin typeface="Arial" panose="020B0604020202020204" pitchFamily="34" charset="0"/>
                <a:cs typeface="Arial" panose="020B0604020202020204" pitchFamily="34" charset="0"/>
              </a:rPr>
              <a:t>System design with ADTs</a:t>
            </a: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xmlns="" id="{B1382F3E-DDC9-104A-AE62-7D8CBFCB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997201"/>
            <a:ext cx="2592388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1pPr>
            <a:lvl2pPr marL="742950" indent="-28575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2pPr>
            <a:lvl3pPr marL="11430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3pPr>
            <a:lvl4pPr marL="16002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4pPr>
            <a:lvl5pPr marL="20574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definiton</a:t>
            </a:r>
            <a:endParaRPr lang="th-TH" altLang="en-US" sz="2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xmlns="" id="{F315D815-1282-9741-BA91-0D697ADE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2852738"/>
            <a:ext cx="3384550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1pPr>
            <a:lvl2pPr marL="742950" indent="-28575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2pPr>
            <a:lvl3pPr marL="11430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3pPr>
            <a:lvl4pPr marL="16002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4pPr>
            <a:lvl5pPr marL="20574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Identification of ADTs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(identify data or attributes)</a:t>
            </a:r>
            <a:endParaRPr lang="th-TH" altLang="en-US" sz="20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xmlns="" id="{7ADA1F9C-346C-7041-B443-4450ACA9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4005263"/>
            <a:ext cx="3457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1pPr>
            <a:lvl2pPr marL="742950" indent="-28575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2pPr>
            <a:lvl3pPr marL="11430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3pPr>
            <a:lvl4pPr marL="16002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4pPr>
            <a:lvl5pPr marL="20574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ADT operations</a:t>
            </a:r>
            <a:endParaRPr lang="th-TH" altLang="en-US" sz="2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xmlns="" id="{F0BEAC85-5566-E743-8AFF-251C60BE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005263"/>
            <a:ext cx="3598862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1pPr>
            <a:lvl2pPr marL="742950" indent="-28575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2pPr>
            <a:lvl3pPr marL="11430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3pPr>
            <a:lvl4pPr marL="16002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4pPr>
            <a:lvl5pPr marL="20574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ADT interactions</a:t>
            </a:r>
            <a:endParaRPr lang="th-TH" altLang="en-US" sz="2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xmlns="" id="{E8C0A89A-EFAD-4140-9151-B22D5BDB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5734050"/>
            <a:ext cx="3168650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1pPr>
            <a:lvl2pPr marL="742950" indent="-28575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2pPr>
            <a:lvl3pPr marL="11430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3pPr>
            <a:lvl4pPr marL="16002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4pPr>
            <a:lvl5pPr marL="20574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ADTs</a:t>
            </a:r>
            <a:endParaRPr lang="th-TH" altLang="en-US" sz="2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xmlns="" id="{5D86C8BE-25B4-F941-B70E-9B046D9FE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940301"/>
            <a:ext cx="4249737" cy="5762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1pPr>
            <a:lvl2pPr marL="742950" indent="-28575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2pPr>
            <a:lvl3pPr marL="11430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3pPr>
            <a:lvl4pPr marL="16002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4pPr>
            <a:lvl5pPr marL="2057400" indent="-228600">
              <a:lnSpc>
                <a:spcPct val="150000"/>
              </a:lnSpc>
              <a:spcBef>
                <a:spcPct val="25000"/>
              </a:spcBef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SzPct val="85000"/>
              <a:buChar char="•"/>
              <a:defRPr sz="2200" b="1">
                <a:solidFill>
                  <a:schemeClr val="tx1"/>
                </a:solidFill>
                <a:latin typeface="Palatino" pitchFamily="2" charset="77"/>
                <a:cs typeface="Cordia New" panose="020B0304020202020204" pitchFamily="34" charset="-34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object hierarchy (if using OOP)</a:t>
            </a:r>
            <a:endParaRPr lang="th-TH" altLang="en-US" sz="18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xmlns="" id="{0FD1B0C7-45DF-C740-8A7F-62441C1CE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3284538"/>
            <a:ext cx="137001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xmlns="" id="{1474257B-DEE0-0F42-9BB2-5BE6E0F51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3563" y="3644901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8" name="Line 15">
            <a:extLst>
              <a:ext uri="{FF2B5EF4-FFF2-40B4-BE49-F238E27FC236}">
                <a16:creationId xmlns:a16="http://schemas.microsoft.com/office/drawing/2014/main" xmlns="" id="{C6EA6BF8-7F37-4049-B7A5-4104EED5D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6" y="4149725"/>
            <a:ext cx="79216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Line 16">
            <a:extLst>
              <a:ext uri="{FF2B5EF4-FFF2-40B4-BE49-F238E27FC236}">
                <a16:creationId xmlns:a16="http://schemas.microsoft.com/office/drawing/2014/main" xmlns="" id="{6BD6BF4B-28FE-0D47-88FB-E4BF157BD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4" y="4652964"/>
            <a:ext cx="1587" cy="10810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0" name="Line 17">
            <a:extLst>
              <a:ext uri="{FF2B5EF4-FFF2-40B4-BE49-F238E27FC236}">
                <a16:creationId xmlns:a16="http://schemas.microsoft.com/office/drawing/2014/main" xmlns="" id="{00026818-BFC2-B644-A281-66F1EC0432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2388" y="4652963"/>
            <a:ext cx="0" cy="431800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1" name="Line 18">
            <a:extLst>
              <a:ext uri="{FF2B5EF4-FFF2-40B4-BE49-F238E27FC236}">
                <a16:creationId xmlns:a16="http://schemas.microsoft.com/office/drawing/2014/main" xmlns="" id="{21B179CE-83DA-D140-9158-53DF88BC9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5446714"/>
            <a:ext cx="0" cy="503237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4958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{363AF070-5397-1543-BDEF-3DB35AC54B98}tf10001121</Template>
  <TotalTime>45</TotalTime>
  <Words>766</Words>
  <Application>Microsoft Macintosh PowerPoint</Application>
  <PresentationFormat>Custom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Quotable</vt:lpstr>
      <vt:lpstr>Data Structures and Algorithms</vt:lpstr>
      <vt:lpstr>Overview:</vt:lpstr>
      <vt:lpstr>What is Data Abstraction?</vt:lpstr>
      <vt:lpstr>What is an Abstract Data Type?</vt:lpstr>
      <vt:lpstr>ADT example: Floating point numbers</vt:lpstr>
      <vt:lpstr>ADT = properties + operations</vt:lpstr>
      <vt:lpstr>Formal, language-independent ADTs</vt:lpstr>
      <vt:lpstr>ADT Implementation</vt:lpstr>
      <vt:lpstr>ADT from definition to implementation</vt:lpstr>
      <vt:lpstr>Benefits</vt:lpstr>
      <vt:lpstr>ADT example: LIST ADT</vt:lpstr>
      <vt:lpstr>VDM Specification Language </vt:lpstr>
      <vt:lpstr>ADT in VDM example: Boolean type</vt:lpstr>
      <vt:lpstr>ADT vs Object-Oriented Programming (OOP)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TungDT</dc:creator>
  <cp:lastModifiedBy>Phi Ho</cp:lastModifiedBy>
  <cp:revision>24</cp:revision>
  <dcterms:created xsi:type="dcterms:W3CDTF">2019-06-06T17:31:49Z</dcterms:created>
  <dcterms:modified xsi:type="dcterms:W3CDTF">2019-10-02T07:19:00Z</dcterms:modified>
</cp:coreProperties>
</file>