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91" r:id="rId18"/>
    <p:sldId id="274" r:id="rId19"/>
    <p:sldId id="272" r:id="rId20"/>
    <p:sldId id="292" r:id="rId21"/>
    <p:sldId id="293" r:id="rId22"/>
    <p:sldId id="277" r:id="rId23"/>
    <p:sldId id="294" r:id="rId24"/>
    <p:sldId id="278" r:id="rId25"/>
    <p:sldId id="290" r:id="rId26"/>
    <p:sldId id="279" r:id="rId27"/>
    <p:sldId id="280" r:id="rId28"/>
    <p:sldId id="281" r:id="rId29"/>
    <p:sldId id="283" r:id="rId30"/>
    <p:sldId id="282" r:id="rId31"/>
    <p:sldId id="284" r:id="rId32"/>
    <p:sldId id="285" r:id="rId33"/>
    <p:sldId id="286" r:id="rId34"/>
    <p:sldId id="287" r:id="rId35"/>
    <p:sldId id="288" r:id="rId36"/>
    <p:sldId id="289" r:id="rId37"/>
    <p:sldId id="27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C5638-5A35-D145-A559-832719A4F74F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FA5D0-C751-B340-BDA9-D4A2F6955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5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programming</a:t>
            </a:r>
            <a:r>
              <a:rPr lang="en-US" b="1" dirty="0"/>
              <a:t>, linear means </a:t>
            </a:r>
            <a:r>
              <a:rPr lang="en-US" dirty="0"/>
              <a:t>that they are described by one (single) series of data.</a:t>
            </a:r>
          </a:p>
          <a:p>
            <a:pPr lvl="1"/>
            <a:r>
              <a:rPr lang="en-US" dirty="0"/>
              <a:t>Each data item has at most one predecessor and at most one successor</a:t>
            </a:r>
          </a:p>
          <a:p>
            <a:r>
              <a:rPr lang="en-US" b="1" dirty="0"/>
              <a:t>Non-linear </a:t>
            </a:r>
            <a:r>
              <a:rPr lang="en-US" dirty="0"/>
              <a:t>means anything else</a:t>
            </a:r>
          </a:p>
          <a:p>
            <a:r>
              <a:rPr lang="en-US" dirty="0"/>
              <a:t>Linear are: Array, Linked List, Stack, Queue. Non linear are: tree, graph,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B83E-1776-471F-9ED8-FABF93BD3F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3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8473-7349-384D-8E89-526A6A5CA0FF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1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4B32-833B-9146-912D-E6E5232471EA}" type="datetime1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6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DF-B6AC-4843-B811-4014057B7E61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36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BD6D-0D0C-2849-A25A-C7A0211DF331}" type="datetime1">
              <a:rPr lang="en-US" smtClean="0"/>
              <a:t>6/7/19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00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95A9-AD5D-3041-8593-C0082C79F9BF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03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305B-7788-4442-9673-22247B6F3FDB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8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6139-02AA-1945-B1D6-5443B19B3305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B7B-8C90-DF4E-A742-504BBB462AAD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1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BF92-B8DC-9942-A09E-07F5481D367F}" type="datetime1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0FC7-A67D-7F49-BA77-3F453AE33D09}" type="datetime1">
              <a:rPr lang="en-US" smtClean="0"/>
              <a:t>6/7/19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5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5521-BD35-2340-8C76-19A1BD42892B}" type="datetime1">
              <a:rPr lang="en-US" smtClean="0"/>
              <a:t>6/7/19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9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EA02-DA93-C449-AF48-CBE9131496C2}" type="datetime1">
              <a:rPr lang="en-US" smtClean="0"/>
              <a:t>6/7/19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8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2B93-EA90-7F41-8175-F0A1A60A189B}" type="datetime1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1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49A3CA3-F2A0-7342-8F3C-A8A79C365622}" type="datetime1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1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530822F-812F-8D42-90F5-EBADC8205FD1}" type="datetime1">
              <a:rPr lang="en-US" smtClean="0"/>
              <a:t>6/7/19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99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8D85-8E7D-3F44-8175-AD256A520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3C17F-5071-8C4B-B2FA-152DF644B9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02: LINKED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2445E-2AEF-CE4E-9218-3D9C16B0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2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Its node contains two data fields: info and next.</a:t>
            </a:r>
          </a:p>
          <a:p>
            <a:pPr lvl="1"/>
            <a:r>
              <a:rPr lang="en-US" dirty="0"/>
              <a:t>Info stores information which is usable by user</a:t>
            </a:r>
          </a:p>
          <a:p>
            <a:pPr lvl="1"/>
            <a:r>
              <a:rPr lang="en-US" dirty="0"/>
              <a:t>Next links it to its successor in the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114800" y="400812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4876800" y="4160520"/>
            <a:ext cx="381000" cy="0"/>
          </a:xfrm>
          <a:prstGeom prst="straightConnector1">
            <a:avLst/>
          </a:prstGeom>
          <a:ln>
            <a:solidFill>
              <a:srgbClr val="FF66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257800" y="400812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019800" y="4160520"/>
            <a:ext cx="381000" cy="0"/>
          </a:xfrm>
          <a:prstGeom prst="straightConnector1">
            <a:avLst/>
          </a:prstGeom>
          <a:ln>
            <a:solidFill>
              <a:srgbClr val="FF66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400800" y="400812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7162800" y="4160520"/>
            <a:ext cx="381000" cy="0"/>
          </a:xfrm>
          <a:prstGeom prst="straightConnector1">
            <a:avLst/>
          </a:prstGeom>
          <a:ln>
            <a:solidFill>
              <a:srgbClr val="FF66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543800" y="4008120"/>
          <a:ext cx="670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114800" y="4846320"/>
          <a:ext cx="1143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400800" y="4846320"/>
          <a:ext cx="670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>
            <a:endCxn id="5" idx="2"/>
          </p:cNvCxnSpPr>
          <p:nvPr/>
        </p:nvCxnSpPr>
        <p:spPr>
          <a:xfrm flipV="1">
            <a:off x="4419600" y="4378960"/>
            <a:ext cx="152400" cy="467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0"/>
            <a:endCxn id="9" idx="2"/>
          </p:cNvCxnSpPr>
          <p:nvPr/>
        </p:nvCxnSpPr>
        <p:spPr>
          <a:xfrm flipV="1">
            <a:off x="6736080" y="4378960"/>
            <a:ext cx="121920" cy="467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087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Node.java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912" y="1983418"/>
            <a:ext cx="8085116" cy="4874583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446100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MyList.java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33679"/>
            <a:ext cx="7772400" cy="4778187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76547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MyList.java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’)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71879"/>
            <a:ext cx="8113744" cy="4669749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61695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Main.java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15" y="1981200"/>
            <a:ext cx="8165306" cy="4762532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69961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node at beginning &amp; 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766" y="2057400"/>
            <a:ext cx="6505755" cy="2046320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0" y="4390317"/>
            <a:ext cx="6553201" cy="2362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184335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node at beginning &amp; 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057402"/>
            <a:ext cx="7391400" cy="1981199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439970"/>
            <a:ext cx="7391400" cy="234183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974419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java code for</a:t>
            </a:r>
          </a:p>
          <a:p>
            <a:pPr lvl="1"/>
            <a:r>
              <a:rPr lang="en-US" dirty="0"/>
              <a:t>Inserting node at the beginning and end</a:t>
            </a:r>
          </a:p>
          <a:p>
            <a:pPr lvl="1"/>
            <a:r>
              <a:rPr lang="en-US" dirty="0"/>
              <a:t>Deleting node at the beginning and end</a:t>
            </a:r>
          </a:p>
        </p:txBody>
      </p:sp>
    </p:spTree>
    <p:extLst>
      <p:ext uri="{BB962C8B-B14F-4D97-AF65-F5344CB8AC3E}">
        <p14:creationId xmlns:p14="http://schemas.microsoft.com/office/powerpoint/2010/main" val="1275939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9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133600"/>
            <a:ext cx="8189944" cy="182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doubly linked list, each node has two reference fields</a:t>
            </a:r>
          </a:p>
          <a:p>
            <a:pPr lvl="1"/>
            <a:r>
              <a:rPr lang="en-US" dirty="0"/>
              <a:t>one to the successor and </a:t>
            </a:r>
          </a:p>
          <a:p>
            <a:pPr lvl="1"/>
            <a:r>
              <a:rPr lang="en-US" dirty="0"/>
              <a:t>one to the predecessor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572000"/>
            <a:ext cx="6103257" cy="22098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98287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dirty="0">
                <a:latin typeface="Calibri" charset="0"/>
              </a:rPr>
              <a:t>OVERVIEW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dirty="0">
                <a:latin typeface="Calibri" charset="0"/>
              </a:rPr>
              <a:t>Describe List structures</a:t>
            </a:r>
          </a:p>
          <a:p>
            <a:r>
              <a:rPr lang="en-US" dirty="0">
                <a:latin typeface="Calibri" charset="0"/>
              </a:rPr>
              <a:t>Describe self-referential structures</a:t>
            </a:r>
          </a:p>
          <a:p>
            <a:r>
              <a:rPr lang="en-US" dirty="0">
                <a:latin typeface="Calibri" charset="0"/>
              </a:rPr>
              <a:t>Explain types of linked lists</a:t>
            </a:r>
          </a:p>
          <a:p>
            <a:r>
              <a:rPr lang="en-US" dirty="0">
                <a:latin typeface="Calibri" charset="0"/>
              </a:rPr>
              <a:t>Singly Linked Lists</a:t>
            </a:r>
          </a:p>
          <a:p>
            <a:r>
              <a:rPr lang="en-US" dirty="0">
                <a:latin typeface="Calibri" charset="0"/>
              </a:rPr>
              <a:t>Doubly Linked Lists</a:t>
            </a:r>
          </a:p>
          <a:p>
            <a:r>
              <a:rPr lang="en-US" dirty="0">
                <a:latin typeface="Calibri" charset="0"/>
              </a:rPr>
              <a:t>Circular Lists</a:t>
            </a:r>
          </a:p>
          <a:p>
            <a:r>
              <a:rPr lang="en-US" dirty="0">
                <a:latin typeface="Calibri" charset="0"/>
              </a:rPr>
              <a:t>Lists in </a:t>
            </a:r>
            <a:r>
              <a:rPr lang="en-US" dirty="0" err="1">
                <a:latin typeface="Calibri" charset="0"/>
              </a:rPr>
              <a:t>java.util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1812692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Node.java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371" y="2449016"/>
            <a:ext cx="7879079" cy="415371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7804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MyList.java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2400464"/>
            <a:ext cx="7891780" cy="4259962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077445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MyList.java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’)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337" y="2339117"/>
            <a:ext cx="7555583" cy="4290283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158769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2438400"/>
            <a:ext cx="8342993" cy="3886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543920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Adding/Deleting node at the end</a:t>
            </a:r>
          </a:p>
        </p:txBody>
      </p:sp>
      <p:pic>
        <p:nvPicPr>
          <p:cNvPr id="5" name="Picture 4" descr="03-LinkedLists_clip_image0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90" y="2011549"/>
            <a:ext cx="5923308" cy="2103251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90" y="4443853"/>
            <a:ext cx="5829300" cy="230460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804867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in java adding/deleting node at the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2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49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82" y="2430579"/>
            <a:ext cx="3593820" cy="3636511"/>
          </a:xfrm>
        </p:spPr>
        <p:txBody>
          <a:bodyPr anchor="t"/>
          <a:lstStyle/>
          <a:p>
            <a:r>
              <a:rPr lang="en-US" dirty="0"/>
              <a:t>Circular list is when nodes form a ring: the list is finite and each node has a successor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570" y="2277971"/>
            <a:ext cx="7391400" cy="1066800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066412" y="1908639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Circular list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207" y="3747095"/>
            <a:ext cx="6467475" cy="2800350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829602" y="3747095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</a:t>
            </a:r>
          </a:p>
          <a:p>
            <a:r>
              <a:rPr lang="en-US" dirty="0"/>
              <a:t>new item</a:t>
            </a:r>
          </a:p>
        </p:txBody>
      </p:sp>
    </p:spTree>
    <p:extLst>
      <p:ext uri="{BB962C8B-B14F-4D97-AF65-F5344CB8AC3E}">
        <p14:creationId xmlns:p14="http://schemas.microsoft.com/office/powerpoint/2010/main" val="1756296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Doubly Linked 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970" y="2910840"/>
            <a:ext cx="6629400" cy="25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04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 </a:t>
            </a:r>
            <a:r>
              <a:rPr lang="en-US" dirty="0" err="1"/>
              <a:t>Java.util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It’s a sequential structure</a:t>
            </a:r>
          </a:p>
          <a:p>
            <a:pPr lvl="1"/>
            <a:r>
              <a:rPr lang="en-US" dirty="0"/>
              <a:t>Sequence of items of a given base type</a:t>
            </a:r>
          </a:p>
          <a:p>
            <a:r>
              <a:rPr lang="en-US" dirty="0"/>
              <a:t>Items can be added, deleted, and retrieved from any position in the list</a:t>
            </a:r>
          </a:p>
          <a:p>
            <a:r>
              <a:rPr lang="en-US" dirty="0"/>
              <a:t>Can be implemented as array or dynamic array (to avoid identifying max size)</a:t>
            </a:r>
          </a:p>
          <a:p>
            <a:r>
              <a:rPr lang="en-US" dirty="0"/>
              <a:t>An alternative implementation is a linked list</a:t>
            </a:r>
          </a:p>
          <a:p>
            <a:pPr lvl="1"/>
            <a:r>
              <a:rPr lang="en-US" dirty="0"/>
              <a:t>Items are stored in nodes that linked together via pointers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46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368" y="1981200"/>
            <a:ext cx="68834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23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981200"/>
            <a:ext cx="68453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27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test </a:t>
            </a:r>
            <a:r>
              <a:rPr lang="en-US" dirty="0" err="1"/>
              <a:t>LinkedList</a:t>
            </a:r>
            <a:r>
              <a:rPr lang="en-US" dirty="0"/>
              <a:t> in Java</a:t>
            </a:r>
          </a:p>
        </p:txBody>
      </p:sp>
    </p:spTree>
    <p:extLst>
      <p:ext uri="{BB962C8B-B14F-4D97-AF65-F5344CB8AC3E}">
        <p14:creationId xmlns:p14="http://schemas.microsoft.com/office/powerpoint/2010/main" val="347438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018" y="2362200"/>
            <a:ext cx="68961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9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86000"/>
            <a:ext cx="68961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1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668" y="2362200"/>
            <a:ext cx="8686800" cy="3581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159911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alibri" charset="0"/>
              </a:rPr>
              <a:t>Describe List structures</a:t>
            </a:r>
          </a:p>
          <a:p>
            <a:r>
              <a:rPr lang="en-US" dirty="0">
                <a:latin typeface="Calibri" charset="0"/>
              </a:rPr>
              <a:t>Describe self-referential structures</a:t>
            </a:r>
          </a:p>
          <a:p>
            <a:r>
              <a:rPr lang="en-US" dirty="0">
                <a:latin typeface="Calibri" charset="0"/>
              </a:rPr>
              <a:t>Explain types of linked lists</a:t>
            </a:r>
          </a:p>
          <a:p>
            <a:r>
              <a:rPr lang="en-US" dirty="0">
                <a:latin typeface="Calibri" charset="0"/>
              </a:rPr>
              <a:t>Singly Linked Lists</a:t>
            </a:r>
          </a:p>
          <a:p>
            <a:r>
              <a:rPr lang="en-US" dirty="0">
                <a:latin typeface="Calibri" charset="0"/>
              </a:rPr>
              <a:t>Doubly Linked Lists</a:t>
            </a:r>
          </a:p>
          <a:p>
            <a:r>
              <a:rPr lang="en-US" dirty="0">
                <a:latin typeface="Calibri" charset="0"/>
              </a:rPr>
              <a:t>Circular Lists</a:t>
            </a:r>
          </a:p>
          <a:p>
            <a:r>
              <a:rPr lang="en-US" dirty="0">
                <a:latin typeface="Calibri" charset="0"/>
              </a:rPr>
              <a:t>Lists in </a:t>
            </a:r>
            <a:r>
              <a:rPr lang="en-US" dirty="0" err="1">
                <a:latin typeface="Calibri" charset="0"/>
              </a:rPr>
              <a:t>java.util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912699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F94442-A0AB-CA46-8003-F0CB8D72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3FFF6E-7EB6-674A-8BA8-203DEC9B9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75FDA-1E7A-184D-8F52-792DA4B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It’s difficult to specify a single list Abstract Data Type (ADT) that covers both </a:t>
            </a:r>
            <a:r>
              <a:rPr lang="en-US" b="1" dirty="0"/>
              <a:t>arrays</a:t>
            </a:r>
            <a:r>
              <a:rPr lang="en-US" dirty="0"/>
              <a:t> and </a:t>
            </a:r>
            <a:r>
              <a:rPr lang="en-US" b="1" dirty="0"/>
              <a:t>linked lists</a:t>
            </a:r>
          </a:p>
          <a:p>
            <a:r>
              <a:rPr lang="en-US" dirty="0"/>
              <a:t>One </a:t>
            </a:r>
            <a:r>
              <a:rPr lang="en-US" b="1" dirty="0"/>
              <a:t>issue</a:t>
            </a:r>
            <a:r>
              <a:rPr lang="en-US" dirty="0"/>
              <a:t> is the </a:t>
            </a:r>
            <a:r>
              <a:rPr lang="en-US" b="1" dirty="0"/>
              <a:t>representation of position</a:t>
            </a:r>
            <a:endParaRPr lang="en-US" dirty="0"/>
          </a:p>
          <a:p>
            <a:pPr lvl="1"/>
            <a:r>
              <a:rPr lang="en-US" b="1" dirty="0"/>
              <a:t>Array position </a:t>
            </a:r>
            <a:r>
              <a:rPr lang="en-US" dirty="0"/>
              <a:t>is represented by </a:t>
            </a:r>
            <a:r>
              <a:rPr lang="en-US" b="1" dirty="0"/>
              <a:t>integer</a:t>
            </a:r>
          </a:p>
          <a:p>
            <a:pPr lvl="1"/>
            <a:r>
              <a:rPr lang="en-US" b="1" dirty="0"/>
              <a:t>Linked list position </a:t>
            </a:r>
            <a:r>
              <a:rPr lang="en-US" dirty="0"/>
              <a:t>is represented by </a:t>
            </a:r>
            <a:r>
              <a:rPr lang="en-US" b="1" dirty="0"/>
              <a:t>pointer</a:t>
            </a:r>
          </a:p>
          <a:p>
            <a:r>
              <a:rPr lang="en-US" dirty="0"/>
              <a:t>In case of an array with n elements, a “position” is simply an integer in the range from 0 to n-1.</a:t>
            </a:r>
          </a:p>
          <a:p>
            <a:r>
              <a:rPr lang="en-US" dirty="0"/>
              <a:t>In linked list, a position can be a pointer to one of the nodes in the list, but there are some subtleties involved (see later)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0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of the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057400"/>
            <a:ext cx="4191000" cy="4191000"/>
          </a:xfrm>
        </p:spPr>
        <p:txBody>
          <a:bodyPr>
            <a:normAutofit/>
          </a:bodyPr>
          <a:lstStyle/>
          <a:p>
            <a:r>
              <a:rPr lang="en-US" dirty="0" err="1"/>
              <a:t>getFirst</a:t>
            </a:r>
            <a:r>
              <a:rPr lang="en-US" dirty="0"/>
              <a:t>()</a:t>
            </a:r>
          </a:p>
          <a:p>
            <a:r>
              <a:rPr lang="en-US" dirty="0" err="1"/>
              <a:t>getLast</a:t>
            </a:r>
            <a:r>
              <a:rPr lang="en-US" dirty="0"/>
              <a:t>()</a:t>
            </a:r>
          </a:p>
          <a:p>
            <a:r>
              <a:rPr lang="en-US" dirty="0" err="1"/>
              <a:t>getNext</a:t>
            </a:r>
            <a:r>
              <a:rPr lang="en-US" dirty="0"/>
              <a:t>(p)</a:t>
            </a:r>
          </a:p>
          <a:p>
            <a:r>
              <a:rPr lang="en-US" dirty="0" err="1"/>
              <a:t>getPrev</a:t>
            </a:r>
            <a:r>
              <a:rPr lang="en-US" dirty="0"/>
              <a:t>(p)</a:t>
            </a:r>
          </a:p>
          <a:p>
            <a:r>
              <a:rPr lang="en-US" dirty="0"/>
              <a:t>get(p)</a:t>
            </a:r>
          </a:p>
          <a:p>
            <a:r>
              <a:rPr lang="en-US" dirty="0"/>
              <a:t>set(p, x)</a:t>
            </a:r>
          </a:p>
          <a:p>
            <a:r>
              <a:rPr lang="en-US" dirty="0"/>
              <a:t>insert(p, x)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72200" y="2057400"/>
            <a:ext cx="4191000" cy="41910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/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400"/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/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lvl5pPr>
            <a:lvl6pPr marL="24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6pPr>
            <a:lvl7pPr marL="28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7pPr>
            <a:lvl8pPr marL="32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8pPr>
            <a:lvl9pPr marL="36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9pPr>
          </a:lstStyle>
          <a:p>
            <a:r>
              <a:rPr lang="en-US" dirty="0"/>
              <a:t>remove(p)</a:t>
            </a:r>
          </a:p>
          <a:p>
            <a:r>
              <a:rPr lang="en-US" dirty="0" err="1"/>
              <a:t>removeFirst</a:t>
            </a:r>
            <a:r>
              <a:rPr lang="en-US" dirty="0"/>
              <a:t>()</a:t>
            </a:r>
          </a:p>
          <a:p>
            <a:r>
              <a:rPr lang="en-US" dirty="0" err="1"/>
              <a:t>removeLast</a:t>
            </a:r>
            <a:r>
              <a:rPr lang="en-US" dirty="0"/>
              <a:t>()</a:t>
            </a:r>
          </a:p>
          <a:p>
            <a:r>
              <a:rPr lang="en-US" dirty="0" err="1"/>
              <a:t>removeNext</a:t>
            </a:r>
            <a:r>
              <a:rPr lang="en-US" dirty="0"/>
              <a:t>(p)</a:t>
            </a:r>
          </a:p>
          <a:p>
            <a:r>
              <a:rPr lang="en-US" dirty="0" err="1"/>
              <a:t>removePrev</a:t>
            </a:r>
            <a:r>
              <a:rPr lang="en-US" dirty="0"/>
              <a:t>(p)</a:t>
            </a:r>
          </a:p>
          <a:p>
            <a:r>
              <a:rPr lang="en-US" dirty="0"/>
              <a:t>find(x)</a:t>
            </a:r>
          </a:p>
          <a:p>
            <a:r>
              <a:rPr lang="en-US" dirty="0"/>
              <a:t>size()</a:t>
            </a:r>
          </a:p>
        </p:txBody>
      </p:sp>
    </p:spTree>
    <p:extLst>
      <p:ext uri="{BB962C8B-B14F-4D97-AF65-F5344CB8AC3E}">
        <p14:creationId xmlns:p14="http://schemas.microsoft.com/office/powerpoint/2010/main" val="243689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Array is very useful data structure in many situations. However, it has some limitations</a:t>
            </a:r>
          </a:p>
          <a:p>
            <a:pPr lvl="1"/>
            <a:r>
              <a:rPr lang="en-US" dirty="0"/>
              <a:t>Need size information for creation</a:t>
            </a:r>
          </a:p>
          <a:p>
            <a:pPr lvl="1"/>
            <a:r>
              <a:rPr lang="en-US" dirty="0"/>
              <a:t>Inserting an element in the middle of an array leads to moving other elements around</a:t>
            </a:r>
          </a:p>
          <a:p>
            <a:pPr lvl="1"/>
            <a:r>
              <a:rPr lang="en-US" dirty="0"/>
              <a:t>Deleting an element from the middle of an array leads to moving other elements around</a:t>
            </a:r>
          </a:p>
          <a:p>
            <a:r>
              <a:rPr lang="en-US" dirty="0"/>
              <a:t>Other data structures are more efficient for these cases</a:t>
            </a:r>
          </a:p>
        </p:txBody>
      </p:sp>
    </p:spTree>
    <p:extLst>
      <p:ext uri="{BB962C8B-B14F-4D97-AF65-F5344CB8AC3E}">
        <p14:creationId xmlns:p14="http://schemas.microsoft.com/office/powerpoint/2010/main" val="249780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Self-referential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" y="2133600"/>
            <a:ext cx="5469604" cy="42788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Many dynamic data structures are implemented through the use of a self-referential structure</a:t>
            </a:r>
          </a:p>
          <a:p>
            <a:r>
              <a:rPr lang="en-US" dirty="0"/>
              <a:t>A self-referential structure is an object, one of this object member is a reference to another object of its own type.</a:t>
            </a:r>
          </a:p>
          <a:p>
            <a:r>
              <a:rPr lang="en-US" dirty="0"/>
              <a:t>With this arrangement, it’s possible to create ‘chains’ of data of varying form: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656544" y="1614680"/>
          <a:ext cx="14478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String name;</a:t>
                      </a:r>
                    </a:p>
                    <a:p>
                      <a:r>
                        <a:rPr lang="en-US" sz="1400" dirty="0" err="1"/>
                        <a:t>int</a:t>
                      </a:r>
                      <a:r>
                        <a:rPr lang="en-US" sz="1400" baseline="0" dirty="0"/>
                        <a:t> age;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104344" y="3500325"/>
          <a:ext cx="1447800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DataNode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Employee info;</a:t>
                      </a:r>
                    </a:p>
                    <a:p>
                      <a:r>
                        <a:rPr lang="en-US" sz="1400" dirty="0" err="1"/>
                        <a:t>DataNode</a:t>
                      </a:r>
                      <a:r>
                        <a:rPr lang="en-US" sz="1400" dirty="0"/>
                        <a:t> next;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208744" y="268148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6970744" y="2833880"/>
            <a:ext cx="381000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351744" y="268148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8113744" y="2833880"/>
            <a:ext cx="381000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8494744" y="268148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9256744" y="2833880"/>
            <a:ext cx="381000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0"/>
            <a:endCxn id="13" idx="2"/>
          </p:cNvCxnSpPr>
          <p:nvPr/>
        </p:nvCxnSpPr>
        <p:spPr>
          <a:xfrm flipH="1" flipV="1">
            <a:off x="8951944" y="3052320"/>
            <a:ext cx="876300" cy="4480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8229600" y="4355068"/>
          <a:ext cx="6096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00"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315200" y="5040868"/>
          <a:ext cx="6096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00"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6781800" y="5802868"/>
          <a:ext cx="6096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00"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9144000" y="5040868"/>
          <a:ext cx="6096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00"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8610600" y="5802868"/>
          <a:ext cx="6096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00"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9601200" y="5802868"/>
          <a:ext cx="6096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00"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7772400" y="5802868"/>
          <a:ext cx="6096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00"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>
            <a:endCxn id="21" idx="0"/>
          </p:cNvCxnSpPr>
          <p:nvPr/>
        </p:nvCxnSpPr>
        <p:spPr>
          <a:xfrm flipH="1">
            <a:off x="7620000" y="4736068"/>
            <a:ext cx="762000" cy="3048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6" idx="0"/>
          </p:cNvCxnSpPr>
          <p:nvPr/>
        </p:nvCxnSpPr>
        <p:spPr>
          <a:xfrm>
            <a:off x="8686800" y="4736068"/>
            <a:ext cx="762000" cy="3048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3" idx="0"/>
          </p:cNvCxnSpPr>
          <p:nvPr/>
        </p:nvCxnSpPr>
        <p:spPr>
          <a:xfrm flipH="1">
            <a:off x="7086600" y="5421868"/>
            <a:ext cx="381000" cy="3810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9" idx="0"/>
          </p:cNvCxnSpPr>
          <p:nvPr/>
        </p:nvCxnSpPr>
        <p:spPr>
          <a:xfrm>
            <a:off x="7772400" y="5421868"/>
            <a:ext cx="304800" cy="3810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8915400" y="5421868"/>
            <a:ext cx="381000" cy="3810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601200" y="5421868"/>
            <a:ext cx="304800" cy="3810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08745" y="3062480"/>
            <a:ext cx="128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81801" y="6412468"/>
            <a:ext cx="6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10272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collection of nodes storing data and links to other nodes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linear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DS composed of nodes</a:t>
            </a:r>
          </a:p>
          <a:p>
            <a:pPr lvl="1"/>
            <a:r>
              <a:rPr lang="en-US" dirty="0"/>
              <a:t>Each node holds some info and reference to another node in the list</a:t>
            </a:r>
          </a:p>
          <a:p>
            <a:r>
              <a:rPr lang="en-US" dirty="0"/>
              <a:t>Types of linked lists</a:t>
            </a:r>
          </a:p>
          <a:p>
            <a:pPr lvl="1"/>
            <a:r>
              <a:rPr lang="en-US" dirty="0"/>
              <a:t>Singly-linked list</a:t>
            </a:r>
          </a:p>
          <a:p>
            <a:pPr lvl="1"/>
            <a:r>
              <a:rPr lang="en-US" dirty="0"/>
              <a:t>Doubly-linked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71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45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{363AF070-5397-1543-BDEF-3DB35AC54B98}tf10001121</Template>
  <TotalTime>46</TotalTime>
  <Words>707</Words>
  <Application>Microsoft Macintosh PowerPoint</Application>
  <PresentationFormat>Widescreen</PresentationFormat>
  <Paragraphs>131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Calibri</vt:lpstr>
      <vt:lpstr>Century Gothic</vt:lpstr>
      <vt:lpstr>Wingdings 2</vt:lpstr>
      <vt:lpstr>Quotable</vt:lpstr>
      <vt:lpstr>Data Structures and Algorithms</vt:lpstr>
      <vt:lpstr>OVERVIEW</vt:lpstr>
      <vt:lpstr>Lists</vt:lpstr>
      <vt:lpstr>Lists</vt:lpstr>
      <vt:lpstr>Operations of the ADT</vt:lpstr>
      <vt:lpstr>Drawbacks of Arrays</vt:lpstr>
      <vt:lpstr>Self-referential structures</vt:lpstr>
      <vt:lpstr>Linked Lists</vt:lpstr>
      <vt:lpstr>Singly linked list</vt:lpstr>
      <vt:lpstr>Singly linked lists</vt:lpstr>
      <vt:lpstr>Node.java</vt:lpstr>
      <vt:lpstr>MyList.java</vt:lpstr>
      <vt:lpstr>MyList.java (cont’)</vt:lpstr>
      <vt:lpstr>Main.java</vt:lpstr>
      <vt:lpstr>Insert node at beginning &amp; end</vt:lpstr>
      <vt:lpstr>Deleting node at beginning &amp; end</vt:lpstr>
      <vt:lpstr>Exercise</vt:lpstr>
      <vt:lpstr>Doubly linked list</vt:lpstr>
      <vt:lpstr>Intro</vt:lpstr>
      <vt:lpstr>Node.java</vt:lpstr>
      <vt:lpstr>MyList.java</vt:lpstr>
      <vt:lpstr>MyList.java (cont’)</vt:lpstr>
      <vt:lpstr>TestProgram</vt:lpstr>
      <vt:lpstr>Adding/Deleting node at the end</vt:lpstr>
      <vt:lpstr>Exercise</vt:lpstr>
      <vt:lpstr>Circular Lists</vt:lpstr>
      <vt:lpstr>Intro</vt:lpstr>
      <vt:lpstr>Circular Doubly Linked List</vt:lpstr>
      <vt:lpstr>List in Java.util</vt:lpstr>
      <vt:lpstr>LinkedList class</vt:lpstr>
      <vt:lpstr>LinkedList class</vt:lpstr>
      <vt:lpstr>Exercises</vt:lpstr>
      <vt:lpstr>ArrayList class</vt:lpstr>
      <vt:lpstr>ArrayList class</vt:lpstr>
      <vt:lpstr>Further readings</vt:lpstr>
      <vt:lpstr>Summaries</vt:lpstr>
      <vt:lpstr>The end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TungDT</dc:creator>
  <cp:lastModifiedBy>TungDT</cp:lastModifiedBy>
  <cp:revision>26</cp:revision>
  <dcterms:created xsi:type="dcterms:W3CDTF">2019-06-06T17:31:49Z</dcterms:created>
  <dcterms:modified xsi:type="dcterms:W3CDTF">2019-06-06T18:20:17Z</dcterms:modified>
</cp:coreProperties>
</file>