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51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27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C5638-5A35-D145-A559-832719A4F7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FA5D0-C751-B340-BDA9-D4A2F6955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ADT: Abstract Data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5B83E-1776-471F-9ED8-FABF93BD3F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49CC-CAE2-334C-9BCF-547DA59EE8DB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868D-F5E1-0442-9539-A1D2404B9A75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FAF7-D6B9-EF48-9A50-8C8182DB243D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A348-5127-2E45-8C87-845377ABB7E4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02D5-25D1-AB49-9F77-56583F546B9A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E150-2CBF-2D45-BB63-FF80ABA5B47B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7D3A-DE12-7646-9FE7-57C5B461F576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20-F885-6A4F-9538-03C9B65CB574}" type="datetime1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3299-B376-1746-9946-A66C6FB4A6CA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99E1-B70C-4D43-8A88-CB5ACB01A5C7}" type="datetime1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7CAC-1E45-5A44-9222-0AF122CA03D4}" type="datetime1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E4A9-0486-804E-AF73-5DFD14EE9436}" type="datetime1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36A4-6B36-D14F-833A-602F4013F84F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878FCBE-8809-FE4E-A4BD-41C4F27B4AA8}" type="datetime1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DSA - Chapter 04 - Stack and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DSA - Chapter 04 - Stack and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99302B9-6E84-4546-BAE3-BF42B5AED17D}" type="datetime1">
              <a:rPr lang="en-US" smtClean="0"/>
              <a:t>6/7/19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F33DC0-48A7-5E4B-8608-AB1588509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8D85-8E7D-3F44-8175-AD256A520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C17F-5071-8C4B-B2FA-152DF644B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03</a:t>
            </a:r>
            <a:r>
              <a:rPr lang="en-US"/>
              <a:t>: STACK &amp; QUEUE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2445E-2AEF-CE4E-9218-3D9C16B0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8530" y="2351228"/>
            <a:ext cx="3805071" cy="38679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characteristics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Object[] a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top, max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ArrayStack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max)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ArrayStack</a:t>
            </a:r>
            <a:r>
              <a:rPr lang="en-US" dirty="0">
                <a:latin typeface="Courier"/>
                <a:cs typeface="Courier"/>
              </a:rPr>
              <a:t>() – default max=50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00069" y="2347217"/>
            <a:ext cx="3805071" cy="38679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/>
            </a:lvl1pPr>
            <a:lvl2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400">
                <a:latin typeface="Courier"/>
                <a:cs typeface="Courier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000"/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5pPr>
            <a:lvl6pPr marL="24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en-US" dirty="0"/>
              <a:t>Common behaviors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grow()</a:t>
            </a:r>
          </a:p>
          <a:p>
            <a:pPr lvl="1"/>
            <a:r>
              <a:rPr lang="en-US" dirty="0"/>
              <a:t>push()</a:t>
            </a:r>
          </a:p>
          <a:p>
            <a:pPr lvl="1"/>
            <a:r>
              <a:rPr lang="en-US" dirty="0"/>
              <a:t>top()</a:t>
            </a:r>
          </a:p>
          <a:p>
            <a:pPr lvl="1"/>
            <a:r>
              <a:rPr lang="en-US" dirty="0"/>
              <a:t>pop()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24"/>
          <a:stretch/>
        </p:blipFill>
        <p:spPr>
          <a:xfrm>
            <a:off x="1981199" y="2390052"/>
            <a:ext cx="8229600" cy="38989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0000"/>
          <a:stretch/>
        </p:blipFill>
        <p:spPr>
          <a:xfrm>
            <a:off x="1981200" y="1597512"/>
            <a:ext cx="8229600" cy="52604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546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905000"/>
            <a:ext cx="7849731" cy="443623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9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based 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20" y="2202345"/>
            <a:ext cx="7588250" cy="44265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Implementation of Stack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implementation of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7956884" cy="48346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6731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Stack – Convert 10 to binary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26670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32766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26670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>
            <a:off x="2667000" y="2857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2667000" y="28575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2514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1" y="30596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9200" y="32766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9200" y="26670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4343400" y="2857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4343400" y="28575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5800" y="2514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1" y="30596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05600" y="32766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6670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6019800" y="2857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6019800" y="28575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72200" y="2514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3601" y="30596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32766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82000" y="2667000"/>
            <a:ext cx="990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7696200" y="2857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5" idx="1"/>
          </p:cNvCxnSpPr>
          <p:nvPr/>
        </p:nvCxnSpPr>
        <p:spPr>
          <a:xfrm>
            <a:off x="7696200" y="28575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48600" y="2514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0001" y="30596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372600" y="2819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08482" y="260246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43" name="Freeform 42"/>
          <p:cNvSpPr/>
          <p:nvPr/>
        </p:nvSpPr>
        <p:spPr>
          <a:xfrm>
            <a:off x="9413876" y="2901950"/>
            <a:ext cx="944563" cy="572492"/>
          </a:xfrm>
          <a:custGeom>
            <a:avLst/>
            <a:gdLst>
              <a:gd name="connsiteX0" fmla="*/ 944563 w 944563"/>
              <a:gd name="connsiteY0" fmla="*/ 0 h 572492"/>
              <a:gd name="connsiteX1" fmla="*/ 777875 w 944563"/>
              <a:gd name="connsiteY1" fmla="*/ 492125 h 572492"/>
              <a:gd name="connsiteX2" fmla="*/ 0 w 944563"/>
              <a:gd name="connsiteY2" fmla="*/ 571500 h 57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563" h="572492">
                <a:moveTo>
                  <a:pt x="944563" y="0"/>
                </a:moveTo>
                <a:cubicBezTo>
                  <a:pt x="939932" y="198437"/>
                  <a:pt x="935302" y="396875"/>
                  <a:pt x="777875" y="492125"/>
                </a:cubicBezTo>
                <a:cubicBezTo>
                  <a:pt x="620448" y="587375"/>
                  <a:pt x="0" y="571500"/>
                  <a:pt x="0" y="57150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480930" y="34260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46" name="Straight Arrow Connector 45"/>
          <p:cNvCxnSpPr>
            <a:stCxn id="35" idx="1"/>
            <a:endCxn id="29" idx="3"/>
          </p:cNvCxnSpPr>
          <p:nvPr/>
        </p:nvCxnSpPr>
        <p:spPr>
          <a:xfrm flipH="1">
            <a:off x="7696200" y="3467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02659" y="34260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52" name="Straight Arrow Connector 51"/>
          <p:cNvCxnSpPr>
            <a:stCxn id="35" idx="2"/>
            <a:endCxn id="53" idx="0"/>
          </p:cNvCxnSpPr>
          <p:nvPr/>
        </p:nvCxnSpPr>
        <p:spPr>
          <a:xfrm>
            <a:off x="88773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382000" y="41910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839200" y="37338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72009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05600" y="41910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62800" y="37338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019800" y="3467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26259" y="34260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1" name="Straight Arrow Connector 60"/>
          <p:cNvCxnSpPr>
            <a:endCxn id="62" idx="0"/>
          </p:cNvCxnSpPr>
          <p:nvPr/>
        </p:nvCxnSpPr>
        <p:spPr>
          <a:xfrm>
            <a:off x="55245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029200" y="41910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6400" y="37338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343400" y="34671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49859" y="34260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>
          <a:xfrm>
            <a:off x="38481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352800" y="4191000"/>
            <a:ext cx="990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0" y="37338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76400" y="4876800"/>
            <a:ext cx="990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52800" y="48768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29200" y="48768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5600" y="48768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82000" y="4876800"/>
            <a:ext cx="990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/>
      <p:bldP spid="18" grpId="0"/>
      <p:bldP spid="19" grpId="0" animBg="1"/>
      <p:bldP spid="20" grpId="0" animBg="1"/>
      <p:bldP spid="23" grpId="0"/>
      <p:bldP spid="24" grpId="0"/>
      <p:bldP spid="29" grpId="0" animBg="1"/>
      <p:bldP spid="30" grpId="0" animBg="1"/>
      <p:bldP spid="33" grpId="0"/>
      <p:bldP spid="34" grpId="0"/>
      <p:bldP spid="35" grpId="0" animBg="1"/>
      <p:bldP spid="36" grpId="0" animBg="1"/>
      <p:bldP spid="39" grpId="0"/>
      <p:bldP spid="40" grpId="0"/>
      <p:bldP spid="42" grpId="0"/>
      <p:bldP spid="43" grpId="0" animBg="1"/>
      <p:bldP spid="44" grpId="0"/>
      <p:bldP spid="47" grpId="0"/>
      <p:bldP spid="53" grpId="0" animBg="1"/>
      <p:bldP spid="55" grpId="0"/>
      <p:bldP spid="57" grpId="0" animBg="1"/>
      <p:bldP spid="58" grpId="0"/>
      <p:bldP spid="60" grpId="0"/>
      <p:bldP spid="62" grpId="0" animBg="1"/>
      <p:bldP spid="63" grpId="0"/>
      <p:bldP spid="65" grpId="0"/>
      <p:bldP spid="67" grpId="0" animBg="1"/>
      <p:bldP spid="68" grpId="0"/>
      <p:bldP spid="70" grpId="0" animBg="1"/>
      <p:bldP spid="71" grpId="0" animBg="1"/>
      <p:bldP spid="72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Overview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Stacks</a:t>
            </a:r>
          </a:p>
          <a:p>
            <a:r>
              <a:rPr lang="en-US" dirty="0">
                <a:latin typeface="Calibri" charset="0"/>
              </a:rPr>
              <a:t>Array-based stack</a:t>
            </a:r>
          </a:p>
          <a:p>
            <a:r>
              <a:rPr lang="en-US" dirty="0">
                <a:latin typeface="Calibri" charset="0"/>
              </a:rPr>
              <a:t>Stack implemented by a singly linked list</a:t>
            </a:r>
          </a:p>
          <a:p>
            <a:r>
              <a:rPr lang="en-US" dirty="0">
                <a:latin typeface="Calibri" charset="0"/>
              </a:rPr>
              <a:t>Stack class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Queues</a:t>
            </a:r>
          </a:p>
          <a:p>
            <a:r>
              <a:rPr lang="en-US" dirty="0">
                <a:latin typeface="Calibri" charset="0"/>
              </a:rPr>
              <a:t>Priority Queues</a:t>
            </a:r>
          </a:p>
          <a:p>
            <a:r>
              <a:rPr lang="en-US" dirty="0">
                <a:latin typeface="Calibri" charset="0"/>
              </a:rPr>
              <a:t>Queue interface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78128"/>
            <a:ext cx="8077200" cy="49036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7202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905000"/>
            <a:ext cx="8915400" cy="1676400"/>
          </a:xfrm>
        </p:spPr>
        <p:txBody>
          <a:bodyPr/>
          <a:lstStyle/>
          <a:p>
            <a:r>
              <a:rPr lang="en-US" dirty="0"/>
              <a:t>Stack class implemented in </a:t>
            </a:r>
            <a:r>
              <a:rPr lang="en-US" dirty="0" err="1"/>
              <a:t>java.util</a:t>
            </a:r>
            <a:r>
              <a:rPr lang="en-US" dirty="0"/>
              <a:t> package is an extension of class Vector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71532" y="2743200"/>
          <a:ext cx="8820269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empty()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  <a:r>
                        <a:rPr lang="en-US" baseline="0" dirty="0"/>
                        <a:t> true if the stack includes no element and false otherwise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top element on the stack; throw </a:t>
                      </a:r>
                      <a:r>
                        <a:rPr lang="en-US" dirty="0" err="1"/>
                        <a:t>EmptyStackException</a:t>
                      </a:r>
                      <a:r>
                        <a:rPr lang="en-US" dirty="0"/>
                        <a:t> for empty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top element of the stack and return it; throw </a:t>
                      </a:r>
                      <a:r>
                        <a:rPr lang="en-US" dirty="0" err="1"/>
                        <a:t>EmptyStackException</a:t>
                      </a:r>
                      <a:r>
                        <a:rPr lang="en-US" dirty="0"/>
                        <a:t> for</a:t>
                      </a:r>
                      <a:r>
                        <a:rPr lang="en-US" baseline="0" dirty="0"/>
                        <a:t> empty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push(Object 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</a:t>
                      </a:r>
                      <a:r>
                        <a:rPr lang="en-US" baseline="0" dirty="0"/>
                        <a:t> el at the top of the stack and return 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search(Object 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position of el on the stack (the first position is at the top; -1 in case of failure).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 waiting line that grows by adding elements to its end and shrinks by taking elements from its front</a:t>
            </a:r>
          </a:p>
          <a:p>
            <a:r>
              <a:rPr lang="en-US" dirty="0"/>
              <a:t>A queue is a structure in which both ends are used</a:t>
            </a:r>
          </a:p>
          <a:p>
            <a:pPr lvl="1"/>
            <a:r>
              <a:rPr lang="en-US" dirty="0"/>
              <a:t>One for adding new elements</a:t>
            </a:r>
          </a:p>
          <a:p>
            <a:pPr lvl="1"/>
            <a:r>
              <a:rPr lang="en-US" dirty="0"/>
              <a:t>One for removing them</a:t>
            </a:r>
          </a:p>
          <a:p>
            <a:r>
              <a:rPr lang="en-US" dirty="0"/>
              <a:t>A queue is a FIFO structure: First In/First 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operations are needed to properly manage a queue:</a:t>
            </a:r>
          </a:p>
          <a:p>
            <a:pPr lvl="1"/>
            <a:r>
              <a:rPr lang="en-US" dirty="0"/>
              <a:t>clear(): clear the queue</a:t>
            </a:r>
          </a:p>
          <a:p>
            <a:pPr lvl="1"/>
            <a:r>
              <a:rPr lang="en-US" dirty="0" err="1"/>
              <a:t>isEmpty</a:t>
            </a:r>
            <a:r>
              <a:rPr lang="en-US" dirty="0"/>
              <a:t>(): check to see if queue is empty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(el): put the element at the end of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(): take the first element and remove it from the queue</a:t>
            </a:r>
          </a:p>
          <a:p>
            <a:pPr lvl="1"/>
            <a:r>
              <a:rPr lang="en-US" dirty="0"/>
              <a:t>front(): return first element without removing it (sometimes is named as peek()).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7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Attempting the execution of </a:t>
            </a:r>
            <a:r>
              <a:rPr lang="en-US" dirty="0" err="1"/>
              <a:t>dequeue</a:t>
            </a:r>
            <a:r>
              <a:rPr lang="en-US" dirty="0"/>
              <a:t> or front on an empty queue throws an </a:t>
            </a:r>
            <a:r>
              <a:rPr lang="en-US" dirty="0" err="1"/>
              <a:t>EmptyQueueException</a:t>
            </a:r>
            <a:endParaRPr lang="en-US" dirty="0"/>
          </a:p>
          <a:p>
            <a:r>
              <a:rPr lang="en-US" dirty="0"/>
              <a:t>Attempting the execution of enqueuer may throws an </a:t>
            </a:r>
            <a:r>
              <a:rPr lang="en-US" dirty="0" err="1"/>
              <a:t>OutOfMemoryError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9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28801" y="1676400"/>
          <a:ext cx="85344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“error”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enqueue</a:t>
                      </a:r>
                      <a:r>
                        <a:rPr lang="en-US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(9, 7)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 application</a:t>
            </a:r>
          </a:p>
          <a:p>
            <a:pPr lvl="1"/>
            <a:r>
              <a:rPr lang="en-US" dirty="0"/>
              <a:t>Waiting lists</a:t>
            </a:r>
          </a:p>
          <a:p>
            <a:pPr lvl="1"/>
            <a:r>
              <a:rPr lang="en-US" dirty="0"/>
              <a:t>Access to shared resources (e.g., printer)</a:t>
            </a:r>
          </a:p>
          <a:p>
            <a:pPr lvl="1"/>
            <a:r>
              <a:rPr lang="en-US" dirty="0"/>
              <a:t>Multiprogramming</a:t>
            </a:r>
          </a:p>
          <a:p>
            <a:r>
              <a:rPr lang="en-US" dirty="0"/>
              <a:t>Indirect applications</a:t>
            </a:r>
          </a:p>
          <a:p>
            <a:pPr lvl="1"/>
            <a:r>
              <a:rPr lang="en-US" dirty="0"/>
              <a:t>Auxiliary data structure for algorithms</a:t>
            </a:r>
          </a:p>
          <a:p>
            <a:pPr lvl="1"/>
            <a:r>
              <a:rPr lang="en-US" dirty="0"/>
              <a:t>Component of other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Round Robin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Round-robin:</a:t>
            </a:r>
          </a:p>
          <a:p>
            <a:pPr lvl="1"/>
            <a:r>
              <a:rPr lang="en-US" dirty="0"/>
              <a:t>One of simplest scheduling algorithms for processes in OS</a:t>
            </a:r>
          </a:p>
          <a:p>
            <a:pPr lvl="1"/>
            <a:r>
              <a:rPr lang="en-US" dirty="0"/>
              <a:t>Assigns time slices process in equal portions and circular order</a:t>
            </a:r>
          </a:p>
          <a:p>
            <a:pPr lvl="1"/>
            <a:r>
              <a:rPr lang="en-US" dirty="0"/>
              <a:t>Handles all processes without priority.</a:t>
            </a:r>
          </a:p>
          <a:p>
            <a:r>
              <a:rPr lang="en-US" dirty="0"/>
              <a:t>It has properties:</a:t>
            </a:r>
          </a:p>
          <a:p>
            <a:pPr lvl="1"/>
            <a:r>
              <a:rPr lang="en-US" dirty="0"/>
              <a:t>Simple and easy to implement</a:t>
            </a:r>
          </a:p>
          <a:p>
            <a:pPr lvl="1"/>
            <a:r>
              <a:rPr lang="en-US" dirty="0"/>
              <a:t>Starvation-free</a:t>
            </a:r>
          </a:p>
          <a:p>
            <a:r>
              <a:rPr lang="en-US" dirty="0"/>
              <a:t>Applications to other problems</a:t>
            </a:r>
          </a:p>
          <a:p>
            <a:pPr lvl="1"/>
            <a:r>
              <a:rPr lang="en-US" dirty="0"/>
              <a:t>Data packet scheduling in computer networks.</a:t>
            </a:r>
          </a:p>
          <a:p>
            <a:r>
              <a:rPr lang="en-US" dirty="0"/>
              <a:t>Its name comes from round-robin principle </a:t>
            </a:r>
          </a:p>
          <a:p>
            <a:pPr lvl="1"/>
            <a:r>
              <a:rPr lang="en-US" dirty="0"/>
              <a:t>known from other fields</a:t>
            </a:r>
          </a:p>
          <a:p>
            <a:pPr lvl="1"/>
            <a:r>
              <a:rPr lang="en-US" dirty="0"/>
              <a:t>each person takes an equal share of something in turn.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7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array of size N in a circular fashion</a:t>
            </a:r>
          </a:p>
          <a:p>
            <a:r>
              <a:rPr lang="en-US" dirty="0"/>
              <a:t>Two variables keep track of the first and the last</a:t>
            </a:r>
          </a:p>
          <a:p>
            <a:r>
              <a:rPr lang="en-US" b="1" i="1" dirty="0"/>
              <a:t>f</a:t>
            </a:r>
            <a:r>
              <a:rPr lang="en-US" dirty="0"/>
              <a:t> index of the front element</a:t>
            </a:r>
          </a:p>
          <a:p>
            <a:r>
              <a:rPr lang="en-US" b="1" i="1" dirty="0">
                <a:latin typeface="Athelas Regular"/>
                <a:cs typeface="Athelas Regular"/>
              </a:rPr>
              <a:t>l</a:t>
            </a:r>
            <a:r>
              <a:rPr lang="en-US" dirty="0"/>
              <a:t> index of the last element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95600" y="4632960"/>
          <a:ext cx="6118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/>
                          <a:cs typeface="Times New Roman"/>
                        </a:rPr>
                        <a:t>f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0" y="429410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configuration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895600" y="5882640"/>
          <a:ext cx="6118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/>
                          <a:cs typeface="Times New Roman"/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f</a:t>
                      </a:r>
                      <a:endParaRPr lang="en-US" sz="1200" b="1" i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"/>
                        <a:cs typeface="Times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5513308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Wrapped-around configuration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Queue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68" y="1479321"/>
            <a:ext cx="6625332" cy="487507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4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isFull</a:t>
            </a:r>
            <a:r>
              <a:rPr lang="en-US" dirty="0"/>
              <a:t>()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00" y="22468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1" y="229766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907268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3276600" y="2602468"/>
            <a:ext cx="496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10601" y="2907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8839200" y="2602468"/>
            <a:ext cx="4968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1" y="22214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113055" y="35422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17656" y="359306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5300" y="4202668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6453900" y="3897868"/>
            <a:ext cx="4965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09056" y="35168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6200" y="4583668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(Already wrapped back and catches first again)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576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672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768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60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056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152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9248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34400" y="22214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722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18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914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010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106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242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338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30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3516868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638801" y="42026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5867400" y="3897868"/>
            <a:ext cx="4968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9144000" cy="5029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03050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924" y="698940"/>
            <a:ext cx="7989752" cy="1083329"/>
          </a:xfrm>
        </p:spPr>
        <p:txBody>
          <a:bodyPr/>
          <a:lstStyle/>
          <a:p>
            <a:r>
              <a:rPr lang="en-US" dirty="0"/>
              <a:t>grow()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52600" y="3530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1" y="229766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first &lt; last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28194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7" name="Straight Arrow Connector 6"/>
          <p:cNvCxnSpPr>
            <a:stCxn id="6" idx="2"/>
            <a:endCxn id="18" idx="0"/>
          </p:cNvCxnSpPr>
          <p:nvPr/>
        </p:nvCxnSpPr>
        <p:spPr>
          <a:xfrm flipH="1">
            <a:off x="3276600" y="318873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1" y="2819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9" name="Straight Arrow Connector 8"/>
          <p:cNvCxnSpPr>
            <a:stCxn id="8" idx="2"/>
            <a:endCxn id="22" idx="0"/>
          </p:cNvCxnSpPr>
          <p:nvPr/>
        </p:nvCxnSpPr>
        <p:spPr>
          <a:xfrm flipH="1">
            <a:off x="5715000" y="3188732"/>
            <a:ext cx="49682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48601" y="35052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71800" y="3505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1400" y="3505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3505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00600" y="3505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10200" y="3505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1752600" y="465836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819400" y="281940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</a:t>
            </a:r>
          </a:p>
        </p:txBody>
      </p:sp>
      <p:cxnSp>
        <p:nvCxnSpPr>
          <p:cNvPr id="47" name="Straight Arrow Connector 46"/>
          <p:cNvCxnSpPr>
            <a:stCxn id="6" idx="3"/>
            <a:endCxn id="8" idx="1"/>
          </p:cNvCxnSpPr>
          <p:nvPr/>
        </p:nvCxnSpPr>
        <p:spPr>
          <a:xfrm>
            <a:off x="3604500" y="3004066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52600" y="4648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62200" y="4648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71800" y="4648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81400" y="4648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91000" y="4648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537700" y="4495800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01548" y="4114800"/>
            <a:ext cx="6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-first</a:t>
            </a:r>
          </a:p>
        </p:txBody>
      </p:sp>
      <p:cxnSp>
        <p:nvCxnSpPr>
          <p:cNvPr id="55" name="Straight Arrow Connector 54"/>
          <p:cNvCxnSpPr>
            <a:endCxn id="48" idx="0"/>
          </p:cNvCxnSpPr>
          <p:nvPr/>
        </p:nvCxnSpPr>
        <p:spPr>
          <a:xfrm flipH="1">
            <a:off x="2057400" y="3886200"/>
            <a:ext cx="11926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81600" y="4038600"/>
            <a:ext cx="22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= last – first + 1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  <p:bldP spid="20" grpId="0" animBg="1"/>
      <p:bldP spid="21" grpId="0" animBg="1"/>
      <p:bldP spid="22" grpId="0" animBg="1"/>
      <p:bldP spid="45" grpId="0"/>
      <p:bldP spid="48" grpId="0" animBg="1"/>
      <p:bldP spid="49" grpId="0" animBg="1"/>
      <p:bldP spid="50" grpId="0" animBg="1"/>
      <p:bldP spid="51" grpId="0" animBg="1"/>
      <p:bldP spid="52" grpId="0" animBg="1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grow() cases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76600" y="105513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715000" y="105513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893855" y="3454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0" y="28194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4" name="Straight Arrow Connector 13"/>
          <p:cNvCxnSpPr>
            <a:stCxn id="13" idx="2"/>
            <a:endCxn id="28" idx="0"/>
          </p:cNvCxnSpPr>
          <p:nvPr/>
        </p:nvCxnSpPr>
        <p:spPr>
          <a:xfrm>
            <a:off x="6374250" y="3188732"/>
            <a:ext cx="102750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89856" y="34290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200" y="3429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81800" y="3429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91400" y="35052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05000" y="3429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34290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961325" y="2831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7" name="Straight Arrow Connector 36"/>
          <p:cNvCxnSpPr>
            <a:stCxn id="36" idx="2"/>
            <a:endCxn id="32" idx="0"/>
          </p:cNvCxnSpPr>
          <p:nvPr/>
        </p:nvCxnSpPr>
        <p:spPr>
          <a:xfrm flipH="1">
            <a:off x="2819400" y="3200400"/>
            <a:ext cx="420206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04500" y="870466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05001" y="243840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last &lt; first</a:t>
            </a: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1905000" y="481076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791200" y="281940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629400" y="3048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3801" y="28194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max-1</a:t>
            </a:r>
          </a:p>
        </p:txBody>
      </p:sp>
      <p:cxnSp>
        <p:nvCxnSpPr>
          <p:cNvPr id="72" name="Straight Arrow Connector 71"/>
          <p:cNvCxnSpPr>
            <a:stCxn id="71" idx="2"/>
            <a:endCxn id="30" idx="0"/>
          </p:cNvCxnSpPr>
          <p:nvPr/>
        </p:nvCxnSpPr>
        <p:spPr>
          <a:xfrm flipH="1">
            <a:off x="7696201" y="3188732"/>
            <a:ext cx="284579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6" idx="0"/>
          </p:cNvCxnSpPr>
          <p:nvPr/>
        </p:nvCxnSpPr>
        <p:spPr>
          <a:xfrm flipH="1">
            <a:off x="2209800" y="3810000"/>
            <a:ext cx="424065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4800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14600" y="4800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124200" y="4800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905000" y="5486400"/>
            <a:ext cx="1881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68848" y="5105400"/>
            <a:ext cx="6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-first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38300" y="2819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j=0</a:t>
            </a:r>
          </a:p>
        </p:txBody>
      </p:sp>
      <p:cxnSp>
        <p:nvCxnSpPr>
          <p:cNvPr id="83" name="Straight Arrow Connector 82"/>
          <p:cNvCxnSpPr>
            <a:stCxn id="82" idx="2"/>
            <a:endCxn id="31" idx="0"/>
          </p:cNvCxnSpPr>
          <p:nvPr/>
        </p:nvCxnSpPr>
        <p:spPr>
          <a:xfrm>
            <a:off x="1894278" y="3188732"/>
            <a:ext cx="315523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33600" y="3048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2"/>
            <a:endCxn id="90" idx="0"/>
          </p:cNvCxnSpPr>
          <p:nvPr/>
        </p:nvCxnSpPr>
        <p:spPr>
          <a:xfrm>
            <a:off x="2209800" y="3810000"/>
            <a:ext cx="1828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733800" y="4800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43400" y="480060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810000" y="5486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33800" y="51054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j+max-first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638801" y="4267200"/>
            <a:ext cx="251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 = max– first + last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6" grpId="0"/>
      <p:bldP spid="67" grpId="0"/>
      <p:bldP spid="71" grpId="0"/>
      <p:bldP spid="76" grpId="0" animBg="1"/>
      <p:bldP spid="77" grpId="0" animBg="1"/>
      <p:bldP spid="78" grpId="0" animBg="1"/>
      <p:bldP spid="81" grpId="0"/>
      <p:bldP spid="82" grpId="0"/>
      <p:bldP spid="90" grpId="0" animBg="1"/>
      <p:bldP spid="91" grpId="0" animBg="1"/>
      <p:bldP spid="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0"/>
            <a:ext cx="9144000" cy="5516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1" y="4724401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Mistake:</a:t>
            </a:r>
          </a:p>
          <a:p>
            <a:r>
              <a:rPr lang="en-US" dirty="0">
                <a:solidFill>
                  <a:srgbClr val="FF0000"/>
                </a:solidFill>
              </a:rPr>
              <a:t>Need to + 1 here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67400" y="50292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8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enqueue</a:t>
            </a:r>
            <a:r>
              <a:rPr lang="en-US" dirty="0"/>
              <a:t>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36855" y="41132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61724" y="3451384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6" name="Straight Arrow Connector 5"/>
          <p:cNvCxnSpPr>
            <a:endCxn id="10" idx="0"/>
          </p:cNvCxnSpPr>
          <p:nvPr/>
        </p:nvCxnSpPr>
        <p:spPr>
          <a:xfrm flipH="1">
            <a:off x="6390324" y="3771424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13725" y="34513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42324" y="3771424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32856" y="40878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5524" y="40878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5124" y="40878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04724" y="40878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4324" y="40878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23924" y="40878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0" y="4103132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36855" y="29362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90800" y="227433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869050" y="2643664"/>
            <a:ext cx="483750" cy="26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47125" y="22743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20" name="Straight Arrow Connector 19"/>
          <p:cNvCxnSpPr>
            <a:endCxn id="27" idx="0"/>
          </p:cNvCxnSpPr>
          <p:nvPr/>
        </p:nvCxnSpPr>
        <p:spPr>
          <a:xfrm flipH="1">
            <a:off x="3352800" y="2594372"/>
            <a:ext cx="566262" cy="33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32856" y="29108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8000" y="2926080"/>
            <a:ext cx="609600" cy="381000"/>
          </a:xfrm>
          <a:prstGeom prst="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52601" y="1905000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first or wrapped 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66161" y="5139452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Normal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048000" y="58658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43400" y="5280184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34" name="Straight Arrow Connector 33"/>
          <p:cNvCxnSpPr>
            <a:endCxn id="38" idx="0"/>
          </p:cNvCxnSpPr>
          <p:nvPr/>
        </p:nvCxnSpPr>
        <p:spPr>
          <a:xfrm flipH="1">
            <a:off x="4572000" y="5524024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80925" y="523803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609524" y="5558076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4001" y="58404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67200" y="58404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76800" y="58404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86400" y="58404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96000" y="58404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5840492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15200" y="5813584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9" grpId="0"/>
      <p:bldP spid="27" grpId="0" animBg="1"/>
      <p:bldP spid="33" grpId="0"/>
      <p:bldP spid="35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72757"/>
            <a:ext cx="8940800" cy="41656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9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dequeue</a:t>
            </a:r>
            <a:r>
              <a:rPr lang="en-US" dirty="0"/>
              <a:t>()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36855" y="29479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2286000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4088250" y="2655332"/>
            <a:ext cx="483750" cy="26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6325" y="2286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8" name="Straight Arrow Connector 7"/>
          <p:cNvCxnSpPr>
            <a:endCxn id="10" idx="0"/>
          </p:cNvCxnSpPr>
          <p:nvPr/>
        </p:nvCxnSpPr>
        <p:spPr>
          <a:xfrm flipH="1">
            <a:off x="4572000" y="2606040"/>
            <a:ext cx="566262" cy="331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32856" y="292250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937748"/>
            <a:ext cx="609600" cy="381000"/>
          </a:xfrm>
          <a:prstGeom prst="rect">
            <a:avLst/>
          </a:prstGeom>
          <a:solidFill>
            <a:schemeClr val="accent3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600" y="19166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1: only one element (first==last) then first=last=-1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036855" y="4582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87500" y="39202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16100" y="42402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2601" y="39202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91200" y="42402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32856" y="455676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4556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0" y="4556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67200" y="4556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4556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86400" y="45567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34400" y="45720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52600" y="35052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2: wrapped back (first==max-1) then first = 0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036855" y="5953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20300" y="5291852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48900" y="5611892"/>
            <a:ext cx="49650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91401" y="52918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20000" y="5611892"/>
            <a:ext cx="43338" cy="316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32856" y="592836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0" y="5928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86400" y="5928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96000" y="5928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05600" y="5928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15200" y="5928360"/>
            <a:ext cx="609600" cy="381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67200" y="5943600"/>
            <a:ext cx="609600" cy="381000"/>
          </a:xfrm>
          <a:prstGeom prst="rect">
            <a:avLst/>
          </a:prstGeom>
          <a:solidFill>
            <a:srgbClr val="9BBB59">
              <a:alpha val="5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752601" y="5181600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 3: otherwise, first++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3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linear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Can be accessed only at one of its ends for storing and retrieving data</a:t>
            </a:r>
          </a:p>
          <a:p>
            <a:r>
              <a:rPr lang="en-US" dirty="0"/>
              <a:t>A stack is a Last In, First Out (LIFO) data structure</a:t>
            </a:r>
          </a:p>
          <a:p>
            <a:r>
              <a:rPr lang="en-US" dirty="0"/>
              <a:t>Anything added will go to the top</a:t>
            </a:r>
          </a:p>
          <a:p>
            <a:r>
              <a:rPr lang="en-US" dirty="0"/>
              <a:t>Anything removed will be taken from the top </a:t>
            </a:r>
          </a:p>
          <a:p>
            <a:pPr lvl="1"/>
            <a:r>
              <a:rPr lang="en-US" dirty="0"/>
              <a:t>Things are removed in the reverse order that they were inserted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7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1905001"/>
            <a:ext cx="8266144" cy="446039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6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66" y="2074358"/>
            <a:ext cx="8379950" cy="3793043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6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8004"/>
            <a:ext cx="8113744" cy="4767433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89430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Implementation of a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454906"/>
            <a:ext cx="8208093" cy="4717295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5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 and priority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interface corresponding to our Queue ADT</a:t>
            </a:r>
          </a:p>
          <a:p>
            <a:r>
              <a:rPr lang="en-US" dirty="0"/>
              <a:t>Requires the definition of class </a:t>
            </a:r>
            <a:r>
              <a:rPr lang="en-US" dirty="0" err="1"/>
              <a:t>EmptyQueueException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39" y="3733800"/>
            <a:ext cx="7975600" cy="19812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68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queue enables operations out of sequence without affecting overall system operation</a:t>
            </a:r>
          </a:p>
          <a:p>
            <a:r>
              <a:rPr lang="en-US" dirty="0"/>
              <a:t>FIFO rule is broken in these situations</a:t>
            </a:r>
          </a:p>
          <a:p>
            <a:r>
              <a:rPr lang="en-US" dirty="0"/>
              <a:t>Elements are de-queued according to their priority and their current queue position.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2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8201"/>
            <a:ext cx="9144000" cy="5213927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029200" y="4916270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Mistake:</a:t>
            </a:r>
          </a:p>
          <a:p>
            <a:r>
              <a:rPr lang="en-US" dirty="0">
                <a:solidFill>
                  <a:srgbClr val="FF0000"/>
                </a:solidFill>
              </a:rPr>
              <a:t>Missing max=max1;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3276600" y="5239436"/>
            <a:ext cx="1752600" cy="24696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9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2373975"/>
            <a:ext cx="7768590" cy="4240186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43" y="4693239"/>
            <a:ext cx="7025640" cy="1875672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" y="2364174"/>
            <a:ext cx="7791450" cy="2104833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7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4"/>
          <p:cNvSpPr txBox="1">
            <a:spLocks noChangeArrowheads="1"/>
          </p:cNvSpPr>
          <p:nvPr/>
        </p:nvSpPr>
        <p:spPr bwMode="auto">
          <a:xfrm>
            <a:off x="279876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0946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0947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0948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0949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0950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09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C7D296-CFB2-9E47-A62A-2F018101E1F9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</p:spTree>
    <p:extLst>
      <p:ext uri="{BB962C8B-B14F-4D97-AF65-F5344CB8AC3E}">
        <p14:creationId xmlns:p14="http://schemas.microsoft.com/office/powerpoint/2010/main" val="1654222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4"/>
          <p:cNvSpPr txBox="1">
            <a:spLocks noChangeArrowheads="1"/>
          </p:cNvSpPr>
          <p:nvPr/>
        </p:nvSpPr>
        <p:spPr bwMode="auto">
          <a:xfrm>
            <a:off x="279876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1970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1971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1972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1973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1974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1975" name="Text Box 10"/>
          <p:cNvSpPr txBox="1">
            <a:spLocks noChangeArrowheads="1"/>
          </p:cNvSpPr>
          <p:nvPr/>
        </p:nvSpPr>
        <p:spPr bwMode="auto">
          <a:xfrm>
            <a:off x="2757488" y="3430588"/>
            <a:ext cx="6761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1976" name="Text Box 11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1977" name="Text Box 12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1978" name="Text Box 13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1979" name="Text Box 14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1980" name="Text Box 15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1981" name="Text Box 16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198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9EDFADA-DC33-0344-B975-2D5D5587CCDA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</p:spTree>
    <p:extLst>
      <p:ext uri="{BB962C8B-B14F-4D97-AF65-F5344CB8AC3E}">
        <p14:creationId xmlns:p14="http://schemas.microsoft.com/office/powerpoint/2010/main" val="1091392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4"/>
          <p:cNvSpPr txBox="1">
            <a:spLocks noChangeArrowheads="1"/>
          </p:cNvSpPr>
          <p:nvPr/>
        </p:nvSpPr>
        <p:spPr bwMode="auto">
          <a:xfrm>
            <a:off x="279876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2994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995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2996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2997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2998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2999" name="Text Box 10"/>
          <p:cNvSpPr txBox="1">
            <a:spLocks noChangeArrowheads="1"/>
          </p:cNvSpPr>
          <p:nvPr/>
        </p:nvSpPr>
        <p:spPr bwMode="auto">
          <a:xfrm>
            <a:off x="2757488" y="3430588"/>
            <a:ext cx="6761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13000" name="Text Box 11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1" name="Text Box 12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2" name="Text Box 13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3" name="Text Box 14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04" name="Text Box 15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05" name="Text Box 16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213006" name="Text Box 17"/>
          <p:cNvSpPr txBox="1">
            <a:spLocks noChangeArrowheads="1"/>
          </p:cNvSpPr>
          <p:nvPr/>
        </p:nvSpPr>
        <p:spPr bwMode="auto">
          <a:xfrm>
            <a:off x="2859088" y="471963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3007" name="Text Box 18"/>
          <p:cNvSpPr txBox="1">
            <a:spLocks noChangeArrowheads="1"/>
          </p:cNvSpPr>
          <p:nvPr/>
        </p:nvSpPr>
        <p:spPr bwMode="auto">
          <a:xfrm>
            <a:off x="4078288" y="47466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3008" name="Text Box 19"/>
          <p:cNvSpPr txBox="1">
            <a:spLocks noChangeArrowheads="1"/>
          </p:cNvSpPr>
          <p:nvPr/>
        </p:nvSpPr>
        <p:spPr bwMode="auto">
          <a:xfrm>
            <a:off x="8905875" y="47228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3009" name="Text Box 20"/>
          <p:cNvSpPr txBox="1">
            <a:spLocks noChangeArrowheads="1"/>
          </p:cNvSpPr>
          <p:nvPr/>
        </p:nvSpPr>
        <p:spPr bwMode="auto">
          <a:xfrm>
            <a:off x="7691438" y="47307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3010" name="Text Box 21"/>
          <p:cNvSpPr txBox="1">
            <a:spLocks noChangeArrowheads="1"/>
          </p:cNvSpPr>
          <p:nvPr/>
        </p:nvSpPr>
        <p:spPr bwMode="auto">
          <a:xfrm>
            <a:off x="6478588" y="474027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3011" name="Text Box 22"/>
          <p:cNvSpPr txBox="1">
            <a:spLocks noChangeArrowheads="1"/>
          </p:cNvSpPr>
          <p:nvPr/>
        </p:nvSpPr>
        <p:spPr bwMode="auto">
          <a:xfrm>
            <a:off x="5283200" y="47180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3013075" y="3513139"/>
            <a:ext cx="0" cy="1120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30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5366-0E52-AE49-AB83-4594C7CB5A3E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1" y="4267201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7514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4"/>
          <p:cNvSpPr txBox="1">
            <a:spLocks noChangeArrowheads="1"/>
          </p:cNvSpPr>
          <p:nvPr/>
        </p:nvSpPr>
        <p:spPr bwMode="auto">
          <a:xfrm>
            <a:off x="2789239" y="427196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4018" name="Text Box 5"/>
          <p:cNvSpPr txBox="1">
            <a:spLocks noChangeArrowheads="1"/>
          </p:cNvSpPr>
          <p:nvPr/>
        </p:nvSpPr>
        <p:spPr bwMode="auto">
          <a:xfrm>
            <a:off x="3994150" y="259238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4019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4020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4021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4022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4023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4024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4025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4026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4027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4028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4029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403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403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403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403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403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404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09591" name="Line 23"/>
          <p:cNvSpPr>
            <a:spLocks noChangeShapeType="1"/>
          </p:cNvSpPr>
          <p:nvPr/>
        </p:nvSpPr>
        <p:spPr bwMode="auto">
          <a:xfrm flipH="1">
            <a:off x="2663826" y="3287714"/>
            <a:ext cx="1274763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Line 24"/>
          <p:cNvSpPr>
            <a:spLocks noChangeShapeType="1"/>
          </p:cNvSpPr>
          <p:nvPr/>
        </p:nvSpPr>
        <p:spPr bwMode="auto">
          <a:xfrm>
            <a:off x="3403600" y="4541838"/>
            <a:ext cx="534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40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50AD230-B3DE-ED4C-9CA7-7746489B1DA8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1" y="4267201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327843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1" grpId="0" animBg="1"/>
      <p:bldP spid="10959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4"/>
          <p:cNvSpPr txBox="1">
            <a:spLocks noChangeArrowheads="1"/>
          </p:cNvSpPr>
          <p:nvPr/>
        </p:nvSpPr>
        <p:spPr bwMode="auto">
          <a:xfrm>
            <a:off x="398938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5042" name="Text Box 5"/>
          <p:cNvSpPr txBox="1">
            <a:spLocks noChangeArrowheads="1"/>
          </p:cNvSpPr>
          <p:nvPr/>
        </p:nvSpPr>
        <p:spPr bwMode="auto">
          <a:xfrm>
            <a:off x="2736850" y="4202113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5043" name="Text Box 6"/>
          <p:cNvSpPr txBox="1">
            <a:spLocks noChangeArrowheads="1"/>
          </p:cNvSpPr>
          <p:nvPr/>
        </p:nvSpPr>
        <p:spPr bwMode="auto">
          <a:xfrm>
            <a:off x="5192714" y="257651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5044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5045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5046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5047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5048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5049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5050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5051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5052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5053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5058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5059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5060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5061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5062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5063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0615" name="Line 23"/>
          <p:cNvSpPr>
            <a:spLocks noChangeShapeType="1"/>
          </p:cNvSpPr>
          <p:nvPr/>
        </p:nvSpPr>
        <p:spPr bwMode="auto">
          <a:xfrm>
            <a:off x="5427663" y="3432175"/>
            <a:ext cx="0" cy="820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505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0AA5E-B3D2-5E40-A711-4C22B4B95A2A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1" y="4267201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9642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ext Box 4"/>
          <p:cNvSpPr txBox="1">
            <a:spLocks noChangeArrowheads="1"/>
          </p:cNvSpPr>
          <p:nvPr/>
        </p:nvSpPr>
        <p:spPr bwMode="auto">
          <a:xfrm>
            <a:off x="398938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6066" name="Text Box 5"/>
          <p:cNvSpPr txBox="1">
            <a:spLocks noChangeArrowheads="1"/>
          </p:cNvSpPr>
          <p:nvPr/>
        </p:nvSpPr>
        <p:spPr bwMode="auto">
          <a:xfrm>
            <a:off x="2736850" y="4202113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6067" name="Text Box 6"/>
          <p:cNvSpPr txBox="1">
            <a:spLocks noChangeArrowheads="1"/>
          </p:cNvSpPr>
          <p:nvPr/>
        </p:nvSpPr>
        <p:spPr bwMode="auto">
          <a:xfrm>
            <a:off x="5192714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6068" name="Text Box 7"/>
          <p:cNvSpPr txBox="1">
            <a:spLocks noChangeArrowheads="1"/>
          </p:cNvSpPr>
          <p:nvPr/>
        </p:nvSpPr>
        <p:spPr bwMode="auto">
          <a:xfrm>
            <a:off x="6400800" y="25971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6069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6070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6071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6072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6073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6074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6075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6076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6077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608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608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608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608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608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609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111639" name="Line 23"/>
          <p:cNvSpPr>
            <a:spLocks noChangeShapeType="1"/>
          </p:cNvSpPr>
          <p:nvPr/>
        </p:nvSpPr>
        <p:spPr bwMode="auto">
          <a:xfrm flipH="1">
            <a:off x="3671888" y="3113088"/>
            <a:ext cx="266065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637088" y="4448176"/>
            <a:ext cx="1649412" cy="9525"/>
            <a:chOff x="1961" y="2802"/>
            <a:chExt cx="1039" cy="6"/>
          </a:xfrm>
        </p:grpSpPr>
        <p:sp>
          <p:nvSpPr>
            <p:cNvPr id="216083" name="Line 25"/>
            <p:cNvSpPr>
              <a:spLocks noChangeShapeType="1"/>
            </p:cNvSpPr>
            <p:nvPr/>
          </p:nvSpPr>
          <p:spPr bwMode="auto">
            <a:xfrm>
              <a:off x="1961" y="2802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084" name="Line 26"/>
            <p:cNvSpPr>
              <a:spLocks noChangeShapeType="1"/>
            </p:cNvSpPr>
            <p:nvPr/>
          </p:nvSpPr>
          <p:spPr bwMode="auto">
            <a:xfrm>
              <a:off x="2735" y="2808"/>
              <a:ext cx="2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F2A0CB-A893-C74B-8DF2-E9007E063BE8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47801" y="4267201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8328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ext Box 4"/>
          <p:cNvSpPr txBox="1">
            <a:spLocks noChangeArrowheads="1"/>
          </p:cNvSpPr>
          <p:nvPr/>
        </p:nvSpPr>
        <p:spPr bwMode="auto">
          <a:xfrm>
            <a:off x="515143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7090" name="Text Box 5"/>
          <p:cNvSpPr txBox="1">
            <a:spLocks noChangeArrowheads="1"/>
          </p:cNvSpPr>
          <p:nvPr/>
        </p:nvSpPr>
        <p:spPr bwMode="auto">
          <a:xfrm>
            <a:off x="2736850" y="4202113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7091" name="Text Box 6"/>
          <p:cNvSpPr txBox="1">
            <a:spLocks noChangeArrowheads="1"/>
          </p:cNvSpPr>
          <p:nvPr/>
        </p:nvSpPr>
        <p:spPr bwMode="auto">
          <a:xfrm>
            <a:off x="6354764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7092" name="Text Box 7"/>
          <p:cNvSpPr txBox="1">
            <a:spLocks noChangeArrowheads="1"/>
          </p:cNvSpPr>
          <p:nvPr/>
        </p:nvSpPr>
        <p:spPr bwMode="auto">
          <a:xfrm>
            <a:off x="3924300" y="421640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7093" name="Text Box 8"/>
          <p:cNvSpPr txBox="1">
            <a:spLocks noChangeArrowheads="1"/>
          </p:cNvSpPr>
          <p:nvPr/>
        </p:nvSpPr>
        <p:spPr bwMode="auto">
          <a:xfrm>
            <a:off x="7604125" y="258445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7094" name="Text Box 9"/>
          <p:cNvSpPr txBox="1">
            <a:spLocks noChangeArrowheads="1"/>
          </p:cNvSpPr>
          <p:nvPr/>
        </p:nvSpPr>
        <p:spPr bwMode="auto">
          <a:xfrm>
            <a:off x="8799514" y="25796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7095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7096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7097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7098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7099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7100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7101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7105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7106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7107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7108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7109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7110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710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81750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ABC1475-93A5-5C43-9145-A505CA44ED78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47801" y="4267201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1673110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Text Box 4"/>
          <p:cNvSpPr txBox="1">
            <a:spLocks noChangeArrowheads="1"/>
          </p:cNvSpPr>
          <p:nvPr/>
        </p:nvSpPr>
        <p:spPr bwMode="auto">
          <a:xfrm>
            <a:off x="5151439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8114" name="Text Box 5"/>
          <p:cNvSpPr txBox="1">
            <a:spLocks noChangeArrowheads="1"/>
          </p:cNvSpPr>
          <p:nvPr/>
        </p:nvSpPr>
        <p:spPr bwMode="auto">
          <a:xfrm>
            <a:off x="2736850" y="4211638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8115" name="Text Box 6"/>
          <p:cNvSpPr txBox="1">
            <a:spLocks noChangeArrowheads="1"/>
          </p:cNvSpPr>
          <p:nvPr/>
        </p:nvSpPr>
        <p:spPr bwMode="auto">
          <a:xfrm>
            <a:off x="6354764" y="4205288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8116" name="Text Box 7"/>
          <p:cNvSpPr txBox="1">
            <a:spLocks noChangeArrowheads="1"/>
          </p:cNvSpPr>
          <p:nvPr/>
        </p:nvSpPr>
        <p:spPr bwMode="auto">
          <a:xfrm>
            <a:off x="3924300" y="4216400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8117" name="Text Box 8"/>
          <p:cNvSpPr txBox="1">
            <a:spLocks noChangeArrowheads="1"/>
          </p:cNvSpPr>
          <p:nvPr/>
        </p:nvSpPr>
        <p:spPr bwMode="auto">
          <a:xfrm>
            <a:off x="7604125" y="4213225"/>
            <a:ext cx="509588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18118" name="Text Box 9"/>
          <p:cNvSpPr txBox="1">
            <a:spLocks noChangeArrowheads="1"/>
          </p:cNvSpPr>
          <p:nvPr/>
        </p:nvSpPr>
        <p:spPr bwMode="auto">
          <a:xfrm>
            <a:off x="8799514" y="4208463"/>
            <a:ext cx="509587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218119" name="Text Box 10"/>
          <p:cNvSpPr txBox="1">
            <a:spLocks noChangeArrowheads="1"/>
          </p:cNvSpPr>
          <p:nvPr/>
        </p:nvSpPr>
        <p:spPr bwMode="auto">
          <a:xfrm>
            <a:off x="2878138" y="3033713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1</a:t>
            </a:r>
          </a:p>
        </p:txBody>
      </p:sp>
      <p:sp>
        <p:nvSpPr>
          <p:cNvPr id="218120" name="Text Box 11"/>
          <p:cNvSpPr txBox="1">
            <a:spLocks noChangeArrowheads="1"/>
          </p:cNvSpPr>
          <p:nvPr/>
        </p:nvSpPr>
        <p:spPr bwMode="auto">
          <a:xfrm>
            <a:off x="4097338" y="306070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2</a:t>
            </a:r>
          </a:p>
        </p:txBody>
      </p:sp>
      <p:sp>
        <p:nvSpPr>
          <p:cNvPr id="218121" name="Text Box 12"/>
          <p:cNvSpPr txBox="1">
            <a:spLocks noChangeArrowheads="1"/>
          </p:cNvSpPr>
          <p:nvPr/>
        </p:nvSpPr>
        <p:spPr bwMode="auto">
          <a:xfrm>
            <a:off x="8924925" y="3036888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6</a:t>
            </a:r>
          </a:p>
        </p:txBody>
      </p:sp>
      <p:sp>
        <p:nvSpPr>
          <p:cNvPr id="218122" name="Text Box 13"/>
          <p:cNvSpPr txBox="1">
            <a:spLocks noChangeArrowheads="1"/>
          </p:cNvSpPr>
          <p:nvPr/>
        </p:nvSpPr>
        <p:spPr bwMode="auto">
          <a:xfrm>
            <a:off x="7710488" y="30448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5</a:t>
            </a:r>
          </a:p>
        </p:txBody>
      </p:sp>
      <p:sp>
        <p:nvSpPr>
          <p:cNvPr id="218123" name="Text Box 14"/>
          <p:cNvSpPr txBox="1">
            <a:spLocks noChangeArrowheads="1"/>
          </p:cNvSpPr>
          <p:nvPr/>
        </p:nvSpPr>
        <p:spPr bwMode="auto">
          <a:xfrm>
            <a:off x="6497638" y="3054350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4</a:t>
            </a:r>
          </a:p>
        </p:txBody>
      </p:sp>
      <p:sp>
        <p:nvSpPr>
          <p:cNvPr id="218124" name="Text Box 15"/>
          <p:cNvSpPr txBox="1">
            <a:spLocks noChangeArrowheads="1"/>
          </p:cNvSpPr>
          <p:nvPr/>
        </p:nvSpPr>
        <p:spPr bwMode="auto">
          <a:xfrm>
            <a:off x="5302250" y="3032125"/>
            <a:ext cx="3161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/>
              <a:t>3</a:t>
            </a:r>
          </a:p>
        </p:txBody>
      </p:sp>
      <p:grpSp>
        <p:nvGrpSpPr>
          <p:cNvPr id="218125" name="Group 16"/>
          <p:cNvGrpSpPr>
            <a:grpSpLocks/>
          </p:cNvGrpSpPr>
          <p:nvPr/>
        </p:nvGrpSpPr>
        <p:grpSpPr bwMode="auto">
          <a:xfrm>
            <a:off x="2859089" y="4718057"/>
            <a:ext cx="6362699" cy="366713"/>
            <a:chOff x="841" y="2972"/>
            <a:chExt cx="4008" cy="231"/>
          </a:xfrm>
        </p:grpSpPr>
        <p:sp>
          <p:nvSpPr>
            <p:cNvPr id="218129" name="Text Box 17"/>
            <p:cNvSpPr txBox="1">
              <a:spLocks noChangeArrowheads="1"/>
            </p:cNvSpPr>
            <p:nvPr/>
          </p:nvSpPr>
          <p:spPr bwMode="auto">
            <a:xfrm>
              <a:off x="841" y="2973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1</a:t>
              </a:r>
            </a:p>
          </p:txBody>
        </p:sp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1609" y="299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2</a:t>
              </a:r>
            </a:p>
          </p:txBody>
        </p:sp>
        <p:sp>
          <p:nvSpPr>
            <p:cNvPr id="218131" name="Text Box 19"/>
            <p:cNvSpPr txBox="1">
              <a:spLocks noChangeArrowheads="1"/>
            </p:cNvSpPr>
            <p:nvPr/>
          </p:nvSpPr>
          <p:spPr bwMode="auto">
            <a:xfrm>
              <a:off x="4650" y="2975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6</a:t>
              </a:r>
            </a:p>
          </p:txBody>
        </p:sp>
        <p:sp>
          <p:nvSpPr>
            <p:cNvPr id="218132" name="Text Box 20"/>
            <p:cNvSpPr txBox="1">
              <a:spLocks noChangeArrowheads="1"/>
            </p:cNvSpPr>
            <p:nvPr/>
          </p:nvSpPr>
          <p:spPr bwMode="auto">
            <a:xfrm>
              <a:off x="3885" y="298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5</a:t>
              </a:r>
            </a:p>
          </p:txBody>
        </p:sp>
        <p:sp>
          <p:nvSpPr>
            <p:cNvPr id="218133" name="Text Box 21"/>
            <p:cNvSpPr txBox="1">
              <a:spLocks noChangeArrowheads="1"/>
            </p:cNvSpPr>
            <p:nvPr/>
          </p:nvSpPr>
          <p:spPr bwMode="auto">
            <a:xfrm>
              <a:off x="3121" y="2986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4</a:t>
              </a:r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2368" y="29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 b="1"/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Looking for the right position (priority)</a:t>
            </a:r>
            <a:endParaRPr lang="en-US" dirty="0">
              <a:ea typeface="+mj-ea"/>
            </a:endParaRPr>
          </a:p>
        </p:txBody>
      </p:sp>
      <p:sp>
        <p:nvSpPr>
          <p:cNvPr id="218128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32DE884-45F1-174F-96DC-1512189C19E4}" type="slidenum">
              <a:rPr lang="en-US" sz="1400"/>
              <a:pPr/>
              <a:t>57</a:t>
            </a:fld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1447800" y="259080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order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47801" y="4267201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Stored order</a:t>
            </a:r>
          </a:p>
        </p:txBody>
      </p:sp>
    </p:spTree>
    <p:extLst>
      <p:ext uri="{BB962C8B-B14F-4D97-AF65-F5344CB8AC3E}">
        <p14:creationId xmlns:p14="http://schemas.microsoft.com/office/powerpoint/2010/main" val="30624567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79" y="2417103"/>
            <a:ext cx="7286052" cy="3939249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1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Java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390D-275C-804B-A44F-3E68F25E12E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10563286" cy="4075643"/>
          </a:xfrm>
        </p:spPr>
        <p:txBody>
          <a:bodyPr anchor="t">
            <a:normAutofit/>
          </a:bodyPr>
          <a:lstStyle/>
          <a:p>
            <a:r>
              <a:rPr lang="en-US" dirty="0"/>
              <a:t>Operations </a:t>
            </a:r>
            <a:r>
              <a:rPr lang="en-US" b="1" dirty="0"/>
              <a:t>pop</a:t>
            </a:r>
            <a:r>
              <a:rPr lang="en-US" dirty="0"/>
              <a:t> and </a:t>
            </a:r>
            <a:r>
              <a:rPr lang="en-US" b="1" dirty="0"/>
              <a:t>top</a:t>
            </a:r>
            <a:r>
              <a:rPr lang="en-US" dirty="0"/>
              <a:t> cannot be performed if the stack is empty</a:t>
            </a:r>
          </a:p>
          <a:p>
            <a:pPr lvl="1"/>
            <a:r>
              <a:rPr lang="en-US" dirty="0"/>
              <a:t>Attempting the execution of pop or top on an empty stack should throws a </a:t>
            </a:r>
            <a:r>
              <a:rPr lang="en-US" i="1" dirty="0" err="1"/>
              <a:t>StackEmptyException</a:t>
            </a:r>
            <a:endParaRPr lang="en-US" dirty="0"/>
          </a:p>
          <a:p>
            <a:r>
              <a:rPr lang="en-US" dirty="0"/>
              <a:t>Operations push sometimes cannot be performed if it’s not enough memory</a:t>
            </a:r>
          </a:p>
          <a:p>
            <a:pPr lvl="1"/>
            <a:r>
              <a:rPr lang="en-US" dirty="0"/>
              <a:t>Attempting the execution of push when there is not enough memory should throws a </a:t>
            </a:r>
            <a:r>
              <a:rPr lang="en-US" i="1" dirty="0" err="1"/>
              <a:t>OutOfMemoryError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0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 provide interface for Queue and an Implementation for Priority Queue in the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java.util.Queue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java.util.PriorityQueue</a:t>
            </a:r>
            <a:r>
              <a:rPr lang="en-US" dirty="0"/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5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Stacks</a:t>
            </a:r>
          </a:p>
          <a:p>
            <a:r>
              <a:rPr lang="en-US" dirty="0">
                <a:latin typeface="Calibri" charset="0"/>
              </a:rPr>
              <a:t>Array-based stack</a:t>
            </a:r>
          </a:p>
          <a:p>
            <a:r>
              <a:rPr lang="en-US" dirty="0">
                <a:latin typeface="Calibri" charset="0"/>
              </a:rPr>
              <a:t>Stack implemented by a singly linked list</a:t>
            </a:r>
          </a:p>
          <a:p>
            <a:r>
              <a:rPr lang="en-US" dirty="0">
                <a:latin typeface="Calibri" charset="0"/>
              </a:rPr>
              <a:t>Stack class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Queues</a:t>
            </a:r>
          </a:p>
          <a:p>
            <a:r>
              <a:rPr lang="en-US" dirty="0">
                <a:latin typeface="Calibri" charset="0"/>
              </a:rPr>
              <a:t>Priority Queues</a:t>
            </a:r>
          </a:p>
          <a:p>
            <a:r>
              <a:rPr lang="en-US" dirty="0">
                <a:latin typeface="Calibri" charset="0"/>
              </a:rPr>
              <a:t>Queue interface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0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4442-A0AB-CA46-8003-F0CB8D7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3FFF6E-7EB6-674A-8BA8-203DEC9B9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FDA-1E7A-184D-8F52-792DA4B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3DC0-48A7-5E4B-8608-AB158850938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 sort of </a:t>
            </a:r>
            <a:r>
              <a:rPr lang="en-US" b="1" dirty="0"/>
              <a:t>nesting</a:t>
            </a:r>
            <a:r>
              <a:rPr lang="en-US" dirty="0"/>
              <a:t> (such as parentheses)</a:t>
            </a:r>
          </a:p>
          <a:p>
            <a:r>
              <a:rPr lang="en-US" dirty="0"/>
              <a:t>Evaluating </a:t>
            </a:r>
            <a:r>
              <a:rPr lang="en-US" b="1" dirty="0"/>
              <a:t>arithmetic expressions </a:t>
            </a:r>
            <a:r>
              <a:rPr lang="en-US" dirty="0"/>
              <a:t>(and other sorts of expression)</a:t>
            </a:r>
          </a:p>
          <a:p>
            <a:r>
              <a:rPr lang="en-US" dirty="0"/>
              <a:t>Implementing function or </a:t>
            </a:r>
            <a:r>
              <a:rPr lang="en-US" b="1" dirty="0"/>
              <a:t>method calls</a:t>
            </a:r>
          </a:p>
          <a:p>
            <a:r>
              <a:rPr lang="en-US" dirty="0"/>
              <a:t>Keeping track of previous choices (as in </a:t>
            </a:r>
            <a:r>
              <a:rPr lang="en-US" b="1" dirty="0"/>
              <a:t>backtracking</a:t>
            </a:r>
            <a:r>
              <a:rPr lang="en-US" dirty="0"/>
              <a:t>)</a:t>
            </a:r>
          </a:p>
          <a:p>
            <a:r>
              <a:rPr lang="en-US" dirty="0"/>
              <a:t>Keeping track of choices yet to be made (as in creating a maze)</a:t>
            </a:r>
          </a:p>
          <a:p>
            <a:r>
              <a:rPr lang="en-US" b="1" dirty="0"/>
              <a:t>Undo</a:t>
            </a:r>
            <a:r>
              <a:rPr lang="en-US" dirty="0"/>
              <a:t> sequence in a text editor </a:t>
            </a:r>
          </a:p>
          <a:p>
            <a:r>
              <a:rPr lang="en-US" b="1" dirty="0"/>
              <a:t>Auxiliary</a:t>
            </a:r>
            <a:r>
              <a:rPr lang="en-US" dirty="0"/>
              <a:t> data structure for algorithms</a:t>
            </a:r>
          </a:p>
          <a:p>
            <a:r>
              <a:rPr lang="en-US" b="1" dirty="0"/>
              <a:t>Component</a:t>
            </a:r>
            <a:r>
              <a:rPr lang="en-US" dirty="0"/>
              <a:t> of other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of implementing the Stack ADT uses an array</a:t>
            </a:r>
          </a:p>
          <a:p>
            <a:r>
              <a:rPr lang="en-US" dirty="0"/>
              <a:t>We add elements from left to right</a:t>
            </a:r>
          </a:p>
          <a:p>
            <a:r>
              <a:rPr lang="en-US" dirty="0"/>
              <a:t>A variable top keeps track of the index of the top element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storing the stack elements may become full</a:t>
            </a:r>
          </a:p>
          <a:p>
            <a:r>
              <a:rPr lang="en-US" dirty="0"/>
              <a:t>A push operation will then throw a </a:t>
            </a:r>
            <a:r>
              <a:rPr lang="en-US" i="1" dirty="0" err="1"/>
              <a:t>OutOfMemoryError</a:t>
            </a:r>
            <a:endParaRPr lang="en-US" i="1" dirty="0"/>
          </a:p>
          <a:p>
            <a:pPr lvl="1"/>
            <a:r>
              <a:rPr lang="en-US" dirty="0"/>
              <a:t>Limitation of the array-based implementation</a:t>
            </a:r>
          </a:p>
          <a:p>
            <a:pPr lvl="1"/>
            <a:r>
              <a:rPr lang="en-US" dirty="0"/>
              <a:t>Not intrinsic to the Stack ADT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DF8F7-6E23-544E-8920-67B05D583D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{363AF070-5397-1543-BDEF-3DB35AC54B98}tf10001121</Template>
  <TotalTime>45</TotalTime>
  <Words>1661</Words>
  <Application>Microsoft Macintosh PowerPoint</Application>
  <PresentationFormat>Widescreen</PresentationFormat>
  <Paragraphs>634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ＭＳ Ｐゴシック</vt:lpstr>
      <vt:lpstr>Athelas Regular</vt:lpstr>
      <vt:lpstr>Calibri</vt:lpstr>
      <vt:lpstr>Century Gothic</vt:lpstr>
      <vt:lpstr>Courier</vt:lpstr>
      <vt:lpstr>Tahoma</vt:lpstr>
      <vt:lpstr>Times</vt:lpstr>
      <vt:lpstr>Times New Roman</vt:lpstr>
      <vt:lpstr>Wingdings 2</vt:lpstr>
      <vt:lpstr>Quotable</vt:lpstr>
      <vt:lpstr>Data Structures and Algorithms</vt:lpstr>
      <vt:lpstr>Overview</vt:lpstr>
      <vt:lpstr>stack</vt:lpstr>
      <vt:lpstr>What is a stack?</vt:lpstr>
      <vt:lpstr>Operations on stack</vt:lpstr>
      <vt:lpstr>Stack exceptions</vt:lpstr>
      <vt:lpstr>Applications of stacks</vt:lpstr>
      <vt:lpstr>Array-based stack</vt:lpstr>
      <vt:lpstr>Array-based stack</vt:lpstr>
      <vt:lpstr>Array based Implementation</vt:lpstr>
      <vt:lpstr>Functionalities</vt:lpstr>
      <vt:lpstr>Array implementation of Stack</vt:lpstr>
      <vt:lpstr>Array implementation of Stack</vt:lpstr>
      <vt:lpstr>Array implementation of Stack</vt:lpstr>
      <vt:lpstr>ArrayList based implementation</vt:lpstr>
      <vt:lpstr>ArrayList Implementation of Stack</vt:lpstr>
      <vt:lpstr>LinkedList Implementation of Stack</vt:lpstr>
      <vt:lpstr>LinkedList implementation of Stack</vt:lpstr>
      <vt:lpstr>Use of Stack – Convert 10 to binary</vt:lpstr>
      <vt:lpstr>Example using stack</vt:lpstr>
      <vt:lpstr>Stack class in Java</vt:lpstr>
      <vt:lpstr>Queue</vt:lpstr>
      <vt:lpstr>What is a queue?</vt:lpstr>
      <vt:lpstr>Operations on a Queue</vt:lpstr>
      <vt:lpstr>Exceptions</vt:lpstr>
      <vt:lpstr>Queue example</vt:lpstr>
      <vt:lpstr>Application of Queues</vt:lpstr>
      <vt:lpstr>Application: Round Robin Schedulers</vt:lpstr>
      <vt:lpstr>Array based Implementation</vt:lpstr>
      <vt:lpstr>Array-based Queue</vt:lpstr>
      <vt:lpstr>Array based Queue</vt:lpstr>
      <vt:lpstr>isFull() cases</vt:lpstr>
      <vt:lpstr>Array implementation of Queue</vt:lpstr>
      <vt:lpstr>grow() cases</vt:lpstr>
      <vt:lpstr>grow() cases</vt:lpstr>
      <vt:lpstr>Array implementation of Queue</vt:lpstr>
      <vt:lpstr>enqueue() cases</vt:lpstr>
      <vt:lpstr>Array implementation of Queue</vt:lpstr>
      <vt:lpstr>dequeue() cases</vt:lpstr>
      <vt:lpstr>Array implementation of Queue</vt:lpstr>
      <vt:lpstr>Linked Implementation of queue</vt:lpstr>
      <vt:lpstr>Linked Implementation of a queue</vt:lpstr>
      <vt:lpstr>Linked Implementation of a queue</vt:lpstr>
      <vt:lpstr>Linked Implementation of a queue</vt:lpstr>
      <vt:lpstr>Queue interface and priority queue</vt:lpstr>
      <vt:lpstr>Queue Interface</vt:lpstr>
      <vt:lpstr>Priority queue</vt:lpstr>
      <vt:lpstr>Priority queue implementation</vt:lpstr>
      <vt:lpstr>Priority queue implementation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Looking for the right position (priority)</vt:lpstr>
      <vt:lpstr>Priority queue implementation</vt:lpstr>
      <vt:lpstr>QUEUE in Java</vt:lpstr>
      <vt:lpstr>Queue in Java</vt:lpstr>
      <vt:lpstr>Summaries</vt:lpstr>
      <vt:lpstr>The end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TungDT</dc:creator>
  <cp:lastModifiedBy>TungDT</cp:lastModifiedBy>
  <cp:revision>30</cp:revision>
  <dcterms:created xsi:type="dcterms:W3CDTF">2019-06-06T17:31:49Z</dcterms:created>
  <dcterms:modified xsi:type="dcterms:W3CDTF">2019-06-06T19:27:11Z</dcterms:modified>
</cp:coreProperties>
</file>