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89" r:id="rId6"/>
    <p:sldId id="290" r:id="rId7"/>
    <p:sldId id="291" r:id="rId8"/>
    <p:sldId id="261" r:id="rId9"/>
    <p:sldId id="292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1" r:id="rId18"/>
    <p:sldId id="293" r:id="rId19"/>
    <p:sldId id="272" r:id="rId20"/>
    <p:sldId id="273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C5638-5A35-D145-A559-832719A4F74F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FA5D0-C751-B340-BDA9-D4A2F695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(*) Means that students are required to understand essential features only (the problem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8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application: architecture (spiral stairs), photography</a:t>
            </a:r>
          </a:p>
          <a:p>
            <a:r>
              <a:rPr lang="en-US" dirty="0"/>
              <a:t>sun-flower</a:t>
            </a:r>
          </a:p>
          <a:p>
            <a:endParaRPr lang="en-US" dirty="0"/>
          </a:p>
          <a:p>
            <a:r>
              <a:rPr lang="en-US" dirty="0" err="1"/>
              <a:t>ϕ</a:t>
            </a:r>
            <a:r>
              <a:rPr lang="en-US" dirty="0"/>
              <a:t> - phi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7DC-5558-D94A-9C3A-4BB33DD4199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24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0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1C33-0EF7-F644-A6BA-7EBD018483BA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05 - 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7213-2438-6544-9D8B-577D197910B4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05 -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6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61DA-1D67-E544-A5DF-9945ED90CA9D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05 - 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3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66F2-BE22-FE4E-B746-65B540598C46}" type="datetime1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05 -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0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485-31F9-6A44-901E-29CA358CA433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05 - 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03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E9A6-6DF0-4E40-B803-035B28996C6B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05 - 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F0C5-FE9C-1A4F-936F-9CEC16F80262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05 - 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C2E7-3CDE-DF4D-A2AE-0F38866CB593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05 - 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9776-2699-B547-8551-D8498BAA7F84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05 -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9FF1-C4DE-EA45-8A20-142B5A867A3D}" type="datetime1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05 - Recursion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DD65-64C6-2A4B-8BB1-555A4091DE3D}" type="datetime1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05 -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1C94-BDEF-FB49-9CE8-1D19F85BDA44}" type="datetime1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05 -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2597-5D56-A347-A7FD-958BCB0DD329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05 -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A56B605-2243-E64B-AC64-B3EE0B5121B9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DSA - Chapter 05 -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DSA - Chapter 05 - Recursion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8BA8CCA-2184-E149-A357-4DE4472BFADC}" type="datetime1">
              <a:rPr lang="en-US" smtClean="0"/>
              <a:t>6/7/19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9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8D85-8E7D-3F44-8175-AD256A520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3C17F-5071-8C4B-B2FA-152DF644B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04: RECURSION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2445E-2AEF-CE4E-9218-3D9C16B0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2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binary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25908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32004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25908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2667000" y="2781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2667000" y="27813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9400" y="24384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801" y="29834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29200" y="32004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29200" y="25908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4343400" y="2781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1"/>
          </p:cNvCxnSpPr>
          <p:nvPr/>
        </p:nvCxnSpPr>
        <p:spPr>
          <a:xfrm>
            <a:off x="4343400" y="27813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95800" y="24384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1" y="29834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05600" y="32004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05600" y="25908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>
            <a:off x="6019800" y="2781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1"/>
          </p:cNvCxnSpPr>
          <p:nvPr/>
        </p:nvCxnSpPr>
        <p:spPr>
          <a:xfrm>
            <a:off x="6019800" y="27813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72200" y="24384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3601" y="29834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32004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382000" y="25908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>
            <a:off x="7696200" y="2781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5" idx="1"/>
          </p:cNvCxnSpPr>
          <p:nvPr/>
        </p:nvCxnSpPr>
        <p:spPr>
          <a:xfrm>
            <a:off x="7696200" y="27813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48600" y="24384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20001" y="29834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%2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9372600" y="2743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08482" y="252626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43" name="Freeform 42"/>
          <p:cNvSpPr/>
          <p:nvPr/>
        </p:nvSpPr>
        <p:spPr>
          <a:xfrm>
            <a:off x="9413876" y="2825750"/>
            <a:ext cx="944563" cy="572492"/>
          </a:xfrm>
          <a:custGeom>
            <a:avLst/>
            <a:gdLst>
              <a:gd name="connsiteX0" fmla="*/ 944563 w 944563"/>
              <a:gd name="connsiteY0" fmla="*/ 0 h 572492"/>
              <a:gd name="connsiteX1" fmla="*/ 777875 w 944563"/>
              <a:gd name="connsiteY1" fmla="*/ 492125 h 572492"/>
              <a:gd name="connsiteX2" fmla="*/ 0 w 944563"/>
              <a:gd name="connsiteY2" fmla="*/ 571500 h 57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563" h="572492">
                <a:moveTo>
                  <a:pt x="944563" y="0"/>
                </a:moveTo>
                <a:cubicBezTo>
                  <a:pt x="939932" y="198437"/>
                  <a:pt x="935302" y="396875"/>
                  <a:pt x="777875" y="492125"/>
                </a:cubicBezTo>
                <a:cubicBezTo>
                  <a:pt x="620448" y="587375"/>
                  <a:pt x="0" y="571500"/>
                  <a:pt x="0" y="57150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480930" y="334982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</a:t>
            </a:r>
          </a:p>
        </p:txBody>
      </p:sp>
      <p:cxnSp>
        <p:nvCxnSpPr>
          <p:cNvPr id="46" name="Straight Arrow Connector 45"/>
          <p:cNvCxnSpPr>
            <a:stCxn id="35" idx="1"/>
            <a:endCxn id="29" idx="3"/>
          </p:cNvCxnSpPr>
          <p:nvPr/>
        </p:nvCxnSpPr>
        <p:spPr>
          <a:xfrm flipH="1">
            <a:off x="7696200" y="3390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702659" y="334982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</a:t>
            </a:r>
          </a:p>
        </p:txBody>
      </p:sp>
      <p:cxnSp>
        <p:nvCxnSpPr>
          <p:cNvPr id="52" name="Straight Arrow Connector 51"/>
          <p:cNvCxnSpPr>
            <a:stCxn id="35" idx="2"/>
            <a:endCxn id="53" idx="0"/>
          </p:cNvCxnSpPr>
          <p:nvPr/>
        </p:nvCxnSpPr>
        <p:spPr>
          <a:xfrm>
            <a:off x="8877300" y="3581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382000" y="41148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839200" y="36576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cxnSp>
        <p:nvCxnSpPr>
          <p:cNvPr id="56" name="Straight Arrow Connector 55"/>
          <p:cNvCxnSpPr>
            <a:endCxn id="57" idx="0"/>
          </p:cNvCxnSpPr>
          <p:nvPr/>
        </p:nvCxnSpPr>
        <p:spPr>
          <a:xfrm>
            <a:off x="7200900" y="3581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05600" y="41148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62800" y="36576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6019800" y="3390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26259" y="334982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</a:t>
            </a:r>
          </a:p>
        </p:txBody>
      </p:sp>
      <p:cxnSp>
        <p:nvCxnSpPr>
          <p:cNvPr id="61" name="Straight Arrow Connector 60"/>
          <p:cNvCxnSpPr>
            <a:endCxn id="62" idx="0"/>
          </p:cNvCxnSpPr>
          <p:nvPr/>
        </p:nvCxnSpPr>
        <p:spPr>
          <a:xfrm>
            <a:off x="5524500" y="3581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029200" y="41148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86400" y="36576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4343400" y="3390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349859" y="334982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</a:t>
            </a:r>
          </a:p>
        </p:txBody>
      </p:sp>
      <p:cxnSp>
        <p:nvCxnSpPr>
          <p:cNvPr id="66" name="Straight Arrow Connector 65"/>
          <p:cNvCxnSpPr>
            <a:endCxn id="67" idx="0"/>
          </p:cNvCxnSpPr>
          <p:nvPr/>
        </p:nvCxnSpPr>
        <p:spPr>
          <a:xfrm>
            <a:off x="3848100" y="3581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352800" y="41148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0" y="36576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76400" y="48006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352800" y="48006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029200" y="48006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05600" y="48006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382000" y="48006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6577" y="5638801"/>
            <a:ext cx="44101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basic step?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recursive step?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00"/>
                            </p:stCondLst>
                            <p:childTnLst>
                              <p:par>
                                <p:cTn id="1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000"/>
                            </p:stCondLst>
                            <p:childTnLst>
                              <p:par>
                                <p:cTn id="1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/>
      <p:bldP spid="18" grpId="0"/>
      <p:bldP spid="19" grpId="0" animBg="1"/>
      <p:bldP spid="20" grpId="0" animBg="1"/>
      <p:bldP spid="23" grpId="0"/>
      <p:bldP spid="24" grpId="0"/>
      <p:bldP spid="29" grpId="0" animBg="1"/>
      <p:bldP spid="30" grpId="0" animBg="1"/>
      <p:bldP spid="33" grpId="0"/>
      <p:bldP spid="34" grpId="0"/>
      <p:bldP spid="35" grpId="0" animBg="1"/>
      <p:bldP spid="36" grpId="0" animBg="1"/>
      <p:bldP spid="39" grpId="0"/>
      <p:bldP spid="40" grpId="0"/>
      <p:bldP spid="42" grpId="0"/>
      <p:bldP spid="43" grpId="0" animBg="1"/>
      <p:bldP spid="44" grpId="0"/>
      <p:bldP spid="47" grpId="0"/>
      <p:bldP spid="53" grpId="0" animBg="1"/>
      <p:bldP spid="55" grpId="0"/>
      <p:bldP spid="57" grpId="0" animBg="1"/>
      <p:bldP spid="58" grpId="0"/>
      <p:bldP spid="60" grpId="0"/>
      <p:bldP spid="62" grpId="0" animBg="1"/>
      <p:bldP spid="63" grpId="0"/>
      <p:bldP spid="65" grpId="0"/>
      <p:bldP spid="67" grpId="0" animBg="1"/>
      <p:bldP spid="68" grpId="0"/>
      <p:bldP spid="70" grpId="0" animBg="1"/>
      <p:bldP spid="71" grpId="0" animBg="1"/>
      <p:bldP spid="72" grpId="0" animBg="1"/>
      <p:bldP spid="73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binary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77" y="1828801"/>
            <a:ext cx="8294524" cy="4749177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5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definitions are used in </a:t>
            </a:r>
            <a:r>
              <a:rPr lang="en-US" b="1" dirty="0"/>
              <a:t>defining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functions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sequences</a:t>
            </a:r>
            <a:r>
              <a:rPr lang="en-US" dirty="0"/>
              <a:t> of elements</a:t>
            </a:r>
          </a:p>
          <a:p>
            <a:r>
              <a:rPr lang="en-US" dirty="0"/>
              <a:t>Purpose of data recursive definition</a:t>
            </a:r>
          </a:p>
          <a:p>
            <a:pPr lvl="1"/>
            <a:r>
              <a:rPr lang="en-US" b="1" dirty="0"/>
              <a:t>Generating</a:t>
            </a:r>
            <a:r>
              <a:rPr lang="en-US" dirty="0"/>
              <a:t> new elements</a:t>
            </a:r>
          </a:p>
          <a:p>
            <a:pPr lvl="1"/>
            <a:r>
              <a:rPr lang="en-US" b="1" dirty="0"/>
              <a:t>Testing</a:t>
            </a:r>
            <a:r>
              <a:rPr lang="en-US" dirty="0"/>
              <a:t> whether an element belongs to a set (*)</a:t>
            </a:r>
          </a:p>
          <a:p>
            <a:r>
              <a:rPr lang="en-US" dirty="0"/>
              <a:t>(*) The problem is solved by reducing it to a simpler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calls and recursion implementation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9390D-275C-804B-A44F-3E68F25E12E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recursion actually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Each time a method is called, an activation record (AR) is allocated for it.</a:t>
            </a:r>
          </a:p>
          <a:p>
            <a:r>
              <a:rPr lang="en-US" dirty="0"/>
              <a:t>This record contains the following information</a:t>
            </a:r>
          </a:p>
          <a:p>
            <a:pPr lvl="1"/>
            <a:r>
              <a:rPr lang="en-US" dirty="0"/>
              <a:t>Parameters and local variables used in the called method</a:t>
            </a:r>
          </a:p>
          <a:p>
            <a:pPr lvl="1"/>
            <a:r>
              <a:rPr lang="en-US" dirty="0"/>
              <a:t>Dynamic link: a pointer to the caller’s activation record</a:t>
            </a:r>
          </a:p>
          <a:p>
            <a:pPr lvl="1"/>
            <a:r>
              <a:rPr lang="en-US" dirty="0"/>
              <a:t>Return address to resume control by the caller (address of instruction immediately following the call)</a:t>
            </a:r>
          </a:p>
          <a:p>
            <a:pPr lvl="1"/>
            <a:r>
              <a:rPr lang="en-US" dirty="0"/>
              <a:t>Return value for a method not declared as void. </a:t>
            </a:r>
          </a:p>
          <a:p>
            <a:pPr lvl="2"/>
            <a:r>
              <a:rPr lang="en-US" dirty="0"/>
              <a:t>Since the size of AR may vary from one call to another, returned value is placed right above the AR of the caller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6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recursion actually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new AR is placed on top of the run-time stack</a:t>
            </a:r>
          </a:p>
          <a:p>
            <a:r>
              <a:rPr lang="en-US" dirty="0"/>
              <a:t>When a method terminates, its AR is removed from the top of the run-time stack</a:t>
            </a:r>
          </a:p>
          <a:p>
            <a:r>
              <a:rPr lang="en-US" dirty="0"/>
              <a:t>Thus, the first AR placed on the stack is the last one removed.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7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activation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Creating an activation record</a:t>
            </a:r>
          </a:p>
          <a:p>
            <a:pPr lvl="1"/>
            <a:r>
              <a:rPr lang="en-US" dirty="0"/>
              <a:t>Whenever a method is called</a:t>
            </a:r>
          </a:p>
          <a:p>
            <a:pPr lvl="1"/>
            <a:r>
              <a:rPr lang="en-US" dirty="0"/>
              <a:t>Allows system to handle recursion properly</a:t>
            </a:r>
          </a:p>
          <a:p>
            <a:r>
              <a:rPr lang="en-US" dirty="0"/>
              <a:t>Recursion is calling a method that happens to have the same name as the caller</a:t>
            </a:r>
          </a:p>
          <a:p>
            <a:pPr lvl="1"/>
            <a:r>
              <a:rPr lang="en-US" dirty="0"/>
              <a:t>Recursive call is not </a:t>
            </a:r>
            <a:r>
              <a:rPr lang="en-US" b="1" dirty="0"/>
              <a:t>literally</a:t>
            </a:r>
            <a:r>
              <a:rPr lang="en-US" dirty="0"/>
              <a:t> calling itself</a:t>
            </a:r>
          </a:p>
          <a:p>
            <a:pPr lvl="1"/>
            <a:r>
              <a:rPr lang="en-US" dirty="0"/>
              <a:t>These invocations are presented internally by different activation records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84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Tail recursion, Non-tail recursion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9390D-275C-804B-A44F-3E68F25E12E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0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vs non-tail recursion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function is tail recursive when recursive call is the last thing executed by the function</a:t>
            </a:r>
          </a:p>
          <a:p>
            <a:r>
              <a:rPr lang="en-US" dirty="0"/>
              <a:t>The tail recursive functions considered better than non tail recursive functions as tail-recursion can be optimized by compiler.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9390D-275C-804B-A44F-3E68F25E12E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31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There is only one recursive call at the very end of a method implementation.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70" y="3259847"/>
            <a:ext cx="8674100" cy="34036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r>
              <a:rPr lang="en-US" dirty="0">
                <a:latin typeface="Calibri" charset="0"/>
              </a:rPr>
              <a:t>Recursive definition</a:t>
            </a:r>
          </a:p>
          <a:p>
            <a:r>
              <a:rPr lang="en-US" dirty="0">
                <a:latin typeface="Calibri" charset="0"/>
              </a:rPr>
              <a:t>Method calls and recursion implementation</a:t>
            </a:r>
          </a:p>
          <a:p>
            <a:r>
              <a:rPr lang="en-US" dirty="0">
                <a:latin typeface="Calibri" charset="0"/>
              </a:rPr>
              <a:t>Anatomy of a recursive call</a:t>
            </a:r>
          </a:p>
          <a:p>
            <a:r>
              <a:rPr lang="en-US" dirty="0">
                <a:latin typeface="Calibri" charset="0"/>
              </a:rPr>
              <a:t>Tail recursion</a:t>
            </a:r>
          </a:p>
          <a:p>
            <a:r>
              <a:rPr lang="en-US" dirty="0">
                <a:latin typeface="Calibri" charset="0"/>
              </a:rPr>
              <a:t>Non-tail recursion</a:t>
            </a:r>
          </a:p>
          <a:p>
            <a:r>
              <a:rPr lang="en-US" dirty="0">
                <a:latin typeface="Calibri" charset="0"/>
              </a:rPr>
              <a:t>Indirect recursion (*)</a:t>
            </a:r>
          </a:p>
          <a:p>
            <a:r>
              <a:rPr lang="en-US" dirty="0">
                <a:latin typeface="Calibri" charset="0"/>
              </a:rPr>
              <a:t>Nested recursion (*)</a:t>
            </a:r>
          </a:p>
          <a:p>
            <a:r>
              <a:rPr lang="en-US" dirty="0">
                <a:latin typeface="Calibri" charset="0"/>
              </a:rPr>
              <a:t>Excessive recursion</a:t>
            </a:r>
          </a:p>
          <a:p>
            <a:r>
              <a:rPr lang="en-US" dirty="0">
                <a:latin typeface="Calibri" charset="0"/>
              </a:rPr>
              <a:t>Backtracking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Non-tail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recursive call not at every end of a method implementation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3143556"/>
            <a:ext cx="7852410" cy="37115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498330" y="2175090"/>
            <a:ext cx="2551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? </a:t>
            </a:r>
            <a:r>
              <a:rPr lang="en-US" sz="2000" dirty="0" err="1"/>
              <a:t>convertToBinary</a:t>
            </a:r>
            <a:r>
              <a:rPr lang="en-US" sz="2000" dirty="0"/>
              <a:t> is tail or non-tail recursive function?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4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f() calls itself, it is direct recursive</a:t>
            </a:r>
          </a:p>
          <a:p>
            <a:r>
              <a:rPr lang="en-US" dirty="0"/>
              <a:t>If f() calls g(), and g() calls f(). It is indirect recursion</a:t>
            </a:r>
          </a:p>
          <a:p>
            <a:r>
              <a:rPr lang="en-US" dirty="0"/>
              <a:t>The chain of intermediate calls can be of an arbitrary length</a:t>
            </a:r>
          </a:p>
          <a:p>
            <a:pPr lvl="1"/>
            <a:r>
              <a:rPr lang="en-US" dirty="0"/>
              <a:t>f() -&gt; f1() -&gt; f2() -&gt; … -&gt; f(n) -&gt; f()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1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Excessive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10751"/>
            <a:ext cx="8915400" cy="685800"/>
          </a:xfrm>
        </p:spPr>
        <p:txBody>
          <a:bodyPr/>
          <a:lstStyle/>
          <a:p>
            <a:r>
              <a:rPr lang="en-US" dirty="0"/>
              <a:t>Consider Fibonacci sequence of numbers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061" y="2634442"/>
            <a:ext cx="6555179" cy="137160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4202084"/>
            <a:ext cx="8597900" cy="22860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6" name="Explosion 1 5"/>
          <p:cNvSpPr/>
          <p:nvPr/>
        </p:nvSpPr>
        <p:spPr>
          <a:xfrm>
            <a:off x="7391400" y="3810000"/>
            <a:ext cx="3446282" cy="3048000"/>
          </a:xfrm>
          <a:prstGeom prst="irregularSeal1">
            <a:avLst/>
          </a:prstGeom>
          <a:solidFill>
            <a:schemeClr val="accent2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looks very natural but is very inefficient implementation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23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calls of </a:t>
            </a:r>
            <a:r>
              <a:rPr lang="en-US" dirty="0" err="1"/>
              <a:t>fibo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62600" y="19050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9718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12" name="Oval 11"/>
          <p:cNvSpPr/>
          <p:nvPr/>
        </p:nvSpPr>
        <p:spPr>
          <a:xfrm>
            <a:off x="5029200" y="42672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3" name="Oval 12"/>
          <p:cNvSpPr/>
          <p:nvPr/>
        </p:nvSpPr>
        <p:spPr>
          <a:xfrm>
            <a:off x="5029200" y="52578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2545527" y="41910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5" name="Oval 14"/>
          <p:cNvSpPr/>
          <p:nvPr/>
        </p:nvSpPr>
        <p:spPr>
          <a:xfrm>
            <a:off x="1554927" y="51816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/>
          <p:cNvSpPr/>
          <p:nvPr/>
        </p:nvSpPr>
        <p:spPr>
          <a:xfrm>
            <a:off x="3536127" y="51816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8" name="Oval 17"/>
          <p:cNvSpPr/>
          <p:nvPr/>
        </p:nvSpPr>
        <p:spPr>
          <a:xfrm>
            <a:off x="1554927" y="61722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3536127" y="61722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3" name="Straight Connector 22"/>
          <p:cNvCxnSpPr>
            <a:stCxn id="5" idx="4"/>
            <a:endCxn id="7" idx="0"/>
          </p:cNvCxnSpPr>
          <p:nvPr/>
        </p:nvCxnSpPr>
        <p:spPr>
          <a:xfrm flipH="1">
            <a:off x="3581400" y="2514600"/>
            <a:ext cx="25146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4"/>
            <a:endCxn id="12" idx="0"/>
          </p:cNvCxnSpPr>
          <p:nvPr/>
        </p:nvCxnSpPr>
        <p:spPr>
          <a:xfrm>
            <a:off x="3581400" y="3581400"/>
            <a:ext cx="19812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4"/>
            <a:endCxn id="14" idx="0"/>
          </p:cNvCxnSpPr>
          <p:nvPr/>
        </p:nvCxnSpPr>
        <p:spPr>
          <a:xfrm flipH="1">
            <a:off x="3078928" y="3581400"/>
            <a:ext cx="502473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" idx="4"/>
            <a:endCxn id="13" idx="0"/>
          </p:cNvCxnSpPr>
          <p:nvPr/>
        </p:nvCxnSpPr>
        <p:spPr>
          <a:xfrm>
            <a:off x="5562600" y="48768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4" idx="4"/>
            <a:endCxn id="15" idx="0"/>
          </p:cNvCxnSpPr>
          <p:nvPr/>
        </p:nvCxnSpPr>
        <p:spPr>
          <a:xfrm flipH="1">
            <a:off x="2088327" y="4800600"/>
            <a:ext cx="9906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17" idx="0"/>
          </p:cNvCxnSpPr>
          <p:nvPr/>
        </p:nvCxnSpPr>
        <p:spPr>
          <a:xfrm>
            <a:off x="3078927" y="4800600"/>
            <a:ext cx="9906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4"/>
            <a:endCxn id="18" idx="0"/>
          </p:cNvCxnSpPr>
          <p:nvPr/>
        </p:nvCxnSpPr>
        <p:spPr>
          <a:xfrm>
            <a:off x="2088327" y="57912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7" idx="4"/>
            <a:endCxn id="19" idx="0"/>
          </p:cNvCxnSpPr>
          <p:nvPr/>
        </p:nvCxnSpPr>
        <p:spPr>
          <a:xfrm>
            <a:off x="4069527" y="57912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8534400" y="30480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87" name="Oval 86"/>
          <p:cNvSpPr/>
          <p:nvPr/>
        </p:nvSpPr>
        <p:spPr>
          <a:xfrm>
            <a:off x="7543800" y="40386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88" name="Oval 87"/>
          <p:cNvSpPr/>
          <p:nvPr/>
        </p:nvSpPr>
        <p:spPr>
          <a:xfrm>
            <a:off x="9525000" y="40386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89" name="Oval 88"/>
          <p:cNvSpPr/>
          <p:nvPr/>
        </p:nvSpPr>
        <p:spPr>
          <a:xfrm>
            <a:off x="7543800" y="50292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0" name="Oval 89"/>
          <p:cNvSpPr/>
          <p:nvPr/>
        </p:nvSpPr>
        <p:spPr>
          <a:xfrm>
            <a:off x="9525000" y="5029200"/>
            <a:ext cx="1066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91" name="Straight Connector 90"/>
          <p:cNvCxnSpPr>
            <a:stCxn id="5" idx="4"/>
            <a:endCxn id="86" idx="0"/>
          </p:cNvCxnSpPr>
          <p:nvPr/>
        </p:nvCxnSpPr>
        <p:spPr>
          <a:xfrm>
            <a:off x="6096000" y="2514600"/>
            <a:ext cx="29718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6" idx="4"/>
            <a:endCxn id="87" idx="0"/>
          </p:cNvCxnSpPr>
          <p:nvPr/>
        </p:nvCxnSpPr>
        <p:spPr>
          <a:xfrm flipH="1">
            <a:off x="8077200" y="3657600"/>
            <a:ext cx="9906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6" idx="4"/>
            <a:endCxn id="88" idx="0"/>
          </p:cNvCxnSpPr>
          <p:nvPr/>
        </p:nvCxnSpPr>
        <p:spPr>
          <a:xfrm>
            <a:off x="9067800" y="3657600"/>
            <a:ext cx="9906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7" idx="4"/>
            <a:endCxn id="89" idx="0"/>
          </p:cNvCxnSpPr>
          <p:nvPr/>
        </p:nvCxnSpPr>
        <p:spPr>
          <a:xfrm>
            <a:off x="8077200" y="46482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8" idx="4"/>
            <a:endCxn id="90" idx="0"/>
          </p:cNvCxnSpPr>
          <p:nvPr/>
        </p:nvCxnSpPr>
        <p:spPr>
          <a:xfrm>
            <a:off x="10058400" y="46482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2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fractals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90" y="2590800"/>
            <a:ext cx="4189178" cy="34290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44" y="2590800"/>
            <a:ext cx="3771900" cy="34290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74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Characteristics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Recursive vs. Iteration, Back tracking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9390D-275C-804B-A44F-3E68F25E12E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2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vs.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recursive algorithms can also be easily implemented with loops</a:t>
            </a:r>
          </a:p>
          <a:p>
            <a:pPr lvl="1"/>
            <a:r>
              <a:rPr lang="en-US" dirty="0"/>
              <a:t>When possible, it is usually better to use iteration</a:t>
            </a:r>
          </a:p>
          <a:p>
            <a:pPr lvl="1"/>
            <a:r>
              <a:rPr lang="en-US" dirty="0"/>
              <a:t>Since we don’t have the overhead of run-time stack</a:t>
            </a:r>
          </a:p>
          <a:p>
            <a:r>
              <a:rPr lang="en-US" dirty="0"/>
              <a:t>Other recursive algorithms are very difficult to do any other way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 solving some problems</a:t>
            </a:r>
          </a:p>
          <a:p>
            <a:pPr lvl="1"/>
            <a:r>
              <a:rPr lang="en-US" dirty="0"/>
              <a:t>There are different ways leading from a given position</a:t>
            </a:r>
          </a:p>
          <a:p>
            <a:pPr lvl="1"/>
            <a:r>
              <a:rPr lang="en-US" dirty="0"/>
              <a:t>None of them known to lead to a solution.</a:t>
            </a:r>
          </a:p>
          <a:p>
            <a:r>
              <a:rPr lang="en-US" dirty="0"/>
              <a:t>After trying one path unsuccessfully</a:t>
            </a:r>
          </a:p>
          <a:p>
            <a:pPr lvl="1"/>
            <a:r>
              <a:rPr lang="en-US" dirty="0"/>
              <a:t>Return to this crossroad and </a:t>
            </a:r>
          </a:p>
          <a:p>
            <a:pPr lvl="1"/>
            <a:r>
              <a:rPr lang="en-US" dirty="0"/>
              <a:t>Try to find a solution using another path.</a:t>
            </a:r>
          </a:p>
          <a:p>
            <a:r>
              <a:rPr lang="en-US" dirty="0"/>
              <a:t>We must ensure </a:t>
            </a:r>
          </a:p>
          <a:p>
            <a:pPr lvl="1"/>
            <a:r>
              <a:rPr lang="en-US" dirty="0"/>
              <a:t>Such a return is possible and </a:t>
            </a:r>
          </a:p>
          <a:p>
            <a:pPr lvl="1"/>
            <a:r>
              <a:rPr lang="en-US" dirty="0"/>
              <a:t>All paths can be tried.</a:t>
            </a:r>
          </a:p>
          <a:p>
            <a:r>
              <a:rPr lang="en-US" dirty="0"/>
              <a:t>Technique is called backtracking.</a:t>
            </a:r>
          </a:p>
          <a:p>
            <a:r>
              <a:rPr lang="en-US" dirty="0"/>
              <a:t>This technique is used in artificial intelligence</a:t>
            </a:r>
          </a:p>
          <a:p>
            <a:pPr lvl="1"/>
            <a:r>
              <a:rPr lang="en-US" dirty="0"/>
              <a:t>One of the problem which backtracking is very useful is the n-queens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49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4-queens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928896" y="2226329"/>
            <a:ext cx="4258386" cy="3488671"/>
          </a:xfrm>
        </p:spPr>
        <p:txBody>
          <a:bodyPr>
            <a:normAutofit/>
          </a:bodyPr>
          <a:lstStyle/>
          <a:p>
            <a:r>
              <a:rPr lang="en-US" sz="2400" dirty="0"/>
              <a:t>Each choice leads to another set of choices. </a:t>
            </a:r>
          </a:p>
          <a:p>
            <a:r>
              <a:rPr lang="en-US" sz="2400" dirty="0"/>
              <a:t>Make one choice and continue. </a:t>
            </a:r>
          </a:p>
          <a:p>
            <a:r>
              <a:rPr lang="en-US" sz="2400" dirty="0"/>
              <a:t>If you reach a dead end, go back to previous choice and try next alternative.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49" y="2088452"/>
            <a:ext cx="4328318" cy="4438078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D4978-056A-A94E-9F32-098FD70DFBC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4-queens problem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70" y="2362200"/>
            <a:ext cx="8432330" cy="31242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definitions and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Definitions, convert to binary, and factorial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9390D-275C-804B-A44F-3E68F25E12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47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Summaries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r>
              <a:rPr lang="en-US" dirty="0">
                <a:latin typeface="Calibri" charset="0"/>
              </a:rPr>
              <a:t>Recursive definition</a:t>
            </a:r>
          </a:p>
          <a:p>
            <a:r>
              <a:rPr lang="en-US" dirty="0">
                <a:latin typeface="Calibri" charset="0"/>
              </a:rPr>
              <a:t>Method calls and recursion implementation</a:t>
            </a:r>
          </a:p>
          <a:p>
            <a:r>
              <a:rPr lang="en-US" dirty="0">
                <a:latin typeface="Calibri" charset="0"/>
              </a:rPr>
              <a:t>Anatomy of a recursive call</a:t>
            </a:r>
          </a:p>
          <a:p>
            <a:r>
              <a:rPr lang="en-US" dirty="0">
                <a:latin typeface="Calibri" charset="0"/>
              </a:rPr>
              <a:t>Tail recursion</a:t>
            </a:r>
          </a:p>
          <a:p>
            <a:r>
              <a:rPr lang="en-US" dirty="0">
                <a:latin typeface="Calibri" charset="0"/>
              </a:rPr>
              <a:t>Non-tail recursion</a:t>
            </a:r>
          </a:p>
          <a:p>
            <a:r>
              <a:rPr lang="en-US" dirty="0">
                <a:latin typeface="Calibri" charset="0"/>
              </a:rPr>
              <a:t>Indirect recursion (*)</a:t>
            </a:r>
          </a:p>
          <a:p>
            <a:r>
              <a:rPr lang="en-US" dirty="0">
                <a:latin typeface="Calibri" charset="0"/>
              </a:rPr>
              <a:t>Nested recursion (*)</a:t>
            </a:r>
          </a:p>
          <a:p>
            <a:r>
              <a:rPr lang="en-US" dirty="0">
                <a:latin typeface="Calibri" charset="0"/>
              </a:rPr>
              <a:t>Excessive recursion</a:t>
            </a:r>
          </a:p>
          <a:p>
            <a:r>
              <a:rPr lang="en-US" dirty="0">
                <a:latin typeface="Calibri" charset="0"/>
              </a:rPr>
              <a:t>Backtracking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96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4442-A0AB-CA46-8003-F0CB8D72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3FFF6E-7EB6-674A-8BA8-203DEC9B9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5FDA-1E7A-184D-8F52-792DA4B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2351228"/>
            <a:ext cx="6080761" cy="38679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Recursive definition or inductive definition</a:t>
            </a:r>
          </a:p>
          <a:p>
            <a:pPr lvl="1"/>
            <a:r>
              <a:rPr lang="en-US" dirty="0"/>
              <a:t>Defining something in term of </a:t>
            </a:r>
            <a:r>
              <a:rPr lang="en-US" b="1" dirty="0"/>
              <a:t>itself</a:t>
            </a:r>
          </a:p>
          <a:p>
            <a:r>
              <a:rPr lang="en-US" dirty="0"/>
              <a:t>For it to work, the definition must</a:t>
            </a:r>
          </a:p>
          <a:p>
            <a:pPr lvl="1"/>
            <a:r>
              <a:rPr lang="en-US" dirty="0"/>
              <a:t>Well-founded</a:t>
            </a:r>
          </a:p>
          <a:p>
            <a:pPr lvl="1"/>
            <a:r>
              <a:rPr lang="en-US" dirty="0"/>
              <a:t>Avoid infinite regress</a:t>
            </a:r>
          </a:p>
          <a:p>
            <a:r>
              <a:rPr lang="en-US" dirty="0"/>
              <a:t>It consists of at least two parts</a:t>
            </a:r>
          </a:p>
          <a:p>
            <a:pPr lvl="1"/>
            <a:r>
              <a:rPr lang="en-US" b="1" dirty="0"/>
              <a:t>Base case </a:t>
            </a:r>
            <a:r>
              <a:rPr lang="en-US" dirty="0"/>
              <a:t>(ground case) that doesn’t reference to itself</a:t>
            </a:r>
          </a:p>
          <a:p>
            <a:pPr lvl="1"/>
            <a:r>
              <a:rPr lang="en-US" b="1" dirty="0"/>
              <a:t>Inductive case</a:t>
            </a:r>
            <a:r>
              <a:rPr lang="en-US" dirty="0"/>
              <a:t> contains a reference to its own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" r="19885"/>
          <a:stretch/>
        </p:blipFill>
        <p:spPr>
          <a:xfrm>
            <a:off x="7040880" y="1310164"/>
            <a:ext cx="3505200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2800" y="4953000"/>
            <a:ext cx="238398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public class Node { 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info;</a:t>
            </a:r>
          </a:p>
          <a:p>
            <a:r>
              <a:rPr lang="en-US" dirty="0"/>
              <a:t>    Node next;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000" y="5311914"/>
            <a:ext cx="487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?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8925703" y="5562600"/>
            <a:ext cx="89129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3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STEP: Specify the value of the function at zero. </a:t>
            </a:r>
          </a:p>
          <a:p>
            <a:r>
              <a:rPr lang="en-US" dirty="0"/>
              <a:t>RECURSIVE STEP: Give a rule for finding its value at an integer from its values at smaller integers. </a:t>
            </a:r>
          </a:p>
          <a:p>
            <a:r>
              <a:rPr lang="en-US" dirty="0"/>
              <a:t>Example: f: Z </a:t>
            </a:r>
            <a:r>
              <a:rPr lang="cs-CZ" dirty="0"/>
              <a:t>→ Z</a:t>
            </a:r>
            <a:r>
              <a:rPr lang="cs-CZ" baseline="30000" dirty="0"/>
              <a:t>+</a:t>
            </a:r>
            <a:endParaRPr lang="cs-CZ" dirty="0"/>
          </a:p>
          <a:p>
            <a:pPr lvl="1"/>
            <a:r>
              <a:rPr lang="cs-CZ" dirty="0"/>
              <a:t>f(0) = </a:t>
            </a:r>
            <a:r>
              <a:rPr lang="en-US" dirty="0"/>
              <a:t>0, f(1) = 1</a:t>
            </a:r>
            <a:endParaRPr lang="cs-CZ" dirty="0"/>
          </a:p>
          <a:p>
            <a:pPr lvl="1"/>
            <a:r>
              <a:rPr lang="cs-CZ" dirty="0"/>
              <a:t>f(n + 1) = f(n) + </a:t>
            </a:r>
            <a:r>
              <a:rPr lang="en-US" dirty="0"/>
              <a:t>f(n-1)</a:t>
            </a:r>
            <a:endParaRPr lang="cs-CZ" dirty="0"/>
          </a:p>
          <a:p>
            <a:pPr lvl="1"/>
            <a:r>
              <a:rPr lang="cs-CZ" dirty="0" err="1"/>
              <a:t>Find</a:t>
            </a:r>
            <a:r>
              <a:rPr lang="cs-CZ" dirty="0"/>
              <a:t> f(1), f(2), f(3)?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2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250227" cy="418420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Fibonacci numbers definition:</a:t>
            </a:r>
          </a:p>
          <a:p>
            <a:pPr lvl="1"/>
            <a:r>
              <a:rPr lang="en-US" sz="1800" dirty="0"/>
              <a:t>f(0) = 0, f(1) = 1</a:t>
            </a:r>
          </a:p>
          <a:p>
            <a:pPr lvl="1"/>
            <a:r>
              <a:rPr lang="en-US" sz="1800" dirty="0"/>
              <a:t>f(n) = f(n-1) + f(n-2)</a:t>
            </a:r>
          </a:p>
          <a:p>
            <a:pPr lvl="1"/>
            <a:r>
              <a:rPr lang="en-US" sz="1800" dirty="0"/>
              <a:t>Example: 0, 1, 1, 2, 3, 5, 8, …</a:t>
            </a:r>
          </a:p>
          <a:p>
            <a:r>
              <a:rPr lang="en-US" sz="2400" dirty="0"/>
              <a:t>Golden ratio definition:</a:t>
            </a:r>
          </a:p>
          <a:p>
            <a:pPr lvl="1"/>
            <a:r>
              <a:rPr lang="en-US" sz="1800" dirty="0" err="1"/>
              <a:t>ϕ</a:t>
            </a:r>
            <a:r>
              <a:rPr lang="en-US" sz="1800" dirty="0"/>
              <a:t> = 1 + 1/</a:t>
            </a:r>
            <a:r>
              <a:rPr lang="en-US" sz="1800" dirty="0" err="1"/>
              <a:t>ϕ</a:t>
            </a:r>
            <a:endParaRPr lang="en-US" sz="1800" dirty="0"/>
          </a:p>
          <a:p>
            <a:r>
              <a:rPr lang="en-US" sz="2400" dirty="0"/>
              <a:t>Fibonacci applications in programming:</a:t>
            </a:r>
          </a:p>
          <a:p>
            <a:pPr lvl="1"/>
            <a:r>
              <a:rPr lang="en-US" sz="1800" dirty="0"/>
              <a:t>pseudo random number generators.</a:t>
            </a:r>
          </a:p>
          <a:p>
            <a:pPr lvl="1"/>
            <a:r>
              <a:rPr lang="en-US" sz="1800" dirty="0"/>
              <a:t>merge sort algorithm</a:t>
            </a:r>
          </a:p>
          <a:p>
            <a:pPr lvl="1"/>
            <a:r>
              <a:rPr lang="en-US" sz="1800" dirty="0"/>
              <a:t>heap data structure</a:t>
            </a:r>
          </a:p>
          <a:p>
            <a:pPr lvl="1"/>
            <a:r>
              <a:rPr lang="en-US" sz="1800" dirty="0"/>
              <a:t>search technique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9555" b="31335"/>
          <a:stretch/>
        </p:blipFill>
        <p:spPr>
          <a:xfrm>
            <a:off x="7413213" y="4247442"/>
            <a:ext cx="2963435" cy="17517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622" y="2206976"/>
            <a:ext cx="3006025" cy="18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773" y="599656"/>
            <a:ext cx="981398" cy="125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1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recursive definitions of:</a:t>
            </a:r>
          </a:p>
          <a:p>
            <a:pPr lvl="1"/>
            <a:r>
              <a:rPr lang="en-US" dirty="0"/>
              <a:t>n!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</a:t>
            </a:r>
            <a:endParaRPr lang="en-US" b="1" baseline="30000" dirty="0"/>
          </a:p>
          <a:p>
            <a:pPr lvl="1"/>
            <a:r>
              <a:rPr lang="en-US" dirty="0"/>
              <a:t>1 + 2 + … + n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4201" y="2971801"/>
            <a:ext cx="18710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F(1) = 1</a:t>
            </a:r>
          </a:p>
          <a:p>
            <a:r>
              <a:rPr lang="en-US" dirty="0"/>
              <a:t>F(n) = n * F(n-1)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3124200"/>
            <a:ext cx="34290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34201" y="4028821"/>
            <a:ext cx="184537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F(0) = 1</a:t>
            </a:r>
          </a:p>
          <a:p>
            <a:r>
              <a:rPr lang="en-US" dirty="0"/>
              <a:t>F(n) = 2 * F(n-1)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05200" y="3505200"/>
            <a:ext cx="3276600" cy="73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4201" y="4961926"/>
            <a:ext cx="191270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F(1) = 1</a:t>
            </a:r>
          </a:p>
          <a:p>
            <a:r>
              <a:rPr lang="en-US" dirty="0"/>
              <a:t>F(n) = n + F(n-1)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267200" y="4223049"/>
            <a:ext cx="2514600" cy="104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5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program/algorithm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program/algorithm is one that </a:t>
            </a:r>
            <a:r>
              <a:rPr lang="en-US" b="1" dirty="0"/>
              <a:t>calls itself</a:t>
            </a:r>
          </a:p>
          <a:p>
            <a:r>
              <a:rPr lang="en-US" dirty="0"/>
              <a:t>There are three basic rules for developing recursive algorithms</a:t>
            </a:r>
          </a:p>
          <a:p>
            <a:pPr lvl="1"/>
            <a:r>
              <a:rPr lang="en-US" dirty="0"/>
              <a:t>Know how and when to </a:t>
            </a:r>
            <a:r>
              <a:rPr lang="en-US" b="1" dirty="0"/>
              <a:t>stop</a:t>
            </a:r>
          </a:p>
          <a:p>
            <a:pPr lvl="1"/>
            <a:r>
              <a:rPr lang="en-US" dirty="0"/>
              <a:t>Know how to </a:t>
            </a:r>
            <a:r>
              <a:rPr lang="en-US" b="1" dirty="0"/>
              <a:t>take one step</a:t>
            </a:r>
          </a:p>
          <a:p>
            <a:pPr lvl="1"/>
            <a:r>
              <a:rPr lang="en-US" b="1" dirty="0"/>
              <a:t>Break</a:t>
            </a:r>
            <a:r>
              <a:rPr lang="en-US" dirty="0"/>
              <a:t> each problem </a:t>
            </a:r>
            <a:r>
              <a:rPr lang="en-US" b="1" dirty="0"/>
              <a:t>down</a:t>
            </a:r>
            <a:r>
              <a:rPr lang="en-US" dirty="0"/>
              <a:t> into one step plus a </a:t>
            </a:r>
            <a:r>
              <a:rPr lang="en-US" b="1" dirty="0"/>
              <a:t>smaller</a:t>
            </a:r>
            <a:r>
              <a:rPr lang="en-US" dirty="0"/>
              <a:t>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2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 &amp; recursive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3175000"/>
            <a:ext cx="572643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b="1" dirty="0">
                <a:latin typeface="Courier"/>
                <a:cs typeface="Courier"/>
              </a:rPr>
              <a:t>power5th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n)</a:t>
            </a:r>
          </a:p>
          <a:p>
            <a:r>
              <a:rPr lang="en-US" sz="2400" dirty="0">
                <a:latin typeface="Courier"/>
                <a:cs typeface="Courier"/>
              </a:rPr>
              <a:t>{</a:t>
            </a:r>
          </a:p>
          <a:p>
            <a:r>
              <a:rPr lang="en-US" sz="2400" dirty="0">
                <a:latin typeface="Courier"/>
                <a:cs typeface="Courier"/>
              </a:rPr>
              <a:t>    if (n == 0) return 1;</a:t>
            </a:r>
          </a:p>
          <a:p>
            <a:r>
              <a:rPr lang="en-US" sz="2400" dirty="0">
                <a:latin typeface="Courier"/>
                <a:cs typeface="Courier"/>
              </a:rPr>
              <a:t>    return </a:t>
            </a:r>
            <a:r>
              <a:rPr lang="en-US" sz="2400" b="1" dirty="0">
                <a:latin typeface="Courier"/>
                <a:cs typeface="Courier"/>
              </a:rPr>
              <a:t>power5th</a:t>
            </a:r>
            <a:r>
              <a:rPr lang="en-US" sz="2400" dirty="0">
                <a:latin typeface="Courier"/>
                <a:cs typeface="Courier"/>
              </a:rPr>
              <a:t>(n-1) * 5;</a:t>
            </a:r>
          </a:p>
          <a:p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2711" y="3175000"/>
            <a:ext cx="493928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f(n): Z</a:t>
            </a:r>
            <a:r>
              <a:rPr lang="en-US" sz="2400" baseline="30000" dirty="0"/>
              <a:t>+</a:t>
            </a:r>
            <a:r>
              <a:rPr lang="en-US" sz="2400" dirty="0"/>
              <a:t> → Z</a:t>
            </a:r>
            <a:r>
              <a:rPr lang="en-US" sz="2400" baseline="30000" dirty="0"/>
              <a:t>+</a:t>
            </a:r>
            <a:r>
              <a:rPr lang="en-US" sz="2400" dirty="0"/>
              <a:t>, f(n) = 5</a:t>
            </a:r>
            <a:r>
              <a:rPr lang="en-US" sz="2400" baseline="30000" dirty="0"/>
              <a:t>n</a:t>
            </a:r>
          </a:p>
          <a:p>
            <a:endParaRPr lang="en-US" sz="2400" dirty="0"/>
          </a:p>
          <a:p>
            <a:r>
              <a:rPr lang="en-US" sz="2400" dirty="0"/>
              <a:t>  Basic step: n = 0 , f(0) = 1</a:t>
            </a:r>
          </a:p>
          <a:p>
            <a:endParaRPr lang="en-US" sz="2400" dirty="0"/>
          </a:p>
          <a:p>
            <a:r>
              <a:rPr lang="en-US" sz="2400" dirty="0"/>
              <a:t>  Recursive step: f(n) = f(n-1) * 5</a:t>
            </a:r>
          </a:p>
        </p:txBody>
      </p:sp>
    </p:spTree>
    <p:extLst>
      <p:ext uri="{BB962C8B-B14F-4D97-AF65-F5344CB8AC3E}">
        <p14:creationId xmlns:p14="http://schemas.microsoft.com/office/powerpoint/2010/main" val="2738045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{363AF070-5397-1543-BDEF-3DB35AC54B98}tf10001121</Template>
  <TotalTime>49</TotalTime>
  <Words>1282</Words>
  <Application>Microsoft Macintosh PowerPoint</Application>
  <PresentationFormat>Widescreen</PresentationFormat>
  <Paragraphs>253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Courier</vt:lpstr>
      <vt:lpstr>Wingdings 2</vt:lpstr>
      <vt:lpstr>Quotable</vt:lpstr>
      <vt:lpstr>Data Structures and Algorithms</vt:lpstr>
      <vt:lpstr>Objectives</vt:lpstr>
      <vt:lpstr>Recursion definitions and examples</vt:lpstr>
      <vt:lpstr>Recursive definition</vt:lpstr>
      <vt:lpstr>Recursive definitions</vt:lpstr>
      <vt:lpstr>Fibonacci numbers</vt:lpstr>
      <vt:lpstr>Exercises</vt:lpstr>
      <vt:lpstr>Recursive program/algorithm</vt:lpstr>
      <vt:lpstr>Recursive algorithm &amp; recursive definition</vt:lpstr>
      <vt:lpstr>Convert to binary example</vt:lpstr>
      <vt:lpstr>Convert to binary example</vt:lpstr>
      <vt:lpstr>Recursion application</vt:lpstr>
      <vt:lpstr>Method calls and recursion implementation</vt:lpstr>
      <vt:lpstr>How does recursion actually work?</vt:lpstr>
      <vt:lpstr>How does recursion actually work?</vt:lpstr>
      <vt:lpstr>Creating an activation record</vt:lpstr>
      <vt:lpstr>Direct recursion</vt:lpstr>
      <vt:lpstr>Tail vs non-tail recursion</vt:lpstr>
      <vt:lpstr>Tail recursion</vt:lpstr>
      <vt:lpstr>Non-tail recursion</vt:lpstr>
      <vt:lpstr>Indirect recursion</vt:lpstr>
      <vt:lpstr>Excessive recursion</vt:lpstr>
      <vt:lpstr>Tree calls of fibo</vt:lpstr>
      <vt:lpstr>Drawing fractals</vt:lpstr>
      <vt:lpstr>RECURSIVE Characteristics</vt:lpstr>
      <vt:lpstr>Recursion vs. Iteration</vt:lpstr>
      <vt:lpstr>Back tracking</vt:lpstr>
      <vt:lpstr>4-queens problem</vt:lpstr>
      <vt:lpstr>4-queens problem</vt:lpstr>
      <vt:lpstr>Summaries</vt:lpstr>
      <vt:lpstr>The end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TungDT</dc:creator>
  <cp:lastModifiedBy>TungDT</cp:lastModifiedBy>
  <cp:revision>26</cp:revision>
  <dcterms:created xsi:type="dcterms:W3CDTF">2019-06-06T17:31:49Z</dcterms:created>
  <dcterms:modified xsi:type="dcterms:W3CDTF">2019-06-06T19:27:26Z</dcterms:modified>
</cp:coreProperties>
</file>