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256" r:id="rId2"/>
    <p:sldId id="273" r:id="rId3"/>
    <p:sldId id="311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260" r:id="rId13"/>
    <p:sldId id="271" r:id="rId14"/>
    <p:sldId id="272" r:id="rId15"/>
    <p:sldId id="333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27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6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4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FC5638-5A35-D145-A559-832719A4F74F}" type="datetimeFigureOut">
              <a:rPr lang="en-US" smtClean="0"/>
              <a:t>6/7/19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FA5D0-C751-B340-BDA9-D4A2F6955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50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68473-7349-384D-8E89-526A6A5CA0FF}" type="datetime1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14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14B32-833B-9146-912D-E6E5232471EA}" type="datetime1">
              <a:rPr lang="en-US" smtClean="0"/>
              <a:t>6/7/19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63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DF-B6AC-4843-B811-4014057B7E61}" type="datetime1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36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BD6D-0D0C-2849-A25A-C7A0211DF331}" type="datetime1">
              <a:rPr lang="en-US" smtClean="0"/>
              <a:t>6/7/19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00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95A9-AD5D-3041-8593-C0082C79F9BF}" type="datetime1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03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5305B-7788-4442-9673-22247B6F3FDB}" type="datetime1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82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6F43C-518B-364B-B61D-63A030F9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0" y="457200"/>
            <a:ext cx="103632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D65EB7BC-CBF4-584B-9E9F-826C97EB47C1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914400" y="1524000"/>
            <a:ext cx="10363200" cy="4572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90EF0-59ED-CF4D-AFEE-EE09E4D5DE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8E49A-51BE-454A-9EF4-9C56B157A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CENG 213 Data Structures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77D7A-A801-0847-AB68-548CE214E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9C532AA0-92B3-0F48-9E26-4EA3051FEE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3174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 anchor="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6139-02AA-1945-B1D6-5443B19B3305}" type="datetime1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9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1B7B-8C90-DF4E-A742-504BBB462AAD}" type="datetime1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1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6BF92-B8DC-9942-A09E-07F5481D367F}" type="datetime1">
              <a:rPr lang="en-US" smtClean="0"/>
              <a:t>6/7/19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12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0FC7-A67D-7F49-BA77-3F453AE33D09}" type="datetime1">
              <a:rPr lang="en-US" smtClean="0"/>
              <a:t>6/7/19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57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5521-BD35-2340-8C76-19A1BD42892B}" type="datetime1">
              <a:rPr lang="en-US" smtClean="0"/>
              <a:t>6/7/19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9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EA02-DA93-C449-AF48-CBE9131496C2}" type="datetime1">
              <a:rPr lang="en-US" smtClean="0"/>
              <a:t>6/7/19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82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2B93-EA90-7F41-8175-F0A1A60A189B}" type="datetime1">
              <a:rPr lang="en-US" smtClean="0"/>
              <a:t>6/7/19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10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249A3CA3-F2A0-7342-8F3C-A8A79C365622}" type="datetime1">
              <a:rPr lang="en-US" smtClean="0"/>
              <a:t>6/7/19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23F33DC0-48A7-5E4B-8608-AB158850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17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530822F-812F-8D42-90F5-EBADC8205FD1}" type="datetime1">
              <a:rPr lang="en-US" smtClean="0"/>
              <a:t>6/7/19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23F33DC0-48A7-5E4B-8608-AB158850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995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1.emf"/><Relationship Id="rId4" Type="http://schemas.openxmlformats.org/officeDocument/2006/relationships/image" Target="../media/image8.emf"/><Relationship Id="rId9" Type="http://schemas.openxmlformats.org/officeDocument/2006/relationships/oleObject" Target="../embeddings/oleObject4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E8D85-8E7D-3F44-8175-AD256A520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Structures and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3C17F-5071-8C4B-B2FA-152DF644B9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05</a:t>
            </a:r>
            <a:r>
              <a:rPr lang="en-US"/>
              <a:t>: ALGORITHM ANALYSIS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2445E-2AEF-CE4E-9218-3D9C16B07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26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6751817E-6691-064D-BE92-43FA396F3E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Algorithm Growth Rates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47F94216-22A5-8D4C-A950-780C444734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18712" y="2222287"/>
            <a:ext cx="10554574" cy="426995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We measure an algorithm’s time requirement as a function of the </a:t>
            </a:r>
            <a:r>
              <a:rPr lang="en-US" altLang="en-US" i="1"/>
              <a:t>problem size</a:t>
            </a:r>
            <a:r>
              <a:rPr lang="en-US" altLang="en-US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Problem size depends on the application: e.g. number of elements in a list for a  sorting algorithm, the number disks for towers of hanoi.</a:t>
            </a:r>
          </a:p>
          <a:p>
            <a:pPr>
              <a:lnSpc>
                <a:spcPct val="90000"/>
              </a:lnSpc>
            </a:pPr>
            <a:r>
              <a:rPr lang="en-US" altLang="en-US"/>
              <a:t>So, for instance, we say that (if the problem size is n)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Algorithm A requires </a:t>
            </a:r>
            <a:r>
              <a:rPr lang="en-US" altLang="en-US" b="1"/>
              <a:t>5*n</a:t>
            </a:r>
            <a:r>
              <a:rPr lang="en-US" altLang="en-US" b="1" baseline="30000"/>
              <a:t>2</a:t>
            </a:r>
            <a:r>
              <a:rPr lang="en-US" altLang="en-US"/>
              <a:t> time units to solve a problem of size n.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Algorithm B requires </a:t>
            </a:r>
            <a:r>
              <a:rPr lang="en-US" altLang="en-US" b="1"/>
              <a:t>7*n</a:t>
            </a:r>
            <a:r>
              <a:rPr lang="en-US" altLang="en-US"/>
              <a:t>  time units to solve a problem of size n.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 most important thing to learn is how quickly the algorithm’s time requirement grows as a function of the problem size.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Algorithm A requires time proportional to </a:t>
            </a:r>
            <a:r>
              <a:rPr lang="en-US" altLang="en-US" b="1"/>
              <a:t>n</a:t>
            </a:r>
            <a:r>
              <a:rPr lang="en-US" altLang="en-US" b="1" baseline="30000"/>
              <a:t>2</a:t>
            </a:r>
            <a:r>
              <a:rPr lang="en-US" altLang="en-US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Algorithm B requires time proportional to </a:t>
            </a:r>
            <a:r>
              <a:rPr lang="en-US" altLang="en-US" b="1"/>
              <a:t>n</a:t>
            </a:r>
            <a:r>
              <a:rPr lang="en-US" altLang="en-US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/>
              <a:t>An algorithm’s proportional time requirement is known as </a:t>
            </a:r>
            <a:r>
              <a:rPr lang="en-US" altLang="en-US" b="1" i="1"/>
              <a:t>growth rate</a:t>
            </a:r>
            <a:r>
              <a:rPr lang="en-US" altLang="en-US"/>
              <a:t>. </a:t>
            </a:r>
          </a:p>
          <a:p>
            <a:pPr>
              <a:lnSpc>
                <a:spcPct val="90000"/>
              </a:lnSpc>
            </a:pPr>
            <a:r>
              <a:rPr lang="en-US" altLang="en-US"/>
              <a:t>We can compare the efficiency of two algorithms by comparing their growth rates.</a:t>
            </a:r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33045-BE33-5948-A81C-B5ED721C6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CENG 213 Data Structures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9A435-410C-8346-A11A-5FA5F7E8F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C8523-6DC1-CE4A-B94D-2AC01FDA454A}" type="slidenum">
              <a:rPr lang="en-US" altLang="en-US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0283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D99C1527-CCAC-604A-BC04-8FDEC56D1A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Algorithm Growth Rates (cont.)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018F3B-F3DE-DB4E-9D51-01E1F5312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7BED0CD-73FF-914B-88B4-762B23708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CENG 213 Data Structures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706C5270-9C3F-B44D-A6C2-FE51F6C77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CD0E-BBA6-4E46-AE33-A400BA8142F7}" type="slidenum">
              <a:rPr lang="en-US" altLang="en-US"/>
              <a:pPr/>
              <a:t>11</a:t>
            </a:fld>
            <a:endParaRPr lang="en-US" altLang="en-US"/>
          </a:p>
        </p:txBody>
      </p:sp>
      <p:pic>
        <p:nvPicPr>
          <p:cNvPr id="76803" name="Picture 3">
            <a:extLst>
              <a:ext uri="{FF2B5EF4-FFF2-40B4-BE49-F238E27FC236}">
                <a16:creationId xmlns:a16="http://schemas.microsoft.com/office/drawing/2014/main" id="{6182EA4B-6FB9-6E44-B26A-43E4A0D48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740" y="2412912"/>
            <a:ext cx="6159819" cy="411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804" name="Text Box 4">
            <a:extLst>
              <a:ext uri="{FF2B5EF4-FFF2-40B4-BE49-F238E27FC236}">
                <a16:creationId xmlns:a16="http://schemas.microsoft.com/office/drawing/2014/main" id="{1306A376-73AB-BC41-92F9-D6DC75860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8425" y="4572000"/>
            <a:ext cx="4123436" cy="1000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"/>
              </a:spcBef>
            </a:pPr>
            <a:r>
              <a:rPr lang="en-US" altLang="en-US" sz="2000" b="1" i="1">
                <a:latin typeface="Arial" panose="020B0604020202020204" pitchFamily="34" charset="0"/>
              </a:rPr>
              <a:t>Time requirements as a function</a:t>
            </a:r>
          </a:p>
          <a:p>
            <a:pPr eaLnBrk="0" hangingPunct="0">
              <a:spcBef>
                <a:spcPct val="5000"/>
              </a:spcBef>
            </a:pPr>
            <a:r>
              <a:rPr lang="en-US" altLang="en-US" sz="2000" b="1" i="1">
                <a:latin typeface="Arial" panose="020B0604020202020204" pitchFamily="34" charset="0"/>
              </a:rPr>
              <a:t> of the problem size n</a:t>
            </a:r>
            <a:endParaRPr lang="en-US" altLang="en-US" b="1" i="1">
              <a:latin typeface="Arial" panose="020B0604020202020204" pitchFamily="34" charset="0"/>
            </a:endParaRPr>
          </a:p>
          <a:p>
            <a:pPr eaLnBrk="0" hangingPunct="0"/>
            <a:endParaRPr lang="en-US" altLang="en-US" b="1" i="1"/>
          </a:p>
        </p:txBody>
      </p:sp>
    </p:spTree>
    <p:extLst>
      <p:ext uri="{BB962C8B-B14F-4D97-AF65-F5344CB8AC3E}">
        <p14:creationId xmlns:p14="http://schemas.microsoft.com/office/powerpoint/2010/main" val="4282627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F71BAB8E-F8DE-C648-BBAD-64C210D732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Common Growth Rates </a:t>
            </a:r>
          </a:p>
        </p:txBody>
      </p:sp>
      <p:graphicFrame>
        <p:nvGraphicFramePr>
          <p:cNvPr id="7207" name="Group 39">
            <a:extLst>
              <a:ext uri="{FF2B5EF4-FFF2-40B4-BE49-F238E27FC236}">
                <a16:creationId xmlns:a16="http://schemas.microsoft.com/office/drawing/2014/main" id="{21232FEA-4DF1-D243-861A-3C611F24CF2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19150" y="2222500"/>
          <a:ext cx="10553700" cy="4663440"/>
        </p:xfrm>
        <a:graphic>
          <a:graphicData uri="http://schemas.openxmlformats.org/drawingml/2006/table">
            <a:tbl>
              <a:tblPr/>
              <a:tblGrid>
                <a:gridCol w="5276850">
                  <a:extLst>
                    <a:ext uri="{9D8B030D-6E8A-4147-A177-3AD203B41FA5}">
                      <a16:colId xmlns:a16="http://schemas.microsoft.com/office/drawing/2014/main" val="1979710418"/>
                    </a:ext>
                  </a:extLst>
                </a:gridCol>
                <a:gridCol w="5276850">
                  <a:extLst>
                    <a:ext uri="{9D8B030D-6E8A-4147-A177-3AD203B41FA5}">
                      <a16:colId xmlns:a16="http://schemas.microsoft.com/office/drawing/2014/main" val="1484425956"/>
                    </a:ext>
                  </a:extLst>
                </a:gridCol>
              </a:tblGrid>
              <a:tr h="460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Function</a:t>
                      </a:r>
                    </a:p>
                  </a:txBody>
                  <a:tcPr marL="124161" marR="1241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Growth Rate Name</a:t>
                      </a:r>
                    </a:p>
                  </a:txBody>
                  <a:tcPr marL="124161" marR="1241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495914"/>
                  </a:ext>
                </a:extLst>
              </a:tr>
              <a:tr h="458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marL="124161" marR="1241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Constant</a:t>
                      </a:r>
                    </a:p>
                  </a:txBody>
                  <a:tcPr marL="124161" marR="1241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2675319"/>
                  </a:ext>
                </a:extLst>
              </a:tr>
              <a:tr h="458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log N</a:t>
                      </a:r>
                    </a:p>
                  </a:txBody>
                  <a:tcPr marL="124161" marR="1241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Logarithmic</a:t>
                      </a:r>
                    </a:p>
                  </a:txBody>
                  <a:tcPr marL="124161" marR="1241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0425606"/>
                  </a:ext>
                </a:extLst>
              </a:tr>
              <a:tr h="458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log</a:t>
                      </a:r>
                      <a:r>
                        <a:rPr kumimoji="0" lang="en-US" altLang="en-US" sz="28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marL="124161" marR="1241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Log-squared</a:t>
                      </a:r>
                    </a:p>
                  </a:txBody>
                  <a:tcPr marL="124161" marR="1241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28172"/>
                  </a:ext>
                </a:extLst>
              </a:tr>
              <a:tr h="460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marL="124161" marR="1241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Linear</a:t>
                      </a:r>
                    </a:p>
                  </a:txBody>
                  <a:tcPr marL="124161" marR="1241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836560"/>
                  </a:ext>
                </a:extLst>
              </a:tr>
              <a:tr h="458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 log N</a:t>
                      </a:r>
                    </a:p>
                  </a:txBody>
                  <a:tcPr marL="124161" marR="1241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4161" marR="1241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3301924"/>
                  </a:ext>
                </a:extLst>
              </a:tr>
              <a:tr h="458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en-US" sz="28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124161" marR="1241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Quadratic</a:t>
                      </a:r>
                    </a:p>
                  </a:txBody>
                  <a:tcPr marL="124161" marR="1241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0747614"/>
                  </a:ext>
                </a:extLst>
              </a:tr>
              <a:tr h="458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en-US" sz="28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kumimoji="0" lang="en-US" altLang="en-US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4161" marR="1241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Cubic</a:t>
                      </a:r>
                    </a:p>
                  </a:txBody>
                  <a:tcPr marL="124161" marR="1241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839783"/>
                  </a:ext>
                </a:extLst>
              </a:tr>
              <a:tr h="460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28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marL="124161" marR="1241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Exponential</a:t>
                      </a:r>
                    </a:p>
                  </a:txBody>
                  <a:tcPr marL="124161" marR="1241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3449757"/>
                  </a:ext>
                </a:extLst>
              </a:tr>
            </a:tbl>
          </a:graphicData>
        </a:graphic>
      </p:graphicFrame>
      <p:sp>
        <p:nvSpPr>
          <p:cNvPr id="36" name="Footer Placeholder 4">
            <a:extLst>
              <a:ext uri="{FF2B5EF4-FFF2-40B4-BE49-F238E27FC236}">
                <a16:creationId xmlns:a16="http://schemas.microsoft.com/office/drawing/2014/main" id="{B9A66C3C-FDDF-9446-8284-DBFF5C96B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CENG 213 Data Structures</a:t>
            </a:r>
          </a:p>
        </p:txBody>
      </p:sp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F5D789DC-0F97-3D42-8A29-A3E2B4079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E456-BD2E-7C46-93E9-1FC5BA246586}" type="slidenum">
              <a:rPr lang="en-US" altLang="en-US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9110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7289D-0A60-F34E-826F-90C5A252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Common Growth Rates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D969F-F879-6246-BC69-B2C9EE1F4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10B805AA-FC7B-414A-8FDA-FC19137E3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CENG 213 Data Structures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93CEDDC-0D02-4E47-A952-CC3E09CFB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4D60-3E34-6C4E-8794-DF80F74431C6}" type="slidenum">
              <a:rPr lang="en-US" altLang="en-US"/>
              <a:pPr/>
              <a:t>13</a:t>
            </a:fld>
            <a:endParaRPr lang="en-US" altLang="en-US"/>
          </a:p>
        </p:txBody>
      </p:sp>
      <p:pic>
        <p:nvPicPr>
          <p:cNvPr id="18437" name="Picture 5">
            <a:extLst>
              <a:ext uri="{FF2B5EF4-FFF2-40B4-BE49-F238E27FC236}">
                <a16:creationId xmlns:a16="http://schemas.microsoft.com/office/drawing/2014/main" id="{F41AE0B8-E2D9-1148-BF52-E8169AE9C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170" y="2296985"/>
            <a:ext cx="5842001" cy="4109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409671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8493-94F8-8144-B490-89ACB256A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Common Growth Rates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5EEE2-2FCF-EB4D-A03C-226D81058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67BCD63F-D21B-D845-8679-4E0862C19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CENG 213 Data Structures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65D1E6E-8B55-4B4E-934D-3CD334205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9E46E-D74C-954C-BA1C-95DACD20A2DB}" type="slidenum">
              <a:rPr lang="en-US" altLang="en-US"/>
              <a:pPr/>
              <a:t>14</a:t>
            </a:fld>
            <a:endParaRPr lang="en-US" altLang="en-US"/>
          </a:p>
        </p:txBody>
      </p:sp>
      <p:pic>
        <p:nvPicPr>
          <p:cNvPr id="19461" name="Picture 5">
            <a:extLst>
              <a:ext uri="{FF2B5EF4-FFF2-40B4-BE49-F238E27FC236}">
                <a16:creationId xmlns:a16="http://schemas.microsoft.com/office/drawing/2014/main" id="{D83B41B9-455B-8E4A-B319-817008A78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460" y="2045051"/>
            <a:ext cx="6179504" cy="425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11516"/>
      </p:ext>
    </p:extLst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673BF3CB-9A5F-ED46-B419-501FCABDEB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Order-of-Magnitude Analysis and Big O Notation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A2DEA0EC-D5F3-3B4C-9DC9-C786F16FF1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/>
              <a:t>If  </a:t>
            </a:r>
            <a:r>
              <a:rPr lang="en-US" altLang="en-US" i="1"/>
              <a:t>Algorithm A requires time proportional to f(n),</a:t>
            </a:r>
            <a:r>
              <a:rPr lang="en-US" altLang="en-US"/>
              <a:t> Algorithm A is said to be </a:t>
            </a:r>
            <a:r>
              <a:rPr lang="en-US" altLang="en-US" b="1"/>
              <a:t>order f(n),</a:t>
            </a:r>
            <a:r>
              <a:rPr lang="en-US" altLang="en-US"/>
              <a:t> and it is denoted as </a:t>
            </a:r>
            <a:r>
              <a:rPr lang="en-US" altLang="en-US" b="1"/>
              <a:t>O(f(n)).</a:t>
            </a:r>
            <a:endParaRPr lang="en-US" altLang="en-US"/>
          </a:p>
          <a:p>
            <a:r>
              <a:rPr lang="en-US" altLang="en-US"/>
              <a:t>The </a:t>
            </a:r>
            <a:r>
              <a:rPr lang="en-US" altLang="en-US" b="1"/>
              <a:t>function f(n)</a:t>
            </a:r>
            <a:r>
              <a:rPr lang="en-US" altLang="en-US"/>
              <a:t> is called the algorithm’s </a:t>
            </a:r>
            <a:r>
              <a:rPr lang="en-US" altLang="en-US" b="1"/>
              <a:t>growth-rate function</a:t>
            </a:r>
            <a:r>
              <a:rPr lang="en-US" altLang="en-US"/>
              <a:t>.</a:t>
            </a:r>
          </a:p>
          <a:p>
            <a:r>
              <a:rPr lang="en-US" altLang="en-US"/>
              <a:t>Since the capital O is used in the notation,  this notation is called the </a:t>
            </a:r>
            <a:r>
              <a:rPr lang="en-US" altLang="en-US" b="1"/>
              <a:t>Big O notation</a:t>
            </a:r>
            <a:r>
              <a:rPr lang="en-US" altLang="en-US"/>
              <a:t>.</a:t>
            </a:r>
          </a:p>
          <a:p>
            <a:r>
              <a:rPr lang="en-US" altLang="en-US"/>
              <a:t>If Algorithm A requires time proportional to </a:t>
            </a:r>
            <a:r>
              <a:rPr lang="en-US" altLang="en-US" b="1"/>
              <a:t>n</a:t>
            </a:r>
            <a:r>
              <a:rPr lang="en-US" altLang="en-US" b="1" baseline="30000"/>
              <a:t>2</a:t>
            </a:r>
            <a:r>
              <a:rPr lang="en-US" altLang="en-US"/>
              <a:t>, it is </a:t>
            </a:r>
            <a:r>
              <a:rPr lang="en-US" altLang="en-US" b="1"/>
              <a:t>O(n</a:t>
            </a:r>
            <a:r>
              <a:rPr lang="en-US" altLang="en-US" b="1" baseline="30000"/>
              <a:t>2</a:t>
            </a:r>
            <a:r>
              <a:rPr lang="en-US" altLang="en-US" b="1"/>
              <a:t>).</a:t>
            </a:r>
          </a:p>
          <a:p>
            <a:r>
              <a:rPr lang="en-US" altLang="en-US"/>
              <a:t>If Algorithm A requires time proportional to </a:t>
            </a:r>
            <a:r>
              <a:rPr lang="en-US" altLang="en-US" b="1"/>
              <a:t>n</a:t>
            </a:r>
            <a:r>
              <a:rPr lang="en-US" altLang="en-US"/>
              <a:t>, it is </a:t>
            </a:r>
            <a:r>
              <a:rPr lang="en-US" altLang="en-US" b="1"/>
              <a:t>O(n).</a:t>
            </a:r>
          </a:p>
          <a:p>
            <a:endParaRPr lang="en-US" altLang="en-US" b="1"/>
          </a:p>
          <a:p>
            <a:pPr lvl="1"/>
            <a:endParaRPr lang="en-US" altLang="en-US" b="1" i="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4AC04-2378-3A46-9551-181CAE63E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CENG 213 Data Structures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6FDC9-D448-FC45-841F-AA290C8EC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4F35-DF0A-6C40-B1AB-086EFB99930D}" type="slidenum">
              <a:rPr lang="en-US" altLang="en-US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9636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1AC8C07F-8467-C647-951C-93C701A05D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Definition of the Order of an Algorithm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D5C4C010-3B00-0244-A686-856F705AC3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Tx/>
              <a:buNone/>
            </a:pPr>
            <a:r>
              <a:rPr lang="en-US" altLang="en-US" b="1" i="1"/>
              <a:t>Definition:</a:t>
            </a:r>
          </a:p>
          <a:p>
            <a:pPr>
              <a:buFontTx/>
              <a:buNone/>
            </a:pPr>
            <a:r>
              <a:rPr lang="en-US" altLang="en-US"/>
              <a:t>   </a:t>
            </a:r>
            <a:r>
              <a:rPr lang="en-US" altLang="en-US" b="1"/>
              <a:t>Algorithm A is order f(n)  – denoted as O(f(n)) – </a:t>
            </a:r>
          </a:p>
          <a:p>
            <a:pPr>
              <a:buFontTx/>
              <a:buNone/>
            </a:pPr>
            <a:r>
              <a:rPr lang="en-US" altLang="en-US" b="1"/>
              <a:t>   if constants k and n</a:t>
            </a:r>
            <a:r>
              <a:rPr lang="en-US" altLang="en-US" b="1" baseline="-25000"/>
              <a:t>0</a:t>
            </a:r>
            <a:r>
              <a:rPr lang="en-US" altLang="en-US" b="1"/>
              <a:t> exist such that A requires </a:t>
            </a:r>
          </a:p>
          <a:p>
            <a:pPr>
              <a:buFontTx/>
              <a:buNone/>
            </a:pPr>
            <a:r>
              <a:rPr lang="en-US" altLang="en-US" b="1"/>
              <a:t>   no more than  k*f(n)  time units to solve a problem </a:t>
            </a:r>
          </a:p>
          <a:p>
            <a:pPr>
              <a:buFontTx/>
              <a:buNone/>
            </a:pPr>
            <a:r>
              <a:rPr lang="en-US" altLang="en-US" b="1"/>
              <a:t>   of size  n  </a:t>
            </a:r>
            <a:r>
              <a:rPr lang="en-US" altLang="en-US" b="1">
                <a:sym typeface="Symbol" pitchFamily="2" charset="2"/>
              </a:rPr>
              <a:t></a:t>
            </a:r>
            <a:r>
              <a:rPr lang="en-US" altLang="en-US" b="1"/>
              <a:t> n</a:t>
            </a:r>
            <a:r>
              <a:rPr lang="en-US" altLang="en-US" b="1" baseline="-25000"/>
              <a:t>0</a:t>
            </a:r>
            <a:r>
              <a:rPr lang="en-US" altLang="en-US" b="1"/>
              <a:t>.</a:t>
            </a:r>
          </a:p>
          <a:p>
            <a:endParaRPr lang="en-US" altLang="en-US" b="1"/>
          </a:p>
          <a:p>
            <a:r>
              <a:rPr lang="en-US" altLang="en-US"/>
              <a:t>The requirement of </a:t>
            </a:r>
            <a:r>
              <a:rPr lang="en-US" altLang="en-US" b="1"/>
              <a:t>n  </a:t>
            </a:r>
            <a:r>
              <a:rPr lang="en-US" altLang="en-US" b="1">
                <a:sym typeface="Symbol" pitchFamily="2" charset="2"/>
              </a:rPr>
              <a:t></a:t>
            </a:r>
            <a:r>
              <a:rPr lang="en-US" altLang="en-US" b="1"/>
              <a:t> n</a:t>
            </a:r>
            <a:r>
              <a:rPr lang="en-US" altLang="en-US" b="1" baseline="-25000"/>
              <a:t>0</a:t>
            </a:r>
            <a:r>
              <a:rPr lang="en-US" altLang="en-US"/>
              <a:t> in the definition of O(f(n)) formalizes the notion of sufficiently large problems.</a:t>
            </a:r>
          </a:p>
          <a:p>
            <a:pPr lvl="1"/>
            <a:r>
              <a:rPr lang="en-US" altLang="en-US"/>
              <a:t>In general, many values of k and  n can satisfy this definition.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EC00B-EAFA-054D-A368-166734B54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CENG 213 Data Structures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55DC3-9DBE-184D-A5B4-9C8BC56C4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7536-92A9-F543-A7D7-12D0B421CB23}" type="slidenum">
              <a:rPr lang="en-US" altLang="en-US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0318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C8785E7A-4D07-194D-B3AC-E2C158D709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Order of an Algorithm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C50C4D2C-FD98-8F49-B6DB-89AAF888FC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/>
              <a:t>If an algorithm requires </a:t>
            </a:r>
            <a:r>
              <a:rPr lang="en-US" altLang="en-US" i="1"/>
              <a:t>n</a:t>
            </a:r>
            <a:r>
              <a:rPr lang="en-US" altLang="en-US" i="1" baseline="30000"/>
              <a:t>2</a:t>
            </a:r>
            <a:r>
              <a:rPr lang="en-US" altLang="en-US" i="1"/>
              <a:t>–3*n+10</a:t>
            </a:r>
            <a:r>
              <a:rPr lang="en-US" altLang="en-US"/>
              <a:t> seconds to solve a problem size n. If constants k and n</a:t>
            </a:r>
            <a:r>
              <a:rPr lang="en-US" altLang="en-US" baseline="-25000"/>
              <a:t>0</a:t>
            </a:r>
            <a:r>
              <a:rPr lang="en-US" altLang="en-US"/>
              <a:t> exist such that</a:t>
            </a:r>
          </a:p>
          <a:p>
            <a:pPr>
              <a:buFontTx/>
              <a:buNone/>
            </a:pPr>
            <a:r>
              <a:rPr lang="en-US" altLang="en-US"/>
              <a:t>		 </a:t>
            </a:r>
            <a:r>
              <a:rPr lang="en-US" altLang="en-US" i="1"/>
              <a:t>k*n</a:t>
            </a:r>
            <a:r>
              <a:rPr lang="en-US" altLang="en-US" i="1" baseline="30000"/>
              <a:t>2  </a:t>
            </a:r>
            <a:r>
              <a:rPr lang="en-US" altLang="en-US" i="1"/>
              <a:t>&gt;  n</a:t>
            </a:r>
            <a:r>
              <a:rPr lang="en-US" altLang="en-US" i="1" baseline="30000"/>
              <a:t>2</a:t>
            </a:r>
            <a:r>
              <a:rPr lang="en-US" altLang="en-US" i="1"/>
              <a:t>–3*n+10</a:t>
            </a:r>
            <a:r>
              <a:rPr lang="en-US" altLang="en-US"/>
              <a:t> 	for all </a:t>
            </a:r>
            <a:r>
              <a:rPr lang="en-US" altLang="en-US" i="1"/>
              <a:t>n </a:t>
            </a:r>
            <a:r>
              <a:rPr lang="en-US" altLang="en-US" i="1">
                <a:sym typeface="Symbol" pitchFamily="2" charset="2"/>
              </a:rPr>
              <a:t> </a:t>
            </a:r>
            <a:r>
              <a:rPr lang="en-US" altLang="en-US" i="1"/>
              <a:t>n</a:t>
            </a:r>
            <a:r>
              <a:rPr lang="en-US" altLang="en-US" i="1" baseline="-25000"/>
              <a:t>0</a:t>
            </a:r>
            <a:r>
              <a:rPr lang="en-US" altLang="en-US"/>
              <a:t> .</a:t>
            </a:r>
          </a:p>
          <a:p>
            <a:pPr>
              <a:buFontTx/>
              <a:buNone/>
            </a:pPr>
            <a:r>
              <a:rPr lang="en-US" altLang="en-US"/>
              <a:t>	the algorithm is order n</a:t>
            </a:r>
            <a:r>
              <a:rPr lang="en-US" altLang="en-US" baseline="30000"/>
              <a:t>2</a:t>
            </a:r>
            <a:r>
              <a:rPr lang="en-US" altLang="en-US" baseline="-25000"/>
              <a:t>  </a:t>
            </a:r>
            <a:r>
              <a:rPr lang="en-US" altLang="en-US"/>
              <a:t>(In fact, k is 3 and n</a:t>
            </a:r>
            <a:r>
              <a:rPr lang="en-US" altLang="en-US" baseline="-25000"/>
              <a:t>0</a:t>
            </a:r>
            <a:r>
              <a:rPr lang="en-US" altLang="en-US"/>
              <a:t> is 2)</a:t>
            </a:r>
          </a:p>
          <a:p>
            <a:pPr>
              <a:buFontTx/>
              <a:buNone/>
            </a:pPr>
            <a:r>
              <a:rPr lang="en-US" altLang="en-US" i="1"/>
              <a:t>		3*n</a:t>
            </a:r>
            <a:r>
              <a:rPr lang="en-US" altLang="en-US" i="1" baseline="30000"/>
              <a:t>2  </a:t>
            </a:r>
            <a:r>
              <a:rPr lang="en-US" altLang="en-US" i="1"/>
              <a:t>&gt;  n</a:t>
            </a:r>
            <a:r>
              <a:rPr lang="en-US" altLang="en-US" i="1" baseline="30000"/>
              <a:t>2</a:t>
            </a:r>
            <a:r>
              <a:rPr lang="en-US" altLang="en-US" i="1"/>
              <a:t>–3*n+10</a:t>
            </a:r>
            <a:r>
              <a:rPr lang="en-US" altLang="en-US"/>
              <a:t> 	for all </a:t>
            </a:r>
            <a:r>
              <a:rPr lang="en-US" altLang="en-US" i="1"/>
              <a:t>n </a:t>
            </a:r>
            <a:r>
              <a:rPr lang="en-US" altLang="en-US" i="1">
                <a:sym typeface="Symbol" pitchFamily="2" charset="2"/>
              </a:rPr>
              <a:t> </a:t>
            </a:r>
            <a:r>
              <a:rPr lang="en-US" altLang="en-US" i="1"/>
              <a:t>2</a:t>
            </a:r>
            <a:r>
              <a:rPr lang="en-US" altLang="en-US"/>
              <a:t> .</a:t>
            </a:r>
          </a:p>
          <a:p>
            <a:pPr>
              <a:buFontTx/>
              <a:buNone/>
            </a:pPr>
            <a:r>
              <a:rPr lang="en-US" altLang="en-US"/>
              <a:t>	Thus, the algorithm requires no more than </a:t>
            </a:r>
            <a:r>
              <a:rPr lang="en-US" altLang="en-US" i="1"/>
              <a:t>k*n</a:t>
            </a:r>
            <a:r>
              <a:rPr lang="en-US" altLang="en-US" i="1" baseline="30000"/>
              <a:t>2 </a:t>
            </a:r>
            <a:r>
              <a:rPr lang="en-US" altLang="en-US"/>
              <a:t>time units for </a:t>
            </a:r>
            <a:r>
              <a:rPr lang="en-US" altLang="en-US" i="1"/>
              <a:t>n </a:t>
            </a:r>
            <a:r>
              <a:rPr lang="en-US" altLang="en-US" i="1">
                <a:sym typeface="Symbol" pitchFamily="2" charset="2"/>
              </a:rPr>
              <a:t> </a:t>
            </a:r>
            <a:r>
              <a:rPr lang="en-US" altLang="en-US" i="1"/>
              <a:t>n</a:t>
            </a:r>
            <a:r>
              <a:rPr lang="en-US" altLang="en-US" i="1" baseline="-25000"/>
              <a:t>0</a:t>
            </a:r>
            <a:r>
              <a:rPr lang="en-US" altLang="en-US"/>
              <a:t> ,</a:t>
            </a:r>
          </a:p>
          <a:p>
            <a:pPr>
              <a:buFontTx/>
              <a:buNone/>
            </a:pPr>
            <a:r>
              <a:rPr lang="en-US" altLang="en-US"/>
              <a:t>	So it is  </a:t>
            </a:r>
            <a:r>
              <a:rPr lang="en-US" altLang="en-US" b="1"/>
              <a:t>O(n</a:t>
            </a:r>
            <a:r>
              <a:rPr lang="en-US" altLang="en-US" b="1" baseline="30000"/>
              <a:t>2</a:t>
            </a:r>
            <a:r>
              <a:rPr lang="en-US" altLang="en-US" b="1"/>
              <a:t>)</a:t>
            </a:r>
          </a:p>
          <a:p>
            <a:pPr>
              <a:buFontTx/>
              <a:buNone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18CC9-F665-944D-87FB-3F6ADCF6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CENG 213 Data Structures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6E37A-8DA0-2047-B657-5F755275F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728A-36A0-9649-AB3C-C4301D6898C8}" type="slidenum">
              <a:rPr lang="en-US" altLang="en-US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2530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BF76B9CA-5BD6-D348-B51D-0FDF260CF8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Order of an Algorithm (cont.)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449E9A-2E09-964E-A3CE-870250C59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3DF1FE8-F1A3-0744-B081-C292142CE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CENG 213 Data Structures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C00133E0-30FC-1044-BBF7-E42917C07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F9DE-D45E-6F42-B013-F7BD80150AC5}" type="slidenum">
              <a:rPr lang="en-US" altLang="en-US"/>
              <a:pPr/>
              <a:t>18</a:t>
            </a:fld>
            <a:endParaRPr lang="en-US" altLang="en-US"/>
          </a:p>
        </p:txBody>
      </p:sp>
      <p:pic>
        <p:nvPicPr>
          <p:cNvPr id="93187" name="Picture 3">
            <a:extLst>
              <a:ext uri="{FF2B5EF4-FFF2-40B4-BE49-F238E27FC236}">
                <a16:creationId xmlns:a16="http://schemas.microsoft.com/office/drawing/2014/main" id="{069A3648-B0DA-D044-8368-F154197B1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851" y="2349163"/>
            <a:ext cx="6717983" cy="4057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135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1E949EEE-FF03-7047-8689-9ECE8800CF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Comparison of Growth-Rate Functions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39737C-31E4-DD42-B6C3-4FF057417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648261D-9E27-F348-AC30-9DA434608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CENG 213 Data Structures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23297335-AC39-2641-9AB2-3FE483627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7557A-0610-9C4A-9BB3-6473E0FBD195}" type="slidenum">
              <a:rPr lang="en-US" altLang="en-US"/>
              <a:pPr/>
              <a:t>19</a:t>
            </a:fld>
            <a:endParaRPr lang="en-US" altLang="en-US"/>
          </a:p>
        </p:txBody>
      </p:sp>
      <p:pic>
        <p:nvPicPr>
          <p:cNvPr id="94211" name="Picture 3">
            <a:extLst>
              <a:ext uri="{FF2B5EF4-FFF2-40B4-BE49-F238E27FC236}">
                <a16:creationId xmlns:a16="http://schemas.microsoft.com/office/drawing/2014/main" id="{6EBAC7F7-78C0-AD45-B141-3903C9758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271" y="2308860"/>
            <a:ext cx="8405812" cy="426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683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1FC1B6D7-5231-5D40-8DAA-4356656AD9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Algorithmic Performance</a:t>
            </a:r>
            <a:r>
              <a:rPr lang="en-US" altLang="en-US"/>
              <a:t> 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5CC25224-D7D6-344E-8B35-C8DC5011E0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85000"/>
              </a:lnSpc>
              <a:buFontTx/>
              <a:buNone/>
            </a:pPr>
            <a:r>
              <a:rPr lang="en-US" altLang="ko-KR">
                <a:ea typeface="굴림" panose="020B0600000101010101" pitchFamily="34" charset="-127"/>
              </a:rPr>
              <a:t>There are </a:t>
            </a:r>
            <a:r>
              <a:rPr lang="en-US" altLang="ko-KR" i="1">
                <a:ea typeface="굴림" panose="020B0600000101010101" pitchFamily="34" charset="-127"/>
              </a:rPr>
              <a:t>two aspects </a:t>
            </a:r>
            <a:r>
              <a:rPr lang="en-US" altLang="ko-KR">
                <a:ea typeface="굴림" panose="020B0600000101010101" pitchFamily="34" charset="-127"/>
              </a:rPr>
              <a:t>of algorithmic performance:</a:t>
            </a:r>
          </a:p>
          <a:p>
            <a:pPr>
              <a:lnSpc>
                <a:spcPct val="85000"/>
              </a:lnSpc>
            </a:pPr>
            <a:r>
              <a:rPr lang="en-US" altLang="ko-KR">
                <a:ea typeface="굴림" panose="020B0600000101010101" pitchFamily="34" charset="-127"/>
              </a:rPr>
              <a:t>Time</a:t>
            </a:r>
          </a:p>
          <a:p>
            <a:pPr lvl="2">
              <a:lnSpc>
                <a:spcPct val="85000"/>
              </a:lnSpc>
            </a:pPr>
            <a:r>
              <a:rPr lang="en-US" altLang="ko-KR">
                <a:ea typeface="굴림" panose="020B0600000101010101" pitchFamily="34" charset="-127"/>
              </a:rPr>
              <a:t>Instructions take time.</a:t>
            </a:r>
          </a:p>
          <a:p>
            <a:pPr lvl="2">
              <a:lnSpc>
                <a:spcPct val="85000"/>
              </a:lnSpc>
            </a:pPr>
            <a:r>
              <a:rPr lang="en-US" altLang="ko-KR">
                <a:ea typeface="굴림" panose="020B0600000101010101" pitchFamily="34" charset="-127"/>
              </a:rPr>
              <a:t>How fast does the algorithm perform?</a:t>
            </a:r>
          </a:p>
          <a:p>
            <a:pPr lvl="2">
              <a:lnSpc>
                <a:spcPct val="85000"/>
              </a:lnSpc>
            </a:pPr>
            <a:r>
              <a:rPr lang="en-US" altLang="ko-KR">
                <a:ea typeface="굴림" panose="020B0600000101010101" pitchFamily="34" charset="-127"/>
              </a:rPr>
              <a:t>What affects its runtime? </a:t>
            </a:r>
          </a:p>
          <a:p>
            <a:pPr>
              <a:lnSpc>
                <a:spcPct val="85000"/>
              </a:lnSpc>
            </a:pPr>
            <a:r>
              <a:rPr lang="en-US" altLang="ko-KR">
                <a:ea typeface="굴림" panose="020B0600000101010101" pitchFamily="34" charset="-127"/>
              </a:rPr>
              <a:t>Space</a:t>
            </a:r>
          </a:p>
          <a:p>
            <a:pPr lvl="2">
              <a:lnSpc>
                <a:spcPct val="85000"/>
              </a:lnSpc>
            </a:pPr>
            <a:r>
              <a:rPr lang="en-US" altLang="ko-KR">
                <a:ea typeface="굴림" panose="020B0600000101010101" pitchFamily="34" charset="-127"/>
              </a:rPr>
              <a:t>Data structures take space</a:t>
            </a:r>
          </a:p>
          <a:p>
            <a:pPr lvl="2">
              <a:lnSpc>
                <a:spcPct val="85000"/>
              </a:lnSpc>
            </a:pPr>
            <a:r>
              <a:rPr lang="en-US" altLang="ko-KR">
                <a:ea typeface="굴림" panose="020B0600000101010101" pitchFamily="34" charset="-127"/>
              </a:rPr>
              <a:t>What kind of data structures can be used?</a:t>
            </a:r>
          </a:p>
          <a:p>
            <a:pPr lvl="2">
              <a:lnSpc>
                <a:spcPct val="85000"/>
              </a:lnSpc>
            </a:pPr>
            <a:r>
              <a:rPr lang="en-US" altLang="ko-KR">
                <a:ea typeface="굴림" panose="020B0600000101010101" pitchFamily="34" charset="-127"/>
              </a:rPr>
              <a:t>How does choice of data structure affect the runtime?</a:t>
            </a:r>
          </a:p>
          <a:p>
            <a:pPr>
              <a:lnSpc>
                <a:spcPct val="85000"/>
              </a:lnSpc>
              <a:buFont typeface="Wingdings" pitchFamily="2" charset="2"/>
              <a:buChar char="Ø"/>
            </a:pPr>
            <a:r>
              <a:rPr lang="en-US" altLang="en-US"/>
              <a:t>We will focus on time: </a:t>
            </a:r>
          </a:p>
          <a:p>
            <a:pPr lvl="1">
              <a:lnSpc>
                <a:spcPct val="85000"/>
              </a:lnSpc>
            </a:pPr>
            <a:r>
              <a:rPr lang="en-US" altLang="en-US"/>
              <a:t>How to estimate the time required for an algorithm</a:t>
            </a:r>
          </a:p>
          <a:p>
            <a:pPr lvl="1">
              <a:lnSpc>
                <a:spcPct val="85000"/>
              </a:lnSpc>
            </a:pPr>
            <a:r>
              <a:rPr lang="en-US" altLang="en-US"/>
              <a:t>How to reduce the time required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A35D0-5CDB-C147-8044-66309BB20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CENG 213 Data Structures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70FAF-688F-674E-BA3D-DD10C384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9FD3-6C4E-7440-A748-EE3975E6C3F4}" type="slidenum">
              <a:rPr lang="en-US" altLang="en-US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9310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2367B71A-AD5B-CF49-8165-4012005271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Comparison of Growth-Rate Functions (cont.)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886B5A9-263A-7543-9583-1BECAEC40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5E5E2EE0-B9A0-7346-AD34-765908614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CENG 213 Data Structures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DAA1EBE-702F-5A4D-8224-AE8624C24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9A54-A267-8B4A-8815-230499A00261}" type="slidenum">
              <a:rPr lang="en-US" altLang="en-US"/>
              <a:pPr/>
              <a:t>20</a:t>
            </a:fld>
            <a:endParaRPr lang="en-US" altLang="en-US"/>
          </a:p>
        </p:txBody>
      </p:sp>
      <p:pic>
        <p:nvPicPr>
          <p:cNvPr id="95235" name="Picture 3">
            <a:extLst>
              <a:ext uri="{FF2B5EF4-FFF2-40B4-BE49-F238E27FC236}">
                <a16:creationId xmlns:a16="http://schemas.microsoft.com/office/drawing/2014/main" id="{A60D373A-4DBB-4649-9CA2-A4991DA3F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50" y="2087612"/>
            <a:ext cx="6107430" cy="452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2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6E3C5C97-8E4E-4E4C-AC54-2790707ED0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Growth-Rate Functions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6F6DA315-BC2B-D54C-919A-7D23F663E3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Tx/>
              <a:buNone/>
            </a:pPr>
            <a:r>
              <a:rPr lang="en-US" altLang="en-US" sz="1800" b="1"/>
              <a:t>O(1)             </a:t>
            </a:r>
            <a:r>
              <a:rPr lang="en-US" altLang="en-US" sz="1800"/>
              <a:t>Time requirement is </a:t>
            </a:r>
            <a:r>
              <a:rPr lang="en-US" altLang="en-US" sz="1800" b="1"/>
              <a:t>constant</a:t>
            </a:r>
            <a:r>
              <a:rPr lang="en-US" altLang="en-US" sz="1800"/>
              <a:t>, and it is independent of the problem’s size.</a:t>
            </a:r>
          </a:p>
          <a:p>
            <a:pPr>
              <a:buFontTx/>
              <a:buNone/>
            </a:pPr>
            <a:r>
              <a:rPr lang="en-US" altLang="en-US" sz="1800" b="1"/>
              <a:t>O(log</a:t>
            </a:r>
            <a:r>
              <a:rPr lang="en-US" altLang="en-US" sz="1800" b="1" baseline="-25000"/>
              <a:t>2</a:t>
            </a:r>
            <a:r>
              <a:rPr lang="en-US" altLang="en-US" sz="1800" b="1"/>
              <a:t>n)	</a:t>
            </a:r>
            <a:r>
              <a:rPr lang="en-US" altLang="en-US" sz="1800"/>
              <a:t>     Time requirement for a </a:t>
            </a:r>
            <a:r>
              <a:rPr lang="en-US" altLang="en-US" sz="1800" b="1"/>
              <a:t>logarithmic</a:t>
            </a:r>
            <a:r>
              <a:rPr lang="en-US" altLang="en-US" sz="1800"/>
              <a:t> algorithm increases increases slowly </a:t>
            </a:r>
          </a:p>
          <a:p>
            <a:pPr>
              <a:buFontTx/>
              <a:buNone/>
            </a:pPr>
            <a:r>
              <a:rPr lang="en-US" altLang="en-US" sz="1800"/>
              <a:t>		     as the problem size increases.</a:t>
            </a:r>
          </a:p>
          <a:p>
            <a:pPr>
              <a:buFontTx/>
              <a:buNone/>
            </a:pPr>
            <a:r>
              <a:rPr lang="en-US" altLang="en-US" sz="1800" b="1"/>
              <a:t>O(n)</a:t>
            </a:r>
            <a:r>
              <a:rPr lang="en-US" altLang="en-US" sz="1800"/>
              <a:t>	     Time requirement for a </a:t>
            </a:r>
            <a:r>
              <a:rPr lang="en-US" altLang="en-US" sz="1800" b="1"/>
              <a:t>linear</a:t>
            </a:r>
            <a:r>
              <a:rPr lang="en-US" altLang="en-US" sz="1800"/>
              <a:t> algorithm increases directly with the size </a:t>
            </a:r>
          </a:p>
          <a:p>
            <a:pPr>
              <a:buFontTx/>
              <a:buNone/>
            </a:pPr>
            <a:r>
              <a:rPr lang="en-US" altLang="en-US" sz="1800"/>
              <a:t>		     of the problem.</a:t>
            </a:r>
          </a:p>
          <a:p>
            <a:pPr>
              <a:buFontTx/>
              <a:buNone/>
            </a:pPr>
            <a:r>
              <a:rPr lang="en-US" altLang="en-US" sz="1800" b="1"/>
              <a:t>O(n*log</a:t>
            </a:r>
            <a:r>
              <a:rPr lang="en-US" altLang="en-US" sz="1800" b="1" baseline="-25000"/>
              <a:t>2</a:t>
            </a:r>
            <a:r>
              <a:rPr lang="en-US" altLang="en-US" sz="1800" b="1"/>
              <a:t>n)</a:t>
            </a:r>
            <a:r>
              <a:rPr lang="en-US" altLang="en-US" sz="1800"/>
              <a:t> Time requirement for a </a:t>
            </a:r>
            <a:r>
              <a:rPr lang="en-US" altLang="en-US" sz="1800" b="1"/>
              <a:t>n*log</a:t>
            </a:r>
            <a:r>
              <a:rPr lang="en-US" altLang="en-US" sz="1800" b="1" baseline="-25000"/>
              <a:t>2</a:t>
            </a:r>
            <a:r>
              <a:rPr lang="en-US" altLang="en-US" sz="1800" b="1"/>
              <a:t>n</a:t>
            </a:r>
            <a:r>
              <a:rPr lang="en-US" altLang="en-US" sz="1800"/>
              <a:t> algorithm increases more rapidly than </a:t>
            </a:r>
          </a:p>
          <a:p>
            <a:pPr>
              <a:buFontTx/>
              <a:buNone/>
            </a:pPr>
            <a:r>
              <a:rPr lang="en-US" altLang="en-US" sz="1800"/>
              <a:t>		     a linear algorithm.</a:t>
            </a:r>
          </a:p>
          <a:p>
            <a:pPr>
              <a:buFontTx/>
              <a:buNone/>
            </a:pPr>
            <a:r>
              <a:rPr lang="en-US" altLang="en-US" sz="1800" b="1"/>
              <a:t>O(n</a:t>
            </a:r>
            <a:r>
              <a:rPr lang="en-US" altLang="en-US" sz="1800" b="1" baseline="30000"/>
              <a:t>2</a:t>
            </a:r>
            <a:r>
              <a:rPr lang="en-US" altLang="en-US" sz="1800" b="1"/>
              <a:t>)</a:t>
            </a:r>
            <a:r>
              <a:rPr lang="en-US" altLang="en-US" sz="1800"/>
              <a:t> 	     Time requirement for a </a:t>
            </a:r>
            <a:r>
              <a:rPr lang="en-US" altLang="en-US" sz="1800" b="1"/>
              <a:t>quadratic</a:t>
            </a:r>
            <a:r>
              <a:rPr lang="en-US" altLang="en-US" sz="1800"/>
              <a:t> algorithm increases rapidly with the </a:t>
            </a:r>
          </a:p>
          <a:p>
            <a:pPr>
              <a:buFontTx/>
              <a:buNone/>
            </a:pPr>
            <a:r>
              <a:rPr lang="en-US" altLang="en-US" sz="1800"/>
              <a:t>		     size of the problem.</a:t>
            </a:r>
          </a:p>
          <a:p>
            <a:pPr>
              <a:buFontTx/>
              <a:buNone/>
            </a:pPr>
            <a:r>
              <a:rPr lang="en-US" altLang="en-US" sz="1800" b="1"/>
              <a:t>O(n</a:t>
            </a:r>
            <a:r>
              <a:rPr lang="en-US" altLang="en-US" sz="1800" b="1" baseline="30000"/>
              <a:t>3</a:t>
            </a:r>
            <a:r>
              <a:rPr lang="en-US" altLang="en-US" sz="1800" b="1"/>
              <a:t>)</a:t>
            </a:r>
            <a:r>
              <a:rPr lang="en-US" altLang="en-US" sz="1800"/>
              <a:t> 	     Time requirement for a c</a:t>
            </a:r>
            <a:r>
              <a:rPr lang="en-US" altLang="en-US" sz="1800" b="1"/>
              <a:t>ubic</a:t>
            </a:r>
            <a:r>
              <a:rPr lang="en-US" altLang="en-US" sz="1800"/>
              <a:t> algorithm increases more rapidly with the </a:t>
            </a:r>
          </a:p>
          <a:p>
            <a:pPr>
              <a:buFontTx/>
              <a:buNone/>
            </a:pPr>
            <a:r>
              <a:rPr lang="en-US" altLang="en-US" sz="1800"/>
              <a:t>		     size of the problem than the time requirement for a quadratic algorithm.</a:t>
            </a:r>
          </a:p>
          <a:p>
            <a:pPr>
              <a:buFontTx/>
              <a:buNone/>
            </a:pPr>
            <a:r>
              <a:rPr lang="en-US" altLang="en-US" sz="1800" b="1"/>
              <a:t>O(2</a:t>
            </a:r>
            <a:r>
              <a:rPr lang="en-US" altLang="en-US" sz="1800" b="1" baseline="30000"/>
              <a:t>n</a:t>
            </a:r>
            <a:r>
              <a:rPr lang="en-US" altLang="en-US" sz="1800" b="1"/>
              <a:t>)</a:t>
            </a:r>
            <a:r>
              <a:rPr lang="en-US" altLang="en-US" sz="1800"/>
              <a:t>	     As the size of the problem increases, the time requirement for an </a:t>
            </a:r>
          </a:p>
          <a:p>
            <a:pPr>
              <a:buFontTx/>
              <a:buNone/>
            </a:pPr>
            <a:r>
              <a:rPr lang="en-US" altLang="en-US" sz="1800" b="1"/>
              <a:t>		     exponential</a:t>
            </a:r>
            <a:r>
              <a:rPr lang="en-US" altLang="en-US" sz="1800"/>
              <a:t> algorithm increases too rapidly to be practical.</a:t>
            </a:r>
          </a:p>
          <a:p>
            <a:pPr>
              <a:buFontTx/>
              <a:buNone/>
            </a:pPr>
            <a:endParaRPr lang="en-US" altLang="en-US" sz="18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8532B-4878-9A4B-801F-22421F1F0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CENG 213 Data Structures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82E9A-03BC-7E43-9376-12EEAF666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C966F-009B-8A43-AEA3-1E721B0AAC14}" type="slidenum">
              <a:rPr lang="en-US" altLang="en-US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865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8C3F09F1-F68F-924F-BC10-9CACE04F12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Growth-Rate Functions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A36C20C8-49CA-D54F-A544-B1230FD82A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en-US"/>
              <a:t>If an algorithm takes 1 second to run with the problem size 8, what is the time requirement (approximately) for that algorithm with the problem size 16?</a:t>
            </a:r>
          </a:p>
          <a:p>
            <a:r>
              <a:rPr lang="en-US" altLang="en-US"/>
              <a:t>If its order is:</a:t>
            </a:r>
          </a:p>
          <a:p>
            <a:pPr>
              <a:buFontTx/>
              <a:buNone/>
            </a:pPr>
            <a:r>
              <a:rPr lang="en-US" altLang="en-US" b="1"/>
              <a:t>	O(1)</a:t>
            </a:r>
            <a:r>
              <a:rPr lang="en-US" altLang="en-US"/>
              <a:t> 	</a:t>
            </a:r>
            <a:r>
              <a:rPr lang="en-US" altLang="en-US">
                <a:sym typeface="Wingdings" pitchFamily="2" charset="2"/>
              </a:rPr>
              <a:t>  T(n) = 1 second</a:t>
            </a:r>
          </a:p>
          <a:p>
            <a:pPr>
              <a:buFontTx/>
              <a:buNone/>
            </a:pPr>
            <a:r>
              <a:rPr lang="en-US" altLang="en-US" b="1"/>
              <a:t>	O(log</a:t>
            </a:r>
            <a:r>
              <a:rPr lang="en-US" altLang="en-US" b="1" baseline="-25000"/>
              <a:t>2</a:t>
            </a:r>
            <a:r>
              <a:rPr lang="en-US" altLang="en-US" b="1"/>
              <a:t>n)	</a:t>
            </a:r>
            <a:r>
              <a:rPr lang="en-US" altLang="en-US">
                <a:sym typeface="Wingdings" pitchFamily="2" charset="2"/>
              </a:rPr>
              <a:t></a:t>
            </a:r>
            <a:r>
              <a:rPr lang="en-US" altLang="en-US" b="1">
                <a:sym typeface="Wingdings" pitchFamily="2" charset="2"/>
              </a:rPr>
              <a:t>  </a:t>
            </a:r>
            <a:r>
              <a:rPr lang="en-US" altLang="en-US">
                <a:sym typeface="Wingdings" pitchFamily="2" charset="2"/>
              </a:rPr>
              <a:t>T(n)</a:t>
            </a:r>
            <a:r>
              <a:rPr lang="en-US" altLang="en-US"/>
              <a:t> = (1*log</a:t>
            </a:r>
            <a:r>
              <a:rPr lang="en-US" altLang="en-US" baseline="-25000"/>
              <a:t>2</a:t>
            </a:r>
            <a:r>
              <a:rPr lang="en-US" altLang="en-US"/>
              <a:t>16) / log</a:t>
            </a:r>
            <a:r>
              <a:rPr lang="en-US" altLang="en-US" baseline="-25000"/>
              <a:t>2</a:t>
            </a:r>
            <a:r>
              <a:rPr lang="en-US" altLang="en-US"/>
              <a:t>8 = 4/3 seconds</a:t>
            </a:r>
          </a:p>
          <a:p>
            <a:pPr>
              <a:buFontTx/>
              <a:buNone/>
            </a:pPr>
            <a:r>
              <a:rPr lang="en-US" altLang="en-US" b="1"/>
              <a:t>	O(n)	</a:t>
            </a:r>
            <a:r>
              <a:rPr lang="en-US" altLang="en-US">
                <a:sym typeface="Wingdings" pitchFamily="2" charset="2"/>
              </a:rPr>
              <a:t></a:t>
            </a:r>
            <a:r>
              <a:rPr lang="en-US" altLang="en-US" b="1">
                <a:sym typeface="Wingdings" pitchFamily="2" charset="2"/>
              </a:rPr>
              <a:t>  </a:t>
            </a:r>
            <a:r>
              <a:rPr lang="en-US" altLang="en-US">
                <a:sym typeface="Wingdings" pitchFamily="2" charset="2"/>
              </a:rPr>
              <a:t>T(n)</a:t>
            </a:r>
            <a:r>
              <a:rPr lang="en-US" altLang="en-US"/>
              <a:t> = (1*16) / 8 = 2 seconds</a:t>
            </a:r>
          </a:p>
          <a:p>
            <a:pPr>
              <a:buFontTx/>
              <a:buNone/>
            </a:pPr>
            <a:r>
              <a:rPr lang="en-US" altLang="en-US" b="1"/>
              <a:t>	O(n*log</a:t>
            </a:r>
            <a:r>
              <a:rPr lang="en-US" altLang="en-US" b="1" baseline="-25000"/>
              <a:t>2</a:t>
            </a:r>
            <a:r>
              <a:rPr lang="en-US" altLang="en-US" b="1"/>
              <a:t>n)	</a:t>
            </a:r>
            <a:r>
              <a:rPr lang="en-US" altLang="en-US">
                <a:sym typeface="Wingdings" pitchFamily="2" charset="2"/>
              </a:rPr>
              <a:t></a:t>
            </a:r>
            <a:r>
              <a:rPr lang="en-US" altLang="en-US" b="1">
                <a:sym typeface="Wingdings" pitchFamily="2" charset="2"/>
              </a:rPr>
              <a:t>  </a:t>
            </a:r>
            <a:r>
              <a:rPr lang="en-US" altLang="en-US">
                <a:sym typeface="Wingdings" pitchFamily="2" charset="2"/>
              </a:rPr>
              <a:t>T(n)</a:t>
            </a:r>
            <a:r>
              <a:rPr lang="en-US" altLang="en-US"/>
              <a:t> = (1*16*log</a:t>
            </a:r>
            <a:r>
              <a:rPr lang="en-US" altLang="en-US" baseline="-25000"/>
              <a:t>2</a:t>
            </a:r>
            <a:r>
              <a:rPr lang="en-US" altLang="en-US"/>
              <a:t>16) / 8*log</a:t>
            </a:r>
            <a:r>
              <a:rPr lang="en-US" altLang="en-US" baseline="-25000"/>
              <a:t>2</a:t>
            </a:r>
            <a:r>
              <a:rPr lang="en-US" altLang="en-US"/>
              <a:t>8 = 8/3 seconds</a:t>
            </a:r>
          </a:p>
          <a:p>
            <a:pPr>
              <a:buFontTx/>
              <a:buNone/>
            </a:pPr>
            <a:r>
              <a:rPr lang="en-US" altLang="en-US" b="1"/>
              <a:t>	O(n</a:t>
            </a:r>
            <a:r>
              <a:rPr lang="en-US" altLang="en-US" b="1" baseline="30000"/>
              <a:t>2</a:t>
            </a:r>
            <a:r>
              <a:rPr lang="en-US" altLang="en-US" b="1"/>
              <a:t>)	</a:t>
            </a:r>
            <a:r>
              <a:rPr lang="en-US" altLang="en-US">
                <a:sym typeface="Wingdings" pitchFamily="2" charset="2"/>
              </a:rPr>
              <a:t></a:t>
            </a:r>
            <a:r>
              <a:rPr lang="en-US" altLang="en-US" b="1">
                <a:sym typeface="Wingdings" pitchFamily="2" charset="2"/>
              </a:rPr>
              <a:t>  </a:t>
            </a:r>
            <a:r>
              <a:rPr lang="en-US" altLang="en-US">
                <a:sym typeface="Wingdings" pitchFamily="2" charset="2"/>
              </a:rPr>
              <a:t>T(n)</a:t>
            </a:r>
            <a:r>
              <a:rPr lang="en-US" altLang="en-US"/>
              <a:t> = (1*16</a:t>
            </a:r>
            <a:r>
              <a:rPr lang="en-US" altLang="en-US" baseline="30000"/>
              <a:t>2</a:t>
            </a:r>
            <a:r>
              <a:rPr lang="en-US" altLang="en-US"/>
              <a:t>) / 8</a:t>
            </a:r>
            <a:r>
              <a:rPr lang="en-US" altLang="en-US" baseline="30000"/>
              <a:t>2</a:t>
            </a:r>
            <a:r>
              <a:rPr lang="en-US" altLang="en-US"/>
              <a:t> = 4 seconds</a:t>
            </a:r>
          </a:p>
          <a:p>
            <a:pPr>
              <a:buFontTx/>
              <a:buNone/>
            </a:pPr>
            <a:r>
              <a:rPr lang="en-US" altLang="en-US" b="1"/>
              <a:t>	O(n</a:t>
            </a:r>
            <a:r>
              <a:rPr lang="en-US" altLang="en-US" b="1" baseline="30000"/>
              <a:t>3</a:t>
            </a:r>
            <a:r>
              <a:rPr lang="en-US" altLang="en-US" b="1"/>
              <a:t>)	</a:t>
            </a:r>
            <a:r>
              <a:rPr lang="en-US" altLang="en-US">
                <a:sym typeface="Wingdings" pitchFamily="2" charset="2"/>
              </a:rPr>
              <a:t></a:t>
            </a:r>
            <a:r>
              <a:rPr lang="en-US" altLang="en-US" b="1">
                <a:sym typeface="Wingdings" pitchFamily="2" charset="2"/>
              </a:rPr>
              <a:t>  </a:t>
            </a:r>
            <a:r>
              <a:rPr lang="en-US" altLang="en-US">
                <a:sym typeface="Wingdings" pitchFamily="2" charset="2"/>
              </a:rPr>
              <a:t>T(n)</a:t>
            </a:r>
            <a:r>
              <a:rPr lang="en-US" altLang="en-US"/>
              <a:t> = (1*16</a:t>
            </a:r>
            <a:r>
              <a:rPr lang="en-US" altLang="en-US" baseline="30000"/>
              <a:t>3</a:t>
            </a:r>
            <a:r>
              <a:rPr lang="en-US" altLang="en-US"/>
              <a:t>) / 8</a:t>
            </a:r>
            <a:r>
              <a:rPr lang="en-US" altLang="en-US" baseline="30000"/>
              <a:t>3</a:t>
            </a:r>
            <a:r>
              <a:rPr lang="en-US" altLang="en-US"/>
              <a:t> = 8 seconds</a:t>
            </a:r>
          </a:p>
          <a:p>
            <a:pPr>
              <a:buFontTx/>
              <a:buNone/>
            </a:pPr>
            <a:r>
              <a:rPr lang="en-US" altLang="en-US" b="1"/>
              <a:t>	O(2</a:t>
            </a:r>
            <a:r>
              <a:rPr lang="en-US" altLang="en-US" b="1" baseline="30000"/>
              <a:t>n</a:t>
            </a:r>
            <a:r>
              <a:rPr lang="en-US" altLang="en-US" b="1"/>
              <a:t>)	</a:t>
            </a:r>
            <a:r>
              <a:rPr lang="en-US" altLang="en-US">
                <a:sym typeface="Wingdings" pitchFamily="2" charset="2"/>
              </a:rPr>
              <a:t></a:t>
            </a:r>
            <a:r>
              <a:rPr lang="en-US" altLang="en-US" b="1">
                <a:sym typeface="Wingdings" pitchFamily="2" charset="2"/>
              </a:rPr>
              <a:t>  </a:t>
            </a:r>
            <a:r>
              <a:rPr lang="en-US" altLang="en-US">
                <a:sym typeface="Wingdings" pitchFamily="2" charset="2"/>
              </a:rPr>
              <a:t>T(n)</a:t>
            </a:r>
            <a:r>
              <a:rPr lang="en-US" altLang="en-US"/>
              <a:t> = (1*2</a:t>
            </a:r>
            <a:r>
              <a:rPr lang="en-US" altLang="en-US" baseline="30000"/>
              <a:t>16</a:t>
            </a:r>
            <a:r>
              <a:rPr lang="en-US" altLang="en-US"/>
              <a:t>) / 2</a:t>
            </a:r>
            <a:r>
              <a:rPr lang="en-US" altLang="en-US" baseline="30000"/>
              <a:t>8</a:t>
            </a:r>
            <a:r>
              <a:rPr lang="en-US" altLang="en-US"/>
              <a:t> = 2</a:t>
            </a:r>
            <a:r>
              <a:rPr lang="en-US" altLang="en-US" baseline="30000"/>
              <a:t>8</a:t>
            </a:r>
            <a:r>
              <a:rPr lang="en-US" altLang="en-US"/>
              <a:t> seconds = 256 seconds</a:t>
            </a:r>
          </a:p>
          <a:p>
            <a:pPr>
              <a:buFontTx/>
              <a:buNone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59999-9207-C344-A040-E2112BFAB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CENG 213 Data Structures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86F0F-5171-0448-9925-0EA0C99D5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9A59-57D4-1D45-B90C-782CC4CDB64A}" type="slidenum">
              <a:rPr lang="en-US" altLang="en-US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7740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97AEDF79-7312-5642-857A-95E7A6B4CE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Properties of Growth-Rate Functions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1E90523F-86D1-E04D-9B61-4946ADE511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18712" y="2222287"/>
            <a:ext cx="10554574" cy="4338533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Tx/>
              <a:buAutoNum type="arabicPeriod"/>
            </a:pPr>
            <a:r>
              <a:rPr lang="en-US" altLang="en-US" i="1" dirty="0"/>
              <a:t>We can ignore low-order terms in an algorithm’s growth-rate function.</a:t>
            </a:r>
            <a:endParaRPr lang="en-US" altLang="en-US" dirty="0"/>
          </a:p>
          <a:p>
            <a:pPr marL="800100" lvl="1" indent="-342900"/>
            <a:r>
              <a:rPr lang="en-US" altLang="en-US" dirty="0"/>
              <a:t>If an algorithm is O(n</a:t>
            </a:r>
            <a:r>
              <a:rPr lang="en-US" altLang="en-US" baseline="30000" dirty="0"/>
              <a:t>3</a:t>
            </a:r>
            <a:r>
              <a:rPr lang="en-US" altLang="en-US" dirty="0"/>
              <a:t>+4n</a:t>
            </a:r>
            <a:r>
              <a:rPr lang="en-US" altLang="en-US" baseline="30000" dirty="0"/>
              <a:t>2</a:t>
            </a:r>
            <a:r>
              <a:rPr lang="en-US" altLang="en-US" dirty="0"/>
              <a:t>+3n), it is also O(n</a:t>
            </a:r>
            <a:r>
              <a:rPr lang="en-US" altLang="en-US" baseline="30000" dirty="0"/>
              <a:t>3</a:t>
            </a:r>
            <a:r>
              <a:rPr lang="en-US" altLang="en-US" dirty="0"/>
              <a:t>).</a:t>
            </a:r>
          </a:p>
          <a:p>
            <a:pPr marL="800100" lvl="1" indent="-342900"/>
            <a:r>
              <a:rPr lang="en-US" altLang="en-US" dirty="0"/>
              <a:t>We only use the higher-order term as algorithm’s growth-rate function.</a:t>
            </a:r>
          </a:p>
          <a:p>
            <a:pPr marL="800100" lvl="1" indent="-342900"/>
            <a:endParaRPr lang="en-US" altLang="en-US" dirty="0"/>
          </a:p>
          <a:p>
            <a:pPr marL="457200" indent="-457200">
              <a:buFontTx/>
              <a:buAutoNum type="arabicPeriod"/>
            </a:pPr>
            <a:r>
              <a:rPr lang="en-US" altLang="en-US" i="1" dirty="0"/>
              <a:t>We can ignore a multiplicative constant in the higher-order term of an algorithm’s growth-rate function.</a:t>
            </a:r>
          </a:p>
          <a:p>
            <a:pPr marL="800100" lvl="1" indent="-342900"/>
            <a:r>
              <a:rPr lang="en-US" altLang="en-US" dirty="0"/>
              <a:t>If an algorithm is O(5n</a:t>
            </a:r>
            <a:r>
              <a:rPr lang="en-US" altLang="en-US" baseline="30000" dirty="0"/>
              <a:t>3</a:t>
            </a:r>
            <a:r>
              <a:rPr lang="en-US" altLang="en-US" dirty="0"/>
              <a:t>), it is also O(n</a:t>
            </a:r>
            <a:r>
              <a:rPr lang="en-US" altLang="en-US" baseline="30000" dirty="0"/>
              <a:t>3</a:t>
            </a:r>
            <a:r>
              <a:rPr lang="en-US" altLang="en-US" dirty="0"/>
              <a:t>).</a:t>
            </a:r>
          </a:p>
          <a:p>
            <a:pPr marL="800100" lvl="1" indent="-342900"/>
            <a:endParaRPr lang="en-US" altLang="en-US" dirty="0"/>
          </a:p>
          <a:p>
            <a:pPr marL="457200" indent="-457200">
              <a:buFontTx/>
              <a:buAutoNum type="arabicPeriod"/>
            </a:pPr>
            <a:r>
              <a:rPr lang="en-US" altLang="en-US" i="1" dirty="0"/>
              <a:t>O(f(n)) + O(g(n)) = O(f(n)+g(n))</a:t>
            </a:r>
            <a:endParaRPr lang="en-US" altLang="en-US" dirty="0"/>
          </a:p>
          <a:p>
            <a:pPr marL="800100" lvl="1" indent="-342900"/>
            <a:r>
              <a:rPr lang="en-US" altLang="en-US" dirty="0"/>
              <a:t>We can combine growth-rate functions.</a:t>
            </a:r>
          </a:p>
          <a:p>
            <a:pPr marL="800100" lvl="1" indent="-342900"/>
            <a:r>
              <a:rPr lang="en-US" altLang="en-US" dirty="0"/>
              <a:t>If an algorithm is O(n</a:t>
            </a:r>
            <a:r>
              <a:rPr lang="en-US" altLang="en-US" baseline="30000" dirty="0"/>
              <a:t>3</a:t>
            </a:r>
            <a:r>
              <a:rPr lang="en-US" altLang="en-US" dirty="0"/>
              <a:t>) + O(4n), it is also O(n</a:t>
            </a:r>
            <a:r>
              <a:rPr lang="en-US" altLang="en-US" baseline="30000" dirty="0"/>
              <a:t>3 </a:t>
            </a:r>
            <a:r>
              <a:rPr lang="en-US" altLang="en-US" dirty="0"/>
              <a:t>+4n</a:t>
            </a:r>
            <a:r>
              <a:rPr lang="en-US" altLang="en-US" baseline="30000" dirty="0"/>
              <a:t>2</a:t>
            </a:r>
            <a:r>
              <a:rPr lang="en-US" altLang="en-US" dirty="0"/>
              <a:t>) </a:t>
            </a:r>
            <a:r>
              <a:rPr lang="en-US" altLang="en-US" dirty="0">
                <a:sym typeface="Wingdings" pitchFamily="2" charset="2"/>
              </a:rPr>
              <a:t> So, it is </a:t>
            </a:r>
            <a:r>
              <a:rPr lang="en-US" altLang="en-US" dirty="0"/>
              <a:t>O(n</a:t>
            </a:r>
            <a:r>
              <a:rPr lang="en-US" altLang="en-US" baseline="30000" dirty="0"/>
              <a:t>3</a:t>
            </a:r>
            <a:r>
              <a:rPr lang="en-US" altLang="en-US" dirty="0"/>
              <a:t>).</a:t>
            </a:r>
          </a:p>
          <a:p>
            <a:pPr marL="800100" lvl="1" indent="-342900"/>
            <a:r>
              <a:rPr lang="en-US" altLang="en-US" dirty="0"/>
              <a:t>Similar rules hold for multiplication.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79B1C-0ADB-A442-ABD9-91BBFDDC7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CENG 213 Data Structures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F60F4-93AF-9749-907B-6C22BDD1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ACC61-928A-784E-896B-2F3762142B89}" type="slidenum">
              <a:rPr lang="en-US" altLang="en-US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83642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90961A-4984-024F-BA1D-49CB60BC0446}"/>
              </a:ext>
            </a:extLst>
          </p:cNvPr>
          <p:cNvSpPr/>
          <p:nvPr/>
        </p:nvSpPr>
        <p:spPr>
          <a:xfrm>
            <a:off x="914400" y="2846070"/>
            <a:ext cx="10275570" cy="3829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1C5F4112-1A03-A942-8F4C-1064CCA115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Some Mathematical Facts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796CB815-4DB0-AF45-8DC6-EF0F50DD99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Some mathematical equalities are: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850E84C-FAD7-984B-A046-5A2398A2B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CENG 213 Data Structures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3E9BC40-8B83-D24D-B376-70417782C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8F758-D3C6-E441-AF14-B1E5F54544FD}" type="slidenum">
              <a:rPr lang="en-US" altLang="en-US"/>
              <a:pPr/>
              <a:t>24</a:t>
            </a:fld>
            <a:endParaRPr lang="en-US" altLang="en-US"/>
          </a:p>
        </p:txBody>
      </p:sp>
      <p:graphicFrame>
        <p:nvGraphicFramePr>
          <p:cNvPr id="99332" name="Object 4">
            <a:extLst>
              <a:ext uri="{FF2B5EF4-FFF2-40B4-BE49-F238E27FC236}">
                <a16:creationId xmlns:a16="http://schemas.microsoft.com/office/drawing/2014/main" id="{D3D41798-35A1-AF40-9399-0C99FA1992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2788680"/>
              </p:ext>
            </p:extLst>
          </p:nvPr>
        </p:nvGraphicFramePr>
        <p:xfrm>
          <a:off x="1247908" y="4718658"/>
          <a:ext cx="4143375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" name="Equation" r:id="rId3" imgW="50317400" imgH="15214600" progId="Equation.3">
                  <p:embed/>
                </p:oleObj>
              </mc:Choice>
              <mc:Fallback>
                <p:oleObj name="Equation" r:id="rId3" imgW="50317400" imgH="15214600" progId="Equation.3">
                  <p:embed/>
                  <p:pic>
                    <p:nvPicPr>
                      <p:cNvPr id="99332" name="Object 4">
                        <a:extLst>
                          <a:ext uri="{FF2B5EF4-FFF2-40B4-BE49-F238E27FC236}">
                            <a16:creationId xmlns:a16="http://schemas.microsoft.com/office/drawing/2014/main" id="{D3D41798-35A1-AF40-9399-0C99FA1992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7908" y="4718658"/>
                        <a:ext cx="4143375" cy="133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3" name="Object 5">
            <a:extLst>
              <a:ext uri="{FF2B5EF4-FFF2-40B4-BE49-F238E27FC236}">
                <a16:creationId xmlns:a16="http://schemas.microsoft.com/office/drawing/2014/main" id="{87DFD394-DC95-2249-9939-A5012CA757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38850" y="3319463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" name="Equation" r:id="rId5" imgW="2628900" imgH="4978400" progId="Equation.3">
                  <p:embed/>
                </p:oleObj>
              </mc:Choice>
              <mc:Fallback>
                <p:oleObj name="Equation" r:id="rId5" imgW="2628900" imgH="4978400" progId="Equation.3">
                  <p:embed/>
                  <p:pic>
                    <p:nvPicPr>
                      <p:cNvPr id="99333" name="Object 5">
                        <a:extLst>
                          <a:ext uri="{FF2B5EF4-FFF2-40B4-BE49-F238E27FC236}">
                            <a16:creationId xmlns:a16="http://schemas.microsoft.com/office/drawing/2014/main" id="{87DFD394-DC95-2249-9939-A5012CA757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19463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4" name="Object 6">
            <a:extLst>
              <a:ext uri="{FF2B5EF4-FFF2-40B4-BE49-F238E27FC236}">
                <a16:creationId xmlns:a16="http://schemas.microsoft.com/office/drawing/2014/main" id="{0748AD87-2C60-BB45-885A-9A2F71AFD8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73276" y="3048001"/>
          <a:ext cx="5864225" cy="134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" name="Equation" r:id="rId7" imgW="66116200" imgH="15214600" progId="Equation.3">
                  <p:embed/>
                </p:oleObj>
              </mc:Choice>
              <mc:Fallback>
                <p:oleObj name="Equation" r:id="rId7" imgW="66116200" imgH="15214600" progId="Equation.3">
                  <p:embed/>
                  <p:pic>
                    <p:nvPicPr>
                      <p:cNvPr id="99334" name="Object 6">
                        <a:extLst>
                          <a:ext uri="{FF2B5EF4-FFF2-40B4-BE49-F238E27FC236}">
                            <a16:creationId xmlns:a16="http://schemas.microsoft.com/office/drawing/2014/main" id="{0748AD87-2C60-BB45-885A-9A2F71AFD8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3276" y="3048001"/>
                        <a:ext cx="5864225" cy="134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5" name="Object 7">
            <a:extLst>
              <a:ext uri="{FF2B5EF4-FFF2-40B4-BE49-F238E27FC236}">
                <a16:creationId xmlns:a16="http://schemas.microsoft.com/office/drawing/2014/main" id="{97835BC5-527E-2640-A343-8D919FB748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9555101"/>
              </p:ext>
            </p:extLst>
          </p:nvPr>
        </p:nvGraphicFramePr>
        <p:xfrm>
          <a:off x="6095999" y="4681190"/>
          <a:ext cx="4495800" cy="144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Equation" r:id="rId9" imgW="47396400" imgH="15214600" progId="Equation.3">
                  <p:embed/>
                </p:oleObj>
              </mc:Choice>
              <mc:Fallback>
                <p:oleObj name="Equation" r:id="rId9" imgW="47396400" imgH="15214600" progId="Equation.3">
                  <p:embed/>
                  <p:pic>
                    <p:nvPicPr>
                      <p:cNvPr id="99335" name="Object 7">
                        <a:extLst>
                          <a:ext uri="{FF2B5EF4-FFF2-40B4-BE49-F238E27FC236}">
                            <a16:creationId xmlns:a16="http://schemas.microsoft.com/office/drawing/2014/main" id="{97835BC5-527E-2640-A343-8D919FB748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5999" y="4681190"/>
                        <a:ext cx="4495800" cy="1443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2233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E9982907-879D-8D47-98B5-D5AF3B0B88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Growth-Rate Functions – Example1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F68D3613-128F-EE4F-B325-1C87ED82CF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/>
              <a:t>							</a:t>
            </a:r>
            <a:r>
              <a:rPr lang="en-US" altLang="en-US" b="1" u="sng"/>
              <a:t>Cost</a:t>
            </a:r>
            <a:r>
              <a:rPr lang="en-US" altLang="en-US" b="1"/>
              <a:t>		</a:t>
            </a:r>
            <a:r>
              <a:rPr lang="en-US" altLang="en-US" b="1" u="sng"/>
              <a:t>Times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i = 1;					 </a:t>
            </a:r>
            <a:r>
              <a:rPr lang="en-US" altLang="en-US"/>
              <a:t>c1		   1</a:t>
            </a:r>
            <a:endParaRPr lang="en-US" altLang="en-US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sum = 0;					 </a:t>
            </a:r>
            <a:r>
              <a:rPr lang="en-US" altLang="en-US"/>
              <a:t>c2		   1</a:t>
            </a:r>
            <a:endParaRPr lang="en-US" altLang="en-US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while (i &lt;= n) {			 </a:t>
            </a:r>
            <a:r>
              <a:rPr lang="en-US" altLang="en-US"/>
              <a:t>c3		   n+1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	i = i + 1;				 </a:t>
            </a:r>
            <a:r>
              <a:rPr lang="en-US" altLang="en-US"/>
              <a:t>c4		   n</a:t>
            </a:r>
            <a:r>
              <a:rPr lang="en-US" altLang="en-US">
                <a:latin typeface="Courier New" panose="02070309020205020404" pitchFamily="49" charset="0"/>
              </a:rPr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	sum = sum + i;			 </a:t>
            </a:r>
            <a:r>
              <a:rPr lang="en-US" altLang="en-US"/>
              <a:t>c5		   n</a:t>
            </a:r>
            <a:endParaRPr lang="en-US" altLang="en-US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/>
              <a:t>T(n)  	=  c1 + c2 + (n+1)*c3 + n*c4 + n*c5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/>
              <a:t>		= (c3+c4+c5)*n + (c1+c2+c3)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/>
              <a:t>		= a*n + 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sym typeface="Wingdings" pitchFamily="2" charset="2"/>
              </a:rPr>
              <a:t> So, the growth-rate function for this algorithm is  </a:t>
            </a:r>
            <a:r>
              <a:rPr lang="en-US" altLang="en-US" b="1">
                <a:sym typeface="Wingdings" pitchFamily="2" charset="2"/>
              </a:rPr>
              <a:t>O(n)</a:t>
            </a:r>
            <a:endParaRPr lang="en-US" altLang="en-US" b="1"/>
          </a:p>
          <a:p>
            <a:pPr>
              <a:lnSpc>
                <a:spcPct val="90000"/>
              </a:lnSpc>
              <a:buFontTx/>
              <a:buNone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04738-2F9D-854F-B50A-6BB38EDB7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CENG 213 Data Structures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2DEAF-9066-DB43-9530-73E3DD61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723A-AA7A-624A-BA4A-CF8D49A85B3D}" type="slidenum">
              <a:rPr lang="en-US" altLang="en-US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55467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B89D9036-E989-F343-92EC-B97425FFEF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Growth-Rate Functions – Example2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9B0E6726-D774-804F-8783-4AB52C0CAA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000"/>
              <a:t>						</a:t>
            </a:r>
            <a:r>
              <a:rPr lang="en-US" altLang="en-US" sz="2000" b="1" u="sng"/>
              <a:t>Cost</a:t>
            </a:r>
            <a:r>
              <a:rPr lang="en-US" altLang="en-US" sz="2000" b="1"/>
              <a:t>		</a:t>
            </a:r>
            <a:r>
              <a:rPr lang="en-US" altLang="en-US" sz="2000" b="1" u="sng"/>
              <a:t>Times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/>
              <a:t>	</a:t>
            </a:r>
            <a:r>
              <a:rPr lang="en-US" altLang="en-US" sz="2000">
                <a:latin typeface="Courier New" panose="02070309020205020404" pitchFamily="49" charset="0"/>
              </a:rPr>
              <a:t>i=1;				 c1		 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sum = 0;		 		 c2		 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while (i &lt;= n) { 		 c3		  n+1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	j=1;				 c4		  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	while (j &lt;= n) {		 c5	 	 n*(n+1)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	    sum = sum + i;	 c6		  n*n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	    j = j + 1; 		 c7		  n*n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   i = i +1;			 c8		  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/>
              <a:t>T(n) 	=  c1 + c2 + (n+1)*c3 + n*c4 + n*(n+1)*c5+n*n*c6+n*n*c7+n*c8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/>
              <a:t>		= (c5+c6+c7)*n</a:t>
            </a:r>
            <a:r>
              <a:rPr lang="en-US" altLang="en-US" sz="2000" baseline="30000"/>
              <a:t>2</a:t>
            </a:r>
            <a:r>
              <a:rPr lang="en-US" altLang="en-US" sz="2000"/>
              <a:t> + (c3+c4+c5+c8)*n + (c1+c2+c3)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/>
              <a:t>		= a*n</a:t>
            </a:r>
            <a:r>
              <a:rPr lang="en-US" altLang="en-US" sz="2000" baseline="30000"/>
              <a:t>2</a:t>
            </a:r>
            <a:r>
              <a:rPr lang="en-US" altLang="en-US" sz="2000"/>
              <a:t> + b*n + 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/>
              <a:t>	</a:t>
            </a:r>
            <a:r>
              <a:rPr lang="en-US" altLang="en-US" sz="2000">
                <a:sym typeface="Wingdings" pitchFamily="2" charset="2"/>
              </a:rPr>
              <a:t> So, the growth-rate function for this algorithm is  </a:t>
            </a:r>
            <a:r>
              <a:rPr lang="en-US" altLang="en-US" sz="2000" b="1">
                <a:sym typeface="Wingdings" pitchFamily="2" charset="2"/>
              </a:rPr>
              <a:t>O(n</a:t>
            </a:r>
            <a:r>
              <a:rPr lang="en-US" altLang="en-US" sz="2000" b="1" baseline="30000">
                <a:sym typeface="Wingdings" pitchFamily="2" charset="2"/>
              </a:rPr>
              <a:t>2</a:t>
            </a:r>
            <a:r>
              <a:rPr lang="en-US" altLang="en-US" sz="2000" b="1">
                <a:sym typeface="Wingdings" pitchFamily="2" charset="2"/>
              </a:rPr>
              <a:t>)</a:t>
            </a:r>
            <a:endParaRPr lang="en-US" altLang="en-US" sz="2000" b="1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561DF-85E1-8C42-BDCC-7105198A2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CENG 213 Data Structures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1EC04-F44F-BC42-95F7-6E5775415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E5EB-3146-5A4A-8F6D-83845E622496}" type="slidenum">
              <a:rPr lang="en-US" altLang="en-US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89974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7F94442-A0AB-CA46-8003-F0CB8D727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3FFF6E-7EB6-674A-8BA8-203DEC9B9D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75FDA-1E7A-184D-8F52-792DA4B6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65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FCB6E83B-A63E-C54C-8B75-79E2274364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Analysis of Algorithms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DB043BFC-F899-E640-B72A-22709F0DF2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1514" y="2222287"/>
            <a:ext cx="10921772" cy="4384253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dirty="0"/>
              <a:t>How do we compare the time efficiency of two algorithms that solve the same problem: implement these algorithms in a programming language (C++), and run them to compare their time requirement</a:t>
            </a:r>
            <a:r>
              <a:rPr lang="en-US" altLang="en-US" sz="2400" dirty="0"/>
              <a:t>	</a:t>
            </a:r>
          </a:p>
          <a:p>
            <a:pPr lvl="1">
              <a:lnSpc>
                <a:spcPct val="80000"/>
              </a:lnSpc>
            </a:pPr>
            <a:r>
              <a:rPr lang="en-US" altLang="en-US" sz="2000" i="1" dirty="0"/>
              <a:t>How are the algorithms coded?</a:t>
            </a:r>
          </a:p>
          <a:p>
            <a:pPr lvl="2">
              <a:lnSpc>
                <a:spcPct val="80000"/>
              </a:lnSpc>
            </a:pPr>
            <a:r>
              <a:rPr lang="en-US" altLang="en-US" sz="1800" dirty="0"/>
              <a:t>Comparing running times means comparing the implementations.</a:t>
            </a:r>
          </a:p>
          <a:p>
            <a:pPr lvl="2">
              <a:lnSpc>
                <a:spcPct val="80000"/>
              </a:lnSpc>
            </a:pPr>
            <a:r>
              <a:rPr lang="en-US" altLang="en-US" sz="1800" dirty="0">
                <a:sym typeface="Wingdings" pitchFamily="2" charset="2"/>
              </a:rPr>
              <a:t>We should not compare implementations, because they are sensitive to programming style that may cloud the issue of which algorithm is inherently more efficient.</a:t>
            </a:r>
          </a:p>
          <a:p>
            <a:pPr lvl="1">
              <a:lnSpc>
                <a:spcPct val="80000"/>
              </a:lnSpc>
            </a:pPr>
            <a:r>
              <a:rPr lang="en-US" altLang="en-US" sz="2000" i="1" dirty="0"/>
              <a:t>What computer should we use?</a:t>
            </a:r>
          </a:p>
          <a:p>
            <a:pPr lvl="2">
              <a:lnSpc>
                <a:spcPct val="80000"/>
              </a:lnSpc>
            </a:pPr>
            <a:r>
              <a:rPr lang="en-US" altLang="en-US" sz="1800" dirty="0"/>
              <a:t>We should compare the efficiency of the algorithms independently of a particular computer.</a:t>
            </a:r>
          </a:p>
          <a:p>
            <a:pPr lvl="1">
              <a:lnSpc>
                <a:spcPct val="80000"/>
              </a:lnSpc>
            </a:pPr>
            <a:r>
              <a:rPr lang="en-US" altLang="en-US" sz="2000" i="1" dirty="0"/>
              <a:t>What data should the program use?</a:t>
            </a:r>
          </a:p>
          <a:p>
            <a:pPr lvl="2">
              <a:lnSpc>
                <a:spcPct val="80000"/>
              </a:lnSpc>
            </a:pPr>
            <a:r>
              <a:rPr lang="en-US" altLang="en-US" sz="1800" dirty="0"/>
              <a:t>Any analysis must be independent of specific data.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DC9C1-E767-7547-9BF6-AAE0DA89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CENG 213 Data Structures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76330-E74F-CD44-AA4A-0D21037EC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5549-239A-0945-BF91-DFC64AC6720C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26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45812C42-47C7-DF44-A41A-6F2596DD92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Analysis of Algorithms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4347DE4D-00A3-BB4B-A613-FEACAAC267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18712" y="2222287"/>
            <a:ext cx="10554574" cy="401849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When we analyze algorithms, we should employ mathematical techniques that analyze algorithms independently of </a:t>
            </a:r>
            <a:r>
              <a:rPr lang="en-US" altLang="en-US" i="1" dirty="0"/>
              <a:t>specific implementations, computers, or data.</a:t>
            </a: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To analyze algorithms: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First, we start to count the number of significant operations in a particular solution to assess its efficiency.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Then, we will express the efficiency of algorithms using growth functions.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F2637-3495-6A4E-A034-DF2CAA004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CENG 213 Data Structures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31C83-2526-0049-B1A6-899ADA82E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79700-80BD-DF49-AE1F-B584798E6375}" type="slidenum">
              <a:rPr lang="en-US" altLang="en-US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332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9D4FCBD2-01FF-4A4D-9251-074B38AA09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The Execution Time of Algorithms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704F9611-D78A-DC4D-8724-935BF9375F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18712" y="2222287"/>
            <a:ext cx="10554574" cy="4184200"/>
          </a:xfrm>
        </p:spPr>
        <p:txBody>
          <a:bodyPr>
            <a:normAutofit lnSpcReduction="10000"/>
          </a:bodyPr>
          <a:lstStyle/>
          <a:p>
            <a:r>
              <a:rPr lang="en-US" altLang="en-US" sz="1600" dirty="0"/>
              <a:t>Each operation in an algorithm (or a program) has a cost. </a:t>
            </a:r>
          </a:p>
          <a:p>
            <a:pPr>
              <a:buFontTx/>
              <a:buNone/>
            </a:pPr>
            <a:r>
              <a:rPr lang="en-US" altLang="en-US" sz="1600" dirty="0">
                <a:sym typeface="Wingdings" pitchFamily="2" charset="2"/>
              </a:rPr>
              <a:t>		 Each operation takes a certain of time.</a:t>
            </a:r>
          </a:p>
          <a:p>
            <a:pPr>
              <a:buFontTx/>
              <a:buNone/>
            </a:pPr>
            <a:endParaRPr lang="en-US" altLang="en-US" sz="1600" dirty="0">
              <a:sym typeface="Wingdings" pitchFamily="2" charset="2"/>
            </a:endParaRPr>
          </a:p>
          <a:p>
            <a:pPr>
              <a:buFontTx/>
              <a:buNone/>
            </a:pPr>
            <a:r>
              <a:rPr lang="en-US" altLang="en-US" sz="1600" dirty="0">
                <a:sym typeface="Wingdings" pitchFamily="2" charset="2"/>
              </a:rPr>
              <a:t> </a:t>
            </a:r>
            <a:r>
              <a:rPr lang="en-US" altLang="en-US" sz="1600" dirty="0">
                <a:latin typeface="Courier New" panose="02070309020205020404" pitchFamily="49" charset="0"/>
                <a:sym typeface="Wingdings" pitchFamily="2" charset="2"/>
              </a:rPr>
              <a:t>count = count + 1;</a:t>
            </a:r>
            <a:r>
              <a:rPr lang="en-US" altLang="en-US" sz="1600" dirty="0">
                <a:sym typeface="Wingdings" pitchFamily="2" charset="2"/>
              </a:rPr>
              <a:t>   </a:t>
            </a:r>
            <a:r>
              <a:rPr lang="en-US" altLang="en-US" sz="1200" dirty="0">
                <a:sym typeface="Wingdings" pitchFamily="2" charset="2"/>
              </a:rPr>
              <a:t>take a certain amount of time, but it is constant</a:t>
            </a:r>
          </a:p>
          <a:p>
            <a:pPr>
              <a:buFontTx/>
              <a:buNone/>
            </a:pPr>
            <a:endParaRPr lang="en-US" altLang="en-US" sz="1200" dirty="0">
              <a:sym typeface="Wingdings" pitchFamily="2" charset="2"/>
            </a:endParaRPr>
          </a:p>
          <a:p>
            <a:pPr>
              <a:buFontTx/>
              <a:buNone/>
            </a:pPr>
            <a:r>
              <a:rPr lang="en-US" altLang="en-US" sz="1600" b="1" i="1" dirty="0">
                <a:sym typeface="Wingdings" pitchFamily="2" charset="2"/>
              </a:rPr>
              <a:t>A sequence of  operations:</a:t>
            </a:r>
          </a:p>
          <a:p>
            <a:pPr>
              <a:buFontTx/>
              <a:buNone/>
            </a:pPr>
            <a:endParaRPr lang="en-US" altLang="en-US" sz="1600" dirty="0">
              <a:sym typeface="Wingdings" pitchFamily="2" charset="2"/>
            </a:endParaRPr>
          </a:p>
          <a:p>
            <a:pPr>
              <a:buFontTx/>
              <a:buNone/>
            </a:pPr>
            <a:r>
              <a:rPr lang="en-US" altLang="en-US" sz="1600" dirty="0">
                <a:sym typeface="Wingdings" pitchFamily="2" charset="2"/>
              </a:rPr>
              <a:t>	</a:t>
            </a:r>
            <a:r>
              <a:rPr lang="en-US" altLang="en-US" sz="1600" dirty="0">
                <a:latin typeface="Courier New" panose="02070309020205020404" pitchFamily="49" charset="0"/>
                <a:sym typeface="Wingdings" pitchFamily="2" charset="2"/>
              </a:rPr>
              <a:t>count = count + 1;	</a:t>
            </a:r>
            <a:r>
              <a:rPr lang="en-US" altLang="en-US" sz="1600" dirty="0">
                <a:sym typeface="Wingdings" pitchFamily="2" charset="2"/>
              </a:rPr>
              <a:t>	Cost: c</a:t>
            </a:r>
            <a:r>
              <a:rPr lang="en-US" altLang="en-US" sz="1600" baseline="-25000" dirty="0">
                <a:sym typeface="Wingdings" pitchFamily="2" charset="2"/>
              </a:rPr>
              <a:t>1</a:t>
            </a:r>
          </a:p>
          <a:p>
            <a:pPr>
              <a:buFontTx/>
              <a:buNone/>
            </a:pPr>
            <a:r>
              <a:rPr lang="en-US" altLang="en-US" sz="1600" dirty="0">
                <a:sym typeface="Wingdings" pitchFamily="2" charset="2"/>
              </a:rPr>
              <a:t>	</a:t>
            </a:r>
            <a:r>
              <a:rPr lang="en-US" altLang="en-US" sz="1600" dirty="0">
                <a:latin typeface="Courier New" panose="02070309020205020404" pitchFamily="49" charset="0"/>
                <a:sym typeface="Wingdings" pitchFamily="2" charset="2"/>
              </a:rPr>
              <a:t>sum = sum + count;</a:t>
            </a:r>
            <a:r>
              <a:rPr lang="en-US" altLang="en-US" sz="1600" dirty="0">
                <a:sym typeface="Wingdings" pitchFamily="2" charset="2"/>
              </a:rPr>
              <a:t>		Cost: c</a:t>
            </a:r>
            <a:r>
              <a:rPr lang="en-US" altLang="en-US" sz="1600" baseline="-25000" dirty="0">
                <a:sym typeface="Wingdings" pitchFamily="2" charset="2"/>
              </a:rPr>
              <a:t>2</a:t>
            </a:r>
          </a:p>
          <a:p>
            <a:pPr>
              <a:buFontTx/>
              <a:buNone/>
            </a:pPr>
            <a:r>
              <a:rPr lang="en-US" altLang="en-US" sz="1600" dirty="0">
                <a:sym typeface="Wingdings" pitchFamily="2" charset="2"/>
              </a:rPr>
              <a:t>		</a:t>
            </a:r>
          </a:p>
          <a:p>
            <a:pPr>
              <a:buFontTx/>
              <a:buNone/>
            </a:pPr>
            <a:r>
              <a:rPr lang="en-US" altLang="en-US" sz="1600" dirty="0">
                <a:sym typeface="Wingdings" pitchFamily="2" charset="2"/>
              </a:rPr>
              <a:t>		 Total Cost = c</a:t>
            </a:r>
            <a:r>
              <a:rPr lang="en-US" altLang="en-US" sz="1600" baseline="-25000" dirty="0">
                <a:sym typeface="Wingdings" pitchFamily="2" charset="2"/>
              </a:rPr>
              <a:t>1</a:t>
            </a:r>
            <a:r>
              <a:rPr lang="en-US" altLang="en-US" sz="1600" dirty="0">
                <a:sym typeface="Wingdings" pitchFamily="2" charset="2"/>
              </a:rPr>
              <a:t> + c</a:t>
            </a:r>
            <a:r>
              <a:rPr lang="en-US" altLang="en-US" sz="1600" baseline="-25000" dirty="0">
                <a:sym typeface="Wingdings" pitchFamily="2" charset="2"/>
              </a:rPr>
              <a:t>2</a:t>
            </a:r>
          </a:p>
          <a:p>
            <a:pPr>
              <a:buFontTx/>
              <a:buNone/>
            </a:pPr>
            <a:r>
              <a:rPr lang="en-US" altLang="en-US" sz="1600" dirty="0">
                <a:sym typeface="Wingdings" pitchFamily="2" charset="2"/>
              </a:rPr>
              <a:t>			             </a:t>
            </a:r>
            <a:endParaRPr lang="en-US" altLang="en-US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28FD6-BD2F-344C-8C01-D695BE74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CENG 213 Data Structures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54764-89FB-484E-A7CA-8505C0D6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AAF0-C17D-384C-8A8D-4BDDD28A5054}" type="slidenum">
              <a:rPr lang="en-US" altLang="en-US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5496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484D435F-42EA-644F-A069-C41728E47B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The Execution Time of Algorithms (cont.)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253C99D1-48B8-D547-BD99-10B6FA5C42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18712" y="2222287"/>
            <a:ext cx="10554574" cy="41842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2400" i="1" dirty="0"/>
              <a:t>Example: Simple If-Statement</a:t>
            </a:r>
          </a:p>
          <a:p>
            <a:pPr>
              <a:buFontTx/>
              <a:buNone/>
            </a:pPr>
            <a:r>
              <a:rPr lang="en-US" altLang="en-US" sz="2400" dirty="0"/>
              <a:t>					              </a:t>
            </a:r>
            <a:r>
              <a:rPr lang="en-US" altLang="en-US" sz="2400" b="1" u="sng" dirty="0"/>
              <a:t>Cost</a:t>
            </a:r>
            <a:r>
              <a:rPr lang="en-US" altLang="en-US" sz="2400" b="1" dirty="0"/>
              <a:t>	</a:t>
            </a:r>
            <a:r>
              <a:rPr lang="en-US" altLang="en-US" sz="2400" b="1" u="sng" dirty="0"/>
              <a:t>Times</a:t>
            </a:r>
          </a:p>
          <a:p>
            <a:pPr>
              <a:buFontTx/>
              <a:buNone/>
            </a:pPr>
            <a:r>
              <a:rPr lang="en-US" altLang="en-US" sz="2400" dirty="0"/>
              <a:t>	</a:t>
            </a:r>
            <a:r>
              <a:rPr lang="en-US" altLang="en-US" sz="2400" dirty="0">
                <a:latin typeface="Courier New" panose="02070309020205020404" pitchFamily="49" charset="0"/>
              </a:rPr>
              <a:t>if (n &lt; 0)		   </a:t>
            </a:r>
            <a:r>
              <a:rPr lang="en-US" altLang="en-US" sz="2400" dirty="0"/>
              <a:t>c1		   1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   </a:t>
            </a:r>
            <a:r>
              <a:rPr lang="en-US" altLang="en-US" sz="2400" dirty="0" err="1">
                <a:latin typeface="Courier New" panose="02070309020205020404" pitchFamily="49" charset="0"/>
              </a:rPr>
              <a:t>absval</a:t>
            </a:r>
            <a:r>
              <a:rPr lang="en-US" altLang="en-US" sz="2400" dirty="0">
                <a:latin typeface="Courier New" panose="02070309020205020404" pitchFamily="49" charset="0"/>
              </a:rPr>
              <a:t> = -n 	</a:t>
            </a:r>
            <a:r>
              <a:rPr lang="en-US" altLang="en-US" sz="2400" dirty="0"/>
              <a:t>c2		   1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else			</a:t>
            </a:r>
            <a:endParaRPr lang="en-US" altLang="en-US" sz="2400" dirty="0"/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	</a:t>
            </a:r>
            <a:r>
              <a:rPr lang="en-US" altLang="en-US" sz="2400" dirty="0" err="1">
                <a:latin typeface="Courier New" panose="02070309020205020404" pitchFamily="49" charset="0"/>
              </a:rPr>
              <a:t>absval</a:t>
            </a:r>
            <a:r>
              <a:rPr lang="en-US" altLang="en-US" sz="2400" dirty="0">
                <a:latin typeface="Courier New" panose="02070309020205020404" pitchFamily="49" charset="0"/>
              </a:rPr>
              <a:t> = n;   	</a:t>
            </a:r>
            <a:r>
              <a:rPr lang="en-US" altLang="en-US" sz="2400" dirty="0"/>
              <a:t>c3		   1</a:t>
            </a:r>
            <a:r>
              <a:rPr lang="en-US" altLang="en-US" sz="2400" dirty="0">
                <a:latin typeface="Courier New" panose="02070309020205020404" pitchFamily="49" charset="0"/>
              </a:rPr>
              <a:t>	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</a:t>
            </a:r>
          </a:p>
          <a:p>
            <a:pPr>
              <a:buFontTx/>
              <a:buNone/>
            </a:pPr>
            <a:r>
              <a:rPr lang="en-US" altLang="en-US" sz="2400" dirty="0"/>
              <a:t>Total Cost  &lt;=  c1 + max(c2,c3)</a:t>
            </a:r>
          </a:p>
          <a:p>
            <a:pPr>
              <a:buFontTx/>
              <a:buNone/>
            </a:pPr>
            <a:endParaRPr lang="en-US" altLang="en-US" sz="2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5506F-E9DA-764F-84E0-BA292408C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CENG 213 Data Structures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4C21B-D639-4042-BF04-AB474B3BE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DAF6A-4954-7E4D-B2EE-272F1AC64D09}" type="slidenum">
              <a:rPr lang="en-US" altLang="en-US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679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F36E3DEA-B869-B543-B0D7-AAEE72F95A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The Execution Time of Algorithms (cont.)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CA718E1F-11CC-3C46-8466-660172BC1B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18712" y="2222287"/>
            <a:ext cx="10554574" cy="4007063"/>
          </a:xfrm>
        </p:spPr>
        <p:txBody>
          <a:bodyPr>
            <a:normAutofit fontScale="77500" lnSpcReduction="20000"/>
          </a:bodyPr>
          <a:lstStyle/>
          <a:p>
            <a:pPr>
              <a:buFontTx/>
              <a:buNone/>
            </a:pPr>
            <a:r>
              <a:rPr lang="en-US" altLang="en-US" sz="2400" i="1" dirty="0"/>
              <a:t>Example: Simple Loop</a:t>
            </a:r>
          </a:p>
          <a:p>
            <a:pPr>
              <a:buFontTx/>
              <a:buNone/>
            </a:pPr>
            <a:r>
              <a:rPr lang="en-US" altLang="en-US" sz="2400" dirty="0"/>
              <a:t>							            </a:t>
            </a:r>
            <a:r>
              <a:rPr lang="en-US" altLang="en-US" sz="2400" b="1" u="sng" dirty="0"/>
              <a:t>Cost</a:t>
            </a:r>
            <a:r>
              <a:rPr lang="en-US" altLang="en-US" sz="2400" b="1" dirty="0"/>
              <a:t>		</a:t>
            </a:r>
            <a:r>
              <a:rPr lang="en-US" altLang="en-US" sz="2400" b="1" u="sng" dirty="0"/>
              <a:t>Times</a:t>
            </a:r>
          </a:p>
          <a:p>
            <a:pPr>
              <a:buFontTx/>
              <a:buNone/>
            </a:pPr>
            <a:r>
              <a:rPr lang="en-US" altLang="en-US" sz="2400" dirty="0"/>
              <a:t>	</a:t>
            </a:r>
            <a:r>
              <a:rPr lang="en-US" altLang="en-US" sz="2400" dirty="0" err="1">
                <a:latin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</a:rPr>
              <a:t> = 1;					    </a:t>
            </a:r>
            <a:r>
              <a:rPr lang="en-US" altLang="en-US" sz="2400" dirty="0"/>
              <a:t>c1		   1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sum = 0;					 </a:t>
            </a:r>
            <a:r>
              <a:rPr lang="en-US" altLang="en-US" sz="2400" dirty="0"/>
              <a:t>c2		   1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while (</a:t>
            </a:r>
            <a:r>
              <a:rPr lang="en-US" altLang="en-US" sz="2400" dirty="0" err="1">
                <a:latin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</a:rPr>
              <a:t> &lt;= n) {			 </a:t>
            </a:r>
            <a:r>
              <a:rPr lang="en-US" altLang="en-US" sz="2400" dirty="0"/>
              <a:t>c3		   n+1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	</a:t>
            </a:r>
            <a:r>
              <a:rPr lang="en-US" altLang="en-US" sz="2400" dirty="0" err="1">
                <a:latin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</a:rPr>
              <a:t> = </a:t>
            </a:r>
            <a:r>
              <a:rPr lang="en-US" altLang="en-US" sz="2400" dirty="0" err="1">
                <a:latin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</a:rPr>
              <a:t> + 1;				 </a:t>
            </a:r>
            <a:r>
              <a:rPr lang="en-US" altLang="en-US" sz="2400" dirty="0"/>
              <a:t>c4		   n</a:t>
            </a:r>
            <a:r>
              <a:rPr lang="en-US" altLang="en-US" sz="2400" dirty="0">
                <a:latin typeface="Courier New" panose="02070309020205020404" pitchFamily="49" charset="0"/>
              </a:rPr>
              <a:t>	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	sum = sum + </a:t>
            </a:r>
            <a:r>
              <a:rPr lang="en-US" altLang="en-US" sz="2400" dirty="0" err="1">
                <a:latin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</a:rPr>
              <a:t>;			 </a:t>
            </a:r>
            <a:r>
              <a:rPr lang="en-US" altLang="en-US" sz="2400" dirty="0"/>
              <a:t>c5		   n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}</a:t>
            </a:r>
          </a:p>
          <a:p>
            <a:pPr>
              <a:buFontTx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400" dirty="0"/>
              <a:t>Total Cost  =  c1 + c2 + (n+1)*c3 + n*c4 + n*c5</a:t>
            </a:r>
          </a:p>
          <a:p>
            <a:pPr>
              <a:buFontTx/>
              <a:buNone/>
            </a:pPr>
            <a:r>
              <a:rPr lang="en-US" altLang="en-US" sz="2400" dirty="0"/>
              <a:t>	</a:t>
            </a:r>
            <a:r>
              <a:rPr lang="en-US" altLang="en-US" sz="2400" dirty="0">
                <a:sym typeface="Wingdings" pitchFamily="2" charset="2"/>
              </a:rPr>
              <a:t> The time required for this algorithm is proportional to n</a:t>
            </a:r>
            <a:endParaRPr lang="en-US" altLang="en-US" sz="2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02B43-8107-8046-97AE-5F4272F66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CENG 213 Data Structures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D2EB4-256F-7C46-A7A5-3BA12112F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D083-C2D1-5241-9008-4245F7FF2D1E}" type="slidenum">
              <a:rPr lang="en-US" altLang="en-US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3592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BEC3910E-6A8B-6749-B8D9-A98080E748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The Execution Time of Algorithms (cont.)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405D9080-8F7B-7944-AC98-8070EC3335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18712" y="2222287"/>
            <a:ext cx="10554574" cy="41842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i="1" dirty="0"/>
              <a:t>Example: Nested Loop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							</a:t>
            </a:r>
            <a:r>
              <a:rPr lang="en-US" altLang="en-US" sz="2000" b="1" u="sng" dirty="0"/>
              <a:t>Cost</a:t>
            </a:r>
            <a:r>
              <a:rPr lang="en-US" altLang="en-US" sz="2000" b="1" dirty="0"/>
              <a:t>		</a:t>
            </a:r>
            <a:r>
              <a:rPr lang="en-US" altLang="en-US" sz="2000" b="1" u="sng" dirty="0"/>
              <a:t>Times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=1;					 c1		 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sum = 0;		 		 c2		 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while (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 &lt;= n) { 		 c3		  n+1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	j=1;				 	 c4		  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	while (j &lt;= n) {	 	 c5		  n*(n+1)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	    sum = sum + 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;	 c6		  n*n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	    j = j + 1; 	 	 c7		  n*n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 = 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 +1;			 c8		  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Total Cost  =  c1 + c2 + (n+1)*c3 + n*c4 + n*(n+1)*c5+n*n*c6+n*n*c7+n*c8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sym typeface="Wingdings" pitchFamily="2" charset="2"/>
              </a:rPr>
              <a:t> The time required for this algorithm is proportional to n</a:t>
            </a:r>
            <a:r>
              <a:rPr lang="en-US" altLang="en-US" sz="2000" baseline="30000" dirty="0">
                <a:sym typeface="Wingdings" pitchFamily="2" charset="2"/>
              </a:rPr>
              <a:t>2</a:t>
            </a:r>
            <a:endParaRPr lang="en-US" altLang="en-US" sz="2000" baseline="30000" dirty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633ED-5928-C64E-8538-60DD037D3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CENG 213 Data Structures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B04C0-3E89-AA48-AC50-47E65F028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7021-9DAF-B843-ACBA-4E2E92A2B3AA}" type="slidenum">
              <a:rPr lang="en-US" altLang="en-US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1088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77FB1F3-7D5A-034B-8ADD-3DAB3D8120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General Rules for Estimation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2EA5BEBA-D60F-6149-9043-F14ECF1194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400" b="1"/>
              <a:t>Loops</a:t>
            </a:r>
            <a:r>
              <a:rPr lang="en-US" altLang="en-US" sz="2400"/>
              <a:t>: The running time of a loop is at most the running time of the statements inside of that loop times the number of iterations.</a:t>
            </a:r>
          </a:p>
          <a:p>
            <a:r>
              <a:rPr lang="en-US" altLang="en-US" sz="2400"/>
              <a:t> </a:t>
            </a:r>
            <a:r>
              <a:rPr lang="en-US" altLang="en-US" sz="2400" b="1"/>
              <a:t>Nested Loops</a:t>
            </a:r>
            <a:r>
              <a:rPr lang="en-US" altLang="en-US" sz="2400"/>
              <a:t>: Running time of a nested loop containing a statement in the inner most loop is the running time of statement multiplied by the product of the sized of all loops. </a:t>
            </a:r>
          </a:p>
          <a:p>
            <a:r>
              <a:rPr lang="en-US" altLang="en-US" sz="2400" b="1"/>
              <a:t>Consecutive Statements: </a:t>
            </a:r>
            <a:r>
              <a:rPr lang="en-US" altLang="en-US" sz="2400"/>
              <a:t>Just add the running times of those consecutive statements. </a:t>
            </a:r>
          </a:p>
          <a:p>
            <a:r>
              <a:rPr lang="en-US" altLang="en-US" sz="2400" b="1"/>
              <a:t>If/Else</a:t>
            </a:r>
            <a:r>
              <a:rPr lang="en-US" altLang="en-US" sz="2400"/>
              <a:t>: Never more than the running time of the test plus the larger of running times of S1 and S2. </a:t>
            </a:r>
          </a:p>
          <a:p>
            <a:endParaRPr lang="en-US" altLang="en-US" sz="2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950FD-7DA5-4E49-B416-852615993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CENG 213 Data Structures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83CDC-1BD0-834A-827D-21D6A91B1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62E2-C464-9944-B30B-9505ABF90B02}" type="slidenum">
              <a:rPr lang="en-US" altLang="en-US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0849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{363AF070-5397-1543-BDEF-3DB35AC54B98}tf10001121</Template>
  <TotalTime>51</TotalTime>
  <Words>1096</Words>
  <Application>Microsoft Macintosh PowerPoint</Application>
  <PresentationFormat>Widescreen</PresentationFormat>
  <Paragraphs>263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굴림</vt:lpstr>
      <vt:lpstr>Arial</vt:lpstr>
      <vt:lpstr>Calibri</vt:lpstr>
      <vt:lpstr>Century Gothic</vt:lpstr>
      <vt:lpstr>Courier New</vt:lpstr>
      <vt:lpstr>Symbol</vt:lpstr>
      <vt:lpstr>Times New Roman</vt:lpstr>
      <vt:lpstr>Wingdings</vt:lpstr>
      <vt:lpstr>Wingdings 2</vt:lpstr>
      <vt:lpstr>Quotable</vt:lpstr>
      <vt:lpstr>Equation</vt:lpstr>
      <vt:lpstr>Data Structures and Algorithms</vt:lpstr>
      <vt:lpstr>Algorithmic Performance </vt:lpstr>
      <vt:lpstr>Analysis of Algorithms</vt:lpstr>
      <vt:lpstr>Analysis of Algorithms</vt:lpstr>
      <vt:lpstr>The Execution Time of Algorithms</vt:lpstr>
      <vt:lpstr>The Execution Time of Algorithms (cont.)</vt:lpstr>
      <vt:lpstr>The Execution Time of Algorithms (cont.)</vt:lpstr>
      <vt:lpstr>The Execution Time of Algorithms (cont.)</vt:lpstr>
      <vt:lpstr>General Rules for Estimation</vt:lpstr>
      <vt:lpstr>Algorithm Growth Rates</vt:lpstr>
      <vt:lpstr>Algorithm Growth Rates (cont.)</vt:lpstr>
      <vt:lpstr>Common Growth Rates </vt:lpstr>
      <vt:lpstr>Common Growth Rates </vt:lpstr>
      <vt:lpstr>Common Growth Rates </vt:lpstr>
      <vt:lpstr>Order-of-Magnitude Analysis and Big O Notation</vt:lpstr>
      <vt:lpstr>Definition of the Order of an Algorithm</vt:lpstr>
      <vt:lpstr>Order of an Algorithm</vt:lpstr>
      <vt:lpstr>Order of an Algorithm (cont.)</vt:lpstr>
      <vt:lpstr>A Comparison of Growth-Rate Functions</vt:lpstr>
      <vt:lpstr>A Comparison of Growth-Rate Functions (cont.)</vt:lpstr>
      <vt:lpstr>Growth-Rate Functions</vt:lpstr>
      <vt:lpstr>Growth-Rate Functions</vt:lpstr>
      <vt:lpstr>Properties of Growth-Rate Functions</vt:lpstr>
      <vt:lpstr>Some Mathematical Facts</vt:lpstr>
      <vt:lpstr>Growth-Rate Functions – Example1</vt:lpstr>
      <vt:lpstr>Growth-Rate Functions – Example2</vt:lpstr>
      <vt:lpstr>The end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</dc:title>
  <dc:creator>TungDT</dc:creator>
  <cp:lastModifiedBy>TungDT</cp:lastModifiedBy>
  <cp:revision>26</cp:revision>
  <dcterms:created xsi:type="dcterms:W3CDTF">2019-06-06T17:31:49Z</dcterms:created>
  <dcterms:modified xsi:type="dcterms:W3CDTF">2019-06-06T19:27:44Z</dcterms:modified>
</cp:coreProperties>
</file>