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288" r:id="rId18"/>
    <p:sldId id="289" r:id="rId19"/>
    <p:sldId id="290" r:id="rId20"/>
    <p:sldId id="299" r:id="rId21"/>
    <p:sldId id="300" r:id="rId22"/>
    <p:sldId id="301" r:id="rId23"/>
    <p:sldId id="308" r:id="rId24"/>
    <p:sldId id="309" r:id="rId25"/>
    <p:sldId id="316" r:id="rId26"/>
    <p:sldId id="315" r:id="rId27"/>
    <p:sldId id="317" r:id="rId28"/>
    <p:sldId id="320" r:id="rId29"/>
    <p:sldId id="330" r:id="rId30"/>
    <p:sldId id="318" r:id="rId31"/>
    <p:sldId id="344" r:id="rId32"/>
    <p:sldId id="331" r:id="rId33"/>
    <p:sldId id="332" r:id="rId34"/>
    <p:sldId id="334" r:id="rId35"/>
    <p:sldId id="333" r:id="rId36"/>
    <p:sldId id="342" r:id="rId37"/>
    <p:sldId id="343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8473-7349-384D-8E89-526A6A5CA0F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B32-833B-9146-912D-E6E5232471EA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DF-B6AC-4843-B811-4014057B7E61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D6D-0D0C-2849-A25A-C7A0211DF331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A9-AD5D-3041-8593-C0082C79F9BF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05B-7788-4442-9673-22247B6F3FD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139-02AA-1945-B1D6-5443B19B3305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B7B-8C90-DF4E-A742-504BBB462AA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F92-B8DC-9942-A09E-07F5481D367F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FC7-A67D-7F49-BA77-3F453AE33D09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5521-BD35-2340-8C76-19A1BD42892B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A02-DA93-C449-AF48-CBE9131496C2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2B93-EA90-7F41-8175-F0A1A60A189B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9A3CA3-F2A0-7342-8F3C-A8A79C365622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30822F-812F-8D42-90F5-EBADC8205FD1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06: SORTING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1970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1971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1972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1973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1974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1975" name="Text Box 10"/>
          <p:cNvSpPr txBox="1">
            <a:spLocks noChangeArrowheads="1"/>
          </p:cNvSpPr>
          <p:nvPr/>
        </p:nvSpPr>
        <p:spPr bwMode="auto">
          <a:xfrm>
            <a:off x="2757488" y="3430588"/>
            <a:ext cx="676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1977" name="Text Box 12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1978" name="Text Box 13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1979" name="Text Box 14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1980" name="Text Box 15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1981" name="Text Box 16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19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EDFADA-DC33-0344-B975-2D5D5587CCDA}" type="slidenum">
              <a:rPr lang="en-US" sz="1400"/>
              <a:pPr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205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2994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995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2996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2997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2998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2999" name="Text Box 10"/>
          <p:cNvSpPr txBox="1">
            <a:spLocks noChangeArrowheads="1"/>
          </p:cNvSpPr>
          <p:nvPr/>
        </p:nvSpPr>
        <p:spPr bwMode="auto">
          <a:xfrm>
            <a:off x="2757488" y="3430588"/>
            <a:ext cx="676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3000" name="Text Box 11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1" name="Text Box 12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2" name="Text Box 13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3" name="Text Box 14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04" name="Text Box 15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05" name="Text Box 16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213006" name="Text Box 17"/>
          <p:cNvSpPr txBox="1">
            <a:spLocks noChangeArrowheads="1"/>
          </p:cNvSpPr>
          <p:nvPr/>
        </p:nvSpPr>
        <p:spPr bwMode="auto">
          <a:xfrm>
            <a:off x="2859088" y="471963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7" name="Text Box 18"/>
          <p:cNvSpPr txBox="1">
            <a:spLocks noChangeArrowheads="1"/>
          </p:cNvSpPr>
          <p:nvPr/>
        </p:nvSpPr>
        <p:spPr bwMode="auto">
          <a:xfrm>
            <a:off x="4078288" y="47466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8" name="Text Box 19"/>
          <p:cNvSpPr txBox="1">
            <a:spLocks noChangeArrowheads="1"/>
          </p:cNvSpPr>
          <p:nvPr/>
        </p:nvSpPr>
        <p:spPr bwMode="auto">
          <a:xfrm>
            <a:off x="8905875" y="47228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9" name="Text Box 20"/>
          <p:cNvSpPr txBox="1">
            <a:spLocks noChangeArrowheads="1"/>
          </p:cNvSpPr>
          <p:nvPr/>
        </p:nvSpPr>
        <p:spPr bwMode="auto">
          <a:xfrm>
            <a:off x="7691438" y="47307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10" name="Text Box 21"/>
          <p:cNvSpPr txBox="1">
            <a:spLocks noChangeArrowheads="1"/>
          </p:cNvSpPr>
          <p:nvPr/>
        </p:nvSpPr>
        <p:spPr bwMode="auto">
          <a:xfrm>
            <a:off x="6478588" y="474027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11" name="Text Box 22"/>
          <p:cNvSpPr txBox="1">
            <a:spLocks noChangeArrowheads="1"/>
          </p:cNvSpPr>
          <p:nvPr/>
        </p:nvSpPr>
        <p:spPr bwMode="auto">
          <a:xfrm>
            <a:off x="5283200" y="47180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3013075" y="3513139"/>
            <a:ext cx="0" cy="1120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30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5366-0E52-AE49-AB83-4594C7CB5A3E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00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4"/>
          <p:cNvSpPr txBox="1">
            <a:spLocks noChangeArrowheads="1"/>
          </p:cNvSpPr>
          <p:nvPr/>
        </p:nvSpPr>
        <p:spPr bwMode="auto">
          <a:xfrm>
            <a:off x="2789239" y="427196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4018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4019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4020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4021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4022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4023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4024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4025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4026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4027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4028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4029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403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403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403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403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404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2663826" y="3287714"/>
            <a:ext cx="1274763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3403600" y="4541838"/>
            <a:ext cx="534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AD230-B3DE-ED4C-9CA7-7746489B1DA8}" type="slidenum">
              <a:rPr lang="en-US" sz="1400"/>
              <a:pPr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574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1" grpId="0" animBg="1"/>
      <p:bldP spid="1095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4"/>
          <p:cNvSpPr txBox="1">
            <a:spLocks noChangeArrowheads="1"/>
          </p:cNvSpPr>
          <p:nvPr/>
        </p:nvSpPr>
        <p:spPr bwMode="auto">
          <a:xfrm>
            <a:off x="398938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5042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5043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5044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45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5046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5047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5048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5049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5050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5051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5052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5053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5058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5059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5060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5061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5062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5063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5427663" y="3432175"/>
            <a:ext cx="0" cy="820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50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0AA5E-B3D2-5E40-A711-4C22B4B95A2A}" type="slidenum">
              <a:rPr lang="en-US" sz="140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583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4"/>
          <p:cNvSpPr txBox="1">
            <a:spLocks noChangeArrowheads="1"/>
          </p:cNvSpPr>
          <p:nvPr/>
        </p:nvSpPr>
        <p:spPr bwMode="auto">
          <a:xfrm>
            <a:off x="398938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6066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6067" name="Text Box 6"/>
          <p:cNvSpPr txBox="1">
            <a:spLocks noChangeArrowheads="1"/>
          </p:cNvSpPr>
          <p:nvPr/>
        </p:nvSpPr>
        <p:spPr bwMode="auto">
          <a:xfrm>
            <a:off x="519271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6069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6070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6071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6072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6073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6074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6075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6076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6077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608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608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608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608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608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609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3671888" y="3113088"/>
            <a:ext cx="266065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637088" y="4448176"/>
            <a:ext cx="1649412" cy="9525"/>
            <a:chOff x="1961" y="2802"/>
            <a:chExt cx="1039" cy="6"/>
          </a:xfrm>
        </p:grpSpPr>
        <p:sp>
          <p:nvSpPr>
            <p:cNvPr id="216083" name="Line 25"/>
            <p:cNvSpPr>
              <a:spLocks noChangeShapeType="1"/>
            </p:cNvSpPr>
            <p:nvPr/>
          </p:nvSpPr>
          <p:spPr bwMode="auto">
            <a:xfrm>
              <a:off x="1961" y="2802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084" name="Line 26"/>
            <p:cNvSpPr>
              <a:spLocks noChangeShapeType="1"/>
            </p:cNvSpPr>
            <p:nvPr/>
          </p:nvSpPr>
          <p:spPr bwMode="auto">
            <a:xfrm>
              <a:off x="2735" y="2808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F2A0CB-A893-C74B-8DF2-E9007E063BE8}" type="slidenum">
              <a:rPr lang="en-US" sz="140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703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4"/>
          <p:cNvSpPr txBox="1">
            <a:spLocks noChangeArrowheads="1"/>
          </p:cNvSpPr>
          <p:nvPr/>
        </p:nvSpPr>
        <p:spPr bwMode="auto">
          <a:xfrm>
            <a:off x="515143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7090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7091" name="Text Box 6"/>
          <p:cNvSpPr txBox="1">
            <a:spLocks noChangeArrowheads="1"/>
          </p:cNvSpPr>
          <p:nvPr/>
        </p:nvSpPr>
        <p:spPr bwMode="auto">
          <a:xfrm>
            <a:off x="635476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7092" name="Text Box 7"/>
          <p:cNvSpPr txBox="1">
            <a:spLocks noChangeArrowheads="1"/>
          </p:cNvSpPr>
          <p:nvPr/>
        </p:nvSpPr>
        <p:spPr bwMode="auto">
          <a:xfrm>
            <a:off x="3924300" y="421640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7093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7094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7095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7096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7097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7098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7099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7100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7101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71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BC1475-93A5-5C43-9145-A505CA44ED78}" type="slidenum">
              <a:rPr lang="en-US" sz="1400"/>
              <a:pPr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5526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4"/>
          <p:cNvSpPr txBox="1">
            <a:spLocks noChangeArrowheads="1"/>
          </p:cNvSpPr>
          <p:nvPr/>
        </p:nvSpPr>
        <p:spPr bwMode="auto">
          <a:xfrm>
            <a:off x="515143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8114" name="Text Box 5"/>
          <p:cNvSpPr txBox="1">
            <a:spLocks noChangeArrowheads="1"/>
          </p:cNvSpPr>
          <p:nvPr/>
        </p:nvSpPr>
        <p:spPr bwMode="auto">
          <a:xfrm>
            <a:off x="2736850" y="421163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8115" name="Text Box 6"/>
          <p:cNvSpPr txBox="1">
            <a:spLocks noChangeArrowheads="1"/>
          </p:cNvSpPr>
          <p:nvPr/>
        </p:nvSpPr>
        <p:spPr bwMode="auto">
          <a:xfrm>
            <a:off x="635476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3924300" y="421640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8117" name="Text Box 8"/>
          <p:cNvSpPr txBox="1">
            <a:spLocks noChangeArrowheads="1"/>
          </p:cNvSpPr>
          <p:nvPr/>
        </p:nvSpPr>
        <p:spPr bwMode="auto">
          <a:xfrm>
            <a:off x="7604125" y="4213225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8118" name="Text Box 9"/>
          <p:cNvSpPr txBox="1">
            <a:spLocks noChangeArrowheads="1"/>
          </p:cNvSpPr>
          <p:nvPr/>
        </p:nvSpPr>
        <p:spPr bwMode="auto">
          <a:xfrm>
            <a:off x="8799514" y="420846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8119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8120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8121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8122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8123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8124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8125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8129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81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DE884-45F1-174F-96DC-1512189C19E4}" type="slidenum">
              <a:rPr lang="en-US" sz="1400"/>
              <a:pPr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742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insertion sort starts by considering the two first elements of the array data, which are data[0] and data[1]</a:t>
            </a:r>
          </a:p>
          <a:p>
            <a:r>
              <a:rPr lang="en-US" dirty="0"/>
              <a:t>Next, the third element, data[2], is considered and inserted into its proper place (ascending)</a:t>
            </a:r>
          </a:p>
          <a:p>
            <a:r>
              <a:rPr lang="en-US" dirty="0"/>
              <a:t>Its complexity is O(n2) and best case is O(n)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860" y="4892040"/>
            <a:ext cx="8738290" cy="1477328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insertionsort</a:t>
            </a:r>
            <a:r>
              <a:rPr lang="en-US" dirty="0">
                <a:solidFill>
                  <a:schemeClr val="bg1"/>
                </a:solidFill>
              </a:rPr>
              <a:t>(data[])</a:t>
            </a:r>
          </a:p>
          <a:p>
            <a:r>
              <a:rPr lang="en-US" dirty="0">
                <a:solidFill>
                  <a:schemeClr val="bg1"/>
                </a:solidFill>
              </a:rPr>
              <a:t>	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 to data.length-1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=data[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</a:rPr>
              <a:t>		move all elements data[j] greater than 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by one position;</a:t>
            </a:r>
          </a:p>
          <a:p>
            <a:r>
              <a:rPr lang="en-US" dirty="0">
                <a:solidFill>
                  <a:schemeClr val="bg1"/>
                </a:solidFill>
              </a:rPr>
              <a:t>		place 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in its proper position;</a:t>
            </a:r>
          </a:p>
        </p:txBody>
      </p:sp>
    </p:spTree>
    <p:extLst>
      <p:ext uri="{BB962C8B-B14F-4D97-AF65-F5344CB8AC3E}">
        <p14:creationId xmlns:p14="http://schemas.microsoft.com/office/powerpoint/2010/main" val="141255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769870"/>
            <a:ext cx="9053830" cy="35081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159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99563"/>
            <a:ext cx="8077201" cy="482503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15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xfrm>
            <a:off x="818712" y="2222287"/>
            <a:ext cx="3684708" cy="36365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Elementary Sorting Algorithms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AE8164-C8B5-E84F-A052-9AFC9853A64C}"/>
              </a:ext>
            </a:extLst>
          </p:cNvPr>
          <p:cNvSpPr txBox="1">
            <a:spLocks/>
          </p:cNvSpPr>
          <p:nvPr/>
        </p:nvSpPr>
        <p:spPr bwMode="auto">
          <a:xfrm>
            <a:off x="4948752" y="2222287"/>
            <a:ext cx="5212518" cy="3636511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Efficient Sorting Algorithms</a:t>
            </a:r>
          </a:p>
          <a:p>
            <a:pPr lvl="1"/>
            <a:r>
              <a:rPr lang="en-US" dirty="0"/>
              <a:t>Shell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Radix Sort (*)</a:t>
            </a:r>
          </a:p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370687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folHlink"/>
              </a:buClr>
            </a:pPr>
            <a:r>
              <a:rPr lang="en-US" dirty="0">
                <a:latin typeface="Arial" charset="0"/>
                <a:cs typeface="Arial" charset="0"/>
              </a:rPr>
              <a:t>Value present in each element is compared with subsequent elements to get the smallest/largest value</a:t>
            </a:r>
          </a:p>
          <a:p>
            <a:pPr>
              <a:spcBef>
                <a:spcPts val="600"/>
              </a:spcBef>
              <a:buClr>
                <a:schemeClr val="folHlink"/>
              </a:buClr>
            </a:pPr>
            <a:r>
              <a:rPr lang="en-US" dirty="0">
                <a:latin typeface="Arial" charset="0"/>
                <a:cs typeface="Arial" charset="0"/>
              </a:rPr>
              <a:t>There are 2 approaches in bubble sort implementation:</a:t>
            </a:r>
          </a:p>
          <a:p>
            <a:pPr marL="746125" lvl="2" indent="-346075" algn="just">
              <a:spcBef>
                <a:spcPts val="600"/>
              </a:spcBef>
              <a:buClr>
                <a:schemeClr val="folHlink"/>
              </a:buCl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Bottom-up</a:t>
            </a:r>
            <a:endParaRPr lang="en-US" i="1" dirty="0">
              <a:latin typeface="Arial" charset="0"/>
              <a:cs typeface="Arial" charset="0"/>
            </a:endParaRPr>
          </a:p>
          <a:p>
            <a:pPr marL="746125" lvl="2" indent="-346075" algn="just">
              <a:spcBef>
                <a:spcPts val="600"/>
              </a:spcBef>
              <a:buClr>
                <a:schemeClr val="folHlink"/>
              </a:buCl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Top-down</a:t>
            </a:r>
          </a:p>
          <a:p>
            <a:pPr marL="0" indent="-400050" algn="just">
              <a:spcBef>
                <a:spcPts val="600"/>
              </a:spcBef>
              <a:buClr>
                <a:schemeClr val="folHlink"/>
              </a:buClr>
              <a:buFont typeface="Wingdings" charset="0"/>
              <a:buChar char="§"/>
            </a:pPr>
            <a:r>
              <a:rPr lang="en-US" sz="3600" dirty="0"/>
              <a:t>Complexity  O(n</a:t>
            </a:r>
            <a:r>
              <a:rPr lang="en-US" sz="3600" baseline="30000" dirty="0"/>
              <a:t>2</a:t>
            </a:r>
            <a:r>
              <a:rPr lang="en-US" sz="3600" dirty="0"/>
              <a:t>); Best case  O(n)</a:t>
            </a:r>
            <a:endParaRPr lang="en-US" sz="36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6"/>
          <p:cNvSpPr>
            <a:spLocks noChangeArrowheads="1"/>
          </p:cNvSpPr>
          <p:nvPr/>
        </p:nvSpPr>
        <p:spPr bwMode="auto">
          <a:xfrm>
            <a:off x="4219575" y="3190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902970" y="4252198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</a:rPr>
              <a:t>For an array of </a:t>
            </a:r>
            <a:r>
              <a:rPr lang="en-US" sz="2800" b="1" kern="0" dirty="0">
                <a:latin typeface="Arial (Body)"/>
              </a:rPr>
              <a:t>n</a:t>
            </a:r>
            <a:r>
              <a:rPr lang="en-US" sz="2800" kern="0" dirty="0">
                <a:latin typeface="Arial (Body)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cs typeface="Times New Roman" pitchFamily="18" charset="0"/>
              </a:rPr>
              <a:t>With a[</a:t>
            </a:r>
            <a:r>
              <a:rPr lang="en-US" sz="2400" kern="0" dirty="0" err="1">
                <a:cs typeface="Times New Roman" pitchFamily="18" charset="0"/>
              </a:rPr>
              <a:t>i</a:t>
            </a:r>
            <a:r>
              <a:rPr lang="en-US" sz="2400" kern="0" dirty="0"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cs typeface="Times New Roman" pitchFamily="18" charset="0"/>
              </a:rPr>
              <a:t>If a[</a:t>
            </a:r>
            <a:r>
              <a:rPr lang="en-US" sz="2000" kern="0" dirty="0" err="1">
                <a:cs typeface="Times New Roman" pitchFamily="18" charset="0"/>
              </a:rPr>
              <a:t>i</a:t>
            </a:r>
            <a:r>
              <a:rPr lang="en-US" sz="2000" kern="0" dirty="0"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5322570" y="286893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98770" y="286893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89370" y="286893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379970" y="286893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70570" y="286893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361170" y="286893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4370" y="233553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5514883" y="233553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5790760" y="2704862"/>
            <a:ext cx="6521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4983501" y="252019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6465571" y="1954530"/>
            <a:ext cx="9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j=i+1=1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6617970" y="233553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6846571" y="2704862"/>
            <a:ext cx="4727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7AC63C12-7CB2-284F-91A4-DCDC8AC1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404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0833 4.44444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10833 4.44444E-6 " pathEditMode="relative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" grpId="0" animBg="1"/>
      <p:bldP spid="68" grpId="0" animBg="1"/>
      <p:bldP spid="5" grpId="0"/>
      <p:bldP spid="207872" grpId="0"/>
      <p:bldP spid="207878" grpId="0"/>
      <p:bldP spid="2078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3"/>
          <p:cNvSpPr>
            <a:spLocks noChangeArrowheads="1"/>
          </p:cNvSpPr>
          <p:nvPr/>
        </p:nvSpPr>
        <p:spPr bwMode="auto">
          <a:xfrm>
            <a:off x="4219575" y="9667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8899" name="Content Placeholder 2"/>
          <p:cNvSpPr>
            <a:spLocks noGrp="1"/>
          </p:cNvSpPr>
          <p:nvPr>
            <p:ph idx="1"/>
          </p:nvPr>
        </p:nvSpPr>
        <p:spPr>
          <a:xfrm>
            <a:off x="4219575" y="594360"/>
            <a:ext cx="6638925" cy="5943600"/>
          </a:xfrm>
          <a:solidFill>
            <a:srgbClr val="FFFFFF"/>
          </a:solidFill>
          <a:ln>
            <a:solidFill>
              <a:srgbClr val="C0504D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i,j,temp,arr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[5]={23,90,9,25,16};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 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=0;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&lt;4;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++)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{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for 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j=i+1; j&lt;5; j++)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{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if 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] &gt;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[j])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{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temp =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[j];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[j] =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];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] = temp;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     }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   }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urier New" charset="0"/>
                <a:cs typeface="Calibri" charset="0"/>
              </a:rPr>
              <a:t>}</a:t>
            </a:r>
            <a:endParaRPr lang="en-US" sz="2000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089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AE94DB-22FB-424B-87C7-B1C8D21EBA5D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BDE4A9-D18A-8E41-969E-A07ECB9A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83421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Sorting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Sort, Quick Sort, Merge sort, Heap sort, Radix sort</a:t>
            </a:r>
          </a:p>
        </p:txBody>
      </p:sp>
    </p:spTree>
    <p:extLst>
      <p:ext uri="{BB962C8B-B14F-4D97-AF65-F5344CB8AC3E}">
        <p14:creationId xmlns:p14="http://schemas.microsoft.com/office/powerpoint/2010/main" val="27740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algorithm, discovered by C.A.R Hoare</a:t>
            </a:r>
          </a:p>
          <a:p>
            <a:r>
              <a:rPr lang="en-US" dirty="0"/>
              <a:t>Example of divide and conquer algorithm</a:t>
            </a:r>
          </a:p>
          <a:p>
            <a:r>
              <a:rPr lang="en-US" dirty="0"/>
              <a:t>Two phases</a:t>
            </a:r>
          </a:p>
          <a:p>
            <a:pPr lvl="1"/>
            <a:r>
              <a:rPr lang="en-US" dirty="0"/>
              <a:t>Partition phase</a:t>
            </a:r>
          </a:p>
          <a:p>
            <a:pPr lvl="2"/>
            <a:r>
              <a:rPr lang="en-US" dirty="0"/>
              <a:t>Divide the work into half</a:t>
            </a:r>
          </a:p>
          <a:p>
            <a:pPr lvl="1"/>
            <a:r>
              <a:rPr lang="en-US" dirty="0"/>
              <a:t>Sort phase</a:t>
            </a:r>
          </a:p>
          <a:p>
            <a:pPr lvl="2"/>
            <a:r>
              <a:rPr lang="en-US" dirty="0"/>
              <a:t>Conquer the halves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pivot</a:t>
            </a:r>
          </a:p>
          <a:p>
            <a:pPr lvl="1"/>
            <a:r>
              <a:rPr lang="en-US" dirty="0"/>
              <a:t>Find the position for the pivot so that</a:t>
            </a:r>
          </a:p>
          <a:p>
            <a:pPr lvl="2"/>
            <a:r>
              <a:rPr lang="en-US" dirty="0"/>
              <a:t>All elements to the left are less</a:t>
            </a:r>
          </a:p>
          <a:p>
            <a:pPr lvl="2"/>
            <a:r>
              <a:rPr lang="en-US" dirty="0"/>
              <a:t>All elements to the right are greater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Conquer</a:t>
            </a:r>
          </a:p>
          <a:p>
            <a:pPr lvl="1"/>
            <a:r>
              <a:rPr lang="en-US" dirty="0"/>
              <a:t>Apply the same algorithm to each halves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4040542"/>
            <a:ext cx="44196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90" y="5566410"/>
            <a:ext cx="538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8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best case and average case O(n log n)</a:t>
            </a:r>
          </a:p>
          <a:p>
            <a:r>
              <a:rPr lang="en-US" dirty="0"/>
              <a:t>Can be O(n2)</a:t>
            </a:r>
          </a:p>
          <a:p>
            <a:r>
              <a:rPr lang="en-US" dirty="0"/>
              <a:t>Depends on pivot selection</a:t>
            </a:r>
          </a:p>
          <a:p>
            <a:pPr lvl="1"/>
            <a:r>
              <a:rPr lang="en-US" dirty="0"/>
              <a:t>Median-of-3</a:t>
            </a:r>
          </a:p>
          <a:p>
            <a:pPr lvl="1"/>
            <a:r>
              <a:rPr lang="en-US" dirty="0"/>
              <a:t>Random pivot</a:t>
            </a:r>
          </a:p>
          <a:p>
            <a:pPr lvl="1"/>
            <a:r>
              <a:rPr lang="en-US" dirty="0"/>
              <a:t>Better but no guarantee</a:t>
            </a:r>
          </a:p>
        </p:txBody>
      </p:sp>
    </p:spTree>
    <p:extLst>
      <p:ext uri="{BB962C8B-B14F-4D97-AF65-F5344CB8AC3E}">
        <p14:creationId xmlns:p14="http://schemas.microsoft.com/office/powerpoint/2010/main" val="432276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–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Heapsort</a:t>
            </a:r>
            <a:r>
              <a:rPr lang="en-US" dirty="0"/>
              <a:t> instead?</a:t>
            </a:r>
          </a:p>
          <a:p>
            <a:r>
              <a:rPr lang="en-US" dirty="0"/>
              <a:t>Quicksort is generally faster</a:t>
            </a:r>
          </a:p>
          <a:p>
            <a:pPr lvl="1"/>
            <a:r>
              <a:rPr lang="en-US" dirty="0"/>
              <a:t>Fewer comparisons and exchanges</a:t>
            </a:r>
          </a:p>
          <a:p>
            <a:pPr lvl="1"/>
            <a:r>
              <a:rPr lang="en-US" dirty="0"/>
              <a:t>Some empirical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0" y="4955540"/>
            <a:ext cx="5854700" cy="1460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8792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Sorting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000" y="2457450"/>
            <a:ext cx="87630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pivot value as the contents of Table[First]</a:t>
            </a:r>
          </a:p>
          <a:p>
            <a:r>
              <a:rPr lang="en-US" dirty="0"/>
              <a:t>Initialize Up to First and Down to Last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	Increment Up until Up selects the first element </a:t>
            </a:r>
            <a:r>
              <a:rPr lang="en-US" b="1" dirty="0"/>
              <a:t>&gt;</a:t>
            </a:r>
            <a:r>
              <a:rPr lang="en-US" dirty="0"/>
              <a:t> the pivot value</a:t>
            </a:r>
          </a:p>
          <a:p>
            <a:r>
              <a:rPr lang="en-US" dirty="0"/>
              <a:t>	Decrement Down until it selects the first element </a:t>
            </a:r>
            <a:r>
              <a:rPr lang="en-US" b="1" dirty="0"/>
              <a:t>&lt;=</a:t>
            </a:r>
            <a:r>
              <a:rPr lang="en-US" dirty="0"/>
              <a:t> the pivot value</a:t>
            </a:r>
          </a:p>
          <a:p>
            <a:r>
              <a:rPr lang="en-US" dirty="0"/>
              <a:t>	If Up&lt;Down exchange their values until Up meets or passes Down</a:t>
            </a:r>
          </a:p>
          <a:p>
            <a:r>
              <a:rPr lang="en-US" dirty="0"/>
              <a:t>Exchange Table[First] and Table[Down]</a:t>
            </a:r>
          </a:p>
          <a:p>
            <a:r>
              <a:rPr lang="en-US" dirty="0"/>
              <a:t>Define </a:t>
            </a:r>
            <a:r>
              <a:rPr lang="en-US" dirty="0" err="1"/>
              <a:t>PivIndex</a:t>
            </a:r>
            <a:r>
              <a:rPr lang="en-US" dirty="0"/>
              <a:t> as Down</a:t>
            </a:r>
          </a:p>
        </p:txBody>
      </p:sp>
    </p:spTree>
    <p:extLst>
      <p:ext uri="{BB962C8B-B14F-4D97-AF65-F5344CB8AC3E}">
        <p14:creationId xmlns:p14="http://schemas.microsoft.com/office/powerpoint/2010/main" val="214537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partition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0800"/>
            <a:ext cx="9144000" cy="420505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24642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79218" cy="438425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Mergesort</a:t>
            </a:r>
            <a:r>
              <a:rPr lang="en-US" dirty="0"/>
              <a:t> makes partitioning as simple as possible and concentrates on merging sorted halves of an array into one sorted array</a:t>
            </a:r>
          </a:p>
          <a:p>
            <a:r>
              <a:rPr lang="en-US" dirty="0"/>
              <a:t>Complexity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It was one of the first sorting algorithms used on a computer and was developed by John von Neumann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3795" y="3163379"/>
            <a:ext cx="5205271" cy="1754326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(data)</a:t>
            </a:r>
          </a:p>
          <a:p>
            <a:r>
              <a:rPr lang="en-US" dirty="0">
                <a:solidFill>
                  <a:schemeClr val="bg1"/>
                </a:solidFill>
              </a:rPr>
              <a:t>	if data have at least two elements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lefthalf</a:t>
            </a:r>
            <a:r>
              <a:rPr lang="en-US" dirty="0">
                <a:solidFill>
                  <a:schemeClr val="bg1"/>
                </a:solidFill>
              </a:rPr>
              <a:t> of data);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righthalf</a:t>
            </a:r>
            <a:r>
              <a:rPr lang="en-US" dirty="0">
                <a:solidFill>
                  <a:schemeClr val="bg1"/>
                </a:solidFill>
              </a:rPr>
              <a:t> of data);</a:t>
            </a:r>
          </a:p>
          <a:p>
            <a:r>
              <a:rPr lang="en-US" dirty="0">
                <a:solidFill>
                  <a:schemeClr val="bg1"/>
                </a:solidFill>
              </a:rPr>
              <a:t>	merge(both halves into a sorted list);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" y="2227123"/>
            <a:ext cx="6101350" cy="1754326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(data)</a:t>
            </a:r>
          </a:p>
          <a:p>
            <a:r>
              <a:rPr lang="en-US" dirty="0">
                <a:solidFill>
                  <a:schemeClr val="bg1"/>
                </a:solidFill>
              </a:rPr>
              <a:t>	if data have at least two elements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lefthalf</a:t>
            </a:r>
            <a:r>
              <a:rPr lang="en-US" dirty="0">
                <a:solidFill>
                  <a:schemeClr val="bg1"/>
                </a:solidFill>
              </a:rPr>
              <a:t> of data);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mergesort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righthalf</a:t>
            </a:r>
            <a:r>
              <a:rPr lang="en-US" dirty="0">
                <a:solidFill>
                  <a:schemeClr val="bg1"/>
                </a:solidFill>
              </a:rPr>
              <a:t> of data);</a:t>
            </a:r>
          </a:p>
          <a:p>
            <a:r>
              <a:rPr lang="en-US">
                <a:solidFill>
                  <a:schemeClr val="bg1"/>
                </a:solidFill>
              </a:rPr>
              <a:t>		merge</a:t>
            </a:r>
            <a:r>
              <a:rPr lang="en-US" dirty="0">
                <a:solidFill>
                  <a:schemeClr val="bg1"/>
                </a:solidFill>
              </a:rPr>
              <a:t>(both halves into a sorted list);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3160" y="4127898"/>
            <a:ext cx="9281160" cy="2585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 (array1, array2, array3)</a:t>
            </a:r>
          </a:p>
          <a:p>
            <a:r>
              <a:rPr lang="en-US" dirty="0">
                <a:solidFill>
                  <a:schemeClr val="bg1"/>
                </a:solidFill>
              </a:rPr>
              <a:t>	i1, i2, i3 are properly initialized;</a:t>
            </a:r>
          </a:p>
          <a:p>
            <a:r>
              <a:rPr lang="en-US" dirty="0">
                <a:solidFill>
                  <a:schemeClr val="bg1"/>
                </a:solidFill>
              </a:rPr>
              <a:t>	while both array2 and array3 contain elements;</a:t>
            </a:r>
          </a:p>
          <a:p>
            <a:r>
              <a:rPr lang="en-US" dirty="0">
                <a:solidFill>
                  <a:schemeClr val="bg1"/>
                </a:solidFill>
              </a:rPr>
              <a:t>		if array2[i2]&lt;array3[i3]</a:t>
            </a:r>
          </a:p>
          <a:p>
            <a:r>
              <a:rPr lang="en-US" dirty="0">
                <a:solidFill>
                  <a:schemeClr val="bg1"/>
                </a:solidFill>
              </a:rPr>
              <a:t>			array1[i1++]=array2[i2++]</a:t>
            </a:r>
          </a:p>
          <a:p>
            <a:r>
              <a:rPr lang="en-US" dirty="0">
                <a:solidFill>
                  <a:schemeClr val="bg1"/>
                </a:solidFill>
              </a:rPr>
              <a:t>		else </a:t>
            </a:r>
          </a:p>
          <a:p>
            <a:r>
              <a:rPr lang="en-US" dirty="0">
                <a:solidFill>
                  <a:schemeClr val="bg1"/>
                </a:solidFill>
              </a:rPr>
              <a:t>			array1[i1++]=array2[i3++]</a:t>
            </a:r>
          </a:p>
          <a:p>
            <a:r>
              <a:rPr lang="en-US" dirty="0">
                <a:solidFill>
                  <a:schemeClr val="bg1"/>
                </a:solidFill>
              </a:rPr>
              <a:t>	load into array1 the remaining elements of either array2 or array3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6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910578"/>
            <a:ext cx="6159500" cy="498075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34923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4071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Java provides two sets of versions for sorting methods: one for arrays and one for lists</a:t>
            </a:r>
          </a:p>
          <a:p>
            <a:r>
              <a:rPr lang="en-US" dirty="0"/>
              <a:t>The utility class Arrays includes method for</a:t>
            </a:r>
          </a:p>
          <a:p>
            <a:pPr lvl="1"/>
            <a:r>
              <a:rPr lang="en-US" dirty="0"/>
              <a:t>Search for elements with binary search</a:t>
            </a:r>
          </a:p>
          <a:p>
            <a:pPr lvl="1"/>
            <a:r>
              <a:rPr lang="en-US" dirty="0"/>
              <a:t>Filling arrays with a particular value</a:t>
            </a:r>
          </a:p>
          <a:p>
            <a:pPr lvl="1"/>
            <a:r>
              <a:rPr lang="en-US" dirty="0"/>
              <a:t>Converting array into a list</a:t>
            </a:r>
          </a:p>
          <a:p>
            <a:pPr lvl="1"/>
            <a:r>
              <a:rPr lang="en-US" dirty="0"/>
              <a:t>And sorting method</a:t>
            </a:r>
          </a:p>
          <a:p>
            <a:r>
              <a:rPr lang="en-US" dirty="0"/>
              <a:t>The sorting methods are provided for arrays with elements of all elementary types except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For each type of sorting method there are two versions</a:t>
            </a:r>
          </a:p>
          <a:p>
            <a:pPr lvl="1"/>
            <a:r>
              <a:rPr lang="en-US" dirty="0"/>
              <a:t>One for sorting an entire array </a:t>
            </a:r>
          </a:p>
          <a:p>
            <a:pPr lvl="2"/>
            <a:r>
              <a:rPr lang="en-US" i="1" dirty="0">
                <a:latin typeface="Courier"/>
                <a:cs typeface="Courier"/>
              </a:rPr>
              <a:t>public static void sort(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[] a)</a:t>
            </a:r>
          </a:p>
          <a:p>
            <a:pPr lvl="1"/>
            <a:r>
              <a:rPr lang="en-US" dirty="0"/>
              <a:t>One for sorting a </a:t>
            </a:r>
            <a:r>
              <a:rPr lang="en-US" dirty="0" err="1"/>
              <a:t>subarray</a:t>
            </a:r>
            <a:r>
              <a:rPr lang="en-US" dirty="0"/>
              <a:t> </a:t>
            </a:r>
          </a:p>
          <a:p>
            <a:pPr lvl="2"/>
            <a:r>
              <a:rPr lang="en-US" i="1" dirty="0">
                <a:latin typeface="Courier"/>
                <a:cs typeface="Courier"/>
              </a:rPr>
              <a:t>public static void sort(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[] a, 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 first, 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 last)</a:t>
            </a:r>
          </a:p>
        </p:txBody>
      </p:sp>
    </p:spTree>
    <p:extLst>
      <p:ext uri="{BB962C8B-B14F-4D97-AF65-F5344CB8AC3E}">
        <p14:creationId xmlns:p14="http://schemas.microsoft.com/office/powerpoint/2010/main" val="1035799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attempt to localize the exchanges of array elements by finding a misplaced element first and putting it in its final place</a:t>
            </a:r>
          </a:p>
          <a:p>
            <a:r>
              <a:rPr lang="en-US" dirty="0"/>
              <a:t>Its complexity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5480" y="4391948"/>
            <a:ext cx="93345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selectionsort</a:t>
            </a:r>
            <a:r>
              <a:rPr lang="en-US" dirty="0"/>
              <a:t>(data[])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data.length-2</a:t>
            </a:r>
          </a:p>
          <a:p>
            <a:r>
              <a:rPr lang="en-US" dirty="0"/>
              <a:t>	select the smallest (or largest) element data[k] among data[</a:t>
            </a:r>
            <a:r>
              <a:rPr lang="en-US" dirty="0" err="1"/>
              <a:t>i</a:t>
            </a:r>
            <a:r>
              <a:rPr lang="en-US" dirty="0"/>
              <a:t>],…, 	data[data.length-1];</a:t>
            </a:r>
          </a:p>
          <a:p>
            <a:r>
              <a:rPr lang="en-US" dirty="0"/>
              <a:t>	swap data[</a:t>
            </a:r>
            <a:r>
              <a:rPr lang="en-US" dirty="0" err="1"/>
              <a:t>i</a:t>
            </a:r>
            <a:r>
              <a:rPr lang="en-US" dirty="0"/>
              <a:t>] with data[k];</a:t>
            </a:r>
          </a:p>
        </p:txBody>
      </p:sp>
    </p:spTree>
    <p:extLst>
      <p:ext uri="{BB962C8B-B14F-4D97-AF65-F5344CB8AC3E}">
        <p14:creationId xmlns:p14="http://schemas.microsoft.com/office/powerpoint/2010/main" val="89871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2149492"/>
            <a:ext cx="6324600" cy="443060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9278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179288"/>
            <a:ext cx="7639050" cy="446722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4111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0946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0947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0948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950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09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C7D296-CFB2-9E47-A62A-2F018101E1F9}" type="slidenum">
              <a:rPr lang="en-US" sz="140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3657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53</TotalTime>
  <Words>788</Words>
  <Application>Microsoft Macintosh PowerPoint</Application>
  <PresentationFormat>Widescreen</PresentationFormat>
  <Paragraphs>303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Arial (Body)</vt:lpstr>
      <vt:lpstr>Calibri</vt:lpstr>
      <vt:lpstr>Century Gothic</vt:lpstr>
      <vt:lpstr>Courier</vt:lpstr>
      <vt:lpstr>Courier New</vt:lpstr>
      <vt:lpstr>Tahoma</vt:lpstr>
      <vt:lpstr>Times New Roman</vt:lpstr>
      <vt:lpstr>Wingdings</vt:lpstr>
      <vt:lpstr>Wingdings 2</vt:lpstr>
      <vt:lpstr>Quotable</vt:lpstr>
      <vt:lpstr>Data Structures and Algorithms</vt:lpstr>
      <vt:lpstr>Objectives</vt:lpstr>
      <vt:lpstr>Elementary Sorting Algorithm</vt:lpstr>
      <vt:lpstr>Selection sort</vt:lpstr>
      <vt:lpstr>Selection sort</vt:lpstr>
      <vt:lpstr>Selection example</vt:lpstr>
      <vt:lpstr>Selection sort implementation</vt:lpstr>
      <vt:lpstr>Insertion sort algorithm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example</vt:lpstr>
      <vt:lpstr>Insertion sort</vt:lpstr>
      <vt:lpstr>Bubble Sort</vt:lpstr>
      <vt:lpstr>Bubble Sort</vt:lpstr>
      <vt:lpstr>Bubble Sort</vt:lpstr>
      <vt:lpstr>Bubble Sort</vt:lpstr>
      <vt:lpstr>Efficient Sorting Algorithms</vt:lpstr>
      <vt:lpstr>Quick Sort</vt:lpstr>
      <vt:lpstr>Quick sort</vt:lpstr>
      <vt:lpstr>Partition &amp; conquer</vt:lpstr>
      <vt:lpstr>Quick sort complexity</vt:lpstr>
      <vt:lpstr>Quicksort – Why bother?</vt:lpstr>
      <vt:lpstr>How to partition</vt:lpstr>
      <vt:lpstr>How do we partition</vt:lpstr>
      <vt:lpstr>Mergesort</vt:lpstr>
      <vt:lpstr>Mergesort</vt:lpstr>
      <vt:lpstr>Mergesort algorithm</vt:lpstr>
      <vt:lpstr>Mergesort example</vt:lpstr>
      <vt:lpstr>Sorting in java.util</vt:lpstr>
      <vt:lpstr>Sorting in java.util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30</cp:revision>
  <dcterms:created xsi:type="dcterms:W3CDTF">2019-06-06T17:31:49Z</dcterms:created>
  <dcterms:modified xsi:type="dcterms:W3CDTF">2019-06-06T19:27:54Z</dcterms:modified>
</cp:coreProperties>
</file>