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9"/>
  </p:notesMasterIdLst>
  <p:sldIdLst>
    <p:sldId id="256" r:id="rId2"/>
    <p:sldId id="258" r:id="rId3"/>
    <p:sldId id="260" r:id="rId4"/>
    <p:sldId id="261" r:id="rId5"/>
    <p:sldId id="263" r:id="rId6"/>
    <p:sldId id="262" r:id="rId7"/>
    <p:sldId id="264" r:id="rId8"/>
    <p:sldId id="265" r:id="rId9"/>
    <p:sldId id="267" r:id="rId10"/>
    <p:sldId id="269" r:id="rId11"/>
    <p:sldId id="268" r:id="rId12"/>
    <p:sldId id="272" r:id="rId13"/>
    <p:sldId id="273" r:id="rId14"/>
    <p:sldId id="274" r:id="rId15"/>
    <p:sldId id="328" r:id="rId16"/>
    <p:sldId id="329" r:id="rId17"/>
    <p:sldId id="276" r:id="rId18"/>
    <p:sldId id="277" r:id="rId19"/>
    <p:sldId id="278" r:id="rId20"/>
    <p:sldId id="279" r:id="rId21"/>
    <p:sldId id="280" r:id="rId22"/>
    <p:sldId id="281" r:id="rId23"/>
    <p:sldId id="283" r:id="rId24"/>
    <p:sldId id="320" r:id="rId25"/>
    <p:sldId id="322" r:id="rId26"/>
    <p:sldId id="323" r:id="rId27"/>
    <p:sldId id="324" r:id="rId28"/>
    <p:sldId id="325" r:id="rId29"/>
    <p:sldId id="326" r:id="rId30"/>
    <p:sldId id="330" r:id="rId31"/>
    <p:sldId id="282" r:id="rId32"/>
    <p:sldId id="327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7" r:id="rId43"/>
    <p:sldId id="298" r:id="rId44"/>
    <p:sldId id="331" r:id="rId45"/>
    <p:sldId id="296" r:id="rId46"/>
    <p:sldId id="332" r:id="rId47"/>
    <p:sldId id="275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6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C5638-5A35-D145-A559-832719A4F74F}" type="datetimeFigureOut">
              <a:rPr lang="en-US" smtClean="0"/>
              <a:t>6/7/19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FA5D0-C751-B340-BDA9-D4A2F6955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50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 Node Right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00D64-C8A8-F44C-A3D6-898140BB921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36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68473-7349-384D-8E89-526A6A5CA0FF}" type="datetime1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14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14B32-833B-9146-912D-E6E5232471EA}" type="datetime1">
              <a:rPr lang="en-US" smtClean="0"/>
              <a:t>6/7/19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63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DF-B6AC-4843-B811-4014057B7E61}" type="datetime1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36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BD6D-0D0C-2849-A25A-C7A0211DF331}" type="datetime1">
              <a:rPr lang="en-US" smtClean="0"/>
              <a:t>6/7/19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00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95A9-AD5D-3041-8593-C0082C79F9BF}" type="datetime1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03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5305B-7788-4442-9673-22247B6F3FDB}" type="datetime1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82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6139-02AA-1945-B1D6-5443B19B3305}" type="datetime1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9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1B7B-8C90-DF4E-A742-504BBB462AAD}" type="datetime1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1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6BF92-B8DC-9942-A09E-07F5481D367F}" type="datetime1">
              <a:rPr lang="en-US" smtClean="0"/>
              <a:t>6/7/19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12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0FC7-A67D-7F49-BA77-3F453AE33D09}" type="datetime1">
              <a:rPr lang="en-US" smtClean="0"/>
              <a:t>6/7/19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57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5521-BD35-2340-8C76-19A1BD42892B}" type="datetime1">
              <a:rPr lang="en-US" smtClean="0"/>
              <a:t>6/7/19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9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EA02-DA93-C449-AF48-CBE9131496C2}" type="datetime1">
              <a:rPr lang="en-US" smtClean="0"/>
              <a:t>6/7/19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82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2B93-EA90-7F41-8175-F0A1A60A189B}" type="datetime1">
              <a:rPr lang="en-US" smtClean="0"/>
              <a:t>6/7/19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10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49A3CA3-F2A0-7342-8F3C-A8A79C365622}" type="datetime1">
              <a:rPr lang="en-US" smtClean="0"/>
              <a:t>6/7/19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17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530822F-812F-8D42-90F5-EBADC8205FD1}" type="datetime1">
              <a:rPr lang="en-US" smtClean="0"/>
              <a:t>6/7/19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995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E8D85-8E7D-3F44-8175-AD256A520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Structures and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3C17F-5071-8C4B-B2FA-152DF644B9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LECTURE 07: BINARY TREE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2445E-2AEF-CE4E-9218-3D9C16B07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26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Definition, Types, Traversal</a:t>
            </a:r>
          </a:p>
        </p:txBody>
      </p:sp>
    </p:spTree>
    <p:extLst>
      <p:ext uri="{BB962C8B-B14F-4D97-AF65-F5344CB8AC3E}">
        <p14:creationId xmlns:p14="http://schemas.microsoft.com/office/powerpoint/2010/main" val="1401929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Binary tree: each node has </a:t>
            </a:r>
            <a:r>
              <a:rPr lang="en-US" sz="2400" b="1" dirty="0"/>
              <a:t>at most two children</a:t>
            </a:r>
          </a:p>
          <a:p>
            <a:pPr lvl="1"/>
            <a:r>
              <a:rPr lang="en-US" sz="2000" dirty="0"/>
              <a:t>Empty tree is a binary tree</a:t>
            </a:r>
          </a:p>
          <a:p>
            <a:pPr lvl="1"/>
            <a:r>
              <a:rPr lang="en-US" sz="2000" dirty="0"/>
              <a:t>Each child may be empty or designated as either left child or right child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270" y="3823970"/>
            <a:ext cx="7330160" cy="26670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984489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Binary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Full binary tree </a:t>
            </a:r>
            <a:r>
              <a:rPr lang="en-US" sz="2400" dirty="0"/>
              <a:t>(sometimes proper binary tree or 2-tree): every node other than the leaves has two children</a:t>
            </a:r>
          </a:p>
          <a:p>
            <a:r>
              <a:rPr lang="en-US" sz="2400" b="1" dirty="0"/>
              <a:t>Complete binary tree</a:t>
            </a:r>
            <a:r>
              <a:rPr lang="en-US" sz="2400" dirty="0"/>
              <a:t>: all non-terminal nodes have both children, and all leaves are at the same level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552" y="4040542"/>
            <a:ext cx="6172200" cy="23749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82030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Tree traversal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Process of visiting each node in the tree exactly one time</a:t>
            </a:r>
          </a:p>
          <a:p>
            <a:r>
              <a:rPr lang="en-US" sz="2400" b="1" dirty="0"/>
              <a:t>Breadth-first traversal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Visiting each node starting from lowest (or highest) level and moving down (or up) level by level</a:t>
            </a:r>
          </a:p>
          <a:p>
            <a:pPr lvl="1"/>
            <a:r>
              <a:rPr lang="en-US" sz="2000" dirty="0"/>
              <a:t>Visiting nodes on each level from left to right (or from right to left)</a:t>
            </a:r>
          </a:p>
        </p:txBody>
      </p:sp>
    </p:spTree>
    <p:extLst>
      <p:ext uri="{BB962C8B-B14F-4D97-AF65-F5344CB8AC3E}">
        <p14:creationId xmlns:p14="http://schemas.microsoft.com/office/powerpoint/2010/main" val="2239431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Tree traversal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930401"/>
            <a:ext cx="4305300" cy="3980011"/>
          </a:xfrm>
          <a:prstGeom prst="rect">
            <a:avLst/>
          </a:prstGeom>
          <a:ln>
            <a:solidFill>
              <a:srgbClr val="C0504D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4495801" y="6102281"/>
            <a:ext cx="2544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Bread-first traversal:</a:t>
            </a:r>
          </a:p>
          <a:p>
            <a:r>
              <a:rPr lang="en-US" b="1" dirty="0"/>
              <a:t>A, B, C, D, E, F, G, H, I</a:t>
            </a:r>
          </a:p>
        </p:txBody>
      </p:sp>
    </p:spTree>
    <p:extLst>
      <p:ext uri="{BB962C8B-B14F-4D97-AF65-F5344CB8AC3E}">
        <p14:creationId xmlns:p14="http://schemas.microsoft.com/office/powerpoint/2010/main" val="4290827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Tutorial: visit first or recursive call first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743" y="1908629"/>
            <a:ext cx="7525658" cy="4825828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175199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Depth-first traversal:</a:t>
            </a:r>
          </a:p>
          <a:p>
            <a:pPr lvl="1"/>
            <a:r>
              <a:rPr lang="en-US" sz="2000" dirty="0"/>
              <a:t>Proceeds as far as possible to the left (or right)</a:t>
            </a:r>
          </a:p>
          <a:p>
            <a:pPr lvl="1"/>
            <a:r>
              <a:rPr lang="en-US" sz="2000" dirty="0"/>
              <a:t>Then backs up until the first crossroad</a:t>
            </a:r>
          </a:p>
          <a:p>
            <a:pPr lvl="1"/>
            <a:r>
              <a:rPr lang="en-US" sz="2000" dirty="0"/>
              <a:t>Goes one step to the right (or left)</a:t>
            </a:r>
          </a:p>
          <a:p>
            <a:pPr lvl="1"/>
            <a:r>
              <a:rPr lang="en-US" sz="2000" dirty="0"/>
              <a:t>Again, as far as possible to the left (or right)</a:t>
            </a:r>
          </a:p>
          <a:p>
            <a:r>
              <a:rPr lang="en-US" sz="2400" dirty="0"/>
              <a:t>There are three tasks to be done:</a:t>
            </a:r>
          </a:p>
          <a:p>
            <a:pPr lvl="1"/>
            <a:r>
              <a:rPr lang="en-US" sz="2000" dirty="0"/>
              <a:t>V: Visiting a node</a:t>
            </a:r>
          </a:p>
          <a:p>
            <a:pPr lvl="1"/>
            <a:r>
              <a:rPr lang="en-US" sz="2000" dirty="0"/>
              <a:t>L: Traversing the left </a:t>
            </a:r>
            <a:r>
              <a:rPr lang="en-US" sz="2000" dirty="0" err="1"/>
              <a:t>subtree</a:t>
            </a:r>
            <a:endParaRPr lang="en-US" sz="2000" dirty="0"/>
          </a:p>
          <a:p>
            <a:pPr lvl="1"/>
            <a:r>
              <a:rPr lang="en-US" sz="2000" dirty="0"/>
              <a:t>R: Traversing the right </a:t>
            </a:r>
            <a:r>
              <a:rPr lang="en-US" sz="2000" dirty="0" err="1"/>
              <a:t>subtree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94812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of depth-first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Three tasks can be ordered in 3!=6 ways</a:t>
            </a:r>
          </a:p>
          <a:p>
            <a:r>
              <a:rPr lang="en-US" sz="2400" dirty="0"/>
              <a:t>There are 6 possible ordered depth-first traversals</a:t>
            </a:r>
          </a:p>
          <a:p>
            <a:r>
              <a:rPr lang="en-US" sz="2400" dirty="0"/>
              <a:t>It can be reduced to 3 traversals </a:t>
            </a:r>
          </a:p>
          <a:p>
            <a:pPr lvl="1"/>
            <a:r>
              <a:rPr lang="en-US" sz="2000" dirty="0"/>
              <a:t>The move is always from left to right and </a:t>
            </a:r>
          </a:p>
          <a:p>
            <a:pPr lvl="1"/>
            <a:r>
              <a:rPr lang="en-US" sz="2000" dirty="0"/>
              <a:t>Attention is focused on the first column.</a:t>
            </a:r>
          </a:p>
          <a:p>
            <a:r>
              <a:rPr lang="en-US" sz="2400" dirty="0"/>
              <a:t>The 3 traversals are given these standard names</a:t>
            </a:r>
          </a:p>
          <a:p>
            <a:pPr lvl="1"/>
            <a:r>
              <a:rPr lang="en-US" sz="2000" dirty="0"/>
              <a:t>VLR: Preorder traversal (or NLR)</a:t>
            </a:r>
          </a:p>
          <a:p>
            <a:pPr lvl="1"/>
            <a:r>
              <a:rPr lang="en-US" sz="2000" dirty="0"/>
              <a:t>LVR: </a:t>
            </a:r>
            <a:r>
              <a:rPr lang="en-US" sz="2000" dirty="0" err="1"/>
              <a:t>Inorder</a:t>
            </a:r>
            <a:r>
              <a:rPr lang="en-US" sz="2000" dirty="0"/>
              <a:t> traversal (or LNR)</a:t>
            </a:r>
          </a:p>
          <a:p>
            <a:pPr lvl="1"/>
            <a:r>
              <a:rPr lang="en-US" sz="2000" dirty="0"/>
              <a:t>LRV: </a:t>
            </a:r>
            <a:r>
              <a:rPr lang="en-US" sz="2000" dirty="0" err="1"/>
              <a:t>Postorder</a:t>
            </a:r>
            <a:r>
              <a:rPr lang="en-US" sz="2000" dirty="0"/>
              <a:t> (or LRN)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33486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tree traversal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524000"/>
            <a:ext cx="8305800" cy="5195866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2040397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Traversal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6405048" cy="4235663"/>
          </a:xfrm>
        </p:spPr>
        <p:txBody>
          <a:bodyPr anchor="t">
            <a:normAutofit/>
          </a:bodyPr>
          <a:lstStyle/>
          <a:p>
            <a:r>
              <a:rPr lang="en-US" sz="2000" dirty="0"/>
              <a:t>Preorder traversal: F, B, A, D, C, E, G, I, H (root, left, right)</a:t>
            </a:r>
          </a:p>
          <a:p>
            <a:r>
              <a:rPr lang="en-US" sz="2000" dirty="0" err="1"/>
              <a:t>Inorder</a:t>
            </a:r>
            <a:r>
              <a:rPr lang="en-US" sz="2000" dirty="0"/>
              <a:t> traversal: A, B, C, D, E, F, G, H, I (left, root, right)</a:t>
            </a:r>
          </a:p>
          <a:p>
            <a:r>
              <a:rPr lang="en-US" sz="2000" dirty="0" err="1"/>
              <a:t>Postorder</a:t>
            </a:r>
            <a:r>
              <a:rPr lang="en-US" sz="2000" dirty="0"/>
              <a:t> traversal: A, C, E, D, B, H, I, G, F (left, right, root)</a:t>
            </a:r>
          </a:p>
          <a:p>
            <a:r>
              <a:rPr lang="en-US" sz="2000" dirty="0"/>
              <a:t>Level-order traversal (breadth-first): F, B, G, A, D, I, C, E, 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550" y="2769870"/>
            <a:ext cx="3644900" cy="27686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080653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46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 implementation</a:t>
            </a:r>
            <a:br>
              <a:rPr lang="en-US"/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566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- Binary tree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599" y="2160590"/>
            <a:ext cx="8001001" cy="4392610"/>
          </a:xfrm>
        </p:spPr>
        <p:txBody>
          <a:bodyPr>
            <a:noAutofit/>
          </a:bodyPr>
          <a:lstStyle/>
          <a:p>
            <a:r>
              <a:rPr lang="en-US" sz="2000" dirty="0"/>
              <a:t>Binary trees can be implemented at least in two ways</a:t>
            </a:r>
          </a:p>
          <a:p>
            <a:pPr lvl="1"/>
            <a:r>
              <a:rPr lang="en-US" sz="1800" dirty="0"/>
              <a:t>As arrays</a:t>
            </a:r>
          </a:p>
          <a:p>
            <a:pPr lvl="1"/>
            <a:r>
              <a:rPr lang="en-US" sz="1800" dirty="0"/>
              <a:t>As linked structures</a:t>
            </a:r>
          </a:p>
          <a:p>
            <a:r>
              <a:rPr lang="en-US" sz="2000" dirty="0"/>
              <a:t>To implement tree as an array</a:t>
            </a:r>
          </a:p>
          <a:p>
            <a:pPr lvl="1"/>
            <a:r>
              <a:rPr lang="en-US" sz="1800" dirty="0"/>
              <a:t>A node is declared as an object with </a:t>
            </a:r>
          </a:p>
          <a:p>
            <a:pPr lvl="2"/>
            <a:r>
              <a:rPr lang="en-US" sz="1600" dirty="0"/>
              <a:t>Information field and</a:t>
            </a:r>
          </a:p>
          <a:p>
            <a:pPr lvl="2"/>
            <a:r>
              <a:rPr lang="en-US" sz="1600" dirty="0"/>
              <a:t>Two </a:t>
            </a:r>
            <a:r>
              <a:rPr lang="en-US" sz="1600" b="1" dirty="0"/>
              <a:t>reference</a:t>
            </a:r>
            <a:r>
              <a:rPr lang="en-US" sz="1600" dirty="0"/>
              <a:t> fields</a:t>
            </a:r>
          </a:p>
          <a:p>
            <a:pPr lvl="1"/>
            <a:r>
              <a:rPr lang="en-US" sz="1800" dirty="0"/>
              <a:t>These reference fields contain the indexes of the array cells in which the left and the right children are stored, if any.</a:t>
            </a:r>
          </a:p>
          <a:p>
            <a:pPr lvl="1"/>
            <a:r>
              <a:rPr lang="en-US" sz="1800" dirty="0"/>
              <a:t>It is hard to predict how many nodes will be created during program execution</a:t>
            </a:r>
          </a:p>
          <a:p>
            <a:pPr lvl="2"/>
            <a:r>
              <a:rPr lang="en-US" sz="1600" dirty="0"/>
              <a:t>How to reserve spaces and know the size to define an array?</a:t>
            </a:r>
          </a:p>
        </p:txBody>
      </p:sp>
    </p:spTree>
    <p:extLst>
      <p:ext uri="{BB962C8B-B14F-4D97-AF65-F5344CB8AC3E}">
        <p14:creationId xmlns:p14="http://schemas.microsoft.com/office/powerpoint/2010/main" val="1912755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- Binary tree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0" y="1930400"/>
            <a:ext cx="6477000" cy="1981200"/>
          </a:xfrm>
        </p:spPr>
        <p:txBody>
          <a:bodyPr>
            <a:normAutofit/>
          </a:bodyPr>
          <a:lstStyle/>
          <a:p>
            <a:r>
              <a:rPr lang="en-US" sz="2400" dirty="0"/>
              <a:t>Linked structure implementation</a:t>
            </a:r>
          </a:p>
          <a:p>
            <a:pPr lvl="1"/>
            <a:r>
              <a:rPr lang="en-US" sz="2000" dirty="0"/>
              <a:t>A node is declared as an object with</a:t>
            </a:r>
          </a:p>
          <a:p>
            <a:pPr lvl="2"/>
            <a:r>
              <a:rPr lang="en-US" sz="1800" dirty="0"/>
              <a:t>Information field and</a:t>
            </a:r>
          </a:p>
          <a:p>
            <a:pPr lvl="2"/>
            <a:r>
              <a:rPr lang="en-US" sz="1800" dirty="0"/>
              <a:t>Two reference fields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969" y="4158343"/>
            <a:ext cx="3429000" cy="2667001"/>
          </a:xfrm>
          <a:prstGeom prst="rect">
            <a:avLst/>
          </a:prstGeom>
          <a:ln>
            <a:solidFill>
              <a:srgbClr val="C0504D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4158342"/>
            <a:ext cx="4584700" cy="261620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68945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Implementation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300" y="3505200"/>
            <a:ext cx="8674100" cy="3200400"/>
          </a:xfrm>
          <a:prstGeom prst="rect">
            <a:avLst/>
          </a:prstGeom>
          <a:ln>
            <a:solidFill>
              <a:srgbClr val="C0504D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447800"/>
            <a:ext cx="8686800" cy="189341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2176104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082" y="1447800"/>
            <a:ext cx="3470519" cy="2667000"/>
          </a:xfrm>
          <a:prstGeom prst="rect">
            <a:avLst/>
          </a:prstGeom>
          <a:ln>
            <a:solidFill>
              <a:srgbClr val="C0504D"/>
            </a:solidFill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981200" y="44297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486400" y="1447800"/>
            <a:ext cx="5029200" cy="2667000"/>
          </a:xfrm>
          <a:prstGeom prst="rect">
            <a:avLst/>
          </a:prstGeom>
          <a:solidFill>
            <a:schemeClr val="bg1"/>
          </a:solidFill>
          <a:ln>
            <a:solidFill>
              <a:srgbClr val="C0504D"/>
            </a:solidFill>
          </a:ln>
        </p:spPr>
        <p:txBody>
          <a:bodyPr wrap="none" rtlCol="0">
            <a:norm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Put the root node into the queue</a:t>
            </a:r>
          </a:p>
          <a:p>
            <a:pPr marL="342900" indent="-342900">
              <a:buAutoNum type="arabicPeriod"/>
            </a:pPr>
            <a:r>
              <a:rPr lang="en-US" dirty="0"/>
              <a:t>Repeat following steps </a:t>
            </a:r>
            <a:br>
              <a:rPr lang="en-US" dirty="0"/>
            </a:br>
            <a:r>
              <a:rPr lang="en-US" dirty="0"/>
              <a:t>(till no more node in the queue to process)</a:t>
            </a:r>
          </a:p>
          <a:p>
            <a:pPr marL="800100" lvl="1" indent="-342900">
              <a:buAutoNum type="arabicPeriod"/>
            </a:pPr>
            <a:r>
              <a:rPr lang="en-US" dirty="0" err="1"/>
              <a:t>Dequeue</a:t>
            </a:r>
            <a:r>
              <a:rPr lang="en-US" dirty="0"/>
              <a:t> the node from the queue</a:t>
            </a:r>
          </a:p>
          <a:p>
            <a:pPr marL="800100" lvl="1" indent="-342900">
              <a:buAutoNum type="arabicPeriod"/>
            </a:pPr>
            <a:r>
              <a:rPr lang="en-US" dirty="0"/>
              <a:t>Put its children (if there’s) into the queue</a:t>
            </a:r>
          </a:p>
          <a:p>
            <a:pPr marL="800100" lvl="1" indent="-342900">
              <a:buAutoNum type="arabicPeriod"/>
            </a:pPr>
            <a:r>
              <a:rPr lang="en-US" dirty="0"/>
              <a:t>Display value of the node</a:t>
            </a:r>
          </a:p>
        </p:txBody>
      </p:sp>
      <p:sp>
        <p:nvSpPr>
          <p:cNvPr id="3" name="Oval 2"/>
          <p:cNvSpPr/>
          <p:nvPr/>
        </p:nvSpPr>
        <p:spPr>
          <a:xfrm>
            <a:off x="3200400" y="1600200"/>
            <a:ext cx="457200" cy="457200"/>
          </a:xfrm>
          <a:prstGeom prst="ellipse">
            <a:avLst/>
          </a:prstGeom>
          <a:solidFill>
            <a:srgbClr val="C0504D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3" idx="4"/>
          </p:cNvCxnSpPr>
          <p:nvPr/>
        </p:nvCxnSpPr>
        <p:spPr>
          <a:xfrm flipH="1">
            <a:off x="2286000" y="2057400"/>
            <a:ext cx="1143000" cy="2362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33600" y="44196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077200" y="4953000"/>
            <a:ext cx="2438400" cy="1752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Output: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321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082" y="1447800"/>
            <a:ext cx="3470519" cy="2667000"/>
          </a:xfrm>
          <a:prstGeom prst="rect">
            <a:avLst/>
          </a:prstGeom>
          <a:ln>
            <a:solidFill>
              <a:srgbClr val="C0504D"/>
            </a:solidFill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981200" y="44297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486400" y="1447800"/>
            <a:ext cx="5029200" cy="2667000"/>
          </a:xfrm>
          <a:prstGeom prst="rect">
            <a:avLst/>
          </a:prstGeom>
          <a:solidFill>
            <a:schemeClr val="bg1"/>
          </a:solidFill>
          <a:ln>
            <a:solidFill>
              <a:srgbClr val="C0504D"/>
            </a:solidFill>
          </a:ln>
        </p:spPr>
        <p:txBody>
          <a:bodyPr wrap="none" rtlCol="0">
            <a:norm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Put the root node into the queue</a:t>
            </a:r>
          </a:p>
          <a:p>
            <a:pPr marL="342900" indent="-342900">
              <a:buAutoNum type="arabicPeriod"/>
            </a:pPr>
            <a:r>
              <a:rPr lang="en-US" dirty="0"/>
              <a:t>Repeat following steps </a:t>
            </a:r>
            <a:br>
              <a:rPr lang="en-US" dirty="0"/>
            </a:br>
            <a:r>
              <a:rPr lang="en-US" dirty="0"/>
              <a:t>(till no more node in the queue to process)</a:t>
            </a:r>
          </a:p>
          <a:p>
            <a:pPr marL="800100" lvl="1" indent="-342900"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Dequeue</a:t>
            </a:r>
            <a:r>
              <a:rPr lang="en-US" dirty="0">
                <a:solidFill>
                  <a:srgbClr val="FF0000"/>
                </a:solidFill>
              </a:rPr>
              <a:t> the node from the queue</a:t>
            </a:r>
          </a:p>
          <a:p>
            <a:pPr marL="800100" lvl="1" indent="-342900">
              <a:buAutoNum type="arabicPeriod"/>
            </a:pPr>
            <a:r>
              <a:rPr lang="en-US" dirty="0"/>
              <a:t>Put its children (if there’s) into the queue</a:t>
            </a:r>
          </a:p>
          <a:p>
            <a:pPr marL="800100" lvl="1" indent="-342900">
              <a:buAutoNum type="arabicPeriod"/>
            </a:pPr>
            <a:r>
              <a:rPr lang="en-US" dirty="0"/>
              <a:t>Display value of the node</a:t>
            </a:r>
          </a:p>
        </p:txBody>
      </p:sp>
      <p:sp>
        <p:nvSpPr>
          <p:cNvPr id="3" name="Oval 2"/>
          <p:cNvSpPr/>
          <p:nvPr/>
        </p:nvSpPr>
        <p:spPr>
          <a:xfrm>
            <a:off x="3200400" y="1600200"/>
            <a:ext cx="457200" cy="457200"/>
          </a:xfrm>
          <a:prstGeom prst="ellipse">
            <a:avLst/>
          </a:prstGeom>
          <a:solidFill>
            <a:srgbClr val="C0504D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33600" y="44196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77200" y="4953000"/>
            <a:ext cx="2438400" cy="1752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Output: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69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949E-6 -6.98358E-6 L 0.0833 0.16654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082" y="1447800"/>
            <a:ext cx="3470519" cy="2667000"/>
          </a:xfrm>
          <a:prstGeom prst="rect">
            <a:avLst/>
          </a:prstGeom>
          <a:ln>
            <a:solidFill>
              <a:srgbClr val="C0504D"/>
            </a:solidFill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981200" y="44297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486400" y="1447800"/>
            <a:ext cx="5029200" cy="2667000"/>
          </a:xfrm>
          <a:prstGeom prst="rect">
            <a:avLst/>
          </a:prstGeom>
          <a:solidFill>
            <a:schemeClr val="bg1"/>
          </a:solidFill>
          <a:ln>
            <a:solidFill>
              <a:srgbClr val="C0504D"/>
            </a:solidFill>
          </a:ln>
        </p:spPr>
        <p:txBody>
          <a:bodyPr wrap="none" rtlCol="0">
            <a:norm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Put the root node into the queue</a:t>
            </a:r>
          </a:p>
          <a:p>
            <a:pPr marL="342900" indent="-342900">
              <a:buAutoNum type="arabicPeriod"/>
            </a:pPr>
            <a:r>
              <a:rPr lang="en-US" dirty="0"/>
              <a:t>Repeat following steps </a:t>
            </a:r>
            <a:br>
              <a:rPr lang="en-US" dirty="0"/>
            </a:br>
            <a:r>
              <a:rPr lang="en-US" dirty="0"/>
              <a:t>(till no more node in the queue to process)</a:t>
            </a:r>
          </a:p>
          <a:p>
            <a:pPr marL="800100" lvl="1" indent="-342900"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Dequeue</a:t>
            </a:r>
            <a:r>
              <a:rPr lang="en-US" dirty="0">
                <a:solidFill>
                  <a:srgbClr val="FF0000"/>
                </a:solidFill>
              </a:rPr>
              <a:t> the node from the queue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Put its children (if there’s) into the queue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Display value of the node</a:t>
            </a:r>
          </a:p>
        </p:txBody>
      </p:sp>
      <p:sp>
        <p:nvSpPr>
          <p:cNvPr id="3" name="Oval 2"/>
          <p:cNvSpPr/>
          <p:nvPr/>
        </p:nvSpPr>
        <p:spPr>
          <a:xfrm>
            <a:off x="3200400" y="1600200"/>
            <a:ext cx="457200" cy="457200"/>
          </a:xfrm>
          <a:prstGeom prst="ellipse">
            <a:avLst/>
          </a:prstGeom>
          <a:solidFill>
            <a:srgbClr val="C0504D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74732" y="55626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0" name="Oval 9"/>
          <p:cNvSpPr/>
          <p:nvPr/>
        </p:nvSpPr>
        <p:spPr>
          <a:xfrm>
            <a:off x="2362200" y="2209800"/>
            <a:ext cx="457200" cy="457200"/>
          </a:xfrm>
          <a:prstGeom prst="ellipse">
            <a:avLst/>
          </a:prstGeom>
          <a:solidFill>
            <a:srgbClr val="C0504D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0" idx="4"/>
            <a:endCxn id="12" idx="0"/>
          </p:cNvCxnSpPr>
          <p:nvPr/>
        </p:nvCxnSpPr>
        <p:spPr>
          <a:xfrm flipH="1">
            <a:off x="2292458" y="2667000"/>
            <a:ext cx="298342" cy="1752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33600" y="44196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" name="Oval 12"/>
          <p:cNvSpPr/>
          <p:nvPr/>
        </p:nvSpPr>
        <p:spPr>
          <a:xfrm>
            <a:off x="4038600" y="2209800"/>
            <a:ext cx="457200" cy="457200"/>
          </a:xfrm>
          <a:prstGeom prst="ellipse">
            <a:avLst/>
          </a:prstGeom>
          <a:solidFill>
            <a:srgbClr val="C0504D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3" idx="4"/>
            <a:endCxn id="15" idx="0"/>
          </p:cNvCxnSpPr>
          <p:nvPr/>
        </p:nvCxnSpPr>
        <p:spPr>
          <a:xfrm flipH="1">
            <a:off x="2936522" y="2667000"/>
            <a:ext cx="1330678" cy="1752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43200" y="4419600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077200" y="4953000"/>
            <a:ext cx="2438400" cy="1752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Output:</a:t>
            </a:r>
          </a:p>
          <a:p>
            <a:r>
              <a:rPr lang="en-US" dirty="0"/>
              <a:t>F</a:t>
            </a:r>
          </a:p>
        </p:txBody>
      </p:sp>
      <p:cxnSp>
        <p:nvCxnSpPr>
          <p:cNvPr id="19" name="Straight Arrow Connector 18"/>
          <p:cNvCxnSpPr>
            <a:stCxn id="8" idx="3"/>
          </p:cNvCxnSpPr>
          <p:nvPr/>
        </p:nvCxnSpPr>
        <p:spPr>
          <a:xfrm flipV="1">
            <a:off x="3171608" y="5410200"/>
            <a:ext cx="4981792" cy="33706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23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3" grpId="0" animBg="1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082" y="1447800"/>
            <a:ext cx="3470519" cy="2667000"/>
          </a:xfrm>
          <a:prstGeom prst="rect">
            <a:avLst/>
          </a:prstGeom>
          <a:ln>
            <a:solidFill>
              <a:srgbClr val="C0504D"/>
            </a:solidFill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981200" y="44297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486400" y="1447800"/>
            <a:ext cx="5029200" cy="2667000"/>
          </a:xfrm>
          <a:prstGeom prst="rect">
            <a:avLst/>
          </a:prstGeom>
          <a:solidFill>
            <a:schemeClr val="bg1"/>
          </a:solidFill>
          <a:ln>
            <a:solidFill>
              <a:srgbClr val="C0504D"/>
            </a:solidFill>
          </a:ln>
        </p:spPr>
        <p:txBody>
          <a:bodyPr wrap="none" rtlCol="0">
            <a:norm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Put the root node into the queue</a:t>
            </a:r>
          </a:p>
          <a:p>
            <a:pPr marL="342900" indent="-342900">
              <a:buAutoNum type="arabicPeriod"/>
            </a:pPr>
            <a:r>
              <a:rPr lang="en-US" dirty="0"/>
              <a:t>Repeat following steps </a:t>
            </a:r>
            <a:br>
              <a:rPr lang="en-US" dirty="0"/>
            </a:br>
            <a:r>
              <a:rPr lang="en-US" dirty="0"/>
              <a:t>(till no more node in the queue to process)</a:t>
            </a:r>
          </a:p>
          <a:p>
            <a:pPr marL="800100" lvl="1" indent="-342900"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Dequeue</a:t>
            </a:r>
            <a:r>
              <a:rPr lang="en-US" dirty="0">
                <a:solidFill>
                  <a:srgbClr val="FF0000"/>
                </a:solidFill>
              </a:rPr>
              <a:t> the node from the queue</a:t>
            </a:r>
          </a:p>
          <a:p>
            <a:pPr marL="800100" lvl="1" indent="-342900">
              <a:buAutoNum type="arabicPeriod"/>
            </a:pPr>
            <a:r>
              <a:rPr lang="en-US" dirty="0"/>
              <a:t>Put its children (if there’s) into the queue</a:t>
            </a:r>
          </a:p>
          <a:p>
            <a:pPr marL="800100" lvl="1" indent="-342900">
              <a:buAutoNum type="arabicPeriod"/>
            </a:pPr>
            <a:r>
              <a:rPr lang="en-US" dirty="0"/>
              <a:t>Display value of the node</a:t>
            </a:r>
          </a:p>
        </p:txBody>
      </p:sp>
      <p:sp>
        <p:nvSpPr>
          <p:cNvPr id="3" name="Oval 2"/>
          <p:cNvSpPr/>
          <p:nvPr/>
        </p:nvSpPr>
        <p:spPr>
          <a:xfrm>
            <a:off x="3200400" y="1600200"/>
            <a:ext cx="457200" cy="457200"/>
          </a:xfrm>
          <a:prstGeom prst="ellipse">
            <a:avLst/>
          </a:prstGeom>
          <a:solidFill>
            <a:srgbClr val="C0504D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362200" y="2209800"/>
            <a:ext cx="457200" cy="457200"/>
          </a:xfrm>
          <a:prstGeom prst="ellipse">
            <a:avLst/>
          </a:prstGeom>
          <a:solidFill>
            <a:srgbClr val="C0504D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133600" y="44196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" name="Oval 12"/>
          <p:cNvSpPr/>
          <p:nvPr/>
        </p:nvSpPr>
        <p:spPr>
          <a:xfrm>
            <a:off x="4038600" y="2209800"/>
            <a:ext cx="457200" cy="457200"/>
          </a:xfrm>
          <a:prstGeom prst="ellipse">
            <a:avLst/>
          </a:prstGeom>
          <a:solidFill>
            <a:srgbClr val="C0504D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743200" y="4419600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077200" y="4953000"/>
            <a:ext cx="2438400" cy="1752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Output:</a:t>
            </a:r>
          </a:p>
          <a:p>
            <a:r>
              <a:rPr lang="en-US" dirty="0"/>
              <a:t>F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200400" y="5410200"/>
            <a:ext cx="4953000" cy="33706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93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044E-8 3.36109E-6 L 0.05658 0.1619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9" y="80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082" y="1447800"/>
            <a:ext cx="3470519" cy="2667000"/>
          </a:xfrm>
          <a:prstGeom prst="rect">
            <a:avLst/>
          </a:prstGeom>
          <a:ln>
            <a:solidFill>
              <a:srgbClr val="C0504D"/>
            </a:solidFill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981200" y="44297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486400" y="1447800"/>
            <a:ext cx="5029200" cy="2667000"/>
          </a:xfrm>
          <a:prstGeom prst="rect">
            <a:avLst/>
          </a:prstGeom>
          <a:solidFill>
            <a:schemeClr val="bg1"/>
          </a:solidFill>
          <a:ln>
            <a:solidFill>
              <a:srgbClr val="C0504D"/>
            </a:solidFill>
          </a:ln>
        </p:spPr>
        <p:txBody>
          <a:bodyPr wrap="none" rtlCol="0">
            <a:norm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Put the root node into the queue</a:t>
            </a:r>
          </a:p>
          <a:p>
            <a:pPr marL="342900" indent="-342900">
              <a:buAutoNum type="arabicPeriod"/>
            </a:pPr>
            <a:r>
              <a:rPr lang="en-US" dirty="0"/>
              <a:t>Repeat following steps </a:t>
            </a:r>
            <a:br>
              <a:rPr lang="en-US" dirty="0"/>
            </a:br>
            <a:r>
              <a:rPr lang="en-US" dirty="0"/>
              <a:t>(till no more node in the queue to process)</a:t>
            </a:r>
          </a:p>
          <a:p>
            <a:pPr marL="800100" lvl="1" indent="-342900"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Dequeue</a:t>
            </a:r>
            <a:r>
              <a:rPr lang="en-US" dirty="0">
                <a:solidFill>
                  <a:srgbClr val="FF0000"/>
                </a:solidFill>
              </a:rPr>
              <a:t> the node from the queue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Put its children (if there’s) into the queue</a:t>
            </a:r>
          </a:p>
          <a:p>
            <a:pPr marL="800100" lvl="1" indent="-342900">
              <a:buAutoNum type="arabicPeriod"/>
            </a:pPr>
            <a:r>
              <a:rPr lang="en-US" dirty="0"/>
              <a:t>Display value of the node</a:t>
            </a:r>
          </a:p>
        </p:txBody>
      </p:sp>
      <p:sp>
        <p:nvSpPr>
          <p:cNvPr id="3" name="Oval 2"/>
          <p:cNvSpPr/>
          <p:nvPr/>
        </p:nvSpPr>
        <p:spPr>
          <a:xfrm>
            <a:off x="3200400" y="1600200"/>
            <a:ext cx="457200" cy="457200"/>
          </a:xfrm>
          <a:prstGeom prst="ellipse">
            <a:avLst/>
          </a:prstGeom>
          <a:solidFill>
            <a:srgbClr val="C0504D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362200" y="2209800"/>
            <a:ext cx="457200" cy="457200"/>
          </a:xfrm>
          <a:prstGeom prst="ellipse">
            <a:avLst/>
          </a:prstGeom>
          <a:solidFill>
            <a:srgbClr val="C0504D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667000" y="55626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" name="Oval 12"/>
          <p:cNvSpPr/>
          <p:nvPr/>
        </p:nvSpPr>
        <p:spPr>
          <a:xfrm>
            <a:off x="4038600" y="2209800"/>
            <a:ext cx="457200" cy="457200"/>
          </a:xfrm>
          <a:prstGeom prst="ellipse">
            <a:avLst/>
          </a:prstGeom>
          <a:solidFill>
            <a:srgbClr val="C0504D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743200" y="4419600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077200" y="4953000"/>
            <a:ext cx="2438400" cy="1752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Output:</a:t>
            </a:r>
          </a:p>
          <a:p>
            <a:r>
              <a:rPr lang="en-US" dirty="0"/>
              <a:t>F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200400" y="5410200"/>
            <a:ext cx="4953000" cy="33706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981200" y="2819400"/>
            <a:ext cx="457200" cy="457200"/>
          </a:xfrm>
          <a:prstGeom prst="ellipse">
            <a:avLst/>
          </a:prstGeom>
          <a:solidFill>
            <a:srgbClr val="C0504D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4" idx="4"/>
            <a:endCxn id="18" idx="0"/>
          </p:cNvCxnSpPr>
          <p:nvPr/>
        </p:nvCxnSpPr>
        <p:spPr>
          <a:xfrm>
            <a:off x="2209800" y="3276600"/>
            <a:ext cx="1321094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52800" y="441960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0" name="Oval 19"/>
          <p:cNvSpPr/>
          <p:nvPr/>
        </p:nvSpPr>
        <p:spPr>
          <a:xfrm>
            <a:off x="2772822" y="2819400"/>
            <a:ext cx="457200" cy="457200"/>
          </a:xfrm>
          <a:prstGeom prst="ellipse">
            <a:avLst/>
          </a:prstGeom>
          <a:solidFill>
            <a:srgbClr val="C0504D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20" idx="4"/>
            <a:endCxn id="22" idx="0"/>
          </p:cNvCxnSpPr>
          <p:nvPr/>
        </p:nvCxnSpPr>
        <p:spPr>
          <a:xfrm>
            <a:off x="3001422" y="3276600"/>
            <a:ext cx="1139072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962400" y="441960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9582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/>
      <p:bldP spid="20" grpId="0" animBg="1"/>
      <p:bldP spid="2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082" y="1447800"/>
            <a:ext cx="3470519" cy="2667000"/>
          </a:xfrm>
          <a:prstGeom prst="rect">
            <a:avLst/>
          </a:prstGeom>
          <a:ln>
            <a:solidFill>
              <a:srgbClr val="C0504D"/>
            </a:solidFill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981200" y="44297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486400" y="1447800"/>
            <a:ext cx="5029200" cy="2667000"/>
          </a:xfrm>
          <a:prstGeom prst="rect">
            <a:avLst/>
          </a:prstGeom>
          <a:solidFill>
            <a:schemeClr val="bg1"/>
          </a:solidFill>
          <a:ln>
            <a:solidFill>
              <a:srgbClr val="C0504D"/>
            </a:solidFill>
          </a:ln>
        </p:spPr>
        <p:txBody>
          <a:bodyPr wrap="none" rtlCol="0">
            <a:norm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Put the root node into the queue</a:t>
            </a:r>
          </a:p>
          <a:p>
            <a:pPr marL="342900" indent="-342900">
              <a:buAutoNum type="arabicPeriod"/>
            </a:pPr>
            <a:r>
              <a:rPr lang="en-US" dirty="0"/>
              <a:t>Repeat following steps </a:t>
            </a:r>
            <a:br>
              <a:rPr lang="en-US" dirty="0"/>
            </a:br>
            <a:r>
              <a:rPr lang="en-US" dirty="0"/>
              <a:t>(till no more node in the queue to process)</a:t>
            </a:r>
          </a:p>
          <a:p>
            <a:pPr marL="800100" lvl="1" indent="-342900"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Dequeue</a:t>
            </a:r>
            <a:r>
              <a:rPr lang="en-US" dirty="0">
                <a:solidFill>
                  <a:srgbClr val="FF0000"/>
                </a:solidFill>
              </a:rPr>
              <a:t> the node from the queue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Put its children (if there’s) into the queue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Display value of the node</a:t>
            </a:r>
          </a:p>
        </p:txBody>
      </p:sp>
      <p:sp>
        <p:nvSpPr>
          <p:cNvPr id="3" name="Oval 2"/>
          <p:cNvSpPr/>
          <p:nvPr/>
        </p:nvSpPr>
        <p:spPr>
          <a:xfrm>
            <a:off x="3200400" y="1600200"/>
            <a:ext cx="457200" cy="457200"/>
          </a:xfrm>
          <a:prstGeom prst="ellipse">
            <a:avLst/>
          </a:prstGeom>
          <a:solidFill>
            <a:srgbClr val="C0504D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362200" y="2209800"/>
            <a:ext cx="457200" cy="457200"/>
          </a:xfrm>
          <a:prstGeom prst="ellipse">
            <a:avLst/>
          </a:prstGeom>
          <a:solidFill>
            <a:srgbClr val="C0504D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667000" y="55626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" name="Oval 12"/>
          <p:cNvSpPr/>
          <p:nvPr/>
        </p:nvSpPr>
        <p:spPr>
          <a:xfrm>
            <a:off x="4038600" y="2209800"/>
            <a:ext cx="457200" cy="457200"/>
          </a:xfrm>
          <a:prstGeom prst="ellipse">
            <a:avLst/>
          </a:prstGeom>
          <a:solidFill>
            <a:srgbClr val="C0504D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743200" y="4419600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077200" y="4953000"/>
            <a:ext cx="2438400" cy="1752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Output:</a:t>
            </a:r>
          </a:p>
          <a:p>
            <a:r>
              <a:rPr lang="en-US" dirty="0"/>
              <a:t>FB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200400" y="5410200"/>
            <a:ext cx="4953000" cy="33706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981200" y="2819400"/>
            <a:ext cx="457200" cy="457200"/>
          </a:xfrm>
          <a:prstGeom prst="ellipse">
            <a:avLst/>
          </a:prstGeom>
          <a:solidFill>
            <a:srgbClr val="C0504D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4" idx="4"/>
            <a:endCxn id="18" idx="0"/>
          </p:cNvCxnSpPr>
          <p:nvPr/>
        </p:nvCxnSpPr>
        <p:spPr>
          <a:xfrm>
            <a:off x="2209800" y="3276600"/>
            <a:ext cx="1321094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52800" y="441960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0" name="Oval 19"/>
          <p:cNvSpPr/>
          <p:nvPr/>
        </p:nvSpPr>
        <p:spPr>
          <a:xfrm>
            <a:off x="2772822" y="2819400"/>
            <a:ext cx="457200" cy="457200"/>
          </a:xfrm>
          <a:prstGeom prst="ellipse">
            <a:avLst/>
          </a:prstGeom>
          <a:solidFill>
            <a:srgbClr val="C0504D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20" idx="4"/>
            <a:endCxn id="22" idx="0"/>
          </p:cNvCxnSpPr>
          <p:nvPr/>
        </p:nvCxnSpPr>
        <p:spPr>
          <a:xfrm>
            <a:off x="3001422" y="3276600"/>
            <a:ext cx="1139072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962400" y="441960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5943600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 on and so forth</a:t>
            </a:r>
          </a:p>
        </p:txBody>
      </p:sp>
    </p:spTree>
    <p:extLst>
      <p:ext uri="{BB962C8B-B14F-4D97-AF65-F5344CB8AC3E}">
        <p14:creationId xmlns:p14="http://schemas.microsoft.com/office/powerpoint/2010/main" val="476677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tree?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tree is an abstract model of a hierarchical structure</a:t>
            </a:r>
          </a:p>
          <a:p>
            <a:r>
              <a:rPr lang="en-US" dirty="0"/>
              <a:t>A tree consists of nodes with parent-child relation</a:t>
            </a:r>
          </a:p>
          <a:p>
            <a:r>
              <a:rPr lang="en-US" dirty="0"/>
              <a:t>Inspiration: family trees</a:t>
            </a:r>
          </a:p>
          <a:p>
            <a:r>
              <a:rPr lang="en-US" dirty="0"/>
              <a:t>Applications:</a:t>
            </a:r>
          </a:p>
          <a:p>
            <a:pPr lvl="1"/>
            <a:r>
              <a:rPr lang="en-US" dirty="0"/>
              <a:t>Organization charts</a:t>
            </a:r>
          </a:p>
          <a:p>
            <a:pPr lvl="1"/>
            <a:r>
              <a:rPr lang="en-US" dirty="0"/>
              <a:t>File systems</a:t>
            </a:r>
          </a:p>
          <a:p>
            <a:pPr lvl="1"/>
            <a:r>
              <a:rPr lang="en-US" dirty="0"/>
              <a:t>Programming environments</a:t>
            </a:r>
          </a:p>
          <a:p>
            <a:r>
              <a:rPr lang="en-US" dirty="0"/>
              <a:t>Every node except one (a root) has a unique parent</a:t>
            </a:r>
          </a:p>
        </p:txBody>
      </p:sp>
    </p:spTree>
    <p:extLst>
      <p:ext uri="{BB962C8B-B14F-4D97-AF65-F5344CB8AC3E}">
        <p14:creationId xmlns:p14="http://schemas.microsoft.com/office/powerpoint/2010/main" val="40768008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traversal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Check if root is null?</a:t>
            </a:r>
          </a:p>
          <a:p>
            <a:r>
              <a:rPr lang="en-US" sz="2400" dirty="0" err="1"/>
              <a:t>Enqueue</a:t>
            </a:r>
            <a:r>
              <a:rPr lang="en-US" sz="2400" dirty="0"/>
              <a:t> root</a:t>
            </a:r>
          </a:p>
          <a:p>
            <a:r>
              <a:rPr lang="en-US" sz="2400" dirty="0"/>
              <a:t>Loop until queue is empty</a:t>
            </a:r>
          </a:p>
          <a:p>
            <a:pPr lvl="1"/>
            <a:r>
              <a:rPr lang="en-US" sz="2000" dirty="0" err="1"/>
              <a:t>Dequeue</a:t>
            </a:r>
            <a:r>
              <a:rPr lang="en-US" sz="2000" dirty="0"/>
              <a:t> a node</a:t>
            </a:r>
          </a:p>
          <a:p>
            <a:pPr lvl="1"/>
            <a:r>
              <a:rPr lang="en-US" sz="2000" dirty="0"/>
              <a:t>Add left, right to queue</a:t>
            </a:r>
          </a:p>
          <a:p>
            <a:pPr lvl="1"/>
            <a:r>
              <a:rPr lang="en-US" sz="2000" dirty="0"/>
              <a:t>Visit node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02386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traversal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1" y="1752601"/>
            <a:ext cx="8602649" cy="4843597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0310678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2970" y="2286000"/>
            <a:ext cx="10252709" cy="4046220"/>
          </a:xfrm>
        </p:spPr>
        <p:txBody>
          <a:bodyPr>
            <a:normAutofit/>
          </a:bodyPr>
          <a:lstStyle/>
          <a:p>
            <a:r>
              <a:rPr lang="en-US" sz="2400" dirty="0"/>
              <a:t>There are three cases:</a:t>
            </a:r>
          </a:p>
          <a:p>
            <a:pPr lvl="1"/>
            <a:r>
              <a:rPr lang="en-US" sz="2000" dirty="0"/>
              <a:t>Pre-order: VLR (Visit – Left – Right), means at every node try to visit first (display the node first) then go its left </a:t>
            </a:r>
            <a:r>
              <a:rPr lang="en-US" sz="2000" dirty="0" err="1"/>
              <a:t>subtree</a:t>
            </a:r>
            <a:r>
              <a:rPr lang="en-US" sz="2000" dirty="0"/>
              <a:t> then its right </a:t>
            </a:r>
            <a:r>
              <a:rPr lang="en-US" sz="2000" dirty="0" err="1"/>
              <a:t>subtree</a:t>
            </a:r>
            <a:endParaRPr lang="en-US" sz="2000" dirty="0"/>
          </a:p>
          <a:p>
            <a:pPr lvl="1"/>
            <a:r>
              <a:rPr lang="en-US" sz="2000" dirty="0"/>
              <a:t>In-order: LVR (Left – Visit – Right), means at every node try to go to the left </a:t>
            </a:r>
            <a:r>
              <a:rPr lang="en-US" sz="2000" dirty="0" err="1"/>
              <a:t>subtree</a:t>
            </a:r>
            <a:r>
              <a:rPr lang="en-US" sz="2000" dirty="0"/>
              <a:t> first, if at a node cannot go any further left then  visit (display the node), then try to go to the right </a:t>
            </a:r>
            <a:r>
              <a:rPr lang="en-US" sz="2000" dirty="0" err="1"/>
              <a:t>subtree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Post-order: LRV (Left – Right – Visit), means at every node try to go all the way to left first, when at a node, cannot go left any further, then try to go right, if at a node cannot go left or right any further, then display the node.</a:t>
            </a:r>
          </a:p>
        </p:txBody>
      </p:sp>
    </p:spTree>
    <p:extLst>
      <p:ext uri="{BB962C8B-B14F-4D97-AF65-F5344CB8AC3E}">
        <p14:creationId xmlns:p14="http://schemas.microsoft.com/office/powerpoint/2010/main" val="11429920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first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710" y="2227581"/>
            <a:ext cx="8242852" cy="4414371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7239027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program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840" y="2567940"/>
            <a:ext cx="8209992" cy="36957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783060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tree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153" y="2385060"/>
            <a:ext cx="8574634" cy="39624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5897139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Traverse the tree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1223" y="2270761"/>
            <a:ext cx="7860208" cy="4377531"/>
          </a:xfr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9220966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2844800"/>
            <a:ext cx="3657600" cy="2590800"/>
          </a:xfrm>
          <a:prstGeom prst="rect">
            <a:avLst/>
          </a:prstGeom>
          <a:ln>
            <a:solidFill>
              <a:srgbClr val="C0504D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667000"/>
            <a:ext cx="3644900" cy="27686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4643115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029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Binary Search Tree is a node based tree data structure which has following properties</a:t>
            </a:r>
          </a:p>
          <a:p>
            <a:pPr lvl="1"/>
            <a:r>
              <a:rPr lang="en-US" sz="1800" dirty="0"/>
              <a:t>Left </a:t>
            </a:r>
            <a:r>
              <a:rPr lang="en-US" sz="1800" dirty="0" err="1"/>
              <a:t>subtree</a:t>
            </a:r>
            <a:r>
              <a:rPr lang="en-US" sz="1800" dirty="0"/>
              <a:t> of a node contains only nodes with keys less than the node’s key</a:t>
            </a:r>
          </a:p>
          <a:p>
            <a:pPr lvl="1"/>
            <a:r>
              <a:rPr lang="en-US" sz="1800" dirty="0"/>
              <a:t>Right </a:t>
            </a:r>
            <a:r>
              <a:rPr lang="en-US" sz="1800" dirty="0" err="1"/>
              <a:t>subtree</a:t>
            </a:r>
            <a:r>
              <a:rPr lang="en-US" sz="1800" dirty="0"/>
              <a:t> of a node contains only nodes with keys greater than the node’s key</a:t>
            </a:r>
          </a:p>
          <a:p>
            <a:pPr lvl="1"/>
            <a:r>
              <a:rPr lang="en-US" sz="1800" dirty="0"/>
              <a:t>Both the left and right </a:t>
            </a:r>
            <a:r>
              <a:rPr lang="en-US" sz="1800" dirty="0" err="1"/>
              <a:t>subtrees</a:t>
            </a:r>
            <a:r>
              <a:rPr lang="en-US" sz="1800" dirty="0"/>
              <a:t> must also be binary search trees</a:t>
            </a:r>
          </a:p>
          <a:p>
            <a:r>
              <a:rPr lang="en-US" sz="2000" dirty="0"/>
              <a:t>From above definition, it’s naturally follows that</a:t>
            </a:r>
          </a:p>
          <a:p>
            <a:pPr lvl="1"/>
            <a:r>
              <a:rPr lang="en-US" sz="1800" dirty="0"/>
              <a:t>Each node has a distinct key (no equal)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An </a:t>
            </a:r>
            <a:r>
              <a:rPr lang="en-US" sz="1800" dirty="0" err="1">
                <a:solidFill>
                  <a:srgbClr val="FF0000"/>
                </a:solidFill>
              </a:rPr>
              <a:t>inorder</a:t>
            </a:r>
            <a:r>
              <a:rPr lang="en-US" sz="1800" dirty="0">
                <a:solidFill>
                  <a:srgbClr val="FF0000"/>
                </a:solidFill>
              </a:rPr>
              <a:t> traversal of a binary search tree visits the keys in increasing order</a:t>
            </a:r>
          </a:p>
        </p:txBody>
      </p:sp>
    </p:spTree>
    <p:extLst>
      <p:ext uri="{BB962C8B-B14F-4D97-AF65-F5344CB8AC3E}">
        <p14:creationId xmlns:p14="http://schemas.microsoft.com/office/powerpoint/2010/main" val="1784723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 (Formal)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Empty structure is an empty tree</a:t>
            </a:r>
          </a:p>
          <a:p>
            <a:r>
              <a:rPr lang="en-US" sz="2000" dirty="0"/>
              <a:t>Non-empty tree consists of a root and its children, where these children are also trees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240" y="3220407"/>
            <a:ext cx="7299960" cy="3382221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8182887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570" y="2133644"/>
            <a:ext cx="5269230" cy="4371066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2725309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Binary Search Tree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439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on Binary Search Tree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828799" y="2057400"/>
            <a:ext cx="6957312" cy="4114800"/>
            <a:chOff x="0" y="1371600"/>
            <a:chExt cx="8763000" cy="5029200"/>
          </a:xfrm>
        </p:grpSpPr>
        <p:sp>
          <p:nvSpPr>
            <p:cNvPr id="5" name="Oval 4"/>
            <p:cNvSpPr/>
            <p:nvPr/>
          </p:nvSpPr>
          <p:spPr>
            <a:xfrm>
              <a:off x="1219200" y="1764268"/>
              <a:ext cx="5334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dirty="0"/>
                <a:t>15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6611" y="2373867"/>
              <a:ext cx="705050" cy="451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null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3657600" y="2209800"/>
              <a:ext cx="5334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dirty="0"/>
                <a:t>15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709253" y="2010830"/>
              <a:ext cx="511322" cy="362901"/>
            </a:xfrm>
            <a:custGeom>
              <a:avLst/>
              <a:gdLst>
                <a:gd name="connsiteX0" fmla="*/ 511322 w 511322"/>
                <a:gd name="connsiteY0" fmla="*/ 0 h 362901"/>
                <a:gd name="connsiteX1" fmla="*/ 181437 w 511322"/>
                <a:gd name="connsiteY1" fmla="*/ 98973 h 362901"/>
                <a:gd name="connsiteX2" fmla="*/ 0 w 511322"/>
                <a:gd name="connsiteY2" fmla="*/ 362901 h 36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1322" h="362901">
                  <a:moveTo>
                    <a:pt x="511322" y="0"/>
                  </a:moveTo>
                  <a:cubicBezTo>
                    <a:pt x="388989" y="19245"/>
                    <a:pt x="266657" y="38490"/>
                    <a:pt x="181437" y="98973"/>
                  </a:cubicBezTo>
                  <a:cubicBezTo>
                    <a:pt x="96217" y="159457"/>
                    <a:pt x="0" y="362901"/>
                    <a:pt x="0" y="362901"/>
                  </a:cubicBezTo>
                </a:path>
              </a:pathLst>
            </a:cu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4114800" y="1676400"/>
              <a:ext cx="511322" cy="362901"/>
            </a:xfrm>
            <a:custGeom>
              <a:avLst/>
              <a:gdLst>
                <a:gd name="connsiteX0" fmla="*/ 511322 w 511322"/>
                <a:gd name="connsiteY0" fmla="*/ 0 h 362901"/>
                <a:gd name="connsiteX1" fmla="*/ 181437 w 511322"/>
                <a:gd name="connsiteY1" fmla="*/ 98973 h 362901"/>
                <a:gd name="connsiteX2" fmla="*/ 0 w 511322"/>
                <a:gd name="connsiteY2" fmla="*/ 362901 h 36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1322" h="362901">
                  <a:moveTo>
                    <a:pt x="511322" y="0"/>
                  </a:moveTo>
                  <a:cubicBezTo>
                    <a:pt x="388989" y="19245"/>
                    <a:pt x="266657" y="38490"/>
                    <a:pt x="181437" y="98973"/>
                  </a:cubicBezTo>
                  <a:cubicBezTo>
                    <a:pt x="96217" y="159457"/>
                    <a:pt x="0" y="362901"/>
                    <a:pt x="0" y="362901"/>
                  </a:cubicBezTo>
                </a:path>
              </a:pathLst>
            </a:cu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572000" y="1371600"/>
              <a:ext cx="5334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7162800" y="2209800"/>
              <a:ext cx="5334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dirty="0"/>
                <a:t>15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7696200" y="1676400"/>
              <a:ext cx="511322" cy="362901"/>
            </a:xfrm>
            <a:custGeom>
              <a:avLst/>
              <a:gdLst>
                <a:gd name="connsiteX0" fmla="*/ 511322 w 511322"/>
                <a:gd name="connsiteY0" fmla="*/ 0 h 362901"/>
                <a:gd name="connsiteX1" fmla="*/ 181437 w 511322"/>
                <a:gd name="connsiteY1" fmla="*/ 98973 h 362901"/>
                <a:gd name="connsiteX2" fmla="*/ 0 w 511322"/>
                <a:gd name="connsiteY2" fmla="*/ 362901 h 36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1322" h="362901">
                  <a:moveTo>
                    <a:pt x="511322" y="0"/>
                  </a:moveTo>
                  <a:cubicBezTo>
                    <a:pt x="388989" y="19245"/>
                    <a:pt x="266657" y="38490"/>
                    <a:pt x="181437" y="98973"/>
                  </a:cubicBezTo>
                  <a:cubicBezTo>
                    <a:pt x="96217" y="159457"/>
                    <a:pt x="0" y="362901"/>
                    <a:pt x="0" y="362901"/>
                  </a:cubicBezTo>
                </a:path>
              </a:pathLst>
            </a:cu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477000" y="2895600"/>
              <a:ext cx="5334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8229600" y="1371600"/>
              <a:ext cx="5334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dirty="0"/>
                <a:t>20</a:t>
              </a:r>
            </a:p>
          </p:txBody>
        </p:sp>
        <p:cxnSp>
          <p:nvCxnSpPr>
            <p:cNvPr id="19" name="Straight Arrow Connector 18"/>
            <p:cNvCxnSpPr>
              <a:stCxn id="14" idx="3"/>
              <a:endCxn id="16" idx="7"/>
            </p:cNvCxnSpPr>
            <p:nvPr/>
          </p:nvCxnSpPr>
          <p:spPr>
            <a:xfrm flipH="1">
              <a:off x="6932285" y="2665085"/>
              <a:ext cx="308630" cy="3086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685800" y="4495800"/>
              <a:ext cx="5334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dirty="0"/>
                <a:t>15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1219200" y="3962400"/>
              <a:ext cx="511322" cy="362901"/>
            </a:xfrm>
            <a:custGeom>
              <a:avLst/>
              <a:gdLst>
                <a:gd name="connsiteX0" fmla="*/ 511322 w 511322"/>
                <a:gd name="connsiteY0" fmla="*/ 0 h 362901"/>
                <a:gd name="connsiteX1" fmla="*/ 181437 w 511322"/>
                <a:gd name="connsiteY1" fmla="*/ 98973 h 362901"/>
                <a:gd name="connsiteX2" fmla="*/ 0 w 511322"/>
                <a:gd name="connsiteY2" fmla="*/ 362901 h 36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1322" h="362901">
                  <a:moveTo>
                    <a:pt x="511322" y="0"/>
                  </a:moveTo>
                  <a:cubicBezTo>
                    <a:pt x="388989" y="19245"/>
                    <a:pt x="266657" y="38490"/>
                    <a:pt x="181437" y="98973"/>
                  </a:cubicBezTo>
                  <a:cubicBezTo>
                    <a:pt x="96217" y="159457"/>
                    <a:pt x="0" y="362901"/>
                    <a:pt x="0" y="362901"/>
                  </a:cubicBezTo>
                </a:path>
              </a:pathLst>
            </a:cu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0" y="5181600"/>
              <a:ext cx="5334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1295400" y="5181600"/>
              <a:ext cx="5334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dirty="0"/>
                <a:t>20</a:t>
              </a:r>
            </a:p>
          </p:txBody>
        </p:sp>
        <p:cxnSp>
          <p:nvCxnSpPr>
            <p:cNvPr id="24" name="Straight Arrow Connector 23"/>
            <p:cNvCxnSpPr>
              <a:stCxn id="20" idx="3"/>
              <a:endCxn id="22" idx="7"/>
            </p:cNvCxnSpPr>
            <p:nvPr/>
          </p:nvCxnSpPr>
          <p:spPr>
            <a:xfrm flipH="1">
              <a:off x="455285" y="4951085"/>
              <a:ext cx="308630" cy="3086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0" idx="5"/>
              <a:endCxn id="23" idx="1"/>
            </p:cNvCxnSpPr>
            <p:nvPr/>
          </p:nvCxnSpPr>
          <p:spPr>
            <a:xfrm>
              <a:off x="1141085" y="4951085"/>
              <a:ext cx="232430" cy="3086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1752600" y="3657600"/>
              <a:ext cx="5334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dirty="0"/>
                <a:t>17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3886200" y="4267200"/>
              <a:ext cx="5334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dirty="0"/>
                <a:t>15</a:t>
              </a:r>
            </a:p>
          </p:txBody>
        </p:sp>
        <p:sp>
          <p:nvSpPr>
            <p:cNvPr id="30" name="Freeform 29"/>
            <p:cNvSpPr/>
            <p:nvPr/>
          </p:nvSpPr>
          <p:spPr>
            <a:xfrm>
              <a:off x="4419600" y="3733800"/>
              <a:ext cx="511322" cy="362901"/>
            </a:xfrm>
            <a:custGeom>
              <a:avLst/>
              <a:gdLst>
                <a:gd name="connsiteX0" fmla="*/ 511322 w 511322"/>
                <a:gd name="connsiteY0" fmla="*/ 0 h 362901"/>
                <a:gd name="connsiteX1" fmla="*/ 181437 w 511322"/>
                <a:gd name="connsiteY1" fmla="*/ 98973 h 362901"/>
                <a:gd name="connsiteX2" fmla="*/ 0 w 511322"/>
                <a:gd name="connsiteY2" fmla="*/ 362901 h 36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1322" h="362901">
                  <a:moveTo>
                    <a:pt x="511322" y="0"/>
                  </a:moveTo>
                  <a:cubicBezTo>
                    <a:pt x="388989" y="19245"/>
                    <a:pt x="266657" y="38490"/>
                    <a:pt x="181437" y="98973"/>
                  </a:cubicBezTo>
                  <a:cubicBezTo>
                    <a:pt x="96217" y="159457"/>
                    <a:pt x="0" y="362901"/>
                    <a:pt x="0" y="362901"/>
                  </a:cubicBezTo>
                </a:path>
              </a:pathLst>
            </a:cu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200400" y="4953000"/>
              <a:ext cx="5334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4495800" y="4953000"/>
              <a:ext cx="5334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dirty="0"/>
                <a:t>20</a:t>
              </a:r>
            </a:p>
          </p:txBody>
        </p:sp>
        <p:cxnSp>
          <p:nvCxnSpPr>
            <p:cNvPr id="33" name="Straight Arrow Connector 32"/>
            <p:cNvCxnSpPr>
              <a:stCxn id="29" idx="3"/>
              <a:endCxn id="31" idx="7"/>
            </p:cNvCxnSpPr>
            <p:nvPr/>
          </p:nvCxnSpPr>
          <p:spPr>
            <a:xfrm flipH="1">
              <a:off x="3655685" y="4722485"/>
              <a:ext cx="308630" cy="3086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9" idx="5"/>
              <a:endCxn id="32" idx="1"/>
            </p:cNvCxnSpPr>
            <p:nvPr/>
          </p:nvCxnSpPr>
          <p:spPr>
            <a:xfrm>
              <a:off x="4341485" y="4722485"/>
              <a:ext cx="232430" cy="3086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4953000" y="3429000"/>
              <a:ext cx="5334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dirty="0"/>
                <a:t>19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3886200" y="5715000"/>
              <a:ext cx="5334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dirty="0"/>
                <a:t>17</a:t>
              </a:r>
            </a:p>
          </p:txBody>
        </p:sp>
        <p:cxnSp>
          <p:nvCxnSpPr>
            <p:cNvPr id="37" name="Straight Arrow Connector 36"/>
            <p:cNvCxnSpPr>
              <a:stCxn id="32" idx="3"/>
              <a:endCxn id="36" idx="7"/>
            </p:cNvCxnSpPr>
            <p:nvPr/>
          </p:nvCxnSpPr>
          <p:spPr>
            <a:xfrm flipH="1">
              <a:off x="4341485" y="5408285"/>
              <a:ext cx="232430" cy="3848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7543800" y="3810000"/>
              <a:ext cx="5334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dirty="0"/>
                <a:t>15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6858000" y="4495800"/>
              <a:ext cx="5334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8153400" y="4495800"/>
              <a:ext cx="5334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dirty="0"/>
                <a:t>20</a:t>
              </a:r>
            </a:p>
          </p:txBody>
        </p:sp>
        <p:cxnSp>
          <p:nvCxnSpPr>
            <p:cNvPr id="44" name="Straight Arrow Connector 43"/>
            <p:cNvCxnSpPr>
              <a:stCxn id="40" idx="3"/>
              <a:endCxn id="42" idx="7"/>
            </p:cNvCxnSpPr>
            <p:nvPr/>
          </p:nvCxnSpPr>
          <p:spPr>
            <a:xfrm flipH="1">
              <a:off x="7313285" y="4265285"/>
              <a:ext cx="308630" cy="3086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40" idx="5"/>
              <a:endCxn id="43" idx="1"/>
            </p:cNvCxnSpPr>
            <p:nvPr/>
          </p:nvCxnSpPr>
          <p:spPr>
            <a:xfrm>
              <a:off x="7999085" y="4265285"/>
              <a:ext cx="232430" cy="3086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8229600" y="5867400"/>
              <a:ext cx="5334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dirty="0"/>
                <a:t>19</a:t>
              </a:r>
            </a:p>
          </p:txBody>
        </p:sp>
        <p:sp>
          <p:nvSpPr>
            <p:cNvPr id="47" name="Oval 46"/>
            <p:cNvSpPr/>
            <p:nvPr/>
          </p:nvSpPr>
          <p:spPr>
            <a:xfrm>
              <a:off x="7543800" y="5257800"/>
              <a:ext cx="5334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dirty="0"/>
                <a:t>17</a:t>
              </a:r>
            </a:p>
          </p:txBody>
        </p:sp>
        <p:cxnSp>
          <p:nvCxnSpPr>
            <p:cNvPr id="48" name="Straight Arrow Connector 47"/>
            <p:cNvCxnSpPr>
              <a:stCxn id="43" idx="3"/>
              <a:endCxn id="47" idx="7"/>
            </p:cNvCxnSpPr>
            <p:nvPr/>
          </p:nvCxnSpPr>
          <p:spPr>
            <a:xfrm flipH="1">
              <a:off x="7999085" y="4951085"/>
              <a:ext cx="232430" cy="3848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47" idx="5"/>
              <a:endCxn id="46" idx="1"/>
            </p:cNvCxnSpPr>
            <p:nvPr/>
          </p:nvCxnSpPr>
          <p:spPr>
            <a:xfrm>
              <a:off x="7999085" y="5713085"/>
              <a:ext cx="308630" cy="2324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25129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on a Binary Search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if root is null</a:t>
            </a:r>
          </a:p>
          <a:p>
            <a:r>
              <a:rPr lang="en-US" dirty="0"/>
              <a:t>Loop to find the last node</a:t>
            </a:r>
          </a:p>
          <a:p>
            <a:pPr lvl="1"/>
            <a:r>
              <a:rPr lang="en-US" dirty="0"/>
              <a:t>Check if x exists?</a:t>
            </a:r>
          </a:p>
          <a:p>
            <a:pPr lvl="1"/>
            <a:r>
              <a:rPr lang="en-US" dirty="0"/>
              <a:t>Turn left or right?</a:t>
            </a:r>
          </a:p>
          <a:p>
            <a:r>
              <a:rPr lang="en-US" dirty="0"/>
              <a:t>Insert</a:t>
            </a:r>
          </a:p>
          <a:p>
            <a:pPr lvl="1"/>
            <a:r>
              <a:rPr lang="en-US" dirty="0"/>
              <a:t>Left or right?</a:t>
            </a:r>
          </a:p>
        </p:txBody>
      </p:sp>
    </p:spTree>
    <p:extLst>
      <p:ext uri="{BB962C8B-B14F-4D97-AF65-F5344CB8AC3E}">
        <p14:creationId xmlns:p14="http://schemas.microsoft.com/office/powerpoint/2010/main" val="9398124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on a Binary Search Tree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930401"/>
            <a:ext cx="7880762" cy="4278393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880736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on Binary Search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TreeNode</a:t>
            </a:r>
            <a:r>
              <a:rPr lang="en-US" dirty="0"/>
              <a:t> search(</a:t>
            </a:r>
            <a:r>
              <a:rPr lang="en-US" dirty="0" err="1"/>
              <a:t>TreeNode</a:t>
            </a:r>
            <a:r>
              <a:rPr lang="en-US" dirty="0"/>
              <a:t> p, </a:t>
            </a:r>
            <a:r>
              <a:rPr lang="en-US" dirty="0" err="1"/>
              <a:t>int</a:t>
            </a:r>
            <a:r>
              <a:rPr lang="en-US" dirty="0"/>
              <a:t> x)</a:t>
            </a:r>
          </a:p>
          <a:p>
            <a:r>
              <a:rPr lang="en-US" dirty="0"/>
              <a:t>Check if p is null?</a:t>
            </a:r>
          </a:p>
          <a:p>
            <a:r>
              <a:rPr lang="en-US" dirty="0"/>
              <a:t>Check if p contains x?</a:t>
            </a:r>
          </a:p>
          <a:p>
            <a:r>
              <a:rPr lang="en-US" dirty="0"/>
              <a:t>Recursively search on left or right of p</a:t>
            </a:r>
          </a:p>
        </p:txBody>
      </p:sp>
    </p:spTree>
    <p:extLst>
      <p:ext uri="{BB962C8B-B14F-4D97-AF65-F5344CB8AC3E}">
        <p14:creationId xmlns:p14="http://schemas.microsoft.com/office/powerpoint/2010/main" val="10564037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on Binary Search Trees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59" y="2373970"/>
            <a:ext cx="7471995" cy="4139315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3565774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7F94442-A0AB-CA46-8003-F0CB8D727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3FFF6E-7EB6-674A-8BA8-203DEC9B9D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75FDA-1E7A-184D-8F52-792DA4B6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65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Given a tree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240" y="2194378"/>
            <a:ext cx="7147560" cy="4322778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2571336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0810" y="2221230"/>
            <a:ext cx="510921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Height</a:t>
            </a:r>
            <a:r>
              <a:rPr lang="en-US" dirty="0"/>
              <a:t>: maximum level in a tree </a:t>
            </a:r>
          </a:p>
          <a:p>
            <a:pPr lvl="1"/>
            <a:r>
              <a:rPr lang="en-US" dirty="0"/>
              <a:t>Empty tree is a legitimate tree of height 0 (by definition)</a:t>
            </a:r>
          </a:p>
          <a:p>
            <a:pPr lvl="1"/>
            <a:r>
              <a:rPr lang="en-US" dirty="0"/>
              <a:t>A single node is a tree of height 1</a:t>
            </a:r>
          </a:p>
          <a:p>
            <a:r>
              <a:rPr lang="en-US" b="1" dirty="0"/>
              <a:t>Degree (order)</a:t>
            </a:r>
            <a:r>
              <a:rPr lang="en-US" dirty="0"/>
              <a:t>: number of its children</a:t>
            </a:r>
          </a:p>
          <a:p>
            <a:r>
              <a:rPr lang="en-US" dirty="0"/>
              <a:t>Each node has to be reachable from the root through a unique sequence of arcs, called </a:t>
            </a:r>
            <a:r>
              <a:rPr lang="en-US" b="1" dirty="0"/>
              <a:t>path</a:t>
            </a:r>
            <a:r>
              <a:rPr lang="en-US" dirty="0"/>
              <a:t>.</a:t>
            </a:r>
          </a:p>
          <a:p>
            <a:r>
              <a:rPr lang="en-US" dirty="0"/>
              <a:t>The number of arcs in a path is called the </a:t>
            </a:r>
            <a:r>
              <a:rPr lang="en-US" b="1" dirty="0"/>
              <a:t>length of the path</a:t>
            </a:r>
            <a:r>
              <a:rPr lang="en-US" dirty="0"/>
              <a:t>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A2F273-8313-A749-A670-B21CC9B59DEA}"/>
              </a:ext>
            </a:extLst>
          </p:cNvPr>
          <p:cNvSpPr txBox="1">
            <a:spLocks/>
          </p:cNvSpPr>
          <p:nvPr/>
        </p:nvSpPr>
        <p:spPr>
          <a:xfrm>
            <a:off x="308610" y="2240280"/>
            <a:ext cx="5943600" cy="433228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Root</a:t>
            </a:r>
            <a:r>
              <a:rPr lang="en-US" dirty="0"/>
              <a:t>: unique node without a parent</a:t>
            </a:r>
          </a:p>
          <a:p>
            <a:r>
              <a:rPr lang="en-US" b="1" dirty="0"/>
              <a:t>Internal node</a:t>
            </a:r>
            <a:r>
              <a:rPr lang="en-US" dirty="0"/>
              <a:t>: node with at least one child (A, B, C, F)</a:t>
            </a:r>
          </a:p>
          <a:p>
            <a:r>
              <a:rPr lang="en-US" b="1" dirty="0"/>
              <a:t>Leaf</a:t>
            </a:r>
            <a:r>
              <a:rPr lang="en-US" dirty="0"/>
              <a:t>: node without children (E, I, J, K, G, H, D)</a:t>
            </a:r>
          </a:p>
          <a:p>
            <a:r>
              <a:rPr lang="en-US" b="1" dirty="0"/>
              <a:t>Ancestors</a:t>
            </a:r>
            <a:r>
              <a:rPr lang="en-US" dirty="0"/>
              <a:t>: parent, grandparent, great-grand-parent, …</a:t>
            </a:r>
          </a:p>
          <a:p>
            <a:r>
              <a:rPr lang="en-US" b="1" dirty="0"/>
              <a:t>Descendants</a:t>
            </a:r>
            <a:r>
              <a:rPr lang="en-US" dirty="0"/>
              <a:t>: child, grandchild, great-grandchild, etc.</a:t>
            </a:r>
          </a:p>
          <a:p>
            <a:r>
              <a:rPr lang="en-US" b="1" dirty="0"/>
              <a:t>Level</a:t>
            </a:r>
            <a:r>
              <a:rPr lang="en-US" dirty="0"/>
              <a:t>: a root is at level 1 (sometimes 0).</a:t>
            </a:r>
          </a:p>
          <a:p>
            <a:pPr lvl="1"/>
            <a:r>
              <a:rPr lang="en-US" dirty="0"/>
              <a:t>A father is level </a:t>
            </a:r>
            <a:r>
              <a:rPr lang="en-US" i="1" dirty="0" err="1">
                <a:latin typeface="Courier"/>
                <a:cs typeface="Courier"/>
              </a:rPr>
              <a:t>i</a:t>
            </a:r>
            <a:r>
              <a:rPr lang="en-US" dirty="0"/>
              <a:t> then its children are at level </a:t>
            </a:r>
            <a:r>
              <a:rPr lang="en-US" i="1" dirty="0"/>
              <a:t>i+1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915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examples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2243790"/>
            <a:ext cx="7235190" cy="425226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437269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examples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524000"/>
            <a:ext cx="8710298" cy="48768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665708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to Tree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Linked List can be converted into orderly tree</a:t>
            </a:r>
          </a:p>
          <a:p>
            <a:pPr lvl="1"/>
            <a:r>
              <a:rPr lang="en-US" sz="2000" dirty="0"/>
              <a:t>All elements are stored according to some order</a:t>
            </a:r>
          </a:p>
          <a:p>
            <a:pPr lvl="1"/>
            <a:r>
              <a:rPr lang="en-US" sz="2000" dirty="0"/>
              <a:t>However, from searching point of view, it is not better than a linked list (if it doesn’t consist some additional constraints regarding arrangement of nodes)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430" y="3960963"/>
            <a:ext cx="5846640" cy="2788179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4201479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{363AF070-5397-1543-BDEF-3DB35AC54B98}tf10001121</Template>
  <TotalTime>48</TotalTime>
  <Words>1357</Words>
  <Application>Microsoft Macintosh PowerPoint</Application>
  <PresentationFormat>Widescreen</PresentationFormat>
  <Paragraphs>231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Calibri</vt:lpstr>
      <vt:lpstr>Century Gothic</vt:lpstr>
      <vt:lpstr>Courier</vt:lpstr>
      <vt:lpstr>Wingdings 2</vt:lpstr>
      <vt:lpstr>Quotable</vt:lpstr>
      <vt:lpstr>Data Structures and Algorithms</vt:lpstr>
      <vt:lpstr>Definitions</vt:lpstr>
      <vt:lpstr>What is a tree?</vt:lpstr>
      <vt:lpstr>Exact (Formal) definition</vt:lpstr>
      <vt:lpstr>Given a tree</vt:lpstr>
      <vt:lpstr>Tree Terminologies</vt:lpstr>
      <vt:lpstr>Tree examples</vt:lpstr>
      <vt:lpstr>Tree examples</vt:lpstr>
      <vt:lpstr>Linked List to Tree Conversion</vt:lpstr>
      <vt:lpstr>Binary tree</vt:lpstr>
      <vt:lpstr>Binary Trees</vt:lpstr>
      <vt:lpstr>Types of Binary Trees</vt:lpstr>
      <vt:lpstr>Tree Traversal</vt:lpstr>
      <vt:lpstr>Breadth-first Tree traversal example</vt:lpstr>
      <vt:lpstr>Tutorial: visit first or recursive call first</vt:lpstr>
      <vt:lpstr>Tree traversal</vt:lpstr>
      <vt:lpstr>Ways of depth-first traversal</vt:lpstr>
      <vt:lpstr>Inorder tree traversal</vt:lpstr>
      <vt:lpstr>Tree Traversal Example</vt:lpstr>
      <vt:lpstr>Binary tree implementation </vt:lpstr>
      <vt:lpstr>Array - Binary tree implementation</vt:lpstr>
      <vt:lpstr>Linked - Binary tree implementation</vt:lpstr>
      <vt:lpstr>Tree Implementation</vt:lpstr>
      <vt:lpstr>Breadth-first Algorithm</vt:lpstr>
      <vt:lpstr>Breadth-first Algorithm</vt:lpstr>
      <vt:lpstr>Breadth-first Algorithm</vt:lpstr>
      <vt:lpstr>Breadth-first Algorithm</vt:lpstr>
      <vt:lpstr>Breadth-first Algorithm</vt:lpstr>
      <vt:lpstr>Breadth-first Algorithm</vt:lpstr>
      <vt:lpstr>Breadth-first traversal</vt:lpstr>
      <vt:lpstr>Breadth-first traversal</vt:lpstr>
      <vt:lpstr>Depth first</vt:lpstr>
      <vt:lpstr>Depth first</vt:lpstr>
      <vt:lpstr>Test program</vt:lpstr>
      <vt:lpstr>Setting up the tree</vt:lpstr>
      <vt:lpstr>Traverse the tree</vt:lpstr>
      <vt:lpstr>Output</vt:lpstr>
      <vt:lpstr>Binary search trees</vt:lpstr>
      <vt:lpstr>Binary Search Tree Definition</vt:lpstr>
      <vt:lpstr>Binary search tree example</vt:lpstr>
      <vt:lpstr>Implementing Binary Search Tree</vt:lpstr>
      <vt:lpstr>Insertion on Binary Search Tree</vt:lpstr>
      <vt:lpstr>Insertion on a Binary Search Tree</vt:lpstr>
      <vt:lpstr>Insertion on a Binary Search Tree</vt:lpstr>
      <vt:lpstr>Searching on Binary Search Trees</vt:lpstr>
      <vt:lpstr>Searching on Binary Search Trees</vt:lpstr>
      <vt:lpstr>The end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</dc:title>
  <dc:creator>TungDT</dc:creator>
  <cp:lastModifiedBy>TungDT</cp:lastModifiedBy>
  <cp:revision>29</cp:revision>
  <dcterms:created xsi:type="dcterms:W3CDTF">2019-06-06T17:31:49Z</dcterms:created>
  <dcterms:modified xsi:type="dcterms:W3CDTF">2019-06-06T19:28:09Z</dcterms:modified>
</cp:coreProperties>
</file>