
<file path=[Content_Types].xml><?xml version="1.0" encoding="utf-8"?>
<Types xmlns="http://schemas.openxmlformats.org/package/2006/content-types">
  <Default Extension="png" ContentType="image/png"/>
  <Default Extension="jpeg" ContentType="image/jpeg"/>
  <Default Extension="m4a" ContentType="audio/mp4"/>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 id="2147483792" r:id="rId2"/>
  </p:sldMasterIdLst>
  <p:sldIdLst>
    <p:sldId id="256" r:id="rId3"/>
    <p:sldId id="257" r:id="rId4"/>
    <p:sldId id="266" r:id="rId5"/>
    <p:sldId id="258" r:id="rId6"/>
    <p:sldId id="260" r:id="rId7"/>
    <p:sldId id="270" r:id="rId8"/>
    <p:sldId id="261" r:id="rId9"/>
    <p:sldId id="269" r:id="rId10"/>
    <p:sldId id="271"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4A3C"/>
    <a:srgbClr val="8251B3"/>
    <a:srgbClr val="CCC752"/>
    <a:srgbClr val="7ACB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5" autoAdjust="0"/>
    <p:restoredTop sz="94660"/>
  </p:normalViewPr>
  <p:slideViewPr>
    <p:cSldViewPr snapToGrid="0">
      <p:cViewPr varScale="1">
        <p:scale>
          <a:sx n="73" d="100"/>
          <a:sy n="73" d="100"/>
        </p:scale>
        <p:origin x="54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9.jpeg"/></Relationships>
</file>

<file path=ppt/diagrams/_rels/data2.xml.rels><?xml version="1.0" encoding="UTF-8" standalone="yes"?>
<Relationships xmlns="http://schemas.openxmlformats.org/package/2006/relationships"><Relationship Id="rId1" Type="http://schemas.openxmlformats.org/officeDocument/2006/relationships/image" Target="../media/image14.jpg"/></Relationships>
</file>

<file path=ppt/diagrams/_rels/drawing1.xml.rels><?xml version="1.0" encoding="UTF-8" standalone="yes"?>
<Relationships xmlns="http://schemas.openxmlformats.org/package/2006/relationships"><Relationship Id="rId1" Type="http://schemas.openxmlformats.org/officeDocument/2006/relationships/image" Target="../media/image9.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F63E82-0627-4614-A337-0E82E842A658}" type="doc">
      <dgm:prSet loTypeId="urn:microsoft.com/office/officeart/2005/8/layout/lProcess3" loCatId="process" qsTypeId="urn:microsoft.com/office/officeart/2005/8/quickstyle/simple5" qsCatId="simple" csTypeId="urn:microsoft.com/office/officeart/2005/8/colors/accent1_2" csCatId="accent1" phldr="1"/>
      <dgm:spPr/>
      <dgm:t>
        <a:bodyPr/>
        <a:lstStyle/>
        <a:p>
          <a:endParaRPr lang="en-US"/>
        </a:p>
      </dgm:t>
    </dgm:pt>
    <dgm:pt modelId="{C2D80892-97CE-486D-8910-2AC86730A977}">
      <dgm:prSet/>
      <dgm:spPr>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pPr rtl="0"/>
          <a:r>
            <a:rPr lang="en-IN" b="1" dirty="0" smtClean="0"/>
            <a:t>Central Highland</a:t>
          </a:r>
          <a:endParaRPr lang="en-US" b="1" dirty="0"/>
        </a:p>
      </dgm:t>
    </dgm:pt>
    <dgm:pt modelId="{F64106E2-318C-4980-8582-EF0546F4CF2E}" type="parTrans" cxnId="{257B51BF-CD11-4A53-B8DC-A04355A77B5E}">
      <dgm:prSet/>
      <dgm:spPr/>
      <dgm:t>
        <a:bodyPr/>
        <a:lstStyle/>
        <a:p>
          <a:endParaRPr lang="en-US"/>
        </a:p>
      </dgm:t>
    </dgm:pt>
    <dgm:pt modelId="{DC100172-2FA3-4AD2-A227-BFC327CE1083}" type="sibTrans" cxnId="{257B51BF-CD11-4A53-B8DC-A04355A77B5E}">
      <dgm:prSet/>
      <dgm:spPr/>
      <dgm:t>
        <a:bodyPr/>
        <a:lstStyle/>
        <a:p>
          <a:endParaRPr lang="en-US"/>
        </a:p>
      </dgm:t>
    </dgm:pt>
    <dgm:pt modelId="{E5C4F6B3-2F1F-449B-B1EF-A551765B523E}" type="pres">
      <dgm:prSet presAssocID="{DBF63E82-0627-4614-A337-0E82E842A658}" presName="Name0" presStyleCnt="0">
        <dgm:presLayoutVars>
          <dgm:chPref val="3"/>
          <dgm:dir/>
          <dgm:animLvl val="lvl"/>
          <dgm:resizeHandles/>
        </dgm:presLayoutVars>
      </dgm:prSet>
      <dgm:spPr/>
      <dgm:t>
        <a:bodyPr/>
        <a:lstStyle/>
        <a:p>
          <a:endParaRPr lang="en-US"/>
        </a:p>
      </dgm:t>
    </dgm:pt>
    <dgm:pt modelId="{FFE9125C-6B09-48C3-825E-AAD5D066322F}" type="pres">
      <dgm:prSet presAssocID="{C2D80892-97CE-486D-8910-2AC86730A977}" presName="horFlow" presStyleCnt="0"/>
      <dgm:spPr/>
    </dgm:pt>
    <dgm:pt modelId="{079C700B-9CE7-4F8F-9827-FDE94C1A6DC8}" type="pres">
      <dgm:prSet presAssocID="{C2D80892-97CE-486D-8910-2AC86730A977}" presName="bigChev" presStyleLbl="node1" presStyleIdx="0" presStyleCnt="1" custScaleX="71391" custScaleY="27553" custLinFactNeighborX="-6413" custLinFactNeighborY="-58034"/>
      <dgm:spPr/>
      <dgm:t>
        <a:bodyPr/>
        <a:lstStyle/>
        <a:p>
          <a:endParaRPr lang="en-US"/>
        </a:p>
      </dgm:t>
    </dgm:pt>
  </dgm:ptLst>
  <dgm:cxnLst>
    <dgm:cxn modelId="{257B51BF-CD11-4A53-B8DC-A04355A77B5E}" srcId="{DBF63E82-0627-4614-A337-0E82E842A658}" destId="{C2D80892-97CE-486D-8910-2AC86730A977}" srcOrd="0" destOrd="0" parTransId="{F64106E2-318C-4980-8582-EF0546F4CF2E}" sibTransId="{DC100172-2FA3-4AD2-A227-BFC327CE1083}"/>
    <dgm:cxn modelId="{348E1A52-C2BD-400C-A6FE-4D43125FFDEA}" type="presOf" srcId="{C2D80892-97CE-486D-8910-2AC86730A977}" destId="{079C700B-9CE7-4F8F-9827-FDE94C1A6DC8}" srcOrd="0" destOrd="0" presId="urn:microsoft.com/office/officeart/2005/8/layout/lProcess3"/>
    <dgm:cxn modelId="{376D7163-68B1-46C9-A43C-CBD2BEA0F94F}" type="presOf" srcId="{DBF63E82-0627-4614-A337-0E82E842A658}" destId="{E5C4F6B3-2F1F-449B-B1EF-A551765B523E}" srcOrd="0" destOrd="0" presId="urn:microsoft.com/office/officeart/2005/8/layout/lProcess3"/>
    <dgm:cxn modelId="{6A6504CB-4464-4F85-83EB-1FFD062EF091}" type="presParOf" srcId="{E5C4F6B3-2F1F-449B-B1EF-A551765B523E}" destId="{FFE9125C-6B09-48C3-825E-AAD5D066322F}" srcOrd="0" destOrd="0" presId="urn:microsoft.com/office/officeart/2005/8/layout/lProcess3"/>
    <dgm:cxn modelId="{3A4C4069-690F-4881-9AA2-569A33DADECA}" type="presParOf" srcId="{FFE9125C-6B09-48C3-825E-AAD5D066322F}" destId="{079C700B-9CE7-4F8F-9827-FDE94C1A6DC8}"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BF63E82-0627-4614-A337-0E82E842A658}" type="doc">
      <dgm:prSet loTypeId="urn:microsoft.com/office/officeart/2005/8/layout/lProcess3" loCatId="process" qsTypeId="urn:microsoft.com/office/officeart/2005/8/quickstyle/simple5" qsCatId="simple" csTypeId="urn:microsoft.com/office/officeart/2005/8/colors/accent1_2" csCatId="accent1" phldr="1"/>
      <dgm:spPr/>
      <dgm:t>
        <a:bodyPr/>
        <a:lstStyle/>
        <a:p>
          <a:endParaRPr lang="en-US"/>
        </a:p>
      </dgm:t>
    </dgm:pt>
    <dgm:pt modelId="{C2D80892-97CE-486D-8910-2AC86730A977}">
      <dgm:prSet/>
      <dgm:spPr>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pPr rtl="0"/>
          <a:r>
            <a:rPr lang="en-IN" b="1" dirty="0" smtClean="0"/>
            <a:t>Deccan Plateau</a:t>
          </a:r>
          <a:endParaRPr lang="en-US" b="1" dirty="0"/>
        </a:p>
      </dgm:t>
    </dgm:pt>
    <dgm:pt modelId="{F64106E2-318C-4980-8582-EF0546F4CF2E}" type="parTrans" cxnId="{257B51BF-CD11-4A53-B8DC-A04355A77B5E}">
      <dgm:prSet/>
      <dgm:spPr/>
      <dgm:t>
        <a:bodyPr/>
        <a:lstStyle/>
        <a:p>
          <a:endParaRPr lang="en-US"/>
        </a:p>
      </dgm:t>
    </dgm:pt>
    <dgm:pt modelId="{DC100172-2FA3-4AD2-A227-BFC327CE1083}" type="sibTrans" cxnId="{257B51BF-CD11-4A53-B8DC-A04355A77B5E}">
      <dgm:prSet/>
      <dgm:spPr/>
      <dgm:t>
        <a:bodyPr/>
        <a:lstStyle/>
        <a:p>
          <a:endParaRPr lang="en-US"/>
        </a:p>
      </dgm:t>
    </dgm:pt>
    <dgm:pt modelId="{E5C4F6B3-2F1F-449B-B1EF-A551765B523E}" type="pres">
      <dgm:prSet presAssocID="{DBF63E82-0627-4614-A337-0E82E842A658}" presName="Name0" presStyleCnt="0">
        <dgm:presLayoutVars>
          <dgm:chPref val="3"/>
          <dgm:dir/>
          <dgm:animLvl val="lvl"/>
          <dgm:resizeHandles/>
        </dgm:presLayoutVars>
      </dgm:prSet>
      <dgm:spPr/>
      <dgm:t>
        <a:bodyPr/>
        <a:lstStyle/>
        <a:p>
          <a:endParaRPr lang="en-US"/>
        </a:p>
      </dgm:t>
    </dgm:pt>
    <dgm:pt modelId="{FFE9125C-6B09-48C3-825E-AAD5D066322F}" type="pres">
      <dgm:prSet presAssocID="{C2D80892-97CE-486D-8910-2AC86730A977}" presName="horFlow" presStyleCnt="0"/>
      <dgm:spPr/>
    </dgm:pt>
    <dgm:pt modelId="{079C700B-9CE7-4F8F-9827-FDE94C1A6DC8}" type="pres">
      <dgm:prSet presAssocID="{C2D80892-97CE-486D-8910-2AC86730A977}" presName="bigChev" presStyleLbl="node1" presStyleIdx="0" presStyleCnt="1" custScaleX="73351" custScaleY="27553" custLinFactNeighborX="-6413" custLinFactNeighborY="-58034"/>
      <dgm:spPr/>
      <dgm:t>
        <a:bodyPr/>
        <a:lstStyle/>
        <a:p>
          <a:endParaRPr lang="en-US"/>
        </a:p>
      </dgm:t>
    </dgm:pt>
  </dgm:ptLst>
  <dgm:cxnLst>
    <dgm:cxn modelId="{257B51BF-CD11-4A53-B8DC-A04355A77B5E}" srcId="{DBF63E82-0627-4614-A337-0E82E842A658}" destId="{C2D80892-97CE-486D-8910-2AC86730A977}" srcOrd="0" destOrd="0" parTransId="{F64106E2-318C-4980-8582-EF0546F4CF2E}" sibTransId="{DC100172-2FA3-4AD2-A227-BFC327CE1083}"/>
    <dgm:cxn modelId="{348E1A52-C2BD-400C-A6FE-4D43125FFDEA}" type="presOf" srcId="{C2D80892-97CE-486D-8910-2AC86730A977}" destId="{079C700B-9CE7-4F8F-9827-FDE94C1A6DC8}" srcOrd="0" destOrd="0" presId="urn:microsoft.com/office/officeart/2005/8/layout/lProcess3"/>
    <dgm:cxn modelId="{376D7163-68B1-46C9-A43C-CBD2BEA0F94F}" type="presOf" srcId="{DBF63E82-0627-4614-A337-0E82E842A658}" destId="{E5C4F6B3-2F1F-449B-B1EF-A551765B523E}" srcOrd="0" destOrd="0" presId="urn:microsoft.com/office/officeart/2005/8/layout/lProcess3"/>
    <dgm:cxn modelId="{6A6504CB-4464-4F85-83EB-1FFD062EF091}" type="presParOf" srcId="{E5C4F6B3-2F1F-449B-B1EF-A551765B523E}" destId="{FFE9125C-6B09-48C3-825E-AAD5D066322F}" srcOrd="0" destOrd="0" presId="urn:microsoft.com/office/officeart/2005/8/layout/lProcess3"/>
    <dgm:cxn modelId="{3A4C4069-690F-4881-9AA2-569A33DADECA}" type="presParOf" srcId="{FFE9125C-6B09-48C3-825E-AAD5D066322F}" destId="{079C700B-9CE7-4F8F-9827-FDE94C1A6DC8}"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F63E82-0627-4614-A337-0E82E842A658}" type="doc">
      <dgm:prSet loTypeId="urn:microsoft.com/office/officeart/2005/8/layout/lProcess3" loCatId="process" qsTypeId="urn:microsoft.com/office/officeart/2005/8/quickstyle/simple5" qsCatId="simple" csTypeId="urn:microsoft.com/office/officeart/2005/8/colors/accent1_2" csCatId="accent1" phldr="1"/>
      <dgm:spPr/>
      <dgm:t>
        <a:bodyPr/>
        <a:lstStyle/>
        <a:p>
          <a:endParaRPr lang="en-US"/>
        </a:p>
      </dgm:t>
    </dgm:pt>
    <dgm:pt modelId="{C2D80892-97CE-486D-8910-2AC86730A977}">
      <dgm:prSet/>
      <dgm:spPr/>
      <dgm:t>
        <a:bodyPr/>
        <a:lstStyle/>
        <a:p>
          <a:pPr rtl="0"/>
          <a:r>
            <a:rPr lang="en-IN" b="1" dirty="0" smtClean="0"/>
            <a:t>Western</a:t>
          </a:r>
          <a:r>
            <a:rPr lang="en-IN" b="1" baseline="0" dirty="0" smtClean="0"/>
            <a:t> Ghats</a:t>
          </a:r>
          <a:endParaRPr lang="en-US" b="1" dirty="0"/>
        </a:p>
      </dgm:t>
    </dgm:pt>
    <dgm:pt modelId="{F64106E2-318C-4980-8582-EF0546F4CF2E}" type="parTrans" cxnId="{257B51BF-CD11-4A53-B8DC-A04355A77B5E}">
      <dgm:prSet/>
      <dgm:spPr/>
      <dgm:t>
        <a:bodyPr/>
        <a:lstStyle/>
        <a:p>
          <a:endParaRPr lang="en-US"/>
        </a:p>
      </dgm:t>
    </dgm:pt>
    <dgm:pt modelId="{DC100172-2FA3-4AD2-A227-BFC327CE1083}" type="sibTrans" cxnId="{257B51BF-CD11-4A53-B8DC-A04355A77B5E}">
      <dgm:prSet/>
      <dgm:spPr/>
      <dgm:t>
        <a:bodyPr/>
        <a:lstStyle/>
        <a:p>
          <a:endParaRPr lang="en-US"/>
        </a:p>
      </dgm:t>
    </dgm:pt>
    <dgm:pt modelId="{8C989C74-34B7-4EE0-97F6-693EF373EC17}">
      <dgm:prSet/>
      <dgm:spPr/>
      <dgm:t>
        <a:bodyPr/>
        <a:lstStyle/>
        <a:p>
          <a:pPr rtl="0"/>
          <a:r>
            <a:rPr lang="en-IN" b="1" dirty="0" smtClean="0"/>
            <a:t>Eastern</a:t>
          </a:r>
          <a:r>
            <a:rPr lang="en-IN" b="1" baseline="0" dirty="0" smtClean="0"/>
            <a:t> Ghats</a:t>
          </a:r>
          <a:endParaRPr lang="en-US" b="1" dirty="0"/>
        </a:p>
      </dgm:t>
    </dgm:pt>
    <dgm:pt modelId="{23558F97-B8EB-4E1C-9EF7-DD817F965821}" type="parTrans" cxnId="{BC1506E1-D33D-4D51-9DE1-34FBC70D1CF9}">
      <dgm:prSet/>
      <dgm:spPr/>
      <dgm:t>
        <a:bodyPr/>
        <a:lstStyle/>
        <a:p>
          <a:endParaRPr lang="en-US"/>
        </a:p>
      </dgm:t>
    </dgm:pt>
    <dgm:pt modelId="{48736B2D-E7CA-41FE-8535-0E002C50C92A}" type="sibTrans" cxnId="{BC1506E1-D33D-4D51-9DE1-34FBC70D1CF9}">
      <dgm:prSet/>
      <dgm:spPr/>
      <dgm:t>
        <a:bodyPr/>
        <a:lstStyle/>
        <a:p>
          <a:endParaRPr lang="en-US"/>
        </a:p>
      </dgm:t>
    </dgm:pt>
    <dgm:pt modelId="{E5C4F6B3-2F1F-449B-B1EF-A551765B523E}" type="pres">
      <dgm:prSet presAssocID="{DBF63E82-0627-4614-A337-0E82E842A658}" presName="Name0" presStyleCnt="0">
        <dgm:presLayoutVars>
          <dgm:chPref val="3"/>
          <dgm:dir/>
          <dgm:animLvl val="lvl"/>
          <dgm:resizeHandles/>
        </dgm:presLayoutVars>
      </dgm:prSet>
      <dgm:spPr/>
      <dgm:t>
        <a:bodyPr/>
        <a:lstStyle/>
        <a:p>
          <a:endParaRPr lang="en-US"/>
        </a:p>
      </dgm:t>
    </dgm:pt>
    <dgm:pt modelId="{FFE9125C-6B09-48C3-825E-AAD5D066322F}" type="pres">
      <dgm:prSet presAssocID="{C2D80892-97CE-486D-8910-2AC86730A977}" presName="horFlow" presStyleCnt="0"/>
      <dgm:spPr/>
    </dgm:pt>
    <dgm:pt modelId="{079C700B-9CE7-4F8F-9827-FDE94C1A6DC8}" type="pres">
      <dgm:prSet presAssocID="{C2D80892-97CE-486D-8910-2AC86730A977}" presName="bigChev" presStyleLbl="node1" presStyleIdx="0" presStyleCnt="2" custScaleX="42338" custScaleY="27553" custLinFactNeighborX="-27330" custLinFactNeighborY="-29575"/>
      <dgm:spPr/>
      <dgm:t>
        <a:bodyPr/>
        <a:lstStyle/>
        <a:p>
          <a:endParaRPr lang="en-US"/>
        </a:p>
      </dgm:t>
    </dgm:pt>
    <dgm:pt modelId="{6079BE37-71DA-4F65-AD0F-4EBB384F3167}" type="pres">
      <dgm:prSet presAssocID="{C2D80892-97CE-486D-8910-2AC86730A977}" presName="vSp" presStyleCnt="0"/>
      <dgm:spPr/>
    </dgm:pt>
    <dgm:pt modelId="{4BE38B32-049C-4FE2-9090-6882FC09D334}" type="pres">
      <dgm:prSet presAssocID="{8C989C74-34B7-4EE0-97F6-693EF373EC17}" presName="horFlow" presStyleCnt="0"/>
      <dgm:spPr/>
    </dgm:pt>
    <dgm:pt modelId="{A32270AF-990B-4A96-BB12-3772B8BDED39}" type="pres">
      <dgm:prSet presAssocID="{8C989C74-34B7-4EE0-97F6-693EF373EC17}" presName="bigChev" presStyleLbl="node1" presStyleIdx="1" presStyleCnt="2" custScaleX="38526" custScaleY="24367" custLinFactNeighborX="17093" custLinFactNeighborY="-68269"/>
      <dgm:spPr/>
      <dgm:t>
        <a:bodyPr/>
        <a:lstStyle/>
        <a:p>
          <a:endParaRPr lang="en-US"/>
        </a:p>
      </dgm:t>
    </dgm:pt>
  </dgm:ptLst>
  <dgm:cxnLst>
    <dgm:cxn modelId="{257B51BF-CD11-4A53-B8DC-A04355A77B5E}" srcId="{DBF63E82-0627-4614-A337-0E82E842A658}" destId="{C2D80892-97CE-486D-8910-2AC86730A977}" srcOrd="0" destOrd="0" parTransId="{F64106E2-318C-4980-8582-EF0546F4CF2E}" sibTransId="{DC100172-2FA3-4AD2-A227-BFC327CE1083}"/>
    <dgm:cxn modelId="{FFBDBE63-C256-47C5-B5E4-AF0661C56C26}" type="presOf" srcId="{8C989C74-34B7-4EE0-97F6-693EF373EC17}" destId="{A32270AF-990B-4A96-BB12-3772B8BDED39}" srcOrd="0" destOrd="0" presId="urn:microsoft.com/office/officeart/2005/8/layout/lProcess3"/>
    <dgm:cxn modelId="{BC1506E1-D33D-4D51-9DE1-34FBC70D1CF9}" srcId="{DBF63E82-0627-4614-A337-0E82E842A658}" destId="{8C989C74-34B7-4EE0-97F6-693EF373EC17}" srcOrd="1" destOrd="0" parTransId="{23558F97-B8EB-4E1C-9EF7-DD817F965821}" sibTransId="{48736B2D-E7CA-41FE-8535-0E002C50C92A}"/>
    <dgm:cxn modelId="{348E1A52-C2BD-400C-A6FE-4D43125FFDEA}" type="presOf" srcId="{C2D80892-97CE-486D-8910-2AC86730A977}" destId="{079C700B-9CE7-4F8F-9827-FDE94C1A6DC8}" srcOrd="0" destOrd="0" presId="urn:microsoft.com/office/officeart/2005/8/layout/lProcess3"/>
    <dgm:cxn modelId="{376D7163-68B1-46C9-A43C-CBD2BEA0F94F}" type="presOf" srcId="{DBF63E82-0627-4614-A337-0E82E842A658}" destId="{E5C4F6B3-2F1F-449B-B1EF-A551765B523E}" srcOrd="0" destOrd="0" presId="urn:microsoft.com/office/officeart/2005/8/layout/lProcess3"/>
    <dgm:cxn modelId="{6A6504CB-4464-4F85-83EB-1FFD062EF091}" type="presParOf" srcId="{E5C4F6B3-2F1F-449B-B1EF-A551765B523E}" destId="{FFE9125C-6B09-48C3-825E-AAD5D066322F}" srcOrd="0" destOrd="0" presId="urn:microsoft.com/office/officeart/2005/8/layout/lProcess3"/>
    <dgm:cxn modelId="{3A4C4069-690F-4881-9AA2-569A33DADECA}" type="presParOf" srcId="{FFE9125C-6B09-48C3-825E-AAD5D066322F}" destId="{079C700B-9CE7-4F8F-9827-FDE94C1A6DC8}" srcOrd="0" destOrd="0" presId="urn:microsoft.com/office/officeart/2005/8/layout/lProcess3"/>
    <dgm:cxn modelId="{A915D87B-3819-41F0-B75D-D3F224A96D5B}" type="presParOf" srcId="{E5C4F6B3-2F1F-449B-B1EF-A551765B523E}" destId="{6079BE37-71DA-4F65-AD0F-4EBB384F3167}" srcOrd="1" destOrd="0" presId="urn:microsoft.com/office/officeart/2005/8/layout/lProcess3"/>
    <dgm:cxn modelId="{1F4FA095-B4E8-455F-8054-F52B4A1DC0EC}" type="presParOf" srcId="{E5C4F6B3-2F1F-449B-B1EF-A551765B523E}" destId="{4BE38B32-049C-4FE2-9090-6882FC09D334}" srcOrd="2" destOrd="0" presId="urn:microsoft.com/office/officeart/2005/8/layout/lProcess3"/>
    <dgm:cxn modelId="{434FAAB5-7538-401C-AA21-DA20A42E98CE}" type="presParOf" srcId="{4BE38B32-049C-4FE2-9090-6882FC09D334}" destId="{A32270AF-990B-4A96-BB12-3772B8BDED39}" srcOrd="0"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9C700B-9CE7-4F8F-9827-FDE94C1A6DC8}">
      <dsp:nvSpPr>
        <dsp:cNvPr id="0" name=""/>
        <dsp:cNvSpPr/>
      </dsp:nvSpPr>
      <dsp:spPr>
        <a:xfrm>
          <a:off x="893101" y="0"/>
          <a:ext cx="8079503" cy="1247297"/>
        </a:xfrm>
        <a:prstGeom prst="chevron">
          <a:avLst/>
        </a:prstGeom>
        <a:blipFill dpi="0" rotWithShape="1">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82550" tIns="41275" rIns="0" bIns="41275" numCol="1" spcCol="1270" anchor="ctr" anchorCtr="0">
          <a:noAutofit/>
        </a:bodyPr>
        <a:lstStyle/>
        <a:p>
          <a:pPr lvl="0" algn="ctr" defTabSz="2889250" rtl="0">
            <a:lnSpc>
              <a:spcPct val="90000"/>
            </a:lnSpc>
            <a:spcBef>
              <a:spcPct val="0"/>
            </a:spcBef>
            <a:spcAft>
              <a:spcPct val="35000"/>
            </a:spcAft>
          </a:pPr>
          <a:r>
            <a:rPr lang="en-IN" sz="6500" b="1" kern="1200" dirty="0" smtClean="0"/>
            <a:t>Central Highland</a:t>
          </a:r>
          <a:endParaRPr lang="en-US" sz="6500" b="1" kern="1200" dirty="0"/>
        </a:p>
      </dsp:txBody>
      <dsp:txXfrm>
        <a:off x="1516750" y="0"/>
        <a:ext cx="6832206" cy="12472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9C700B-9CE7-4F8F-9827-FDE94C1A6DC8}">
      <dsp:nvSpPr>
        <dsp:cNvPr id="0" name=""/>
        <dsp:cNvSpPr/>
      </dsp:nvSpPr>
      <dsp:spPr>
        <a:xfrm>
          <a:off x="782192" y="0"/>
          <a:ext cx="8301321" cy="1247297"/>
        </a:xfrm>
        <a:prstGeom prst="chevron">
          <a:avLst/>
        </a:prstGeom>
        <a:blipFill dpi="0" rotWithShape="1">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82550" tIns="41275" rIns="0" bIns="41275" numCol="1" spcCol="1270" anchor="ctr" anchorCtr="0">
          <a:noAutofit/>
        </a:bodyPr>
        <a:lstStyle/>
        <a:p>
          <a:pPr lvl="0" algn="ctr" defTabSz="2889250" rtl="0">
            <a:lnSpc>
              <a:spcPct val="90000"/>
            </a:lnSpc>
            <a:spcBef>
              <a:spcPct val="0"/>
            </a:spcBef>
            <a:spcAft>
              <a:spcPct val="35000"/>
            </a:spcAft>
          </a:pPr>
          <a:r>
            <a:rPr lang="en-IN" sz="6500" b="1" kern="1200" dirty="0" smtClean="0"/>
            <a:t>Deccan Plateau</a:t>
          </a:r>
          <a:endParaRPr lang="en-US" sz="6500" b="1" kern="1200" dirty="0"/>
        </a:p>
      </dsp:txBody>
      <dsp:txXfrm>
        <a:off x="1405841" y="0"/>
        <a:ext cx="7054024" cy="124729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9C700B-9CE7-4F8F-9827-FDE94C1A6DC8}">
      <dsp:nvSpPr>
        <dsp:cNvPr id="0" name=""/>
        <dsp:cNvSpPr/>
      </dsp:nvSpPr>
      <dsp:spPr>
        <a:xfrm>
          <a:off x="169849" y="289187"/>
          <a:ext cx="4790877" cy="1247135"/>
        </a:xfrm>
        <a:prstGeom prst="chevron">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54610" tIns="27305" rIns="0" bIns="27305" numCol="1" spcCol="1270" anchor="ctr" anchorCtr="0">
          <a:noAutofit/>
        </a:bodyPr>
        <a:lstStyle/>
        <a:p>
          <a:pPr lvl="0" algn="ctr" defTabSz="1911350" rtl="0">
            <a:lnSpc>
              <a:spcPct val="90000"/>
            </a:lnSpc>
            <a:spcBef>
              <a:spcPct val="0"/>
            </a:spcBef>
            <a:spcAft>
              <a:spcPct val="35000"/>
            </a:spcAft>
          </a:pPr>
          <a:r>
            <a:rPr lang="en-IN" sz="4300" b="1" kern="1200" dirty="0" smtClean="0"/>
            <a:t>Western</a:t>
          </a:r>
          <a:r>
            <a:rPr lang="en-IN" sz="4300" b="1" kern="1200" baseline="0" dirty="0" smtClean="0"/>
            <a:t> Ghats</a:t>
          </a:r>
          <a:endParaRPr lang="en-US" sz="4300" b="1" kern="1200" dirty="0"/>
        </a:p>
      </dsp:txBody>
      <dsp:txXfrm>
        <a:off x="793417" y="289187"/>
        <a:ext cx="3543742" cy="1247135"/>
      </dsp:txXfrm>
    </dsp:sp>
    <dsp:sp modelId="{A32270AF-990B-4A96-BB12-3772B8BDED39}">
      <dsp:nvSpPr>
        <dsp:cNvPr id="0" name=""/>
        <dsp:cNvSpPr/>
      </dsp:nvSpPr>
      <dsp:spPr>
        <a:xfrm>
          <a:off x="5196661" y="418594"/>
          <a:ext cx="4359519" cy="1102927"/>
        </a:xfrm>
        <a:prstGeom prst="chevron">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dsp:spPr>
      <dsp:style>
        <a:lnRef idx="0">
          <a:scrgbClr r="0" g="0" b="0"/>
        </a:lnRef>
        <a:fillRef idx="3">
          <a:scrgbClr r="0" g="0" b="0"/>
        </a:fillRef>
        <a:effectRef idx="3">
          <a:scrgbClr r="0" g="0" b="0"/>
        </a:effectRef>
        <a:fontRef idx="minor">
          <a:schemeClr val="lt1"/>
        </a:fontRef>
      </dsp:style>
      <dsp:txBody>
        <a:bodyPr spcFirstLastPara="0" vert="horz" wrap="square" lIns="54610" tIns="27305" rIns="0" bIns="27305" numCol="1" spcCol="1270" anchor="ctr" anchorCtr="0">
          <a:noAutofit/>
        </a:bodyPr>
        <a:lstStyle/>
        <a:p>
          <a:pPr lvl="0" algn="ctr" defTabSz="1911350" rtl="0">
            <a:lnSpc>
              <a:spcPct val="90000"/>
            </a:lnSpc>
            <a:spcBef>
              <a:spcPct val="0"/>
            </a:spcBef>
            <a:spcAft>
              <a:spcPct val="35000"/>
            </a:spcAft>
          </a:pPr>
          <a:r>
            <a:rPr lang="en-IN" sz="4300" b="1" kern="1200" dirty="0" smtClean="0"/>
            <a:t>Eastern</a:t>
          </a:r>
          <a:r>
            <a:rPr lang="en-IN" sz="4300" b="1" kern="1200" baseline="0" dirty="0" smtClean="0"/>
            <a:t> Ghats</a:t>
          </a:r>
          <a:endParaRPr lang="en-US" sz="4300" b="1" kern="1200" dirty="0"/>
        </a:p>
      </dsp:txBody>
      <dsp:txXfrm>
        <a:off x="5748125" y="418594"/>
        <a:ext cx="3256592" cy="110292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3423759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3133643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1457722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DA1A48-EEBA-4E2D-9B96-4E63C1FAF5A4}"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54706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1449422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1947564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1287710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32769455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15854337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411972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773114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22993624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40003888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41108250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21520633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22941785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24275799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8489622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22653951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5401732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88664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1848759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3949500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3692821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117100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657834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1619132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A7A4B66-C8C6-4A76-AA7B-09009FDC4F04}" type="datetimeFigureOut">
              <a:rPr lang="en-US" smtClean="0"/>
              <a:t>12/6/2020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ADA1A48-EEBA-4E2D-9B96-4E63C1FAF5A4}" type="slidenum">
              <a:rPr lang="en-US" smtClean="0"/>
              <a:t>‹#›</a:t>
            </a:fld>
            <a:endParaRPr lang="en-US" dirty="0"/>
          </a:p>
        </p:txBody>
      </p:sp>
    </p:spTree>
    <p:extLst>
      <p:ext uri="{BB962C8B-B14F-4D97-AF65-F5344CB8AC3E}">
        <p14:creationId xmlns:p14="http://schemas.microsoft.com/office/powerpoint/2010/main" val="3266148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A7A4B66-C8C6-4A76-AA7B-09009FDC4F04}" type="datetimeFigureOut">
              <a:rPr lang="en-US" smtClean="0"/>
              <a:t>12/6/2020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ADA1A48-EEBA-4E2D-9B96-4E63C1FAF5A4}" type="slidenum">
              <a:rPr lang="en-US" smtClean="0"/>
              <a:t>‹#›</a:t>
            </a:fld>
            <a:endParaRPr lang="en-US" dirty="0"/>
          </a:p>
        </p:txBody>
      </p:sp>
    </p:spTree>
    <p:extLst>
      <p:ext uri="{BB962C8B-B14F-4D97-AF65-F5344CB8AC3E}">
        <p14:creationId xmlns:p14="http://schemas.microsoft.com/office/powerpoint/2010/main" val="4108787319"/>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7A4B66-C8C6-4A76-AA7B-09009FDC4F04}" type="datetimeFigureOut">
              <a:rPr lang="en-US" smtClean="0"/>
              <a:t>12/6/2020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DA1A48-EEBA-4E2D-9B96-4E63C1FAF5A4}" type="slidenum">
              <a:rPr lang="en-US" smtClean="0"/>
              <a:t>‹#›</a:t>
            </a:fld>
            <a:endParaRPr lang="en-US" dirty="0"/>
          </a:p>
        </p:txBody>
      </p:sp>
    </p:spTree>
    <p:extLst>
      <p:ext uri="{BB962C8B-B14F-4D97-AF65-F5344CB8AC3E}">
        <p14:creationId xmlns:p14="http://schemas.microsoft.com/office/powerpoint/2010/main" val="1492610533"/>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jpg"/><Relationship Id="rId13" Type="http://schemas.openxmlformats.org/officeDocument/2006/relationships/hyperlink" Target="https://en.wikipedia.org/wiki/Deccan_Traps" TargetMode="External"/><Relationship Id="rId3" Type="http://schemas.openxmlformats.org/officeDocument/2006/relationships/diagramLayout" Target="../diagrams/layout1.xml"/><Relationship Id="rId7" Type="http://schemas.openxmlformats.org/officeDocument/2006/relationships/image" Target="../media/image10.jpg"/><Relationship Id="rId12" Type="http://schemas.openxmlformats.org/officeDocument/2006/relationships/image" Target="../media/image1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hyperlink" Target="https://en.wikipedia.org/wiki/Panchgani" TargetMode="External"/><Relationship Id="rId5" Type="http://schemas.openxmlformats.org/officeDocument/2006/relationships/diagramColors" Target="../diagrams/colors1.xml"/><Relationship Id="rId10" Type="http://schemas.openxmlformats.org/officeDocument/2006/relationships/image" Target="../media/image12.jpg"/><Relationship Id="rId4" Type="http://schemas.openxmlformats.org/officeDocument/2006/relationships/diagramQuickStyle" Target="../diagrams/quickStyle1.xml"/><Relationship Id="rId9" Type="http://schemas.openxmlformats.org/officeDocument/2006/relationships/hyperlink" Target="https://commons.wikimedia.org/wiki/File:Kille_torna_zunjar_machi.jp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jpg"/><Relationship Id="rId13" Type="http://schemas.openxmlformats.org/officeDocument/2006/relationships/hyperlink" Target="https://en.wikipedia.org/wiki/Deccan_Traps" TargetMode="External"/><Relationship Id="rId3" Type="http://schemas.openxmlformats.org/officeDocument/2006/relationships/diagramLayout" Target="../diagrams/layout2.xml"/><Relationship Id="rId7" Type="http://schemas.openxmlformats.org/officeDocument/2006/relationships/image" Target="../media/image10.jpg"/><Relationship Id="rId12" Type="http://schemas.openxmlformats.org/officeDocument/2006/relationships/image" Target="../media/image13.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openxmlformats.org/officeDocument/2006/relationships/hyperlink" Target="https://en.wikipedia.org/wiki/Panchgani" TargetMode="External"/><Relationship Id="rId5" Type="http://schemas.openxmlformats.org/officeDocument/2006/relationships/diagramColors" Target="../diagrams/colors2.xml"/><Relationship Id="rId10" Type="http://schemas.openxmlformats.org/officeDocument/2006/relationships/image" Target="../media/image12.jpg"/><Relationship Id="rId4" Type="http://schemas.openxmlformats.org/officeDocument/2006/relationships/diagramQuickStyle" Target="../diagrams/quickStyle2.xml"/><Relationship Id="rId9" Type="http://schemas.openxmlformats.org/officeDocument/2006/relationships/hyperlink" Target="https://commons.wikimedia.org/wiki/File:Kille_torna_zunjar_machi.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18.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7471" y="195944"/>
            <a:ext cx="8377057" cy="853950"/>
          </a:xfrm>
        </p:spPr>
        <p:txBody>
          <a:bodyPr>
            <a:normAutofit fontScale="90000"/>
          </a:bodyPr>
          <a:lstStyle/>
          <a:p>
            <a:r>
              <a:rPr lang="en-IN" sz="6000" b="1" dirty="0" smtClean="0">
                <a:solidFill>
                  <a:srgbClr val="002060"/>
                </a:solidFill>
                <a:effectLst>
                  <a:outerShdw blurRad="38100" dist="38100" dir="2700000" algn="tl">
                    <a:srgbClr val="000000">
                      <a:alpha val="43137"/>
                    </a:srgbClr>
                  </a:outerShdw>
                </a:effectLst>
                <a:latin typeface="Algerian" panose="04020705040A02060702" pitchFamily="82" charset="0"/>
              </a:rPr>
              <a:t>Virtual tour</a:t>
            </a:r>
            <a:endParaRPr lang="en-US" sz="6000" b="1" dirty="0">
              <a:solidFill>
                <a:srgbClr val="002060"/>
              </a:solidFill>
              <a:effectLst>
                <a:outerShdw blurRad="38100" dist="38100" dir="2700000" algn="tl">
                  <a:srgbClr val="000000">
                    <a:alpha val="43137"/>
                  </a:srgbClr>
                </a:outerShdw>
              </a:effectLst>
              <a:latin typeface="Algerian" panose="04020705040A02060702" pitchFamily="82" charset="0"/>
            </a:endParaRPr>
          </a:p>
        </p:txBody>
      </p:sp>
      <p:pic>
        <p:nvPicPr>
          <p:cNvPr id="4" name="Picture 3"/>
          <p:cNvPicPr>
            <a:picLocks noChangeAspect="1"/>
          </p:cNvPicPr>
          <p:nvPr/>
        </p:nvPicPr>
        <p:blipFill rotWithShape="1">
          <a:blip r:embed="rId2">
            <a:extLst>
              <a:ext uri="{BEBA8EAE-BF5A-486C-A8C5-ECC9F3942E4B}">
                <a14:imgProps xmlns:a14="http://schemas.microsoft.com/office/drawing/2010/main">
                  <a14:imgLayer r:embed="rId3">
                    <a14:imgEffect>
                      <a14:backgroundRemoval t="1367" b="96387" l="839" r="97482">
                        <a14:foregroundMark x1="16159" y1="44238" x2="26443" y2="35840"/>
                        <a14:foregroundMark x1="27282" y1="35840" x2="32844" y2="38672"/>
                        <a14:foregroundMark x1="32844" y1="38672" x2="44701" y2="43262"/>
                        <a14:foregroundMark x1="44701" y1="43262" x2="48478" y2="43262"/>
                        <a14:foregroundMark x1="48478" y1="43262" x2="51102" y2="46094"/>
                        <a14:foregroundMark x1="51207" y1="46094" x2="57293" y2="47266"/>
                        <a14:foregroundMark x1="57293" y1="47266" x2="59496" y2="50195"/>
                        <a14:foregroundMark x1="59496" y1="50000" x2="62015" y2="50391"/>
                        <a14:foregroundMark x1="62015" y1="50391" x2="64953" y2="54883"/>
                        <a14:foregroundMark x1="64953" y1="54883" x2="60336" y2="57813"/>
                        <a14:foregroundMark x1="60336" y1="57813" x2="57503" y2="58789"/>
                        <a14:foregroundMark x1="57503" y1="58789" x2="54565" y2="62500"/>
                        <a14:foregroundMark x1="54355" y1="62500" x2="47429" y2="62500"/>
                        <a14:foregroundMark x1="47429" y1="62500" x2="47219" y2="68457"/>
                        <a14:foregroundMark x1="46905" y1="68457" x2="42707" y2="71094"/>
                        <a14:foregroundMark x1="42707" y1="71094" x2="42812" y2="78516"/>
                        <a14:foregroundMark x1="42812" y1="79492" x2="40609" y2="85254"/>
                        <a14:foregroundMark x1="40818" y1="86230" x2="41553" y2="88281"/>
                        <a14:foregroundMark x1="41553" y1="89355" x2="37880" y2="91016"/>
                        <a14:foregroundMark x1="37566" y1="91016" x2="36306" y2="93457"/>
                        <a14:foregroundMark x1="36306" y1="93848" x2="33368" y2="90527"/>
                        <a14:foregroundMark x1="33158" y1="90332" x2="24554" y2="72559"/>
                        <a14:foregroundMark x1="24554" y1="72559" x2="23085" y2="64160"/>
                        <a14:foregroundMark x1="23085" y1="63965" x2="24764" y2="49121"/>
                        <a14:foregroundMark x1="24764" y1="49121" x2="14900" y2="45703"/>
                        <a14:foregroundMark x1="20357" y1="48145" x2="24344" y2="48730"/>
                        <a14:foregroundMark x1="19832" y1="47070" x2="23610" y2="47949"/>
                        <a14:backgroundMark x1="47429" y1="26855" x2="43337" y2="31055"/>
                        <a14:backgroundMark x1="44071" y1="32227" x2="66317" y2="38477"/>
                        <a14:backgroundMark x1="67051" y1="38477" x2="67366" y2="33008"/>
                        <a14:backgroundMark x1="66842" y1="34180" x2="46905" y2="26563"/>
                        <a14:backgroundMark x1="25708" y1="54883" x2="39035" y2="53027"/>
                        <a14:backgroundMark x1="33893" y1="71094" x2="51102" y2="53223"/>
                        <a14:backgroundMark x1="28961" y1="71484" x2="48898" y2="54102"/>
                        <a14:backgroundMark x1="30220" y1="62891" x2="49633" y2="52246"/>
                        <a14:backgroundMark x1="32844" y1="43652" x2="59496" y2="54883"/>
                        <a14:backgroundMark x1="28227" y1="38477" x2="61280" y2="53418"/>
                        <a14:backgroundMark x1="45540" y1="47559" x2="35362" y2="88281"/>
                        <a14:backgroundMark x1="35572" y1="88281" x2="25708" y2="66992"/>
                        <a14:backgroundMark x1="25708" y1="66797" x2="32424" y2="49609"/>
                        <a14:backgroundMark x1="31375" y1="48730" x2="39035" y2="53711"/>
                        <a14:backgroundMark x1="33158" y1="47949" x2="26443" y2="42578"/>
                        <a14:backgroundMark x1="27492" y1="53711" x2="26233" y2="44238"/>
                        <a14:backgroundMark x1="30745" y1="53418" x2="21826" y2="43652"/>
                        <a14:backgroundMark x1="17419" y1="44434" x2="26967" y2="37305"/>
                        <a14:backgroundMark x1="26967" y1="37695" x2="34837" y2="48535"/>
                        <a14:backgroundMark x1="37566" y1="40918" x2="46905" y2="45313"/>
                        <a14:backgroundMark x1="43022" y1="44434" x2="54565" y2="48926"/>
                        <a14:backgroundMark x1="53305" y1="47754" x2="59496" y2="50000"/>
                        <a14:backgroundMark x1="54669" y1="48535" x2="62015" y2="52637"/>
                        <a14:backgroundMark x1="61805" y1="53027" x2="60336" y2="55957"/>
                        <a14:backgroundMark x1="53620" y1="55957" x2="39769" y2="64746"/>
                        <a14:backgroundMark x1="57608" y1="55957" x2="41553" y2="65332"/>
                        <a14:backgroundMark x1="41343" y1="65527" x2="41343" y2="65527"/>
                        <a14:backgroundMark x1="58237" y1="56543" x2="52571" y2="61035"/>
                        <a14:backgroundMark x1="52151" y1="60840" x2="62225" y2="54297"/>
                        <a14:backgroundMark x1="39874" y1="77832" x2="36831" y2="87891"/>
                        <a14:backgroundMark x1="41238" y1="79102" x2="37146" y2="88965"/>
                        <a14:backgroundMark x1="33578" y1="88770" x2="37146" y2="89746"/>
                        <a14:backgroundMark x1="34103" y1="90332" x2="35572" y2="89551"/>
                      </a14:backgroundRemoval>
                    </a14:imgEffect>
                  </a14:imgLayer>
                </a14:imgProps>
              </a:ext>
              <a:ext uri="{28A0092B-C50C-407E-A947-70E740481C1C}">
                <a14:useLocalDpi xmlns:a14="http://schemas.microsoft.com/office/drawing/2010/main" val="0"/>
              </a:ext>
            </a:extLst>
          </a:blip>
          <a:srcRect t="4469" r="2298"/>
          <a:stretch/>
        </p:blipFill>
        <p:spPr>
          <a:xfrm>
            <a:off x="3142433" y="1093872"/>
            <a:ext cx="6986089" cy="6087291"/>
          </a:xfrm>
          <a:prstGeom prst="rect">
            <a:avLst/>
          </a:prstGeom>
        </p:spPr>
      </p:pic>
      <p:grpSp>
        <p:nvGrpSpPr>
          <p:cNvPr id="22" name="Group 21"/>
          <p:cNvGrpSpPr/>
          <p:nvPr/>
        </p:nvGrpSpPr>
        <p:grpSpPr>
          <a:xfrm>
            <a:off x="3142433" y="1049894"/>
            <a:ext cx="6986088" cy="6175247"/>
            <a:chOff x="10612597" y="692332"/>
            <a:chExt cx="6986088" cy="6175247"/>
          </a:xfrm>
        </p:grpSpPr>
        <p:pic>
          <p:nvPicPr>
            <p:cNvPr id="20" name="Picture 19"/>
            <p:cNvPicPr>
              <a:picLocks noChangeAspect="1"/>
            </p:cNvPicPr>
            <p:nvPr/>
          </p:nvPicPr>
          <p:blipFill rotWithShape="1">
            <a:blip r:embed="rId4">
              <a:extLst>
                <a:ext uri="{BEBA8EAE-BF5A-486C-A8C5-ECC9F3942E4B}">
                  <a14:imgProps xmlns:a14="http://schemas.microsoft.com/office/drawing/2010/main">
                    <a14:imgLayer r:embed="rId3">
                      <a14:imgEffect>
                        <a14:backgroundRemoval t="1367" b="96387" l="839" r="97482">
                          <a14:foregroundMark x1="16264" y1="44629" x2="27597" y2="36035"/>
                          <a14:foregroundMark x1="27387" y1="36035" x2="48164" y2="43848"/>
                          <a14:foregroundMark x1="48164" y1="43848" x2="64638" y2="53223"/>
                          <a14:foregroundMark x1="64638" y1="53418" x2="56558" y2="60645"/>
                          <a14:foregroundMark x1="56558" y1="60645" x2="51626" y2="62891"/>
                          <a14:foregroundMark x1="51522" y1="62891" x2="49633" y2="62500"/>
                          <a14:foregroundMark x1="51522" y1="63086" x2="49108" y2="62500"/>
                          <a14:foregroundMark x1="49633" y1="62500" x2="48374" y2="62500"/>
                          <a14:backgroundMark x1="47429" y1="26855" x2="43337" y2="31055"/>
                          <a14:backgroundMark x1="44071" y1="32227" x2="66317" y2="38477"/>
                          <a14:backgroundMark x1="67051" y1="38477" x2="67366" y2="33008"/>
                          <a14:backgroundMark x1="66842" y1="34180" x2="46905" y2="26563"/>
                          <a14:backgroundMark x1="16264" y1="45020" x2="21931" y2="39355"/>
                          <a14:backgroundMark x1="22246" y1="40332" x2="26653" y2="35449"/>
                          <a14:backgroundMark x1="26653" y1="35449" x2="37461" y2="40137"/>
                          <a14:backgroundMark x1="37461" y1="40332" x2="44596" y2="42383"/>
                          <a14:backgroundMark x1="44596" y1="42773" x2="58027" y2="48926"/>
                          <a14:backgroundMark x1="58762" y1="48535" x2="64113" y2="52832"/>
                          <a14:backgroundMark x1="64428" y1="52832" x2="65373" y2="54883"/>
                          <a14:backgroundMark x1="65373" y1="55469" x2="61700" y2="56348"/>
                          <a14:backgroundMark x1="61175" y1="57324" x2="55509" y2="60840"/>
                          <a14:backgroundMark x1="56034" y1="61035" x2="53305" y2="62305"/>
                          <a14:backgroundMark x1="52361" y1="63086" x2="48793" y2="61914"/>
                          <a14:backgroundMark x1="48583" y1="61914" x2="47324" y2="66211"/>
                          <a14:backgroundMark x1="47324" y1="66797" x2="45645" y2="70508"/>
                          <a14:backgroundMark x1="45645" y1="70313" x2="42183" y2="71680"/>
                          <a14:backgroundMark x1="46170" y1="69043" x2="42392" y2="71484"/>
                          <a14:backgroundMark x1="42392" y1="72559" x2="42497" y2="79883"/>
                          <a14:backgroundMark x1="42497" y1="80273" x2="40923" y2="83789"/>
                          <a14:backgroundMark x1="40923" y1="83398" x2="41448" y2="88965"/>
                          <a14:backgroundMark x1="41448" y1="88965" x2="35782" y2="93262"/>
                          <a14:backgroundMark x1="35782" y1="93262" x2="33054" y2="89941"/>
                          <a14:backgroundMark x1="33054" y1="89941" x2="30850" y2="85840"/>
                          <a14:backgroundMark x1="31584" y1="86914" x2="28122" y2="78223"/>
                          <a14:backgroundMark x1="28332" y1="77637" x2="23400" y2="68066"/>
                          <a14:backgroundMark x1="22980" y1="67773" x2="24449" y2="54492"/>
                          <a14:backgroundMark x1="24449" y1="54297" x2="24239" y2="49121"/>
                          <a14:backgroundMark x1="24869" y1="49121" x2="16369" y2="46289"/>
                          <a14:backgroundMark x1="20252" y1="46484" x2="22980" y2="47070"/>
                          <a14:backgroundMark x1="22246" y1="29883" x2="25498" y2="34766"/>
                          <a14:backgroundMark x1="27387" y1="26855" x2="43652" y2="30957"/>
                          <a14:backgroundMark x1="43652" y1="31152" x2="70829" y2="37109"/>
                          <a14:backgroundMark x1="70829" y1="37109" x2="88772" y2="28027"/>
                          <a14:backgroundMark x1="88772" y1="28027" x2="82162" y2="42188"/>
                          <a14:backgroundMark x1="83106" y1="41797" x2="77020" y2="45508"/>
                          <a14:backgroundMark x1="58447" y1="42773" x2="63694" y2="45898"/>
                          <a14:backgroundMark x1="46905" y1="36035" x2="57503" y2="42773"/>
                          <a14:backgroundMark x1="37041" y1="32324" x2="50367" y2="39746"/>
                          <a14:backgroundMark x1="30325" y1="35449" x2="44911" y2="38672"/>
                          <a14:backgroundMark x1="45435" y1="38867" x2="47429" y2="39355"/>
                          <a14:backgroundMark x1="47639" y1="40723" x2="55824" y2="44434"/>
                          <a14:backgroundMark x1="38195" y1="37891" x2="49633" y2="42773"/>
                          <a14:backgroundMark x1="45645" y1="41797" x2="53830" y2="45020"/>
                          <a14:backgroundMark x1="56558" y1="47266" x2="66632" y2="37695"/>
                          <a14:backgroundMark x1="66422" y1="39160" x2="66632" y2="50586"/>
                          <a14:backgroundMark x1="67051" y1="52441" x2="62854" y2="45898"/>
                          <a14:backgroundMark x1="46170" y1="70898" x2="58657" y2="61035"/>
                          <a14:backgroundMark x1="27597" y1="36230" x2="36726" y2="39355"/>
                          <a14:backgroundMark x1="38300" y1="40332" x2="44911" y2="42969"/>
                          <a14:backgroundMark x1="44701" y1="43457" x2="51836" y2="46094"/>
                          <a14:backgroundMark x1="52046" y1="46094" x2="59391" y2="49121"/>
                          <a14:backgroundMark x1="56034" y1="48926" x2="63589" y2="51172"/>
                          <a14:backgroundMark x1="35362" y1="38477" x2="42497" y2="41211"/>
                          <a14:backgroundMark x1="39035" y1="39160" x2="50367" y2="43652"/>
                          <a14:backgroundMark x1="46485" y1="43262" x2="52361" y2="43848"/>
                          <a14:backgroundMark x1="45750" y1="42188" x2="49633" y2="43848"/>
                          <a14:backgroundMark x1="51417" y1="45508" x2="55089" y2="46289"/>
                          <a14:backgroundMark x1="45435" y1="42969" x2="51207" y2="44434"/>
                          <a14:backgroundMark x1="51626" y1="45508" x2="49738" y2="44434"/>
                          <a14:backgroundMark x1="51207" y1="45703" x2="49213" y2="44629"/>
                          <a14:backgroundMark x1="52886" y1="45703" x2="49948" y2="44238"/>
                          <a14:backgroundMark x1="50472" y1="44629" x2="48478" y2="44238"/>
                          <a14:backgroundMark x1="46275" y1="43652" x2="44071" y2="42383"/>
                          <a14:backgroundMark x1="46275" y1="43262" x2="43547" y2="40137"/>
                          <a14:backgroundMark x1="42602" y1="40137" x2="38300" y2="39160"/>
                          <a14:backgroundMark x1="17629" y1="43457" x2="25498" y2="38086"/>
                          <a14:backgroundMark x1="21301" y1="41211" x2="21301" y2="41211"/>
                        </a14:backgroundRemoval>
                      </a14:imgEffect>
                    </a14:imgLayer>
                  </a14:imgProps>
                </a:ext>
                <a:ext uri="{28A0092B-C50C-407E-A947-70E740481C1C}">
                  <a14:useLocalDpi xmlns:a14="http://schemas.microsoft.com/office/drawing/2010/main" val="0"/>
                </a:ext>
              </a:extLst>
            </a:blip>
            <a:srcRect t="4469" r="2298"/>
            <a:stretch/>
          </p:blipFill>
          <p:spPr>
            <a:xfrm>
              <a:off x="10612597" y="692332"/>
              <a:ext cx="6986088" cy="6175247"/>
            </a:xfrm>
            <a:prstGeom prst="rect">
              <a:avLst/>
            </a:prstGeom>
          </p:spPr>
        </p:pic>
        <p:sp>
          <p:nvSpPr>
            <p:cNvPr id="21" name="TextBox 20"/>
            <p:cNvSpPr txBox="1"/>
            <p:nvPr/>
          </p:nvSpPr>
          <p:spPr>
            <a:xfrm>
              <a:off x="12436677" y="3779955"/>
              <a:ext cx="1933303" cy="646331"/>
            </a:xfrm>
            <a:prstGeom prst="rect">
              <a:avLst/>
            </a:prstGeom>
            <a:solidFill>
              <a:srgbClr val="CCC752"/>
            </a:solidFill>
          </p:spPr>
          <p:txBody>
            <a:bodyPr wrap="square" rtlCol="0">
              <a:spAutoFit/>
            </a:bodyPr>
            <a:lstStyle/>
            <a:p>
              <a:r>
                <a:rPr lang="en-IN" dirty="0" smtClean="0"/>
                <a:t>    Peninsular </a:t>
              </a:r>
            </a:p>
            <a:p>
              <a:r>
                <a:rPr lang="en-IN" dirty="0" smtClean="0"/>
                <a:t>     Plateau</a:t>
              </a:r>
              <a:endParaRPr lang="en-US" dirty="0"/>
            </a:p>
          </p:txBody>
        </p:sp>
      </p:grpSp>
    </p:spTree>
    <p:extLst>
      <p:ext uri="{BB962C8B-B14F-4D97-AF65-F5344CB8AC3E}">
        <p14:creationId xmlns:p14="http://schemas.microsoft.com/office/powerpoint/2010/main" val="4242399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par>
                                <p:cTn id="17" presetID="53" presetClass="entr" presetSubtype="16"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p:cTn id="19" dur="500" fill="hold"/>
                                        <p:tgtEl>
                                          <p:spTgt spid="22"/>
                                        </p:tgtEl>
                                        <p:attrNameLst>
                                          <p:attrName>ppt_w</p:attrName>
                                        </p:attrNameLst>
                                      </p:cBhvr>
                                      <p:tavLst>
                                        <p:tav tm="0">
                                          <p:val>
                                            <p:fltVal val="0"/>
                                          </p:val>
                                        </p:tav>
                                        <p:tav tm="100000">
                                          <p:val>
                                            <p:strVal val="#ppt_w"/>
                                          </p:val>
                                        </p:tav>
                                      </p:tavLst>
                                    </p:anim>
                                    <p:anim calcmode="lin" valueType="num">
                                      <p:cBhvr>
                                        <p:cTn id="20" dur="500" fill="hold"/>
                                        <p:tgtEl>
                                          <p:spTgt spid="22"/>
                                        </p:tgtEl>
                                        <p:attrNameLst>
                                          <p:attrName>ppt_h</p:attrName>
                                        </p:attrNameLst>
                                      </p:cBhvr>
                                      <p:tavLst>
                                        <p:tav tm="0">
                                          <p:val>
                                            <p:fltVal val="0"/>
                                          </p:val>
                                        </p:tav>
                                        <p:tav tm="100000">
                                          <p:val>
                                            <p:strVal val="#ppt_h"/>
                                          </p:val>
                                        </p:tav>
                                      </p:tavLst>
                                    </p:anim>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8" fill="hold" nodeType="clickEffect">
                                  <p:stCondLst>
                                    <p:cond delay="0"/>
                                  </p:stCondLst>
                                  <p:childTnLst>
                                    <p:animEffect transition="out" filter="wipe(left)">
                                      <p:cBhvr>
                                        <p:cTn id="25" dur="1750"/>
                                        <p:tgtEl>
                                          <p:spTgt spid="4"/>
                                        </p:tgtEl>
                                      </p:cBhvr>
                                    </p:animEffect>
                                    <p:set>
                                      <p:cBhvr>
                                        <p:cTn id="26" dur="1" fill="hold">
                                          <p:stCondLst>
                                            <p:cond delay="174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Padma's Recipes: &quot;DOSA CORNER&quot; second(Final) Round up"/>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867" y="385894"/>
            <a:ext cx="11462813" cy="3929062"/>
          </a:xfrm>
        </p:spPr>
      </p:pic>
      <p:pic>
        <p:nvPicPr>
          <p:cNvPr id="5" name="Picture 4" descr="&lt;strong&gt;Thumbs&lt;/strong&gt; &lt;strong&gt;Up&lt;/strong&gt; Smiley Face &lt;strong&gt;Emoji&lt;/strong&gt; - Free vector graphic on Pixabay"/>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6675" y="3370517"/>
            <a:ext cx="4662487" cy="325888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3300480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p:cNvSpPr>
            <a:spLocks noGrp="1"/>
          </p:cNvSpPr>
          <p:nvPr>
            <p:ph type="title"/>
          </p:nvPr>
        </p:nvSpPr>
        <p:spPr>
          <a:xfrm>
            <a:off x="509452" y="37704"/>
            <a:ext cx="9457508" cy="759130"/>
          </a:xfrm>
        </p:spPr>
        <p:txBody>
          <a:bodyPr>
            <a:normAutofit/>
          </a:bodyPr>
          <a:lstStyle/>
          <a:p>
            <a:r>
              <a:rPr lang="en-IN" sz="4800" b="1" dirty="0" smtClean="0">
                <a:solidFill>
                  <a:srgbClr val="164A3C"/>
                </a:solidFill>
                <a:latin typeface="Freestyle Script" panose="030804020302050B0404" pitchFamily="66" charset="0"/>
              </a:rPr>
              <a:t>Peninsular plateau</a:t>
            </a:r>
            <a:endParaRPr lang="en-US" sz="4800" b="1" dirty="0">
              <a:solidFill>
                <a:srgbClr val="164A3C"/>
              </a:solidFill>
              <a:latin typeface="Freestyle Script" panose="030804020302050B0404" pitchFamily="66" charset="0"/>
            </a:endParaRPr>
          </a:p>
        </p:txBody>
      </p:sp>
      <p:sp>
        <p:nvSpPr>
          <p:cNvPr id="34" name="Content Placeholder 33"/>
          <p:cNvSpPr>
            <a:spLocks noGrp="1"/>
          </p:cNvSpPr>
          <p:nvPr>
            <p:ph sz="quarter" idx="13"/>
          </p:nvPr>
        </p:nvSpPr>
        <p:spPr>
          <a:xfrm flipH="1">
            <a:off x="-2" y="169817"/>
            <a:ext cx="8255727" cy="6688181"/>
          </a:xfrm>
          <a:ln>
            <a:noFill/>
          </a:ln>
        </p:spPr>
        <p:txBody>
          <a:bodyPr>
            <a:normAutofit lnSpcReduction="10000"/>
          </a:bodyPr>
          <a:lstStyle/>
          <a:p>
            <a:endParaRPr lang="en-IN" sz="2400" dirty="0" smtClean="0"/>
          </a:p>
          <a:p>
            <a:r>
              <a:rPr lang="en-IN" sz="2400" dirty="0" smtClean="0"/>
              <a:t>A </a:t>
            </a:r>
            <a:r>
              <a:rPr lang="en-IN" sz="2400" dirty="0"/>
              <a:t>body or a piece of land enclosed on three sides by water, jutting out from a large body </a:t>
            </a:r>
            <a:r>
              <a:rPr lang="en-IN" sz="2400" dirty="0" smtClean="0"/>
              <a:t>of a land.</a:t>
            </a:r>
          </a:p>
          <a:p>
            <a:endParaRPr lang="en-IN" sz="2400" dirty="0" smtClean="0"/>
          </a:p>
          <a:p>
            <a:r>
              <a:rPr lang="en-IN" sz="2400" dirty="0" smtClean="0"/>
              <a:t>Peninsular plateau is the oldest landform of the earth made </a:t>
            </a:r>
            <a:r>
              <a:rPr lang="en-IN" sz="2400" dirty="0"/>
              <a:t>of black </a:t>
            </a:r>
            <a:r>
              <a:rPr lang="en-IN" sz="2400" dirty="0" smtClean="0"/>
              <a:t>soil (Volcanic </a:t>
            </a:r>
            <a:r>
              <a:rPr lang="en-IN" sz="2400" dirty="0"/>
              <a:t>eruption</a:t>
            </a:r>
            <a:r>
              <a:rPr lang="en-IN" sz="2400" dirty="0" smtClean="0"/>
              <a:t>).</a:t>
            </a:r>
          </a:p>
          <a:p>
            <a:endParaRPr lang="en-IN" sz="2400" dirty="0" smtClean="0"/>
          </a:p>
          <a:p>
            <a:r>
              <a:rPr lang="en-IN" sz="2400" dirty="0" smtClean="0"/>
              <a:t>the plateau has broad and shallow valleys and rounded hills.</a:t>
            </a:r>
          </a:p>
          <a:p>
            <a:endParaRPr lang="en-IN" sz="2400" dirty="0" smtClean="0"/>
          </a:p>
          <a:p>
            <a:r>
              <a:rPr lang="en-US" sz="2400" dirty="0"/>
              <a:t>Narmada river </a:t>
            </a:r>
            <a:r>
              <a:rPr lang="en-US" sz="2400" dirty="0" smtClean="0"/>
              <a:t>and </a:t>
            </a:r>
            <a:r>
              <a:rPr lang="en-US" sz="2400" dirty="0"/>
              <a:t>Vindhyan  range </a:t>
            </a:r>
            <a:r>
              <a:rPr lang="en-US" sz="2400" dirty="0" smtClean="0"/>
              <a:t>divides </a:t>
            </a:r>
            <a:r>
              <a:rPr lang="en-US" sz="2400" dirty="0"/>
              <a:t> the Deccan Plateau into two parts. Upper part is known as central highlands and lower part is known as Deccan plateau.</a:t>
            </a:r>
          </a:p>
          <a:p>
            <a:endParaRPr lang="en-IN" sz="2400" dirty="0" smtClean="0"/>
          </a:p>
          <a:p>
            <a:endParaRPr lang="en-IN" sz="2400" dirty="0" smtClean="0"/>
          </a:p>
          <a:p>
            <a:endParaRPr lang="en-IN" sz="2400" dirty="0" smtClean="0"/>
          </a:p>
          <a:p>
            <a:endParaRPr lang="en-IN" sz="2400" dirty="0" smtClean="0"/>
          </a:p>
          <a:p>
            <a:pPr marL="0" indent="0">
              <a:buNone/>
            </a:pPr>
            <a:endParaRPr lang="en-IN" sz="2400" dirty="0" smtClean="0"/>
          </a:p>
          <a:p>
            <a:endParaRPr lang="en-IN" sz="2400" dirty="0" smtClean="0"/>
          </a:p>
          <a:p>
            <a:endParaRPr lang="en-IN" dirty="0"/>
          </a:p>
        </p:txBody>
      </p:sp>
      <p:pic>
        <p:nvPicPr>
          <p:cNvPr id="36" name="Picture 35"/>
          <p:cNvPicPr>
            <a:picLocks noChangeAspect="1"/>
          </p:cNvPicPr>
          <p:nvPr/>
        </p:nvPicPr>
        <p:blipFill rotWithShape="1">
          <a:blip r:embed="rId2">
            <a:extLst>
              <a:ext uri="{28A0092B-C50C-407E-A947-70E740481C1C}">
                <a14:useLocalDpi xmlns:a14="http://schemas.microsoft.com/office/drawing/2010/main" val="0"/>
              </a:ext>
            </a:extLst>
          </a:blip>
          <a:srcRect r="3951"/>
          <a:stretch/>
        </p:blipFill>
        <p:spPr>
          <a:xfrm>
            <a:off x="8399418" y="50546"/>
            <a:ext cx="3510910" cy="3463361"/>
          </a:xfrm>
          <a:prstGeom prst="snip2DiagRect">
            <a:avLst>
              <a:gd name="adj1" fmla="val 0"/>
              <a:gd name="adj2" fmla="val 12518"/>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5909" y="3463361"/>
            <a:ext cx="4004301" cy="3394638"/>
          </a:xfrm>
          <a:prstGeom prst="rect">
            <a:avLst/>
          </a:prstGeom>
          <a:ln>
            <a:noFill/>
          </a:ln>
          <a:effectLst>
            <a:softEdge rad="112500"/>
          </a:effectLst>
        </p:spPr>
      </p:pic>
    </p:spTree>
    <p:extLst>
      <p:ext uri="{BB962C8B-B14F-4D97-AF65-F5344CB8AC3E}">
        <p14:creationId xmlns:p14="http://schemas.microsoft.com/office/powerpoint/2010/main" val="109983248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down)">
                                      <p:cBhvr>
                                        <p:cTn id="7" dur="580">
                                          <p:stCondLst>
                                            <p:cond delay="0"/>
                                          </p:stCondLst>
                                        </p:cTn>
                                        <p:tgtEl>
                                          <p:spTgt spid="33"/>
                                        </p:tgtEl>
                                      </p:cBhvr>
                                    </p:animEffect>
                                    <p:anim calcmode="lin" valueType="num">
                                      <p:cBhvr>
                                        <p:cTn id="8"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13" dur="26">
                                          <p:stCondLst>
                                            <p:cond delay="650"/>
                                          </p:stCondLst>
                                        </p:cTn>
                                        <p:tgtEl>
                                          <p:spTgt spid="33"/>
                                        </p:tgtEl>
                                      </p:cBhvr>
                                      <p:to x="100000" y="60000"/>
                                    </p:animScale>
                                    <p:animScale>
                                      <p:cBhvr>
                                        <p:cTn id="14" dur="166" decel="50000">
                                          <p:stCondLst>
                                            <p:cond delay="676"/>
                                          </p:stCondLst>
                                        </p:cTn>
                                        <p:tgtEl>
                                          <p:spTgt spid="33"/>
                                        </p:tgtEl>
                                      </p:cBhvr>
                                      <p:to x="100000" y="100000"/>
                                    </p:animScale>
                                    <p:animScale>
                                      <p:cBhvr>
                                        <p:cTn id="15" dur="26">
                                          <p:stCondLst>
                                            <p:cond delay="1312"/>
                                          </p:stCondLst>
                                        </p:cTn>
                                        <p:tgtEl>
                                          <p:spTgt spid="33"/>
                                        </p:tgtEl>
                                      </p:cBhvr>
                                      <p:to x="100000" y="80000"/>
                                    </p:animScale>
                                    <p:animScale>
                                      <p:cBhvr>
                                        <p:cTn id="16" dur="166" decel="50000">
                                          <p:stCondLst>
                                            <p:cond delay="1338"/>
                                          </p:stCondLst>
                                        </p:cTn>
                                        <p:tgtEl>
                                          <p:spTgt spid="33"/>
                                        </p:tgtEl>
                                      </p:cBhvr>
                                      <p:to x="100000" y="100000"/>
                                    </p:animScale>
                                    <p:animScale>
                                      <p:cBhvr>
                                        <p:cTn id="17" dur="26">
                                          <p:stCondLst>
                                            <p:cond delay="1642"/>
                                          </p:stCondLst>
                                        </p:cTn>
                                        <p:tgtEl>
                                          <p:spTgt spid="33"/>
                                        </p:tgtEl>
                                      </p:cBhvr>
                                      <p:to x="100000" y="90000"/>
                                    </p:animScale>
                                    <p:animScale>
                                      <p:cBhvr>
                                        <p:cTn id="18" dur="166" decel="50000">
                                          <p:stCondLst>
                                            <p:cond delay="1668"/>
                                          </p:stCondLst>
                                        </p:cTn>
                                        <p:tgtEl>
                                          <p:spTgt spid="33"/>
                                        </p:tgtEl>
                                      </p:cBhvr>
                                      <p:to x="100000" y="100000"/>
                                    </p:animScale>
                                    <p:animScale>
                                      <p:cBhvr>
                                        <p:cTn id="19" dur="26">
                                          <p:stCondLst>
                                            <p:cond delay="1808"/>
                                          </p:stCondLst>
                                        </p:cTn>
                                        <p:tgtEl>
                                          <p:spTgt spid="33"/>
                                        </p:tgtEl>
                                      </p:cBhvr>
                                      <p:to x="100000" y="95000"/>
                                    </p:animScale>
                                    <p:animScale>
                                      <p:cBhvr>
                                        <p:cTn id="20" dur="166" decel="50000">
                                          <p:stCondLst>
                                            <p:cond delay="1834"/>
                                          </p:stCondLst>
                                        </p:cTn>
                                        <p:tgtEl>
                                          <p:spTgt spid="33"/>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box(out)">
                                      <p:cBhvr>
                                        <p:cTn id="25" dur="20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34">
                                            <p:txEl>
                                              <p:pRg st="1" end="1"/>
                                            </p:txEl>
                                          </p:spTgt>
                                        </p:tgtEl>
                                        <p:attrNameLst>
                                          <p:attrName>style.visibility</p:attrName>
                                        </p:attrNameLst>
                                      </p:cBhvr>
                                      <p:to>
                                        <p:strVal val="visible"/>
                                      </p:to>
                                    </p:set>
                                    <p:animEffect transition="in" filter="wipe(left)">
                                      <p:cBhvr>
                                        <p:cTn id="35" dur="500"/>
                                        <p:tgtEl>
                                          <p:spTgt spid="3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4">
                                            <p:txEl>
                                              <p:pRg st="3" end="3"/>
                                            </p:txEl>
                                          </p:spTgt>
                                        </p:tgtEl>
                                        <p:attrNameLst>
                                          <p:attrName>style.visibility</p:attrName>
                                        </p:attrNameLst>
                                      </p:cBhvr>
                                      <p:to>
                                        <p:strVal val="visible"/>
                                      </p:to>
                                    </p:set>
                                    <p:animEffect transition="in" filter="wipe(left)">
                                      <p:cBhvr>
                                        <p:cTn id="40" dur="500"/>
                                        <p:tgtEl>
                                          <p:spTgt spid="34">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4">
                                            <p:txEl>
                                              <p:pRg st="5" end="5"/>
                                            </p:txEl>
                                          </p:spTgt>
                                        </p:tgtEl>
                                        <p:attrNameLst>
                                          <p:attrName>style.visibility</p:attrName>
                                        </p:attrNameLst>
                                      </p:cBhvr>
                                      <p:to>
                                        <p:strVal val="visible"/>
                                      </p:to>
                                    </p:set>
                                    <p:animEffect transition="in" filter="wipe(left)">
                                      <p:cBhvr>
                                        <p:cTn id="45" dur="500"/>
                                        <p:tgtEl>
                                          <p:spTgt spid="34">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4">
                                            <p:txEl>
                                              <p:pRg st="7" end="7"/>
                                            </p:txEl>
                                          </p:spTgt>
                                        </p:tgtEl>
                                        <p:attrNameLst>
                                          <p:attrName>style.visibility</p:attrName>
                                        </p:attrNameLst>
                                      </p:cBhvr>
                                      <p:to>
                                        <p:strVal val="visible"/>
                                      </p:to>
                                    </p:set>
                                    <p:animEffect transition="in" filter="wipe(left)">
                                      <p:cBhvr>
                                        <p:cTn id="50" dur="500"/>
                                        <p:tgtEl>
                                          <p:spTgt spid="3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0"/>
            <a:ext cx="10364451" cy="1596177"/>
          </a:xfrm>
        </p:spPr>
        <p:txBody>
          <a:bodyPr>
            <a:normAutofit/>
          </a:bodyPr>
          <a:lstStyle/>
          <a:p>
            <a:r>
              <a:rPr lang="en-IN" sz="4000" b="1" i="1" dirty="0" smtClean="0">
                <a:solidFill>
                  <a:srgbClr val="FF0000"/>
                </a:solidFill>
                <a:effectLst>
                  <a:outerShdw blurRad="38100" dist="38100" dir="2700000" algn="tl">
                    <a:srgbClr val="000000">
                      <a:alpha val="43137"/>
                    </a:srgbClr>
                  </a:outerShdw>
                </a:effectLst>
                <a:latin typeface="Freestyle Script" panose="030804020302050B0404" pitchFamily="66" charset="0"/>
              </a:rPr>
              <a:t>States COVERED IN PENINSULAR PLATEAU</a:t>
            </a:r>
            <a:endParaRPr lang="en-US" sz="4000" b="1" i="1" dirty="0">
              <a:solidFill>
                <a:srgbClr val="FF0000"/>
              </a:solidFill>
              <a:effectLst>
                <a:outerShdw blurRad="38100" dist="38100" dir="2700000" algn="tl">
                  <a:srgbClr val="000000">
                    <a:alpha val="43137"/>
                  </a:srgbClr>
                </a:outerShdw>
              </a:effectLst>
              <a:latin typeface="Freestyle Script" panose="030804020302050B0404" pitchFamily="66" charset="0"/>
            </a:endParaRPr>
          </a:p>
        </p:txBody>
      </p:sp>
      <p:sp>
        <p:nvSpPr>
          <p:cNvPr id="3" name="Content Placeholder 2"/>
          <p:cNvSpPr>
            <a:spLocks noGrp="1"/>
          </p:cNvSpPr>
          <p:nvPr>
            <p:ph sz="quarter" idx="13"/>
          </p:nvPr>
        </p:nvSpPr>
        <p:spPr>
          <a:xfrm>
            <a:off x="822334" y="1110343"/>
            <a:ext cx="11186160" cy="5499463"/>
          </a:xfrm>
        </p:spPr>
        <p:txBody>
          <a:bodyPr>
            <a:normAutofit/>
          </a:bodyPr>
          <a:lstStyle/>
          <a:p>
            <a:pPr marL="0" indent="0">
              <a:buNone/>
            </a:pPr>
            <a:r>
              <a:rPr lang="en-US" b="1" i="1" dirty="0">
                <a:solidFill>
                  <a:srgbClr val="164A3C"/>
                </a:solidFill>
              </a:rPr>
              <a:t>States which lie in the </a:t>
            </a:r>
            <a:r>
              <a:rPr lang="en-US" b="1" i="1" dirty="0" smtClean="0">
                <a:solidFill>
                  <a:srgbClr val="164A3C"/>
                </a:solidFill>
              </a:rPr>
              <a:t> Peninsular plateau</a:t>
            </a:r>
            <a:endParaRPr lang="en-US" b="1" i="1" dirty="0">
              <a:solidFill>
                <a:srgbClr val="164A3C"/>
              </a:solidFill>
            </a:endParaRPr>
          </a:p>
          <a:p>
            <a:pPr lvl="0" fontAlgn="base"/>
            <a:r>
              <a:rPr lang="en-US" b="1" i="1" dirty="0">
                <a:solidFill>
                  <a:srgbClr val="164A3C"/>
                </a:solidFill>
              </a:rPr>
              <a:t>Madhya </a:t>
            </a:r>
            <a:r>
              <a:rPr lang="en-US" b="1" i="1" dirty="0" smtClean="0">
                <a:solidFill>
                  <a:srgbClr val="164A3C"/>
                </a:solidFill>
              </a:rPr>
              <a:t>Pradesh </a:t>
            </a:r>
            <a:endParaRPr lang="en-US" b="1" i="1" dirty="0">
              <a:solidFill>
                <a:srgbClr val="164A3C"/>
              </a:solidFill>
            </a:endParaRPr>
          </a:p>
          <a:p>
            <a:pPr lvl="0" fontAlgn="base"/>
            <a:r>
              <a:rPr lang="en-US" b="1" i="1" dirty="0">
                <a:solidFill>
                  <a:srgbClr val="164A3C"/>
                </a:solidFill>
              </a:rPr>
              <a:t>Jharkhand</a:t>
            </a:r>
          </a:p>
          <a:p>
            <a:pPr lvl="0" fontAlgn="base"/>
            <a:r>
              <a:rPr lang="en-US" b="1" i="1" dirty="0">
                <a:solidFill>
                  <a:srgbClr val="164A3C"/>
                </a:solidFill>
              </a:rPr>
              <a:t>Chhattisgarh</a:t>
            </a:r>
          </a:p>
          <a:p>
            <a:pPr lvl="0" fontAlgn="base"/>
            <a:r>
              <a:rPr lang="en-US" b="1" i="1" dirty="0" smtClean="0">
                <a:solidFill>
                  <a:srgbClr val="164A3C"/>
                </a:solidFill>
              </a:rPr>
              <a:t>A Part of </a:t>
            </a:r>
            <a:r>
              <a:rPr lang="en-US" b="1" i="1" dirty="0">
                <a:solidFill>
                  <a:srgbClr val="164A3C"/>
                </a:solidFill>
              </a:rPr>
              <a:t>Orissa</a:t>
            </a:r>
          </a:p>
          <a:p>
            <a:pPr lvl="0" fontAlgn="base"/>
            <a:r>
              <a:rPr lang="en-US" b="1" i="1" dirty="0">
                <a:solidFill>
                  <a:srgbClr val="164A3C"/>
                </a:solidFill>
              </a:rPr>
              <a:t>Andhra Pradesh</a:t>
            </a:r>
          </a:p>
          <a:p>
            <a:pPr lvl="0" fontAlgn="base"/>
            <a:r>
              <a:rPr lang="en-US" b="1" i="1" dirty="0" smtClean="0">
                <a:solidFill>
                  <a:srgbClr val="164A3C"/>
                </a:solidFill>
              </a:rPr>
              <a:t>Telangana</a:t>
            </a:r>
          </a:p>
          <a:p>
            <a:pPr lvl="0" fontAlgn="base"/>
            <a:r>
              <a:rPr lang="en-US" b="1" i="1" dirty="0" smtClean="0">
                <a:solidFill>
                  <a:srgbClr val="164A3C"/>
                </a:solidFill>
              </a:rPr>
              <a:t>Maharashtra</a:t>
            </a:r>
          </a:p>
          <a:p>
            <a:pPr lvl="0" fontAlgn="base"/>
            <a:r>
              <a:rPr lang="en-US" b="1" i="1" dirty="0" smtClean="0">
                <a:solidFill>
                  <a:srgbClr val="164A3C"/>
                </a:solidFill>
              </a:rPr>
              <a:t>Karnataka</a:t>
            </a:r>
            <a:endParaRPr lang="en-US" b="1" i="1" dirty="0">
              <a:solidFill>
                <a:srgbClr val="164A3C"/>
              </a:solidFill>
            </a:endParaRPr>
          </a:p>
          <a:p>
            <a:pPr lvl="0" fontAlgn="base"/>
            <a:r>
              <a:rPr lang="en-US" b="1" i="1" dirty="0" smtClean="0">
                <a:solidFill>
                  <a:srgbClr val="164A3C"/>
                </a:solidFill>
              </a:rPr>
              <a:t>Tamil </a:t>
            </a:r>
            <a:r>
              <a:rPr lang="en-US" b="1" i="1" dirty="0" err="1" smtClean="0">
                <a:solidFill>
                  <a:srgbClr val="164A3C"/>
                </a:solidFill>
              </a:rPr>
              <a:t>nadu</a:t>
            </a:r>
            <a:endParaRPr lang="en-US" b="1" i="1" dirty="0">
              <a:solidFill>
                <a:srgbClr val="164A3C"/>
              </a:solidFill>
            </a:endParaRPr>
          </a:p>
          <a:p>
            <a:endParaRPr lang="en-US" b="1" i="1" dirty="0">
              <a:solidFill>
                <a:srgbClr val="164A3C"/>
              </a:solidFill>
            </a:endParaRPr>
          </a:p>
        </p:txBody>
      </p:sp>
      <p:pic>
        <p:nvPicPr>
          <p:cNvPr id="4" name="Picture 3" descr="File:&lt;strong&gt;India&lt;/strong&gt;-&lt;strong&gt;map&lt;/strong&gt;-en.png - Wikipedia"/>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8286" y="1284243"/>
            <a:ext cx="5066976" cy="5151661"/>
          </a:xfrm>
          <a:prstGeom prst="rect">
            <a:avLst/>
          </a:prstGeom>
        </p:spPr>
      </p:pic>
    </p:spTree>
    <p:extLst>
      <p:ext uri="{BB962C8B-B14F-4D97-AF65-F5344CB8AC3E}">
        <p14:creationId xmlns:p14="http://schemas.microsoft.com/office/powerpoint/2010/main" val="764492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500"/>
                                        <p:tgtEl>
                                          <p:spTgt spid="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500"/>
                                        <p:tgtEl>
                                          <p:spTgt spid="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500"/>
                                        <p:tgtEl>
                                          <p:spTgt spid="3">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500"/>
                                        <p:tgtEl>
                                          <p:spTgt spid="3">
                                            <p:txEl>
                                              <p:pRg st="7" end="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500"/>
                                        <p:tgtEl>
                                          <p:spTgt spid="3">
                                            <p:txEl>
                                              <p:pRg st="8" end="8"/>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fade">
                                      <p:cBhvr>
                                        <p:cTn id="6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sz="quarter" idx="13"/>
            <p:extLst>
              <p:ext uri="{D42A27DB-BD31-4B8C-83A1-F6EECF244321}">
                <p14:modId xmlns:p14="http://schemas.microsoft.com/office/powerpoint/2010/main" val="1843217387"/>
              </p:ext>
            </p:extLst>
          </p:nvPr>
        </p:nvGraphicFramePr>
        <p:xfrm>
          <a:off x="112743" y="222068"/>
          <a:ext cx="11317258" cy="6333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p:cNvSpPr txBox="1"/>
          <p:nvPr/>
        </p:nvSpPr>
        <p:spPr>
          <a:xfrm>
            <a:off x="112743" y="1080491"/>
            <a:ext cx="9318640" cy="5940088"/>
          </a:xfrm>
          <a:prstGeom prst="rect">
            <a:avLst/>
          </a:prstGeom>
          <a:noFill/>
        </p:spPr>
        <p:txBody>
          <a:bodyPr wrap="square" rtlCol="0">
            <a:spAutoFit/>
          </a:bodyPr>
          <a:lstStyle/>
          <a:p>
            <a:endParaRPr lang="en-US" sz="2000" b="1" dirty="0" smtClean="0"/>
          </a:p>
          <a:p>
            <a:endParaRPr lang="en-US" sz="3200" b="1" dirty="0"/>
          </a:p>
          <a:p>
            <a:pPr marL="342900" indent="-342900">
              <a:buFont typeface="Arial" panose="020B0604020202020204" pitchFamily="34" charset="0"/>
              <a:buChar char="•"/>
            </a:pPr>
            <a:r>
              <a:rPr lang="en-US" sz="2400" b="1" dirty="0"/>
              <a:t>Central Highlands </a:t>
            </a:r>
            <a:r>
              <a:rPr lang="en-US" sz="2400" b="1" dirty="0" smtClean="0"/>
              <a:t>can </a:t>
            </a:r>
            <a:r>
              <a:rPr lang="en-US" sz="2400" b="1" dirty="0"/>
              <a:t>be defined as a bio-geographic zone. These highlands </a:t>
            </a:r>
            <a:r>
              <a:rPr lang="en-US" sz="2400" b="1" dirty="0" smtClean="0"/>
              <a:t>have been</a:t>
            </a:r>
            <a:r>
              <a:rPr lang="en-US" sz="2400" b="1" dirty="0"/>
              <a:t> formed by the </a:t>
            </a:r>
            <a:r>
              <a:rPr lang="en-US" sz="2400" b="1" dirty="0" err="1"/>
              <a:t>disjunct</a:t>
            </a:r>
            <a:r>
              <a:rPr lang="en-US" sz="2400" b="1" dirty="0"/>
              <a:t> ranges of the </a:t>
            </a:r>
            <a:r>
              <a:rPr lang="en-US" sz="2400" b="1" dirty="0" err="1"/>
              <a:t>Satpura</a:t>
            </a:r>
            <a:r>
              <a:rPr lang="en-US" sz="2400" b="1" dirty="0"/>
              <a:t> and Vindhya </a:t>
            </a:r>
            <a:r>
              <a:rPr lang="en-US" sz="2400" b="1" dirty="0" smtClean="0"/>
              <a:t>Hills</a:t>
            </a:r>
            <a:r>
              <a:rPr lang="en-US" sz="2000" b="1" dirty="0" smtClean="0"/>
              <a:t>.</a:t>
            </a:r>
          </a:p>
          <a:p>
            <a:pPr marL="342900" indent="-342900">
              <a:buFont typeface="Arial" panose="020B0604020202020204" pitchFamily="34" charset="0"/>
              <a:buChar char="•"/>
            </a:pPr>
            <a:endParaRPr lang="en-US" sz="2000" b="1" dirty="0" smtClean="0"/>
          </a:p>
          <a:p>
            <a:pPr marL="285750" indent="-285750" fontAlgn="ctr">
              <a:buFont typeface="Arial" panose="020B0604020202020204" pitchFamily="34" charset="0"/>
              <a:buChar char="•"/>
            </a:pPr>
            <a:r>
              <a:rPr lang="en-US" sz="2400" b="1" dirty="0"/>
              <a:t>They lie to the north of the Narmada </a:t>
            </a:r>
            <a:r>
              <a:rPr lang="en-US" sz="2400" b="1" dirty="0" smtClean="0"/>
              <a:t>river.</a:t>
            </a:r>
          </a:p>
          <a:p>
            <a:pPr marL="285750" indent="-285750" fontAlgn="ctr">
              <a:buFont typeface="Arial" panose="020B0604020202020204" pitchFamily="34" charset="0"/>
              <a:buChar char="•"/>
            </a:pPr>
            <a:endParaRPr lang="en-US" sz="2400" dirty="0"/>
          </a:p>
          <a:p>
            <a:pPr marL="285750" indent="-285750" fontAlgn="ctr">
              <a:buFont typeface="Arial" panose="020B0604020202020204" pitchFamily="34" charset="0"/>
              <a:buChar char="•"/>
            </a:pPr>
            <a:r>
              <a:rPr lang="en-US" sz="2400" b="1" dirty="0"/>
              <a:t>They are bounded by the </a:t>
            </a:r>
            <a:r>
              <a:rPr lang="en-US" sz="2400" b="1" dirty="0" err="1"/>
              <a:t>Aravali</a:t>
            </a:r>
            <a:r>
              <a:rPr lang="en-US" sz="2400" b="1" dirty="0"/>
              <a:t> </a:t>
            </a:r>
            <a:r>
              <a:rPr lang="en-US" sz="2400" b="1" dirty="0" err="1" smtClean="0"/>
              <a:t>mountans,Vindhya</a:t>
            </a:r>
            <a:r>
              <a:rPr lang="en-US" sz="2400" b="1" dirty="0" smtClean="0"/>
              <a:t> </a:t>
            </a:r>
            <a:r>
              <a:rPr lang="en-US" sz="2400" b="1" dirty="0" err="1" smtClean="0"/>
              <a:t>range,Malwa</a:t>
            </a:r>
            <a:r>
              <a:rPr lang="en-US" sz="2400" b="1" dirty="0" smtClean="0"/>
              <a:t> </a:t>
            </a:r>
            <a:r>
              <a:rPr lang="en-US" sz="2400" b="1" dirty="0"/>
              <a:t>and </a:t>
            </a:r>
            <a:r>
              <a:rPr lang="en-US" sz="2400" b="1" dirty="0" err="1"/>
              <a:t>Chotanagpur</a:t>
            </a:r>
            <a:r>
              <a:rPr lang="en-US" sz="2400" b="1" dirty="0"/>
              <a:t> </a:t>
            </a:r>
            <a:r>
              <a:rPr lang="en-US" sz="2400" b="1" dirty="0" smtClean="0"/>
              <a:t>Plateau.</a:t>
            </a:r>
          </a:p>
          <a:p>
            <a:pPr marL="285750" indent="-285750" fontAlgn="ctr">
              <a:buFont typeface="Arial" panose="020B0604020202020204" pitchFamily="34" charset="0"/>
              <a:buChar char="•"/>
            </a:pPr>
            <a:endParaRPr lang="en-US" sz="2400" dirty="0"/>
          </a:p>
          <a:p>
            <a:pPr marL="285750" indent="-285750" fontAlgn="ctr">
              <a:buFont typeface="Arial" panose="020B0604020202020204" pitchFamily="34" charset="0"/>
              <a:buChar char="•"/>
            </a:pPr>
            <a:r>
              <a:rPr lang="en-US" sz="2400" b="1" dirty="0"/>
              <a:t>The </a:t>
            </a:r>
            <a:r>
              <a:rPr lang="en-US" sz="2400" b="1" dirty="0" err="1"/>
              <a:t>Chota</a:t>
            </a:r>
            <a:r>
              <a:rPr lang="en-US" sz="2400" b="1" dirty="0"/>
              <a:t> Nagpur Plateau mark </a:t>
            </a:r>
            <a:r>
              <a:rPr lang="en-US" sz="2400" b="1" dirty="0" smtClean="0"/>
              <a:t>its</a:t>
            </a:r>
            <a:r>
              <a:rPr lang="en-US" sz="2400" b="1" dirty="0"/>
              <a:t> eastwards </a:t>
            </a:r>
            <a:r>
              <a:rPr lang="en-US" sz="2400" b="1" dirty="0" smtClean="0"/>
              <a:t>extension.</a:t>
            </a:r>
          </a:p>
          <a:p>
            <a:pPr marL="285750" indent="-285750" fontAlgn="ctr">
              <a:buFont typeface="Arial" panose="020B0604020202020204" pitchFamily="34" charset="0"/>
              <a:buChar char="•"/>
            </a:pPr>
            <a:endParaRPr lang="en-US" sz="2400" dirty="0"/>
          </a:p>
          <a:p>
            <a:pPr marL="285750" indent="-285750" fontAlgn="ctr">
              <a:buFont typeface="Arial" panose="020B0604020202020204" pitchFamily="34" charset="0"/>
              <a:buChar char="•"/>
            </a:pPr>
            <a:r>
              <a:rPr lang="en-US" sz="2400" b="1" dirty="0" smtClean="0"/>
              <a:t>Its </a:t>
            </a:r>
            <a:r>
              <a:rPr lang="en-US" sz="2400" b="1" dirty="0"/>
              <a:t>slope is from west to </a:t>
            </a:r>
            <a:r>
              <a:rPr lang="en-US" sz="2400" b="1" dirty="0" smtClean="0"/>
              <a:t>east.</a:t>
            </a:r>
            <a:endParaRPr lang="en-US" sz="2400" dirty="0"/>
          </a:p>
          <a:p>
            <a:pPr marL="342900" indent="-342900">
              <a:buFont typeface="Arial" panose="020B0604020202020204" pitchFamily="34" charset="0"/>
              <a:buChar char="•"/>
            </a:pPr>
            <a:endParaRPr lang="en-US" sz="2400" b="1" dirty="0" smtClean="0"/>
          </a:p>
          <a:p>
            <a:endParaRPr lang="en-US" sz="2000" b="1" dirty="0"/>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55444" y="81531"/>
            <a:ext cx="2914650" cy="3082834"/>
          </a:xfrm>
          <a:prstGeom prst="rect">
            <a:avLst/>
          </a:prstGeom>
        </p:spPr>
      </p:pic>
      <p:grpSp>
        <p:nvGrpSpPr>
          <p:cNvPr id="9" name="Group 8"/>
          <p:cNvGrpSpPr/>
          <p:nvPr/>
        </p:nvGrpSpPr>
        <p:grpSpPr>
          <a:xfrm>
            <a:off x="9270286" y="3545570"/>
            <a:ext cx="2799808" cy="2812099"/>
            <a:chOff x="8259086" y="1674622"/>
            <a:chExt cx="3932914" cy="1996669"/>
          </a:xfrm>
          <a:scene3d>
            <a:camera prst="orthographicFront">
              <a:rot lat="0" lon="0" rev="0"/>
            </a:camera>
            <a:lightRig rig="contrasting" dir="t">
              <a:rot lat="0" lon="0" rev="1500000"/>
            </a:lightRig>
          </a:scene3d>
        </p:grpSpPr>
        <p:pic>
          <p:nvPicPr>
            <p:cNvPr id="10" name="Picture 9" descr="A large mountain in the background&#10;&#10;Description automatically generated">
              <a:extLst>
                <a:ext uri="{FF2B5EF4-FFF2-40B4-BE49-F238E27FC236}">
                  <a16:creationId xmlns:a16="http://schemas.microsoft.com/office/drawing/2014/main" id="{43D8F9D2-A9BE-41DF-9F00-1B037A2E53CE}"/>
                </a:ext>
              </a:extLst>
            </p:cNvPr>
            <p:cNvPicPr>
              <a:picLocks noChangeAspect="1"/>
            </p:cNvPicPr>
            <p:nvPr/>
          </p:nvPicPr>
          <p:blipFill rotWithShape="1">
            <a:blip r:embed="rId8">
              <a:extLst>
                <a:ext uri="{28A0092B-C50C-407E-A947-70E740481C1C}">
                  <a14:useLocalDpi xmlns:a14="http://schemas.microsoft.com/office/drawing/2010/main" val="0"/>
                </a:ext>
                <a:ext uri="{837473B0-CC2E-450A-ABE3-18F120FF3D39}">
                  <a1611:picAttrSrcUrl xmlns="" xmlns:a1611="http://schemas.microsoft.com/office/drawing/2016/11/main" r:id="rId9"/>
                </a:ext>
              </a:extLst>
            </a:blip>
            <a:srcRect t="20343" r="-2" b="-2"/>
            <a:stretch/>
          </p:blipFill>
          <p:spPr>
            <a:xfrm>
              <a:off x="8259086" y="1674622"/>
              <a:ext cx="1951126" cy="1037435"/>
            </a:xfrm>
            <a:prstGeom prst="rect">
              <a:avLst/>
            </a:prstGeom>
            <a:ln>
              <a:noFill/>
            </a:ln>
            <a:effectLst>
              <a:outerShdw blurRad="149987" dist="250190" dir="8460000" algn="ctr">
                <a:srgbClr val="000000">
                  <a:alpha val="28000"/>
                </a:srgbClr>
              </a:outerShdw>
            </a:effectLst>
            <a:sp3d prstMaterial="metal">
              <a:bevelT w="88900" h="88900"/>
            </a:sp3d>
          </p:spPr>
        </p:pic>
        <p:pic>
          <p:nvPicPr>
            <p:cNvPr id="11" name="Picture 10" descr="A large mountain in the background&#10;&#10;Description automatically generated">
              <a:extLst>
                <a:ext uri="{FF2B5EF4-FFF2-40B4-BE49-F238E27FC236}">
                  <a16:creationId xmlns:a16="http://schemas.microsoft.com/office/drawing/2014/main" id="{4A433741-4A78-4BB4-BDE4-9164A4E04EE3}"/>
                </a:ext>
              </a:extLst>
            </p:cNvPr>
            <p:cNvPicPr>
              <a:picLocks noChangeAspect="1"/>
            </p:cNvPicPr>
            <p:nvPr/>
          </p:nvPicPr>
          <p:blipFill rotWithShape="1">
            <a:blip r:embed="rId10">
              <a:extLst>
                <a:ext uri="{28A0092B-C50C-407E-A947-70E740481C1C}">
                  <a14:useLocalDpi xmlns:a14="http://schemas.microsoft.com/office/drawing/2010/main" val="0"/>
                </a:ext>
                <a:ext uri="{837473B0-CC2E-450A-ABE3-18F120FF3D39}">
                  <a1611:picAttrSrcUrl xmlns="" xmlns:a1611="http://schemas.microsoft.com/office/drawing/2016/11/main" r:id="rId11"/>
                </a:ext>
              </a:extLst>
            </a:blip>
            <a:srcRect t="34623" r="2" b="2"/>
            <a:stretch/>
          </p:blipFill>
          <p:spPr>
            <a:xfrm>
              <a:off x="8289747" y="2712057"/>
              <a:ext cx="1951126" cy="959234"/>
            </a:xfrm>
            <a:prstGeom prst="rect">
              <a:avLst/>
            </a:prstGeom>
            <a:ln>
              <a:noFill/>
            </a:ln>
            <a:effectLst>
              <a:outerShdw blurRad="149987" dist="250190" dir="8460000" algn="ctr">
                <a:srgbClr val="000000">
                  <a:alpha val="28000"/>
                </a:srgbClr>
              </a:outerShdw>
            </a:effectLst>
            <a:sp3d prstMaterial="metal">
              <a:bevelT w="88900" h="88900"/>
            </a:sp3d>
          </p:spPr>
        </p:pic>
        <p:pic>
          <p:nvPicPr>
            <p:cNvPr id="16" name="Picture 15" descr="A view of a large mountain in the background&#10;&#10;Description automatically generated">
              <a:extLst>
                <a:ext uri="{FF2B5EF4-FFF2-40B4-BE49-F238E27FC236}">
                  <a16:creationId xmlns:a16="http://schemas.microsoft.com/office/drawing/2014/main" id="{5AEACAB3-FD77-42E3-9475-A992D4A33209}"/>
                </a:ext>
              </a:extLst>
            </p:cNvPr>
            <p:cNvPicPr>
              <a:picLocks noChangeAspect="1"/>
            </p:cNvPicPr>
            <p:nvPr/>
          </p:nvPicPr>
          <p:blipFill rotWithShape="1">
            <a:blip r:embed="rId12" cstate="print">
              <a:extLst>
                <a:ext uri="{28A0092B-C50C-407E-A947-70E740481C1C}">
                  <a14:useLocalDpi xmlns:a14="http://schemas.microsoft.com/office/drawing/2010/main" val="0"/>
                </a:ext>
                <a:ext uri="{837473B0-CC2E-450A-ABE3-18F120FF3D39}">
                  <a1611:picAttrSrcUrl xmlns="" xmlns:a1611="http://schemas.microsoft.com/office/drawing/2016/11/main" r:id="rId13"/>
                </a:ext>
              </a:extLst>
            </a:blip>
            <a:srcRect l="28816" r="-1" b="-1"/>
            <a:stretch/>
          </p:blipFill>
          <p:spPr>
            <a:xfrm>
              <a:off x="10240874" y="1674622"/>
              <a:ext cx="1951126" cy="1996669"/>
            </a:xfrm>
            <a:prstGeom prst="rect">
              <a:avLst/>
            </a:prstGeom>
            <a:ln>
              <a:noFill/>
            </a:ln>
            <a:effectLst>
              <a:outerShdw blurRad="149987" dist="250190" dir="8460000" algn="ctr">
                <a:srgbClr val="000000">
                  <a:alpha val="28000"/>
                </a:srgbClr>
              </a:outerShdw>
            </a:effectLst>
            <a:sp3d prstMaterial="metal">
              <a:bevelT w="88900" h="88900"/>
            </a:sp3d>
          </p:spPr>
        </p:pic>
      </p:grpSp>
    </p:spTree>
    <p:extLst>
      <p:ext uri="{BB962C8B-B14F-4D97-AF65-F5344CB8AC3E}">
        <p14:creationId xmlns:p14="http://schemas.microsoft.com/office/powerpoint/2010/main" val="34639814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80">
                                          <p:stCondLst>
                                            <p:cond delay="0"/>
                                          </p:stCondLst>
                                        </p:cTn>
                                        <p:tgtEl>
                                          <p:spTgt spid="14"/>
                                        </p:tgtEl>
                                      </p:cBhvr>
                                    </p:animEffect>
                                    <p:anim calcmode="lin" valueType="num">
                                      <p:cBhvr>
                                        <p:cTn id="13"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18" dur="26">
                                          <p:stCondLst>
                                            <p:cond delay="650"/>
                                          </p:stCondLst>
                                        </p:cTn>
                                        <p:tgtEl>
                                          <p:spTgt spid="14"/>
                                        </p:tgtEl>
                                      </p:cBhvr>
                                      <p:to x="100000" y="60000"/>
                                    </p:animScale>
                                    <p:animScale>
                                      <p:cBhvr>
                                        <p:cTn id="19" dur="166" decel="50000">
                                          <p:stCondLst>
                                            <p:cond delay="676"/>
                                          </p:stCondLst>
                                        </p:cTn>
                                        <p:tgtEl>
                                          <p:spTgt spid="14"/>
                                        </p:tgtEl>
                                      </p:cBhvr>
                                      <p:to x="100000" y="100000"/>
                                    </p:animScale>
                                    <p:animScale>
                                      <p:cBhvr>
                                        <p:cTn id="20" dur="26">
                                          <p:stCondLst>
                                            <p:cond delay="1312"/>
                                          </p:stCondLst>
                                        </p:cTn>
                                        <p:tgtEl>
                                          <p:spTgt spid="14"/>
                                        </p:tgtEl>
                                      </p:cBhvr>
                                      <p:to x="100000" y="80000"/>
                                    </p:animScale>
                                    <p:animScale>
                                      <p:cBhvr>
                                        <p:cTn id="21" dur="166" decel="50000">
                                          <p:stCondLst>
                                            <p:cond delay="1338"/>
                                          </p:stCondLst>
                                        </p:cTn>
                                        <p:tgtEl>
                                          <p:spTgt spid="14"/>
                                        </p:tgtEl>
                                      </p:cBhvr>
                                      <p:to x="100000" y="100000"/>
                                    </p:animScale>
                                    <p:animScale>
                                      <p:cBhvr>
                                        <p:cTn id="22" dur="26">
                                          <p:stCondLst>
                                            <p:cond delay="1642"/>
                                          </p:stCondLst>
                                        </p:cTn>
                                        <p:tgtEl>
                                          <p:spTgt spid="14"/>
                                        </p:tgtEl>
                                      </p:cBhvr>
                                      <p:to x="100000" y="90000"/>
                                    </p:animScale>
                                    <p:animScale>
                                      <p:cBhvr>
                                        <p:cTn id="23" dur="166" decel="50000">
                                          <p:stCondLst>
                                            <p:cond delay="1668"/>
                                          </p:stCondLst>
                                        </p:cTn>
                                        <p:tgtEl>
                                          <p:spTgt spid="14"/>
                                        </p:tgtEl>
                                      </p:cBhvr>
                                      <p:to x="100000" y="100000"/>
                                    </p:animScale>
                                    <p:animScale>
                                      <p:cBhvr>
                                        <p:cTn id="24" dur="26">
                                          <p:stCondLst>
                                            <p:cond delay="1808"/>
                                          </p:stCondLst>
                                        </p:cTn>
                                        <p:tgtEl>
                                          <p:spTgt spid="14"/>
                                        </p:tgtEl>
                                      </p:cBhvr>
                                      <p:to x="100000" y="95000"/>
                                    </p:animScale>
                                    <p:animScale>
                                      <p:cBhvr>
                                        <p:cTn id="25" dur="166" decel="50000">
                                          <p:stCondLst>
                                            <p:cond delay="1834"/>
                                          </p:stCondLst>
                                        </p:cTn>
                                        <p:tgtEl>
                                          <p:spTgt spid="14"/>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14">
                                            <p:txEl>
                                              <p:pRg st="2" end="2"/>
                                            </p:txEl>
                                          </p:spTgt>
                                        </p:tgtEl>
                                        <p:attrNameLst>
                                          <p:attrName>style.visibility</p:attrName>
                                        </p:attrNameLst>
                                      </p:cBhvr>
                                      <p:to>
                                        <p:strVal val="visible"/>
                                      </p:to>
                                    </p:set>
                                    <p:animEffect transition="in" filter="wipe(down)">
                                      <p:cBhvr>
                                        <p:cTn id="39" dur="356">
                                          <p:stCondLst>
                                            <p:cond delay="0"/>
                                          </p:stCondLst>
                                        </p:cTn>
                                        <p:tgtEl>
                                          <p:spTgt spid="14">
                                            <p:txEl>
                                              <p:pRg st="2" end="2"/>
                                            </p:txEl>
                                          </p:spTgt>
                                        </p:tgtEl>
                                      </p:cBhvr>
                                    </p:animEffect>
                                    <p:anim calcmode="lin" valueType="num">
                                      <p:cBhvr>
                                        <p:cTn id="40" dur="1120" tmFilter="0,0; 0.14,0.36; 0.43,0.73; 0.71,0.91; 1.0,1.0">
                                          <p:stCondLst>
                                            <p:cond delay="0"/>
                                          </p:stCondLst>
                                        </p:cTn>
                                        <p:tgtEl>
                                          <p:spTgt spid="14">
                                            <p:txEl>
                                              <p:pRg st="2" end="2"/>
                                            </p:txEl>
                                          </p:spTgt>
                                        </p:tgtEl>
                                        <p:attrNameLst>
                                          <p:attrName>ppt_x</p:attrName>
                                        </p:attrNameLst>
                                      </p:cBhvr>
                                      <p:tavLst>
                                        <p:tav tm="0">
                                          <p:val>
                                            <p:strVal val="#ppt_x-0.25"/>
                                          </p:val>
                                        </p:tav>
                                        <p:tav tm="100000">
                                          <p:val>
                                            <p:strVal val="#ppt_x"/>
                                          </p:val>
                                        </p:tav>
                                      </p:tavLst>
                                    </p:anim>
                                    <p:anim calcmode="lin" valueType="num">
                                      <p:cBhvr>
                                        <p:cTn id="41" dur="408" tmFilter="0.0,0.0; 0.25,0.07; 0.50,0.2; 0.75,0.467; 1.0,1.0">
                                          <p:stCondLst>
                                            <p:cond delay="0"/>
                                          </p:stCondLst>
                                        </p:cTn>
                                        <p:tgtEl>
                                          <p:spTgt spid="14">
                                            <p:txEl>
                                              <p:pRg st="2" end="2"/>
                                            </p:txEl>
                                          </p:spTgt>
                                        </p:tgtEl>
                                        <p:attrNameLst>
                                          <p:attrName>ppt_y</p:attrName>
                                        </p:attrNameLst>
                                      </p:cBhvr>
                                      <p:tavLst>
                                        <p:tav tm="0" fmla="#ppt_y-sin(pi*$)/3">
                                          <p:val>
                                            <p:fltVal val="0.5"/>
                                          </p:val>
                                        </p:tav>
                                        <p:tav tm="100000">
                                          <p:val>
                                            <p:fltVal val="1"/>
                                          </p:val>
                                        </p:tav>
                                      </p:tavLst>
                                    </p:anim>
                                    <p:anim calcmode="lin" valueType="num">
                                      <p:cBhvr>
                                        <p:cTn id="42" dur="408" tmFilter="0, 0; 0.125,0.2665; 0.25,0.4; 0.375,0.465; 0.5,0.5;  0.625,0.535; 0.75,0.6; 0.875,0.7335; 1,1">
                                          <p:stCondLst>
                                            <p:cond delay="408"/>
                                          </p:stCondLst>
                                        </p:cTn>
                                        <p:tgtEl>
                                          <p:spTgt spid="14">
                                            <p:txEl>
                                              <p:pRg st="2" end="2"/>
                                            </p:txEl>
                                          </p:spTgt>
                                        </p:tgtEl>
                                        <p:attrNameLst>
                                          <p:attrName>ppt_y</p:attrName>
                                        </p:attrNameLst>
                                      </p:cBhvr>
                                      <p:tavLst>
                                        <p:tav tm="0" fmla="#ppt_y-sin(pi*$)/9">
                                          <p:val>
                                            <p:fltVal val="0"/>
                                          </p:val>
                                        </p:tav>
                                        <p:tav tm="100000">
                                          <p:val>
                                            <p:fltVal val="1"/>
                                          </p:val>
                                        </p:tav>
                                      </p:tavLst>
                                    </p:anim>
                                    <p:anim calcmode="lin" valueType="num">
                                      <p:cBhvr>
                                        <p:cTn id="43" dur="2" tmFilter="0, 0; 0.125,0.2665; 0.25,0.4; 0.375,0.465; 0.5,0.5;  0.625,0.535; 0.75,0.6; 0.875,0.7335; 1,1">
                                          <p:stCondLst>
                                            <p:cond delay="814"/>
                                          </p:stCondLst>
                                        </p:cTn>
                                        <p:tgtEl>
                                          <p:spTgt spid="14">
                                            <p:txEl>
                                              <p:pRg st="2" end="2"/>
                                            </p:txEl>
                                          </p:spTgt>
                                        </p:tgtEl>
                                        <p:attrNameLst>
                                          <p:attrName>ppt_y</p:attrName>
                                        </p:attrNameLst>
                                      </p:cBhvr>
                                      <p:tavLst>
                                        <p:tav tm="0" fmla="#ppt_y-sin(pi*$)/27">
                                          <p:val>
                                            <p:fltVal val="0"/>
                                          </p:val>
                                        </p:tav>
                                        <p:tav tm="100000">
                                          <p:val>
                                            <p:fltVal val="1"/>
                                          </p:val>
                                        </p:tav>
                                      </p:tavLst>
                                    </p:anim>
                                    <p:anim calcmode="lin" valueType="num">
                                      <p:cBhvr>
                                        <p:cTn id="44" dur="1" tmFilter="0, 0; 0.125,0.2665; 0.25,0.4; 0.375,0.465; 0.5,0.5;  0.625,0.535; 0.75,0.6; 0.875,0.7335; 1,1">
                                          <p:stCondLst>
                                            <p:cond delay="1249"/>
                                          </p:stCondLst>
                                        </p:cTn>
                                        <p:tgtEl>
                                          <p:spTgt spid="14">
                                            <p:txEl>
                                              <p:pRg st="2" end="2"/>
                                            </p:txEl>
                                          </p:spTgt>
                                        </p:tgtEl>
                                        <p:attrNameLst>
                                          <p:attrName>ppt_y</p:attrName>
                                        </p:attrNameLst>
                                      </p:cBhvr>
                                      <p:tavLst>
                                        <p:tav tm="0" fmla="#ppt_y-sin(pi*$)/81">
                                          <p:val>
                                            <p:fltVal val="0"/>
                                          </p:val>
                                        </p:tav>
                                        <p:tav tm="100000">
                                          <p:val>
                                            <p:fltVal val="1"/>
                                          </p:val>
                                        </p:tav>
                                      </p:tavLst>
                                    </p:anim>
                                    <p:animScale>
                                      <p:cBhvr>
                                        <p:cTn id="45" dur="1">
                                          <p:stCondLst>
                                            <p:cond delay="399"/>
                                          </p:stCondLst>
                                        </p:cTn>
                                        <p:tgtEl>
                                          <p:spTgt spid="14">
                                            <p:txEl>
                                              <p:pRg st="2" end="2"/>
                                            </p:txEl>
                                          </p:spTgt>
                                        </p:tgtEl>
                                      </p:cBhvr>
                                      <p:to x="100000" y="60000"/>
                                    </p:animScale>
                                    <p:animScale>
                                      <p:cBhvr>
                                        <p:cTn id="46" dur="1" decel="50000">
                                          <p:stCondLst>
                                            <p:cond delay="415"/>
                                          </p:stCondLst>
                                        </p:cTn>
                                        <p:tgtEl>
                                          <p:spTgt spid="14">
                                            <p:txEl>
                                              <p:pRg st="2" end="2"/>
                                            </p:txEl>
                                          </p:spTgt>
                                        </p:tgtEl>
                                      </p:cBhvr>
                                      <p:to x="100000" y="100000"/>
                                    </p:animScale>
                                    <p:animScale>
                                      <p:cBhvr>
                                        <p:cTn id="47" dur="1">
                                          <p:stCondLst>
                                            <p:cond delay="806"/>
                                          </p:stCondLst>
                                        </p:cTn>
                                        <p:tgtEl>
                                          <p:spTgt spid="14">
                                            <p:txEl>
                                              <p:pRg st="2" end="2"/>
                                            </p:txEl>
                                          </p:spTgt>
                                        </p:tgtEl>
                                      </p:cBhvr>
                                      <p:to x="100000" y="80000"/>
                                    </p:animScale>
                                    <p:animScale>
                                      <p:cBhvr>
                                        <p:cTn id="48" dur="1" decel="50000">
                                          <p:stCondLst>
                                            <p:cond delay="822"/>
                                          </p:stCondLst>
                                        </p:cTn>
                                        <p:tgtEl>
                                          <p:spTgt spid="14">
                                            <p:txEl>
                                              <p:pRg st="2" end="2"/>
                                            </p:txEl>
                                          </p:spTgt>
                                        </p:tgtEl>
                                      </p:cBhvr>
                                      <p:to x="100000" y="100000"/>
                                    </p:animScale>
                                    <p:animScale>
                                      <p:cBhvr>
                                        <p:cTn id="49" dur="1">
                                          <p:stCondLst>
                                            <p:cond delay="1249"/>
                                          </p:stCondLst>
                                        </p:cTn>
                                        <p:tgtEl>
                                          <p:spTgt spid="14">
                                            <p:txEl>
                                              <p:pRg st="2" end="2"/>
                                            </p:txEl>
                                          </p:spTgt>
                                        </p:tgtEl>
                                      </p:cBhvr>
                                      <p:to x="100000" y="90000"/>
                                    </p:animScale>
                                    <p:animScale>
                                      <p:cBhvr>
                                        <p:cTn id="50" dur="1" decel="50000">
                                          <p:stCondLst>
                                            <p:cond delay="1249"/>
                                          </p:stCondLst>
                                        </p:cTn>
                                        <p:tgtEl>
                                          <p:spTgt spid="14">
                                            <p:txEl>
                                              <p:pRg st="2" end="2"/>
                                            </p:txEl>
                                          </p:spTgt>
                                        </p:tgtEl>
                                      </p:cBhvr>
                                      <p:to x="100000" y="100000"/>
                                    </p:animScale>
                                    <p:animScale>
                                      <p:cBhvr>
                                        <p:cTn id="51" dur="1">
                                          <p:stCondLst>
                                            <p:cond delay="1249"/>
                                          </p:stCondLst>
                                        </p:cTn>
                                        <p:tgtEl>
                                          <p:spTgt spid="14">
                                            <p:txEl>
                                              <p:pRg st="2" end="2"/>
                                            </p:txEl>
                                          </p:spTgt>
                                        </p:tgtEl>
                                      </p:cBhvr>
                                      <p:to x="100000" y="95000"/>
                                    </p:animScale>
                                    <p:animScale>
                                      <p:cBhvr>
                                        <p:cTn id="52" dur="1" decel="50000">
                                          <p:stCondLst>
                                            <p:cond delay="1249"/>
                                          </p:stCondLst>
                                        </p:cTn>
                                        <p:tgtEl>
                                          <p:spTgt spid="14">
                                            <p:txEl>
                                              <p:pRg st="2" end="2"/>
                                            </p:txEl>
                                          </p:spTgt>
                                        </p:tgtEl>
                                      </p:cBhvr>
                                      <p:to x="100000" y="100000"/>
                                    </p:animScale>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14">
                                            <p:txEl>
                                              <p:pRg st="4" end="4"/>
                                            </p:txEl>
                                          </p:spTgt>
                                        </p:tgtEl>
                                        <p:attrNameLst>
                                          <p:attrName>style.visibility</p:attrName>
                                        </p:attrNameLst>
                                      </p:cBhvr>
                                      <p:to>
                                        <p:strVal val="visible"/>
                                      </p:to>
                                    </p:set>
                                    <p:animEffect transition="in" filter="wipe(down)">
                                      <p:cBhvr>
                                        <p:cTn id="57" dur="435">
                                          <p:stCondLst>
                                            <p:cond delay="0"/>
                                          </p:stCondLst>
                                        </p:cTn>
                                        <p:tgtEl>
                                          <p:spTgt spid="14">
                                            <p:txEl>
                                              <p:pRg st="4" end="4"/>
                                            </p:txEl>
                                          </p:spTgt>
                                        </p:tgtEl>
                                      </p:cBhvr>
                                    </p:animEffect>
                                    <p:anim calcmode="lin" valueType="num">
                                      <p:cBhvr>
                                        <p:cTn id="58" dur="1367" tmFilter="0,0; 0.14,0.36; 0.43,0.73; 0.71,0.91; 1.0,1.0">
                                          <p:stCondLst>
                                            <p:cond delay="0"/>
                                          </p:stCondLst>
                                        </p:cTn>
                                        <p:tgtEl>
                                          <p:spTgt spid="14">
                                            <p:txEl>
                                              <p:pRg st="4" end="4"/>
                                            </p:txEl>
                                          </p:spTgt>
                                        </p:tgtEl>
                                        <p:attrNameLst>
                                          <p:attrName>ppt_x</p:attrName>
                                        </p:attrNameLst>
                                      </p:cBhvr>
                                      <p:tavLst>
                                        <p:tav tm="0">
                                          <p:val>
                                            <p:strVal val="#ppt_x-0.25"/>
                                          </p:val>
                                        </p:tav>
                                        <p:tav tm="100000">
                                          <p:val>
                                            <p:strVal val="#ppt_x"/>
                                          </p:val>
                                        </p:tav>
                                      </p:tavLst>
                                    </p:anim>
                                    <p:anim calcmode="lin" valueType="num">
                                      <p:cBhvr>
                                        <p:cTn id="59" dur="498" tmFilter="0.0,0.0; 0.25,0.07; 0.50,0.2; 0.75,0.467; 1.0,1.0">
                                          <p:stCondLst>
                                            <p:cond delay="0"/>
                                          </p:stCondLst>
                                        </p:cTn>
                                        <p:tgtEl>
                                          <p:spTgt spid="14">
                                            <p:txEl>
                                              <p:pRg st="4" end="4"/>
                                            </p:txEl>
                                          </p:spTgt>
                                        </p:tgtEl>
                                        <p:attrNameLst>
                                          <p:attrName>ppt_y</p:attrName>
                                        </p:attrNameLst>
                                      </p:cBhvr>
                                      <p:tavLst>
                                        <p:tav tm="0" fmla="#ppt_y-sin(pi*$)/3">
                                          <p:val>
                                            <p:fltVal val="0.5"/>
                                          </p:val>
                                        </p:tav>
                                        <p:tav tm="100000">
                                          <p:val>
                                            <p:fltVal val="1"/>
                                          </p:val>
                                        </p:tav>
                                      </p:tavLst>
                                    </p:anim>
                                    <p:anim calcmode="lin" valueType="num">
                                      <p:cBhvr>
                                        <p:cTn id="60" dur="498" tmFilter="0, 0; 0.125,0.2665; 0.25,0.4; 0.375,0.465; 0.5,0.5;  0.625,0.535; 0.75,0.6; 0.875,0.7335; 1,1">
                                          <p:stCondLst>
                                            <p:cond delay="498"/>
                                          </p:stCondLst>
                                        </p:cTn>
                                        <p:tgtEl>
                                          <p:spTgt spid="14">
                                            <p:txEl>
                                              <p:pRg st="4" end="4"/>
                                            </p:txEl>
                                          </p:spTgt>
                                        </p:tgtEl>
                                        <p:attrNameLst>
                                          <p:attrName>ppt_y</p:attrName>
                                        </p:attrNameLst>
                                      </p:cBhvr>
                                      <p:tavLst>
                                        <p:tav tm="0" fmla="#ppt_y-sin(pi*$)/9">
                                          <p:val>
                                            <p:fltVal val="0"/>
                                          </p:val>
                                        </p:tav>
                                        <p:tav tm="100000">
                                          <p:val>
                                            <p:fltVal val="1"/>
                                          </p:val>
                                        </p:tav>
                                      </p:tavLst>
                                    </p:anim>
                                    <p:anim calcmode="lin" valueType="num">
                                      <p:cBhvr>
                                        <p:cTn id="61" dur="249" tmFilter="0, 0; 0.125,0.2665; 0.25,0.4; 0.375,0.465; 0.5,0.5;  0.625,0.535; 0.75,0.6; 0.875,0.7335; 1,1">
                                          <p:stCondLst>
                                            <p:cond delay="993"/>
                                          </p:stCondLst>
                                        </p:cTn>
                                        <p:tgtEl>
                                          <p:spTgt spid="14">
                                            <p:txEl>
                                              <p:pRg st="4" end="4"/>
                                            </p:txEl>
                                          </p:spTgt>
                                        </p:tgtEl>
                                        <p:attrNameLst>
                                          <p:attrName>ppt_y</p:attrName>
                                        </p:attrNameLst>
                                      </p:cBhvr>
                                      <p:tavLst>
                                        <p:tav tm="0" fmla="#ppt_y-sin(pi*$)/27">
                                          <p:val>
                                            <p:fltVal val="0"/>
                                          </p:val>
                                        </p:tav>
                                        <p:tav tm="100000">
                                          <p:val>
                                            <p:fltVal val="1"/>
                                          </p:val>
                                        </p:tav>
                                      </p:tavLst>
                                    </p:anim>
                                    <p:anim calcmode="lin" valueType="num">
                                      <p:cBhvr>
                                        <p:cTn id="62" dur="123" tmFilter="0, 0; 0.125,0.2665; 0.25,0.4; 0.375,0.465; 0.5,0.5;  0.625,0.535; 0.75,0.6; 0.875,0.7335; 1,1">
                                          <p:stCondLst>
                                            <p:cond delay="1242"/>
                                          </p:stCondLst>
                                        </p:cTn>
                                        <p:tgtEl>
                                          <p:spTgt spid="14">
                                            <p:txEl>
                                              <p:pRg st="4" end="4"/>
                                            </p:txEl>
                                          </p:spTgt>
                                        </p:tgtEl>
                                        <p:attrNameLst>
                                          <p:attrName>ppt_y</p:attrName>
                                        </p:attrNameLst>
                                      </p:cBhvr>
                                      <p:tavLst>
                                        <p:tav tm="0" fmla="#ppt_y-sin(pi*$)/81">
                                          <p:val>
                                            <p:fltVal val="0"/>
                                          </p:val>
                                        </p:tav>
                                        <p:tav tm="100000">
                                          <p:val>
                                            <p:fltVal val="1"/>
                                          </p:val>
                                        </p:tav>
                                      </p:tavLst>
                                    </p:anim>
                                    <p:animScale>
                                      <p:cBhvr>
                                        <p:cTn id="63" dur="20">
                                          <p:stCondLst>
                                            <p:cond delay="487"/>
                                          </p:stCondLst>
                                        </p:cTn>
                                        <p:tgtEl>
                                          <p:spTgt spid="14">
                                            <p:txEl>
                                              <p:pRg st="4" end="4"/>
                                            </p:txEl>
                                          </p:spTgt>
                                        </p:tgtEl>
                                      </p:cBhvr>
                                      <p:to x="100000" y="60000"/>
                                    </p:animScale>
                                    <p:animScale>
                                      <p:cBhvr>
                                        <p:cTn id="64" dur="124" decel="50000">
                                          <p:stCondLst>
                                            <p:cond delay="507"/>
                                          </p:stCondLst>
                                        </p:cTn>
                                        <p:tgtEl>
                                          <p:spTgt spid="14">
                                            <p:txEl>
                                              <p:pRg st="4" end="4"/>
                                            </p:txEl>
                                          </p:spTgt>
                                        </p:tgtEl>
                                      </p:cBhvr>
                                      <p:to x="100000" y="100000"/>
                                    </p:animScale>
                                    <p:animScale>
                                      <p:cBhvr>
                                        <p:cTn id="65" dur="20">
                                          <p:stCondLst>
                                            <p:cond delay="984"/>
                                          </p:stCondLst>
                                        </p:cTn>
                                        <p:tgtEl>
                                          <p:spTgt spid="14">
                                            <p:txEl>
                                              <p:pRg st="4" end="4"/>
                                            </p:txEl>
                                          </p:spTgt>
                                        </p:tgtEl>
                                      </p:cBhvr>
                                      <p:to x="100000" y="80000"/>
                                    </p:animScale>
                                    <p:animScale>
                                      <p:cBhvr>
                                        <p:cTn id="66" dur="124" decel="50000">
                                          <p:stCondLst>
                                            <p:cond delay="1004"/>
                                          </p:stCondLst>
                                        </p:cTn>
                                        <p:tgtEl>
                                          <p:spTgt spid="14">
                                            <p:txEl>
                                              <p:pRg st="4" end="4"/>
                                            </p:txEl>
                                          </p:spTgt>
                                        </p:tgtEl>
                                      </p:cBhvr>
                                      <p:to x="100000" y="100000"/>
                                    </p:animScale>
                                    <p:animScale>
                                      <p:cBhvr>
                                        <p:cTn id="67" dur="20">
                                          <p:stCondLst>
                                            <p:cond delay="1231"/>
                                          </p:stCondLst>
                                        </p:cTn>
                                        <p:tgtEl>
                                          <p:spTgt spid="14">
                                            <p:txEl>
                                              <p:pRg st="4" end="4"/>
                                            </p:txEl>
                                          </p:spTgt>
                                        </p:tgtEl>
                                      </p:cBhvr>
                                      <p:to x="100000" y="90000"/>
                                    </p:animScale>
                                    <p:animScale>
                                      <p:cBhvr>
                                        <p:cTn id="68" dur="124" decel="50000">
                                          <p:stCondLst>
                                            <p:cond delay="1251"/>
                                          </p:stCondLst>
                                        </p:cTn>
                                        <p:tgtEl>
                                          <p:spTgt spid="14">
                                            <p:txEl>
                                              <p:pRg st="4" end="4"/>
                                            </p:txEl>
                                          </p:spTgt>
                                        </p:tgtEl>
                                      </p:cBhvr>
                                      <p:to x="100000" y="100000"/>
                                    </p:animScale>
                                    <p:animScale>
                                      <p:cBhvr>
                                        <p:cTn id="69" dur="20">
                                          <p:stCondLst>
                                            <p:cond delay="1356"/>
                                          </p:stCondLst>
                                        </p:cTn>
                                        <p:tgtEl>
                                          <p:spTgt spid="14">
                                            <p:txEl>
                                              <p:pRg st="4" end="4"/>
                                            </p:txEl>
                                          </p:spTgt>
                                        </p:tgtEl>
                                      </p:cBhvr>
                                      <p:to x="100000" y="95000"/>
                                    </p:animScale>
                                    <p:animScale>
                                      <p:cBhvr>
                                        <p:cTn id="70" dur="124" decel="50000">
                                          <p:stCondLst>
                                            <p:cond delay="1376"/>
                                          </p:stCondLst>
                                        </p:cTn>
                                        <p:tgtEl>
                                          <p:spTgt spid="14">
                                            <p:txEl>
                                              <p:pRg st="4" end="4"/>
                                            </p:txEl>
                                          </p:spTgt>
                                        </p:tgtEl>
                                      </p:cBhvr>
                                      <p:to x="100000" y="100000"/>
                                    </p:animScale>
                                  </p:childTnLst>
                                </p:cTn>
                              </p:par>
                            </p:childTnLst>
                          </p:cTn>
                        </p:par>
                      </p:childTnLst>
                    </p:cTn>
                  </p:par>
                  <p:par>
                    <p:cTn id="71" fill="hold">
                      <p:stCondLst>
                        <p:cond delay="indefinite"/>
                      </p:stCondLst>
                      <p:childTnLst>
                        <p:par>
                          <p:cTn id="72" fill="hold">
                            <p:stCondLst>
                              <p:cond delay="0"/>
                            </p:stCondLst>
                            <p:childTnLst>
                              <p:par>
                                <p:cTn id="73" presetID="26" presetClass="entr" presetSubtype="0" fill="hold" nodeType="clickEffect">
                                  <p:stCondLst>
                                    <p:cond delay="0"/>
                                  </p:stCondLst>
                                  <p:childTnLst>
                                    <p:set>
                                      <p:cBhvr>
                                        <p:cTn id="74" dur="1" fill="hold">
                                          <p:stCondLst>
                                            <p:cond delay="0"/>
                                          </p:stCondLst>
                                        </p:cTn>
                                        <p:tgtEl>
                                          <p:spTgt spid="14">
                                            <p:txEl>
                                              <p:pRg st="6" end="6"/>
                                            </p:txEl>
                                          </p:spTgt>
                                        </p:tgtEl>
                                        <p:attrNameLst>
                                          <p:attrName>style.visibility</p:attrName>
                                        </p:attrNameLst>
                                      </p:cBhvr>
                                      <p:to>
                                        <p:strVal val="visible"/>
                                      </p:to>
                                    </p:set>
                                    <p:animEffect transition="in" filter="wipe(down)">
                                      <p:cBhvr>
                                        <p:cTn id="75" dur="435">
                                          <p:stCondLst>
                                            <p:cond delay="0"/>
                                          </p:stCondLst>
                                        </p:cTn>
                                        <p:tgtEl>
                                          <p:spTgt spid="14">
                                            <p:txEl>
                                              <p:pRg st="6" end="6"/>
                                            </p:txEl>
                                          </p:spTgt>
                                        </p:tgtEl>
                                      </p:cBhvr>
                                    </p:animEffect>
                                    <p:anim calcmode="lin" valueType="num">
                                      <p:cBhvr>
                                        <p:cTn id="76" dur="1367" tmFilter="0,0; 0.14,0.36; 0.43,0.73; 0.71,0.91; 1.0,1.0">
                                          <p:stCondLst>
                                            <p:cond delay="0"/>
                                          </p:stCondLst>
                                        </p:cTn>
                                        <p:tgtEl>
                                          <p:spTgt spid="14">
                                            <p:txEl>
                                              <p:pRg st="6" end="6"/>
                                            </p:txEl>
                                          </p:spTgt>
                                        </p:tgtEl>
                                        <p:attrNameLst>
                                          <p:attrName>ppt_x</p:attrName>
                                        </p:attrNameLst>
                                      </p:cBhvr>
                                      <p:tavLst>
                                        <p:tav tm="0">
                                          <p:val>
                                            <p:strVal val="#ppt_x-0.25"/>
                                          </p:val>
                                        </p:tav>
                                        <p:tav tm="100000">
                                          <p:val>
                                            <p:strVal val="#ppt_x"/>
                                          </p:val>
                                        </p:tav>
                                      </p:tavLst>
                                    </p:anim>
                                    <p:anim calcmode="lin" valueType="num">
                                      <p:cBhvr>
                                        <p:cTn id="77" dur="498" tmFilter="0.0,0.0; 0.25,0.07; 0.50,0.2; 0.75,0.467; 1.0,1.0">
                                          <p:stCondLst>
                                            <p:cond delay="0"/>
                                          </p:stCondLst>
                                        </p:cTn>
                                        <p:tgtEl>
                                          <p:spTgt spid="14">
                                            <p:txEl>
                                              <p:pRg st="6" end="6"/>
                                            </p:txEl>
                                          </p:spTgt>
                                        </p:tgtEl>
                                        <p:attrNameLst>
                                          <p:attrName>ppt_y</p:attrName>
                                        </p:attrNameLst>
                                      </p:cBhvr>
                                      <p:tavLst>
                                        <p:tav tm="0" fmla="#ppt_y-sin(pi*$)/3">
                                          <p:val>
                                            <p:fltVal val="0.5"/>
                                          </p:val>
                                        </p:tav>
                                        <p:tav tm="100000">
                                          <p:val>
                                            <p:fltVal val="1"/>
                                          </p:val>
                                        </p:tav>
                                      </p:tavLst>
                                    </p:anim>
                                    <p:anim calcmode="lin" valueType="num">
                                      <p:cBhvr>
                                        <p:cTn id="78" dur="498" tmFilter="0, 0; 0.125,0.2665; 0.25,0.4; 0.375,0.465; 0.5,0.5;  0.625,0.535; 0.75,0.6; 0.875,0.7335; 1,1">
                                          <p:stCondLst>
                                            <p:cond delay="498"/>
                                          </p:stCondLst>
                                        </p:cTn>
                                        <p:tgtEl>
                                          <p:spTgt spid="14">
                                            <p:txEl>
                                              <p:pRg st="6" end="6"/>
                                            </p:txEl>
                                          </p:spTgt>
                                        </p:tgtEl>
                                        <p:attrNameLst>
                                          <p:attrName>ppt_y</p:attrName>
                                        </p:attrNameLst>
                                      </p:cBhvr>
                                      <p:tavLst>
                                        <p:tav tm="0" fmla="#ppt_y-sin(pi*$)/9">
                                          <p:val>
                                            <p:fltVal val="0"/>
                                          </p:val>
                                        </p:tav>
                                        <p:tav tm="100000">
                                          <p:val>
                                            <p:fltVal val="1"/>
                                          </p:val>
                                        </p:tav>
                                      </p:tavLst>
                                    </p:anim>
                                    <p:anim calcmode="lin" valueType="num">
                                      <p:cBhvr>
                                        <p:cTn id="79" dur="249" tmFilter="0, 0; 0.125,0.2665; 0.25,0.4; 0.375,0.465; 0.5,0.5;  0.625,0.535; 0.75,0.6; 0.875,0.7335; 1,1">
                                          <p:stCondLst>
                                            <p:cond delay="993"/>
                                          </p:stCondLst>
                                        </p:cTn>
                                        <p:tgtEl>
                                          <p:spTgt spid="14">
                                            <p:txEl>
                                              <p:pRg st="6" end="6"/>
                                            </p:txEl>
                                          </p:spTgt>
                                        </p:tgtEl>
                                        <p:attrNameLst>
                                          <p:attrName>ppt_y</p:attrName>
                                        </p:attrNameLst>
                                      </p:cBhvr>
                                      <p:tavLst>
                                        <p:tav tm="0" fmla="#ppt_y-sin(pi*$)/27">
                                          <p:val>
                                            <p:fltVal val="0"/>
                                          </p:val>
                                        </p:tav>
                                        <p:tav tm="100000">
                                          <p:val>
                                            <p:fltVal val="1"/>
                                          </p:val>
                                        </p:tav>
                                      </p:tavLst>
                                    </p:anim>
                                    <p:anim calcmode="lin" valueType="num">
                                      <p:cBhvr>
                                        <p:cTn id="80" dur="123" tmFilter="0, 0; 0.125,0.2665; 0.25,0.4; 0.375,0.465; 0.5,0.5;  0.625,0.535; 0.75,0.6; 0.875,0.7335; 1,1">
                                          <p:stCondLst>
                                            <p:cond delay="1242"/>
                                          </p:stCondLst>
                                        </p:cTn>
                                        <p:tgtEl>
                                          <p:spTgt spid="14">
                                            <p:txEl>
                                              <p:pRg st="6" end="6"/>
                                            </p:txEl>
                                          </p:spTgt>
                                        </p:tgtEl>
                                        <p:attrNameLst>
                                          <p:attrName>ppt_y</p:attrName>
                                        </p:attrNameLst>
                                      </p:cBhvr>
                                      <p:tavLst>
                                        <p:tav tm="0" fmla="#ppt_y-sin(pi*$)/81">
                                          <p:val>
                                            <p:fltVal val="0"/>
                                          </p:val>
                                        </p:tav>
                                        <p:tav tm="100000">
                                          <p:val>
                                            <p:fltVal val="1"/>
                                          </p:val>
                                        </p:tav>
                                      </p:tavLst>
                                    </p:anim>
                                    <p:animScale>
                                      <p:cBhvr>
                                        <p:cTn id="81" dur="20">
                                          <p:stCondLst>
                                            <p:cond delay="487"/>
                                          </p:stCondLst>
                                        </p:cTn>
                                        <p:tgtEl>
                                          <p:spTgt spid="14">
                                            <p:txEl>
                                              <p:pRg st="6" end="6"/>
                                            </p:txEl>
                                          </p:spTgt>
                                        </p:tgtEl>
                                      </p:cBhvr>
                                      <p:to x="100000" y="60000"/>
                                    </p:animScale>
                                    <p:animScale>
                                      <p:cBhvr>
                                        <p:cTn id="82" dur="124" decel="50000">
                                          <p:stCondLst>
                                            <p:cond delay="507"/>
                                          </p:stCondLst>
                                        </p:cTn>
                                        <p:tgtEl>
                                          <p:spTgt spid="14">
                                            <p:txEl>
                                              <p:pRg st="6" end="6"/>
                                            </p:txEl>
                                          </p:spTgt>
                                        </p:tgtEl>
                                      </p:cBhvr>
                                      <p:to x="100000" y="100000"/>
                                    </p:animScale>
                                    <p:animScale>
                                      <p:cBhvr>
                                        <p:cTn id="83" dur="20">
                                          <p:stCondLst>
                                            <p:cond delay="984"/>
                                          </p:stCondLst>
                                        </p:cTn>
                                        <p:tgtEl>
                                          <p:spTgt spid="14">
                                            <p:txEl>
                                              <p:pRg st="6" end="6"/>
                                            </p:txEl>
                                          </p:spTgt>
                                        </p:tgtEl>
                                      </p:cBhvr>
                                      <p:to x="100000" y="80000"/>
                                    </p:animScale>
                                    <p:animScale>
                                      <p:cBhvr>
                                        <p:cTn id="84" dur="124" decel="50000">
                                          <p:stCondLst>
                                            <p:cond delay="1004"/>
                                          </p:stCondLst>
                                        </p:cTn>
                                        <p:tgtEl>
                                          <p:spTgt spid="14">
                                            <p:txEl>
                                              <p:pRg st="6" end="6"/>
                                            </p:txEl>
                                          </p:spTgt>
                                        </p:tgtEl>
                                      </p:cBhvr>
                                      <p:to x="100000" y="100000"/>
                                    </p:animScale>
                                    <p:animScale>
                                      <p:cBhvr>
                                        <p:cTn id="85" dur="20">
                                          <p:stCondLst>
                                            <p:cond delay="1231"/>
                                          </p:stCondLst>
                                        </p:cTn>
                                        <p:tgtEl>
                                          <p:spTgt spid="14">
                                            <p:txEl>
                                              <p:pRg st="6" end="6"/>
                                            </p:txEl>
                                          </p:spTgt>
                                        </p:tgtEl>
                                      </p:cBhvr>
                                      <p:to x="100000" y="90000"/>
                                    </p:animScale>
                                    <p:animScale>
                                      <p:cBhvr>
                                        <p:cTn id="86" dur="124" decel="50000">
                                          <p:stCondLst>
                                            <p:cond delay="1251"/>
                                          </p:stCondLst>
                                        </p:cTn>
                                        <p:tgtEl>
                                          <p:spTgt spid="14">
                                            <p:txEl>
                                              <p:pRg st="6" end="6"/>
                                            </p:txEl>
                                          </p:spTgt>
                                        </p:tgtEl>
                                      </p:cBhvr>
                                      <p:to x="100000" y="100000"/>
                                    </p:animScale>
                                    <p:animScale>
                                      <p:cBhvr>
                                        <p:cTn id="87" dur="20">
                                          <p:stCondLst>
                                            <p:cond delay="1356"/>
                                          </p:stCondLst>
                                        </p:cTn>
                                        <p:tgtEl>
                                          <p:spTgt spid="14">
                                            <p:txEl>
                                              <p:pRg st="6" end="6"/>
                                            </p:txEl>
                                          </p:spTgt>
                                        </p:tgtEl>
                                      </p:cBhvr>
                                      <p:to x="100000" y="95000"/>
                                    </p:animScale>
                                    <p:animScale>
                                      <p:cBhvr>
                                        <p:cTn id="88" dur="124" decel="50000">
                                          <p:stCondLst>
                                            <p:cond delay="1376"/>
                                          </p:stCondLst>
                                        </p:cTn>
                                        <p:tgtEl>
                                          <p:spTgt spid="14">
                                            <p:txEl>
                                              <p:pRg st="6" end="6"/>
                                            </p:txEl>
                                          </p:spTgt>
                                        </p:tgtEl>
                                      </p:cBhvr>
                                      <p:to x="100000" y="100000"/>
                                    </p:animScale>
                                  </p:childTnLst>
                                </p:cTn>
                              </p:par>
                            </p:childTnLst>
                          </p:cTn>
                        </p:par>
                      </p:childTnLst>
                    </p:cTn>
                  </p:par>
                  <p:par>
                    <p:cTn id="89" fill="hold">
                      <p:stCondLst>
                        <p:cond delay="indefinite"/>
                      </p:stCondLst>
                      <p:childTnLst>
                        <p:par>
                          <p:cTn id="90" fill="hold">
                            <p:stCondLst>
                              <p:cond delay="0"/>
                            </p:stCondLst>
                            <p:childTnLst>
                              <p:par>
                                <p:cTn id="91" presetID="26" presetClass="entr" presetSubtype="0" fill="hold" nodeType="clickEffect">
                                  <p:stCondLst>
                                    <p:cond delay="0"/>
                                  </p:stCondLst>
                                  <p:childTnLst>
                                    <p:set>
                                      <p:cBhvr>
                                        <p:cTn id="92" dur="1" fill="hold">
                                          <p:stCondLst>
                                            <p:cond delay="0"/>
                                          </p:stCondLst>
                                        </p:cTn>
                                        <p:tgtEl>
                                          <p:spTgt spid="14">
                                            <p:txEl>
                                              <p:pRg st="8" end="8"/>
                                            </p:txEl>
                                          </p:spTgt>
                                        </p:tgtEl>
                                        <p:attrNameLst>
                                          <p:attrName>style.visibility</p:attrName>
                                        </p:attrNameLst>
                                      </p:cBhvr>
                                      <p:to>
                                        <p:strVal val="visible"/>
                                      </p:to>
                                    </p:set>
                                    <p:animEffect transition="in" filter="wipe(down)">
                                      <p:cBhvr>
                                        <p:cTn id="93" dur="435">
                                          <p:stCondLst>
                                            <p:cond delay="0"/>
                                          </p:stCondLst>
                                        </p:cTn>
                                        <p:tgtEl>
                                          <p:spTgt spid="14">
                                            <p:txEl>
                                              <p:pRg st="8" end="8"/>
                                            </p:txEl>
                                          </p:spTgt>
                                        </p:tgtEl>
                                      </p:cBhvr>
                                    </p:animEffect>
                                    <p:anim calcmode="lin" valueType="num">
                                      <p:cBhvr>
                                        <p:cTn id="94" dur="1367" tmFilter="0,0; 0.14,0.36; 0.43,0.73; 0.71,0.91; 1.0,1.0">
                                          <p:stCondLst>
                                            <p:cond delay="0"/>
                                          </p:stCondLst>
                                        </p:cTn>
                                        <p:tgtEl>
                                          <p:spTgt spid="14">
                                            <p:txEl>
                                              <p:pRg st="8" end="8"/>
                                            </p:txEl>
                                          </p:spTgt>
                                        </p:tgtEl>
                                        <p:attrNameLst>
                                          <p:attrName>ppt_x</p:attrName>
                                        </p:attrNameLst>
                                      </p:cBhvr>
                                      <p:tavLst>
                                        <p:tav tm="0">
                                          <p:val>
                                            <p:strVal val="#ppt_x-0.25"/>
                                          </p:val>
                                        </p:tav>
                                        <p:tav tm="100000">
                                          <p:val>
                                            <p:strVal val="#ppt_x"/>
                                          </p:val>
                                        </p:tav>
                                      </p:tavLst>
                                    </p:anim>
                                    <p:anim calcmode="lin" valueType="num">
                                      <p:cBhvr>
                                        <p:cTn id="95" dur="498" tmFilter="0.0,0.0; 0.25,0.07; 0.50,0.2; 0.75,0.467; 1.0,1.0">
                                          <p:stCondLst>
                                            <p:cond delay="0"/>
                                          </p:stCondLst>
                                        </p:cTn>
                                        <p:tgtEl>
                                          <p:spTgt spid="14">
                                            <p:txEl>
                                              <p:pRg st="8" end="8"/>
                                            </p:txEl>
                                          </p:spTgt>
                                        </p:tgtEl>
                                        <p:attrNameLst>
                                          <p:attrName>ppt_y</p:attrName>
                                        </p:attrNameLst>
                                      </p:cBhvr>
                                      <p:tavLst>
                                        <p:tav tm="0" fmla="#ppt_y-sin(pi*$)/3">
                                          <p:val>
                                            <p:fltVal val="0.5"/>
                                          </p:val>
                                        </p:tav>
                                        <p:tav tm="100000">
                                          <p:val>
                                            <p:fltVal val="1"/>
                                          </p:val>
                                        </p:tav>
                                      </p:tavLst>
                                    </p:anim>
                                    <p:anim calcmode="lin" valueType="num">
                                      <p:cBhvr>
                                        <p:cTn id="96" dur="498" tmFilter="0, 0; 0.125,0.2665; 0.25,0.4; 0.375,0.465; 0.5,0.5;  0.625,0.535; 0.75,0.6; 0.875,0.7335; 1,1">
                                          <p:stCondLst>
                                            <p:cond delay="498"/>
                                          </p:stCondLst>
                                        </p:cTn>
                                        <p:tgtEl>
                                          <p:spTgt spid="14">
                                            <p:txEl>
                                              <p:pRg st="8" end="8"/>
                                            </p:txEl>
                                          </p:spTgt>
                                        </p:tgtEl>
                                        <p:attrNameLst>
                                          <p:attrName>ppt_y</p:attrName>
                                        </p:attrNameLst>
                                      </p:cBhvr>
                                      <p:tavLst>
                                        <p:tav tm="0" fmla="#ppt_y-sin(pi*$)/9">
                                          <p:val>
                                            <p:fltVal val="0"/>
                                          </p:val>
                                        </p:tav>
                                        <p:tav tm="100000">
                                          <p:val>
                                            <p:fltVal val="1"/>
                                          </p:val>
                                        </p:tav>
                                      </p:tavLst>
                                    </p:anim>
                                    <p:anim calcmode="lin" valueType="num">
                                      <p:cBhvr>
                                        <p:cTn id="97" dur="249" tmFilter="0, 0; 0.125,0.2665; 0.25,0.4; 0.375,0.465; 0.5,0.5;  0.625,0.535; 0.75,0.6; 0.875,0.7335; 1,1">
                                          <p:stCondLst>
                                            <p:cond delay="993"/>
                                          </p:stCondLst>
                                        </p:cTn>
                                        <p:tgtEl>
                                          <p:spTgt spid="14">
                                            <p:txEl>
                                              <p:pRg st="8" end="8"/>
                                            </p:txEl>
                                          </p:spTgt>
                                        </p:tgtEl>
                                        <p:attrNameLst>
                                          <p:attrName>ppt_y</p:attrName>
                                        </p:attrNameLst>
                                      </p:cBhvr>
                                      <p:tavLst>
                                        <p:tav tm="0" fmla="#ppt_y-sin(pi*$)/27">
                                          <p:val>
                                            <p:fltVal val="0"/>
                                          </p:val>
                                        </p:tav>
                                        <p:tav tm="100000">
                                          <p:val>
                                            <p:fltVal val="1"/>
                                          </p:val>
                                        </p:tav>
                                      </p:tavLst>
                                    </p:anim>
                                    <p:anim calcmode="lin" valueType="num">
                                      <p:cBhvr>
                                        <p:cTn id="98" dur="123" tmFilter="0, 0; 0.125,0.2665; 0.25,0.4; 0.375,0.465; 0.5,0.5;  0.625,0.535; 0.75,0.6; 0.875,0.7335; 1,1">
                                          <p:stCondLst>
                                            <p:cond delay="1242"/>
                                          </p:stCondLst>
                                        </p:cTn>
                                        <p:tgtEl>
                                          <p:spTgt spid="14">
                                            <p:txEl>
                                              <p:pRg st="8" end="8"/>
                                            </p:txEl>
                                          </p:spTgt>
                                        </p:tgtEl>
                                        <p:attrNameLst>
                                          <p:attrName>ppt_y</p:attrName>
                                        </p:attrNameLst>
                                      </p:cBhvr>
                                      <p:tavLst>
                                        <p:tav tm="0" fmla="#ppt_y-sin(pi*$)/81">
                                          <p:val>
                                            <p:fltVal val="0"/>
                                          </p:val>
                                        </p:tav>
                                        <p:tav tm="100000">
                                          <p:val>
                                            <p:fltVal val="1"/>
                                          </p:val>
                                        </p:tav>
                                      </p:tavLst>
                                    </p:anim>
                                    <p:animScale>
                                      <p:cBhvr>
                                        <p:cTn id="99" dur="20">
                                          <p:stCondLst>
                                            <p:cond delay="487"/>
                                          </p:stCondLst>
                                        </p:cTn>
                                        <p:tgtEl>
                                          <p:spTgt spid="14">
                                            <p:txEl>
                                              <p:pRg st="8" end="8"/>
                                            </p:txEl>
                                          </p:spTgt>
                                        </p:tgtEl>
                                      </p:cBhvr>
                                      <p:to x="100000" y="60000"/>
                                    </p:animScale>
                                    <p:animScale>
                                      <p:cBhvr>
                                        <p:cTn id="100" dur="124" decel="50000">
                                          <p:stCondLst>
                                            <p:cond delay="507"/>
                                          </p:stCondLst>
                                        </p:cTn>
                                        <p:tgtEl>
                                          <p:spTgt spid="14">
                                            <p:txEl>
                                              <p:pRg st="8" end="8"/>
                                            </p:txEl>
                                          </p:spTgt>
                                        </p:tgtEl>
                                      </p:cBhvr>
                                      <p:to x="100000" y="100000"/>
                                    </p:animScale>
                                    <p:animScale>
                                      <p:cBhvr>
                                        <p:cTn id="101" dur="20">
                                          <p:stCondLst>
                                            <p:cond delay="984"/>
                                          </p:stCondLst>
                                        </p:cTn>
                                        <p:tgtEl>
                                          <p:spTgt spid="14">
                                            <p:txEl>
                                              <p:pRg st="8" end="8"/>
                                            </p:txEl>
                                          </p:spTgt>
                                        </p:tgtEl>
                                      </p:cBhvr>
                                      <p:to x="100000" y="80000"/>
                                    </p:animScale>
                                    <p:animScale>
                                      <p:cBhvr>
                                        <p:cTn id="102" dur="124" decel="50000">
                                          <p:stCondLst>
                                            <p:cond delay="1004"/>
                                          </p:stCondLst>
                                        </p:cTn>
                                        <p:tgtEl>
                                          <p:spTgt spid="14">
                                            <p:txEl>
                                              <p:pRg st="8" end="8"/>
                                            </p:txEl>
                                          </p:spTgt>
                                        </p:tgtEl>
                                      </p:cBhvr>
                                      <p:to x="100000" y="100000"/>
                                    </p:animScale>
                                    <p:animScale>
                                      <p:cBhvr>
                                        <p:cTn id="103" dur="20">
                                          <p:stCondLst>
                                            <p:cond delay="1231"/>
                                          </p:stCondLst>
                                        </p:cTn>
                                        <p:tgtEl>
                                          <p:spTgt spid="14">
                                            <p:txEl>
                                              <p:pRg st="8" end="8"/>
                                            </p:txEl>
                                          </p:spTgt>
                                        </p:tgtEl>
                                      </p:cBhvr>
                                      <p:to x="100000" y="90000"/>
                                    </p:animScale>
                                    <p:animScale>
                                      <p:cBhvr>
                                        <p:cTn id="104" dur="124" decel="50000">
                                          <p:stCondLst>
                                            <p:cond delay="1251"/>
                                          </p:stCondLst>
                                        </p:cTn>
                                        <p:tgtEl>
                                          <p:spTgt spid="14">
                                            <p:txEl>
                                              <p:pRg st="8" end="8"/>
                                            </p:txEl>
                                          </p:spTgt>
                                        </p:tgtEl>
                                      </p:cBhvr>
                                      <p:to x="100000" y="100000"/>
                                    </p:animScale>
                                    <p:animScale>
                                      <p:cBhvr>
                                        <p:cTn id="105" dur="20">
                                          <p:stCondLst>
                                            <p:cond delay="1356"/>
                                          </p:stCondLst>
                                        </p:cTn>
                                        <p:tgtEl>
                                          <p:spTgt spid="14">
                                            <p:txEl>
                                              <p:pRg st="8" end="8"/>
                                            </p:txEl>
                                          </p:spTgt>
                                        </p:tgtEl>
                                      </p:cBhvr>
                                      <p:to x="100000" y="95000"/>
                                    </p:animScale>
                                    <p:animScale>
                                      <p:cBhvr>
                                        <p:cTn id="106" dur="124" decel="50000">
                                          <p:stCondLst>
                                            <p:cond delay="1376"/>
                                          </p:stCondLst>
                                        </p:cTn>
                                        <p:tgtEl>
                                          <p:spTgt spid="14">
                                            <p:txEl>
                                              <p:pRg st="8" end="8"/>
                                            </p:txEl>
                                          </p:spTgt>
                                        </p:tgtEl>
                                      </p:cBhvr>
                                      <p:to x="100000" y="100000"/>
                                    </p:animScale>
                                  </p:childTnLst>
                                </p:cTn>
                              </p:par>
                            </p:childTnLst>
                          </p:cTn>
                        </p:par>
                      </p:childTnLst>
                    </p:cTn>
                  </p:par>
                  <p:par>
                    <p:cTn id="107" fill="hold">
                      <p:stCondLst>
                        <p:cond delay="indefinite"/>
                      </p:stCondLst>
                      <p:childTnLst>
                        <p:par>
                          <p:cTn id="108" fill="hold">
                            <p:stCondLst>
                              <p:cond delay="0"/>
                            </p:stCondLst>
                            <p:childTnLst>
                              <p:par>
                                <p:cTn id="109" presetID="26" presetClass="entr" presetSubtype="0" fill="hold" nodeType="clickEffect">
                                  <p:stCondLst>
                                    <p:cond delay="0"/>
                                  </p:stCondLst>
                                  <p:childTnLst>
                                    <p:set>
                                      <p:cBhvr>
                                        <p:cTn id="110" dur="1" fill="hold">
                                          <p:stCondLst>
                                            <p:cond delay="0"/>
                                          </p:stCondLst>
                                        </p:cTn>
                                        <p:tgtEl>
                                          <p:spTgt spid="14">
                                            <p:txEl>
                                              <p:pRg st="10" end="10"/>
                                            </p:txEl>
                                          </p:spTgt>
                                        </p:tgtEl>
                                        <p:attrNameLst>
                                          <p:attrName>style.visibility</p:attrName>
                                        </p:attrNameLst>
                                      </p:cBhvr>
                                      <p:to>
                                        <p:strVal val="visible"/>
                                      </p:to>
                                    </p:set>
                                    <p:animEffect transition="in" filter="wipe(down)">
                                      <p:cBhvr>
                                        <p:cTn id="111" dur="435">
                                          <p:stCondLst>
                                            <p:cond delay="0"/>
                                          </p:stCondLst>
                                        </p:cTn>
                                        <p:tgtEl>
                                          <p:spTgt spid="14">
                                            <p:txEl>
                                              <p:pRg st="10" end="10"/>
                                            </p:txEl>
                                          </p:spTgt>
                                        </p:tgtEl>
                                      </p:cBhvr>
                                    </p:animEffect>
                                    <p:anim calcmode="lin" valueType="num">
                                      <p:cBhvr>
                                        <p:cTn id="112" dur="1367" tmFilter="0,0; 0.14,0.36; 0.43,0.73; 0.71,0.91; 1.0,1.0">
                                          <p:stCondLst>
                                            <p:cond delay="0"/>
                                          </p:stCondLst>
                                        </p:cTn>
                                        <p:tgtEl>
                                          <p:spTgt spid="14">
                                            <p:txEl>
                                              <p:pRg st="10" end="10"/>
                                            </p:txEl>
                                          </p:spTgt>
                                        </p:tgtEl>
                                        <p:attrNameLst>
                                          <p:attrName>ppt_x</p:attrName>
                                        </p:attrNameLst>
                                      </p:cBhvr>
                                      <p:tavLst>
                                        <p:tav tm="0">
                                          <p:val>
                                            <p:strVal val="#ppt_x-0.25"/>
                                          </p:val>
                                        </p:tav>
                                        <p:tav tm="100000">
                                          <p:val>
                                            <p:strVal val="#ppt_x"/>
                                          </p:val>
                                        </p:tav>
                                      </p:tavLst>
                                    </p:anim>
                                    <p:anim calcmode="lin" valueType="num">
                                      <p:cBhvr>
                                        <p:cTn id="113" dur="498" tmFilter="0.0,0.0; 0.25,0.07; 0.50,0.2; 0.75,0.467; 1.0,1.0">
                                          <p:stCondLst>
                                            <p:cond delay="0"/>
                                          </p:stCondLst>
                                        </p:cTn>
                                        <p:tgtEl>
                                          <p:spTgt spid="14">
                                            <p:txEl>
                                              <p:pRg st="10" end="10"/>
                                            </p:txEl>
                                          </p:spTgt>
                                        </p:tgtEl>
                                        <p:attrNameLst>
                                          <p:attrName>ppt_y</p:attrName>
                                        </p:attrNameLst>
                                      </p:cBhvr>
                                      <p:tavLst>
                                        <p:tav tm="0" fmla="#ppt_y-sin(pi*$)/3">
                                          <p:val>
                                            <p:fltVal val="0.5"/>
                                          </p:val>
                                        </p:tav>
                                        <p:tav tm="100000">
                                          <p:val>
                                            <p:fltVal val="1"/>
                                          </p:val>
                                        </p:tav>
                                      </p:tavLst>
                                    </p:anim>
                                    <p:anim calcmode="lin" valueType="num">
                                      <p:cBhvr>
                                        <p:cTn id="114" dur="498" tmFilter="0, 0; 0.125,0.2665; 0.25,0.4; 0.375,0.465; 0.5,0.5;  0.625,0.535; 0.75,0.6; 0.875,0.7335; 1,1">
                                          <p:stCondLst>
                                            <p:cond delay="498"/>
                                          </p:stCondLst>
                                        </p:cTn>
                                        <p:tgtEl>
                                          <p:spTgt spid="14">
                                            <p:txEl>
                                              <p:pRg st="10" end="10"/>
                                            </p:txEl>
                                          </p:spTgt>
                                        </p:tgtEl>
                                        <p:attrNameLst>
                                          <p:attrName>ppt_y</p:attrName>
                                        </p:attrNameLst>
                                      </p:cBhvr>
                                      <p:tavLst>
                                        <p:tav tm="0" fmla="#ppt_y-sin(pi*$)/9">
                                          <p:val>
                                            <p:fltVal val="0"/>
                                          </p:val>
                                        </p:tav>
                                        <p:tav tm="100000">
                                          <p:val>
                                            <p:fltVal val="1"/>
                                          </p:val>
                                        </p:tav>
                                      </p:tavLst>
                                    </p:anim>
                                    <p:anim calcmode="lin" valueType="num">
                                      <p:cBhvr>
                                        <p:cTn id="115" dur="249" tmFilter="0, 0; 0.125,0.2665; 0.25,0.4; 0.375,0.465; 0.5,0.5;  0.625,0.535; 0.75,0.6; 0.875,0.7335; 1,1">
                                          <p:stCondLst>
                                            <p:cond delay="993"/>
                                          </p:stCondLst>
                                        </p:cTn>
                                        <p:tgtEl>
                                          <p:spTgt spid="14">
                                            <p:txEl>
                                              <p:pRg st="10" end="10"/>
                                            </p:txEl>
                                          </p:spTgt>
                                        </p:tgtEl>
                                        <p:attrNameLst>
                                          <p:attrName>ppt_y</p:attrName>
                                        </p:attrNameLst>
                                      </p:cBhvr>
                                      <p:tavLst>
                                        <p:tav tm="0" fmla="#ppt_y-sin(pi*$)/27">
                                          <p:val>
                                            <p:fltVal val="0"/>
                                          </p:val>
                                        </p:tav>
                                        <p:tav tm="100000">
                                          <p:val>
                                            <p:fltVal val="1"/>
                                          </p:val>
                                        </p:tav>
                                      </p:tavLst>
                                    </p:anim>
                                    <p:anim calcmode="lin" valueType="num">
                                      <p:cBhvr>
                                        <p:cTn id="116" dur="123" tmFilter="0, 0; 0.125,0.2665; 0.25,0.4; 0.375,0.465; 0.5,0.5;  0.625,0.535; 0.75,0.6; 0.875,0.7335; 1,1">
                                          <p:stCondLst>
                                            <p:cond delay="1242"/>
                                          </p:stCondLst>
                                        </p:cTn>
                                        <p:tgtEl>
                                          <p:spTgt spid="14">
                                            <p:txEl>
                                              <p:pRg st="10" end="10"/>
                                            </p:txEl>
                                          </p:spTgt>
                                        </p:tgtEl>
                                        <p:attrNameLst>
                                          <p:attrName>ppt_y</p:attrName>
                                        </p:attrNameLst>
                                      </p:cBhvr>
                                      <p:tavLst>
                                        <p:tav tm="0" fmla="#ppt_y-sin(pi*$)/81">
                                          <p:val>
                                            <p:fltVal val="0"/>
                                          </p:val>
                                        </p:tav>
                                        <p:tav tm="100000">
                                          <p:val>
                                            <p:fltVal val="1"/>
                                          </p:val>
                                        </p:tav>
                                      </p:tavLst>
                                    </p:anim>
                                    <p:animScale>
                                      <p:cBhvr>
                                        <p:cTn id="117" dur="20">
                                          <p:stCondLst>
                                            <p:cond delay="487"/>
                                          </p:stCondLst>
                                        </p:cTn>
                                        <p:tgtEl>
                                          <p:spTgt spid="14">
                                            <p:txEl>
                                              <p:pRg st="10" end="10"/>
                                            </p:txEl>
                                          </p:spTgt>
                                        </p:tgtEl>
                                      </p:cBhvr>
                                      <p:to x="100000" y="60000"/>
                                    </p:animScale>
                                    <p:animScale>
                                      <p:cBhvr>
                                        <p:cTn id="118" dur="124" decel="50000">
                                          <p:stCondLst>
                                            <p:cond delay="507"/>
                                          </p:stCondLst>
                                        </p:cTn>
                                        <p:tgtEl>
                                          <p:spTgt spid="14">
                                            <p:txEl>
                                              <p:pRg st="10" end="10"/>
                                            </p:txEl>
                                          </p:spTgt>
                                        </p:tgtEl>
                                      </p:cBhvr>
                                      <p:to x="100000" y="100000"/>
                                    </p:animScale>
                                    <p:animScale>
                                      <p:cBhvr>
                                        <p:cTn id="119" dur="20">
                                          <p:stCondLst>
                                            <p:cond delay="984"/>
                                          </p:stCondLst>
                                        </p:cTn>
                                        <p:tgtEl>
                                          <p:spTgt spid="14">
                                            <p:txEl>
                                              <p:pRg st="10" end="10"/>
                                            </p:txEl>
                                          </p:spTgt>
                                        </p:tgtEl>
                                      </p:cBhvr>
                                      <p:to x="100000" y="80000"/>
                                    </p:animScale>
                                    <p:animScale>
                                      <p:cBhvr>
                                        <p:cTn id="120" dur="124" decel="50000">
                                          <p:stCondLst>
                                            <p:cond delay="1004"/>
                                          </p:stCondLst>
                                        </p:cTn>
                                        <p:tgtEl>
                                          <p:spTgt spid="14">
                                            <p:txEl>
                                              <p:pRg st="10" end="10"/>
                                            </p:txEl>
                                          </p:spTgt>
                                        </p:tgtEl>
                                      </p:cBhvr>
                                      <p:to x="100000" y="100000"/>
                                    </p:animScale>
                                    <p:animScale>
                                      <p:cBhvr>
                                        <p:cTn id="121" dur="20">
                                          <p:stCondLst>
                                            <p:cond delay="1231"/>
                                          </p:stCondLst>
                                        </p:cTn>
                                        <p:tgtEl>
                                          <p:spTgt spid="14">
                                            <p:txEl>
                                              <p:pRg st="10" end="10"/>
                                            </p:txEl>
                                          </p:spTgt>
                                        </p:tgtEl>
                                      </p:cBhvr>
                                      <p:to x="100000" y="90000"/>
                                    </p:animScale>
                                    <p:animScale>
                                      <p:cBhvr>
                                        <p:cTn id="122" dur="124" decel="50000">
                                          <p:stCondLst>
                                            <p:cond delay="1251"/>
                                          </p:stCondLst>
                                        </p:cTn>
                                        <p:tgtEl>
                                          <p:spTgt spid="14">
                                            <p:txEl>
                                              <p:pRg st="10" end="10"/>
                                            </p:txEl>
                                          </p:spTgt>
                                        </p:tgtEl>
                                      </p:cBhvr>
                                      <p:to x="100000" y="100000"/>
                                    </p:animScale>
                                    <p:animScale>
                                      <p:cBhvr>
                                        <p:cTn id="123" dur="20">
                                          <p:stCondLst>
                                            <p:cond delay="1356"/>
                                          </p:stCondLst>
                                        </p:cTn>
                                        <p:tgtEl>
                                          <p:spTgt spid="14">
                                            <p:txEl>
                                              <p:pRg st="10" end="10"/>
                                            </p:txEl>
                                          </p:spTgt>
                                        </p:tgtEl>
                                      </p:cBhvr>
                                      <p:to x="100000" y="95000"/>
                                    </p:animScale>
                                    <p:animScale>
                                      <p:cBhvr>
                                        <p:cTn id="124" dur="124" decel="50000">
                                          <p:stCondLst>
                                            <p:cond delay="1376"/>
                                          </p:stCondLst>
                                        </p:cTn>
                                        <p:tgtEl>
                                          <p:spTgt spid="14">
                                            <p:txEl>
                                              <p:pRg st="10" end="1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7200" b="1" dirty="0" smtClean="0">
                <a:solidFill>
                  <a:srgbClr val="C00000"/>
                </a:solidFill>
                <a:latin typeface="Freestyle Script" panose="030804020302050B0404" pitchFamily="66" charset="0"/>
              </a:rPr>
              <a:t>Central Highland</a:t>
            </a:r>
            <a:endParaRPr lang="en-US" sz="7200" b="1" dirty="0">
              <a:solidFill>
                <a:srgbClr val="C00000"/>
              </a:solidFill>
              <a:latin typeface="Freestyle Script" panose="030804020302050B0404" pitchFamily="66" charset="0"/>
            </a:endParaRPr>
          </a:p>
        </p:txBody>
      </p:sp>
      <p:sp>
        <p:nvSpPr>
          <p:cNvPr id="22" name="Title 1"/>
          <p:cNvSpPr txBox="1">
            <a:spLocks/>
          </p:cNvSpPr>
          <p:nvPr/>
        </p:nvSpPr>
        <p:spPr>
          <a:xfrm>
            <a:off x="1833084" y="4083494"/>
            <a:ext cx="9144000"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IN" smtClean="0"/>
              <a:t> </a:t>
            </a:r>
            <a:endParaRPr lang="en-US" dirty="0"/>
          </a:p>
        </p:txBody>
      </p:sp>
      <p:sp>
        <p:nvSpPr>
          <p:cNvPr id="23" name="Rectangle 22"/>
          <p:cNvSpPr/>
          <p:nvPr/>
        </p:nvSpPr>
        <p:spPr>
          <a:xfrm>
            <a:off x="3809999" y="2346783"/>
            <a:ext cx="2016000" cy="2016000"/>
          </a:xfrm>
          <a:prstGeom prst="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825999" y="2346783"/>
            <a:ext cx="2016000" cy="2016000"/>
          </a:xfrm>
          <a:prstGeom prst="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809999" y="4362783"/>
            <a:ext cx="2016000" cy="2016000"/>
          </a:xfrm>
          <a:prstGeom prst="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825999" y="4362783"/>
            <a:ext cx="2016000" cy="2016000"/>
          </a:xfrm>
          <a:prstGeom prst="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p:cNvGrpSpPr/>
          <p:nvPr/>
        </p:nvGrpSpPr>
        <p:grpSpPr>
          <a:xfrm>
            <a:off x="3809999" y="2346783"/>
            <a:ext cx="4032000" cy="4032000"/>
            <a:chOff x="7964092" y="1225800"/>
            <a:chExt cx="4032000" cy="4032000"/>
          </a:xfrm>
        </p:grpSpPr>
        <p:sp>
          <p:nvSpPr>
            <p:cNvPr id="28" name="Rectangle 27"/>
            <p:cNvSpPr/>
            <p:nvPr/>
          </p:nvSpPr>
          <p:spPr>
            <a:xfrm>
              <a:off x="9980092" y="1225800"/>
              <a:ext cx="2016000" cy="201600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7964092" y="3241800"/>
              <a:ext cx="2016000" cy="2016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p:cNvSpPr txBox="1"/>
          <p:nvPr/>
        </p:nvSpPr>
        <p:spPr>
          <a:xfrm>
            <a:off x="6439988" y="2800785"/>
            <a:ext cx="1071155" cy="1107996"/>
          </a:xfrm>
          <a:prstGeom prst="rect">
            <a:avLst/>
          </a:prstGeom>
          <a:noFill/>
        </p:spPr>
        <p:txBody>
          <a:bodyPr wrap="square" rtlCol="0">
            <a:spAutoFit/>
          </a:bodyPr>
          <a:lstStyle/>
          <a:p>
            <a:r>
              <a:rPr lang="en-IN" sz="6600" b="1" dirty="0" smtClean="0">
                <a:latin typeface="Arial Black" panose="020B0A04020102020204" pitchFamily="34" charset="0"/>
              </a:rPr>
              <a:t>1</a:t>
            </a:r>
            <a:endParaRPr lang="en-US" sz="6600" b="1" dirty="0">
              <a:latin typeface="Arial Black" panose="020B0A04020102020204" pitchFamily="34" charset="0"/>
            </a:endParaRPr>
          </a:p>
        </p:txBody>
      </p:sp>
      <p:sp>
        <p:nvSpPr>
          <p:cNvPr id="31" name="TextBox 30"/>
          <p:cNvSpPr txBox="1"/>
          <p:nvPr/>
        </p:nvSpPr>
        <p:spPr>
          <a:xfrm>
            <a:off x="6405084" y="4723296"/>
            <a:ext cx="1071155" cy="1107996"/>
          </a:xfrm>
          <a:prstGeom prst="rect">
            <a:avLst/>
          </a:prstGeom>
          <a:noFill/>
        </p:spPr>
        <p:txBody>
          <a:bodyPr wrap="square" rtlCol="0">
            <a:spAutoFit/>
          </a:bodyPr>
          <a:lstStyle/>
          <a:p>
            <a:r>
              <a:rPr lang="en-IN" sz="6600" b="1" dirty="0">
                <a:latin typeface="Arial Black" panose="020B0A04020102020204" pitchFamily="34" charset="0"/>
              </a:rPr>
              <a:t>2</a:t>
            </a:r>
            <a:endParaRPr lang="en-US" sz="6600" b="1" dirty="0">
              <a:latin typeface="Arial Black" panose="020B0A04020102020204" pitchFamily="34" charset="0"/>
            </a:endParaRPr>
          </a:p>
        </p:txBody>
      </p:sp>
      <p:sp>
        <p:nvSpPr>
          <p:cNvPr id="32" name="TextBox 31"/>
          <p:cNvSpPr txBox="1"/>
          <p:nvPr/>
        </p:nvSpPr>
        <p:spPr>
          <a:xfrm>
            <a:off x="4282422" y="4757971"/>
            <a:ext cx="1071155" cy="1107996"/>
          </a:xfrm>
          <a:prstGeom prst="rect">
            <a:avLst/>
          </a:prstGeom>
          <a:noFill/>
        </p:spPr>
        <p:txBody>
          <a:bodyPr wrap="square" rtlCol="0">
            <a:spAutoFit/>
          </a:bodyPr>
          <a:lstStyle/>
          <a:p>
            <a:r>
              <a:rPr lang="en-IN" sz="6600" b="1" dirty="0" smtClean="0">
                <a:latin typeface="Arial Black" panose="020B0A04020102020204" pitchFamily="34" charset="0"/>
              </a:rPr>
              <a:t>3</a:t>
            </a:r>
            <a:endParaRPr lang="en-US" sz="6600" b="1" dirty="0">
              <a:latin typeface="Arial Black" panose="020B0A04020102020204" pitchFamily="34" charset="0"/>
            </a:endParaRPr>
          </a:p>
        </p:txBody>
      </p:sp>
      <p:sp>
        <p:nvSpPr>
          <p:cNvPr id="33" name="TextBox 32"/>
          <p:cNvSpPr txBox="1"/>
          <p:nvPr/>
        </p:nvSpPr>
        <p:spPr>
          <a:xfrm>
            <a:off x="4319346" y="2800785"/>
            <a:ext cx="1071155" cy="1107996"/>
          </a:xfrm>
          <a:prstGeom prst="rect">
            <a:avLst/>
          </a:prstGeom>
          <a:noFill/>
        </p:spPr>
        <p:txBody>
          <a:bodyPr wrap="square" rtlCol="0">
            <a:spAutoFit/>
          </a:bodyPr>
          <a:lstStyle/>
          <a:p>
            <a:r>
              <a:rPr lang="en-IN" sz="6600" b="1" dirty="0">
                <a:latin typeface="Arial Black" panose="020B0A04020102020204" pitchFamily="34" charset="0"/>
              </a:rPr>
              <a:t>4</a:t>
            </a:r>
            <a:endParaRPr lang="en-US" sz="6600" b="1" dirty="0">
              <a:latin typeface="Arial Black" panose="020B0A04020102020204" pitchFamily="34" charset="0"/>
            </a:endParaRPr>
          </a:p>
        </p:txBody>
      </p:sp>
      <p:sp>
        <p:nvSpPr>
          <p:cNvPr id="34" name="TextBox 33"/>
          <p:cNvSpPr txBox="1"/>
          <p:nvPr/>
        </p:nvSpPr>
        <p:spPr>
          <a:xfrm>
            <a:off x="8125132" y="2734254"/>
            <a:ext cx="4066868" cy="830997"/>
          </a:xfrm>
          <a:prstGeom prst="rect">
            <a:avLst/>
          </a:prstGeom>
          <a:noFill/>
        </p:spPr>
        <p:txBody>
          <a:bodyPr wrap="square" rtlCol="0">
            <a:spAutoFit/>
          </a:bodyPr>
          <a:lstStyle/>
          <a:p>
            <a:r>
              <a:rPr lang="en-IN" sz="2800" dirty="0"/>
              <a:t>The </a:t>
            </a:r>
            <a:r>
              <a:rPr lang="en-IN" sz="2800" dirty="0" err="1" smtClean="0"/>
              <a:t>Malwa</a:t>
            </a:r>
            <a:r>
              <a:rPr lang="en-IN" sz="2800" dirty="0" smtClean="0"/>
              <a:t> </a:t>
            </a:r>
            <a:r>
              <a:rPr lang="en-IN" sz="2800" dirty="0"/>
              <a:t>plateau</a:t>
            </a:r>
          </a:p>
          <a:p>
            <a:endParaRPr lang="en-IN" sz="2000" b="1" dirty="0" smtClean="0"/>
          </a:p>
        </p:txBody>
      </p:sp>
      <p:sp>
        <p:nvSpPr>
          <p:cNvPr id="35" name="TextBox 34"/>
          <p:cNvSpPr txBox="1"/>
          <p:nvPr/>
        </p:nvSpPr>
        <p:spPr>
          <a:xfrm>
            <a:off x="8125132" y="4776769"/>
            <a:ext cx="2651760" cy="830997"/>
          </a:xfrm>
          <a:prstGeom prst="rect">
            <a:avLst/>
          </a:prstGeom>
          <a:noFill/>
        </p:spPr>
        <p:txBody>
          <a:bodyPr wrap="square" rtlCol="0">
            <a:spAutoFit/>
          </a:bodyPr>
          <a:lstStyle/>
          <a:p>
            <a:r>
              <a:rPr lang="en-IN" sz="2800" dirty="0"/>
              <a:t>The </a:t>
            </a:r>
            <a:r>
              <a:rPr lang="en-IN" sz="2800" dirty="0" err="1"/>
              <a:t>Bundelkhand</a:t>
            </a:r>
            <a:endParaRPr lang="en-IN" sz="2800" dirty="0"/>
          </a:p>
          <a:p>
            <a:endParaRPr lang="en-IN" sz="2000" b="1" dirty="0" smtClean="0"/>
          </a:p>
        </p:txBody>
      </p:sp>
      <p:sp>
        <p:nvSpPr>
          <p:cNvPr id="36" name="TextBox 35"/>
          <p:cNvSpPr txBox="1"/>
          <p:nvPr/>
        </p:nvSpPr>
        <p:spPr>
          <a:xfrm>
            <a:off x="431074" y="5139531"/>
            <a:ext cx="3368023" cy="830997"/>
          </a:xfrm>
          <a:prstGeom prst="rect">
            <a:avLst/>
          </a:prstGeom>
          <a:noFill/>
        </p:spPr>
        <p:txBody>
          <a:bodyPr wrap="square" rtlCol="0">
            <a:spAutoFit/>
          </a:bodyPr>
          <a:lstStyle/>
          <a:p>
            <a:r>
              <a:rPr lang="en-IN" sz="2800" dirty="0"/>
              <a:t>The </a:t>
            </a:r>
            <a:r>
              <a:rPr lang="en-IN" sz="2800" dirty="0" err="1" smtClean="0"/>
              <a:t>Baghelkhand</a:t>
            </a:r>
            <a:endParaRPr lang="en-IN" sz="2800" dirty="0"/>
          </a:p>
          <a:p>
            <a:endParaRPr lang="en-IN" sz="2000" b="1" dirty="0" smtClean="0"/>
          </a:p>
        </p:txBody>
      </p:sp>
      <p:sp>
        <p:nvSpPr>
          <p:cNvPr id="37" name="TextBox 36"/>
          <p:cNvSpPr txBox="1"/>
          <p:nvPr/>
        </p:nvSpPr>
        <p:spPr>
          <a:xfrm>
            <a:off x="596502" y="2903084"/>
            <a:ext cx="3945000" cy="1261884"/>
          </a:xfrm>
          <a:prstGeom prst="rect">
            <a:avLst/>
          </a:prstGeom>
          <a:noFill/>
        </p:spPr>
        <p:txBody>
          <a:bodyPr wrap="square" rtlCol="0">
            <a:spAutoFit/>
          </a:bodyPr>
          <a:lstStyle/>
          <a:p>
            <a:r>
              <a:rPr lang="en-IN" sz="2800" dirty="0"/>
              <a:t>The </a:t>
            </a:r>
            <a:r>
              <a:rPr lang="en-IN" sz="2800" dirty="0" err="1" smtClean="0"/>
              <a:t>Chhotanagpur</a:t>
            </a:r>
            <a:r>
              <a:rPr lang="en-IN" sz="2800" dirty="0" smtClean="0"/>
              <a:t> </a:t>
            </a:r>
            <a:r>
              <a:rPr lang="en-IN" sz="2800" dirty="0"/>
              <a:t>Plateau</a:t>
            </a:r>
          </a:p>
          <a:p>
            <a:endParaRPr lang="en-US" sz="2000" dirty="0"/>
          </a:p>
        </p:txBody>
      </p:sp>
    </p:spTree>
    <p:extLst>
      <p:ext uri="{BB962C8B-B14F-4D97-AF65-F5344CB8AC3E}">
        <p14:creationId xmlns:p14="http://schemas.microsoft.com/office/powerpoint/2010/main" val="833021078"/>
      </p:ext>
    </p:extLst>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mph" presetSubtype="0" fill="hold" nodeType="clickEffect">
                                  <p:stCondLst>
                                    <p:cond delay="0"/>
                                  </p:stCondLst>
                                  <p:childTnLst>
                                    <p:animRot by="5400000">
                                      <p:cBhvr>
                                        <p:cTn id="15" dur="500" fill="hold"/>
                                        <p:tgtEl>
                                          <p:spTgt spid="27"/>
                                        </p:tgtEl>
                                        <p:attrNameLst>
                                          <p:attrName>r</p:attrName>
                                        </p:attrNameLst>
                                      </p:cBhvr>
                                    </p:animRo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left)">
                                      <p:cBhvr>
                                        <p:cTn id="19" dur="500"/>
                                        <p:tgtEl>
                                          <p:spTgt spid="35"/>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mph" presetSubtype="0" fill="hold" nodeType="clickEffect">
                                  <p:stCondLst>
                                    <p:cond delay="0"/>
                                  </p:stCondLst>
                                  <p:childTnLst>
                                    <p:animRot by="5400000">
                                      <p:cBhvr>
                                        <p:cTn id="23" dur="500" fill="hold"/>
                                        <p:tgtEl>
                                          <p:spTgt spid="27"/>
                                        </p:tgtEl>
                                        <p:attrNameLst>
                                          <p:attrName>r</p:attrName>
                                        </p:attrNameLst>
                                      </p:cBhvr>
                                    </p:animRot>
                                  </p:childTnLst>
                                </p:cTn>
                              </p:par>
                            </p:childTnLst>
                          </p:cTn>
                        </p:par>
                        <p:par>
                          <p:cTn id="24" fill="hold">
                            <p:stCondLst>
                              <p:cond delay="500"/>
                            </p:stCondLst>
                            <p:childTnLst>
                              <p:par>
                                <p:cTn id="25" presetID="22" presetClass="entr" presetSubtype="2"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right)">
                                      <p:cBhvr>
                                        <p:cTn id="27" dur="5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mph" presetSubtype="0" fill="hold" nodeType="clickEffect">
                                  <p:stCondLst>
                                    <p:cond delay="0"/>
                                  </p:stCondLst>
                                  <p:childTnLst>
                                    <p:animRot by="5400000">
                                      <p:cBhvr>
                                        <p:cTn id="31" dur="500" fill="hold"/>
                                        <p:tgtEl>
                                          <p:spTgt spid="27"/>
                                        </p:tgtEl>
                                        <p:attrNameLst>
                                          <p:attrName>r</p:attrName>
                                        </p:attrNameLst>
                                      </p:cBhvr>
                                    </p:animRot>
                                  </p:childTnLst>
                                </p:cTn>
                              </p:par>
                            </p:childTnLst>
                          </p:cTn>
                        </p:par>
                        <p:par>
                          <p:cTn id="32" fill="hold">
                            <p:stCondLst>
                              <p:cond delay="500"/>
                            </p:stCondLst>
                            <p:childTnLst>
                              <p:par>
                                <p:cTn id="33" presetID="22" presetClass="entr" presetSubtype="2" fill="hold" grpId="0" nodeType="after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right)">
                                      <p:cBhvr>
                                        <p:cTn id="3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sz="quarter" idx="13"/>
            <p:extLst>
              <p:ext uri="{D42A27DB-BD31-4B8C-83A1-F6EECF244321}">
                <p14:modId xmlns:p14="http://schemas.microsoft.com/office/powerpoint/2010/main" val="578520834"/>
              </p:ext>
            </p:extLst>
          </p:nvPr>
        </p:nvGraphicFramePr>
        <p:xfrm>
          <a:off x="112743" y="222068"/>
          <a:ext cx="11317258" cy="6333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p:cNvSpPr txBox="1"/>
          <p:nvPr/>
        </p:nvSpPr>
        <p:spPr>
          <a:xfrm>
            <a:off x="204183" y="413300"/>
            <a:ext cx="9318640" cy="6986528"/>
          </a:xfrm>
          <a:prstGeom prst="rect">
            <a:avLst/>
          </a:prstGeom>
          <a:noFill/>
        </p:spPr>
        <p:txBody>
          <a:bodyPr wrap="square" rtlCol="0">
            <a:spAutoFit/>
          </a:bodyPr>
          <a:lstStyle/>
          <a:p>
            <a:endParaRPr lang="en-US" sz="2000" b="1" dirty="0" smtClean="0"/>
          </a:p>
          <a:p>
            <a:endParaRPr lang="en-US" sz="3200" b="1" dirty="0"/>
          </a:p>
          <a:p>
            <a:pPr marL="342900" indent="-342900">
              <a:buFont typeface="Arial" panose="020B0604020202020204" pitchFamily="34" charset="0"/>
              <a:buChar char="•"/>
            </a:pPr>
            <a:endParaRPr lang="en-US" sz="2000" b="1" dirty="0" smtClean="0"/>
          </a:p>
          <a:p>
            <a:pPr marL="285750" indent="-285750">
              <a:buFont typeface="Arial" panose="020B0604020202020204" pitchFamily="34" charset="0"/>
              <a:buChar char="•"/>
            </a:pPr>
            <a:r>
              <a:rPr lang="en-US" sz="2400" b="1" dirty="0"/>
              <a:t>The Deccan plateau is interesting to scientists (especially those who study rocks) because it was formed by lava flows. Millions of years ago, melted rock (lava) erupted from beneath the Earth's surface and spilled out over the ground. The lava spread out and hardened into a layer of rock on the </a:t>
            </a:r>
            <a:r>
              <a:rPr lang="en-US" sz="2400" b="1" dirty="0" smtClean="0"/>
              <a:t>surface</a:t>
            </a:r>
            <a:r>
              <a:rPr lang="en-US" dirty="0" smtClean="0"/>
              <a:t>.</a:t>
            </a:r>
            <a:r>
              <a:rPr lang="en-IN" dirty="0"/>
              <a:t/>
            </a:r>
            <a:br>
              <a:rPr lang="en-IN" dirty="0"/>
            </a:br>
            <a:endParaRPr lang="en-US" sz="2000" b="1" dirty="0" smtClean="0"/>
          </a:p>
          <a:p>
            <a:pPr marL="285750" indent="-285750" fontAlgn="ctr">
              <a:buFont typeface="Arial" panose="020B0604020202020204" pitchFamily="34" charset="0"/>
              <a:buChar char="•"/>
            </a:pPr>
            <a:r>
              <a:rPr lang="en-US" sz="2400" b="1" dirty="0"/>
              <a:t>They lie to the </a:t>
            </a:r>
            <a:r>
              <a:rPr lang="en-US" sz="2400" b="1" dirty="0" smtClean="0"/>
              <a:t>south </a:t>
            </a:r>
            <a:r>
              <a:rPr lang="en-US" sz="2400" b="1" dirty="0"/>
              <a:t>of the Narmada </a:t>
            </a:r>
            <a:r>
              <a:rPr lang="en-US" sz="2400" b="1" dirty="0" smtClean="0"/>
              <a:t>river.</a:t>
            </a:r>
          </a:p>
          <a:p>
            <a:pPr marL="285750" indent="-285750" fontAlgn="ctr">
              <a:buFont typeface="Arial" panose="020B0604020202020204" pitchFamily="34" charset="0"/>
              <a:buChar char="•"/>
            </a:pPr>
            <a:endParaRPr lang="en-US" sz="2400" dirty="0"/>
          </a:p>
          <a:p>
            <a:pPr marL="285750" indent="-285750" fontAlgn="ctr">
              <a:buFont typeface="Arial" panose="020B0604020202020204" pitchFamily="34" charset="0"/>
              <a:buChar char="•"/>
            </a:pPr>
            <a:r>
              <a:rPr lang="en-US" sz="2400" b="1" dirty="0"/>
              <a:t>They are bounded by the </a:t>
            </a:r>
            <a:r>
              <a:rPr lang="en-US" sz="2400" b="1" dirty="0" err="1"/>
              <a:t>Aravali</a:t>
            </a:r>
            <a:r>
              <a:rPr lang="en-US" sz="2400" b="1" dirty="0"/>
              <a:t> </a:t>
            </a:r>
            <a:r>
              <a:rPr lang="en-US" sz="2400" b="1" dirty="0" err="1" smtClean="0"/>
              <a:t>mountans,Vindhya</a:t>
            </a:r>
            <a:r>
              <a:rPr lang="en-US" sz="2400" b="1" dirty="0" smtClean="0"/>
              <a:t> </a:t>
            </a:r>
            <a:r>
              <a:rPr lang="en-US" sz="2400" b="1" dirty="0" err="1" smtClean="0"/>
              <a:t>range,Malwa</a:t>
            </a:r>
            <a:r>
              <a:rPr lang="en-US" sz="2400" b="1" dirty="0" smtClean="0"/>
              <a:t> </a:t>
            </a:r>
            <a:r>
              <a:rPr lang="en-US" sz="2400" b="1" dirty="0"/>
              <a:t>and </a:t>
            </a:r>
            <a:r>
              <a:rPr lang="en-US" sz="2400" b="1" dirty="0" err="1"/>
              <a:t>Chotanagpur</a:t>
            </a:r>
            <a:r>
              <a:rPr lang="en-US" sz="2400" b="1" dirty="0"/>
              <a:t> </a:t>
            </a:r>
            <a:r>
              <a:rPr lang="en-US" sz="2400" b="1" dirty="0" smtClean="0"/>
              <a:t>Plateau.</a:t>
            </a:r>
          </a:p>
          <a:p>
            <a:pPr marL="285750" indent="-285750" fontAlgn="ctr">
              <a:buFont typeface="Arial" panose="020B0604020202020204" pitchFamily="34" charset="0"/>
              <a:buChar char="•"/>
            </a:pPr>
            <a:endParaRPr lang="en-US" sz="2400" dirty="0"/>
          </a:p>
          <a:p>
            <a:pPr marL="285750" indent="-285750" fontAlgn="ctr">
              <a:buFont typeface="Arial" panose="020B0604020202020204" pitchFamily="34" charset="0"/>
              <a:buChar char="•"/>
            </a:pPr>
            <a:r>
              <a:rPr lang="en-US" sz="2400" b="1" dirty="0"/>
              <a:t>The </a:t>
            </a:r>
            <a:r>
              <a:rPr lang="en-US" sz="2400" b="1" dirty="0" err="1"/>
              <a:t>Chota</a:t>
            </a:r>
            <a:r>
              <a:rPr lang="en-US" sz="2400" b="1" dirty="0"/>
              <a:t> Nagpur Plateau mark </a:t>
            </a:r>
            <a:r>
              <a:rPr lang="en-US" sz="2400" b="1" dirty="0" smtClean="0"/>
              <a:t>its</a:t>
            </a:r>
            <a:r>
              <a:rPr lang="en-US" sz="2400" b="1" dirty="0"/>
              <a:t> eastwards </a:t>
            </a:r>
            <a:r>
              <a:rPr lang="en-US" sz="2400" b="1" dirty="0" smtClean="0"/>
              <a:t>extension.</a:t>
            </a:r>
          </a:p>
          <a:p>
            <a:pPr marL="285750" indent="-285750" fontAlgn="ctr">
              <a:buFont typeface="Arial" panose="020B0604020202020204" pitchFamily="34" charset="0"/>
              <a:buChar char="•"/>
            </a:pPr>
            <a:endParaRPr lang="en-US" sz="2400" dirty="0"/>
          </a:p>
          <a:p>
            <a:pPr marL="285750" indent="-285750" fontAlgn="ctr">
              <a:buFont typeface="Arial" panose="020B0604020202020204" pitchFamily="34" charset="0"/>
              <a:buChar char="•"/>
            </a:pPr>
            <a:r>
              <a:rPr lang="en-US" sz="2400" b="1" dirty="0" smtClean="0"/>
              <a:t>Its </a:t>
            </a:r>
            <a:r>
              <a:rPr lang="en-US" sz="2400" b="1" dirty="0"/>
              <a:t>slope is from west to </a:t>
            </a:r>
            <a:r>
              <a:rPr lang="en-US" sz="2400" b="1" dirty="0" smtClean="0"/>
              <a:t>east.</a:t>
            </a:r>
            <a:endParaRPr lang="en-US" sz="2400" dirty="0"/>
          </a:p>
          <a:p>
            <a:pPr marL="342900" indent="-342900">
              <a:buFont typeface="Arial" panose="020B0604020202020204" pitchFamily="34" charset="0"/>
              <a:buChar char="•"/>
            </a:pPr>
            <a:endParaRPr lang="en-US" sz="2400" b="1" dirty="0" smtClean="0"/>
          </a:p>
          <a:p>
            <a:endParaRPr lang="en-US" sz="2000" b="1" dirty="0"/>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22823" y="81529"/>
            <a:ext cx="2547271" cy="3171121"/>
          </a:xfrm>
          <a:prstGeom prst="rect">
            <a:avLst/>
          </a:prstGeom>
        </p:spPr>
      </p:pic>
      <p:grpSp>
        <p:nvGrpSpPr>
          <p:cNvPr id="9" name="Group 8"/>
          <p:cNvGrpSpPr/>
          <p:nvPr/>
        </p:nvGrpSpPr>
        <p:grpSpPr>
          <a:xfrm>
            <a:off x="9270286" y="3498057"/>
            <a:ext cx="2799808" cy="2812099"/>
            <a:chOff x="8259086" y="1674622"/>
            <a:chExt cx="3932914" cy="1996669"/>
          </a:xfrm>
          <a:scene3d>
            <a:camera prst="orthographicFront">
              <a:rot lat="0" lon="0" rev="0"/>
            </a:camera>
            <a:lightRig rig="contrasting" dir="t">
              <a:rot lat="0" lon="0" rev="1500000"/>
            </a:lightRig>
          </a:scene3d>
        </p:grpSpPr>
        <p:pic>
          <p:nvPicPr>
            <p:cNvPr id="10" name="Picture 9" descr="A large mountain in the background&#10;&#10;Description automatically generated">
              <a:extLst>
                <a:ext uri="{FF2B5EF4-FFF2-40B4-BE49-F238E27FC236}">
                  <a16:creationId xmlns:a16="http://schemas.microsoft.com/office/drawing/2014/main" id="{43D8F9D2-A9BE-41DF-9F00-1B037A2E53CE}"/>
                </a:ext>
              </a:extLst>
            </p:cNvPr>
            <p:cNvPicPr>
              <a:picLocks noChangeAspect="1"/>
            </p:cNvPicPr>
            <p:nvPr/>
          </p:nvPicPr>
          <p:blipFill rotWithShape="1">
            <a:blip r:embed="rId8">
              <a:extLst>
                <a:ext uri="{28A0092B-C50C-407E-A947-70E740481C1C}">
                  <a14:useLocalDpi xmlns:a14="http://schemas.microsoft.com/office/drawing/2010/main" val="0"/>
                </a:ext>
                <a:ext uri="{837473B0-CC2E-450A-ABE3-18F120FF3D39}">
                  <a1611:picAttrSrcUrl xmlns="" xmlns:a1611="http://schemas.microsoft.com/office/drawing/2016/11/main" r:id="rId9"/>
                </a:ext>
              </a:extLst>
            </a:blip>
            <a:srcRect t="20343" r="-2" b="-2"/>
            <a:stretch/>
          </p:blipFill>
          <p:spPr>
            <a:xfrm>
              <a:off x="8259086" y="1674622"/>
              <a:ext cx="1951126" cy="1037435"/>
            </a:xfrm>
            <a:prstGeom prst="rect">
              <a:avLst/>
            </a:prstGeom>
            <a:ln>
              <a:noFill/>
            </a:ln>
            <a:effectLst>
              <a:outerShdw blurRad="149987" dist="250190" dir="8460000" algn="ctr">
                <a:srgbClr val="000000">
                  <a:alpha val="28000"/>
                </a:srgbClr>
              </a:outerShdw>
            </a:effectLst>
            <a:sp3d prstMaterial="metal">
              <a:bevelT w="88900" h="88900"/>
            </a:sp3d>
          </p:spPr>
        </p:pic>
        <p:pic>
          <p:nvPicPr>
            <p:cNvPr id="11" name="Picture 10" descr="A large mountain in the background&#10;&#10;Description automatically generated">
              <a:extLst>
                <a:ext uri="{FF2B5EF4-FFF2-40B4-BE49-F238E27FC236}">
                  <a16:creationId xmlns:a16="http://schemas.microsoft.com/office/drawing/2014/main" id="{4A433741-4A78-4BB4-BDE4-9164A4E04EE3}"/>
                </a:ext>
              </a:extLst>
            </p:cNvPr>
            <p:cNvPicPr>
              <a:picLocks noChangeAspect="1"/>
            </p:cNvPicPr>
            <p:nvPr/>
          </p:nvPicPr>
          <p:blipFill rotWithShape="1">
            <a:blip r:embed="rId10">
              <a:extLst>
                <a:ext uri="{28A0092B-C50C-407E-A947-70E740481C1C}">
                  <a14:useLocalDpi xmlns:a14="http://schemas.microsoft.com/office/drawing/2010/main" val="0"/>
                </a:ext>
                <a:ext uri="{837473B0-CC2E-450A-ABE3-18F120FF3D39}">
                  <a1611:picAttrSrcUrl xmlns="" xmlns:a1611="http://schemas.microsoft.com/office/drawing/2016/11/main" r:id="rId11"/>
                </a:ext>
              </a:extLst>
            </a:blip>
            <a:srcRect t="34623" r="2" b="2"/>
            <a:stretch/>
          </p:blipFill>
          <p:spPr>
            <a:xfrm>
              <a:off x="8289747" y="2712057"/>
              <a:ext cx="1951126" cy="959234"/>
            </a:xfrm>
            <a:prstGeom prst="rect">
              <a:avLst/>
            </a:prstGeom>
            <a:ln>
              <a:noFill/>
            </a:ln>
            <a:effectLst>
              <a:outerShdw blurRad="149987" dist="250190" dir="8460000" algn="ctr">
                <a:srgbClr val="000000">
                  <a:alpha val="28000"/>
                </a:srgbClr>
              </a:outerShdw>
            </a:effectLst>
            <a:sp3d prstMaterial="metal">
              <a:bevelT w="88900" h="88900"/>
            </a:sp3d>
          </p:spPr>
        </p:pic>
        <p:pic>
          <p:nvPicPr>
            <p:cNvPr id="16" name="Picture 15" descr="A view of a large mountain in the background&#10;&#10;Description automatically generated">
              <a:extLst>
                <a:ext uri="{FF2B5EF4-FFF2-40B4-BE49-F238E27FC236}">
                  <a16:creationId xmlns:a16="http://schemas.microsoft.com/office/drawing/2014/main" id="{5AEACAB3-FD77-42E3-9475-A992D4A33209}"/>
                </a:ext>
              </a:extLst>
            </p:cNvPr>
            <p:cNvPicPr>
              <a:picLocks noChangeAspect="1"/>
            </p:cNvPicPr>
            <p:nvPr/>
          </p:nvPicPr>
          <p:blipFill rotWithShape="1">
            <a:blip r:embed="rId12" cstate="print">
              <a:extLst>
                <a:ext uri="{28A0092B-C50C-407E-A947-70E740481C1C}">
                  <a14:useLocalDpi xmlns:a14="http://schemas.microsoft.com/office/drawing/2010/main" val="0"/>
                </a:ext>
                <a:ext uri="{837473B0-CC2E-450A-ABE3-18F120FF3D39}">
                  <a1611:picAttrSrcUrl xmlns="" xmlns:a1611="http://schemas.microsoft.com/office/drawing/2016/11/main" r:id="rId13"/>
                </a:ext>
              </a:extLst>
            </a:blip>
            <a:srcRect l="28816" r="-1" b="-1"/>
            <a:stretch/>
          </p:blipFill>
          <p:spPr>
            <a:xfrm>
              <a:off x="10240874" y="1674622"/>
              <a:ext cx="1951126" cy="1996669"/>
            </a:xfrm>
            <a:prstGeom prst="rect">
              <a:avLst/>
            </a:prstGeom>
            <a:ln>
              <a:noFill/>
            </a:ln>
            <a:effectLst>
              <a:outerShdw blurRad="149987" dist="250190" dir="8460000" algn="ctr">
                <a:srgbClr val="000000">
                  <a:alpha val="28000"/>
                </a:srgbClr>
              </a:outerShdw>
            </a:effectLst>
            <a:sp3d prstMaterial="metal">
              <a:bevelT w="88900" h="88900"/>
            </a:sp3d>
          </p:spPr>
        </p:pic>
      </p:grpSp>
    </p:spTree>
    <p:extLst>
      <p:ext uri="{BB962C8B-B14F-4D97-AF65-F5344CB8AC3E}">
        <p14:creationId xmlns:p14="http://schemas.microsoft.com/office/powerpoint/2010/main" val="371790391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3" end="3"/>
                                            </p:txEl>
                                          </p:spTgt>
                                        </p:tgtEl>
                                        <p:attrNameLst>
                                          <p:attrName>style.visibility</p:attrName>
                                        </p:attrNameLst>
                                      </p:cBhvr>
                                      <p:to>
                                        <p:strVal val="visible"/>
                                      </p:to>
                                    </p:set>
                                    <p:animEffect transition="in" filter="fade">
                                      <p:cBhvr>
                                        <p:cTn id="12" dur="500"/>
                                        <p:tgtEl>
                                          <p:spTgt spid="1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animEffect transition="in" filter="fade">
                                      <p:cBhvr>
                                        <p:cTn id="17" dur="500"/>
                                        <p:tgtEl>
                                          <p:spTgt spid="1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xEl>
                                              <p:pRg st="6" end="6"/>
                                            </p:txEl>
                                          </p:spTgt>
                                        </p:tgtEl>
                                        <p:attrNameLst>
                                          <p:attrName>style.visibility</p:attrName>
                                        </p:attrNameLst>
                                      </p:cBhvr>
                                      <p:to>
                                        <p:strVal val="visible"/>
                                      </p:to>
                                    </p:set>
                                    <p:animEffect transition="in" filter="fade">
                                      <p:cBhvr>
                                        <p:cTn id="22" dur="500"/>
                                        <p:tgtEl>
                                          <p:spTgt spid="1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xEl>
                                              <p:pRg st="8" end="8"/>
                                            </p:txEl>
                                          </p:spTgt>
                                        </p:tgtEl>
                                        <p:attrNameLst>
                                          <p:attrName>style.visibility</p:attrName>
                                        </p:attrNameLst>
                                      </p:cBhvr>
                                      <p:to>
                                        <p:strVal val="visible"/>
                                      </p:to>
                                    </p:set>
                                    <p:animEffect transition="in" filter="fade">
                                      <p:cBhvr>
                                        <p:cTn id="27" dur="500"/>
                                        <p:tgtEl>
                                          <p:spTgt spid="1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4">
                                            <p:txEl>
                                              <p:pRg st="10" end="10"/>
                                            </p:txEl>
                                          </p:spTgt>
                                        </p:tgtEl>
                                        <p:attrNameLst>
                                          <p:attrName>style.visibility</p:attrName>
                                        </p:attrNameLst>
                                      </p:cBhvr>
                                      <p:to>
                                        <p:strVal val="visible"/>
                                      </p:to>
                                    </p:set>
                                    <p:animEffect transition="in" filter="fade">
                                      <p:cBhvr>
                                        <p:cTn id="32" dur="500"/>
                                        <p:tgtEl>
                                          <p:spTgt spid="1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1846" y="234688"/>
            <a:ext cx="10659916" cy="762046"/>
          </a:xfrm>
        </p:spPr>
        <p:txBody>
          <a:bodyPr>
            <a:noAutofit/>
          </a:bodyPr>
          <a:lstStyle/>
          <a:p>
            <a:r>
              <a:rPr lang="en-IN" sz="5400" b="1" dirty="0" smtClean="0">
                <a:solidFill>
                  <a:srgbClr val="002060"/>
                </a:solidFill>
                <a:latin typeface="Freestyle Script" panose="030804020302050B0404" pitchFamily="66" charset="0"/>
              </a:rPr>
              <a:t>Deccan Plateau</a:t>
            </a:r>
            <a:endParaRPr lang="en-US" sz="5400" b="1" dirty="0">
              <a:solidFill>
                <a:srgbClr val="002060"/>
              </a:solidFill>
              <a:latin typeface="Freestyle Script" panose="030804020302050B0404" pitchFamily="66" charset="0"/>
            </a:endParaRPr>
          </a:p>
        </p:txBody>
      </p:sp>
      <p:sp>
        <p:nvSpPr>
          <p:cNvPr id="33" name="Isosceles Triangle 32"/>
          <p:cNvSpPr/>
          <p:nvPr/>
        </p:nvSpPr>
        <p:spPr>
          <a:xfrm flipV="1">
            <a:off x="3239587" y="4859382"/>
            <a:ext cx="653143" cy="271707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Isosceles Triangle 33"/>
          <p:cNvSpPr/>
          <p:nvPr/>
        </p:nvSpPr>
        <p:spPr>
          <a:xfrm flipV="1">
            <a:off x="3566158" y="4859382"/>
            <a:ext cx="653143" cy="271707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5" name="Group 34"/>
          <p:cNvGrpSpPr/>
          <p:nvPr/>
        </p:nvGrpSpPr>
        <p:grpSpPr>
          <a:xfrm rot="2467072">
            <a:off x="41290" y="1857514"/>
            <a:ext cx="682519" cy="4763164"/>
            <a:chOff x="3161209" y="1841073"/>
            <a:chExt cx="682519" cy="5304309"/>
          </a:xfrm>
          <a:solidFill>
            <a:srgbClr val="FF0000"/>
          </a:solidFill>
        </p:grpSpPr>
        <p:sp>
          <p:nvSpPr>
            <p:cNvPr id="36" name="Isosceles Triangle 35"/>
            <p:cNvSpPr/>
            <p:nvPr/>
          </p:nvSpPr>
          <p:spPr>
            <a:xfrm rot="210743">
              <a:off x="3190585" y="1841073"/>
              <a:ext cx="653143" cy="2717074"/>
            </a:xfrm>
            <a:prstGeom prst="triangle">
              <a:avLst/>
            </a:prstGeom>
            <a:gr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Isosceles Triangle 36"/>
            <p:cNvSpPr/>
            <p:nvPr/>
          </p:nvSpPr>
          <p:spPr>
            <a:xfrm flipV="1">
              <a:off x="3161209" y="4428308"/>
              <a:ext cx="653143" cy="2717074"/>
            </a:xfrm>
            <a:prstGeom prst="triangl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Oval 37"/>
          <p:cNvSpPr/>
          <p:nvPr/>
        </p:nvSpPr>
        <p:spPr>
          <a:xfrm>
            <a:off x="38134" y="3649647"/>
            <a:ext cx="836023" cy="888274"/>
          </a:xfrm>
          <a:prstGeom prst="ellipse">
            <a:avLst/>
          </a:prstGeom>
          <a:solidFill>
            <a:schemeClr val="tx1"/>
          </a:solidFill>
          <a:ln>
            <a:noFill/>
          </a:ln>
          <a:effectLst>
            <a:reflection endPos="0" dir="5400000" sy="-100000" algn="bl" rotWithShape="0"/>
          </a:effectLst>
          <a:scene3d>
            <a:camera prst="orthographicFront"/>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c 38"/>
          <p:cNvSpPr/>
          <p:nvPr/>
        </p:nvSpPr>
        <p:spPr>
          <a:xfrm>
            <a:off x="-2327296" y="1556488"/>
            <a:ext cx="5566884" cy="5183945"/>
          </a:xfrm>
          <a:prstGeom prst="arc">
            <a:avLst>
              <a:gd name="adj1" fmla="val 15630664"/>
              <a:gd name="adj2" fmla="val 5956388"/>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0" name="Oval 39"/>
          <p:cNvSpPr/>
          <p:nvPr/>
        </p:nvSpPr>
        <p:spPr>
          <a:xfrm>
            <a:off x="1834344" y="1730118"/>
            <a:ext cx="893026" cy="876099"/>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solidFill>
                  <a:schemeClr val="tx1"/>
                </a:solidFill>
                <a:latin typeface="Arial Black" panose="020B0A04020102020204" pitchFamily="34" charset="0"/>
              </a:rPr>
              <a:t>1</a:t>
            </a:r>
            <a:endParaRPr lang="en-US" sz="3600" dirty="0">
              <a:solidFill>
                <a:schemeClr val="tx1"/>
              </a:solidFill>
              <a:latin typeface="Arial Black" panose="020B0A04020102020204" pitchFamily="34" charset="0"/>
            </a:endParaRPr>
          </a:p>
        </p:txBody>
      </p:sp>
      <p:sp>
        <p:nvSpPr>
          <p:cNvPr id="41" name="TextBox 40"/>
          <p:cNvSpPr txBox="1"/>
          <p:nvPr/>
        </p:nvSpPr>
        <p:spPr>
          <a:xfrm>
            <a:off x="2882425" y="1822848"/>
            <a:ext cx="6407164" cy="523220"/>
          </a:xfrm>
          <a:prstGeom prst="rect">
            <a:avLst/>
          </a:prstGeom>
          <a:noFill/>
        </p:spPr>
        <p:txBody>
          <a:bodyPr wrap="square" rtlCol="0">
            <a:spAutoFit/>
          </a:bodyPr>
          <a:lstStyle/>
          <a:p>
            <a:r>
              <a:rPr lang="en-IN" sz="2800" b="1" dirty="0" smtClean="0"/>
              <a:t>The Deccan Trap </a:t>
            </a:r>
            <a:endParaRPr lang="en-US" sz="2800" b="1" dirty="0"/>
          </a:p>
        </p:txBody>
      </p:sp>
      <p:sp>
        <p:nvSpPr>
          <p:cNvPr id="42" name="Oval 41"/>
          <p:cNvSpPr/>
          <p:nvPr/>
        </p:nvSpPr>
        <p:spPr>
          <a:xfrm>
            <a:off x="2673133" y="2773548"/>
            <a:ext cx="893026" cy="876099"/>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solidFill>
                  <a:schemeClr val="tx1"/>
                </a:solidFill>
                <a:latin typeface="Arial Black" panose="020B0A04020102020204" pitchFamily="34" charset="0"/>
              </a:rPr>
              <a:t>2</a:t>
            </a:r>
            <a:endParaRPr lang="en-US" sz="3600" dirty="0">
              <a:solidFill>
                <a:schemeClr val="tx1"/>
              </a:solidFill>
              <a:latin typeface="Arial Black" panose="020B0A04020102020204" pitchFamily="34" charset="0"/>
            </a:endParaRPr>
          </a:p>
        </p:txBody>
      </p:sp>
      <p:sp>
        <p:nvSpPr>
          <p:cNvPr id="43" name="TextBox 42"/>
          <p:cNvSpPr txBox="1"/>
          <p:nvPr/>
        </p:nvSpPr>
        <p:spPr>
          <a:xfrm>
            <a:off x="3828734" y="2983013"/>
            <a:ext cx="4737854" cy="523220"/>
          </a:xfrm>
          <a:prstGeom prst="rect">
            <a:avLst/>
          </a:prstGeom>
          <a:noFill/>
        </p:spPr>
        <p:txBody>
          <a:bodyPr wrap="square" rtlCol="0">
            <a:spAutoFit/>
          </a:bodyPr>
          <a:lstStyle/>
          <a:p>
            <a:r>
              <a:rPr lang="en-IN" sz="2800" b="1" dirty="0"/>
              <a:t> </a:t>
            </a:r>
            <a:r>
              <a:rPr lang="en-IN" sz="2800" b="1" dirty="0" smtClean="0"/>
              <a:t> The Western Ghats</a:t>
            </a:r>
            <a:endParaRPr lang="en-US" sz="2800" b="1" dirty="0"/>
          </a:p>
        </p:txBody>
      </p:sp>
      <p:sp>
        <p:nvSpPr>
          <p:cNvPr id="44" name="Oval 43"/>
          <p:cNvSpPr/>
          <p:nvPr/>
        </p:nvSpPr>
        <p:spPr>
          <a:xfrm>
            <a:off x="2898340" y="4248217"/>
            <a:ext cx="893026" cy="876099"/>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a:solidFill>
                  <a:schemeClr val="tx1"/>
                </a:solidFill>
                <a:latin typeface="Arial Black" panose="020B0A04020102020204" pitchFamily="34" charset="0"/>
              </a:rPr>
              <a:t>3</a:t>
            </a:r>
            <a:endParaRPr lang="en-US" sz="3600" dirty="0">
              <a:solidFill>
                <a:schemeClr val="tx1"/>
              </a:solidFill>
              <a:latin typeface="Arial Black" panose="020B0A04020102020204" pitchFamily="34" charset="0"/>
            </a:endParaRPr>
          </a:p>
        </p:txBody>
      </p:sp>
      <p:sp>
        <p:nvSpPr>
          <p:cNvPr id="45" name="TextBox 44"/>
          <p:cNvSpPr txBox="1"/>
          <p:nvPr/>
        </p:nvSpPr>
        <p:spPr>
          <a:xfrm>
            <a:off x="3892729" y="4425463"/>
            <a:ext cx="6757716" cy="523220"/>
          </a:xfrm>
          <a:prstGeom prst="rect">
            <a:avLst/>
          </a:prstGeom>
          <a:noFill/>
        </p:spPr>
        <p:txBody>
          <a:bodyPr wrap="square" rtlCol="0">
            <a:spAutoFit/>
          </a:bodyPr>
          <a:lstStyle/>
          <a:p>
            <a:r>
              <a:rPr lang="en-IN" sz="2800" b="1" dirty="0" smtClean="0"/>
              <a:t>Eastern Ghats</a:t>
            </a:r>
            <a:endParaRPr lang="en-US" sz="2800" b="1" dirty="0"/>
          </a:p>
        </p:txBody>
      </p:sp>
      <p:sp>
        <p:nvSpPr>
          <p:cNvPr id="46" name="Oval 45"/>
          <p:cNvSpPr/>
          <p:nvPr/>
        </p:nvSpPr>
        <p:spPr>
          <a:xfrm>
            <a:off x="2175938" y="5396019"/>
            <a:ext cx="893026" cy="876099"/>
          </a:xfrm>
          <a:prstGeom prst="ellipse">
            <a:avLst/>
          </a:prstGeom>
          <a:solidFill>
            <a:srgbClr val="FFC000"/>
          </a:solidFill>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600" dirty="0" smtClean="0">
                <a:solidFill>
                  <a:schemeClr val="tx1"/>
                </a:solidFill>
                <a:latin typeface="Arial Black" panose="020B0A04020102020204" pitchFamily="34" charset="0"/>
              </a:rPr>
              <a:t>4</a:t>
            </a:r>
          </a:p>
        </p:txBody>
      </p:sp>
      <p:sp>
        <p:nvSpPr>
          <p:cNvPr id="47" name="TextBox 46"/>
          <p:cNvSpPr txBox="1"/>
          <p:nvPr/>
        </p:nvSpPr>
        <p:spPr>
          <a:xfrm>
            <a:off x="3068964" y="5473871"/>
            <a:ext cx="9001116" cy="523220"/>
          </a:xfrm>
          <a:prstGeom prst="rect">
            <a:avLst/>
          </a:prstGeom>
          <a:noFill/>
        </p:spPr>
        <p:txBody>
          <a:bodyPr wrap="square" rtlCol="0">
            <a:spAutoFit/>
          </a:bodyPr>
          <a:lstStyle/>
          <a:p>
            <a:r>
              <a:rPr lang="en-IN" sz="2800" b="1" dirty="0" smtClean="0"/>
              <a:t>An </a:t>
            </a:r>
            <a:r>
              <a:rPr lang="en-IN" sz="2800" b="1" dirty="0" err="1" smtClean="0"/>
              <a:t>Extention</a:t>
            </a:r>
            <a:r>
              <a:rPr lang="en-IN" sz="2800" b="1" dirty="0" smtClean="0"/>
              <a:t> of these plateau in also found in North East</a:t>
            </a:r>
            <a:endParaRPr lang="en-US" sz="2800" b="1" dirty="0"/>
          </a:p>
        </p:txBody>
      </p:sp>
      <p:sp>
        <p:nvSpPr>
          <p:cNvPr id="2" name="Rectangle 1"/>
          <p:cNvSpPr/>
          <p:nvPr/>
        </p:nvSpPr>
        <p:spPr>
          <a:xfrm rot="392119">
            <a:off x="7807891" y="1595926"/>
            <a:ext cx="3739000" cy="3635456"/>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smtClean="0">
                <a:solidFill>
                  <a:schemeClr val="bg1"/>
                </a:solidFill>
                <a:effectLst>
                  <a:outerShdw blurRad="38100" dist="38100" dir="2700000" algn="tl">
                    <a:srgbClr val="000000">
                      <a:alpha val="43137"/>
                    </a:srgbClr>
                  </a:outerShdw>
                </a:effectLst>
              </a:rPr>
              <a:t>The name </a:t>
            </a:r>
            <a:r>
              <a:rPr lang="en-US" sz="2800" i="1" dirty="0" smtClean="0">
                <a:solidFill>
                  <a:schemeClr val="bg1"/>
                </a:solidFill>
                <a:effectLst>
                  <a:outerShdw blurRad="38100" dist="38100" dir="2700000" algn="tl">
                    <a:srgbClr val="000000">
                      <a:alpha val="43137"/>
                    </a:srgbClr>
                  </a:outerShdw>
                </a:effectLst>
              </a:rPr>
              <a:t>Deccan</a:t>
            </a:r>
            <a:r>
              <a:rPr lang="en-US" sz="2800" dirty="0" smtClean="0">
                <a:solidFill>
                  <a:schemeClr val="bg1"/>
                </a:solidFill>
                <a:effectLst>
                  <a:outerShdw blurRad="38100" dist="38100" dir="2700000" algn="tl">
                    <a:srgbClr val="000000">
                      <a:alpha val="43137"/>
                    </a:srgbClr>
                  </a:outerShdw>
                </a:effectLst>
              </a:rPr>
              <a:t> is derived from Sanskrit word </a:t>
            </a:r>
            <a:r>
              <a:rPr lang="en-US" sz="2800" i="1" dirty="0" err="1" smtClean="0">
                <a:solidFill>
                  <a:schemeClr val="bg1"/>
                </a:solidFill>
                <a:effectLst>
                  <a:outerShdw blurRad="38100" dist="38100" dir="2700000" algn="tl">
                    <a:srgbClr val="000000">
                      <a:alpha val="43137"/>
                    </a:srgbClr>
                  </a:outerShdw>
                </a:effectLst>
              </a:rPr>
              <a:t>dakkhana</a:t>
            </a:r>
            <a:r>
              <a:rPr lang="en-US" sz="2800" dirty="0" smtClean="0">
                <a:solidFill>
                  <a:schemeClr val="bg1"/>
                </a:solidFill>
                <a:effectLst>
                  <a:outerShdw blurRad="38100" dist="38100" dir="2700000" algn="tl">
                    <a:srgbClr val="000000">
                      <a:alpha val="43137"/>
                    </a:srgbClr>
                  </a:outerShdw>
                </a:effectLst>
              </a:rPr>
              <a:t> </a:t>
            </a:r>
            <a:r>
              <a:rPr lang="en-US" sz="2800" i="1" dirty="0" err="1" smtClean="0">
                <a:solidFill>
                  <a:schemeClr val="bg1"/>
                </a:solidFill>
                <a:effectLst>
                  <a:outerShdw blurRad="38100" dist="38100" dir="2700000" algn="tl">
                    <a:srgbClr val="000000">
                      <a:alpha val="43137"/>
                    </a:srgbClr>
                  </a:outerShdw>
                </a:effectLst>
              </a:rPr>
              <a:t>dakṣiṇa</a:t>
            </a:r>
            <a:r>
              <a:rPr lang="en-US" sz="2800" dirty="0" smtClean="0">
                <a:solidFill>
                  <a:schemeClr val="bg1"/>
                </a:solidFill>
                <a:effectLst>
                  <a:outerShdw blurRad="38100" dist="38100" dir="2700000" algn="tl">
                    <a:srgbClr val="000000">
                      <a:alpha val="43137"/>
                    </a:srgbClr>
                  </a:outerShdw>
                </a:effectLst>
              </a:rPr>
              <a:t> (</a:t>
            </a:r>
            <a:r>
              <a:rPr lang="sa-IN" sz="2800" dirty="0" smtClean="0">
                <a:solidFill>
                  <a:schemeClr val="bg1"/>
                </a:solidFill>
                <a:effectLst>
                  <a:outerShdw blurRad="38100" dist="38100" dir="2700000" algn="tl">
                    <a:srgbClr val="000000">
                      <a:alpha val="43137"/>
                    </a:srgbClr>
                  </a:outerShdw>
                </a:effectLst>
              </a:rPr>
              <a:t>दक्षिण</a:t>
            </a:r>
            <a:r>
              <a:rPr lang="en-US" sz="2800" dirty="0" smtClean="0">
                <a:solidFill>
                  <a:schemeClr val="bg1"/>
                </a:solidFill>
                <a:effectLst>
                  <a:outerShdw blurRad="38100" dist="38100" dir="2700000" algn="tl">
                    <a:srgbClr val="000000">
                      <a:alpha val="43137"/>
                    </a:srgbClr>
                  </a:outerShdw>
                </a:effectLst>
              </a:rPr>
              <a:t>"south“) a the region  located just south of North India</a:t>
            </a:r>
            <a:r>
              <a:rPr lang="en-US" sz="2800" dirty="0" smtClean="0"/>
              <a:t>. </a:t>
            </a:r>
            <a:endParaRPr lang="en-US" sz="2800" dirty="0"/>
          </a:p>
        </p:txBody>
      </p:sp>
      <p:sp>
        <p:nvSpPr>
          <p:cNvPr id="9" name="Rectangle 8"/>
          <p:cNvSpPr/>
          <p:nvPr/>
        </p:nvSpPr>
        <p:spPr>
          <a:xfrm rot="371865">
            <a:off x="8094582" y="816480"/>
            <a:ext cx="3763881" cy="823307"/>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smtClean="0">
                <a:solidFill>
                  <a:schemeClr val="tx1"/>
                </a:solidFill>
              </a:rPr>
              <a:t>Did You Know ?</a:t>
            </a:r>
            <a:endParaRPr lang="en-US" sz="3200" b="1" dirty="0">
              <a:solidFill>
                <a:schemeClr val="tx1"/>
              </a:solidFill>
            </a:endParaRPr>
          </a:p>
        </p:txBody>
      </p:sp>
      <p:pic>
        <p:nvPicPr>
          <p:cNvPr id="4" name="Picture 3" descr="Green &lt;strong&gt;Question&lt;/strong&gt; &lt;strong&gt;Mark&lt;/strong&gt; 2 Free Stock Photo - Public Domain Pictures"/>
          <p:cNvPicPr>
            <a:picLocks noChangeAspect="1"/>
          </p:cNvPicPr>
          <p:nvPr/>
        </p:nvPicPr>
        <p:blipFill>
          <a:blip r:embed="rId4" cstate="print">
            <a:extLst>
              <a:ext uri="{BEBA8EAE-BF5A-486C-A8C5-ECC9F3942E4B}">
                <a14:imgProps xmlns:a14="http://schemas.microsoft.com/office/drawing/2010/main">
                  <a14:imgLayer r:embed="rId5">
                    <a14:imgEffect>
                      <a14:backgroundRemoval t="6250" b="100000" l="0" r="99604">
                        <a14:backgroundMark x1="40211" y1="94323" x2="42320" y2="66667"/>
                        <a14:backgroundMark x1="42320" y1="66667" x2="51483" y2="59427"/>
                        <a14:backgroundMark x1="46935" y1="63073" x2="70336" y2="41563"/>
                        <a14:backgroundMark x1="70336" y1="41563" x2="78510" y2="20625"/>
                        <a14:backgroundMark x1="78510" y1="20625" x2="71325" y2="13229"/>
                        <a14:backgroundMark x1="27884" y1="37344" x2="39420" y2="25833"/>
                        <a14:backgroundMark x1="39420" y1="25833" x2="51022" y2="28021"/>
                      </a14:backgroundRemoval>
                    </a14:imgEffect>
                  </a14:imgLayer>
                </a14:imgProps>
              </a:ext>
              <a:ext uri="{28A0092B-C50C-407E-A947-70E740481C1C}">
                <a14:useLocalDpi xmlns:a14="http://schemas.microsoft.com/office/drawing/2010/main" val="0"/>
              </a:ext>
            </a:extLst>
          </a:blip>
          <a:stretch>
            <a:fillRect/>
          </a:stretch>
        </p:blipFill>
        <p:spPr>
          <a:xfrm rot="393209">
            <a:off x="7681411" y="495479"/>
            <a:ext cx="1110703" cy="1208147"/>
          </a:xfrm>
          <a:prstGeom prst="rect">
            <a:avLst/>
          </a:prstGeom>
          <a:ln>
            <a:noFill/>
          </a:ln>
          <a:effectLst>
            <a:outerShdw blurRad="292100" dist="139700" dir="2700000" algn="tl" rotWithShape="0">
              <a:srgbClr val="333333">
                <a:alpha val="65000"/>
              </a:srgbClr>
            </a:outerShdw>
          </a:effectLst>
        </p:spPr>
      </p:pic>
      <p:sp>
        <p:nvSpPr>
          <p:cNvPr id="5" name="Rectangle 4"/>
          <p:cNvSpPr/>
          <p:nvPr/>
        </p:nvSpPr>
        <p:spPr>
          <a:xfrm rot="388643">
            <a:off x="7964118" y="1497092"/>
            <a:ext cx="3403429" cy="4179477"/>
          </a:xfrm>
          <a:prstGeom prst="rect">
            <a:avLst/>
          </a:prstGeom>
        </p:spPr>
        <p:txBody>
          <a:bodyPr wrap="square">
            <a:spAutoFit/>
          </a:bodyPr>
          <a:lstStyle/>
          <a:p>
            <a:pPr>
              <a:lnSpc>
                <a:spcPct val="107000"/>
              </a:lnSpc>
              <a:spcAft>
                <a:spcPts val="800"/>
              </a:spcAft>
            </a:pPr>
            <a:r>
              <a:rPr lang="en-IN" sz="2800" b="1" dirty="0">
                <a:solidFill>
                  <a:srgbClr val="FFFF00"/>
                </a:solidFill>
                <a:effectLst>
                  <a:outerShdw blurRad="38100" dist="38100" dir="2700000" algn="tl">
                    <a:srgbClr val="000000">
                      <a:alpha val="43137"/>
                    </a:srgbClr>
                  </a:outerShdw>
                </a:effectLst>
                <a:latin typeface="Juice ITC" panose="04040403040A02020202" pitchFamily="82" charset="0"/>
                <a:ea typeface="Calibri" panose="020F0502020204030204" pitchFamily="34" charset="0"/>
                <a:cs typeface="Mangal" panose="02040503050203030202" pitchFamily="18" charset="0"/>
              </a:rPr>
              <a:t>The Deccan Traps formed between 60 and</a:t>
            </a:r>
            <a:r>
              <a:rPr lang="en-IN" sz="2400" b="1" dirty="0">
                <a:solidFill>
                  <a:srgbClr val="FFFF00"/>
                </a:solidFill>
                <a:effectLst>
                  <a:outerShdw blurRad="38100" dist="38100" dir="2700000" algn="tl">
                    <a:srgbClr val="000000">
                      <a:alpha val="43137"/>
                    </a:srgbClr>
                  </a:outerShdw>
                </a:effectLst>
                <a:latin typeface="Juice ITC" panose="04040403040A02020202" pitchFamily="82" charset="0"/>
                <a:ea typeface="Calibri" panose="020F0502020204030204" pitchFamily="34" charset="0"/>
                <a:cs typeface="Mangal" panose="02040503050203030202" pitchFamily="18" charset="0"/>
              </a:rPr>
              <a:t> 68 </a:t>
            </a:r>
            <a:r>
              <a:rPr lang="en-IN" sz="2800" b="1" dirty="0">
                <a:solidFill>
                  <a:srgbClr val="FFFF00"/>
                </a:solidFill>
                <a:effectLst>
                  <a:outerShdw blurRad="38100" dist="38100" dir="2700000" algn="tl">
                    <a:srgbClr val="000000">
                      <a:alpha val="43137"/>
                    </a:srgbClr>
                  </a:outerShdw>
                </a:effectLst>
                <a:latin typeface="Juice ITC" panose="04040403040A02020202" pitchFamily="82" charset="0"/>
                <a:ea typeface="Calibri" panose="020F0502020204030204" pitchFamily="34" charset="0"/>
                <a:cs typeface="Mangal" panose="02040503050203030202" pitchFamily="18" charset="0"/>
              </a:rPr>
              <a:t>million years ago, at the end of the Cretaceous period. The bulk of the volcanic eruption occurred at the Western Ghats (near present-day Mumbai) some 66 million years ago</a:t>
            </a:r>
            <a:r>
              <a:rPr lang="en-IN" sz="2800" b="1" dirty="0">
                <a:solidFill>
                  <a:srgbClr val="164A3C"/>
                </a:solidFill>
                <a:latin typeface="Freestyle Script" panose="030804020302050B0404" pitchFamily="66" charset="0"/>
                <a:ea typeface="Calibri" panose="020F0502020204030204" pitchFamily="34" charset="0"/>
                <a:cs typeface="Mangal" panose="02040503050203030202" pitchFamily="18" charset="0"/>
              </a:rPr>
              <a:t>.</a:t>
            </a:r>
            <a:endParaRPr lang="en-US" sz="2000" b="1" dirty="0">
              <a:solidFill>
                <a:srgbClr val="164A3C"/>
              </a:solidFill>
              <a:latin typeface="Freestyle Script" panose="030804020302050B0404" pitchFamily="66" charset="0"/>
              <a:ea typeface="Calibri" panose="020F0502020204030204" pitchFamily="34" charset="0"/>
              <a:cs typeface="Mangal" panose="02040503050203030202" pitchFamily="18" charset="0"/>
            </a:endParaRPr>
          </a:p>
          <a:p>
            <a:pPr>
              <a:lnSpc>
                <a:spcPct val="107000"/>
              </a:lnSpc>
              <a:spcAft>
                <a:spcPts val="800"/>
              </a:spcAft>
            </a:pPr>
            <a:r>
              <a:rPr lang="en-IN" dirty="0">
                <a:solidFill>
                  <a:srgbClr val="164A3C"/>
                </a:solidFill>
                <a:latin typeface="Arial" panose="020B0604020202020204" pitchFamily="34" charset="0"/>
                <a:ea typeface="Calibri" panose="020F0502020204030204" pitchFamily="34" charset="0"/>
                <a:cs typeface="Mangal" panose="02040503050203030202" pitchFamily="18" charset="0"/>
              </a:rPr>
              <a:t> </a:t>
            </a:r>
            <a:endParaRPr lang="en-US" sz="1400" dirty="0">
              <a:solidFill>
                <a:srgbClr val="164A3C"/>
              </a:solidFill>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913120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 calcmode="lin" valueType="num">
                                      <p:cBhvr>
                                        <p:cTn id="11" dur="500" fill="hold"/>
                                        <p:tgtEl>
                                          <p:spTgt spid="40"/>
                                        </p:tgtEl>
                                        <p:attrNameLst>
                                          <p:attrName>ppt_w</p:attrName>
                                        </p:attrNameLst>
                                      </p:cBhvr>
                                      <p:tavLst>
                                        <p:tav tm="0">
                                          <p:val>
                                            <p:fltVal val="0"/>
                                          </p:val>
                                        </p:tav>
                                        <p:tav tm="100000">
                                          <p:val>
                                            <p:strVal val="#ppt_w"/>
                                          </p:val>
                                        </p:tav>
                                      </p:tavLst>
                                    </p:anim>
                                    <p:anim calcmode="lin" valueType="num">
                                      <p:cBhvr>
                                        <p:cTn id="12" dur="500" fill="hold"/>
                                        <p:tgtEl>
                                          <p:spTgt spid="40"/>
                                        </p:tgtEl>
                                        <p:attrNameLst>
                                          <p:attrName>ppt_h</p:attrName>
                                        </p:attrNameLst>
                                      </p:cBhvr>
                                      <p:tavLst>
                                        <p:tav tm="0">
                                          <p:val>
                                            <p:fltVal val="0"/>
                                          </p:val>
                                        </p:tav>
                                        <p:tav tm="100000">
                                          <p:val>
                                            <p:strVal val="#ppt_h"/>
                                          </p:val>
                                        </p:tav>
                                      </p:tavLst>
                                    </p:anim>
                                    <p:animEffect transition="in" filter="fade">
                                      <p:cBhvr>
                                        <p:cTn id="13" dur="500"/>
                                        <p:tgtEl>
                                          <p:spTgt spid="40"/>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left)">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mph" presetSubtype="0" fill="hold" nodeType="clickEffect">
                                  <p:stCondLst>
                                    <p:cond delay="0"/>
                                  </p:stCondLst>
                                  <p:childTnLst>
                                    <p:animRot by="1800000">
                                      <p:cBhvr>
                                        <p:cTn id="21" dur="500" fill="hold"/>
                                        <p:tgtEl>
                                          <p:spTgt spid="35"/>
                                        </p:tgtEl>
                                        <p:attrNameLst>
                                          <p:attrName>r</p:attrName>
                                        </p:attrNameLst>
                                      </p:cBhvr>
                                    </p:animRot>
                                  </p:childTnLst>
                                </p:cTn>
                              </p:par>
                            </p:childTnLst>
                          </p:cTn>
                        </p:par>
                        <p:par>
                          <p:cTn id="22" fill="hold">
                            <p:stCondLst>
                              <p:cond delay="500"/>
                            </p:stCondLst>
                            <p:childTnLst>
                              <p:par>
                                <p:cTn id="23" presetID="53" presetClass="entr" presetSubtype="16" fill="hold" grpId="0" nodeType="after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p:cTn id="25" dur="500" fill="hold"/>
                                        <p:tgtEl>
                                          <p:spTgt spid="42"/>
                                        </p:tgtEl>
                                        <p:attrNameLst>
                                          <p:attrName>ppt_w</p:attrName>
                                        </p:attrNameLst>
                                      </p:cBhvr>
                                      <p:tavLst>
                                        <p:tav tm="0">
                                          <p:val>
                                            <p:fltVal val="0"/>
                                          </p:val>
                                        </p:tav>
                                        <p:tav tm="100000">
                                          <p:val>
                                            <p:strVal val="#ppt_w"/>
                                          </p:val>
                                        </p:tav>
                                      </p:tavLst>
                                    </p:anim>
                                    <p:anim calcmode="lin" valueType="num">
                                      <p:cBhvr>
                                        <p:cTn id="26" dur="500" fill="hold"/>
                                        <p:tgtEl>
                                          <p:spTgt spid="42"/>
                                        </p:tgtEl>
                                        <p:attrNameLst>
                                          <p:attrName>ppt_h</p:attrName>
                                        </p:attrNameLst>
                                      </p:cBhvr>
                                      <p:tavLst>
                                        <p:tav tm="0">
                                          <p:val>
                                            <p:fltVal val="0"/>
                                          </p:val>
                                        </p:tav>
                                        <p:tav tm="100000">
                                          <p:val>
                                            <p:strVal val="#ppt_h"/>
                                          </p:val>
                                        </p:tav>
                                      </p:tavLst>
                                    </p:anim>
                                    <p:animEffect transition="in" filter="fade">
                                      <p:cBhvr>
                                        <p:cTn id="27" dur="500"/>
                                        <p:tgtEl>
                                          <p:spTgt spid="42"/>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43"/>
                                        </p:tgtEl>
                                        <p:attrNameLst>
                                          <p:attrName>style.visibility</p:attrName>
                                        </p:attrNameLst>
                                      </p:cBhvr>
                                      <p:to>
                                        <p:strVal val="visible"/>
                                      </p:to>
                                    </p:set>
                                    <p:animEffect transition="in" filter="wipe(left)">
                                      <p:cBhvr>
                                        <p:cTn id="31" dur="500"/>
                                        <p:tgtEl>
                                          <p:spTgt spid="43"/>
                                        </p:tgtEl>
                                      </p:cBhvr>
                                    </p:animEffect>
                                  </p:childTnLst>
                                </p:cTn>
                              </p:par>
                            </p:childTnLst>
                          </p:cTn>
                        </p:par>
                      </p:childTnLst>
                    </p:cTn>
                  </p:par>
                  <p:par>
                    <p:cTn id="32" fill="hold">
                      <p:stCondLst>
                        <p:cond delay="indefinite"/>
                      </p:stCondLst>
                      <p:childTnLst>
                        <p:par>
                          <p:cTn id="33" fill="hold">
                            <p:stCondLst>
                              <p:cond delay="0"/>
                            </p:stCondLst>
                            <p:childTnLst>
                              <p:par>
                                <p:cTn id="34" presetID="8" presetClass="emph" presetSubtype="0" fill="hold" nodeType="clickEffect">
                                  <p:stCondLst>
                                    <p:cond delay="500"/>
                                  </p:stCondLst>
                                  <p:childTnLst>
                                    <p:animRot by="1800000">
                                      <p:cBhvr>
                                        <p:cTn id="35" dur="500" fill="hold"/>
                                        <p:tgtEl>
                                          <p:spTgt spid="35"/>
                                        </p:tgtEl>
                                        <p:attrNameLst>
                                          <p:attrName>r</p:attrName>
                                        </p:attrNameLst>
                                      </p:cBhvr>
                                    </p:animRot>
                                  </p:childTnLst>
                                </p:cTn>
                              </p:par>
                            </p:childTnLst>
                          </p:cTn>
                        </p:par>
                        <p:par>
                          <p:cTn id="36" fill="hold">
                            <p:stCondLst>
                              <p:cond delay="1000"/>
                            </p:stCondLst>
                            <p:childTnLst>
                              <p:par>
                                <p:cTn id="37" presetID="53" presetClass="entr" presetSubtype="16" fill="hold" grpId="0" nodeType="afterEffect">
                                  <p:stCondLst>
                                    <p:cond delay="0"/>
                                  </p:stCondLst>
                                  <p:childTnLst>
                                    <p:set>
                                      <p:cBhvr>
                                        <p:cTn id="38" dur="1" fill="hold">
                                          <p:stCondLst>
                                            <p:cond delay="0"/>
                                          </p:stCondLst>
                                        </p:cTn>
                                        <p:tgtEl>
                                          <p:spTgt spid="44"/>
                                        </p:tgtEl>
                                        <p:attrNameLst>
                                          <p:attrName>style.visibility</p:attrName>
                                        </p:attrNameLst>
                                      </p:cBhvr>
                                      <p:to>
                                        <p:strVal val="visible"/>
                                      </p:to>
                                    </p:set>
                                    <p:anim calcmode="lin" valueType="num">
                                      <p:cBhvr>
                                        <p:cTn id="39" dur="500" fill="hold"/>
                                        <p:tgtEl>
                                          <p:spTgt spid="44"/>
                                        </p:tgtEl>
                                        <p:attrNameLst>
                                          <p:attrName>ppt_w</p:attrName>
                                        </p:attrNameLst>
                                      </p:cBhvr>
                                      <p:tavLst>
                                        <p:tav tm="0">
                                          <p:val>
                                            <p:fltVal val="0"/>
                                          </p:val>
                                        </p:tav>
                                        <p:tav tm="100000">
                                          <p:val>
                                            <p:strVal val="#ppt_w"/>
                                          </p:val>
                                        </p:tav>
                                      </p:tavLst>
                                    </p:anim>
                                    <p:anim calcmode="lin" valueType="num">
                                      <p:cBhvr>
                                        <p:cTn id="40" dur="500" fill="hold"/>
                                        <p:tgtEl>
                                          <p:spTgt spid="44"/>
                                        </p:tgtEl>
                                        <p:attrNameLst>
                                          <p:attrName>ppt_h</p:attrName>
                                        </p:attrNameLst>
                                      </p:cBhvr>
                                      <p:tavLst>
                                        <p:tav tm="0">
                                          <p:val>
                                            <p:fltVal val="0"/>
                                          </p:val>
                                        </p:tav>
                                        <p:tav tm="100000">
                                          <p:val>
                                            <p:strVal val="#ppt_h"/>
                                          </p:val>
                                        </p:tav>
                                      </p:tavLst>
                                    </p:anim>
                                    <p:animEffect transition="in" filter="fade">
                                      <p:cBhvr>
                                        <p:cTn id="41" dur="500"/>
                                        <p:tgtEl>
                                          <p:spTgt spid="44"/>
                                        </p:tgtEl>
                                      </p:cBhvr>
                                    </p:animEffect>
                                  </p:childTnLst>
                                </p:cTn>
                              </p:par>
                            </p:childTnLst>
                          </p:cTn>
                        </p:par>
                        <p:par>
                          <p:cTn id="42" fill="hold">
                            <p:stCondLst>
                              <p:cond delay="1500"/>
                            </p:stCondLst>
                            <p:childTnLst>
                              <p:par>
                                <p:cTn id="43" presetID="22" presetClass="entr" presetSubtype="8" fill="hold" grpId="0" nodeType="after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wipe(left)">
                                      <p:cBhvr>
                                        <p:cTn id="45" dur="500"/>
                                        <p:tgtEl>
                                          <p:spTgt spid="45"/>
                                        </p:tgtEl>
                                      </p:cBhvr>
                                    </p:animEffect>
                                  </p:childTnLst>
                                </p:cTn>
                              </p:par>
                            </p:childTnLst>
                          </p:cTn>
                        </p:par>
                        <p:par>
                          <p:cTn id="46" fill="hold">
                            <p:stCondLst>
                              <p:cond delay="2000"/>
                            </p:stCondLst>
                            <p:childTnLst>
                              <p:par>
                                <p:cTn id="47" presetID="8" presetClass="emph" presetSubtype="0" fill="hold" nodeType="afterEffect">
                                  <p:stCondLst>
                                    <p:cond delay="0"/>
                                  </p:stCondLst>
                                  <p:childTnLst>
                                    <p:animRot by="1800000">
                                      <p:cBhvr>
                                        <p:cTn id="48" dur="500" fill="hold"/>
                                        <p:tgtEl>
                                          <p:spTgt spid="35"/>
                                        </p:tgtEl>
                                        <p:attrNameLst>
                                          <p:attrName>r</p:attrName>
                                        </p:attrNameLst>
                                      </p:cBhvr>
                                    </p:animRo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grpId="0" nodeType="clickEffect">
                                  <p:stCondLst>
                                    <p:cond delay="0"/>
                                  </p:stCondLst>
                                  <p:childTnLst>
                                    <p:set>
                                      <p:cBhvr>
                                        <p:cTn id="52" dur="1" fill="hold">
                                          <p:stCondLst>
                                            <p:cond delay="0"/>
                                          </p:stCondLst>
                                        </p:cTn>
                                        <p:tgtEl>
                                          <p:spTgt spid="46"/>
                                        </p:tgtEl>
                                        <p:attrNameLst>
                                          <p:attrName>style.visibility</p:attrName>
                                        </p:attrNameLst>
                                      </p:cBhvr>
                                      <p:to>
                                        <p:strVal val="visible"/>
                                      </p:to>
                                    </p:set>
                                    <p:anim calcmode="lin" valueType="num">
                                      <p:cBhvr>
                                        <p:cTn id="53" dur="500" fill="hold"/>
                                        <p:tgtEl>
                                          <p:spTgt spid="46"/>
                                        </p:tgtEl>
                                        <p:attrNameLst>
                                          <p:attrName>ppt_w</p:attrName>
                                        </p:attrNameLst>
                                      </p:cBhvr>
                                      <p:tavLst>
                                        <p:tav tm="0">
                                          <p:val>
                                            <p:fltVal val="0"/>
                                          </p:val>
                                        </p:tav>
                                        <p:tav tm="100000">
                                          <p:val>
                                            <p:strVal val="#ppt_w"/>
                                          </p:val>
                                        </p:tav>
                                      </p:tavLst>
                                    </p:anim>
                                    <p:anim calcmode="lin" valueType="num">
                                      <p:cBhvr>
                                        <p:cTn id="54" dur="500" fill="hold"/>
                                        <p:tgtEl>
                                          <p:spTgt spid="46"/>
                                        </p:tgtEl>
                                        <p:attrNameLst>
                                          <p:attrName>ppt_h</p:attrName>
                                        </p:attrNameLst>
                                      </p:cBhvr>
                                      <p:tavLst>
                                        <p:tav tm="0">
                                          <p:val>
                                            <p:fltVal val="0"/>
                                          </p:val>
                                        </p:tav>
                                        <p:tav tm="100000">
                                          <p:val>
                                            <p:strVal val="#ppt_h"/>
                                          </p:val>
                                        </p:tav>
                                      </p:tavLst>
                                    </p:anim>
                                    <p:animEffect transition="in" filter="fade">
                                      <p:cBhvr>
                                        <p:cTn id="55" dur="500"/>
                                        <p:tgtEl>
                                          <p:spTgt spid="4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wipe(left)">
                                      <p:cBhvr>
                                        <p:cTn id="60" dur="500"/>
                                        <p:tgtEl>
                                          <p:spTgt spid="47"/>
                                        </p:tgtEl>
                                      </p:cBhvr>
                                    </p:animEffect>
                                  </p:childTnLst>
                                </p:cTn>
                              </p:par>
                            </p:childTnLst>
                          </p:cTn>
                        </p:par>
                      </p:childTnLst>
                    </p:cTn>
                  </p:par>
                  <p:par>
                    <p:cTn id="61" fill="hold">
                      <p:stCondLst>
                        <p:cond delay="indefinite"/>
                      </p:stCondLst>
                      <p:childTnLst>
                        <p:par>
                          <p:cTn id="62" fill="hold">
                            <p:stCondLst>
                              <p:cond delay="0"/>
                            </p:stCondLst>
                            <p:childTnLst>
                              <p:par>
                                <p:cTn id="63" presetID="31" presetClass="entr" presetSubtype="0" fill="hold" nodeType="clickEffect">
                                  <p:stCondLst>
                                    <p:cond delay="0"/>
                                  </p:stCondLst>
                                  <p:childTnLst>
                                    <p:set>
                                      <p:cBhvr>
                                        <p:cTn id="64" dur="1" fill="hold">
                                          <p:stCondLst>
                                            <p:cond delay="0"/>
                                          </p:stCondLst>
                                        </p:cTn>
                                        <p:tgtEl>
                                          <p:spTgt spid="4"/>
                                        </p:tgtEl>
                                        <p:attrNameLst>
                                          <p:attrName>style.visibility</p:attrName>
                                        </p:attrNameLst>
                                      </p:cBhvr>
                                      <p:to>
                                        <p:strVal val="visible"/>
                                      </p:to>
                                    </p:set>
                                    <p:anim calcmode="lin" valueType="num">
                                      <p:cBhvr>
                                        <p:cTn id="65" dur="1000" fill="hold"/>
                                        <p:tgtEl>
                                          <p:spTgt spid="4"/>
                                        </p:tgtEl>
                                        <p:attrNameLst>
                                          <p:attrName>ppt_w</p:attrName>
                                        </p:attrNameLst>
                                      </p:cBhvr>
                                      <p:tavLst>
                                        <p:tav tm="0">
                                          <p:val>
                                            <p:fltVal val="0"/>
                                          </p:val>
                                        </p:tav>
                                        <p:tav tm="100000">
                                          <p:val>
                                            <p:strVal val="#ppt_w"/>
                                          </p:val>
                                        </p:tav>
                                      </p:tavLst>
                                    </p:anim>
                                    <p:anim calcmode="lin" valueType="num">
                                      <p:cBhvr>
                                        <p:cTn id="66" dur="1000" fill="hold"/>
                                        <p:tgtEl>
                                          <p:spTgt spid="4"/>
                                        </p:tgtEl>
                                        <p:attrNameLst>
                                          <p:attrName>ppt_h</p:attrName>
                                        </p:attrNameLst>
                                      </p:cBhvr>
                                      <p:tavLst>
                                        <p:tav tm="0">
                                          <p:val>
                                            <p:fltVal val="0"/>
                                          </p:val>
                                        </p:tav>
                                        <p:tav tm="100000">
                                          <p:val>
                                            <p:strVal val="#ppt_h"/>
                                          </p:val>
                                        </p:tav>
                                      </p:tavLst>
                                    </p:anim>
                                    <p:anim calcmode="lin" valueType="num">
                                      <p:cBhvr>
                                        <p:cTn id="67" dur="1000" fill="hold"/>
                                        <p:tgtEl>
                                          <p:spTgt spid="4"/>
                                        </p:tgtEl>
                                        <p:attrNameLst>
                                          <p:attrName>style.rotation</p:attrName>
                                        </p:attrNameLst>
                                      </p:cBhvr>
                                      <p:tavLst>
                                        <p:tav tm="0">
                                          <p:val>
                                            <p:fltVal val="90"/>
                                          </p:val>
                                        </p:tav>
                                        <p:tav tm="100000">
                                          <p:val>
                                            <p:fltVal val="0"/>
                                          </p:val>
                                        </p:tav>
                                      </p:tavLst>
                                    </p:anim>
                                    <p:animEffect transition="in" filter="fade">
                                      <p:cBhvr>
                                        <p:cTn id="68" dur="1000"/>
                                        <p:tgtEl>
                                          <p:spTgt spid="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wipe(left)">
                                      <p:cBhvr>
                                        <p:cTn id="73" dur="500"/>
                                        <p:tgtEl>
                                          <p:spTgt spid="9"/>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2"/>
                                        </p:tgtEl>
                                        <p:attrNameLst>
                                          <p:attrName>style.visibility</p:attrName>
                                        </p:attrNameLst>
                                      </p:cBhvr>
                                      <p:to>
                                        <p:strVal val="visible"/>
                                      </p:to>
                                    </p:set>
                                    <p:anim calcmode="lin" valueType="num">
                                      <p:cBhvr>
                                        <p:cTn id="78" dur="500" fill="hold"/>
                                        <p:tgtEl>
                                          <p:spTgt spid="2"/>
                                        </p:tgtEl>
                                        <p:attrNameLst>
                                          <p:attrName>ppt_w</p:attrName>
                                        </p:attrNameLst>
                                      </p:cBhvr>
                                      <p:tavLst>
                                        <p:tav tm="0">
                                          <p:val>
                                            <p:fltVal val="0"/>
                                          </p:val>
                                        </p:tav>
                                        <p:tav tm="100000">
                                          <p:val>
                                            <p:strVal val="#ppt_w"/>
                                          </p:val>
                                        </p:tav>
                                      </p:tavLst>
                                    </p:anim>
                                    <p:anim calcmode="lin" valueType="num">
                                      <p:cBhvr>
                                        <p:cTn id="79" dur="500" fill="hold"/>
                                        <p:tgtEl>
                                          <p:spTgt spid="2"/>
                                        </p:tgtEl>
                                        <p:attrNameLst>
                                          <p:attrName>ppt_h</p:attrName>
                                        </p:attrNameLst>
                                      </p:cBhvr>
                                      <p:tavLst>
                                        <p:tav tm="0">
                                          <p:val>
                                            <p:fltVal val="0"/>
                                          </p:val>
                                        </p:tav>
                                        <p:tav tm="100000">
                                          <p:val>
                                            <p:strVal val="#ppt_h"/>
                                          </p:val>
                                        </p:tav>
                                      </p:tavLst>
                                    </p:anim>
                                    <p:animEffect transition="in" filter="fade">
                                      <p:cBhvr>
                                        <p:cTn id="80" dur="500"/>
                                        <p:tgtEl>
                                          <p:spTgt spid="2"/>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nodeType="clickEffect">
                                  <p:stCondLst>
                                    <p:cond delay="0"/>
                                  </p:stCondLst>
                                  <p:childTnLst>
                                    <p:set>
                                      <p:cBhvr>
                                        <p:cTn id="84" dur="1" fill="hold">
                                          <p:stCondLst>
                                            <p:cond delay="0"/>
                                          </p:stCondLst>
                                        </p:cTn>
                                        <p:tgtEl>
                                          <p:spTgt spid="2">
                                            <p:txEl>
                                              <p:pRg st="0" end="0"/>
                                            </p:txEl>
                                          </p:spTgt>
                                        </p:tgtEl>
                                        <p:attrNameLst>
                                          <p:attrName>style.visibility</p:attrName>
                                        </p:attrNameLst>
                                      </p:cBhvr>
                                      <p:to>
                                        <p:strVal val="visible"/>
                                      </p:to>
                                    </p:set>
                                    <p:animEffect transition="in" filter="wipe(left)">
                                      <p:cBhvr>
                                        <p:cTn id="85" dur="500"/>
                                        <p:tgtEl>
                                          <p:spTgt spid="2">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xit" presetSubtype="2" fill="hold" nodeType="clickEffect">
                                  <p:stCondLst>
                                    <p:cond delay="0"/>
                                  </p:stCondLst>
                                  <p:childTnLst>
                                    <p:animEffect transition="out" filter="wipe(right)">
                                      <p:cBhvr>
                                        <p:cTn id="89" dur="500"/>
                                        <p:tgtEl>
                                          <p:spTgt spid="2">
                                            <p:txEl>
                                              <p:pRg st="0" end="0"/>
                                            </p:txEl>
                                          </p:spTgt>
                                        </p:tgtEl>
                                      </p:cBhvr>
                                    </p:animEffect>
                                    <p:set>
                                      <p:cBhvr>
                                        <p:cTn id="90"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22" presetClass="exit" presetSubtype="8" fill="hold" nodeType="clickEffect">
                                  <p:stCondLst>
                                    <p:cond delay="0"/>
                                  </p:stCondLst>
                                  <p:childTnLst>
                                    <p:animEffect transition="out" filter="wipe(left)">
                                      <p:cBhvr>
                                        <p:cTn id="94" dur="500"/>
                                        <p:tgtEl>
                                          <p:spTgt spid="2">
                                            <p:txEl>
                                              <p:pRg st="0" end="0"/>
                                            </p:txEl>
                                          </p:spTgt>
                                        </p:tgtEl>
                                      </p:cBhvr>
                                    </p:animEffect>
                                    <p:set>
                                      <p:cBhvr>
                                        <p:cTn id="95"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5"/>
                                        </p:tgtEl>
                                        <p:attrNameLst>
                                          <p:attrName>style.visibility</p:attrName>
                                        </p:attrNameLst>
                                      </p:cBhvr>
                                      <p:to>
                                        <p:strVal val="visible"/>
                                      </p:to>
                                    </p:set>
                                    <p:animEffect transition="in" filter="wipe(left)">
                                      <p:cBhvr>
                                        <p:cTn id="10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3" grpId="0"/>
      <p:bldP spid="44" grpId="0" animBg="1"/>
      <p:bldP spid="45" grpId="0"/>
      <p:bldP spid="46" grpId="0" animBg="1"/>
      <p:bldP spid="47" grpId="0"/>
      <p:bldP spid="2" grpId="0" animBg="1"/>
      <p:bldP spid="9" grpId="0" animBg="1"/>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ontent Placeholder 11"/>
          <p:cNvGraphicFramePr>
            <a:graphicFrameLocks noGrp="1"/>
          </p:cNvGraphicFramePr>
          <p:nvPr>
            <p:ph sz="quarter" idx="13"/>
            <p:extLst>
              <p:ext uri="{D42A27DB-BD31-4B8C-83A1-F6EECF244321}">
                <p14:modId xmlns:p14="http://schemas.microsoft.com/office/powerpoint/2010/main" val="2311427708"/>
              </p:ext>
            </p:extLst>
          </p:nvPr>
        </p:nvGraphicFramePr>
        <p:xfrm>
          <a:off x="60492" y="825578"/>
          <a:ext cx="11315786" cy="62394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TextBox 12"/>
          <p:cNvSpPr txBox="1"/>
          <p:nvPr/>
        </p:nvSpPr>
        <p:spPr>
          <a:xfrm>
            <a:off x="5257195" y="2368883"/>
            <a:ext cx="4525983" cy="4893647"/>
          </a:xfrm>
          <a:prstGeom prst="rect">
            <a:avLst/>
          </a:prstGeom>
          <a:noFill/>
        </p:spPr>
        <p:txBody>
          <a:bodyPr wrap="square" rtlCol="0">
            <a:spAutoFit/>
          </a:bodyPr>
          <a:lstStyle/>
          <a:p>
            <a:endParaRPr lang="en-IN" sz="2400" b="1" dirty="0" smtClean="0"/>
          </a:p>
          <a:p>
            <a:pPr marL="342900" indent="-342900">
              <a:buFont typeface="Arial" panose="020B0604020202020204" pitchFamily="34" charset="0"/>
              <a:buChar char="•"/>
            </a:pPr>
            <a:endParaRPr lang="en-IN" sz="2400" b="1" dirty="0"/>
          </a:p>
          <a:p>
            <a:pPr marL="342900" indent="-342900">
              <a:buFont typeface="Arial" panose="020B0604020202020204" pitchFamily="34" charset="0"/>
              <a:buChar char="•"/>
            </a:pPr>
            <a:endParaRPr lang="en-IN" sz="2400" b="1" dirty="0" smtClean="0"/>
          </a:p>
          <a:p>
            <a:pPr marL="342900" indent="-342900">
              <a:buFont typeface="Arial" panose="020B0604020202020204" pitchFamily="34" charset="0"/>
              <a:buChar char="•"/>
            </a:pPr>
            <a:endParaRPr lang="en-IN" sz="2400" b="1" dirty="0" smtClean="0"/>
          </a:p>
          <a:p>
            <a:pPr marL="342900" indent="-342900">
              <a:buFont typeface="Arial" panose="020B0604020202020204" pitchFamily="34" charset="0"/>
              <a:buChar char="•"/>
            </a:pPr>
            <a:r>
              <a:rPr lang="en-IN" sz="2400" b="1" dirty="0" smtClean="0"/>
              <a:t>Lower than Western Ghats. The highest peak of </a:t>
            </a:r>
            <a:r>
              <a:rPr lang="en-IN" sz="2400" b="1" dirty="0"/>
              <a:t>E</a:t>
            </a:r>
            <a:r>
              <a:rPr lang="en-IN" sz="2400" b="1" dirty="0" smtClean="0"/>
              <a:t>astern Ghats in </a:t>
            </a:r>
            <a:r>
              <a:rPr lang="en-IN" sz="2400" b="1" dirty="0" err="1" smtClean="0"/>
              <a:t>Mahengragiri</a:t>
            </a:r>
            <a:r>
              <a:rPr lang="en-IN" sz="2400" b="1" dirty="0" smtClean="0"/>
              <a:t>(1501m)</a:t>
            </a:r>
          </a:p>
          <a:p>
            <a:pPr marL="342900" indent="-342900">
              <a:buFont typeface="Arial" panose="020B0604020202020204" pitchFamily="34" charset="0"/>
              <a:buChar char="•"/>
            </a:pPr>
            <a:endParaRPr lang="en-IN" sz="2400" b="1" dirty="0" smtClean="0"/>
          </a:p>
          <a:p>
            <a:pPr marL="342900" indent="-342900">
              <a:buFont typeface="Arial" panose="020B0604020202020204" pitchFamily="34" charset="0"/>
              <a:buChar char="•"/>
            </a:pPr>
            <a:r>
              <a:rPr lang="en-IN" sz="2400" b="1" dirty="0" smtClean="0"/>
              <a:t>They stretch from Mahanadi valley to the </a:t>
            </a:r>
            <a:r>
              <a:rPr lang="en-IN" sz="2400" b="1" dirty="0" err="1"/>
              <a:t>N</a:t>
            </a:r>
            <a:r>
              <a:rPr lang="en-IN" sz="2400" b="1" dirty="0" err="1" smtClean="0"/>
              <a:t>ilgiri</a:t>
            </a:r>
            <a:r>
              <a:rPr lang="en-IN" sz="2400" b="1" dirty="0" smtClean="0"/>
              <a:t> hills</a:t>
            </a:r>
          </a:p>
          <a:p>
            <a:pPr marL="342900" indent="-342900">
              <a:buFont typeface="Arial" panose="020B0604020202020204" pitchFamily="34" charset="0"/>
              <a:buChar char="•"/>
            </a:pPr>
            <a:endParaRPr lang="en-IN" sz="2400" b="1" dirty="0"/>
          </a:p>
          <a:p>
            <a:pPr marL="342900" indent="-342900">
              <a:buFont typeface="Arial" panose="020B0604020202020204" pitchFamily="34" charset="0"/>
              <a:buChar char="•"/>
            </a:pPr>
            <a:endParaRPr lang="en-IN" sz="2400" b="1" dirty="0" smtClean="0"/>
          </a:p>
          <a:p>
            <a:r>
              <a:rPr lang="en-IN" sz="2400" b="1" dirty="0" smtClean="0"/>
              <a:t> </a:t>
            </a:r>
            <a:endParaRPr lang="en-US" sz="2400" b="1" dirty="0" smtClean="0"/>
          </a:p>
        </p:txBody>
      </p:sp>
      <p:sp>
        <p:nvSpPr>
          <p:cNvPr id="14" name="TextBox 13"/>
          <p:cNvSpPr txBox="1"/>
          <p:nvPr/>
        </p:nvSpPr>
        <p:spPr>
          <a:xfrm>
            <a:off x="105979" y="1933574"/>
            <a:ext cx="5396986" cy="6001643"/>
          </a:xfrm>
          <a:prstGeom prst="rect">
            <a:avLst/>
          </a:prstGeom>
          <a:noFill/>
        </p:spPr>
        <p:txBody>
          <a:bodyPr wrap="square" rtlCol="0">
            <a:spAutoFit/>
          </a:bodyPr>
          <a:lstStyle/>
          <a:p>
            <a:endParaRPr lang="en-US" sz="2000" b="1" dirty="0" smtClean="0"/>
          </a:p>
          <a:p>
            <a:endParaRPr lang="en-US" sz="3200" b="1" dirty="0"/>
          </a:p>
          <a:p>
            <a:pPr marL="342900" indent="-342900">
              <a:buFont typeface="Arial" panose="020B0604020202020204" pitchFamily="34" charset="0"/>
              <a:buChar char="•"/>
            </a:pPr>
            <a:r>
              <a:rPr lang="en-IN" sz="2400" b="1" dirty="0" smtClean="0"/>
              <a:t>Continuous and can be crossed through passes only.</a:t>
            </a:r>
          </a:p>
          <a:p>
            <a:pPr marL="342900" indent="-342900">
              <a:buFont typeface="Arial" panose="020B0604020202020204" pitchFamily="34" charset="0"/>
              <a:buChar char="•"/>
            </a:pPr>
            <a:endParaRPr lang="en-IN" sz="2400" b="1" dirty="0" smtClean="0"/>
          </a:p>
          <a:p>
            <a:pPr marL="342900" indent="-342900">
              <a:buFont typeface="Arial" panose="020B0604020202020204" pitchFamily="34" charset="0"/>
              <a:buChar char="•"/>
            </a:pPr>
            <a:r>
              <a:rPr lang="en-IN" sz="2400" b="1" dirty="0" smtClean="0"/>
              <a:t>Higher than Eastern </a:t>
            </a:r>
            <a:r>
              <a:rPr lang="en-IN" sz="2400" b="1" dirty="0"/>
              <a:t>G</a:t>
            </a:r>
            <a:r>
              <a:rPr lang="en-IN" sz="2400" b="1" dirty="0" smtClean="0"/>
              <a:t>hats. The highest peak of </a:t>
            </a:r>
            <a:r>
              <a:rPr lang="en-IN" sz="2400" b="1" dirty="0"/>
              <a:t>W</a:t>
            </a:r>
            <a:r>
              <a:rPr lang="en-IN" sz="2400" b="1" dirty="0" smtClean="0"/>
              <a:t>estern </a:t>
            </a:r>
            <a:r>
              <a:rPr lang="en-IN" sz="2400" b="1" dirty="0"/>
              <a:t>G</a:t>
            </a:r>
            <a:r>
              <a:rPr lang="en-IN" sz="2400" b="1" dirty="0" smtClean="0"/>
              <a:t>hats is </a:t>
            </a:r>
            <a:r>
              <a:rPr lang="en-IN" sz="2400" b="1" dirty="0" err="1" smtClean="0"/>
              <a:t>Anamudi</a:t>
            </a:r>
            <a:r>
              <a:rPr lang="en-IN" sz="2400" b="1" dirty="0"/>
              <a:t> </a:t>
            </a:r>
            <a:r>
              <a:rPr lang="en-IN" sz="2400" b="1" dirty="0" smtClean="0"/>
              <a:t>(2659m).</a:t>
            </a:r>
            <a:endParaRPr lang="en-IN" sz="2400" b="1" dirty="0"/>
          </a:p>
          <a:p>
            <a:pPr marL="342900" indent="-342900">
              <a:buFont typeface="Arial" panose="020B0604020202020204" pitchFamily="34" charset="0"/>
              <a:buChar char="•"/>
            </a:pPr>
            <a:endParaRPr lang="en-IN" sz="2400" b="1" dirty="0"/>
          </a:p>
          <a:p>
            <a:pPr marL="342900" indent="-342900">
              <a:buFont typeface="Arial" panose="020B0604020202020204" pitchFamily="34" charset="0"/>
              <a:buChar char="•"/>
            </a:pPr>
            <a:r>
              <a:rPr lang="en-IN" sz="2400" b="1" dirty="0" smtClean="0"/>
              <a:t>They Stretch from </a:t>
            </a:r>
            <a:r>
              <a:rPr lang="en-IN" sz="2400" b="1" dirty="0" err="1" smtClean="0"/>
              <a:t>tapi</a:t>
            </a:r>
            <a:r>
              <a:rPr lang="en-IN" sz="2400" b="1" dirty="0" smtClean="0"/>
              <a:t> to the south of </a:t>
            </a:r>
            <a:r>
              <a:rPr lang="en-IN" sz="2400" b="1" dirty="0" err="1" smtClean="0"/>
              <a:t>Nilgiri</a:t>
            </a:r>
            <a:r>
              <a:rPr lang="en-IN" sz="2400" b="1" dirty="0" smtClean="0"/>
              <a:t> hills.                             </a:t>
            </a:r>
          </a:p>
          <a:p>
            <a:pPr marL="342900" indent="-342900">
              <a:buFont typeface="Arial" panose="020B0604020202020204" pitchFamily="34" charset="0"/>
              <a:buChar char="•"/>
            </a:pPr>
            <a:endParaRPr lang="en-IN" sz="2400" b="1" dirty="0"/>
          </a:p>
          <a:p>
            <a:pPr marL="342900" indent="-342900">
              <a:buFont typeface="Arial" panose="020B0604020202020204" pitchFamily="34" charset="0"/>
              <a:buChar char="•"/>
            </a:pPr>
            <a:endParaRPr lang="en-IN" sz="2400" b="1" dirty="0" smtClean="0"/>
          </a:p>
          <a:p>
            <a:pPr marL="342900" indent="-342900">
              <a:buFont typeface="Arial" panose="020B0604020202020204" pitchFamily="34" charset="0"/>
              <a:buChar char="•"/>
            </a:pPr>
            <a:endParaRPr lang="en-IN" sz="2400" b="1" dirty="0"/>
          </a:p>
          <a:p>
            <a:pPr marL="342900" indent="-342900">
              <a:buFont typeface="Arial" panose="020B0604020202020204" pitchFamily="34" charset="0"/>
              <a:buChar char="•"/>
            </a:pPr>
            <a:endParaRPr lang="en-IN" sz="2400" b="1" dirty="0" smtClean="0"/>
          </a:p>
          <a:p>
            <a:pPr marL="342900" indent="-342900">
              <a:buFont typeface="Arial" panose="020B0604020202020204" pitchFamily="34" charset="0"/>
              <a:buChar char="•"/>
            </a:pPr>
            <a:endParaRPr lang="en-US" sz="2000" b="1" dirty="0"/>
          </a:p>
        </p:txBody>
      </p:sp>
      <p:sp>
        <p:nvSpPr>
          <p:cNvPr id="2" name="TextBox 1"/>
          <p:cNvSpPr txBox="1"/>
          <p:nvPr/>
        </p:nvSpPr>
        <p:spPr>
          <a:xfrm>
            <a:off x="1554714" y="146964"/>
            <a:ext cx="7870075" cy="1107996"/>
          </a:xfrm>
          <a:prstGeom prst="rect">
            <a:avLst/>
          </a:prstGeom>
          <a:noFill/>
        </p:spPr>
        <p:txBody>
          <a:bodyPr wrap="square" rtlCol="0">
            <a:spAutoFit/>
          </a:bodyPr>
          <a:lstStyle/>
          <a:p>
            <a:r>
              <a:rPr lang="en-IN" sz="6600" b="1" dirty="0">
                <a:solidFill>
                  <a:schemeClr val="accent5">
                    <a:lumMod val="50000"/>
                  </a:schemeClr>
                </a:solidFill>
                <a:latin typeface="Freestyle Script" panose="030804020302050B0404" pitchFamily="66" charset="0"/>
              </a:rPr>
              <a:t>W</a:t>
            </a:r>
            <a:r>
              <a:rPr lang="en-IN" sz="6600" b="1" dirty="0" smtClean="0">
                <a:solidFill>
                  <a:schemeClr val="accent5">
                    <a:lumMod val="50000"/>
                  </a:schemeClr>
                </a:solidFill>
                <a:latin typeface="Freestyle Script" panose="030804020302050B0404" pitchFamily="66" charset="0"/>
              </a:rPr>
              <a:t>estern Ghats and </a:t>
            </a:r>
            <a:r>
              <a:rPr lang="en-IN" sz="6600" b="1" dirty="0">
                <a:solidFill>
                  <a:schemeClr val="accent5">
                    <a:lumMod val="50000"/>
                  </a:schemeClr>
                </a:solidFill>
                <a:latin typeface="Freestyle Script" panose="030804020302050B0404" pitchFamily="66" charset="0"/>
              </a:rPr>
              <a:t>Eastern Ghats </a:t>
            </a:r>
            <a:endParaRPr lang="en-US" sz="6600" b="1" dirty="0">
              <a:solidFill>
                <a:schemeClr val="accent5">
                  <a:lumMod val="50000"/>
                </a:schemeClr>
              </a:solidFill>
              <a:latin typeface="Freestyle Script" panose="030804020302050B0404" pitchFamily="66" charset="0"/>
            </a:endParaRPr>
          </a:p>
        </p:txBody>
      </p:sp>
      <p:sp>
        <p:nvSpPr>
          <p:cNvPr id="3" name="TextBox 2"/>
          <p:cNvSpPr txBox="1"/>
          <p:nvPr/>
        </p:nvSpPr>
        <p:spPr>
          <a:xfrm>
            <a:off x="5267405" y="2686414"/>
            <a:ext cx="3700051" cy="830997"/>
          </a:xfrm>
          <a:prstGeom prst="rect">
            <a:avLst/>
          </a:prstGeom>
          <a:noFill/>
        </p:spPr>
        <p:txBody>
          <a:bodyPr wrap="square" rtlCol="0">
            <a:spAutoFit/>
          </a:bodyPr>
          <a:lstStyle/>
          <a:p>
            <a:pPr marL="342900" indent="-342900">
              <a:buFont typeface="Arial" panose="020B0604020202020204" pitchFamily="34" charset="0"/>
              <a:buChar char="•"/>
            </a:pPr>
            <a:r>
              <a:rPr lang="en-IN" sz="2400" b="1" dirty="0" smtClean="0"/>
              <a:t>Discontinuous .Irregular and dissected by rivers.</a:t>
            </a:r>
            <a:endParaRPr lang="en-US" sz="2400" b="1" dirty="0"/>
          </a:p>
        </p:txBody>
      </p:sp>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83178" y="0"/>
            <a:ext cx="2408822" cy="6766560"/>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90755369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5274" y="-296015"/>
            <a:ext cx="10364451" cy="1596177"/>
          </a:xfrm>
        </p:spPr>
        <p:txBody>
          <a:bodyPr/>
          <a:lstStyle/>
          <a:p>
            <a:pPr algn="ctr"/>
            <a:r>
              <a:rPr lang="en-IN" b="1" u="sng" dirty="0" smtClean="0">
                <a:latin typeface="Lucida Calligraphy" panose="03010101010101010101" pitchFamily="66" charset="0"/>
              </a:rPr>
              <a:t>Contribution</a:t>
            </a:r>
            <a:r>
              <a:rPr lang="en-IN" b="1" u="sng" dirty="0" smtClean="0">
                <a:solidFill>
                  <a:schemeClr val="bg1"/>
                </a:solidFill>
                <a:latin typeface="Lucida Calligraphy" panose="03010101010101010101" pitchFamily="66" charset="0"/>
              </a:rPr>
              <a:t>        </a:t>
            </a:r>
            <a:endParaRPr lang="en-US" b="1" u="sng" dirty="0">
              <a:solidFill>
                <a:schemeClr val="bg1"/>
              </a:solidFill>
              <a:latin typeface="Lucida Calligraphy" panose="03010101010101010101" pitchFamily="66" charset="0"/>
            </a:endParaRPr>
          </a:p>
        </p:txBody>
      </p:sp>
      <p:sp>
        <p:nvSpPr>
          <p:cNvPr id="3" name="Content Placeholder 2"/>
          <p:cNvSpPr>
            <a:spLocks noGrp="1"/>
          </p:cNvSpPr>
          <p:nvPr>
            <p:ph idx="1"/>
          </p:nvPr>
        </p:nvSpPr>
        <p:spPr>
          <a:xfrm>
            <a:off x="784859" y="223700"/>
            <a:ext cx="11064866" cy="6529797"/>
          </a:xfrm>
        </p:spPr>
        <p:txBody>
          <a:bodyPr>
            <a:normAutofit fontScale="25000" lnSpcReduction="20000"/>
          </a:bodyPr>
          <a:lstStyle/>
          <a:p>
            <a:pPr marL="0" indent="0" algn="ctr">
              <a:buNone/>
            </a:pPr>
            <a:endParaRPr lang="en-IN" sz="11200" b="1" dirty="0" smtClean="0"/>
          </a:p>
          <a:p>
            <a:pPr marL="0" indent="0" algn="ctr">
              <a:buNone/>
            </a:pPr>
            <a:endParaRPr lang="en-IN" sz="11200" b="1" dirty="0" smtClean="0"/>
          </a:p>
          <a:p>
            <a:pPr marL="0" indent="0" algn="ctr">
              <a:buNone/>
            </a:pPr>
            <a:r>
              <a:rPr lang="en-IN" sz="11200" b="1" dirty="0" err="1" smtClean="0"/>
              <a:t>Avlokita</a:t>
            </a:r>
            <a:r>
              <a:rPr lang="en-IN" sz="11200" b="1" dirty="0" smtClean="0"/>
              <a:t>-Facts</a:t>
            </a:r>
          </a:p>
          <a:p>
            <a:pPr marL="0" indent="0" algn="ctr">
              <a:buNone/>
            </a:pPr>
            <a:endParaRPr lang="en-IN" sz="11200" b="1" dirty="0" smtClean="0"/>
          </a:p>
          <a:p>
            <a:pPr marL="0" indent="0" algn="ctr">
              <a:buNone/>
            </a:pPr>
            <a:r>
              <a:rPr lang="en-IN" sz="11200" b="1" dirty="0" err="1" smtClean="0"/>
              <a:t>Suhani</a:t>
            </a:r>
            <a:r>
              <a:rPr lang="en-IN" sz="11200" b="1" dirty="0" smtClean="0"/>
              <a:t> - Pictures</a:t>
            </a:r>
          </a:p>
          <a:p>
            <a:pPr marL="0" indent="0" algn="ctr">
              <a:buNone/>
            </a:pPr>
            <a:endParaRPr lang="en-IN" sz="11200" b="1" dirty="0" smtClean="0"/>
          </a:p>
          <a:p>
            <a:pPr marL="0" indent="0" algn="ctr">
              <a:buNone/>
            </a:pPr>
            <a:r>
              <a:rPr lang="en-IN" sz="11200" b="1" dirty="0" err="1"/>
              <a:t>Ashit</a:t>
            </a:r>
            <a:r>
              <a:rPr lang="en-IN" sz="11200" b="1" dirty="0"/>
              <a:t> – Making </a:t>
            </a:r>
            <a:r>
              <a:rPr lang="en-IN" sz="11200" b="1" dirty="0" smtClean="0"/>
              <a:t>Quiz</a:t>
            </a:r>
          </a:p>
          <a:p>
            <a:pPr marL="0" indent="0" algn="ctr">
              <a:buNone/>
            </a:pPr>
            <a:endParaRPr lang="en-IN" sz="11200" b="1" dirty="0"/>
          </a:p>
          <a:p>
            <a:pPr marL="0" indent="0" algn="ctr">
              <a:buNone/>
            </a:pPr>
            <a:r>
              <a:rPr lang="en-IN" sz="11200" b="1" dirty="0" err="1" smtClean="0"/>
              <a:t>Avani</a:t>
            </a:r>
            <a:r>
              <a:rPr lang="en-IN" sz="11200" b="1" dirty="0" smtClean="0"/>
              <a:t>- Content</a:t>
            </a:r>
          </a:p>
          <a:p>
            <a:pPr marL="0" indent="0" algn="ctr">
              <a:buNone/>
            </a:pPr>
            <a:endParaRPr lang="en-IN" sz="11200" b="1" dirty="0" smtClean="0"/>
          </a:p>
          <a:p>
            <a:pPr marL="0" indent="0" algn="ctr">
              <a:buNone/>
            </a:pPr>
            <a:r>
              <a:rPr lang="en-IN" sz="11200" b="1" dirty="0" err="1" smtClean="0"/>
              <a:t>Ashit</a:t>
            </a:r>
            <a:r>
              <a:rPr lang="en-IN" sz="11200" b="1" dirty="0" smtClean="0"/>
              <a:t>- </a:t>
            </a:r>
            <a:r>
              <a:rPr lang="en-IN" sz="11200" b="1" dirty="0"/>
              <a:t>Suggesting Editing </a:t>
            </a:r>
            <a:r>
              <a:rPr lang="en-IN" sz="11200" b="1" dirty="0" smtClean="0"/>
              <a:t>Ideas</a:t>
            </a:r>
          </a:p>
          <a:p>
            <a:pPr marL="0" indent="0" algn="ctr">
              <a:buNone/>
            </a:pPr>
            <a:endParaRPr lang="en-IN" sz="11200" b="1" dirty="0" smtClean="0"/>
          </a:p>
          <a:p>
            <a:pPr marL="0" indent="0" algn="ctr">
              <a:buNone/>
            </a:pPr>
            <a:r>
              <a:rPr lang="en-IN" sz="11200" b="1" dirty="0" err="1"/>
              <a:t>Bhavika</a:t>
            </a:r>
            <a:r>
              <a:rPr lang="en-IN" sz="11200" b="1" dirty="0"/>
              <a:t> – Editing And Formatting </a:t>
            </a:r>
            <a:r>
              <a:rPr lang="en-IN" sz="11200" b="1" dirty="0" smtClean="0"/>
              <a:t>slides</a:t>
            </a:r>
            <a:endParaRPr lang="en-IN" sz="11200" b="1" dirty="0"/>
          </a:p>
          <a:p>
            <a:pPr marL="0" indent="0" algn="ctr">
              <a:buNone/>
            </a:pPr>
            <a:endParaRPr lang="en-IN" sz="11200" b="1" dirty="0"/>
          </a:p>
          <a:p>
            <a:pPr marL="0" indent="0" algn="ctr">
              <a:buNone/>
            </a:pPr>
            <a:r>
              <a:rPr lang="en-IN" sz="11200" b="1" dirty="0" smtClean="0"/>
              <a:t>All of the members - Narration</a:t>
            </a:r>
          </a:p>
          <a:p>
            <a:pPr marL="0" indent="0" algn="ctr">
              <a:buNone/>
            </a:pPr>
            <a:endParaRPr lang="en-IN" sz="11200" b="1" dirty="0"/>
          </a:p>
          <a:p>
            <a:pPr marL="0" indent="0" algn="ctr">
              <a:buNone/>
            </a:pPr>
            <a:endParaRPr lang="en-IN" sz="11200" b="1" dirty="0" smtClean="0"/>
          </a:p>
          <a:p>
            <a:pPr marL="0" indent="0" algn="ctr">
              <a:buNone/>
            </a:pPr>
            <a:endParaRPr lang="en-IN" dirty="0" smtClean="0"/>
          </a:p>
          <a:p>
            <a:pPr marL="0" indent="0" algn="ctr">
              <a:buNone/>
            </a:pPr>
            <a:endParaRPr lang="en-IN" dirty="0" smtClean="0"/>
          </a:p>
          <a:p>
            <a:pPr marL="0" indent="0" algn="ctr">
              <a:buNone/>
            </a:pPr>
            <a:endParaRPr lang="en-IN" dirty="0" smtClean="0"/>
          </a:p>
          <a:p>
            <a:pPr marL="0" indent="0" algn="ctr">
              <a:buNone/>
            </a:pPr>
            <a:r>
              <a:rPr lang="en-IN" dirty="0" smtClean="0"/>
              <a:t> </a:t>
            </a:r>
          </a:p>
          <a:p>
            <a:pPr marL="0" indent="0" algn="ctr">
              <a:buNone/>
            </a:pPr>
            <a:endParaRPr lang="en-US" dirty="0"/>
          </a:p>
        </p:txBody>
      </p:sp>
      <p:pic>
        <p:nvPicPr>
          <p:cNvPr id="4" name="Recorded Sound">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2596948" y="3183798"/>
            <a:ext cx="609600" cy="609600"/>
          </a:xfrm>
          <a:prstGeom prst="rect">
            <a:avLst/>
          </a:prstGeom>
        </p:spPr>
      </p:pic>
    </p:spTree>
    <p:extLst>
      <p:ext uri="{BB962C8B-B14F-4D97-AF65-F5344CB8AC3E}">
        <p14:creationId xmlns:p14="http://schemas.microsoft.com/office/powerpoint/2010/main" val="7392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5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8" dur="15000" fill="hold"/>
                                        <p:tgtEl>
                                          <p:spTgt spid="3">
                                            <p:txEl>
                                              <p:pRg st="2" end="2"/>
                                            </p:txEl>
                                          </p:spTgt>
                                        </p:tgtEl>
                                        <p:attrNameLst>
                                          <p:attrName>ppt_y</p:attrName>
                                        </p:attrNameLst>
                                      </p:cBhvr>
                                      <p:tavLst>
                                        <p:tav tm="0">
                                          <p:val>
                                            <p:strVal val="#ppt_y+1"/>
                                          </p:val>
                                        </p:tav>
                                        <p:tav tm="100000">
                                          <p:val>
                                            <p:strVal val="#ppt_y-1"/>
                                          </p:val>
                                        </p:tav>
                                      </p:tavLst>
                                    </p:anim>
                                  </p:childTnLst>
                                </p:cTn>
                              </p:par>
                              <p:par>
                                <p:cTn id="9" presetID="28"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p:cTn id="11" dur="15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2" dur="15000" fill="hold"/>
                                        <p:tgtEl>
                                          <p:spTgt spid="3">
                                            <p:txEl>
                                              <p:pRg st="4" end="4"/>
                                            </p:txEl>
                                          </p:spTgt>
                                        </p:tgtEl>
                                        <p:attrNameLst>
                                          <p:attrName>ppt_y</p:attrName>
                                        </p:attrNameLst>
                                      </p:cBhvr>
                                      <p:tavLst>
                                        <p:tav tm="0">
                                          <p:val>
                                            <p:strVal val="#ppt_y+1"/>
                                          </p:val>
                                        </p:tav>
                                        <p:tav tm="100000">
                                          <p:val>
                                            <p:strVal val="#ppt_y-1"/>
                                          </p:val>
                                        </p:tav>
                                      </p:tavLst>
                                    </p:anim>
                                  </p:childTnLst>
                                </p:cTn>
                              </p:par>
                              <p:par>
                                <p:cTn id="13" presetID="28"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p:cTn id="15" dur="15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6" dur="15000" fill="hold"/>
                                        <p:tgtEl>
                                          <p:spTgt spid="3">
                                            <p:txEl>
                                              <p:pRg st="6" end="6"/>
                                            </p:txEl>
                                          </p:spTgt>
                                        </p:tgtEl>
                                        <p:attrNameLst>
                                          <p:attrName>ppt_y</p:attrName>
                                        </p:attrNameLst>
                                      </p:cBhvr>
                                      <p:tavLst>
                                        <p:tav tm="0">
                                          <p:val>
                                            <p:strVal val="#ppt_y+1"/>
                                          </p:val>
                                        </p:tav>
                                        <p:tav tm="100000">
                                          <p:val>
                                            <p:strVal val="#ppt_y-1"/>
                                          </p:val>
                                        </p:tav>
                                      </p:tavLst>
                                    </p:anim>
                                  </p:childTnLst>
                                </p:cTn>
                              </p:par>
                              <p:par>
                                <p:cTn id="17" presetID="28"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p:cTn id="19" dur="15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0" dur="15000" fill="hold"/>
                                        <p:tgtEl>
                                          <p:spTgt spid="3">
                                            <p:txEl>
                                              <p:pRg st="8" end="8"/>
                                            </p:txEl>
                                          </p:spTgt>
                                        </p:tgtEl>
                                        <p:attrNameLst>
                                          <p:attrName>ppt_y</p:attrName>
                                        </p:attrNameLst>
                                      </p:cBhvr>
                                      <p:tavLst>
                                        <p:tav tm="0">
                                          <p:val>
                                            <p:strVal val="#ppt_y+1"/>
                                          </p:val>
                                        </p:tav>
                                        <p:tav tm="100000">
                                          <p:val>
                                            <p:strVal val="#ppt_y-1"/>
                                          </p:val>
                                        </p:tav>
                                      </p:tavLst>
                                    </p:anim>
                                  </p:childTnLst>
                                </p:cTn>
                              </p:par>
                              <p:par>
                                <p:cTn id="21" presetID="28"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 calcmode="lin" valueType="num">
                                      <p:cBhvr>
                                        <p:cTn id="23" dur="15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4" dur="15000" fill="hold"/>
                                        <p:tgtEl>
                                          <p:spTgt spid="3">
                                            <p:txEl>
                                              <p:pRg st="10" end="10"/>
                                            </p:txEl>
                                          </p:spTgt>
                                        </p:tgtEl>
                                        <p:attrNameLst>
                                          <p:attrName>ppt_y</p:attrName>
                                        </p:attrNameLst>
                                      </p:cBhvr>
                                      <p:tavLst>
                                        <p:tav tm="0">
                                          <p:val>
                                            <p:strVal val="#ppt_y+1"/>
                                          </p:val>
                                        </p:tav>
                                        <p:tav tm="100000">
                                          <p:val>
                                            <p:strVal val="#ppt_y-1"/>
                                          </p:val>
                                        </p:tav>
                                      </p:tavLst>
                                    </p:anim>
                                  </p:childTnLst>
                                </p:cTn>
                              </p:par>
                              <p:par>
                                <p:cTn id="25" presetID="28" presetClass="entr" presetSubtype="0" fill="hold" grpId="0"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 calcmode="lin" valueType="num">
                                      <p:cBhvr>
                                        <p:cTn id="27" dur="15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28" dur="15000" fill="hold"/>
                                        <p:tgtEl>
                                          <p:spTgt spid="3">
                                            <p:txEl>
                                              <p:pRg st="12" end="12"/>
                                            </p:txEl>
                                          </p:spTgt>
                                        </p:tgtEl>
                                        <p:attrNameLst>
                                          <p:attrName>ppt_y</p:attrName>
                                        </p:attrNameLst>
                                      </p:cBhvr>
                                      <p:tavLst>
                                        <p:tav tm="0">
                                          <p:val>
                                            <p:strVal val="#ppt_y+1"/>
                                          </p:val>
                                        </p:tav>
                                        <p:tav tm="100000">
                                          <p:val>
                                            <p:strVal val="#ppt_y-1"/>
                                          </p:val>
                                        </p:tav>
                                      </p:tavLst>
                                    </p:anim>
                                  </p:childTnLst>
                                </p:cTn>
                              </p:par>
                              <p:par>
                                <p:cTn id="29" presetID="28" presetClass="entr" presetSubtype="0" fill="hold" grpId="0"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anim calcmode="lin" valueType="num">
                                      <p:cBhvr>
                                        <p:cTn id="31" dur="15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32" dur="15000" fill="hold"/>
                                        <p:tgtEl>
                                          <p:spTgt spid="3">
                                            <p:txEl>
                                              <p:pRg st="14" end="14"/>
                                            </p:txEl>
                                          </p:spTgt>
                                        </p:tgtEl>
                                        <p:attrNameLst>
                                          <p:attrName>ppt_y</p:attrName>
                                        </p:attrNameLst>
                                      </p:cBhvr>
                                      <p:tavLst>
                                        <p:tav tm="0">
                                          <p:val>
                                            <p:strVal val="#ppt_y+1"/>
                                          </p:val>
                                        </p:tav>
                                        <p:tav tm="100000">
                                          <p:val>
                                            <p:strVal val="#ppt_y-1"/>
                                          </p:val>
                                        </p:tav>
                                      </p:tavLst>
                                    </p:anim>
                                  </p:childTnLst>
                                </p:cTn>
                              </p:par>
                              <p:par>
                                <p:cTn id="33" presetID="28" presetClass="entr" presetSubtype="0" fill="hold" grpId="0" nodeType="withEffect">
                                  <p:stCondLst>
                                    <p:cond delay="0"/>
                                  </p:stCondLst>
                                  <p:childTnLst>
                                    <p:set>
                                      <p:cBhvr>
                                        <p:cTn id="34" dur="1" fill="hold">
                                          <p:stCondLst>
                                            <p:cond delay="0"/>
                                          </p:stCondLst>
                                        </p:cTn>
                                        <p:tgtEl>
                                          <p:spTgt spid="3">
                                            <p:txEl>
                                              <p:pRg st="20" end="20"/>
                                            </p:txEl>
                                          </p:spTgt>
                                        </p:tgtEl>
                                        <p:attrNameLst>
                                          <p:attrName>style.visibility</p:attrName>
                                        </p:attrNameLst>
                                      </p:cBhvr>
                                      <p:to>
                                        <p:strVal val="visible"/>
                                      </p:to>
                                    </p:set>
                                    <p:anim calcmode="lin" valueType="num">
                                      <p:cBhvr>
                                        <p:cTn id="35" dur="15000" fill="hold"/>
                                        <p:tgtEl>
                                          <p:spTgt spid="3">
                                            <p:txEl>
                                              <p:pRg st="20" end="20"/>
                                            </p:txEl>
                                          </p:spTgt>
                                        </p:tgtEl>
                                        <p:attrNameLst>
                                          <p:attrName>ppt_x</p:attrName>
                                        </p:attrNameLst>
                                      </p:cBhvr>
                                      <p:tavLst>
                                        <p:tav tm="0">
                                          <p:val>
                                            <p:strVal val="#ppt_x"/>
                                          </p:val>
                                        </p:tav>
                                        <p:tav tm="100000">
                                          <p:val>
                                            <p:strVal val="#ppt_x"/>
                                          </p:val>
                                        </p:tav>
                                      </p:tavLst>
                                    </p:anim>
                                    <p:anim calcmode="lin" valueType="num">
                                      <p:cBhvr>
                                        <p:cTn id="36" dur="15000" fill="hold"/>
                                        <p:tgtEl>
                                          <p:spTgt spid="3">
                                            <p:txEl>
                                              <p:pRg st="20" end="20"/>
                                            </p:txEl>
                                          </p:spTgt>
                                        </p:tgtEl>
                                        <p:attrNameLst>
                                          <p:attrName>ppt_y</p:attrName>
                                        </p:attrNameLst>
                                      </p:cBhvr>
                                      <p:tavLst>
                                        <p:tav tm="0">
                                          <p:val>
                                            <p:strVal val="#ppt_y+1"/>
                                          </p:val>
                                        </p:tav>
                                        <p:tav tm="100000">
                                          <p:val>
                                            <p:strVal val="#ppt_y-1"/>
                                          </p:val>
                                        </p:tav>
                                      </p:tavLst>
                                    </p:anim>
                                  </p:childTnLst>
                                </p:cTn>
                              </p:par>
                              <p:par>
                                <p:cTn id="37" presetID="28" presetClass="entr" presetSubtype="0" fill="hold" grpId="0" nodeType="with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p:cTn id="39" dur="14000" fill="hold"/>
                                        <p:tgtEl>
                                          <p:spTgt spid="2"/>
                                        </p:tgtEl>
                                        <p:attrNameLst>
                                          <p:attrName>ppt_x</p:attrName>
                                        </p:attrNameLst>
                                      </p:cBhvr>
                                      <p:tavLst>
                                        <p:tav tm="0">
                                          <p:val>
                                            <p:strVal val="#ppt_x"/>
                                          </p:val>
                                        </p:tav>
                                        <p:tav tm="100000">
                                          <p:val>
                                            <p:strVal val="#ppt_x"/>
                                          </p:val>
                                        </p:tav>
                                      </p:tavLst>
                                    </p:anim>
                                    <p:anim calcmode="lin" valueType="num">
                                      <p:cBhvr>
                                        <p:cTn id="40" dur="14000" fill="hold"/>
                                        <p:tgtEl>
                                          <p:spTgt spid="2"/>
                                        </p:tgtEl>
                                        <p:attrNameLst>
                                          <p:attrName>ppt_y</p:attrName>
                                        </p:attrNameLst>
                                      </p:cBhvr>
                                      <p:tavLst>
                                        <p:tav tm="0">
                                          <p:val>
                                            <p:strVal val="#ppt_y+1"/>
                                          </p:val>
                                        </p:tav>
                                        <p:tav tm="100000">
                                          <p:val>
                                            <p:strVal val="#ppt_y-1"/>
                                          </p:val>
                                        </p:tav>
                                      </p:tavLst>
                                    </p:anim>
                                  </p:childTnLst>
                                </p:cTn>
                              </p:par>
                              <p:par>
                                <p:cTn id="41" presetID="1" presetClass="mediacall" presetSubtype="0" fill="hold" nodeType="withEffect">
                                  <p:stCondLst>
                                    <p:cond delay="0"/>
                                  </p:stCondLst>
                                  <p:childTnLst>
                                    <p:cmd type="call" cmd="playFrom(0.0)">
                                      <p:cBhvr>
                                        <p:cTn id="42" dur="2963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43" fill="hold" display="0">
                  <p:stCondLst>
                    <p:cond delay="indefinite"/>
                  </p:stCondLst>
                  <p:endCondLst>
                    <p:cond evt="onStopAudio" delay="0">
                      <p:tgtEl>
                        <p:sldTgt/>
                      </p:tgtEl>
                    </p:cond>
                  </p:endCondLst>
                </p:cTn>
                <p:tgtEl>
                  <p:spTgt spid="4"/>
                </p:tgtEl>
              </p:cMediaNode>
            </p:audio>
          </p:childTnLst>
        </p:cTn>
      </p:par>
    </p:tnLst>
    <p:bldLst>
      <p:bldP spid="2" grpId="0"/>
      <p:bldP spid="3" grpId="0" build="allAtOnce"/>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
  <TotalTime>2297</TotalTime>
  <Words>259</Words>
  <Application>Microsoft Office PowerPoint</Application>
  <PresentationFormat>Widescreen</PresentationFormat>
  <Paragraphs>121</Paragraphs>
  <Slides>10</Slides>
  <Notes>0</Notes>
  <HiddenSlides>0</HiddenSlides>
  <MMClips>1</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10</vt:i4>
      </vt:variant>
    </vt:vector>
  </HeadingPairs>
  <TitlesOfParts>
    <vt:vector size="22" baseType="lpstr">
      <vt:lpstr>Algerian</vt:lpstr>
      <vt:lpstr>Arial</vt:lpstr>
      <vt:lpstr>Arial Black</vt:lpstr>
      <vt:lpstr>Calibri</vt:lpstr>
      <vt:lpstr>Calibri Light</vt:lpstr>
      <vt:lpstr>Freestyle Script</vt:lpstr>
      <vt:lpstr>Juice ITC</vt:lpstr>
      <vt:lpstr>Lucida Calligraphy</vt:lpstr>
      <vt:lpstr>Mangal</vt:lpstr>
      <vt:lpstr>Tw Cen MT</vt:lpstr>
      <vt:lpstr>Droplet</vt:lpstr>
      <vt:lpstr>Office Theme</vt:lpstr>
      <vt:lpstr>Virtual tour</vt:lpstr>
      <vt:lpstr>Peninsular plateau</vt:lpstr>
      <vt:lpstr>States COVERED IN PENINSULAR PLATEAU</vt:lpstr>
      <vt:lpstr>PowerPoint Presentation</vt:lpstr>
      <vt:lpstr>Central Highland</vt:lpstr>
      <vt:lpstr>PowerPoint Presentation</vt:lpstr>
      <vt:lpstr>Deccan Plateau</vt:lpstr>
      <vt:lpstr>PowerPoint Presentation</vt:lpstr>
      <vt:lpstr>Contribution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tour</dc:title>
  <dc:creator>harsh dhingra</dc:creator>
  <cp:lastModifiedBy>harsh dhingra</cp:lastModifiedBy>
  <cp:revision>115</cp:revision>
  <dcterms:created xsi:type="dcterms:W3CDTF">2020-11-29T09:52:01Z</dcterms:created>
  <dcterms:modified xsi:type="dcterms:W3CDTF">2020-12-06T18:36:12Z</dcterms:modified>
</cp:coreProperties>
</file>