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5" r:id="rId3"/>
    <p:sldId id="277" r:id="rId4"/>
    <p:sldId id="276" r:id="rId5"/>
    <p:sldId id="283" r:id="rId6"/>
    <p:sldId id="278" r:id="rId7"/>
    <p:sldId id="258" r:id="rId8"/>
    <p:sldId id="279" r:id="rId9"/>
    <p:sldId id="261" r:id="rId10"/>
    <p:sldId id="280" r:id="rId11"/>
    <p:sldId id="281" r:id="rId12"/>
    <p:sldId id="282" r:id="rId13"/>
    <p:sldId id="309" r:id="rId14"/>
    <p:sldId id="260" r:id="rId15"/>
    <p:sldId id="285" r:id="rId16"/>
    <p:sldId id="259" r:id="rId17"/>
    <p:sldId id="295" r:id="rId18"/>
    <p:sldId id="305" r:id="rId19"/>
    <p:sldId id="284" r:id="rId20"/>
    <p:sldId id="289" r:id="rId21"/>
    <p:sldId id="292" r:id="rId22"/>
    <p:sldId id="286" r:id="rId23"/>
    <p:sldId id="287" r:id="rId24"/>
    <p:sldId id="288" r:id="rId25"/>
    <p:sldId id="271" r:id="rId26"/>
    <p:sldId id="273" r:id="rId27"/>
    <p:sldId id="274" r:id="rId28"/>
    <p:sldId id="296" r:id="rId29"/>
    <p:sldId id="310" r:id="rId30"/>
    <p:sldId id="298" r:id="rId31"/>
    <p:sldId id="315" r:id="rId32"/>
    <p:sldId id="306" r:id="rId33"/>
    <p:sldId id="307" r:id="rId34"/>
    <p:sldId id="319" r:id="rId35"/>
    <p:sldId id="321" r:id="rId36"/>
    <p:sldId id="308" r:id="rId37"/>
    <p:sldId id="320" r:id="rId38"/>
    <p:sldId id="301" r:id="rId39"/>
    <p:sldId id="302" r:id="rId40"/>
    <p:sldId id="304" r:id="rId41"/>
    <p:sldId id="311" r:id="rId42"/>
    <p:sldId id="312" r:id="rId43"/>
    <p:sldId id="313" r:id="rId44"/>
    <p:sldId id="314" r:id="rId45"/>
    <p:sldId id="325" r:id="rId46"/>
    <p:sldId id="327" r:id="rId47"/>
    <p:sldId id="326" r:id="rId48"/>
    <p:sldId id="322" r:id="rId49"/>
    <p:sldId id="323" r:id="rId50"/>
    <p:sldId id="32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4" autoAdjust="0"/>
    <p:restoredTop sz="80610" autoAdjust="0"/>
  </p:normalViewPr>
  <p:slideViewPr>
    <p:cSldViewPr snapToGrid="0">
      <p:cViewPr varScale="1">
        <p:scale>
          <a:sx n="60" d="100"/>
          <a:sy n="60" d="100"/>
        </p:scale>
        <p:origin x="9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C2FA1-54FE-4F8A-B144-0FFB2792DBEE}" type="datetimeFigureOut">
              <a:rPr lang="en-US" smtClean="0"/>
              <a:t>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F7609-0E15-4931-980A-9EC2A5019752}" type="slidenum">
              <a:rPr lang="en-US" smtClean="0"/>
              <a:t>‹#›</a:t>
            </a:fld>
            <a:endParaRPr lang="en-US"/>
          </a:p>
        </p:txBody>
      </p:sp>
    </p:spTree>
    <p:extLst>
      <p:ext uri="{BB962C8B-B14F-4D97-AF65-F5344CB8AC3E}">
        <p14:creationId xmlns:p14="http://schemas.microsoft.com/office/powerpoint/2010/main" val="158231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trang web có người bảo đẹp có người bảo xấu</a:t>
            </a: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6</a:t>
            </a:fld>
            <a:endParaRPr lang="en-US"/>
          </a:p>
        </p:txBody>
      </p:sp>
    </p:spTree>
    <p:extLst>
      <p:ext uri="{BB962C8B-B14F-4D97-AF65-F5344CB8AC3E}">
        <p14:creationId xmlns:p14="http://schemas.microsoft.com/office/powerpoint/2010/main" val="288939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22</a:t>
            </a:fld>
            <a:endParaRPr lang="en-US"/>
          </a:p>
        </p:txBody>
      </p:sp>
    </p:spTree>
    <p:extLst>
      <p:ext uri="{BB962C8B-B14F-4D97-AF65-F5344CB8AC3E}">
        <p14:creationId xmlns:p14="http://schemas.microsoft.com/office/powerpoint/2010/main" val="278349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23</a:t>
            </a:fld>
            <a:endParaRPr lang="en-US"/>
          </a:p>
        </p:txBody>
      </p:sp>
    </p:spTree>
    <p:extLst>
      <p:ext uri="{BB962C8B-B14F-4D97-AF65-F5344CB8AC3E}">
        <p14:creationId xmlns:p14="http://schemas.microsoft.com/office/powerpoint/2010/main" val="248622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24</a:t>
            </a:fld>
            <a:endParaRPr lang="en-US"/>
          </a:p>
        </p:txBody>
      </p:sp>
    </p:spTree>
    <p:extLst>
      <p:ext uri="{BB962C8B-B14F-4D97-AF65-F5344CB8AC3E}">
        <p14:creationId xmlns:p14="http://schemas.microsoft.com/office/powerpoint/2010/main" val="70403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25</a:t>
            </a:fld>
            <a:endParaRPr lang="en-US"/>
          </a:p>
        </p:txBody>
      </p:sp>
    </p:spTree>
    <p:extLst>
      <p:ext uri="{BB962C8B-B14F-4D97-AF65-F5344CB8AC3E}">
        <p14:creationId xmlns:p14="http://schemas.microsoft.com/office/powerpoint/2010/main" val="91143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26</a:t>
            </a:fld>
            <a:endParaRPr lang="en-US"/>
          </a:p>
        </p:txBody>
      </p:sp>
    </p:spTree>
    <p:extLst>
      <p:ext uri="{BB962C8B-B14F-4D97-AF65-F5344CB8AC3E}">
        <p14:creationId xmlns:p14="http://schemas.microsoft.com/office/powerpoint/2010/main" val="356793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27</a:t>
            </a:fld>
            <a:endParaRPr lang="en-US"/>
          </a:p>
        </p:txBody>
      </p:sp>
    </p:spTree>
    <p:extLst>
      <p:ext uri="{BB962C8B-B14F-4D97-AF65-F5344CB8AC3E}">
        <p14:creationId xmlns:p14="http://schemas.microsoft.com/office/powerpoint/2010/main" val="171516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28</a:t>
            </a:fld>
            <a:endParaRPr lang="en-US"/>
          </a:p>
        </p:txBody>
      </p:sp>
    </p:spTree>
    <p:extLst>
      <p:ext uri="{BB962C8B-B14F-4D97-AF65-F5344CB8AC3E}">
        <p14:creationId xmlns:p14="http://schemas.microsoft.com/office/powerpoint/2010/main" val="280894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31</a:t>
            </a:fld>
            <a:endParaRPr lang="en-US"/>
          </a:p>
        </p:txBody>
      </p:sp>
    </p:spTree>
    <p:extLst>
      <p:ext uri="{BB962C8B-B14F-4D97-AF65-F5344CB8AC3E}">
        <p14:creationId xmlns:p14="http://schemas.microsoft.com/office/powerpoint/2010/main" val="237805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ráp ui + logic + db + api của chức năng login</a:t>
            </a:r>
          </a:p>
          <a:p>
            <a:endParaRPr lang="en-US" smtClean="0"/>
          </a:p>
        </p:txBody>
      </p:sp>
      <p:sp>
        <p:nvSpPr>
          <p:cNvPr id="4" name="Slide Number Placeholder 3"/>
          <p:cNvSpPr>
            <a:spLocks noGrp="1"/>
          </p:cNvSpPr>
          <p:nvPr>
            <p:ph type="sldNum" sz="quarter" idx="10"/>
          </p:nvPr>
        </p:nvSpPr>
        <p:spPr/>
        <p:txBody>
          <a:bodyPr/>
          <a:lstStyle/>
          <a:p>
            <a:fld id="{D65F7609-0E15-4931-980A-9EC2A5019752}" type="slidenum">
              <a:rPr lang="en-US" smtClean="0"/>
              <a:t>32</a:t>
            </a:fld>
            <a:endParaRPr lang="en-US"/>
          </a:p>
        </p:txBody>
      </p:sp>
    </p:spTree>
    <p:extLst>
      <p:ext uri="{BB962C8B-B14F-4D97-AF65-F5344CB8AC3E}">
        <p14:creationId xmlns:p14="http://schemas.microsoft.com/office/powerpoint/2010/main" val="276858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38</a:t>
            </a:fld>
            <a:endParaRPr lang="en-US"/>
          </a:p>
        </p:txBody>
      </p:sp>
    </p:spTree>
    <p:extLst>
      <p:ext uri="{BB962C8B-B14F-4D97-AF65-F5344CB8AC3E}">
        <p14:creationId xmlns:p14="http://schemas.microsoft.com/office/powerpoint/2010/main" val="427117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8</a:t>
            </a:fld>
            <a:endParaRPr lang="en-US"/>
          </a:p>
        </p:txBody>
      </p:sp>
    </p:spTree>
    <p:extLst>
      <p:ext uri="{BB962C8B-B14F-4D97-AF65-F5344CB8AC3E}">
        <p14:creationId xmlns:p14="http://schemas.microsoft.com/office/powerpoint/2010/main" val="2723979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39</a:t>
            </a:fld>
            <a:endParaRPr lang="en-US"/>
          </a:p>
        </p:txBody>
      </p:sp>
    </p:spTree>
    <p:extLst>
      <p:ext uri="{BB962C8B-B14F-4D97-AF65-F5344CB8AC3E}">
        <p14:creationId xmlns:p14="http://schemas.microsoft.com/office/powerpoint/2010/main" val="341699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mtClean="0"/>
              <a:t>Giả sử bạn đang phát triển một ứng dụng web để quản lý danh bạ điện thoại. Trong ứng dụng này, có một chức năng quan trọng là thêm mới một liên hệ vào danh bạ. Hãy xem xét một phần của mã nguồn JavaScript xử lý chức năng này:</a:t>
            </a:r>
          </a:p>
          <a:p>
            <a:pPr marL="228600" indent="-228600">
              <a:buAutoNum type="arabicPeriod"/>
            </a:pPr>
            <a:endParaRPr lang="vi-VN" smtClean="0"/>
          </a:p>
          <a:p>
            <a:pPr marL="228600" indent="-228600">
              <a:buAutoNum type="arabicPeriod"/>
            </a:pPr>
            <a:r>
              <a:rPr lang="vi-VN" smtClean="0"/>
              <a:t>javascript</a:t>
            </a:r>
          </a:p>
          <a:p>
            <a:pPr marL="228600" indent="-228600">
              <a:buAutoNum type="arabicPeriod"/>
            </a:pPr>
            <a:r>
              <a:rPr lang="vi-VN" smtClean="0"/>
              <a:t>Copy code</a:t>
            </a:r>
          </a:p>
          <a:p>
            <a:pPr marL="228600" indent="-228600">
              <a:buAutoNum type="arabicPeriod"/>
            </a:pPr>
            <a:r>
              <a:rPr lang="vi-VN" smtClean="0"/>
              <a:t>function addContact(name, phoneNumber) {</a:t>
            </a:r>
          </a:p>
          <a:p>
            <a:pPr marL="228600" indent="-228600">
              <a:buAutoNum type="arabicPeriod"/>
            </a:pPr>
            <a:r>
              <a:rPr lang="vi-VN" smtClean="0"/>
              <a:t>    if (validateName(name) &amp;&amp; validatePhoneNumber(phoneNumber)) {</a:t>
            </a:r>
          </a:p>
          <a:p>
            <a:pPr marL="228600" indent="-228600">
              <a:buAutoNum type="arabicPeriod"/>
            </a:pPr>
            <a:r>
              <a:rPr lang="vi-VN" smtClean="0"/>
              <a:t>        // Thêm liên hệ vào danh bạ</a:t>
            </a:r>
          </a:p>
          <a:p>
            <a:pPr marL="228600" indent="-228600">
              <a:buAutoNum type="arabicPeriod"/>
            </a:pPr>
            <a:r>
              <a:rPr lang="vi-VN" smtClean="0"/>
              <a:t>        // ...</a:t>
            </a:r>
          </a:p>
          <a:p>
            <a:pPr marL="228600" indent="-228600">
              <a:buAutoNum type="arabicPeriod"/>
            </a:pPr>
            <a:r>
              <a:rPr lang="vi-VN" smtClean="0"/>
              <a:t>        return true;</a:t>
            </a:r>
          </a:p>
          <a:p>
            <a:pPr marL="228600" indent="-228600">
              <a:buAutoNum type="arabicPeriod"/>
            </a:pPr>
            <a:r>
              <a:rPr lang="vi-VN" smtClean="0"/>
              <a:t>    } else {</a:t>
            </a:r>
          </a:p>
          <a:p>
            <a:pPr marL="228600" indent="-228600">
              <a:buAutoNum type="arabicPeriod"/>
            </a:pPr>
            <a:r>
              <a:rPr lang="vi-VN" smtClean="0"/>
              <a:t>        return false;</a:t>
            </a:r>
          </a:p>
          <a:p>
            <a:pPr marL="228600" indent="-228600">
              <a:buAutoNum type="arabicPeriod"/>
            </a:pPr>
            <a:r>
              <a:rPr lang="vi-VN" smtClean="0"/>
              <a:t>    }</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validateName(name) {</a:t>
            </a:r>
          </a:p>
          <a:p>
            <a:pPr marL="228600" indent="-228600">
              <a:buAutoNum type="arabicPeriod"/>
            </a:pPr>
            <a:r>
              <a:rPr lang="vi-VN" smtClean="0"/>
              <a:t>    // Kiểm tra tính hợp lệ của tên</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endParaRPr lang="vi-VN" smtClean="0"/>
          </a:p>
          <a:p>
            <a:pPr marL="228600" indent="-228600">
              <a:buAutoNum type="arabicPeriod"/>
            </a:pPr>
            <a:r>
              <a:rPr lang="vi-VN" smtClean="0"/>
              <a:t>function validatePhoneNumber(phoneNumber) {</a:t>
            </a:r>
          </a:p>
          <a:p>
            <a:pPr marL="228600" indent="-228600">
              <a:buAutoNum type="arabicPeriod"/>
            </a:pPr>
            <a:r>
              <a:rPr lang="vi-VN" smtClean="0"/>
              <a:t>    // Kiểm tra tính hợp lệ của số điện thoại</a:t>
            </a:r>
          </a:p>
          <a:p>
            <a:pPr marL="228600" indent="-228600">
              <a:buAutoNum type="arabicPeriod"/>
            </a:pPr>
            <a:r>
              <a:rPr lang="vi-VN" smtClean="0"/>
              <a:t>    // ...</a:t>
            </a:r>
          </a:p>
          <a:p>
            <a:pPr marL="228600" indent="-228600">
              <a:buAutoNum type="arabicPeriod"/>
            </a:pPr>
            <a:r>
              <a:rPr lang="vi-VN" smtClean="0"/>
              <a:t>    return true; // hoặc false nếu không hợp lệ</a:t>
            </a:r>
          </a:p>
          <a:p>
            <a:pPr marL="228600" indent="-228600">
              <a:buAutoNum type="arabicPeriod"/>
            </a:pPr>
            <a:r>
              <a:rPr lang="vi-VN" smtClean="0"/>
              <a:t>}</a:t>
            </a:r>
          </a:p>
          <a:p>
            <a:pPr marL="228600" indent="-228600">
              <a:buAutoNum type="arabicPeriod"/>
            </a:pPr>
            <a:r>
              <a:rPr lang="vi-VN" smtClean="0"/>
              <a:t>Trong trường hợp này, kiểm thử cấu trúc có thể tập trung vào việc đảm bảo rằng mọi nhánh của mã nguồn được thực thi chính xác. Ví dụ, bạn có thể viết các bộ kiểm thử để kiểm tra xem hàm addContact hoạt động đúng cách khi được gọi với dữ liệu hợp lệ và không hợp lệ, và cũng kiểm tra các trường hợp đặc biệt như tên rỗng, số điện thoại rỗng, hoặc dữ liệu không hợp lệ.</a:t>
            </a:r>
          </a:p>
          <a:p>
            <a:pPr marL="228600" indent="-228600">
              <a:buAutoNum type="arabicPeriod"/>
            </a:pPr>
            <a:endParaRPr lang="vi-VN" smtClean="0"/>
          </a:p>
          <a:p>
            <a:pPr marL="228600" indent="-228600">
              <a:buAutoNum type="arabicPeriod"/>
            </a:pPr>
            <a:r>
              <a:rPr lang="vi-VN" smtClean="0"/>
              <a:t>Bằng cách này, kiểm thử cấu trúc giúp đảm bảo rằng mã nguồn của bạn không chỉ chạy đúng khi được sử dụng trong điều kiện bình thường, mà còn có khả năng xử lý đúng các trường hợp đặc biệt và dữ liệu biên.</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40</a:t>
            </a:fld>
            <a:endParaRPr lang="en-US"/>
          </a:p>
        </p:txBody>
      </p:sp>
    </p:spTree>
    <p:extLst>
      <p:ext uri="{BB962C8B-B14F-4D97-AF65-F5344CB8AC3E}">
        <p14:creationId xmlns:p14="http://schemas.microsoft.com/office/powerpoint/2010/main" val="412016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41</a:t>
            </a:fld>
            <a:endParaRPr lang="en-US"/>
          </a:p>
        </p:txBody>
      </p:sp>
    </p:spTree>
    <p:extLst>
      <p:ext uri="{BB962C8B-B14F-4D97-AF65-F5344CB8AC3E}">
        <p14:creationId xmlns:p14="http://schemas.microsoft.com/office/powerpoint/2010/main" val="172015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42</a:t>
            </a:fld>
            <a:endParaRPr lang="en-US"/>
          </a:p>
        </p:txBody>
      </p:sp>
    </p:spTree>
    <p:extLst>
      <p:ext uri="{BB962C8B-B14F-4D97-AF65-F5344CB8AC3E}">
        <p14:creationId xmlns:p14="http://schemas.microsoft.com/office/powerpoint/2010/main" val="2599796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https://viblo.asia/p/ky-thuat-thiet-ke-kiem-thu-trong-kiem-thu-phan-mem-vyDZOn1dKwj</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43</a:t>
            </a:fld>
            <a:endParaRPr lang="en-US"/>
          </a:p>
        </p:txBody>
      </p:sp>
    </p:spTree>
    <p:extLst>
      <p:ext uri="{BB962C8B-B14F-4D97-AF65-F5344CB8AC3E}">
        <p14:creationId xmlns:p14="http://schemas.microsoft.com/office/powerpoint/2010/main" val="266746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44</a:t>
            </a:fld>
            <a:endParaRPr lang="en-US"/>
          </a:p>
        </p:txBody>
      </p:sp>
    </p:spTree>
    <p:extLst>
      <p:ext uri="{BB962C8B-B14F-4D97-AF65-F5344CB8AC3E}">
        <p14:creationId xmlns:p14="http://schemas.microsoft.com/office/powerpoint/2010/main" val="2523287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Câu</a:t>
            </a:r>
            <a:r>
              <a:rPr lang="en-US" baseline="0" smtClean="0"/>
              <a:t> hỏi nên là Y/N để trả lời nhanh và tránh giải thích long vòng gây hiểu sai</a:t>
            </a:r>
          </a:p>
          <a:p>
            <a:r>
              <a:rPr lang="en-US" baseline="0" smtClean="0"/>
              <a:t>Scope : phạm vi dự án. –dự án thực hiện bao lâu, bao gồm công việc gì timeline cụ thể,</a:t>
            </a:r>
          </a:p>
          <a:p>
            <a:r>
              <a:rPr lang="en-US" baseline="0" smtClean="0"/>
              <a:t>Phương pháp tiếp cận: tuỳ vào thời gian test, độ khắt khe, công nghệ dự án, lĩnh vực của dự án</a:t>
            </a:r>
          </a:p>
          <a:p>
            <a:r>
              <a:rPr lang="en-US" baseline="0" smtClean="0"/>
              <a:t>Nguồn lực : số người, thiết bị, đie</a:t>
            </a:r>
          </a:p>
          <a:p>
            <a:endParaRPr lang="en-US" baseline="0"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46</a:t>
            </a:fld>
            <a:endParaRPr lang="en-US"/>
          </a:p>
        </p:txBody>
      </p:sp>
    </p:spTree>
    <p:extLst>
      <p:ext uri="{BB962C8B-B14F-4D97-AF65-F5344CB8AC3E}">
        <p14:creationId xmlns:p14="http://schemas.microsoft.com/office/powerpoint/2010/main" val="186612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47</a:t>
            </a:fld>
            <a:endParaRPr lang="en-US"/>
          </a:p>
        </p:txBody>
      </p:sp>
    </p:spTree>
    <p:extLst>
      <p:ext uri="{BB962C8B-B14F-4D97-AF65-F5344CB8AC3E}">
        <p14:creationId xmlns:p14="http://schemas.microsoft.com/office/powerpoint/2010/main" val="8393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chương trình khuyến mãi pessi 5/1992</a:t>
            </a:r>
          </a:p>
          <a:p>
            <a:r>
              <a:rPr lang="en-US" baseline="0" smtClean="0"/>
              <a:t>Nắp chai có số 349 nhận được 40.000 usd</a:t>
            </a:r>
          </a:p>
          <a:p>
            <a:r>
              <a:rPr lang="en-US" baseline="0" smtClean="0"/>
              <a:t>Đáng nhẽ có 1 nắp được phát hành thì do lỗi nên có 800.000 nắp được phát hành</a:t>
            </a:r>
          </a:p>
          <a:p>
            <a:r>
              <a:rPr lang="en-US" baseline="0" smtClean="0"/>
              <a:t>Thiệt hại 32 tỷ usd</a:t>
            </a:r>
            <a:endParaRPr lang="en-US" smtClean="0"/>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9</a:t>
            </a:fld>
            <a:endParaRPr lang="en-US"/>
          </a:p>
        </p:txBody>
      </p:sp>
    </p:spTree>
    <p:extLst>
      <p:ext uri="{BB962C8B-B14F-4D97-AF65-F5344CB8AC3E}">
        <p14:creationId xmlns:p14="http://schemas.microsoft.com/office/powerpoint/2010/main" val="137455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14</a:t>
            </a:fld>
            <a:endParaRPr lang="en-US"/>
          </a:p>
        </p:txBody>
      </p:sp>
    </p:spTree>
    <p:extLst>
      <p:ext uri="{BB962C8B-B14F-4D97-AF65-F5344CB8AC3E}">
        <p14:creationId xmlns:p14="http://schemas.microsoft.com/office/powerpoint/2010/main" val="18202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15</a:t>
            </a:fld>
            <a:endParaRPr lang="en-US"/>
          </a:p>
        </p:txBody>
      </p:sp>
    </p:spTree>
    <p:extLst>
      <p:ext uri="{BB962C8B-B14F-4D97-AF65-F5344CB8AC3E}">
        <p14:creationId xmlns:p14="http://schemas.microsoft.com/office/powerpoint/2010/main" val="234675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18</a:t>
            </a:fld>
            <a:endParaRPr lang="en-US"/>
          </a:p>
        </p:txBody>
      </p:sp>
    </p:spTree>
    <p:extLst>
      <p:ext uri="{BB962C8B-B14F-4D97-AF65-F5344CB8AC3E}">
        <p14:creationId xmlns:p14="http://schemas.microsoft.com/office/powerpoint/2010/main" val="206841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Kiểm thử</a:t>
            </a:r>
            <a:r>
              <a:rPr lang="en-US" sz="1200" baseline="0" smtClean="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phù hợp với bối cảnh ví dụ phần mềm cho y tế hoặc quân đổi yêu cầu khả năng chính xác bảo mật cao hơn rất nhiều-. Tập trung vào chức năng đó</a:t>
            </a:r>
            <a:endParaRPr lang="en-US" sz="1200" smtClean="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19</a:t>
            </a:fld>
            <a:endParaRPr lang="en-US"/>
          </a:p>
        </p:txBody>
      </p:sp>
    </p:spTree>
    <p:extLst>
      <p:ext uri="{BB962C8B-B14F-4D97-AF65-F5344CB8AC3E}">
        <p14:creationId xmlns:p14="http://schemas.microsoft.com/office/powerpoint/2010/main" val="184650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20</a:t>
            </a:fld>
            <a:endParaRPr lang="en-US"/>
          </a:p>
        </p:txBody>
      </p:sp>
    </p:spTree>
    <p:extLst>
      <p:ext uri="{BB962C8B-B14F-4D97-AF65-F5344CB8AC3E}">
        <p14:creationId xmlns:p14="http://schemas.microsoft.com/office/powerpoint/2010/main" val="188485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Confirm : xác định xem tính năng sửa chạy đúng chưa</a:t>
            </a:r>
          </a:p>
          <a:p>
            <a:pPr marL="228600" indent="-228600">
              <a:buAutoNum type="arabicPeriod"/>
            </a:pPr>
            <a:r>
              <a:rPr lang="en-US" baseline="0" smtClean="0"/>
              <a:t>Hồi quy: xác định xem sửa tính năng đó có ảnh hưởng đển các tính năng còn lại không</a:t>
            </a:r>
            <a:endParaRPr lang="en-US"/>
          </a:p>
        </p:txBody>
      </p:sp>
      <p:sp>
        <p:nvSpPr>
          <p:cNvPr id="4" name="Slide Number Placeholder 3"/>
          <p:cNvSpPr>
            <a:spLocks noGrp="1"/>
          </p:cNvSpPr>
          <p:nvPr>
            <p:ph type="sldNum" sz="quarter" idx="10"/>
          </p:nvPr>
        </p:nvSpPr>
        <p:spPr/>
        <p:txBody>
          <a:bodyPr/>
          <a:lstStyle/>
          <a:p>
            <a:fld id="{D65F7609-0E15-4931-980A-9EC2A5019752}" type="slidenum">
              <a:rPr lang="en-US" smtClean="0"/>
              <a:t>21</a:t>
            </a:fld>
            <a:endParaRPr lang="en-US"/>
          </a:p>
        </p:txBody>
      </p:sp>
    </p:spTree>
    <p:extLst>
      <p:ext uri="{BB962C8B-B14F-4D97-AF65-F5344CB8AC3E}">
        <p14:creationId xmlns:p14="http://schemas.microsoft.com/office/powerpoint/2010/main" val="29105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8499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1191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2367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463AA-3E9E-45E9-9DB4-E0BA46DC92A0}"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0252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B463AA-3E9E-45E9-9DB4-E0BA46DC92A0}"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50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B463AA-3E9E-45E9-9DB4-E0BA46DC92A0}"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666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B463AA-3E9E-45E9-9DB4-E0BA46DC92A0}"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18816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463AA-3E9E-45E9-9DB4-E0BA46DC92A0}"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42731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463AA-3E9E-45E9-9DB4-E0BA46DC92A0}"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8388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298023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B463AA-3E9E-45E9-9DB4-E0BA46DC92A0}"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F989-0D4B-4A9D-8A4D-BD71EFBB15AA}" type="slidenum">
              <a:rPr lang="en-US" smtClean="0"/>
              <a:t>‹#›</a:t>
            </a:fld>
            <a:endParaRPr lang="en-US"/>
          </a:p>
        </p:txBody>
      </p:sp>
    </p:spTree>
    <p:extLst>
      <p:ext uri="{BB962C8B-B14F-4D97-AF65-F5344CB8AC3E}">
        <p14:creationId xmlns:p14="http://schemas.microsoft.com/office/powerpoint/2010/main" val="3064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463AA-3E9E-45E9-9DB4-E0BA46DC92A0}" type="datetimeFigureOut">
              <a:rPr lang="en-US" smtClean="0"/>
              <a:t>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FF989-0D4B-4A9D-8A4D-BD71EFBB15AA}" type="slidenum">
              <a:rPr lang="en-US" smtClean="0"/>
              <a:t>‹#›</a:t>
            </a:fld>
            <a:endParaRPr lang="en-US"/>
          </a:p>
        </p:txBody>
      </p:sp>
    </p:spTree>
    <p:extLst>
      <p:ext uri="{BB962C8B-B14F-4D97-AF65-F5344CB8AC3E}">
        <p14:creationId xmlns:p14="http://schemas.microsoft.com/office/powerpoint/2010/main" val="19395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KIỂM THỬ PM</a:t>
            </a:r>
            <a:br>
              <a:rPr lang="en-US" smtClean="0"/>
            </a:br>
            <a:r>
              <a:rPr lang="en-US" smtClean="0"/>
              <a:t>Các khái niệm cơ bản</a:t>
            </a:r>
            <a:endParaRPr lang="en-US"/>
          </a:p>
        </p:txBody>
      </p:sp>
      <p:sp>
        <p:nvSpPr>
          <p:cNvPr id="3" name="Subtitle 2"/>
          <p:cNvSpPr>
            <a:spLocks noGrp="1"/>
          </p:cNvSpPr>
          <p:nvPr>
            <p:ph type="subTitle" idx="1"/>
          </p:nvPr>
        </p:nvSpPr>
        <p:spPr/>
        <p:txBody>
          <a:bodyPr/>
          <a:lstStyle/>
          <a:p>
            <a:r>
              <a:rPr lang="en-US" smtClean="0"/>
              <a:t>Vương Minh Phương</a:t>
            </a:r>
            <a:endParaRPr lang="en-US"/>
          </a:p>
        </p:txBody>
      </p:sp>
    </p:spTree>
    <p:extLst>
      <p:ext uri="{BB962C8B-B14F-4D97-AF65-F5344CB8AC3E}">
        <p14:creationId xmlns:p14="http://schemas.microsoft.com/office/powerpoint/2010/main" val="307917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Định nghĩa sai yêu cầu khách hàng</a:t>
            </a:r>
          </a:p>
          <a:p>
            <a:pPr lvl="1"/>
            <a:r>
              <a:rPr lang="en-US" smtClean="0"/>
              <a:t>Gốc rễ của lỗi phần mềm</a:t>
            </a:r>
          </a:p>
          <a:p>
            <a:pPr lvl="1"/>
            <a:r>
              <a:rPr lang="en-US" smtClean="0"/>
              <a:t>Hiểu sai, không làm rõ, yêu cầu khách hàng, </a:t>
            </a:r>
          </a:p>
          <a:p>
            <a:pPr lvl="1"/>
            <a:r>
              <a:rPr lang="en-US" smtClean="0"/>
              <a:t>Triển khai thiếu yêu cầu, </a:t>
            </a:r>
          </a:p>
          <a:p>
            <a:pPr lvl="1"/>
            <a:r>
              <a:rPr lang="en-US" smtClean="0"/>
              <a:t>khách hàng đưa ra quá nhiều yêu cầu không cần hoặc không liên quan</a:t>
            </a:r>
          </a:p>
          <a:p>
            <a:pPr marL="228600" lvl="1">
              <a:spcBef>
                <a:spcPts val="1000"/>
              </a:spcBef>
            </a:pPr>
            <a:r>
              <a:rPr lang="en-US" sz="2800" smtClean="0"/>
              <a:t>Thiếu giao tiếp giữa dev và khách hàng</a:t>
            </a:r>
          </a:p>
          <a:p>
            <a:pPr lvl="1"/>
            <a:r>
              <a:rPr lang="en-US"/>
              <a:t>Dev hiểu sai tài liệu yêu cầu phần mềm</a:t>
            </a:r>
          </a:p>
          <a:p>
            <a:pPr lvl="1"/>
            <a:r>
              <a:rPr lang="en-US"/>
              <a:t>Dev không nắm được sự thay đổi</a:t>
            </a:r>
          </a:p>
          <a:p>
            <a:pPr lvl="1"/>
            <a:r>
              <a:rPr lang="en-US"/>
              <a:t>Khách hàng yêu cầu thay đổi nhưng không lưu lại thành văn bản</a:t>
            </a:r>
          </a:p>
          <a:p>
            <a:pPr lvl="1"/>
            <a:r>
              <a:rPr lang="en-US"/>
              <a:t>Không chú ý các câu hỏi của dev với khách hàng</a:t>
            </a:r>
          </a:p>
        </p:txBody>
      </p:sp>
    </p:spTree>
    <p:extLst>
      <p:ext uri="{BB962C8B-B14F-4D97-AF65-F5344CB8AC3E}">
        <p14:creationId xmlns:p14="http://schemas.microsoft.com/office/powerpoint/2010/main" val="147596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normAutofit lnSpcReduction="10000"/>
          </a:bodyPr>
          <a:lstStyle/>
          <a:p>
            <a:r>
              <a:rPr lang="en-US" smtClean="0"/>
              <a:t>Cố ý tạo độ lệch trong yêu cầu phần mềm</a:t>
            </a:r>
          </a:p>
          <a:p>
            <a:pPr lvl="1"/>
            <a:r>
              <a:rPr lang="en-US" smtClean="0"/>
              <a:t>Dev sử dụng các module có sẵn, không thay đổi phù hợp với y/c dự án</a:t>
            </a:r>
          </a:p>
          <a:p>
            <a:pPr lvl="1"/>
            <a:r>
              <a:rPr lang="en-US" smtClean="0"/>
              <a:t>Bỏ qua yêu cầu phần mềm do gấp hoặc thiếu chi phí</a:t>
            </a:r>
          </a:p>
          <a:p>
            <a:pPr marL="228600" lvl="1">
              <a:spcBef>
                <a:spcPts val="1000"/>
              </a:spcBef>
            </a:pPr>
            <a:r>
              <a:rPr lang="en-US" sz="2800" smtClean="0"/>
              <a:t>Lỗi logic khi thiết kế</a:t>
            </a:r>
            <a:endParaRPr lang="en-US" sz="2800"/>
          </a:p>
          <a:p>
            <a:pPr lvl="1"/>
            <a:r>
              <a:rPr lang="en-US"/>
              <a:t>Thiết kế sai thuật </a:t>
            </a:r>
            <a:r>
              <a:rPr lang="en-US" smtClean="0"/>
              <a:t>toán, sai tuần tự, điều kiện biên..</a:t>
            </a:r>
          </a:p>
          <a:p>
            <a:pPr marL="228600" lvl="1">
              <a:spcBef>
                <a:spcPts val="1000"/>
              </a:spcBef>
            </a:pPr>
            <a:r>
              <a:rPr lang="en-US" sz="2800"/>
              <a:t>Lỗi </a:t>
            </a:r>
            <a:r>
              <a:rPr lang="en-US" sz="2800" smtClean="0"/>
              <a:t>mã</a:t>
            </a:r>
          </a:p>
          <a:p>
            <a:pPr lvl="1"/>
            <a:r>
              <a:rPr lang="en-US"/>
              <a:t>Lỗi cú pháp, logic, thời gian </a:t>
            </a:r>
            <a:r>
              <a:rPr lang="en-US" smtClean="0"/>
              <a:t>chạy</a:t>
            </a:r>
          </a:p>
          <a:p>
            <a:pPr lvl="1"/>
            <a:r>
              <a:rPr lang="en-US" smtClean="0"/>
              <a:t>Không tuân theo tài liệu cấu trúc code</a:t>
            </a:r>
          </a:p>
          <a:p>
            <a:pPr marL="228600" lvl="1">
              <a:spcBef>
                <a:spcPts val="1000"/>
              </a:spcBef>
            </a:pPr>
            <a:r>
              <a:rPr lang="en-US" sz="2800"/>
              <a:t>Do quá trình kiểm </a:t>
            </a:r>
            <a:r>
              <a:rPr lang="en-US" sz="2800" smtClean="0"/>
              <a:t>thử</a:t>
            </a:r>
          </a:p>
          <a:p>
            <a:pPr marL="685800" lvl="2">
              <a:spcBef>
                <a:spcPts val="1000"/>
              </a:spcBef>
            </a:pPr>
            <a:r>
              <a:rPr lang="en-US" smtClean="0"/>
              <a:t>Rút ngắn thời gian, kiểm thử không đủ, không báo cáo đủ lỗi,</a:t>
            </a:r>
            <a:endParaRPr lang="en-US"/>
          </a:p>
          <a:p>
            <a:pPr marL="685800" lvl="2">
              <a:spcBef>
                <a:spcPts val="1000"/>
              </a:spcBef>
            </a:pPr>
            <a:endParaRPr lang="en-US" smtClean="0"/>
          </a:p>
        </p:txBody>
      </p:sp>
    </p:spTree>
    <p:extLst>
      <p:ext uri="{BB962C8B-B14F-4D97-AF65-F5344CB8AC3E}">
        <p14:creationId xmlns:p14="http://schemas.microsoft.com/office/powerpoint/2010/main" val="383826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 gây ra lỗi</a:t>
            </a:r>
            <a:endParaRPr lang="en-US"/>
          </a:p>
        </p:txBody>
      </p:sp>
      <p:sp>
        <p:nvSpPr>
          <p:cNvPr id="3" name="Content Placeholder 2"/>
          <p:cNvSpPr>
            <a:spLocks noGrp="1"/>
          </p:cNvSpPr>
          <p:nvPr>
            <p:ph idx="1"/>
          </p:nvPr>
        </p:nvSpPr>
        <p:spPr/>
        <p:txBody>
          <a:bodyPr/>
          <a:lstStyle/>
          <a:p>
            <a:r>
              <a:rPr lang="en-US" smtClean="0"/>
              <a:t>Lỗi tài liệu</a:t>
            </a:r>
          </a:p>
          <a:p>
            <a:pPr lvl="1"/>
            <a:r>
              <a:rPr lang="en-US" smtClean="0"/>
              <a:t>HDSD sai dẫn đến kết quả không mong muốn</a:t>
            </a:r>
          </a:p>
          <a:p>
            <a:pPr lvl="1"/>
            <a:r>
              <a:rPr lang="en-US" smtClean="0"/>
              <a:t>Hồ sơ thiết kế sai</a:t>
            </a:r>
          </a:p>
          <a:p>
            <a:pPr lvl="1"/>
            <a:r>
              <a:rPr lang="en-US" smtClean="0"/>
              <a:t>Thừa thiếu chức năng trong tài liệu</a:t>
            </a:r>
            <a:endParaRPr lang="en-US"/>
          </a:p>
        </p:txBody>
      </p:sp>
    </p:spTree>
    <p:extLst>
      <p:ext uri="{BB962C8B-B14F-4D97-AF65-F5344CB8AC3E}">
        <p14:creationId xmlns:p14="http://schemas.microsoft.com/office/powerpoint/2010/main" val="94775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Tỷ lệ phân bố lỗi</a:t>
            </a:r>
            <a:endParaRPr lang="en-US"/>
          </a:p>
        </p:txBody>
      </p:sp>
      <p:pic>
        <p:nvPicPr>
          <p:cNvPr id="1026" name="Picture 2" descr="https://d3i71xaburhd42.cloudfront.net/748fcfff17d3f17761582b9c6a976f4f03a53079/5-Figur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97234"/>
            <a:ext cx="4129068" cy="3408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i71xaburhd42.cloudfront.net/748fcfff17d3f17761582b9c6a976f4f03a53079/5-Figure3-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4050" y="2297234"/>
            <a:ext cx="56197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3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Hậu quả</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Gây mất tiền, thậm chí rất nhiều tiền để xử lý nếu phát hiện muộn</a:t>
            </a:r>
          </a:p>
          <a:p>
            <a:pPr lvl="1"/>
            <a:r>
              <a:rPr lang="en-US" smtClean="0"/>
              <a:t>Mất thời gian để xử lý</a:t>
            </a:r>
          </a:p>
          <a:p>
            <a:pPr lvl="1"/>
            <a:r>
              <a:rPr lang="en-US" smtClean="0"/>
              <a:t>Ảnh hưởng đến uy tín với công ty</a:t>
            </a:r>
          </a:p>
          <a:p>
            <a:pPr lvl="1"/>
            <a:r>
              <a:rPr lang="en-US" smtClean="0"/>
              <a:t>Gây ra tổn thương đến con người thậm chí cả cái chết</a:t>
            </a:r>
          </a:p>
          <a:p>
            <a:pPr lvl="1"/>
            <a:endParaRPr lang="en-US"/>
          </a:p>
        </p:txBody>
      </p:sp>
    </p:spTree>
    <p:extLst>
      <p:ext uri="{BB962C8B-B14F-4D97-AF65-F5344CB8AC3E}">
        <p14:creationId xmlns:p14="http://schemas.microsoft.com/office/powerpoint/2010/main" val="3296986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Là quá trình thực thi phần mềm để tìm ra lỗi</a:t>
            </a:r>
          </a:p>
          <a:p>
            <a:pPr lvl="1"/>
            <a:r>
              <a:rPr lang="en-US" smtClean="0"/>
              <a:t>Khẳng định được chất lượng của phần mềm đang xây dựng</a:t>
            </a:r>
          </a:p>
          <a:p>
            <a:pPr lvl="1"/>
            <a:endParaRPr lang="en-US" smtClean="0"/>
          </a:p>
          <a:p>
            <a:pPr lvl="1"/>
            <a:endParaRPr lang="en-US"/>
          </a:p>
        </p:txBody>
      </p:sp>
    </p:spTree>
    <p:extLst>
      <p:ext uri="{BB962C8B-B14F-4D97-AF65-F5344CB8AC3E}">
        <p14:creationId xmlns:p14="http://schemas.microsoft.com/office/powerpoint/2010/main" val="3598608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KTPM</a:t>
            </a:r>
            <a:endParaRPr lang="en-US"/>
          </a:p>
        </p:txBody>
      </p:sp>
      <p:sp>
        <p:nvSpPr>
          <p:cNvPr id="3" name="Content Placeholder 2"/>
          <p:cNvSpPr>
            <a:spLocks noGrp="1"/>
          </p:cNvSpPr>
          <p:nvPr>
            <p:ph idx="1"/>
          </p:nvPr>
        </p:nvSpPr>
        <p:spPr>
          <a:xfrm>
            <a:off x="644236" y="1690688"/>
            <a:ext cx="10515600" cy="4351338"/>
          </a:xfrm>
        </p:spPr>
        <p:txBody>
          <a:bodyPr>
            <a:normAutofit/>
          </a:bodyPr>
          <a:lstStyle/>
          <a:p>
            <a:r>
              <a:rPr lang="en-US" smtClean="0"/>
              <a:t>Pm không hoạt động đúng -&gt; lãng phí tiền, thời gian, uy tín, ảnh hưởng nhiều mặt thậm chí cả cái chết</a:t>
            </a:r>
          </a:p>
          <a:p>
            <a:r>
              <a:rPr lang="en-US" smtClean="0"/>
              <a:t>Mục đích KTPM </a:t>
            </a:r>
          </a:p>
          <a:p>
            <a:pPr lvl="1"/>
            <a:r>
              <a:rPr lang="en-US" smtClean="0"/>
              <a:t>Giúp tìm ra lỗi </a:t>
            </a:r>
          </a:p>
          <a:p>
            <a:pPr lvl="2"/>
            <a:r>
              <a:rPr lang="en-US" smtClean="0"/>
              <a:t>Chất lượng pm được nâng cao </a:t>
            </a:r>
          </a:p>
          <a:p>
            <a:pPr lvl="2"/>
            <a:r>
              <a:rPr lang="en-US" smtClean="0"/>
              <a:t> Giảm chi phí phát triển pm </a:t>
            </a:r>
          </a:p>
          <a:p>
            <a:pPr lvl="1"/>
            <a:r>
              <a:rPr lang="en-US"/>
              <a:t>Ngăn ngừa lỗi </a:t>
            </a:r>
          </a:p>
          <a:p>
            <a:pPr lvl="2"/>
            <a:r>
              <a:rPr lang="en-US"/>
              <a:t>Giúp dev lường </a:t>
            </a:r>
            <a:r>
              <a:rPr lang="en-US" smtClean="0"/>
              <a:t>trước các lỗi xảy ra.</a:t>
            </a:r>
          </a:p>
          <a:p>
            <a:pPr lvl="2"/>
            <a:r>
              <a:rPr lang="en-US" smtClean="0"/>
              <a:t>Ngăn chặn lỗi luỹ kế</a:t>
            </a:r>
            <a:endParaRPr lang="en-US"/>
          </a:p>
          <a:p>
            <a:pPr lvl="1"/>
            <a:r>
              <a:rPr lang="en-US" smtClean="0"/>
              <a:t>Đánh giá chất lượng sản phẩm</a:t>
            </a:r>
          </a:p>
          <a:p>
            <a:pPr lvl="1"/>
            <a:r>
              <a:rPr lang="en-US" smtClean="0"/>
              <a:t>Đưa ra cải tiến sản phẩm.</a:t>
            </a:r>
            <a:endParaRPr lang="en-US"/>
          </a:p>
        </p:txBody>
      </p:sp>
    </p:spTree>
    <p:extLst>
      <p:ext uri="{BB962C8B-B14F-4D97-AF65-F5344CB8AC3E}">
        <p14:creationId xmlns:p14="http://schemas.microsoft.com/office/powerpoint/2010/main" val="386226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thuật ngữ trong ktpm</a:t>
            </a:r>
            <a:endParaRPr lang="en-US"/>
          </a:p>
        </p:txBody>
      </p:sp>
      <p:sp>
        <p:nvSpPr>
          <p:cNvPr id="3" name="Content Placeholder 2"/>
          <p:cNvSpPr>
            <a:spLocks noGrp="1"/>
          </p:cNvSpPr>
          <p:nvPr>
            <p:ph idx="1"/>
          </p:nvPr>
        </p:nvSpPr>
        <p:spPr/>
        <p:txBody>
          <a:bodyPr/>
          <a:lstStyle/>
          <a:p>
            <a:pPr marL="228600" lvl="1">
              <a:spcBef>
                <a:spcPts val="1000"/>
              </a:spcBef>
            </a:pPr>
            <a:r>
              <a:rPr lang="en-US" smtClean="0"/>
              <a:t>Verification (xác minh) : </a:t>
            </a:r>
            <a:r>
              <a:rPr lang="en-US" sz="2800"/>
              <a:t>xác định output một công đoạn khi pt phần mềm phù hợp với công đoạn trước đó</a:t>
            </a:r>
          </a:p>
          <a:p>
            <a:pPr marL="228600" lvl="1">
              <a:spcBef>
                <a:spcPts val="1000"/>
              </a:spcBef>
            </a:pPr>
            <a:r>
              <a:rPr lang="en-US" smtClean="0"/>
              <a:t>Validation (thẩm định) </a:t>
            </a:r>
            <a:r>
              <a:rPr lang="en-US" sz="2800"/>
              <a:t>xác nhận toàn phần mềm không còn </a:t>
            </a:r>
            <a:r>
              <a:rPr lang="en-US" sz="2800" smtClean="0"/>
              <a:t>lỗi</a:t>
            </a:r>
          </a:p>
          <a:p>
            <a:pPr marL="228600" lvl="1">
              <a:spcBef>
                <a:spcPts val="1000"/>
              </a:spcBef>
            </a:pPr>
            <a:r>
              <a:rPr lang="en-US" sz="2800" smtClean="0"/>
              <a:t>Test data (dữ liệu kiểm thử)</a:t>
            </a:r>
          </a:p>
          <a:p>
            <a:pPr marL="228600" lvl="1">
              <a:spcBef>
                <a:spcPts val="1000"/>
              </a:spcBef>
            </a:pPr>
            <a:r>
              <a:rPr lang="en-US" sz="2800" smtClean="0"/>
              <a:t>Test scenario (kịch bản kiểm thử) các bước thực hiện khi kiểm thử</a:t>
            </a:r>
          </a:p>
          <a:p>
            <a:pPr marL="228600" lvl="1">
              <a:spcBef>
                <a:spcPts val="1000"/>
              </a:spcBef>
            </a:pPr>
            <a:r>
              <a:rPr lang="en-US" sz="2800" smtClean="0"/>
              <a:t>Test case(trường hợp kiểm thử) bao gồm input data, thứ tự thực hiện và output</a:t>
            </a:r>
          </a:p>
          <a:p>
            <a:pPr marL="228600" lvl="1">
              <a:spcBef>
                <a:spcPts val="1000"/>
              </a:spcBef>
            </a:pPr>
            <a:endParaRPr lang="en-US" sz="2800"/>
          </a:p>
        </p:txBody>
      </p:sp>
    </p:spTree>
    <p:extLst>
      <p:ext uri="{BB962C8B-B14F-4D97-AF65-F5344CB8AC3E}">
        <p14:creationId xmlns:p14="http://schemas.microsoft.com/office/powerpoint/2010/main" val="243201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Kỹ thuật kiểm thử</a:t>
            </a:r>
            <a:endParaRPr lang="en-US"/>
          </a:p>
        </p:txBody>
      </p:sp>
      <p:sp>
        <p:nvSpPr>
          <p:cNvPr id="3" name="Content Placeholder 2"/>
          <p:cNvSpPr>
            <a:spLocks noGrp="1"/>
          </p:cNvSpPr>
          <p:nvPr>
            <p:ph idx="1"/>
          </p:nvPr>
        </p:nvSpPr>
        <p:spPr/>
        <p:txBody>
          <a:bodyPr>
            <a:normAutofit/>
          </a:bodyPr>
          <a:lstStyle/>
          <a:p>
            <a:pPr marL="457200" lvl="1" indent="0">
              <a:buNone/>
            </a:pPr>
            <a:r>
              <a:rPr lang="en-US"/>
              <a:t>	</a:t>
            </a:r>
            <a:endParaRPr lang="en-US" smtClean="0"/>
          </a:p>
          <a:p>
            <a:pPr marL="914400" lvl="1" indent="-457200">
              <a:buAutoNum type="arabicPeriod"/>
            </a:pPr>
            <a:endParaRPr lang="en-US" smtClean="0"/>
          </a:p>
        </p:txBody>
      </p:sp>
      <p:graphicFrame>
        <p:nvGraphicFramePr>
          <p:cNvPr id="4" name="Table 3"/>
          <p:cNvGraphicFramePr>
            <a:graphicFrameLocks noGrp="1"/>
          </p:cNvGraphicFramePr>
          <p:nvPr>
            <p:extLst/>
          </p:nvPr>
        </p:nvGraphicFramePr>
        <p:xfrm>
          <a:off x="813515" y="1958210"/>
          <a:ext cx="11201400" cy="3038793"/>
        </p:xfrm>
        <a:graphic>
          <a:graphicData uri="http://schemas.openxmlformats.org/drawingml/2006/table">
            <a:tbl>
              <a:tblPr/>
              <a:tblGrid>
                <a:gridCol w="5600700"/>
                <a:gridCol w="5600700"/>
              </a:tblGrid>
              <a:tr h="578928">
                <a:tc>
                  <a:txBody>
                    <a:bodyPr/>
                    <a:lstStyle/>
                    <a:p>
                      <a:pPr fontAlgn="t"/>
                      <a:r>
                        <a:rPr lang="en-US" sz="1300" smtClean="0">
                          <a:effectLst/>
                        </a:rPr>
                        <a:t>Kiểm thử</a:t>
                      </a:r>
                      <a:r>
                        <a:rPr lang="en-US" sz="1300" baseline="0" smtClean="0">
                          <a:effectLst/>
                        </a:rPr>
                        <a:t> hộp đen</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smtClean="0">
                          <a:effectLst/>
                        </a:rPr>
                        <a:t>Kiểm thử</a:t>
                      </a:r>
                      <a:r>
                        <a:rPr lang="en-US" sz="1300" baseline="0" smtClean="0">
                          <a:effectLst/>
                        </a:rPr>
                        <a:t> hộp trắng</a:t>
                      </a:r>
                      <a:endParaRPr lang="en-US" sz="1300">
                        <a:effectLst/>
                      </a:endParaRP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0913">
                <a:tc>
                  <a:txBody>
                    <a:bodyPr/>
                    <a:lstStyle/>
                    <a:p>
                      <a:pPr fontAlgn="t"/>
                      <a:r>
                        <a:rPr lang="en-US" sz="1300">
                          <a:effectLst/>
                        </a:rPr>
                        <a:t>Đây là kỷ thuật test mà không cần biết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Đây là kỷ thuật test mà cần có kiến thức về cấu trúc, lập trình bên trong của ứng dụng/hệ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59477">
                <a:tc>
                  <a:txBody>
                    <a:bodyPr/>
                    <a:lstStyle/>
                    <a:p>
                      <a:pPr fontAlgn="t"/>
                      <a:r>
                        <a:rPr lang="vi-VN" sz="1300">
                          <a:effectLst/>
                        </a:rPr>
                        <a:t>Đây là kỹ thuật test ở mức cao như test chức năng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Đây là kiểu test ở mức kỹ thuật thấp như unit test, test tích hợp</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545075">
                <a:tc>
                  <a:txBody>
                    <a:bodyPr/>
                    <a:lstStyle/>
                    <a:p>
                      <a:pPr fontAlgn="t"/>
                      <a:r>
                        <a:rPr lang="en-US" sz="1300">
                          <a:effectLst/>
                        </a:rPr>
                        <a:t>Nó tập trung vào chức năng của hệ thống</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300">
                          <a:effectLst/>
                        </a:rPr>
                        <a:t>Nó tập trung vào lập trình, đoạn code, cú pháp bên trong của chương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25003">
                <a:tc>
                  <a:txBody>
                    <a:bodyPr/>
                    <a:lstStyle/>
                    <a:p>
                      <a:pPr fontAlgn="t"/>
                      <a:r>
                        <a:rPr lang="en-US" sz="1300">
                          <a:effectLst/>
                        </a:rPr>
                        <a:t>Black box testing yêu cầu các đầu vào rõ ràng để test</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300">
                          <a:effectLst/>
                        </a:rPr>
                        <a:t>White Box testing requires yêu cầu thiết kế tài liệu, biểu đồ luồng dữ liều</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r>
              <a:tr h="489397">
                <a:tc>
                  <a:txBody>
                    <a:bodyPr/>
                    <a:lstStyle/>
                    <a:p>
                      <a:pPr fontAlgn="t"/>
                      <a:r>
                        <a:rPr lang="vi-VN" sz="1300">
                          <a:effectLst/>
                        </a:rPr>
                        <a:t>Black box testing được thực hiện bởi tester</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300">
                          <a:effectLst/>
                        </a:rPr>
                        <a:t>White box testing is được thiện hiện bởi Developers or testers có kiến thức về lập trình</a:t>
                      </a:r>
                    </a:p>
                  </a:txBody>
                  <a:tcPr marL="63990" marR="63990" marT="31995" marB="31995">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r>
            </a:tbl>
          </a:graphicData>
        </a:graphic>
      </p:graphicFrame>
    </p:spTree>
    <p:extLst>
      <p:ext uri="{BB962C8B-B14F-4D97-AF65-F5344CB8AC3E}">
        <p14:creationId xmlns:p14="http://schemas.microsoft.com/office/powerpoint/2010/main" val="4162101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tắc trong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Kiểm thử cho thấy sự hiện diện của lỗi càng nhiều càng tốt</a:t>
            </a:r>
          </a:p>
          <a:p>
            <a:pPr lvl="1"/>
            <a:r>
              <a:rPr lang="en-US" smtClean="0"/>
              <a:t>Kiểm thử toàn diện là không thể, thay vào đó phân tích rủi ro, ưu tiên vào các điểm cần thiết, nguy cơ xảy ra lỗi cao hơn</a:t>
            </a:r>
          </a:p>
          <a:p>
            <a:pPr lvl="1"/>
            <a:r>
              <a:rPr lang="en-US" smtClean="0"/>
              <a:t>Kiểm thử càng sớm càng tốt</a:t>
            </a:r>
          </a:p>
          <a:p>
            <a:pPr lvl="1"/>
            <a:r>
              <a:rPr lang="en-US" smtClean="0"/>
              <a:t>Sự tập trung của lỗi: cần test kĩ chức năng quan trọng -&gt; tìm bug -&gt; test những chức năng liên quan -&gt; tìm bug nhiều hơn</a:t>
            </a:r>
          </a:p>
          <a:p>
            <a:pPr lvl="1"/>
            <a:r>
              <a:rPr lang="en-US" smtClean="0"/>
              <a:t>Cần thường xuyên đổi mới tư duy lối mòn thay đổi test case </a:t>
            </a:r>
          </a:p>
          <a:p>
            <a:pPr lvl="1"/>
            <a:r>
              <a:rPr lang="en-US" smtClean="0"/>
              <a:t>Kiểm thử phù hợp với bối cảnh; cần tuỳ vào ngữ cảnh kiểm thử sử dụng phương pháp phù hợp</a:t>
            </a:r>
          </a:p>
          <a:p>
            <a:pPr lvl="1"/>
            <a:r>
              <a:rPr lang="en-US" smtClean="0"/>
              <a:t>Sản phẩm không có lỗi chưa chắc đã là sản phẩm tốt, còn phụ thuộc nhiều yếu tố</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89224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a:t>
            </a:r>
            <a:endParaRPr lang="en-US"/>
          </a:p>
        </p:txBody>
      </p:sp>
      <p:sp>
        <p:nvSpPr>
          <p:cNvPr id="3" name="Content Placeholder 2"/>
          <p:cNvSpPr>
            <a:spLocks noGrp="1"/>
          </p:cNvSpPr>
          <p:nvPr>
            <p:ph idx="1"/>
          </p:nvPr>
        </p:nvSpPr>
        <p:spPr/>
        <p:txBody>
          <a:bodyPr>
            <a:normAutofit/>
          </a:bodyPr>
          <a:lstStyle/>
          <a:p>
            <a:r>
              <a:rPr lang="en-US" smtClean="0"/>
              <a:t>Phần mềm và chất lượng phần mềm</a:t>
            </a:r>
          </a:p>
          <a:p>
            <a:r>
              <a:rPr lang="en-US" smtClean="0"/>
              <a:t>Yếu tố ảnh hưởng đến chất lượng phần mềm</a:t>
            </a:r>
          </a:p>
          <a:p>
            <a:r>
              <a:rPr lang="en-US"/>
              <a:t>Phân biệt các khái niệm </a:t>
            </a:r>
            <a:r>
              <a:rPr lang="en-US" smtClean="0"/>
              <a:t>lỗi</a:t>
            </a:r>
          </a:p>
          <a:p>
            <a:r>
              <a:rPr lang="en-US" smtClean="0"/>
              <a:t>Kiểm thử phần mềm là gì</a:t>
            </a:r>
          </a:p>
          <a:p>
            <a:r>
              <a:rPr lang="en-US" smtClean="0"/>
              <a:t>Mục tiêu của kiểm thử phần mềm</a:t>
            </a:r>
          </a:p>
          <a:p>
            <a:r>
              <a:rPr lang="en-US" smtClean="0"/>
              <a:t>Tại sao phải kiểm thử phần mềm</a:t>
            </a:r>
          </a:p>
          <a:p>
            <a:r>
              <a:rPr lang="en-US" smtClean="0"/>
              <a:t>Tester là gì</a:t>
            </a:r>
          </a:p>
          <a:p>
            <a:r>
              <a:rPr lang="en-US" smtClean="0"/>
              <a:t>Cấp độ phát triển nghề nghiệp</a:t>
            </a:r>
            <a:endParaRPr lang="en-US"/>
          </a:p>
        </p:txBody>
      </p:sp>
    </p:spTree>
    <p:extLst>
      <p:ext uri="{BB962C8B-B14F-4D97-AF65-F5344CB8AC3E}">
        <p14:creationId xmlns:p14="http://schemas.microsoft.com/office/powerpoint/2010/main" val="279778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a:t>Test </a:t>
            </a:r>
            <a:r>
              <a:rPr lang="en-US" smtClean="0"/>
              <a:t>Level (Nói kĩ ở phần sau)</a:t>
            </a:r>
          </a:p>
          <a:p>
            <a:pPr lvl="1"/>
            <a:r>
              <a:rPr lang="en-US"/>
              <a:t>Test type (Nói kĩ ở phần sau</a:t>
            </a:r>
            <a:r>
              <a:rPr lang="en-US" smtClean="0"/>
              <a:t>)</a:t>
            </a:r>
          </a:p>
          <a:p>
            <a:pPr lvl="1"/>
            <a:r>
              <a:rPr lang="en-US"/>
              <a:t>Test method (Nói kĩ ở phần sau</a:t>
            </a:r>
            <a:r>
              <a:rPr lang="en-US" smtClean="0"/>
              <a:t>)</a:t>
            </a:r>
          </a:p>
          <a:p>
            <a:pPr lvl="1"/>
            <a:r>
              <a:rPr lang="en-US"/>
              <a:t>You can do Functional Testing</a:t>
            </a:r>
            <a:r>
              <a:rPr lang="en-US" b="1"/>
              <a:t> (A Type) </a:t>
            </a:r>
            <a:r>
              <a:rPr lang="en-US"/>
              <a:t>during System Testing </a:t>
            </a:r>
            <a:r>
              <a:rPr lang="en-US" b="1"/>
              <a:t>(A Level) </a:t>
            </a:r>
            <a:r>
              <a:rPr lang="en-US"/>
              <a:t>using Black Box Testing </a:t>
            </a:r>
            <a:r>
              <a:rPr lang="en-US" b="1"/>
              <a:t>(A </a:t>
            </a:r>
            <a:r>
              <a:rPr lang="en-US" b="1" smtClean="0"/>
              <a:t>Method)</a:t>
            </a:r>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801269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Tester</a:t>
            </a:r>
            <a:endParaRPr lang="en-US"/>
          </a:p>
        </p:txBody>
      </p:sp>
      <p:sp>
        <p:nvSpPr>
          <p:cNvPr id="3" name="Content Placeholder 2"/>
          <p:cNvSpPr>
            <a:spLocks noGrp="1"/>
          </p:cNvSpPr>
          <p:nvPr>
            <p:ph idx="1"/>
          </p:nvPr>
        </p:nvSpPr>
        <p:spPr/>
        <p:txBody>
          <a:bodyPr>
            <a:normAutofit/>
          </a:bodyPr>
          <a:lstStyle/>
          <a:p>
            <a:pPr marL="457200" lvl="1" indent="0">
              <a:buNone/>
            </a:pPr>
            <a:r>
              <a:rPr lang="en-US" smtClean="0"/>
              <a:t>TÌm bugs, sớm nhất có thể, chắc chắn lỗi được sửa</a:t>
            </a:r>
          </a:p>
          <a:p>
            <a:pPr marL="914400" lvl="1" indent="-457200">
              <a:buAutoNum type="arabicPeriod"/>
            </a:pPr>
            <a:r>
              <a:rPr lang="en-US" smtClean="0"/>
              <a:t>Lập kế hoạch kiểm thử</a:t>
            </a:r>
          </a:p>
          <a:p>
            <a:pPr marL="914400" lvl="1" indent="-457200">
              <a:buAutoNum type="arabicPeriod"/>
            </a:pPr>
            <a:r>
              <a:rPr lang="en-US" smtClean="0"/>
              <a:t>Thực hiện kiếm thử</a:t>
            </a:r>
          </a:p>
          <a:p>
            <a:pPr marL="914400" lvl="1" indent="-457200">
              <a:buAutoNum type="arabicPeriod"/>
            </a:pPr>
            <a:r>
              <a:rPr lang="en-US" smtClean="0"/>
              <a:t>Ghi lại lỗi</a:t>
            </a:r>
          </a:p>
          <a:p>
            <a:pPr marL="914400" lvl="1" indent="-457200">
              <a:buAutoNum type="arabicPeriod"/>
            </a:pPr>
            <a:r>
              <a:rPr lang="en-US" smtClean="0"/>
              <a:t>Phát triển công cụ kiểm thử tự động</a:t>
            </a:r>
          </a:p>
          <a:p>
            <a:pPr marL="914400" lvl="1" indent="-457200">
              <a:buAutoNum type="arabicPeriod"/>
            </a:pPr>
            <a:r>
              <a:rPr lang="en-US" smtClean="0"/>
              <a:t>Kiểm thử hiệu suất, bảo mật</a:t>
            </a:r>
          </a:p>
          <a:p>
            <a:pPr marL="914400" lvl="1" indent="-457200">
              <a:buAutoNum type="arabicPeriod"/>
            </a:pPr>
            <a:r>
              <a:rPr lang="en-US" smtClean="0"/>
              <a:t>Thực hiện kiểm thử hồi </a:t>
            </a:r>
          </a:p>
          <a:p>
            <a:pPr marL="914400" lvl="1" indent="-457200">
              <a:buAutoNum type="arabicPeriod"/>
            </a:pPr>
            <a:r>
              <a:rPr lang="en-US" smtClean="0"/>
              <a:t>Đánh giá kết quả</a:t>
            </a:r>
          </a:p>
          <a:p>
            <a:pPr marL="914400" lvl="1" indent="-457200">
              <a:buAutoNum type="arabicPeriod"/>
            </a:pPr>
            <a:r>
              <a:rPr lang="en-US" smtClean="0"/>
              <a:t>Phản hồi về chất lượng sản phẩm</a:t>
            </a:r>
          </a:p>
          <a:p>
            <a:pPr marL="914400" lvl="1" indent="-457200">
              <a:buAutoNum type="arabicPeriod"/>
            </a:pPr>
            <a:endParaRPr lang="en-US" smtClean="0"/>
          </a:p>
        </p:txBody>
      </p:sp>
    </p:spTree>
    <p:extLst>
      <p:ext uri="{BB962C8B-B14F-4D97-AF65-F5344CB8AC3E}">
        <p14:creationId xmlns:p14="http://schemas.microsoft.com/office/powerpoint/2010/main" val="1747713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fontScale="92500" lnSpcReduction="10000"/>
          </a:bodyPr>
          <a:lstStyle/>
          <a:p>
            <a:pPr marL="914400" lvl="1" indent="-457200">
              <a:buAutoNum type="arabicPeriod"/>
            </a:pPr>
            <a:r>
              <a:rPr lang="en-US" smtClean="0"/>
              <a:t>Kiến thức chuyên môn</a:t>
            </a:r>
          </a:p>
          <a:p>
            <a:pPr marL="1371600" lvl="2" indent="-457200">
              <a:buAutoNum type="arabicPeriod"/>
            </a:pPr>
            <a:r>
              <a:rPr lang="en-US" smtClean="0"/>
              <a:t>Quy trình p/t phần mềm</a:t>
            </a:r>
          </a:p>
          <a:p>
            <a:pPr marL="1371600" lvl="2" indent="-457200">
              <a:buAutoNum type="arabicPeriod"/>
            </a:pPr>
            <a:r>
              <a:rPr lang="en-US" smtClean="0"/>
              <a:t>Kiến thức về lĩnh vực phần mềm đang thực hiện</a:t>
            </a:r>
          </a:p>
          <a:p>
            <a:pPr marL="1371600" lvl="2" indent="-457200">
              <a:buAutoNum type="arabicPeriod"/>
            </a:pPr>
            <a:r>
              <a:rPr lang="en-US" smtClean="0"/>
              <a:t>Kiên thức về kiểm thử phần mềm</a:t>
            </a:r>
          </a:p>
          <a:p>
            <a:pPr marL="1371600" lvl="2" indent="-457200">
              <a:buAutoNum type="arabicPeriod"/>
            </a:pPr>
            <a:r>
              <a:rPr lang="en-US" smtClean="0"/>
              <a:t>Sử dụng được công cụ</a:t>
            </a:r>
          </a:p>
          <a:p>
            <a:pPr marL="1371600" lvl="2" indent="-457200">
              <a:buAutoNum type="arabicPeriod"/>
            </a:pPr>
            <a:r>
              <a:rPr lang="en-US" smtClean="0"/>
              <a:t>Kiến thức về cơ sở dữ liệu</a:t>
            </a:r>
          </a:p>
          <a:p>
            <a:pPr marL="1371600" lvl="2" indent="-457200">
              <a:buAutoNum type="arabicPeriod"/>
            </a:pPr>
            <a:r>
              <a:rPr lang="en-US" smtClean="0"/>
              <a:t>Kiến thức về ngôn ngữ lập trình</a:t>
            </a:r>
          </a:p>
          <a:p>
            <a:pPr marL="914400" lvl="1" indent="-457200">
              <a:buAutoNum type="arabicPeriod"/>
            </a:pPr>
            <a:r>
              <a:rPr lang="en-US" smtClean="0"/>
              <a:t>Kỹ năng mềm : </a:t>
            </a:r>
          </a:p>
          <a:p>
            <a:pPr marL="1371600" lvl="2" indent="-457200">
              <a:buAutoNum type="arabicPeriod"/>
            </a:pPr>
            <a:r>
              <a:rPr lang="en-US" smtClean="0"/>
              <a:t>Đọc tài liệu</a:t>
            </a:r>
          </a:p>
          <a:p>
            <a:pPr marL="1371600" lvl="2" indent="-457200">
              <a:buAutoNum type="arabicPeriod"/>
            </a:pPr>
            <a:r>
              <a:rPr lang="en-US" smtClean="0"/>
              <a:t>Giao tiếp</a:t>
            </a:r>
          </a:p>
          <a:p>
            <a:pPr marL="1371600" lvl="2" indent="-457200">
              <a:buAutoNum type="arabicPeriod"/>
            </a:pPr>
            <a:r>
              <a:rPr lang="en-US" smtClean="0"/>
              <a:t>Báo cáo</a:t>
            </a:r>
          </a:p>
          <a:p>
            <a:pPr marL="1371600" lvl="2" indent="-457200">
              <a:buAutoNum type="arabicPeriod"/>
            </a:pPr>
            <a:r>
              <a:rPr lang="en-US" smtClean="0"/>
              <a:t>Lập kế hoạch</a:t>
            </a:r>
          </a:p>
          <a:p>
            <a:pPr marL="1371600" lvl="2" indent="-457200">
              <a:buAutoNum type="arabicPeriod"/>
            </a:pPr>
            <a:r>
              <a:rPr lang="en-US" smtClean="0"/>
              <a:t>Làm việc nhóm</a:t>
            </a:r>
          </a:p>
          <a:p>
            <a:pPr marL="1371600" lvl="2" indent="-457200">
              <a:buAutoNum type="arabicPeriod"/>
            </a:pPr>
            <a:r>
              <a:rPr lang="en-US" smtClean="0"/>
              <a:t>Đàm phán</a:t>
            </a:r>
          </a:p>
        </p:txBody>
      </p:sp>
    </p:spTree>
    <p:extLst>
      <p:ext uri="{BB962C8B-B14F-4D97-AF65-F5344CB8AC3E}">
        <p14:creationId xmlns:p14="http://schemas.microsoft.com/office/powerpoint/2010/main" val="3033875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 chất cần thiết</a:t>
            </a:r>
            <a:endParaRPr lang="en-US"/>
          </a:p>
        </p:txBody>
      </p:sp>
      <p:sp>
        <p:nvSpPr>
          <p:cNvPr id="3" name="Content Placeholder 2"/>
          <p:cNvSpPr>
            <a:spLocks noGrp="1"/>
          </p:cNvSpPr>
          <p:nvPr>
            <p:ph idx="1"/>
          </p:nvPr>
        </p:nvSpPr>
        <p:spPr/>
        <p:txBody>
          <a:bodyPr>
            <a:normAutofit lnSpcReduction="10000"/>
          </a:bodyPr>
          <a:lstStyle/>
          <a:p>
            <a:pPr marL="457200" lvl="1" indent="0">
              <a:lnSpc>
                <a:spcPct val="80000"/>
              </a:lnSpc>
              <a:buNone/>
            </a:pPr>
            <a:r>
              <a:rPr lang="en-US" sz="2200" smtClean="0"/>
              <a:t>3.	Tính </a:t>
            </a:r>
            <a:r>
              <a:rPr lang="en-US" sz="2200"/>
              <a:t>cách</a:t>
            </a:r>
          </a:p>
          <a:p>
            <a:pPr marL="1371600" lvl="2" indent="-457200">
              <a:buAutoNum type="arabicPeriod"/>
            </a:pPr>
            <a:r>
              <a:rPr lang="en-US" smtClean="0"/>
              <a:t>Kỷ luật</a:t>
            </a:r>
            <a:endParaRPr lang="en-US"/>
          </a:p>
          <a:p>
            <a:pPr marL="1371600" lvl="2" indent="-457200">
              <a:buAutoNum type="arabicPeriod"/>
            </a:pPr>
            <a:r>
              <a:rPr lang="en-US" smtClean="0"/>
              <a:t>Kiên trì</a:t>
            </a:r>
            <a:endParaRPr lang="en-US"/>
          </a:p>
          <a:p>
            <a:pPr marL="1371600" lvl="2" indent="-457200">
              <a:buAutoNum type="arabicPeriod"/>
            </a:pPr>
            <a:r>
              <a:rPr lang="en-US" smtClean="0"/>
              <a:t>Linh hoạt</a:t>
            </a:r>
            <a:endParaRPr lang="en-US"/>
          </a:p>
          <a:p>
            <a:pPr marL="1371600" lvl="2" indent="-457200">
              <a:buAutoNum type="arabicPeriod"/>
            </a:pPr>
            <a:r>
              <a:rPr lang="en-US" smtClean="0"/>
              <a:t>Nhạy cảm </a:t>
            </a:r>
            <a:endParaRPr lang="en-US"/>
          </a:p>
          <a:p>
            <a:pPr marL="1371600" lvl="2" indent="-457200">
              <a:buAutoNum type="arabicPeriod"/>
            </a:pPr>
            <a:r>
              <a:rPr lang="en-US" smtClean="0"/>
              <a:t>Cởi mở</a:t>
            </a:r>
          </a:p>
          <a:p>
            <a:pPr marL="914400" lvl="1" indent="-457200">
              <a:lnSpc>
                <a:spcPct val="80000"/>
              </a:lnSpc>
              <a:buAutoNum type="arabicPeriod" startAt="4"/>
            </a:pPr>
            <a:r>
              <a:rPr lang="en-US" sz="2200" smtClean="0"/>
              <a:t>Thái độ</a:t>
            </a:r>
          </a:p>
          <a:p>
            <a:pPr marL="1371600" lvl="2" indent="-457200">
              <a:buAutoNum type="arabicPeriod"/>
            </a:pPr>
            <a:r>
              <a:rPr lang="en-US" smtClean="0"/>
              <a:t>Luôn đặt câu hỏi</a:t>
            </a:r>
          </a:p>
          <a:p>
            <a:pPr marL="1371600" lvl="2" indent="-457200">
              <a:buAutoNum type="arabicPeriod"/>
            </a:pPr>
            <a:r>
              <a:rPr lang="en-US" smtClean="0"/>
              <a:t>Tìm kiếm lỗi có ý nghĩa</a:t>
            </a:r>
          </a:p>
          <a:p>
            <a:pPr marL="1371600" lvl="2" indent="-457200">
              <a:buAutoNum type="arabicPeriod"/>
            </a:pPr>
            <a:r>
              <a:rPr lang="en-US" smtClean="0"/>
              <a:t>Trung thực</a:t>
            </a:r>
          </a:p>
          <a:p>
            <a:pPr marL="1371600" lvl="2" indent="-457200">
              <a:buAutoNum type="arabicPeriod"/>
            </a:pPr>
            <a:r>
              <a:rPr lang="en-US" smtClean="0"/>
              <a:t>Không mong đợi mọi người hiểu về công việc của mình</a:t>
            </a:r>
            <a:endParaRPr lang="en-US"/>
          </a:p>
          <a:p>
            <a:pPr marL="914400" lvl="2" indent="0">
              <a:buNone/>
            </a:pPr>
            <a:endParaRPr lang="en-US"/>
          </a:p>
          <a:p>
            <a:pPr marL="457200" lvl="1" indent="0">
              <a:buNone/>
            </a:pPr>
            <a:r>
              <a:rPr lang="en-US" smtClean="0"/>
              <a:t>	</a:t>
            </a:r>
          </a:p>
          <a:p>
            <a:pPr marL="457200" lvl="1" indent="0">
              <a:buNone/>
            </a:pPr>
            <a:endParaRPr lang="en-US" smtClean="0"/>
          </a:p>
          <a:p>
            <a:pPr marL="457200" lvl="1" indent="0">
              <a:buNone/>
            </a:pPr>
            <a:endParaRPr lang="en-US" smtClean="0"/>
          </a:p>
        </p:txBody>
      </p:sp>
    </p:spTree>
    <p:extLst>
      <p:ext uri="{BB962C8B-B14F-4D97-AF65-F5344CB8AC3E}">
        <p14:creationId xmlns:p14="http://schemas.microsoft.com/office/powerpoint/2010/main" val="1759487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Lộ trình nghề nghiệp</a:t>
            </a:r>
            <a:endParaRPr lang="en-US"/>
          </a:p>
        </p:txBody>
      </p:sp>
      <p:pic>
        <p:nvPicPr>
          <p:cNvPr id="4" name="Content Placeholder 3"/>
          <p:cNvPicPr>
            <a:picLocks noGrp="1" noChangeAspect="1"/>
          </p:cNvPicPr>
          <p:nvPr>
            <p:ph idx="1"/>
          </p:nvPr>
        </p:nvPicPr>
        <p:blipFill>
          <a:blip r:embed="rId3"/>
          <a:stretch>
            <a:fillRect/>
          </a:stretch>
        </p:blipFill>
        <p:spPr>
          <a:xfrm>
            <a:off x="5375275" y="2093573"/>
            <a:ext cx="5505450" cy="2857500"/>
          </a:xfrm>
          <a:prstGeom prst="rect">
            <a:avLst/>
          </a:prstGeom>
        </p:spPr>
      </p:pic>
      <p:sp>
        <p:nvSpPr>
          <p:cNvPr id="5" name="Content Placeholder 2"/>
          <p:cNvSpPr txBox="1">
            <a:spLocks/>
          </p:cNvSpPr>
          <p:nvPr/>
        </p:nvSpPr>
        <p:spPr>
          <a:xfrm>
            <a:off x="838200" y="1825625"/>
            <a:ext cx="47788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mtClean="0"/>
              <a:t>Phát triển thành BA (chuyên viên phân tích kinh doanh)</a:t>
            </a:r>
          </a:p>
          <a:p>
            <a:pPr marL="228600" lvl="1">
              <a:spcBef>
                <a:spcPts val="1000"/>
              </a:spcBef>
            </a:pPr>
            <a:r>
              <a:rPr lang="en-US" smtClean="0"/>
              <a:t>Phát triển chuyên sâu thành test manager</a:t>
            </a:r>
          </a:p>
          <a:p>
            <a:pPr marL="228600" lvl="1">
              <a:spcBef>
                <a:spcPts val="1000"/>
              </a:spcBef>
            </a:pPr>
            <a:r>
              <a:rPr lang="en-US" smtClean="0"/>
              <a:t>Trở thành quản lý dự án PM</a:t>
            </a:r>
          </a:p>
          <a:p>
            <a:pPr marL="228600" lvl="1">
              <a:spcBef>
                <a:spcPts val="1000"/>
              </a:spcBef>
            </a:pPr>
            <a:r>
              <a:rPr lang="en-US" smtClean="0"/>
              <a:t>Trở thành kĩ sư cầu nối (đa nhiệm)</a:t>
            </a:r>
            <a:endParaRPr lang="en-US"/>
          </a:p>
        </p:txBody>
      </p:sp>
    </p:spTree>
    <p:extLst>
      <p:ext uri="{BB962C8B-B14F-4D97-AF65-F5344CB8AC3E}">
        <p14:creationId xmlns:p14="http://schemas.microsoft.com/office/powerpoint/2010/main" val="3299294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lnSpcReduction="10000"/>
          </a:bodyPr>
          <a:lstStyle/>
          <a:p>
            <a:pPr marL="228600" lvl="1">
              <a:spcBef>
                <a:spcPts val="1000"/>
              </a:spcBef>
            </a:pPr>
            <a:r>
              <a:rPr lang="en-US" sz="2800"/>
              <a:t>Analysis (lập kế hoạch phân tích yêu cầu)</a:t>
            </a:r>
          </a:p>
          <a:p>
            <a:pPr marL="685800" lvl="2">
              <a:spcBef>
                <a:spcPts val="1000"/>
              </a:spcBef>
            </a:pPr>
            <a:r>
              <a:rPr lang="en-US"/>
              <a:t>Thu thập xác định yêu cầu người dùng với pm</a:t>
            </a:r>
          </a:p>
          <a:p>
            <a:pPr marL="685800" lvl="2">
              <a:spcBef>
                <a:spcPts val="1000"/>
              </a:spcBef>
            </a:pPr>
            <a:r>
              <a:rPr lang="en-US"/>
              <a:t>Đưa ra đặc tả (spec) bao gồm yêu cầu chức năng, giao diện, thông số kĩ thuật,…</a:t>
            </a:r>
          </a:p>
          <a:p>
            <a:pPr marL="228600" lvl="1">
              <a:spcBef>
                <a:spcPts val="1000"/>
              </a:spcBef>
            </a:pPr>
            <a:r>
              <a:rPr lang="en-US" sz="2800"/>
              <a:t>Design (Thiết kế phần mềm)</a:t>
            </a:r>
          </a:p>
          <a:p>
            <a:pPr marL="685800" lvl="2">
              <a:spcBef>
                <a:spcPts val="1000"/>
              </a:spcBef>
            </a:pPr>
            <a:r>
              <a:rPr lang="en-US"/>
              <a:t>Lên kiến trúc tổng thể, banckend- fontend</a:t>
            </a:r>
            <a:r>
              <a:rPr lang="en-US" smtClean="0"/>
              <a:t>…, prototype</a:t>
            </a:r>
            <a:endParaRPr lang="en-US"/>
          </a:p>
          <a:p>
            <a:pPr marL="685800" lvl="2">
              <a:spcBef>
                <a:spcPts val="1000"/>
              </a:spcBef>
            </a:pPr>
            <a:r>
              <a:rPr lang="en-US"/>
              <a:t>Công nghệ áp dụng, mức độ rủi ro ngân sách</a:t>
            </a:r>
          </a:p>
          <a:p>
            <a:pPr marL="685800" lvl="2">
              <a:spcBef>
                <a:spcPts val="1000"/>
              </a:spcBef>
            </a:pPr>
            <a:r>
              <a:rPr lang="en-US"/>
              <a:t>Time schedule </a:t>
            </a:r>
          </a:p>
          <a:p>
            <a:pPr marL="228600" lvl="1">
              <a:spcBef>
                <a:spcPts val="1000"/>
              </a:spcBef>
            </a:pPr>
            <a:r>
              <a:rPr lang="en-US" sz="2800"/>
              <a:t>Development (thực hiện)</a:t>
            </a:r>
          </a:p>
          <a:p>
            <a:pPr marL="685800" lvl="2">
              <a:spcBef>
                <a:spcPts val="1000"/>
              </a:spcBef>
            </a:pPr>
            <a:r>
              <a:rPr lang="en-US"/>
              <a:t>Viết </a:t>
            </a:r>
            <a:r>
              <a:rPr lang="en-US" smtClean="0"/>
              <a:t>code</a:t>
            </a:r>
          </a:p>
          <a:p>
            <a:pPr marL="685800" lvl="2">
              <a:spcBef>
                <a:spcPts val="1000"/>
              </a:spcBef>
            </a:pPr>
            <a:r>
              <a:rPr lang="en-US" smtClean="0"/>
              <a:t>Deploy (triển khai) trên môi trường phát triển</a:t>
            </a:r>
          </a:p>
          <a:p>
            <a:pPr marL="685800" lvl="2">
              <a:spcBef>
                <a:spcPts val="1000"/>
              </a:spcBef>
            </a:pPr>
            <a:r>
              <a:rPr lang="en-US" smtClean="0"/>
              <a:t>Lập trình viên test</a:t>
            </a:r>
            <a:endParaRPr lang="en-US"/>
          </a:p>
        </p:txBody>
      </p:sp>
    </p:spTree>
    <p:extLst>
      <p:ext uri="{BB962C8B-B14F-4D97-AF65-F5344CB8AC3E}">
        <p14:creationId xmlns:p14="http://schemas.microsoft.com/office/powerpoint/2010/main" val="2664053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mềm</a:t>
            </a:r>
            <a:endParaRPr lang="en-US"/>
          </a:p>
        </p:txBody>
      </p:sp>
      <p:sp>
        <p:nvSpPr>
          <p:cNvPr id="3" name="Content Placeholder 2"/>
          <p:cNvSpPr>
            <a:spLocks noGrp="1"/>
          </p:cNvSpPr>
          <p:nvPr>
            <p:ph idx="1"/>
          </p:nvPr>
        </p:nvSpPr>
        <p:spPr/>
        <p:txBody>
          <a:bodyPr>
            <a:normAutofit/>
          </a:bodyPr>
          <a:lstStyle/>
          <a:p>
            <a:pPr marL="228600" lvl="1">
              <a:spcBef>
                <a:spcPts val="1000"/>
              </a:spcBef>
            </a:pPr>
            <a:r>
              <a:rPr lang="en-US" sz="2800" smtClean="0"/>
              <a:t>Testing (kiểm thử phần mềm)</a:t>
            </a:r>
            <a:endParaRPr lang="en-US" sz="2800"/>
          </a:p>
          <a:p>
            <a:pPr marL="685800" lvl="2">
              <a:spcBef>
                <a:spcPts val="1000"/>
              </a:spcBef>
            </a:pPr>
            <a:r>
              <a:rPr lang="en-US" smtClean="0"/>
              <a:t>Xác định sản phẩm đúng như yêu cầu đề ra</a:t>
            </a:r>
            <a:endParaRPr lang="en-US"/>
          </a:p>
          <a:p>
            <a:pPr marL="685800" lvl="2">
              <a:spcBef>
                <a:spcPts val="1000"/>
              </a:spcBef>
            </a:pPr>
            <a:r>
              <a:rPr lang="en-US" smtClean="0"/>
              <a:t>Làm việc với dev đến khi nào lỗi được fix hết thì thôi</a:t>
            </a:r>
            <a:endParaRPr lang="en-US"/>
          </a:p>
          <a:p>
            <a:pPr marL="228600" lvl="1">
              <a:spcBef>
                <a:spcPts val="1000"/>
              </a:spcBef>
            </a:pPr>
            <a:r>
              <a:rPr lang="en-US" sz="2800" smtClean="0"/>
              <a:t>Deployment (triển khai)</a:t>
            </a:r>
            <a:endParaRPr lang="en-US" sz="2800"/>
          </a:p>
          <a:p>
            <a:pPr marL="685800" lvl="2">
              <a:spcBef>
                <a:spcPts val="1000"/>
              </a:spcBef>
            </a:pPr>
            <a:r>
              <a:rPr lang="en-US" smtClean="0"/>
              <a:t>Pm hết lỗi triển khai lên Product Env </a:t>
            </a:r>
          </a:p>
          <a:p>
            <a:pPr marL="685800" lvl="2">
              <a:spcBef>
                <a:spcPts val="1000"/>
              </a:spcBef>
            </a:pPr>
            <a:r>
              <a:rPr lang="en-US" smtClean="0"/>
              <a:t>Thu thập phản hồi người dùng </a:t>
            </a:r>
            <a:endParaRPr lang="en-US"/>
          </a:p>
          <a:p>
            <a:pPr marL="228600" lvl="1">
              <a:spcBef>
                <a:spcPts val="1000"/>
              </a:spcBef>
            </a:pPr>
            <a:r>
              <a:rPr lang="en-US" sz="2800" smtClean="0"/>
              <a:t>Maintenance (duy trì)</a:t>
            </a:r>
            <a:endParaRPr lang="en-US" sz="2800"/>
          </a:p>
          <a:p>
            <a:pPr marL="685800" lvl="2">
              <a:spcBef>
                <a:spcPts val="1000"/>
              </a:spcBef>
            </a:pPr>
            <a:r>
              <a:rPr lang="en-US" smtClean="0"/>
              <a:t>Duy trì phần mềm hoạt động ổn định</a:t>
            </a:r>
          </a:p>
          <a:p>
            <a:pPr marL="685800" lvl="2">
              <a:spcBef>
                <a:spcPts val="1000"/>
              </a:spcBef>
            </a:pPr>
            <a:r>
              <a:rPr lang="en-US" smtClean="0"/>
              <a:t>Vá lỗi phần mềm nếu có</a:t>
            </a:r>
            <a:endParaRPr lang="en-US"/>
          </a:p>
        </p:txBody>
      </p:sp>
    </p:spTree>
    <p:extLst>
      <p:ext uri="{BB962C8B-B14F-4D97-AF65-F5344CB8AC3E}">
        <p14:creationId xmlns:p14="http://schemas.microsoft.com/office/powerpoint/2010/main" val="253220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thác nước</a:t>
            </a:r>
            <a:endParaRPr lang="en-US"/>
          </a:p>
        </p:txBody>
      </p:sp>
      <p:sp>
        <p:nvSpPr>
          <p:cNvPr id="3" name="Content Placeholder 2"/>
          <p:cNvSpPr>
            <a:spLocks noGrp="1"/>
          </p:cNvSpPr>
          <p:nvPr>
            <p:ph idx="1"/>
          </p:nvPr>
        </p:nvSpPr>
        <p:spPr>
          <a:xfrm>
            <a:off x="609600" y="1863725"/>
            <a:ext cx="10515600" cy="4351338"/>
          </a:xfrm>
        </p:spPr>
        <p:txBody>
          <a:bodyPr>
            <a:normAutofit lnSpcReduction="10000"/>
          </a:bodyPr>
          <a:lstStyle/>
          <a:p>
            <a:pPr marL="228600" lvl="1">
              <a:spcBef>
                <a:spcPts val="1000"/>
              </a:spcBef>
            </a:pPr>
            <a:r>
              <a:rPr lang="en-US" smtClean="0"/>
              <a:t>Áp dụng theo đúng trình tự của các bước phát triển phần mềm</a:t>
            </a:r>
          </a:p>
          <a:p>
            <a:pPr marL="228600" lvl="1">
              <a:spcBef>
                <a:spcPts val="1000"/>
              </a:spcBef>
            </a:pPr>
            <a:r>
              <a:rPr lang="en-US" smtClean="0"/>
              <a:t>Bước tiếp theo không thể bắt đầu nếu bước trước chưa hoàn thành</a:t>
            </a:r>
          </a:p>
          <a:p>
            <a:pPr marL="228600" lvl="1">
              <a:spcBef>
                <a:spcPts val="1000"/>
              </a:spcBef>
            </a:pPr>
            <a:r>
              <a:rPr lang="en-US" smtClean="0"/>
              <a:t>Mỗi giai đoạn được ghi chép chặt chẽ</a:t>
            </a:r>
          </a:p>
          <a:p>
            <a:pPr marL="228600" lvl="1">
              <a:spcBef>
                <a:spcPts val="1000"/>
              </a:spcBef>
            </a:pPr>
            <a:r>
              <a:rPr lang="en-US" smtClean="0"/>
              <a:t>Chỉ có thể kiểm thử ở giai đoạn</a:t>
            </a:r>
          </a:p>
          <a:p>
            <a:pPr marL="0" lvl="1" indent="0">
              <a:spcBef>
                <a:spcPts val="1000"/>
              </a:spcBef>
              <a:buNone/>
            </a:pPr>
            <a:r>
              <a:rPr lang="en-US" smtClean="0"/>
              <a:t>    sau development nên sửa lỗi </a:t>
            </a:r>
          </a:p>
          <a:p>
            <a:pPr marL="0" lvl="1" indent="0">
              <a:spcBef>
                <a:spcPts val="1000"/>
              </a:spcBef>
              <a:buNone/>
            </a:pPr>
            <a:r>
              <a:rPr lang="en-US"/>
              <a:t> </a:t>
            </a:r>
            <a:r>
              <a:rPr lang="en-US" smtClean="0"/>
              <a:t>   khó khăn tốn kém gấp rút</a:t>
            </a:r>
          </a:p>
          <a:p>
            <a:pPr marL="0" lvl="1" indent="0">
              <a:spcBef>
                <a:spcPts val="1000"/>
              </a:spcBef>
              <a:buNone/>
            </a:pPr>
            <a:endParaRPr lang="en-US"/>
          </a:p>
          <a:p>
            <a:pPr marL="0" lvl="1" indent="0">
              <a:spcBef>
                <a:spcPts val="1000"/>
              </a:spcBef>
              <a:buNone/>
            </a:pPr>
            <a:r>
              <a:rPr lang="en-US" b="1" smtClean="0"/>
              <a:t>Ứng dụng cho dự án vừa và nhỏ, </a:t>
            </a:r>
          </a:p>
          <a:p>
            <a:pPr marL="0" lvl="1" indent="0">
              <a:spcBef>
                <a:spcPts val="1000"/>
              </a:spcBef>
              <a:buNone/>
            </a:pPr>
            <a:r>
              <a:rPr lang="en-US" b="1" smtClean="0"/>
              <a:t>y/c ít thay đổi, chặt chẽ tuân theo</a:t>
            </a:r>
          </a:p>
          <a:p>
            <a:pPr marL="0" lvl="1" indent="0">
              <a:spcBef>
                <a:spcPts val="1000"/>
              </a:spcBef>
              <a:buNone/>
            </a:pPr>
            <a:r>
              <a:rPr lang="en-US" b="1"/>
              <a:t>n</a:t>
            </a:r>
            <a:r>
              <a:rPr lang="en-US" b="1" smtClean="0"/>
              <a:t>hiều quy tắc</a:t>
            </a:r>
          </a:p>
          <a:p>
            <a:pPr marL="0" lvl="1" indent="0">
              <a:spcBef>
                <a:spcPts val="1000"/>
              </a:spcBef>
              <a:buNone/>
            </a:pPr>
            <a:endParaRPr lang="en-US"/>
          </a:p>
        </p:txBody>
      </p:sp>
      <p:pic>
        <p:nvPicPr>
          <p:cNvPr id="4" name="Picture 3"/>
          <p:cNvPicPr>
            <a:picLocks noChangeAspect="1"/>
          </p:cNvPicPr>
          <p:nvPr/>
        </p:nvPicPr>
        <p:blipFill>
          <a:blip r:embed="rId3"/>
          <a:stretch>
            <a:fillRect/>
          </a:stretch>
        </p:blipFill>
        <p:spPr>
          <a:xfrm>
            <a:off x="5114925" y="3157537"/>
            <a:ext cx="5162550" cy="3438525"/>
          </a:xfrm>
          <a:prstGeom prst="rect">
            <a:avLst/>
          </a:prstGeom>
        </p:spPr>
      </p:pic>
    </p:spTree>
    <p:extLst>
      <p:ext uri="{BB962C8B-B14F-4D97-AF65-F5344CB8AC3E}">
        <p14:creationId xmlns:p14="http://schemas.microsoft.com/office/powerpoint/2010/main" val="3729836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chữ V</a:t>
            </a:r>
            <a:endParaRPr lang="en-US"/>
          </a:p>
        </p:txBody>
      </p:sp>
      <p:sp>
        <p:nvSpPr>
          <p:cNvPr id="5" name="Content Placeholder 4"/>
          <p:cNvSpPr>
            <a:spLocks noGrp="1"/>
          </p:cNvSpPr>
          <p:nvPr>
            <p:ph idx="1"/>
          </p:nvPr>
        </p:nvSpPr>
        <p:spPr/>
        <p:txBody>
          <a:bodyPr/>
          <a:lstStyle/>
          <a:p>
            <a:r>
              <a:rPr lang="en-US" b="1" smtClean="0"/>
              <a:t>Ưu điểm</a:t>
            </a:r>
          </a:p>
          <a:p>
            <a:r>
              <a:rPr lang="en-US" smtClean="0"/>
              <a:t>Test ở tất cả mọi công đoạn</a:t>
            </a:r>
          </a:p>
          <a:p>
            <a:r>
              <a:rPr lang="en-US" smtClean="0"/>
              <a:t>Tìm sớm được nguyên nhân</a:t>
            </a:r>
          </a:p>
          <a:p>
            <a:r>
              <a:rPr lang="en-US" b="1" smtClean="0"/>
              <a:t>Nhược điểm</a:t>
            </a:r>
          </a:p>
          <a:p>
            <a:r>
              <a:rPr lang="en-US" smtClean="0"/>
              <a:t>Nhiều công đoạn vs dự án nhỏ</a:t>
            </a:r>
          </a:p>
          <a:p>
            <a:r>
              <a:rPr lang="en-US" smtClean="0"/>
              <a:t>Nếu có sự thay đổi giữa chừng </a:t>
            </a:r>
          </a:p>
          <a:p>
            <a:pPr marL="0" indent="0">
              <a:buNone/>
            </a:pPr>
            <a:r>
              <a:rPr lang="en-US" smtClean="0"/>
              <a:t>   phải quay lại bước 1</a:t>
            </a:r>
            <a:endParaRPr lang="en-US"/>
          </a:p>
        </p:txBody>
      </p:sp>
      <p:pic>
        <p:nvPicPr>
          <p:cNvPr id="6" name="Picture 5"/>
          <p:cNvPicPr>
            <a:picLocks noChangeAspect="1"/>
          </p:cNvPicPr>
          <p:nvPr/>
        </p:nvPicPr>
        <p:blipFill>
          <a:blip r:embed="rId3"/>
          <a:stretch>
            <a:fillRect/>
          </a:stretch>
        </p:blipFill>
        <p:spPr>
          <a:xfrm>
            <a:off x="5740037" y="2178447"/>
            <a:ext cx="6123350" cy="3645694"/>
          </a:xfrm>
          <a:prstGeom prst="rect">
            <a:avLst/>
          </a:prstGeom>
        </p:spPr>
      </p:pic>
    </p:spTree>
    <p:extLst>
      <p:ext uri="{BB962C8B-B14F-4D97-AF65-F5344CB8AC3E}">
        <p14:creationId xmlns:p14="http://schemas.microsoft.com/office/powerpoint/2010/main" val="2254773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kiểm thử</a:t>
            </a:r>
            <a:endParaRPr lang="en-US"/>
          </a:p>
        </p:txBody>
      </p:sp>
      <p:sp>
        <p:nvSpPr>
          <p:cNvPr id="3" name="Content Placeholder 2"/>
          <p:cNvSpPr>
            <a:spLocks noGrp="1"/>
          </p:cNvSpPr>
          <p:nvPr>
            <p:ph idx="1"/>
          </p:nvPr>
        </p:nvSpPr>
        <p:spPr/>
        <p:txBody>
          <a:bodyPr/>
          <a:lstStyle/>
          <a:p>
            <a:r>
              <a:rPr lang="en-US" smtClean="0"/>
              <a:t>You can do A Type during B level using C method</a:t>
            </a:r>
          </a:p>
          <a:p>
            <a:r>
              <a:rPr lang="en-US" smtClean="0"/>
              <a:t>Theo test level: mức độ test, mức độ hoàn thiện của app</a:t>
            </a:r>
          </a:p>
          <a:p>
            <a:r>
              <a:rPr lang="en-US" smtClean="0"/>
              <a:t>Teo test type: với mục đích, đối tượng test sẽ có kiểm thử khác nhau</a:t>
            </a:r>
          </a:p>
          <a:p>
            <a:r>
              <a:rPr lang="en-US" smtClean="0"/>
              <a:t>Theo test method: cách thức test</a:t>
            </a:r>
            <a:endParaRPr lang="en-US"/>
          </a:p>
        </p:txBody>
      </p:sp>
    </p:spTree>
    <p:extLst>
      <p:ext uri="{BB962C8B-B14F-4D97-AF65-F5344CB8AC3E}">
        <p14:creationId xmlns:p14="http://schemas.microsoft.com/office/powerpoint/2010/main" val="210385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Chương trình máy tính (code)</a:t>
            </a:r>
          </a:p>
          <a:p>
            <a:r>
              <a:rPr lang="en-US" smtClean="0"/>
              <a:t>Thủ tục</a:t>
            </a:r>
          </a:p>
          <a:p>
            <a:r>
              <a:rPr lang="en-US" smtClean="0"/>
              <a:t>Tài liệu</a:t>
            </a:r>
          </a:p>
          <a:p>
            <a:r>
              <a:rPr lang="en-US" smtClean="0"/>
              <a:t>Dữ liệu để vận hành phần mềm</a:t>
            </a:r>
            <a:endParaRPr lang="en-US"/>
          </a:p>
          <a:p>
            <a:endParaRPr lang="en-US" smtClean="0"/>
          </a:p>
        </p:txBody>
      </p:sp>
    </p:spTree>
    <p:extLst>
      <p:ext uri="{BB962C8B-B14F-4D97-AF65-F5344CB8AC3E}">
        <p14:creationId xmlns:p14="http://schemas.microsoft.com/office/powerpoint/2010/main" val="323803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80244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a:t>Unit test: </a:t>
            </a:r>
            <a:r>
              <a:rPr lang="en-US" sz="2800"/>
              <a:t>Tìm lỗi trong các class, object, module, hàm riêng </a:t>
            </a:r>
            <a:r>
              <a:rPr lang="en-US" sz="2800" smtClean="0"/>
              <a:t>lẻ</a:t>
            </a:r>
          </a:p>
          <a:p>
            <a:pPr lvl="1"/>
            <a:r>
              <a:rPr lang="en-US" smtClean="0"/>
              <a:t>Thực hiển bởi dev</a:t>
            </a:r>
          </a:p>
          <a:p>
            <a:pPr lvl="1"/>
            <a:r>
              <a:rPr lang="en-US" smtClean="0"/>
              <a:t>Test tự động, sử dụng kỹ thuật white-box</a:t>
            </a:r>
            <a:endParaRPr lang="en-US"/>
          </a:p>
          <a:p>
            <a:pPr lvl="1"/>
            <a:r>
              <a:rPr lang="vi-VN"/>
              <a:t>Ư</a:t>
            </a:r>
            <a:r>
              <a:rPr lang="en-US"/>
              <a:t>u điểm: thực hiện dễ dàng, tiết kiệm thời gian chi phí cho bước sau</a:t>
            </a:r>
            <a:r>
              <a:rPr lang="en-US" smtClean="0"/>
              <a:t>.</a:t>
            </a:r>
          </a:p>
          <a:p>
            <a:pPr lvl="1"/>
            <a:r>
              <a:rPr lang="en-US"/>
              <a:t>Tool JUnit, TestNG, xUnit, NUnit</a:t>
            </a:r>
          </a:p>
        </p:txBody>
      </p:sp>
    </p:spTree>
    <p:extLst>
      <p:ext uri="{BB962C8B-B14F-4D97-AF65-F5344CB8AC3E}">
        <p14:creationId xmlns:p14="http://schemas.microsoft.com/office/powerpoint/2010/main" val="1946737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Unit test</a:t>
            </a:r>
            <a:endParaRPr lang="en-US" b="1"/>
          </a:p>
        </p:txBody>
      </p:sp>
      <p:sp>
        <p:nvSpPr>
          <p:cNvPr id="3" name="Content Placeholder 2"/>
          <p:cNvSpPr>
            <a:spLocks noGrp="1"/>
          </p:cNvSpPr>
          <p:nvPr>
            <p:ph idx="1"/>
          </p:nvPr>
        </p:nvSpPr>
        <p:spPr>
          <a:xfrm>
            <a:off x="838200" y="1907818"/>
            <a:ext cx="10515600" cy="4351338"/>
          </a:xfrm>
        </p:spPr>
        <p:txBody>
          <a:bodyPr/>
          <a:lstStyle/>
          <a:p>
            <a:endParaRPr lang="es-ES"/>
          </a:p>
          <a:p>
            <a:endParaRPr lang="en-US"/>
          </a:p>
        </p:txBody>
      </p:sp>
      <p:pic>
        <p:nvPicPr>
          <p:cNvPr id="4" name="Picture 3"/>
          <p:cNvPicPr>
            <a:picLocks noChangeAspect="1"/>
          </p:cNvPicPr>
          <p:nvPr/>
        </p:nvPicPr>
        <p:blipFill>
          <a:blip r:embed="rId3"/>
          <a:stretch>
            <a:fillRect/>
          </a:stretch>
        </p:blipFill>
        <p:spPr>
          <a:xfrm>
            <a:off x="8208625" y="1219887"/>
            <a:ext cx="3068494" cy="1158732"/>
          </a:xfrm>
          <a:prstGeom prst="rect">
            <a:avLst/>
          </a:prstGeom>
        </p:spPr>
      </p:pic>
      <p:pic>
        <p:nvPicPr>
          <p:cNvPr id="5" name="Picture 4"/>
          <p:cNvPicPr>
            <a:picLocks noChangeAspect="1"/>
          </p:cNvPicPr>
          <p:nvPr/>
        </p:nvPicPr>
        <p:blipFill>
          <a:blip r:embed="rId4"/>
          <a:stretch>
            <a:fillRect/>
          </a:stretch>
        </p:blipFill>
        <p:spPr>
          <a:xfrm>
            <a:off x="6687781" y="3090085"/>
            <a:ext cx="4666019" cy="3169071"/>
          </a:xfrm>
          <a:prstGeom prst="rect">
            <a:avLst/>
          </a:prstGeom>
        </p:spPr>
      </p:pic>
      <p:sp>
        <p:nvSpPr>
          <p:cNvPr id="6" name="TextBox 5"/>
          <p:cNvSpPr txBox="1"/>
          <p:nvPr/>
        </p:nvSpPr>
        <p:spPr>
          <a:xfrm>
            <a:off x="924673" y="1735405"/>
            <a:ext cx="4376792" cy="2308324"/>
          </a:xfrm>
          <a:prstGeom prst="rect">
            <a:avLst/>
          </a:prstGeom>
          <a:noFill/>
        </p:spPr>
        <p:txBody>
          <a:bodyPr wrap="square" rtlCol="0">
            <a:spAutoFit/>
          </a:bodyPr>
          <a:lstStyle/>
          <a:p>
            <a:r>
              <a:rPr lang="en-US" smtClean="0"/>
              <a:t>Cần test hàm cộng 2 số</a:t>
            </a:r>
            <a:endParaRPr lang="en-US"/>
          </a:p>
          <a:p>
            <a:pPr marL="285750" indent="-285750">
              <a:buFontTx/>
              <a:buChar char="-"/>
            </a:pPr>
            <a:r>
              <a:rPr lang="en-US" smtClean="0"/>
              <a:t>2 số dương</a:t>
            </a:r>
          </a:p>
          <a:p>
            <a:pPr marL="285750" indent="-285750">
              <a:buFontTx/>
              <a:buChar char="-"/>
            </a:pPr>
            <a:r>
              <a:rPr lang="en-US" smtClean="0"/>
              <a:t>2 số âm</a:t>
            </a:r>
          </a:p>
          <a:p>
            <a:pPr marL="285750" indent="-285750">
              <a:buFontTx/>
              <a:buChar char="-"/>
            </a:pPr>
            <a:r>
              <a:rPr lang="en-US" smtClean="0"/>
              <a:t>2 số dương và âm</a:t>
            </a:r>
          </a:p>
          <a:p>
            <a:pPr marL="285750" indent="-285750">
              <a:buFontTx/>
              <a:buChar char="-"/>
            </a:pPr>
            <a:r>
              <a:rPr lang="en-US" smtClean="0"/>
              <a:t>Số thực</a:t>
            </a:r>
          </a:p>
          <a:p>
            <a:pPr marL="285750" indent="-285750">
              <a:buFontTx/>
              <a:buChar char="-"/>
            </a:pPr>
            <a:r>
              <a:rPr lang="en-US" smtClean="0"/>
              <a:t>Số lớn (kiểm tra giới hạn)</a:t>
            </a:r>
          </a:p>
          <a:p>
            <a:pPr marL="285750" indent="-285750">
              <a:buFontTx/>
              <a:buChar char="-"/>
            </a:pPr>
            <a:r>
              <a:rPr lang="en-US" smtClean="0"/>
              <a:t>Số  với dấu phẩy động lớn (kiểm tra tính chính xác, làm tròn)</a:t>
            </a:r>
          </a:p>
        </p:txBody>
      </p:sp>
    </p:spTree>
    <p:extLst>
      <p:ext uri="{BB962C8B-B14F-4D97-AF65-F5344CB8AC3E}">
        <p14:creationId xmlns:p14="http://schemas.microsoft.com/office/powerpoint/2010/main" val="181097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3"/>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Integration </a:t>
            </a:r>
            <a:r>
              <a:rPr lang="en-US" sz="2800" b="1"/>
              <a:t>test:</a:t>
            </a:r>
            <a:r>
              <a:rPr lang="en-US" sz="2800"/>
              <a:t>Tìm</a:t>
            </a:r>
            <a:r>
              <a:rPr lang="en-US" sz="2800" b="1"/>
              <a:t> </a:t>
            </a:r>
            <a:r>
              <a:rPr lang="en-US" sz="2800"/>
              <a:t>lỗi khi các module tương tác, kết hợp với </a:t>
            </a:r>
            <a:r>
              <a:rPr lang="en-US" sz="2800" smtClean="0"/>
              <a:t>nhau</a:t>
            </a:r>
          </a:p>
          <a:p>
            <a:pPr lvl="1"/>
            <a:r>
              <a:rPr lang="en-US"/>
              <a:t>Được thực hiện bởi </a:t>
            </a:r>
            <a:r>
              <a:rPr lang="en-US" smtClean="0"/>
              <a:t>tester,dev</a:t>
            </a:r>
          </a:p>
          <a:p>
            <a:pPr lvl="1"/>
            <a:r>
              <a:rPr lang="en-US" smtClean="0"/>
              <a:t>bigbang,(tích hợp đồng thời sau đó kt tổng thể)</a:t>
            </a:r>
          </a:p>
          <a:p>
            <a:pPr lvl="1"/>
            <a:r>
              <a:rPr lang="en-US" smtClean="0"/>
              <a:t> topdowwn,(theo giao diện hoặc menu chính) tích hợp từ từ</a:t>
            </a:r>
          </a:p>
          <a:p>
            <a:pPr lvl="1"/>
            <a:r>
              <a:rPr lang="en-US" smtClean="0"/>
              <a:t> bottom up Tích hợp các moulde mức thấp trước</a:t>
            </a:r>
          </a:p>
        </p:txBody>
      </p:sp>
    </p:spTree>
    <p:extLst>
      <p:ext uri="{BB962C8B-B14F-4D97-AF65-F5344CB8AC3E}">
        <p14:creationId xmlns:p14="http://schemas.microsoft.com/office/powerpoint/2010/main" val="264484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pic>
        <p:nvPicPr>
          <p:cNvPr id="3"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
        <p:nvSpPr>
          <p:cNvPr id="6" name="Content Placeholder 2"/>
          <p:cNvSpPr txBox="1">
            <a:spLocks/>
          </p:cNvSpPr>
          <p:nvPr/>
        </p:nvSpPr>
        <p:spPr>
          <a:xfrm>
            <a:off x="838199" y="1825625"/>
            <a:ext cx="6945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System </a:t>
            </a:r>
            <a:r>
              <a:rPr lang="en-US" sz="2800" b="1"/>
              <a:t>test </a:t>
            </a:r>
            <a:r>
              <a:rPr lang="en-US" sz="2800"/>
              <a:t>: Đảm bảo hệ thống sau khi tích hợp thoả mãn yêu </a:t>
            </a:r>
            <a:r>
              <a:rPr lang="en-US" sz="2800" smtClean="0"/>
              <a:t>cầu</a:t>
            </a:r>
            <a:endParaRPr lang="en-US" sz="2800"/>
          </a:p>
          <a:p>
            <a:pPr lvl="1"/>
            <a:r>
              <a:rPr lang="en-US" smtClean="0"/>
              <a:t>tập </a:t>
            </a:r>
            <a:r>
              <a:rPr lang="en-US"/>
              <a:t>trung vào các lỗi trên toàn bộ hệ </a:t>
            </a:r>
            <a:r>
              <a:rPr lang="en-US" smtClean="0"/>
              <a:t>thống</a:t>
            </a:r>
          </a:p>
          <a:p>
            <a:pPr lvl="1"/>
            <a:r>
              <a:rPr lang="en-US" smtClean="0"/>
              <a:t>Sử dụng pp kiểm thử hộp đen (blackbox)</a:t>
            </a:r>
          </a:p>
          <a:p>
            <a:pPr lvl="1"/>
            <a:r>
              <a:rPr lang="en-US" smtClean="0"/>
              <a:t>Xem xét cả các yêu cầu chức năng và phi chức năng</a:t>
            </a:r>
          </a:p>
          <a:p>
            <a:pPr lvl="1"/>
            <a:r>
              <a:rPr lang="en-US" smtClean="0"/>
              <a:t>Một số loại tiêu biểu: usability test, load test,</a:t>
            </a:r>
          </a:p>
          <a:p>
            <a:pPr marL="457200" lvl="1" indent="0">
              <a:buNone/>
            </a:pPr>
            <a:r>
              <a:rPr lang="en-US" smtClean="0"/>
              <a:t>Regession test, recovery test, migration test, functional test, hardware/software test</a:t>
            </a:r>
          </a:p>
          <a:p>
            <a:pPr lvl="1"/>
            <a:endParaRPr lang="en-US"/>
          </a:p>
        </p:txBody>
      </p:sp>
    </p:spTree>
    <p:extLst>
      <p:ext uri="{BB962C8B-B14F-4D97-AF65-F5344CB8AC3E}">
        <p14:creationId xmlns:p14="http://schemas.microsoft.com/office/powerpoint/2010/main" val="1683885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System test</a:t>
            </a:r>
            <a:endParaRPr lang="en-US" b="1"/>
          </a:p>
        </p:txBody>
      </p:sp>
      <p:sp>
        <p:nvSpPr>
          <p:cNvPr id="3" name="Content Placeholder 2"/>
          <p:cNvSpPr>
            <a:spLocks noGrp="1"/>
          </p:cNvSpPr>
          <p:nvPr>
            <p:ph idx="1"/>
          </p:nvPr>
        </p:nvSpPr>
        <p:spPr/>
        <p:txBody>
          <a:bodyPr/>
          <a:lstStyle/>
          <a:p>
            <a:endParaRPr lang="en-US" smtClean="0"/>
          </a:p>
          <a:p>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Tiêu chí trọng tâm</a:t>
            </a:r>
          </a:p>
          <a:p>
            <a:r>
              <a:rPr lang="en-US" smtClean="0"/>
              <a:t>Giao diện, chức năng phức tạp, bảo mật, phục hồi, hiệu năng, trơn tru, khả năng cài đặt, tính dễ sử dụng, load/stress</a:t>
            </a:r>
          </a:p>
          <a:p>
            <a:r>
              <a:rPr lang="en-US" smtClean="0"/>
              <a:t>Manual test =&gt; test thủ công nhập thông tin test kết quả</a:t>
            </a:r>
          </a:p>
          <a:p>
            <a:r>
              <a:rPr lang="en-US" smtClean="0"/>
              <a:t>Automatic =&gt; test tự động, viết script fill dữ liệu, tự động ấn nút, verify data =&gt; tăng tốc độ, nếu cần kiểm thử lại cũng nhanh</a:t>
            </a:r>
          </a:p>
          <a:p>
            <a:r>
              <a:rPr lang="en-US" smtClean="0"/>
              <a:t>Regression test (kiểm thử hồi quy)</a:t>
            </a:r>
          </a:p>
          <a:p>
            <a:r>
              <a:rPr lang="en-US" smtClean="0"/>
              <a:t>App selenium (web) appium (mobile, desktop) apache jmeter</a:t>
            </a:r>
            <a:endParaRPr lang="en-US"/>
          </a:p>
        </p:txBody>
      </p:sp>
    </p:spTree>
    <p:extLst>
      <p:ext uri="{BB962C8B-B14F-4D97-AF65-F5344CB8AC3E}">
        <p14:creationId xmlns:p14="http://schemas.microsoft.com/office/powerpoint/2010/main" val="140882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System </a:t>
            </a:r>
            <a:r>
              <a:rPr lang="en-US" b="1" smtClean="0"/>
              <a:t>test ( interface test)</a:t>
            </a:r>
            <a:endParaRPr lang="en-US"/>
          </a:p>
        </p:txBody>
      </p:sp>
      <p:sp>
        <p:nvSpPr>
          <p:cNvPr id="3" name="Content Placeholder 2"/>
          <p:cNvSpPr>
            <a:spLocks noGrp="1"/>
          </p:cNvSpPr>
          <p:nvPr>
            <p:ph idx="1"/>
          </p:nvPr>
        </p:nvSpPr>
        <p:spPr/>
        <p:txBody>
          <a:bodyPr>
            <a:normAutofit lnSpcReduction="10000"/>
          </a:bodyPr>
          <a:lstStyle/>
          <a:p>
            <a:r>
              <a:rPr lang="en-US" smtClean="0"/>
              <a:t>Ví dụ </a:t>
            </a:r>
            <a:r>
              <a:rPr lang="vi-VN" b="1"/>
              <a:t>Hệ Thống Quản lý Thư Viện Trực </a:t>
            </a:r>
            <a:r>
              <a:rPr lang="vi-VN" b="1" smtClean="0"/>
              <a:t>Tuyến</a:t>
            </a:r>
            <a:endParaRPr lang="en-US" b="1" smtClean="0"/>
          </a:p>
          <a:p>
            <a:r>
              <a:rPr lang="en-US" smtClean="0"/>
              <a:t>Chức </a:t>
            </a:r>
            <a:r>
              <a:rPr lang="en-US"/>
              <a:t>năng chính : tìm kiếm sách xem thông tin sách, mượn trả </a:t>
            </a:r>
            <a:r>
              <a:rPr lang="en-US" smtClean="0"/>
              <a:t>sách</a:t>
            </a:r>
            <a:endParaRPr lang="en-US" b="1" smtClean="0"/>
          </a:p>
          <a:p>
            <a:r>
              <a:rPr lang="en-US" smtClean="0"/>
              <a:t>Dựa vào bản thiết kế mokup, ui, wireframe</a:t>
            </a:r>
          </a:p>
          <a:p>
            <a:r>
              <a:rPr lang="en-US" smtClean="0"/>
              <a:t>Thống kê số giao diện cần test, nội dung test cho mỗi form như sau</a:t>
            </a:r>
          </a:p>
          <a:p>
            <a:r>
              <a:rPr lang="en-US" smtClean="0"/>
              <a:t>Kiểm tra lỗi chính tả, xắp xếp nội dung, màu sắc, hình ảnh</a:t>
            </a:r>
          </a:p>
          <a:p>
            <a:r>
              <a:rPr lang="en-US" smtClean="0"/>
              <a:t>Kiểm tra các điều khiển có hoạt động đúng</a:t>
            </a:r>
          </a:p>
          <a:p>
            <a:r>
              <a:rPr lang="en-US" smtClean="0"/>
              <a:t>Kiểm tra chức năng chính :</a:t>
            </a:r>
          </a:p>
          <a:p>
            <a:r>
              <a:rPr lang="en-US" smtClean="0"/>
              <a:t>Kiểm tra tương thích trình duyệt</a:t>
            </a:r>
          </a:p>
          <a:p>
            <a:r>
              <a:rPr lang="en-US" smtClean="0"/>
              <a:t>Kiểm tra tương thích màn hình thiết bị</a:t>
            </a:r>
          </a:p>
          <a:p>
            <a:endParaRPr lang="en-US" smtClean="0"/>
          </a:p>
        </p:txBody>
      </p:sp>
    </p:spTree>
    <p:extLst>
      <p:ext uri="{BB962C8B-B14F-4D97-AF65-F5344CB8AC3E}">
        <p14:creationId xmlns:p14="http://schemas.microsoft.com/office/powerpoint/2010/main" val="390258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level </a:t>
            </a:r>
            <a:endParaRPr lang="en-US"/>
          </a:p>
        </p:txBody>
      </p:sp>
      <p:sp>
        <p:nvSpPr>
          <p:cNvPr id="6" name="Content Placeholder 2"/>
          <p:cNvSpPr txBox="1">
            <a:spLocks/>
          </p:cNvSpPr>
          <p:nvPr/>
        </p:nvSpPr>
        <p:spPr>
          <a:xfrm>
            <a:off x="1236784" y="2177317"/>
            <a:ext cx="69459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2800" b="1" smtClean="0"/>
              <a:t>Acceptance </a:t>
            </a:r>
            <a:r>
              <a:rPr lang="en-US" sz="2800" b="1"/>
              <a:t>test</a:t>
            </a:r>
            <a:r>
              <a:rPr lang="en-US" sz="2800"/>
              <a:t>: đứng dưới góc độ người dùng xem pm có được </a:t>
            </a:r>
            <a:r>
              <a:rPr lang="en-US" sz="2800" smtClean="0"/>
              <a:t>accept</a:t>
            </a:r>
          </a:p>
          <a:p>
            <a:pPr marL="685800" lvl="2">
              <a:spcBef>
                <a:spcPts val="1000"/>
              </a:spcBef>
            </a:pPr>
            <a:r>
              <a:rPr lang="en-US" smtClean="0"/>
              <a:t>Kiểm thử alpha : thực hiện khi dev, sử dụng </a:t>
            </a:r>
          </a:p>
          <a:p>
            <a:pPr marL="457200" lvl="2" indent="0">
              <a:spcBef>
                <a:spcPts val="1000"/>
              </a:spcBef>
              <a:buNone/>
            </a:pPr>
            <a:r>
              <a:rPr lang="en-US"/>
              <a:t>	</a:t>
            </a:r>
            <a:r>
              <a:rPr lang="en-US" smtClean="0"/>
              <a:t>cả white box và black box,(thử nghiệm nội bộ)</a:t>
            </a:r>
          </a:p>
          <a:p>
            <a:pPr marL="457200" lvl="2" indent="0">
              <a:spcBef>
                <a:spcPts val="1000"/>
              </a:spcBef>
              <a:buNone/>
            </a:pPr>
            <a:r>
              <a:rPr lang="en-US" smtClean="0"/>
              <a:t>Kiểm thử beta: thực hiện bởi người dùng</a:t>
            </a:r>
          </a:p>
          <a:p>
            <a:pPr marL="457200" lvl="2" indent="0">
              <a:spcBef>
                <a:spcPts val="1000"/>
              </a:spcBef>
              <a:buNone/>
            </a:pPr>
            <a:r>
              <a:rPr lang="en-US"/>
              <a:t>	</a:t>
            </a:r>
            <a:r>
              <a:rPr lang="en-US" smtClean="0"/>
              <a:t>thực hiện sau alpha</a:t>
            </a:r>
          </a:p>
          <a:p>
            <a:pPr marL="457200" lvl="2" indent="0">
              <a:spcBef>
                <a:spcPts val="1000"/>
              </a:spcBef>
              <a:buNone/>
            </a:pPr>
            <a:r>
              <a:rPr lang="en-US"/>
              <a:t>	</a:t>
            </a:r>
            <a:r>
              <a:rPr lang="en-US" smtClean="0"/>
              <a:t>chỉ sử dụng black-box</a:t>
            </a:r>
          </a:p>
          <a:p>
            <a:pPr lvl="1"/>
            <a:endParaRPr lang="en-US"/>
          </a:p>
        </p:txBody>
      </p:sp>
      <p:pic>
        <p:nvPicPr>
          <p:cNvPr id="7" name="Content Placeholder 2"/>
          <p:cNvPicPr>
            <a:picLocks noGrp="1" noChangeAspect="1"/>
          </p:cNvPicPr>
          <p:nvPr>
            <p:ph idx="1"/>
          </p:nvPr>
        </p:nvPicPr>
        <p:blipFill>
          <a:blip r:embed="rId2"/>
          <a:stretch>
            <a:fillRect/>
          </a:stretch>
        </p:blipFill>
        <p:spPr>
          <a:xfrm>
            <a:off x="7606445" y="2770556"/>
            <a:ext cx="4585555" cy="4087444"/>
          </a:xfrm>
          <a:prstGeom prst="rect">
            <a:avLst/>
          </a:prstGeom>
        </p:spPr>
      </p:pic>
    </p:spTree>
    <p:extLst>
      <p:ext uri="{BB962C8B-B14F-4D97-AF65-F5344CB8AC3E}">
        <p14:creationId xmlns:p14="http://schemas.microsoft.com/office/powerpoint/2010/main" val="2146019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Acceptance test</a:t>
            </a:r>
            <a:endParaRPr lang="en-US" b="1"/>
          </a:p>
        </p:txBody>
      </p:sp>
      <p:sp>
        <p:nvSpPr>
          <p:cNvPr id="3" name="Content Placeholder 2"/>
          <p:cNvSpPr>
            <a:spLocks noGrp="1"/>
          </p:cNvSpPr>
          <p:nvPr>
            <p:ph idx="1"/>
          </p:nvPr>
        </p:nvSpPr>
        <p:spPr/>
        <p:txBody>
          <a:bodyPr/>
          <a:lstStyle/>
          <a:p>
            <a:endParaRPr lang="en-US" smtClean="0"/>
          </a:p>
          <a:p>
            <a:r>
              <a:rPr lang="vi-VN"/>
              <a:t>Chức Năng Chính: Người dùng có thể tìm kiếm và đặt phòng khách sạn theo ngày và địa điểm mong muốn</a:t>
            </a:r>
            <a:r>
              <a:rPr lang="vi-VN" smtClean="0"/>
              <a:t>.</a:t>
            </a:r>
            <a:r>
              <a:rPr lang="en-US" smtClean="0"/>
              <a:t> Đáp ứng 500 người 1 lúc, giao diện tượng thích di động máy tính mtb</a:t>
            </a:r>
          </a:p>
          <a:p>
            <a:r>
              <a:rPr lang="en-US" smtClean="0"/>
              <a:t>Người kiểm thử, người dùng cuối và đội kiểm thử</a:t>
            </a:r>
          </a:p>
          <a:p>
            <a:r>
              <a:rPr lang="en-US" smtClean="0"/>
              <a:t>Kiểm thử tìm kiếm đặt phòng (với tiêu chí khác nhau)</a:t>
            </a:r>
          </a:p>
          <a:p>
            <a:r>
              <a:rPr lang="en-US" smtClean="0"/>
              <a:t>Kiểm thử thanh toán xác nhận, kt tính bảo mật</a:t>
            </a:r>
          </a:p>
          <a:p>
            <a:r>
              <a:rPr lang="en-US" smtClean="0"/>
              <a:t>Kiểm thử hiệu suất</a:t>
            </a:r>
          </a:p>
          <a:p>
            <a:r>
              <a:rPr lang="en-US" smtClean="0"/>
              <a:t>Kiểm thử tính tương thích nhiều thiết bị</a:t>
            </a:r>
            <a:endParaRPr lang="en-US"/>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p:cNvSpPr txBox="1">
            <a:spLocks/>
          </p:cNvSpPr>
          <p:nvPr/>
        </p:nvSpPr>
        <p:spPr>
          <a:xfrm>
            <a:off x="99060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smtClean="0"/>
              <a:t>Hệ </a:t>
            </a:r>
            <a:r>
              <a:rPr lang="en-US" b="1"/>
              <a:t>Thống Đặt Phòng Khách Sạn Trực Tuyến</a:t>
            </a:r>
            <a:endParaRPr lang="en-US"/>
          </a:p>
        </p:txBody>
      </p:sp>
    </p:spTree>
    <p:extLst>
      <p:ext uri="{BB962C8B-B14F-4D97-AF65-F5344CB8AC3E}">
        <p14:creationId xmlns:p14="http://schemas.microsoft.com/office/powerpoint/2010/main" val="69047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type</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Function test (kt chức năng) : kiểm tra pm chạy đúng y/c nghiệp vụ không</a:t>
            </a:r>
          </a:p>
          <a:p>
            <a:pPr lvl="2"/>
            <a:r>
              <a:rPr lang="en-US" smtClean="0"/>
              <a:t>Unit test (k/t hàm, lớp,)</a:t>
            </a:r>
          </a:p>
          <a:p>
            <a:pPr lvl="2"/>
            <a:r>
              <a:rPr lang="en-US" smtClean="0"/>
              <a:t>Smoke testing: kt tổng quát</a:t>
            </a:r>
            <a:r>
              <a:rPr lang="en-US" b="1" smtClean="0"/>
              <a:t> nhanh </a:t>
            </a:r>
            <a:r>
              <a:rPr lang="en-US" smtClean="0"/>
              <a:t>xem chức năng chương quan trọng hoạt động tốt</a:t>
            </a:r>
          </a:p>
          <a:p>
            <a:pPr lvl="2"/>
            <a:r>
              <a:rPr lang="en-US" smtClean="0"/>
              <a:t>Sanity testing: kt lỗi mới đã được sửa chưa</a:t>
            </a:r>
          </a:p>
          <a:p>
            <a:pPr lvl="2"/>
            <a:r>
              <a:rPr lang="en-US" smtClean="0"/>
              <a:t>Interface test: kt giao diện</a:t>
            </a:r>
          </a:p>
          <a:p>
            <a:pPr lvl="2"/>
            <a:r>
              <a:rPr lang="en-US" smtClean="0"/>
              <a:t>Integration test: kt tích hợp, xem các module lắp ghép với nhau có phù </a:t>
            </a:r>
            <a:r>
              <a:rPr lang="en-US"/>
              <a:t>ợ</a:t>
            </a:r>
            <a:r>
              <a:rPr lang="en-US" smtClean="0"/>
              <a:t>hkp hông</a:t>
            </a:r>
          </a:p>
          <a:p>
            <a:pPr lvl="2"/>
            <a:r>
              <a:rPr lang="en-US" smtClean="0"/>
              <a:t>System testing : kt hệ thống chạy với nhiều mt khác nhau</a:t>
            </a:r>
          </a:p>
          <a:p>
            <a:pPr lvl="2"/>
            <a:r>
              <a:rPr lang="en-US" smtClean="0"/>
              <a:t>Regression testing: Kt hệ thống sau khi thay đổi thì chức năng cũ mới còn hoạt động tốt ?</a:t>
            </a:r>
          </a:p>
          <a:p>
            <a:pPr lvl="2"/>
            <a:r>
              <a:rPr lang="en-US" smtClean="0"/>
              <a:t>Acceptance testing: Xác định hệ thống có đạt yêu cầu qua dữ liệu thực tế.</a:t>
            </a:r>
          </a:p>
          <a:p>
            <a:pPr lvl="1"/>
            <a:r>
              <a:rPr lang="en-US"/>
              <a:t>Sử dụng blackbox </a:t>
            </a:r>
            <a:r>
              <a:rPr lang="en-US" smtClean="0"/>
              <a:t>test</a:t>
            </a:r>
          </a:p>
          <a:p>
            <a:pPr lvl="1"/>
            <a:r>
              <a:rPr lang="en-US" smtClean="0"/>
              <a:t>Công cụ : ranorex studio, qtp, selenium, junit, telerik test studio, katalon</a:t>
            </a:r>
          </a:p>
          <a:p>
            <a:pPr lvl="1"/>
            <a:endParaRPr lang="en-US"/>
          </a:p>
          <a:p>
            <a:pPr lvl="2"/>
            <a:endParaRPr lang="en-US" smtClean="0"/>
          </a:p>
          <a:p>
            <a:pPr lvl="2"/>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2509898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Non functional test: kiểm tra tốc độ, trải nghiệm</a:t>
            </a:r>
          </a:p>
          <a:p>
            <a:pPr marL="457200" lvl="1" indent="0">
              <a:buNone/>
            </a:pPr>
            <a:r>
              <a:rPr lang="en-US"/>
              <a:t> </a:t>
            </a:r>
            <a:r>
              <a:rPr lang="en-US" smtClean="0"/>
              <a:t>  người dùng, đáp ứng tải…</a:t>
            </a:r>
          </a:p>
          <a:p>
            <a:pPr lvl="2"/>
            <a:r>
              <a:rPr lang="en-US" smtClean="0"/>
              <a:t>Performance testing</a:t>
            </a:r>
          </a:p>
          <a:p>
            <a:pPr lvl="2"/>
            <a:r>
              <a:rPr lang="en-US" smtClean="0"/>
              <a:t>Load testing: với bao nhiêu tải thì crash</a:t>
            </a:r>
          </a:p>
          <a:p>
            <a:pPr lvl="2"/>
            <a:r>
              <a:rPr lang="en-US" smtClean="0"/>
              <a:t>Stress testing: khi gặp tải cao sẽ duy trì 1 tg</a:t>
            </a:r>
          </a:p>
          <a:p>
            <a:pPr lvl="2"/>
            <a:r>
              <a:rPr lang="en-US" smtClean="0"/>
              <a:t>Usability testing , khả năng dễ hiểu, học hỏi, t</a:t>
            </a:r>
          </a:p>
          <a:p>
            <a:pPr lvl="2"/>
            <a:r>
              <a:rPr lang="en-US" smtClean="0"/>
              <a:t>Maintainability testing</a:t>
            </a:r>
          </a:p>
          <a:p>
            <a:pPr lvl="2"/>
            <a:r>
              <a:rPr lang="en-US" smtClean="0"/>
              <a:t>Reliability testing: Khả năng chịu lỗi, phục hồi</a:t>
            </a:r>
          </a:p>
          <a:p>
            <a:pPr lvl="2"/>
            <a:r>
              <a:rPr lang="en-US" smtClean="0"/>
              <a:t>Portability testing</a:t>
            </a:r>
          </a:p>
          <a:p>
            <a:pPr lvl="1"/>
            <a:r>
              <a:rPr lang="en-US"/>
              <a:t>Sử dụng blackbox </a:t>
            </a:r>
            <a:r>
              <a:rPr lang="en-US" smtClean="0"/>
              <a:t>test</a:t>
            </a:r>
          </a:p>
          <a:p>
            <a:pPr lvl="1"/>
            <a:r>
              <a:rPr lang="en-US" smtClean="0"/>
              <a:t>Tools : jmeter, loadstar, loadrunner, loadstorm</a:t>
            </a:r>
            <a:endParaRPr lang="en-US"/>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pic>
        <p:nvPicPr>
          <p:cNvPr id="6" name="Picture 5"/>
          <p:cNvPicPr>
            <a:picLocks noChangeAspect="1"/>
          </p:cNvPicPr>
          <p:nvPr/>
        </p:nvPicPr>
        <p:blipFill>
          <a:blip r:embed="rId3"/>
          <a:stretch>
            <a:fillRect/>
          </a:stretch>
        </p:blipFill>
        <p:spPr>
          <a:xfrm>
            <a:off x="7265644" y="1526565"/>
            <a:ext cx="4926356" cy="5133614"/>
          </a:xfrm>
          <a:prstGeom prst="rect">
            <a:avLst/>
          </a:prstGeom>
        </p:spPr>
      </p:pic>
    </p:spTree>
    <p:extLst>
      <p:ext uri="{BB962C8B-B14F-4D97-AF65-F5344CB8AC3E}">
        <p14:creationId xmlns:p14="http://schemas.microsoft.com/office/powerpoint/2010/main" val="125456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a:t>
            </a:r>
            <a:endParaRPr lang="en-US"/>
          </a:p>
        </p:txBody>
      </p:sp>
      <p:sp>
        <p:nvSpPr>
          <p:cNvPr id="3" name="Content Placeholder 2"/>
          <p:cNvSpPr>
            <a:spLocks noGrp="1"/>
          </p:cNvSpPr>
          <p:nvPr>
            <p:ph idx="1"/>
          </p:nvPr>
        </p:nvSpPr>
        <p:spPr/>
        <p:txBody>
          <a:bodyPr/>
          <a:lstStyle/>
          <a:p>
            <a:r>
              <a:rPr lang="en-US" smtClean="0"/>
              <a:t>Phức tạp, kết hợp nhiều thành phần, khả năng sinh lỗi cao</a:t>
            </a:r>
          </a:p>
          <a:p>
            <a:r>
              <a:rPr lang="en-US" smtClean="0"/>
              <a:t>Không nhìn thấy sờ thấy được, chỉ có thể dựa vào mô tả (sơ đồ, luồng, mô hình tương tác..), -&gt; Không thể tìm lỗi nhanh chóng</a:t>
            </a:r>
          </a:p>
          <a:p>
            <a:r>
              <a:rPr lang="en-US" smtClean="0"/>
              <a:t>Lỗi chỉ nên tìm thấy trong pha phát triển phần mềm</a:t>
            </a:r>
            <a:endParaRPr lang="en-US"/>
          </a:p>
          <a:p>
            <a:endParaRPr lang="en-US" smtClean="0"/>
          </a:p>
        </p:txBody>
      </p:sp>
    </p:spTree>
    <p:extLst>
      <p:ext uri="{BB962C8B-B14F-4D97-AF65-F5344CB8AC3E}">
        <p14:creationId xmlns:p14="http://schemas.microsoft.com/office/powerpoint/2010/main" val="4141129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838200" y="1690688"/>
            <a:ext cx="10515600" cy="4351338"/>
          </a:xfrm>
        </p:spPr>
        <p:txBody>
          <a:bodyPr>
            <a:normAutofit/>
          </a:bodyPr>
          <a:lstStyle/>
          <a:p>
            <a:pPr lvl="1"/>
            <a:r>
              <a:rPr lang="en-US"/>
              <a:t>Structural test (kiểm thử cấu trúc</a:t>
            </a:r>
            <a:r>
              <a:rPr lang="en-US" smtClean="0"/>
              <a:t>) hay còn gọi kiểm thử hộp trắng</a:t>
            </a:r>
          </a:p>
          <a:p>
            <a:pPr lvl="1"/>
            <a:r>
              <a:rPr lang="en-US" smtClean="0"/>
              <a:t>Áp dụng chủ yếu ở kiểm thử tích hợp, kiểm thử thành phần</a:t>
            </a:r>
          </a:p>
          <a:p>
            <a:pPr lvl="1"/>
            <a:r>
              <a:rPr lang="en-US" smtClean="0"/>
              <a:t>Test dựa trên cấu trúc bên trong hay sự triển khai của hệ thống cấu trúc này bao gồm code, kiến trúc, work flows, data flows, trong hệ thống</a:t>
            </a:r>
          </a:p>
          <a:p>
            <a:pPr lvl="1"/>
            <a:r>
              <a:rPr lang="en-US" smtClean="0"/>
              <a:t>Dựa trên đánh giá độ bao phủ cấu trúc, dựa trên % component đã được test</a:t>
            </a:r>
          </a:p>
          <a:p>
            <a:pPr lvl="1"/>
            <a:r>
              <a:rPr lang="en-US" smtClean="0"/>
              <a:t>Tập trung chủ yếu kiểm chứng dựa trên luồng input và output của ứng dụng để cải thiện thiết kế, tính khả dụng và tăng cường bảo mật</a:t>
            </a:r>
          </a:p>
          <a:p>
            <a:pPr lvl="1"/>
            <a:r>
              <a:rPr lang="en-US" smtClean="0"/>
              <a:t>Thường được thực hiện bởi dev</a:t>
            </a:r>
          </a:p>
          <a:p>
            <a:pPr lvl="1"/>
            <a:endParaRPr lang="en-US"/>
          </a:p>
          <a:p>
            <a:pPr marL="457200" lvl="1" indent="0">
              <a:buNone/>
            </a:pPr>
            <a:endParaRPr lang="en-US" smtClean="0"/>
          </a:p>
        </p:txBody>
      </p:sp>
    </p:spTree>
    <p:extLst>
      <p:ext uri="{BB962C8B-B14F-4D97-AF65-F5344CB8AC3E}">
        <p14:creationId xmlns:p14="http://schemas.microsoft.com/office/powerpoint/2010/main" val="1810291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Change related testing: Kiểm thử liên quan đến thay đổi bao gồm:</a:t>
            </a:r>
          </a:p>
          <a:p>
            <a:pPr lvl="1"/>
            <a:r>
              <a:rPr lang="en-US" smtClean="0"/>
              <a:t>Confirmation testing: kiểm thử xác nhận lỗi đã được sử hay chưa</a:t>
            </a:r>
          </a:p>
          <a:p>
            <a:pPr lvl="1"/>
            <a:r>
              <a:rPr lang="en-US" smtClean="0"/>
              <a:t>Regression testing: kiểm thử hồi quy xác nhận sửa lỗi có ảnh hưởng đến các thành phần còn lại hay không</a:t>
            </a:r>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790694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type</a:t>
            </a:r>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Maintenance testing: kiểm thử bảo trì </a:t>
            </a:r>
          </a:p>
          <a:p>
            <a:pPr lvl="1"/>
            <a:r>
              <a:rPr lang="en-US" smtClean="0"/>
              <a:t>Khi phần mềm nâng cấp, thay đổi môi trường theo kế hoạch hoặc đột xuất</a:t>
            </a:r>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740162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Static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Còn gọi là verification testing</a:t>
            </a:r>
          </a:p>
          <a:p>
            <a:pPr lvl="1"/>
            <a:r>
              <a:rPr lang="en-US" smtClean="0"/>
              <a:t>Thực hiện test mà không phải chạy code</a:t>
            </a:r>
          </a:p>
          <a:p>
            <a:pPr lvl="1"/>
            <a:r>
              <a:rPr lang="en-US" smtClean="0"/>
              <a:t>Thực hiện thông qua review code và tài liệu thiết kế,luồng nghiệp vụ</a:t>
            </a:r>
          </a:p>
          <a:p>
            <a:pPr lvl="1"/>
            <a:r>
              <a:rPr lang="en-US" smtClean="0"/>
              <a:t>Static test giúp phát hiện lỗi sớm ở giai đoạn đầu của pt pm</a:t>
            </a:r>
          </a:p>
          <a:p>
            <a:pPr lvl="1"/>
            <a:r>
              <a:rPr lang="en-US"/>
              <a:t>Gồm review manually (đánh giá thủ công) Automatic analysis by tool</a:t>
            </a:r>
          </a:p>
          <a:p>
            <a:pPr lvl="1"/>
            <a:r>
              <a:rPr lang="en-US" smtClean="0"/>
              <a:t>Các kỹ thuật: inspection: thực hiển test thông qua 1 danh sách check list </a:t>
            </a:r>
          </a:p>
          <a:p>
            <a:pPr lvl="1"/>
            <a:r>
              <a:rPr lang="en-US" smtClean="0"/>
              <a:t>Informal review : đánh giá không chính thức, không yêu cầu chặt chẽ về quy trình, kiểm tra mã nguồn, tài liệu, </a:t>
            </a:r>
          </a:p>
          <a:p>
            <a:pPr lvl="1"/>
            <a:r>
              <a:rPr lang="en-US" smtClean="0"/>
              <a:t>Walthrough: dạo qua, coder dạo qua nội dung code với nhóm test</a:t>
            </a:r>
          </a:p>
          <a:p>
            <a:pPr lvl="1"/>
            <a:r>
              <a:rPr lang="en-US" smtClean="0"/>
              <a:t>Technical review ; đánh giá kỹ thuật thực hiện bởi chuyên gia có kiến thức sâu</a:t>
            </a:r>
          </a:p>
          <a:p>
            <a:pPr lvl="1"/>
            <a:endParaRPr lang="en-US" smtClean="0"/>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3717367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techniques- Dynamic testing</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endParaRPr lang="en-US" smtClean="0"/>
          </a:p>
          <a:p>
            <a:pPr lvl="1"/>
            <a:endParaRPr lang="en-US" smtClean="0"/>
          </a:p>
          <a:p>
            <a:pPr marL="457200" lvl="1" indent="0">
              <a:buNone/>
            </a:pPr>
            <a:endParaRPr lang="en-US" smtClean="0"/>
          </a:p>
          <a:p>
            <a:pPr lvl="1"/>
            <a:endParaRPr lang="en-US" smtClean="0"/>
          </a:p>
          <a:p>
            <a:pPr lvl="2"/>
            <a:endParaRPr lang="en-US"/>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
        <p:nvSpPr>
          <p:cNvPr id="4" name="Content Placeholder 2"/>
          <p:cNvSpPr txBox="1">
            <a:spLocks/>
          </p:cNvSpPr>
          <p:nvPr/>
        </p:nvSpPr>
        <p:spPr>
          <a:xfrm>
            <a:off x="796636"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mtClean="0"/>
              <a:t>Thực hiện khi code đang chạy thực tế, cung cấp input và so sánh expected với output</a:t>
            </a:r>
          </a:p>
          <a:p>
            <a:pPr lvl="1"/>
            <a:r>
              <a:rPr lang="en-US" smtClean="0"/>
              <a:t>Đảm bảo phần mềm hoạt động bình thường trong và sau khi cài phần mềm</a:t>
            </a:r>
          </a:p>
          <a:p>
            <a:pPr lvl="1"/>
            <a:r>
              <a:rPr lang="en-US" smtClean="0"/>
              <a:t>Test hộp trắng</a:t>
            </a:r>
          </a:p>
          <a:p>
            <a:pPr lvl="1"/>
            <a:r>
              <a:rPr lang="en-US" smtClean="0"/>
              <a:t>Test hộp đen</a:t>
            </a:r>
          </a:p>
          <a:p>
            <a:pPr lvl="1"/>
            <a:endParaRPr lang="en-US" smtClean="0"/>
          </a:p>
          <a:p>
            <a:pPr marL="457200" lvl="1" indent="0">
              <a:buFont typeface="Arial" panose="020B0604020202020204" pitchFamily="34" charset="0"/>
              <a:buNone/>
            </a:pPr>
            <a:endParaRPr lang="en-US" smtClean="0"/>
          </a:p>
          <a:p>
            <a:pPr lvl="1"/>
            <a:endParaRPr lang="en-US" smtClean="0"/>
          </a:p>
          <a:p>
            <a:pPr lvl="2"/>
            <a:endParaRPr lang="en-US" smtClean="0"/>
          </a:p>
          <a:p>
            <a:pPr lvl="2"/>
            <a:endParaRPr lang="en-US" smtClean="0"/>
          </a:p>
          <a:p>
            <a:pPr lvl="2"/>
            <a:endParaRPr lang="en-US" smtClean="0"/>
          </a:p>
          <a:p>
            <a:pPr lvl="2"/>
            <a:endParaRPr lang="en-US" smtClean="0"/>
          </a:p>
          <a:p>
            <a:pPr lvl="1"/>
            <a:endParaRPr lang="en-US" smtClean="0"/>
          </a:p>
          <a:p>
            <a:pPr lvl="1"/>
            <a:endParaRPr lang="en-US" smtClean="0"/>
          </a:p>
          <a:p>
            <a:pPr lvl="1"/>
            <a:endParaRPr lang="en-US" smtClean="0"/>
          </a:p>
          <a:p>
            <a:pPr lvl="1"/>
            <a:endParaRPr lang="en-US"/>
          </a:p>
        </p:txBody>
      </p:sp>
    </p:spTree>
    <p:extLst>
      <p:ext uri="{BB962C8B-B14F-4D97-AF65-F5344CB8AC3E}">
        <p14:creationId xmlns:p14="http://schemas.microsoft.com/office/powerpoint/2010/main" val="112622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testing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947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Phân tích yêu cầu : </a:t>
            </a:r>
            <a:r>
              <a:rPr lang="en-US" smtClean="0"/>
              <a:t>yêu cầu đọc hiểu tài liệu đặc tả dự án/khách hàng</a:t>
            </a:r>
          </a:p>
          <a:p>
            <a:pPr lvl="1"/>
            <a:r>
              <a:rPr lang="en-US" smtClean="0"/>
              <a:t>IP: tài liệu đặc tả. OP: câu hỏi và trả lời Y/N, phân tích (-&gt; </a:t>
            </a:r>
            <a:r>
              <a:rPr lang="en-US" b="1" smtClean="0"/>
              <a:t>Scope of testing</a:t>
            </a:r>
            <a:r>
              <a:rPr lang="en-US" smtClean="0"/>
              <a:t>)</a:t>
            </a:r>
          </a:p>
          <a:p>
            <a:pPr marL="228600" lvl="1">
              <a:spcBef>
                <a:spcPts val="1000"/>
              </a:spcBef>
            </a:pPr>
            <a:r>
              <a:rPr lang="en-US" sz="2800" b="1" smtClean="0"/>
              <a:t>Lập </a:t>
            </a:r>
            <a:r>
              <a:rPr lang="en-US" sz="2800" b="1"/>
              <a:t>kế </a:t>
            </a:r>
            <a:r>
              <a:rPr lang="en-US" sz="2800" b="1" smtClean="0"/>
              <a:t>hoạch: </a:t>
            </a:r>
            <a:r>
              <a:rPr lang="en-US" sz="2800" smtClean="0"/>
              <a:t>xđ scope ,p/p tiếp cận, nguồn lực, chức năng, đk end</a:t>
            </a:r>
          </a:p>
          <a:p>
            <a:pPr lvl="1"/>
            <a:r>
              <a:rPr lang="en-US"/>
              <a:t>IP: tài liệu đặc </a:t>
            </a:r>
            <a:r>
              <a:rPr lang="en-US" smtClean="0"/>
              <a:t>tả,pt, y/n, OP: test plan, test estimation, test schedule</a:t>
            </a:r>
          </a:p>
          <a:p>
            <a:pPr marL="228600" lvl="1">
              <a:spcBef>
                <a:spcPts val="1000"/>
              </a:spcBef>
            </a:pPr>
            <a:r>
              <a:rPr lang="en-US" sz="2800" b="1" smtClean="0"/>
              <a:t>Thiết kế kịch bản: </a:t>
            </a:r>
            <a:r>
              <a:rPr lang="en-US" sz="2800" smtClean="0"/>
              <a:t>review t/l, viết testcase, cb dữ liệu, review testcase</a:t>
            </a:r>
          </a:p>
          <a:p>
            <a:pPr marL="685800" lvl="2">
              <a:spcBef>
                <a:spcPts val="1000"/>
              </a:spcBef>
            </a:pPr>
            <a:r>
              <a:rPr lang="en-US" smtClean="0"/>
              <a:t>IP: test plan, tài liệu đặc tả… OP: test design, test case, automatic script,…</a:t>
            </a:r>
          </a:p>
          <a:p>
            <a:pPr marL="228600" lvl="1">
              <a:spcBef>
                <a:spcPts val="1000"/>
              </a:spcBef>
            </a:pPr>
            <a:endParaRPr lang="en-US" sz="2800"/>
          </a:p>
          <a:p>
            <a:pPr marL="457200" lvl="1" indent="0">
              <a:buNone/>
            </a:pPr>
            <a:endParaRPr lang="en-US"/>
          </a:p>
        </p:txBody>
      </p:sp>
      <p:pic>
        <p:nvPicPr>
          <p:cNvPr id="1030" name="Picture 6" descr="Quy Trình Kiểm Th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4614127"/>
            <a:ext cx="6509084" cy="22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82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Vòng đời kiểm thử pm</a:t>
            </a:r>
            <a:endParaRPr lang="en-US"/>
          </a:p>
        </p:txBody>
      </p:sp>
      <p:sp>
        <p:nvSpPr>
          <p:cNvPr id="3" name="Content Placeholder 2"/>
          <p:cNvSpPr>
            <a:spLocks noGrp="1"/>
          </p:cNvSpPr>
          <p:nvPr>
            <p:ph idx="1"/>
          </p:nvPr>
        </p:nvSpPr>
        <p:spPr/>
        <p:txBody>
          <a:bodyPr/>
          <a:lstStyle/>
          <a:p>
            <a:r>
              <a:rPr lang="en-US" b="1" smtClean="0"/>
              <a:t>Setup EV: </a:t>
            </a:r>
            <a:r>
              <a:rPr lang="en-US" smtClean="0"/>
              <a:t>thiết kế, kiểm tra môi trường,ex:server,network… </a:t>
            </a:r>
          </a:p>
          <a:p>
            <a:pPr lvl="1"/>
            <a:r>
              <a:rPr lang="en-US" smtClean="0"/>
              <a:t>IP: test plan, test data.. OP: env đã sẵn sàng</a:t>
            </a:r>
          </a:p>
          <a:p>
            <a:pPr marL="228600" lvl="1">
              <a:spcBef>
                <a:spcPts val="1000"/>
              </a:spcBef>
            </a:pPr>
            <a:r>
              <a:rPr lang="en-US" sz="2800" b="1" smtClean="0"/>
              <a:t>Test execution: </a:t>
            </a:r>
            <a:r>
              <a:rPr lang="en-US" sz="2800" smtClean="0"/>
              <a:t>thực hiện,so sánh kết quả, report, lặp lại -&gt; bug fixed</a:t>
            </a:r>
            <a:endParaRPr lang="en-US" smtClean="0"/>
          </a:p>
          <a:p>
            <a:pPr lvl="1"/>
            <a:r>
              <a:rPr lang="en-US" smtClean="0"/>
              <a:t>IP</a:t>
            </a:r>
            <a:r>
              <a:rPr lang="en-US"/>
              <a:t>: </a:t>
            </a:r>
            <a:r>
              <a:rPr lang="en-US" smtClean="0"/>
              <a:t>Test plan, case, data, script, ..OP: test result, error list</a:t>
            </a:r>
          </a:p>
          <a:p>
            <a:pPr marL="228600" lvl="1">
              <a:spcBef>
                <a:spcPts val="1000"/>
              </a:spcBef>
            </a:pPr>
            <a:r>
              <a:rPr lang="en-US" sz="2800" b="1" smtClean="0"/>
              <a:t>Test closure : </a:t>
            </a:r>
            <a:r>
              <a:rPr lang="en-US" sz="2800" smtClean="0"/>
              <a:t>Đóng chu trình: tổng kết, report, đánh giá</a:t>
            </a:r>
          </a:p>
          <a:p>
            <a:pPr marL="685800" lvl="2">
              <a:spcBef>
                <a:spcPts val="1000"/>
              </a:spcBef>
            </a:pPr>
            <a:r>
              <a:rPr lang="en-US" smtClean="0"/>
              <a:t>IP:tất cả tài liệu, ..OP: test report, test result</a:t>
            </a:r>
            <a:endParaRPr lang="en-US"/>
          </a:p>
          <a:p>
            <a:pPr marL="457200" lvl="1" indent="0">
              <a:buNone/>
            </a:pPr>
            <a:endParaRPr lang="en-US"/>
          </a:p>
        </p:txBody>
      </p:sp>
    </p:spTree>
    <p:extLst>
      <p:ext uri="{BB962C8B-B14F-4D97-AF65-F5344CB8AC3E}">
        <p14:creationId xmlns:p14="http://schemas.microsoft.com/office/powerpoint/2010/main" val="25792790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case design</a:t>
            </a:r>
            <a:endParaRPr lang="en-US"/>
          </a:p>
        </p:txBody>
      </p:sp>
      <p:sp>
        <p:nvSpPr>
          <p:cNvPr id="3" name="Content Placeholder 2"/>
          <p:cNvSpPr>
            <a:spLocks noGrp="1"/>
          </p:cNvSpPr>
          <p:nvPr>
            <p:ph idx="1"/>
          </p:nvPr>
        </p:nvSpPr>
        <p:spPr/>
        <p:txBody>
          <a:bodyPr/>
          <a:lstStyle/>
          <a:p>
            <a:r>
              <a:rPr lang="en-US" smtClean="0"/>
              <a:t>Thiết kế đầu vào và đầu ra dự đoán </a:t>
            </a:r>
          </a:p>
          <a:p>
            <a:r>
              <a:rPr lang="en-US" smtClean="0"/>
              <a:t>Các phương pháp design test case</a:t>
            </a:r>
          </a:p>
          <a:p>
            <a:r>
              <a:rPr lang="en-US" smtClean="0"/>
              <a:t>- kiểm thử dựa trên yêu cầu</a:t>
            </a:r>
          </a:p>
          <a:p>
            <a:r>
              <a:rPr lang="en-US" smtClean="0"/>
              <a:t>- kiểm thử phân hoạch . phân các đầu vào thành các nhóm có chung đặc tính, </a:t>
            </a:r>
          </a:p>
          <a:p>
            <a:r>
              <a:rPr lang="en-US"/>
              <a:t> </a:t>
            </a:r>
            <a:r>
              <a:rPr lang="en-US" smtClean="0"/>
              <a:t>kiểm thử cấu trúc</a:t>
            </a:r>
            <a:endParaRPr lang="en-US"/>
          </a:p>
        </p:txBody>
      </p:sp>
    </p:spTree>
    <p:extLst>
      <p:ext uri="{BB962C8B-B14F-4D97-AF65-F5344CB8AC3E}">
        <p14:creationId xmlns:p14="http://schemas.microsoft.com/office/powerpoint/2010/main" val="266696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test case design dựa trên yêu cầu</a:t>
            </a:r>
            <a:endParaRPr lang="en-US"/>
          </a:p>
        </p:txBody>
      </p:sp>
      <p:sp>
        <p:nvSpPr>
          <p:cNvPr id="3" name="Content Placeholder 2"/>
          <p:cNvSpPr>
            <a:spLocks noGrp="1"/>
          </p:cNvSpPr>
          <p:nvPr>
            <p:ph idx="1"/>
          </p:nvPr>
        </p:nvSpPr>
        <p:spPr/>
        <p:txBody>
          <a:bodyPr>
            <a:normAutofit fontScale="92500"/>
          </a:bodyPr>
          <a:lstStyle/>
          <a:p>
            <a:r>
              <a:rPr lang="en-US" smtClean="0"/>
              <a:t>Yêu cầu: người dùng có thể tìm kiếm hoặc tất cả tập ban đầu của cơ sở dữ liệu hoặc lựa chọn một tập con từ đó của hệ thống thư viện sách</a:t>
            </a:r>
          </a:p>
          <a:p>
            <a:r>
              <a:rPr lang="en-US"/>
              <a:t> </a:t>
            </a:r>
            <a:r>
              <a:rPr lang="en-US" smtClean="0"/>
              <a:t>test case1: tìm kiếm không nhập từ khoá -&gt; mong đợi trả về tất cả sách hoặc sách mới nhất (hot)</a:t>
            </a:r>
          </a:p>
          <a:p>
            <a:r>
              <a:rPr lang="en-US" smtClean="0"/>
              <a:t>Test case2: tìm theo từ khoá -&gt; mong đợi trả về theo từ khoá</a:t>
            </a:r>
          </a:p>
          <a:p>
            <a:r>
              <a:rPr lang="en-US" smtClean="0"/>
              <a:t>Test case3: lựa chọn tập con từ kết quả tìm  -&gt; mong đợi :tìm kiếm nhận kết quả, nhấn vào danh mục hoặc tác giả để tìm những kết quả liên quan</a:t>
            </a:r>
          </a:p>
          <a:p>
            <a:r>
              <a:rPr lang="en-US" smtClean="0"/>
              <a:t>Test case4: tìm kiếm theo danh mục -&gt; mong đợi trả về theo danh mục sách</a:t>
            </a:r>
          </a:p>
          <a:p>
            <a:r>
              <a:rPr lang="en-US" smtClean="0"/>
              <a:t>Test case5: ….</a:t>
            </a:r>
            <a:endParaRPr lang="en-US"/>
          </a:p>
        </p:txBody>
      </p:sp>
    </p:spTree>
    <p:extLst>
      <p:ext uri="{BB962C8B-B14F-4D97-AF65-F5344CB8AC3E}">
        <p14:creationId xmlns:p14="http://schemas.microsoft.com/office/powerpoint/2010/main" val="51807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Chất lượng phần mềm là gì</a:t>
            </a:r>
            <a:endParaRPr lang="en-US"/>
          </a:p>
        </p:txBody>
      </p:sp>
      <p:sp>
        <p:nvSpPr>
          <p:cNvPr id="3" name="Content Placeholder 2"/>
          <p:cNvSpPr>
            <a:spLocks noGrp="1"/>
          </p:cNvSpPr>
          <p:nvPr>
            <p:ph idx="1"/>
          </p:nvPr>
        </p:nvSpPr>
        <p:spPr/>
        <p:txBody>
          <a:bodyPr/>
          <a:lstStyle/>
          <a:p>
            <a:r>
              <a:rPr lang="en-US" smtClean="0"/>
              <a:t>Chất lượng quy trình</a:t>
            </a:r>
          </a:p>
          <a:p>
            <a:r>
              <a:rPr lang="en-US" smtClean="0"/>
              <a:t>Chất lượng phần mềm nội bộ</a:t>
            </a:r>
          </a:p>
          <a:p>
            <a:r>
              <a:rPr lang="en-US" smtClean="0"/>
              <a:t>Chất lượng phần mềm đối chiếu yêu cầu người sử dụng</a:t>
            </a:r>
          </a:p>
          <a:p>
            <a:r>
              <a:rPr lang="en-US" smtClean="0"/>
              <a:t>Chất lượng phần mềm trong sử dụng thực tế</a:t>
            </a:r>
          </a:p>
          <a:p>
            <a:endParaRPr lang="en-US"/>
          </a:p>
          <a:p>
            <a:endParaRPr lang="en-US" smtClean="0"/>
          </a:p>
        </p:txBody>
      </p:sp>
    </p:spTree>
    <p:extLst>
      <p:ext uri="{BB962C8B-B14F-4D97-AF65-F5344CB8AC3E}">
        <p14:creationId xmlns:p14="http://schemas.microsoft.com/office/powerpoint/2010/main" val="2255284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test case design kiểm thử phân hoạch</a:t>
            </a:r>
            <a:endParaRPr lang="en-US"/>
          </a:p>
        </p:txBody>
      </p:sp>
      <p:sp>
        <p:nvSpPr>
          <p:cNvPr id="3" name="Content Placeholder 2"/>
          <p:cNvSpPr>
            <a:spLocks noGrp="1"/>
          </p:cNvSpPr>
          <p:nvPr>
            <p:ph idx="1"/>
          </p:nvPr>
        </p:nvSpPr>
        <p:spPr/>
        <p:txBody>
          <a:bodyPr>
            <a:normAutofit/>
          </a:bodyPr>
          <a:lstStyle/>
          <a:p>
            <a:r>
              <a:rPr lang="vi-VN"/>
              <a:t>một chương trình tính toán giảm giá cho các sản phẩm dựa trên độ tuổi của khách hàng</a:t>
            </a:r>
            <a:r>
              <a:rPr lang="vi-VN" smtClean="0"/>
              <a:t>.</a:t>
            </a:r>
            <a:r>
              <a:rPr lang="en-US" smtClean="0"/>
              <a:t> </a:t>
            </a:r>
          </a:p>
          <a:p>
            <a:r>
              <a:rPr lang="en-US" smtClean="0"/>
              <a:t>Trẻ em từ 0-12, thanh niên 13-19 trưởng thành 20 trở lên</a:t>
            </a:r>
          </a:p>
          <a:p>
            <a:r>
              <a:rPr lang="en-US" smtClean="0"/>
              <a:t>Test case1: 5 tuổi, 2: 16 tuổi, 3: 40 tuổi (thường là khoảng giữa)</a:t>
            </a:r>
          </a:p>
          <a:p>
            <a:r>
              <a:rPr lang="en-US" smtClean="0"/>
              <a:t>Test case2,3,4,5 : giá trị biên (0, 12,13,19)</a:t>
            </a:r>
          </a:p>
          <a:p>
            <a:r>
              <a:rPr lang="en-US" smtClean="0"/>
              <a:t>Test case 6: giá trị -5</a:t>
            </a:r>
          </a:p>
          <a:p>
            <a:r>
              <a:rPr lang="en-US" smtClean="0"/>
              <a:t>Test case 7 giá trị 150 (quá lớn)</a:t>
            </a:r>
          </a:p>
          <a:p>
            <a:endParaRPr lang="en-US" smtClean="0"/>
          </a:p>
          <a:p>
            <a:endParaRPr lang="en-US"/>
          </a:p>
        </p:txBody>
      </p:sp>
    </p:spTree>
    <p:extLst>
      <p:ext uri="{BB962C8B-B14F-4D97-AF65-F5344CB8AC3E}">
        <p14:creationId xmlns:p14="http://schemas.microsoft.com/office/powerpoint/2010/main" val="166119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Yếu tố tạo nên chất lượng phần mềm</a:t>
            </a:r>
            <a:endParaRPr lang="en-US"/>
          </a:p>
        </p:txBody>
      </p:sp>
      <p:pic>
        <p:nvPicPr>
          <p:cNvPr id="4" name="Content Placeholder 3"/>
          <p:cNvPicPr>
            <a:picLocks noGrp="1" noChangeAspect="1"/>
          </p:cNvPicPr>
          <p:nvPr>
            <p:ph idx="1"/>
          </p:nvPr>
        </p:nvPicPr>
        <p:blipFill>
          <a:blip r:embed="rId3"/>
          <a:stretch>
            <a:fillRect/>
          </a:stretch>
        </p:blipFill>
        <p:spPr>
          <a:xfrm>
            <a:off x="7417117" y="1825625"/>
            <a:ext cx="3936683" cy="3446574"/>
          </a:xfrm>
          <a:prstGeom prst="rect">
            <a:avLst/>
          </a:prstGeom>
        </p:spPr>
      </p:pic>
      <p:sp>
        <p:nvSpPr>
          <p:cNvPr id="5" name="Content Placeholder 2"/>
          <p:cNvSpPr txBox="1">
            <a:spLocks/>
          </p:cNvSpPr>
          <p:nvPr/>
        </p:nvSpPr>
        <p:spPr>
          <a:xfrm>
            <a:off x="838201" y="1825625"/>
            <a:ext cx="65227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Con người: tuỳ thuộc quan điểm cách nhìn, sử dụng người tốt tạo nên sp tốt</a:t>
            </a:r>
          </a:p>
          <a:p>
            <a:r>
              <a:rPr lang="en-US" smtClean="0"/>
              <a:t>Quy trình: bao gồm các </a:t>
            </a:r>
            <a:r>
              <a:rPr lang="en-US" b="1" smtClean="0"/>
              <a:t>vòng lặp </a:t>
            </a:r>
            <a:r>
              <a:rPr lang="en-US" smtClean="0"/>
              <a:t>từ </a:t>
            </a:r>
            <a:r>
              <a:rPr lang="en-US" b="1" smtClean="0"/>
              <a:t>lên kế hoạch</a:t>
            </a:r>
            <a:r>
              <a:rPr lang="en-US" smtClean="0"/>
              <a:t>, </a:t>
            </a:r>
            <a:r>
              <a:rPr lang="en-US" b="1" smtClean="0"/>
              <a:t>thực hiện, đánh giá </a:t>
            </a:r>
            <a:r>
              <a:rPr lang="en-US" smtClean="0"/>
              <a:t>sản phẩm để sản phẩm đảm bảo </a:t>
            </a:r>
            <a:r>
              <a:rPr lang="en-US" b="1" smtClean="0"/>
              <a:t>yêu cầu đặc tả</a:t>
            </a:r>
            <a:r>
              <a:rPr lang="en-US" smtClean="0"/>
              <a:t>, chứng minh sản phẩm phù hợp</a:t>
            </a:r>
          </a:p>
          <a:p>
            <a:r>
              <a:rPr lang="en-US" smtClean="0"/>
              <a:t> Công cụ: sử dụng các công cụ phù hợp sẽ tạo ra sản phẩm phần mềm tốt</a:t>
            </a:r>
          </a:p>
          <a:p>
            <a:endParaRPr lang="en-US" smtClean="0"/>
          </a:p>
        </p:txBody>
      </p:sp>
    </p:spTree>
    <p:extLst>
      <p:ext uri="{BB962C8B-B14F-4D97-AF65-F5344CB8AC3E}">
        <p14:creationId xmlns:p14="http://schemas.microsoft.com/office/powerpoint/2010/main" val="32163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là gì</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marL="228600" lvl="1">
              <a:spcBef>
                <a:spcPts val="1000"/>
              </a:spcBef>
            </a:pPr>
            <a:r>
              <a:rPr lang="en-US" sz="2800" smtClean="0"/>
              <a:t>Lỗi phần mềm (software error)</a:t>
            </a:r>
          </a:p>
          <a:p>
            <a:pPr marL="685800" lvl="2">
              <a:spcBef>
                <a:spcPts val="1000"/>
              </a:spcBef>
            </a:pPr>
            <a:r>
              <a:rPr lang="en-US" smtClean="0"/>
              <a:t>Do con người gây ra (thường là lập trình viên)</a:t>
            </a:r>
          </a:p>
          <a:p>
            <a:pPr marL="685800" lvl="2">
              <a:spcBef>
                <a:spcPts val="1000"/>
              </a:spcBef>
            </a:pPr>
            <a:r>
              <a:rPr lang="en-US" smtClean="0"/>
              <a:t>Lỗi có thể là lỗi cú pháp hoặc lỗi logic</a:t>
            </a:r>
          </a:p>
          <a:p>
            <a:pPr marL="228600" lvl="1">
              <a:spcBef>
                <a:spcPts val="1000"/>
              </a:spcBef>
            </a:pPr>
            <a:r>
              <a:rPr lang="en-US" sz="2800"/>
              <a:t>Sai sót của phần mềm (software fault</a:t>
            </a:r>
            <a:r>
              <a:rPr lang="en-US" sz="2800" smtClean="0"/>
              <a:t>)</a:t>
            </a:r>
          </a:p>
          <a:p>
            <a:pPr marL="685800" lvl="2">
              <a:spcBef>
                <a:spcPts val="1000"/>
              </a:spcBef>
            </a:pPr>
            <a:r>
              <a:rPr lang="en-US" smtClean="0"/>
              <a:t>Không phải lúc nào cũng là do error,  có thể do quy trình, bước thực hiện, dữ liệu sai</a:t>
            </a:r>
          </a:p>
          <a:p>
            <a:pPr marL="685800" lvl="2">
              <a:spcBef>
                <a:spcPts val="1000"/>
              </a:spcBef>
            </a:pPr>
            <a:r>
              <a:rPr lang="en-US" smtClean="0"/>
              <a:t>Do dư thừa hoặc bỏ sót so với yêu cầu của phần mềm phải thực hiện</a:t>
            </a:r>
          </a:p>
          <a:p>
            <a:pPr marL="228600" lvl="1">
              <a:spcBef>
                <a:spcPts val="1000"/>
              </a:spcBef>
            </a:pPr>
            <a:r>
              <a:rPr lang="en-US" sz="2800"/>
              <a:t>Hỏng hóc phần mềm (software failure</a:t>
            </a:r>
            <a:r>
              <a:rPr lang="en-US" sz="2800" smtClean="0"/>
              <a:t>)</a:t>
            </a:r>
          </a:p>
          <a:p>
            <a:pPr marL="685800" lvl="2">
              <a:spcBef>
                <a:spcPts val="1000"/>
              </a:spcBef>
            </a:pPr>
            <a:r>
              <a:rPr lang="en-US" smtClean="0"/>
              <a:t>Một lỗi được tìm thấy trong quá trình sử dụng thực tế</a:t>
            </a:r>
          </a:p>
          <a:p>
            <a:pPr marL="685800" lvl="2">
              <a:spcBef>
                <a:spcPts val="1000"/>
              </a:spcBef>
            </a:pPr>
            <a:r>
              <a:rPr lang="en-US" smtClean="0"/>
              <a:t>Do điều kiện môi trường hoạt động của phần mềm</a:t>
            </a:r>
            <a:endParaRPr lang="en-US"/>
          </a:p>
          <a:p>
            <a:pPr marL="228600" lvl="1">
              <a:spcBef>
                <a:spcPts val="1000"/>
              </a:spcBef>
            </a:pPr>
            <a:endParaRPr lang="en-US" sz="2800"/>
          </a:p>
        </p:txBody>
      </p:sp>
    </p:spTree>
    <p:extLst>
      <p:ext uri="{BB962C8B-B14F-4D97-AF65-F5344CB8AC3E}">
        <p14:creationId xmlns:p14="http://schemas.microsoft.com/office/powerpoint/2010/main" val="4171103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Lỗi-là gì </a:t>
            </a:r>
            <a:endParaRPr lang="en-US"/>
          </a:p>
        </p:txBody>
      </p:sp>
      <p:sp>
        <p:nvSpPr>
          <p:cNvPr id="3" name="Content Placeholder 2"/>
          <p:cNvSpPr>
            <a:spLocks noGrp="1"/>
          </p:cNvSpPr>
          <p:nvPr>
            <p:ph idx="1"/>
          </p:nvPr>
        </p:nvSpPr>
        <p:spPr>
          <a:xfrm>
            <a:off x="644236" y="1690688"/>
            <a:ext cx="10515600" cy="4351338"/>
          </a:xfrm>
        </p:spPr>
        <p:txBody>
          <a:bodyPr>
            <a:normAutofit lnSpcReduction="10000"/>
          </a:bodyPr>
          <a:lstStyle/>
          <a:p>
            <a:pPr lvl="1"/>
            <a:r>
              <a:rPr lang="en-US" sz="2400" smtClean="0"/>
              <a:t>Product specification –spec  (đặc tả): mô tả chi tiết pm hoạt động ntn</a:t>
            </a:r>
          </a:p>
          <a:p>
            <a:pPr lvl="1"/>
            <a:r>
              <a:rPr lang="en-US" smtClean="0"/>
              <a:t>Lỗi xảy ra trong 5 trường hợp sau:</a:t>
            </a:r>
          </a:p>
          <a:p>
            <a:pPr lvl="2"/>
            <a:r>
              <a:rPr lang="en-US" smtClean="0"/>
              <a:t>1. Pm không thực hiện như spec chỉ ra</a:t>
            </a:r>
          </a:p>
          <a:p>
            <a:pPr lvl="2"/>
            <a:r>
              <a:rPr lang="en-US" smtClean="0"/>
              <a:t>2. Pm thực hiện vượt quá spec chỉ ra</a:t>
            </a:r>
          </a:p>
          <a:p>
            <a:pPr lvl="2"/>
            <a:r>
              <a:rPr lang="en-US" smtClean="0"/>
              <a:t>3. Pm	thực hiện tính năng spec chỉ ra không được thực hiện</a:t>
            </a:r>
          </a:p>
          <a:p>
            <a:pPr lvl="2"/>
            <a:r>
              <a:rPr lang="en-US" smtClean="0"/>
              <a:t>4. Pm thực không thực hiện, spec không chỉ ra nhưng là việc nên làm</a:t>
            </a:r>
          </a:p>
          <a:p>
            <a:pPr lvl="2"/>
            <a:r>
              <a:rPr lang="en-US" smtClean="0"/>
              <a:t>5. Pm khó hiểu, khó sử dụng, chậm...</a:t>
            </a:r>
            <a:endParaRPr lang="en-US"/>
          </a:p>
          <a:p>
            <a:pPr lvl="1"/>
            <a:r>
              <a:rPr lang="en-US"/>
              <a:t>Ví dụ pm </a:t>
            </a:r>
            <a:r>
              <a:rPr lang="en-US" smtClean="0"/>
              <a:t>calculator:</a:t>
            </a:r>
          </a:p>
          <a:p>
            <a:pPr lvl="2"/>
            <a:r>
              <a:rPr lang="en-US" smtClean="0"/>
              <a:t>1. ấn nút + không thực hiện được</a:t>
            </a:r>
          </a:p>
          <a:p>
            <a:pPr lvl="2"/>
            <a:r>
              <a:rPr lang="en-US" smtClean="0"/>
              <a:t>2. spec chỉ ra pm không bị not respone.. Nhưng pm lại bị </a:t>
            </a:r>
          </a:p>
          <a:p>
            <a:pPr lvl="2"/>
            <a:r>
              <a:rPr lang="en-US" smtClean="0"/>
              <a:t>3. spec không yêu  cầu tính căn nhưng pm lại có </a:t>
            </a:r>
          </a:p>
          <a:p>
            <a:pPr lvl="2"/>
            <a:r>
              <a:rPr lang="en-US" smtClean="0"/>
              <a:t>4. spec không chỉ ra khi pin yếu, pm không thực hiện, nhưng là việc nên xử lý</a:t>
            </a:r>
          </a:p>
          <a:p>
            <a:pPr lvl="2"/>
            <a:r>
              <a:rPr lang="en-US" smtClean="0"/>
              <a:t>5. pm có nút bấm quá nhỏ, xắp xếp layout các nút chư hợp lý…</a:t>
            </a:r>
            <a:endParaRPr lang="en-US"/>
          </a:p>
        </p:txBody>
      </p:sp>
    </p:spTree>
    <p:extLst>
      <p:ext uri="{BB962C8B-B14F-4D97-AF65-F5344CB8AC3E}">
        <p14:creationId xmlns:p14="http://schemas.microsoft.com/office/powerpoint/2010/main" val="1405833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 Nguy hiểm thế nào</a:t>
            </a:r>
            <a:endParaRPr lang="en-US"/>
          </a:p>
        </p:txBody>
      </p:sp>
      <p:sp>
        <p:nvSpPr>
          <p:cNvPr id="3" name="Content Placeholder 2"/>
          <p:cNvSpPr>
            <a:spLocks noGrp="1"/>
          </p:cNvSpPr>
          <p:nvPr>
            <p:ph idx="1"/>
          </p:nvPr>
        </p:nvSpPr>
        <p:spPr>
          <a:xfrm>
            <a:off x="644236" y="1690688"/>
            <a:ext cx="10515600" cy="4351338"/>
          </a:xfrm>
        </p:spPr>
        <p:txBody>
          <a:bodyPr>
            <a:normAutofit/>
          </a:bodyPr>
          <a:lstStyle/>
          <a:p>
            <a:pPr lvl="1"/>
            <a:r>
              <a:rPr lang="en-US" smtClean="0"/>
              <a:t>Lỗi có thể xuất hiện ở bất kì giai đoạn nào của chu kì phát triển pm</a:t>
            </a:r>
          </a:p>
          <a:p>
            <a:pPr lvl="1"/>
            <a:r>
              <a:rPr lang="en-US" smtClean="0"/>
              <a:t>Chi phí sửa lỗi: tăng lên cấp số nhân theo chu kì của phần mềm</a:t>
            </a:r>
          </a:p>
          <a:p>
            <a:pPr lvl="1"/>
            <a:r>
              <a:rPr lang="en-US" smtClean="0"/>
              <a:t>Cần phát hiện và xử lý lỗi càng sớm càng tốt</a:t>
            </a:r>
            <a:endParaRPr lang="en-US"/>
          </a:p>
        </p:txBody>
      </p:sp>
      <p:pic>
        <p:nvPicPr>
          <p:cNvPr id="4" name="Picture 3"/>
          <p:cNvPicPr>
            <a:picLocks noChangeAspect="1"/>
          </p:cNvPicPr>
          <p:nvPr/>
        </p:nvPicPr>
        <p:blipFill>
          <a:blip r:embed="rId3"/>
          <a:stretch>
            <a:fillRect/>
          </a:stretch>
        </p:blipFill>
        <p:spPr>
          <a:xfrm>
            <a:off x="2637969" y="3016251"/>
            <a:ext cx="5278810" cy="3806970"/>
          </a:xfrm>
          <a:prstGeom prst="rect">
            <a:avLst/>
          </a:prstGeom>
        </p:spPr>
      </p:pic>
    </p:spTree>
    <p:extLst>
      <p:ext uri="{BB962C8B-B14F-4D97-AF65-F5344CB8AC3E}">
        <p14:creationId xmlns:p14="http://schemas.microsoft.com/office/powerpoint/2010/main" val="236924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3070</TotalTime>
  <Words>4021</Words>
  <Application>Microsoft Office PowerPoint</Application>
  <PresentationFormat>Widescreen</PresentationFormat>
  <Paragraphs>510</Paragraphs>
  <Slides>50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Segoe UI</vt:lpstr>
      <vt:lpstr>Times New Roman</vt:lpstr>
      <vt:lpstr>Office Theme</vt:lpstr>
      <vt:lpstr>KIỂM THỬ PM Các khái niệm cơ bản</vt:lpstr>
      <vt:lpstr>Nội dung </vt:lpstr>
      <vt:lpstr>Phần mềm là gì</vt:lpstr>
      <vt:lpstr>Phần mềm là gì</vt:lpstr>
      <vt:lpstr>Chất lượng phần mềm là gì</vt:lpstr>
      <vt:lpstr>Yếu tố tạo nên chất lượng phần mềm</vt:lpstr>
      <vt:lpstr>Lỗi là gì</vt:lpstr>
      <vt:lpstr>Lỗi-là gì </vt:lpstr>
      <vt:lpstr>Lỗi – Nguy hiểm thế nào</vt:lpstr>
      <vt:lpstr>Nguyên nhân gây ra lỗi</vt:lpstr>
      <vt:lpstr>Nguyên nhân gây ra lỗi</vt:lpstr>
      <vt:lpstr>Nguyên nhân gây ra lỗi</vt:lpstr>
      <vt:lpstr>Tỷ lệ phân bố lỗi</vt:lpstr>
      <vt:lpstr>Lỗi – Hậu quả</vt:lpstr>
      <vt:lpstr>Khái niệm kiểm thử</vt:lpstr>
      <vt:lpstr>Mục đích KTPM</vt:lpstr>
      <vt:lpstr>Một số thuật ngữ trong ktpm</vt:lpstr>
      <vt:lpstr>Kỹ thuật kiểm thử</vt:lpstr>
      <vt:lpstr>Nguyên tắc trong kiểm thử</vt:lpstr>
      <vt:lpstr>Phân loại kiểm thử</vt:lpstr>
      <vt:lpstr>Tester</vt:lpstr>
      <vt:lpstr>Tố chất cần thiết</vt:lpstr>
      <vt:lpstr>Tố chất cần thiết</vt:lpstr>
      <vt:lpstr>Lộ trình nghề nghiệp</vt:lpstr>
      <vt:lpstr>Quy trình phần mềm</vt:lpstr>
      <vt:lpstr>Quy trình phần mềm</vt:lpstr>
      <vt:lpstr>Mô hình thác nước</vt:lpstr>
      <vt:lpstr>Mô hình chữ V</vt:lpstr>
      <vt:lpstr>Phân loại kiểm thử</vt:lpstr>
      <vt:lpstr>Test level </vt:lpstr>
      <vt:lpstr>Unit test</vt:lpstr>
      <vt:lpstr>Test level </vt:lpstr>
      <vt:lpstr>Test level </vt:lpstr>
      <vt:lpstr>System test</vt:lpstr>
      <vt:lpstr>System test ( interface test)</vt:lpstr>
      <vt:lpstr>Test level </vt:lpstr>
      <vt:lpstr>Acceptance test</vt:lpstr>
      <vt:lpstr>Testing type</vt:lpstr>
      <vt:lpstr>Testing type</vt:lpstr>
      <vt:lpstr>Testing type</vt:lpstr>
      <vt:lpstr>Testing type</vt:lpstr>
      <vt:lpstr>Testing type</vt:lpstr>
      <vt:lpstr>Testing techniques- Static testing</vt:lpstr>
      <vt:lpstr>Testing techniques- Dynamic testing</vt:lpstr>
      <vt:lpstr>Black box testing</vt:lpstr>
      <vt:lpstr>Vòng đời kiểm thử pm</vt:lpstr>
      <vt:lpstr>Vòng đời kiểm thử pm</vt:lpstr>
      <vt:lpstr>Test case design</vt:lpstr>
      <vt:lpstr>Ví dụ test case design dựa trên yêu cầu</vt:lpstr>
      <vt:lpstr>Ví dụ test case design kiểm thử phân hoạch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PM Các khái niệm cơ bản</dc:title>
  <dc:creator>shinnobi sac</dc:creator>
  <cp:lastModifiedBy>shinnobi sac</cp:lastModifiedBy>
  <cp:revision>121</cp:revision>
  <dcterms:created xsi:type="dcterms:W3CDTF">2023-12-20T22:14:39Z</dcterms:created>
  <dcterms:modified xsi:type="dcterms:W3CDTF">2024-01-20T04:22:16Z</dcterms:modified>
</cp:coreProperties>
</file>