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18"/>
  </p:notesMasterIdLst>
  <p:sldIdLst>
    <p:sldId id="256" r:id="rId2"/>
    <p:sldId id="268" r:id="rId3"/>
    <p:sldId id="258" r:id="rId4"/>
    <p:sldId id="344" r:id="rId5"/>
    <p:sldId id="257" r:id="rId6"/>
    <p:sldId id="346" r:id="rId7"/>
    <p:sldId id="347" r:id="rId8"/>
    <p:sldId id="348" r:id="rId9"/>
    <p:sldId id="340" r:id="rId10"/>
    <p:sldId id="345" r:id="rId11"/>
    <p:sldId id="320" r:id="rId12"/>
    <p:sldId id="341" r:id="rId13"/>
    <p:sldId id="342" r:id="rId14"/>
    <p:sldId id="343" r:id="rId15"/>
    <p:sldId id="264" r:id="rId16"/>
    <p:sldId id="315" r:id="rId17"/>
  </p:sldIdLst>
  <p:sldSz cx="9144000" cy="5143500" type="screen16x9"/>
  <p:notesSz cx="6858000" cy="9144000"/>
  <p:embeddedFontLst>
    <p:embeddedFont>
      <p:font typeface="IBM Plex Sans" panose="020B0604020202020204" charset="0"/>
      <p:regular r:id="rId19"/>
      <p:bold r:id="rId20"/>
      <p:italic r:id="rId21"/>
      <p:boldItalic r:id="rId22"/>
    </p:embeddedFont>
    <p:embeddedFont>
      <p:font typeface="IBM Plex Sans Medium"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AAF06E-992B-4B42-9434-DF8E6B79BBF9}">
  <a:tblStyle styleId="{F9AAF06E-992B-4B42-9434-DF8E6B79BB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5" d="100"/>
          <a:sy n="105" d="100"/>
        </p:scale>
        <p:origin x="763"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423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7"/>
        <p:cNvGrpSpPr/>
        <p:nvPr/>
      </p:nvGrpSpPr>
      <p:grpSpPr>
        <a:xfrm>
          <a:off x="0" y="0"/>
          <a:ext cx="0" cy="0"/>
          <a:chOff x="0" y="0"/>
          <a:chExt cx="0" cy="0"/>
        </a:xfrm>
      </p:grpSpPr>
      <p:sp>
        <p:nvSpPr>
          <p:cNvPr id="4248" name="Google Shape;4248;g1173cd25692_0_1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9" name="Google Shape;4249;g1173cd25692_0_1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6907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485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7"/>
        <p:cNvGrpSpPr/>
        <p:nvPr/>
      </p:nvGrpSpPr>
      <p:grpSpPr>
        <a:xfrm>
          <a:off x="0" y="0"/>
          <a:ext cx="0" cy="0"/>
          <a:chOff x="0" y="0"/>
          <a:chExt cx="0" cy="0"/>
        </a:xfrm>
      </p:grpSpPr>
      <p:sp>
        <p:nvSpPr>
          <p:cNvPr id="4248" name="Google Shape;4248;g1173cd25692_0_1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9" name="Google Shape;4249;g1173cd25692_0_1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526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137fc7cce3d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137fc7cce3d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2"/>
        <p:cNvGrpSpPr/>
        <p:nvPr/>
      </p:nvGrpSpPr>
      <p:grpSpPr>
        <a:xfrm>
          <a:off x="0" y="0"/>
          <a:ext cx="0" cy="0"/>
          <a:chOff x="0" y="0"/>
          <a:chExt cx="0" cy="0"/>
        </a:xfrm>
      </p:grpSpPr>
      <p:sp>
        <p:nvSpPr>
          <p:cNvPr id="3863" name="Google Shape;3863;g1173cd25692_0_9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4" name="Google Shape;3864;g1173cd25692_0_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3808d40dd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3808d40dd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563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7"/>
        <p:cNvGrpSpPr/>
        <p:nvPr/>
      </p:nvGrpSpPr>
      <p:grpSpPr>
        <a:xfrm>
          <a:off x="0" y="0"/>
          <a:ext cx="0" cy="0"/>
          <a:chOff x="0" y="0"/>
          <a:chExt cx="0" cy="0"/>
        </a:xfrm>
      </p:grpSpPr>
      <p:sp>
        <p:nvSpPr>
          <p:cNvPr id="4248" name="Google Shape;4248;g1173cd25692_0_1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9" name="Google Shape;4249;g1173cd25692_0_1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108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7"/>
        <p:cNvGrpSpPr/>
        <p:nvPr/>
      </p:nvGrpSpPr>
      <p:grpSpPr>
        <a:xfrm>
          <a:off x="0" y="0"/>
          <a:ext cx="0" cy="0"/>
          <a:chOff x="0" y="0"/>
          <a:chExt cx="0" cy="0"/>
        </a:xfrm>
      </p:grpSpPr>
      <p:sp>
        <p:nvSpPr>
          <p:cNvPr id="4248" name="Google Shape;4248;g1173cd25692_0_1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9" name="Google Shape;4249;g1173cd25692_0_1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349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137fc7cce3d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137fc7cce3d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387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793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54800" y="1094250"/>
            <a:ext cx="3090300" cy="2277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9_1_1">
    <p:bg>
      <p:bgPr>
        <a:blipFill>
          <a:blip r:embed="rId2">
            <a:alphaModFix/>
          </a:blip>
          <a:stretch>
            <a:fillRect/>
          </a:stretch>
        </a:blipFill>
        <a:effectLst/>
      </p:bgPr>
    </p:bg>
    <p:spTree>
      <p:nvGrpSpPr>
        <p:cNvPr id="1" name="Shape 561"/>
        <p:cNvGrpSpPr/>
        <p:nvPr/>
      </p:nvGrpSpPr>
      <p:grpSpPr>
        <a:xfrm>
          <a:off x="0" y="0"/>
          <a:ext cx="0" cy="0"/>
          <a:chOff x="0" y="0"/>
          <a:chExt cx="0" cy="0"/>
        </a:xfrm>
      </p:grpSpPr>
      <p:sp>
        <p:nvSpPr>
          <p:cNvPr id="562" name="Google Shape;562;p54"/>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54"/>
          <p:cNvGrpSpPr/>
          <p:nvPr/>
        </p:nvGrpSpPr>
        <p:grpSpPr>
          <a:xfrm>
            <a:off x="368731" y="360425"/>
            <a:ext cx="780400" cy="357900"/>
            <a:chOff x="4598506" y="471425"/>
            <a:chExt cx="780400" cy="357900"/>
          </a:xfrm>
        </p:grpSpPr>
        <p:sp>
          <p:nvSpPr>
            <p:cNvPr id="565" name="Google Shape;565;p54"/>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54"/>
          <p:cNvGrpSpPr/>
          <p:nvPr/>
        </p:nvGrpSpPr>
        <p:grpSpPr>
          <a:xfrm rot="10800000" flipH="1">
            <a:off x="-12" y="4570483"/>
            <a:ext cx="2780508" cy="357877"/>
            <a:chOff x="198225" y="4390550"/>
            <a:chExt cx="3765075" cy="484600"/>
          </a:xfrm>
        </p:grpSpPr>
        <p:sp>
          <p:nvSpPr>
            <p:cNvPr id="568" name="Google Shape;568;p5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54"/>
          <p:cNvGrpSpPr/>
          <p:nvPr/>
        </p:nvGrpSpPr>
        <p:grpSpPr>
          <a:xfrm>
            <a:off x="7083488" y="215150"/>
            <a:ext cx="2060513" cy="357885"/>
            <a:chOff x="6363488" y="215150"/>
            <a:chExt cx="2060513" cy="357885"/>
          </a:xfrm>
        </p:grpSpPr>
        <p:sp>
          <p:nvSpPr>
            <p:cNvPr id="571" name="Google Shape;571;p54"/>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9_1_1_1">
    <p:bg>
      <p:bgPr>
        <a:blipFill>
          <a:blip r:embed="rId2">
            <a:alphaModFix/>
          </a:blip>
          <a:stretch>
            <a:fillRect/>
          </a:stretch>
        </a:blipFill>
        <a:effectLst/>
      </p:bgPr>
    </p:bg>
    <p:spTree>
      <p:nvGrpSpPr>
        <p:cNvPr id="1" name="Shape 573"/>
        <p:cNvGrpSpPr/>
        <p:nvPr/>
      </p:nvGrpSpPr>
      <p:grpSpPr>
        <a:xfrm>
          <a:off x="0" y="0"/>
          <a:ext cx="0" cy="0"/>
          <a:chOff x="0" y="0"/>
          <a:chExt cx="0" cy="0"/>
        </a:xfrm>
      </p:grpSpPr>
      <p:pic>
        <p:nvPicPr>
          <p:cNvPr id="574" name="Google Shape;574;p5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575" name="Google Shape;575;p5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4"/>
          <p:cNvSpPr/>
          <p:nvPr/>
        </p:nvSpPr>
        <p:spPr>
          <a:xfrm>
            <a:off x="391500" y="313650"/>
            <a:ext cx="8361000" cy="4516200"/>
          </a:xfrm>
          <a:prstGeom prst="rect">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100"/>
            </a:lvl1pPr>
            <a:lvl2pPr marL="914400" lvl="1" indent="-298450" rtl="0">
              <a:lnSpc>
                <a:spcPct val="100000"/>
              </a:lnSpc>
              <a:spcBef>
                <a:spcPts val="0"/>
              </a:spcBef>
              <a:spcAft>
                <a:spcPts val="0"/>
              </a:spcAft>
              <a:buSzPts val="1100"/>
              <a:buFont typeface="Roboto Condensed Light"/>
              <a:buAutoNum type="alphaLcPeriod"/>
              <a:defRPr sz="1100"/>
            </a:lvl2pPr>
            <a:lvl3pPr marL="1371600" lvl="2" indent="-298450" rtl="0">
              <a:lnSpc>
                <a:spcPct val="100000"/>
              </a:lnSpc>
              <a:spcBef>
                <a:spcPts val="0"/>
              </a:spcBef>
              <a:spcAft>
                <a:spcPts val="0"/>
              </a:spcAft>
              <a:buSzPts val="1100"/>
              <a:buFont typeface="Roboto Condensed Light"/>
              <a:buAutoNum type="romanLcPeriod"/>
              <a:defRPr sz="1100"/>
            </a:lvl3pPr>
            <a:lvl4pPr marL="1828800" lvl="3" indent="-298450" rtl="0">
              <a:lnSpc>
                <a:spcPct val="100000"/>
              </a:lnSpc>
              <a:spcBef>
                <a:spcPts val="0"/>
              </a:spcBef>
              <a:spcAft>
                <a:spcPts val="0"/>
              </a:spcAft>
              <a:buSzPts val="1100"/>
              <a:buFont typeface="Roboto Condensed Light"/>
              <a:buAutoNum type="arabicPeriod"/>
              <a:defRPr sz="1100"/>
            </a:lvl4pPr>
            <a:lvl5pPr marL="2286000" lvl="4" indent="-298450" rtl="0">
              <a:lnSpc>
                <a:spcPct val="100000"/>
              </a:lnSpc>
              <a:spcBef>
                <a:spcPts val="0"/>
              </a:spcBef>
              <a:spcAft>
                <a:spcPts val="0"/>
              </a:spcAft>
              <a:buSzPts val="1100"/>
              <a:buFont typeface="Roboto Condensed Light"/>
              <a:buAutoNum type="alphaLcPeriod"/>
              <a:defRPr sz="1100"/>
            </a:lvl5pPr>
            <a:lvl6pPr marL="2743200" lvl="5" indent="-298450" rtl="0">
              <a:lnSpc>
                <a:spcPct val="100000"/>
              </a:lnSpc>
              <a:spcBef>
                <a:spcPts val="0"/>
              </a:spcBef>
              <a:spcAft>
                <a:spcPts val="0"/>
              </a:spcAft>
              <a:buSzPts val="1100"/>
              <a:buFont typeface="Roboto Condensed Light"/>
              <a:buAutoNum type="romanLcPeriod"/>
              <a:defRPr sz="1100"/>
            </a:lvl6pPr>
            <a:lvl7pPr marL="3200400" lvl="6" indent="-298450" rtl="0">
              <a:lnSpc>
                <a:spcPct val="100000"/>
              </a:lnSpc>
              <a:spcBef>
                <a:spcPts val="0"/>
              </a:spcBef>
              <a:spcAft>
                <a:spcPts val="0"/>
              </a:spcAft>
              <a:buSzPts val="1100"/>
              <a:buFont typeface="Roboto Condensed Light"/>
              <a:buAutoNum type="arabicPeriod"/>
              <a:defRPr sz="1100"/>
            </a:lvl7pPr>
            <a:lvl8pPr marL="3657600" lvl="7" indent="-298450" rtl="0">
              <a:lnSpc>
                <a:spcPct val="100000"/>
              </a:lnSpc>
              <a:spcBef>
                <a:spcPts val="0"/>
              </a:spcBef>
              <a:spcAft>
                <a:spcPts val="0"/>
              </a:spcAft>
              <a:buSzPts val="1100"/>
              <a:buFont typeface="Roboto Condensed Light"/>
              <a:buAutoNum type="alphaLcPeriod"/>
              <a:defRPr sz="1100"/>
            </a:lvl8pPr>
            <a:lvl9pPr marL="4114800" lvl="8" indent="-298450" rtl="0">
              <a:lnSpc>
                <a:spcPct val="100000"/>
              </a:lnSpc>
              <a:spcBef>
                <a:spcPts val="0"/>
              </a:spcBef>
              <a:spcAft>
                <a:spcPts val="0"/>
              </a:spcAft>
              <a:buSzPts val="1100"/>
              <a:buFont typeface="Roboto Condensed Light"/>
              <a:buAutoNum type="romanLcPeriod"/>
              <a:defRPr sz="1100"/>
            </a:lvl9pPr>
          </a:lstStyle>
          <a:p>
            <a:endParaRPr/>
          </a:p>
        </p:txBody>
      </p:sp>
      <p:grpSp>
        <p:nvGrpSpPr>
          <p:cNvPr id="39" name="Google Shape;39;p4"/>
          <p:cNvGrpSpPr/>
          <p:nvPr/>
        </p:nvGrpSpPr>
        <p:grpSpPr>
          <a:xfrm>
            <a:off x="3" y="101070"/>
            <a:ext cx="2610703" cy="336022"/>
            <a:chOff x="198225" y="4390550"/>
            <a:chExt cx="3765075" cy="484600"/>
          </a:xfrm>
        </p:grpSpPr>
        <p:sp>
          <p:nvSpPr>
            <p:cNvPr id="40" name="Google Shape;40;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4"/>
          <p:cNvGrpSpPr/>
          <p:nvPr/>
        </p:nvGrpSpPr>
        <p:grpSpPr>
          <a:xfrm flipH="1">
            <a:off x="6533303" y="4719270"/>
            <a:ext cx="2610703" cy="336022"/>
            <a:chOff x="198225" y="4390550"/>
            <a:chExt cx="3765075" cy="484600"/>
          </a:xfrm>
        </p:grpSpPr>
        <p:sp>
          <p:nvSpPr>
            <p:cNvPr id="43" name="Google Shape;43;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13"/>
          <p:cNvSpPr txBox="1">
            <a:spLocks noGrp="1"/>
          </p:cNvSpPr>
          <p:nvPr>
            <p:ph type="title"/>
          </p:nvPr>
        </p:nvSpPr>
        <p:spPr>
          <a:xfrm>
            <a:off x="2115300"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
          </p:nvPr>
        </p:nvSpPr>
        <p:spPr>
          <a:xfrm>
            <a:off x="2115300"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2"/>
          </p:nvPr>
        </p:nvSpPr>
        <p:spPr>
          <a:xfrm>
            <a:off x="2115300"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13"/>
          <p:cNvSpPr txBox="1">
            <a:spLocks noGrp="1"/>
          </p:cNvSpPr>
          <p:nvPr>
            <p:ph type="subTitle" idx="3"/>
          </p:nvPr>
        </p:nvSpPr>
        <p:spPr>
          <a:xfrm>
            <a:off x="2115300"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3"/>
          <p:cNvSpPr txBox="1">
            <a:spLocks noGrp="1"/>
          </p:cNvSpPr>
          <p:nvPr>
            <p:ph type="title" idx="4"/>
          </p:nvPr>
        </p:nvSpPr>
        <p:spPr>
          <a:xfrm>
            <a:off x="5752775"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13"/>
          <p:cNvSpPr txBox="1">
            <a:spLocks noGrp="1"/>
          </p:cNvSpPr>
          <p:nvPr>
            <p:ph type="subTitle" idx="5"/>
          </p:nvPr>
        </p:nvSpPr>
        <p:spPr>
          <a:xfrm>
            <a:off x="5752775"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6"/>
          </p:nvPr>
        </p:nvSpPr>
        <p:spPr>
          <a:xfrm>
            <a:off x="5752779"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 name="Google Shape;122;p13"/>
          <p:cNvSpPr txBox="1">
            <a:spLocks noGrp="1"/>
          </p:cNvSpPr>
          <p:nvPr>
            <p:ph type="subTitle" idx="7"/>
          </p:nvPr>
        </p:nvSpPr>
        <p:spPr>
          <a:xfrm>
            <a:off x="5752775"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8" hasCustomPrompt="1"/>
          </p:nvPr>
        </p:nvSpPr>
        <p:spPr>
          <a:xfrm>
            <a:off x="1212025"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4" name="Google Shape;124;p13"/>
          <p:cNvSpPr txBox="1">
            <a:spLocks noGrp="1"/>
          </p:cNvSpPr>
          <p:nvPr>
            <p:ph type="title" idx="9" hasCustomPrompt="1"/>
          </p:nvPr>
        </p:nvSpPr>
        <p:spPr>
          <a:xfrm>
            <a:off x="1212025"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5" name="Google Shape;125;p13"/>
          <p:cNvSpPr txBox="1">
            <a:spLocks noGrp="1"/>
          </p:cNvSpPr>
          <p:nvPr>
            <p:ph type="title" idx="13" hasCustomPrompt="1"/>
          </p:nvPr>
        </p:nvSpPr>
        <p:spPr>
          <a:xfrm>
            <a:off x="4849500"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6" name="Google Shape;126;p13"/>
          <p:cNvSpPr txBox="1">
            <a:spLocks noGrp="1"/>
          </p:cNvSpPr>
          <p:nvPr>
            <p:ph type="title" idx="14" hasCustomPrompt="1"/>
          </p:nvPr>
        </p:nvSpPr>
        <p:spPr>
          <a:xfrm>
            <a:off x="4849500"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7" name="Google Shape;127;p1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6">
  <p:cSld name="CUSTOM_4_1_1_1_1">
    <p:bg>
      <p:bgPr>
        <a:blipFill>
          <a:blip r:embed="rId2">
            <a:alphaModFix/>
          </a:blip>
          <a:stretch>
            <a:fillRect/>
          </a:stretch>
        </a:blipFill>
        <a:effectLst/>
      </p:bgPr>
    </p:bg>
    <p:spTree>
      <p:nvGrpSpPr>
        <p:cNvPr id="1" name="Shape 207"/>
        <p:cNvGrpSpPr/>
        <p:nvPr/>
      </p:nvGrpSpPr>
      <p:grpSpPr>
        <a:xfrm>
          <a:off x="0" y="0"/>
          <a:ext cx="0" cy="0"/>
          <a:chOff x="0" y="0"/>
          <a:chExt cx="0" cy="0"/>
        </a:xfrm>
      </p:grpSpPr>
      <p:sp>
        <p:nvSpPr>
          <p:cNvPr id="208" name="Google Shape;208;p24"/>
          <p:cNvSpPr/>
          <p:nvPr/>
        </p:nvSpPr>
        <p:spPr>
          <a:xfrm rot="10800000" flipH="1">
            <a:off x="6938500"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txBox="1">
            <a:spLocks noGrp="1"/>
          </p:cNvSpPr>
          <p:nvPr>
            <p:ph type="title"/>
          </p:nvPr>
        </p:nvSpPr>
        <p:spPr>
          <a:xfrm>
            <a:off x="1372200" y="2465025"/>
            <a:ext cx="6399600" cy="73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0" name="Google Shape;210;p24"/>
          <p:cNvSpPr txBox="1">
            <a:spLocks noGrp="1"/>
          </p:cNvSpPr>
          <p:nvPr>
            <p:ph type="subTitle" idx="1"/>
          </p:nvPr>
        </p:nvSpPr>
        <p:spPr>
          <a:xfrm>
            <a:off x="1372200" y="3221875"/>
            <a:ext cx="6399600" cy="13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24"/>
          <p:cNvSpPr/>
          <p:nvPr/>
        </p:nvSpPr>
        <p:spPr>
          <a:xfrm rot="10800000" flipH="1">
            <a:off x="-1273325" y="-878200"/>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3">
  <p:cSld name="CUSTOM_6_1_1_2">
    <p:bg>
      <p:bgPr>
        <a:blipFill>
          <a:blip r:embed="rId2">
            <a:alphaModFix/>
          </a:blip>
          <a:stretch>
            <a:fillRect/>
          </a:stretch>
        </a:blipFill>
        <a:effectLst/>
      </p:bgPr>
    </p:bg>
    <p:spTree>
      <p:nvGrpSpPr>
        <p:cNvPr id="1" name="Shape 331"/>
        <p:cNvGrpSpPr/>
        <p:nvPr/>
      </p:nvGrpSpPr>
      <p:grpSpPr>
        <a:xfrm>
          <a:off x="0" y="0"/>
          <a:ext cx="0" cy="0"/>
          <a:chOff x="0" y="0"/>
          <a:chExt cx="0" cy="0"/>
        </a:xfrm>
      </p:grpSpPr>
      <p:sp>
        <p:nvSpPr>
          <p:cNvPr id="332" name="Google Shape;332;p37"/>
          <p:cNvSpPr/>
          <p:nvPr/>
        </p:nvSpPr>
        <p:spPr>
          <a:xfrm>
            <a:off x="4412238" y="-109725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4" name="Google Shape;334;p37"/>
          <p:cNvSpPr txBox="1">
            <a:spLocks noGrp="1"/>
          </p:cNvSpPr>
          <p:nvPr>
            <p:ph type="title" idx="2"/>
          </p:nvPr>
        </p:nvSpPr>
        <p:spPr>
          <a:xfrm>
            <a:off x="890875" y="3312190"/>
            <a:ext cx="22419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5" name="Google Shape;335;p37"/>
          <p:cNvSpPr txBox="1">
            <a:spLocks noGrp="1"/>
          </p:cNvSpPr>
          <p:nvPr>
            <p:ph type="subTitle" idx="1"/>
          </p:nvPr>
        </p:nvSpPr>
        <p:spPr>
          <a:xfrm>
            <a:off x="890875" y="3839896"/>
            <a:ext cx="22419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6" name="Google Shape;336;p37"/>
          <p:cNvSpPr txBox="1">
            <a:spLocks noGrp="1"/>
          </p:cNvSpPr>
          <p:nvPr>
            <p:ph type="title" idx="3"/>
          </p:nvPr>
        </p:nvSpPr>
        <p:spPr>
          <a:xfrm>
            <a:off x="3439563" y="3312190"/>
            <a:ext cx="22419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7" name="Google Shape;337;p37"/>
          <p:cNvSpPr txBox="1">
            <a:spLocks noGrp="1"/>
          </p:cNvSpPr>
          <p:nvPr>
            <p:ph type="subTitle" idx="4"/>
          </p:nvPr>
        </p:nvSpPr>
        <p:spPr>
          <a:xfrm>
            <a:off x="3439575" y="3839896"/>
            <a:ext cx="22419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37"/>
          <p:cNvSpPr txBox="1">
            <a:spLocks noGrp="1"/>
          </p:cNvSpPr>
          <p:nvPr>
            <p:ph type="title" idx="5"/>
          </p:nvPr>
        </p:nvSpPr>
        <p:spPr>
          <a:xfrm>
            <a:off x="5988275" y="3312190"/>
            <a:ext cx="22419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9" name="Google Shape;339;p37"/>
          <p:cNvSpPr txBox="1">
            <a:spLocks noGrp="1"/>
          </p:cNvSpPr>
          <p:nvPr>
            <p:ph type="subTitle" idx="6"/>
          </p:nvPr>
        </p:nvSpPr>
        <p:spPr>
          <a:xfrm>
            <a:off x="5988275" y="3839896"/>
            <a:ext cx="2241900" cy="6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40" name="Google Shape;340;p37"/>
          <p:cNvGrpSpPr/>
          <p:nvPr/>
        </p:nvGrpSpPr>
        <p:grpSpPr>
          <a:xfrm>
            <a:off x="8373782" y="4621856"/>
            <a:ext cx="882480" cy="329031"/>
            <a:chOff x="4042650" y="642025"/>
            <a:chExt cx="1154625" cy="430500"/>
          </a:xfrm>
        </p:grpSpPr>
        <p:sp>
          <p:nvSpPr>
            <p:cNvPr id="341" name="Google Shape;341;p37"/>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7"/>
          <p:cNvGrpSpPr/>
          <p:nvPr/>
        </p:nvGrpSpPr>
        <p:grpSpPr>
          <a:xfrm rot="10800000">
            <a:off x="5649001" y="4534812"/>
            <a:ext cx="2724785" cy="350705"/>
            <a:chOff x="198225" y="4390550"/>
            <a:chExt cx="3765075" cy="484600"/>
          </a:xfrm>
        </p:grpSpPr>
        <p:sp>
          <p:nvSpPr>
            <p:cNvPr id="344" name="Google Shape;344;p37"/>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 name="Google Shape;346;p37"/>
          <p:cNvSpPr/>
          <p:nvPr/>
        </p:nvSpPr>
        <p:spPr>
          <a:xfrm>
            <a:off x="-516031" y="3019200"/>
            <a:ext cx="2707800" cy="27078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7" name="Google Shape;347;p37"/>
          <p:cNvPicPr preferRelativeResize="0"/>
          <p:nvPr/>
        </p:nvPicPr>
        <p:blipFill rotWithShape="1">
          <a:blip r:embed="rId3">
            <a:alphaModFix/>
          </a:blip>
          <a:srcRect b="44478"/>
          <a:stretch/>
        </p:blipFill>
        <p:spPr>
          <a:xfrm>
            <a:off x="70550" y="54126"/>
            <a:ext cx="2502225" cy="841925"/>
          </a:xfrm>
          <a:prstGeom prst="rect">
            <a:avLst/>
          </a:prstGeom>
          <a:noFill/>
          <a:ln>
            <a:noFill/>
          </a:ln>
        </p:spPr>
      </p:pic>
      <p:sp>
        <p:nvSpPr>
          <p:cNvPr id="348" name="Google Shape;348;p37"/>
          <p:cNvSpPr>
            <a:spLocks noGrp="1"/>
          </p:cNvSpPr>
          <p:nvPr>
            <p:ph type="pic" idx="7"/>
          </p:nvPr>
        </p:nvSpPr>
        <p:spPr>
          <a:xfrm>
            <a:off x="2376450" y="1285600"/>
            <a:ext cx="4368000" cy="1933800"/>
          </a:xfrm>
          <a:prstGeom prst="snip2DiagRect">
            <a:avLst>
              <a:gd name="adj1" fmla="val 0"/>
              <a:gd name="adj2" fmla="val 16667"/>
            </a:avLst>
          </a:prstGeom>
          <a:noFill/>
          <a:ln w="9525" cap="flat" cmpd="sng">
            <a:solidFill>
              <a:schemeClr val="lt1"/>
            </a:solidFill>
            <a:prstDash val="solid"/>
            <a:round/>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
    <p:bg>
      <p:bgPr>
        <a:blipFill>
          <a:blip r:embed="rId2">
            <a:alphaModFix/>
          </a:blip>
          <a:stretch>
            <a:fillRect/>
          </a:stretch>
        </a:blipFill>
        <a:effectLst/>
      </p:bgPr>
    </p:bg>
    <p:spTree>
      <p:nvGrpSpPr>
        <p:cNvPr id="1" name="Shape 536"/>
        <p:cNvGrpSpPr/>
        <p:nvPr/>
      </p:nvGrpSpPr>
      <p:grpSpPr>
        <a:xfrm>
          <a:off x="0" y="0"/>
          <a:ext cx="0" cy="0"/>
          <a:chOff x="0" y="0"/>
          <a:chExt cx="0" cy="0"/>
        </a:xfrm>
      </p:grpSpPr>
      <p:sp>
        <p:nvSpPr>
          <p:cNvPr id="537" name="Google Shape;537;p51"/>
          <p:cNvSpPr txBox="1">
            <a:spLocks noGrp="1"/>
          </p:cNvSpPr>
          <p:nvPr>
            <p:ph type="title"/>
          </p:nvPr>
        </p:nvSpPr>
        <p:spPr>
          <a:xfrm>
            <a:off x="720000" y="375275"/>
            <a:ext cx="3434700" cy="873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8" name="Google Shape;538;p51"/>
          <p:cNvSpPr txBox="1">
            <a:spLocks noGrp="1"/>
          </p:cNvSpPr>
          <p:nvPr>
            <p:ph type="subTitle" idx="1"/>
          </p:nvPr>
        </p:nvSpPr>
        <p:spPr>
          <a:xfrm>
            <a:off x="713100" y="1266825"/>
            <a:ext cx="3434700" cy="14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9" name="Google Shape;539;p51"/>
          <p:cNvSpPr txBox="1"/>
          <p:nvPr/>
        </p:nvSpPr>
        <p:spPr>
          <a:xfrm>
            <a:off x="720000" y="3526500"/>
            <a:ext cx="3582000" cy="738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200">
                <a:solidFill>
                  <a:schemeClr val="lt1"/>
                </a:solidFill>
                <a:latin typeface="IBM Plex Sans Medium"/>
                <a:ea typeface="IBM Plex Sans Medium"/>
                <a:cs typeface="IBM Plex Sans Medium"/>
                <a:sym typeface="IBM Plex Sans Medium"/>
              </a:rPr>
              <a:t>CREDITS: This presentation template was created by </a:t>
            </a:r>
            <a:r>
              <a:rPr lang="en" sz="1200">
                <a:solidFill>
                  <a:schemeClr val="lt1"/>
                </a:solidFill>
                <a:uFill>
                  <a:noFill/>
                </a:uFill>
                <a:latin typeface="IBM Plex Sans Medium"/>
                <a:ea typeface="IBM Plex Sans Medium"/>
                <a:cs typeface="IBM Plex Sans Medium"/>
                <a:sym typeface="IBM Plex Sans Medium"/>
                <a:hlinkClick r:id="rId3">
                  <a:extLst>
                    <a:ext uri="{A12FA001-AC4F-418D-AE19-62706E023703}">
                      <ahyp:hlinkClr xmlns:ahyp="http://schemas.microsoft.com/office/drawing/2018/hyperlinkcolor" val="tx"/>
                    </a:ext>
                  </a:extLst>
                </a:hlinkClick>
              </a:rPr>
              <a:t>Slidesgo</a:t>
            </a:r>
            <a:r>
              <a:rPr lang="en" sz="1200">
                <a:solidFill>
                  <a:schemeClr val="lt1"/>
                </a:solidFill>
                <a:latin typeface="IBM Plex Sans Medium"/>
                <a:ea typeface="IBM Plex Sans Medium"/>
                <a:cs typeface="IBM Plex Sans Medium"/>
                <a:sym typeface="IBM Plex Sans Medium"/>
              </a:rPr>
              <a:t>, and includes icons by </a:t>
            </a:r>
            <a:r>
              <a:rPr lang="en" sz="1200">
                <a:solidFill>
                  <a:schemeClr val="lt1"/>
                </a:solidFill>
                <a:uFill>
                  <a:noFill/>
                </a:uFill>
                <a:latin typeface="IBM Plex Sans Medium"/>
                <a:ea typeface="IBM Plex Sans Medium"/>
                <a:cs typeface="IBM Plex Sans Medium"/>
                <a:sym typeface="IBM Plex Sans Medium"/>
                <a:hlinkClick r:id="rId4">
                  <a:extLst>
                    <a:ext uri="{A12FA001-AC4F-418D-AE19-62706E023703}">
                      <ahyp:hlinkClr xmlns:ahyp="http://schemas.microsoft.com/office/drawing/2018/hyperlinkcolor" val="tx"/>
                    </a:ext>
                  </a:extLst>
                </a:hlinkClick>
              </a:rPr>
              <a:t>Flaticon</a:t>
            </a:r>
            <a:r>
              <a:rPr lang="en" sz="1200">
                <a:solidFill>
                  <a:schemeClr val="lt1"/>
                </a:solidFill>
                <a:latin typeface="IBM Plex Sans Medium"/>
                <a:ea typeface="IBM Plex Sans Medium"/>
                <a:cs typeface="IBM Plex Sans Medium"/>
                <a:sym typeface="IBM Plex Sans Medium"/>
              </a:rPr>
              <a:t> and infographics &amp; images by </a:t>
            </a:r>
            <a:r>
              <a:rPr lang="en" sz="1200">
                <a:solidFill>
                  <a:schemeClr val="lt1"/>
                </a:solidFill>
                <a:uFill>
                  <a:noFill/>
                </a:uFill>
                <a:latin typeface="IBM Plex Sans Medium"/>
                <a:ea typeface="IBM Plex Sans Medium"/>
                <a:cs typeface="IBM Plex Sans Medium"/>
                <a:sym typeface="IBM Plex Sans Medium"/>
                <a:hlinkClick r:id="rId5">
                  <a:extLst>
                    <a:ext uri="{A12FA001-AC4F-418D-AE19-62706E023703}">
                      <ahyp:hlinkClr xmlns:ahyp="http://schemas.microsoft.com/office/drawing/2018/hyperlinkcolor" val="tx"/>
                    </a:ext>
                  </a:extLst>
                </a:hlinkClick>
              </a:rPr>
              <a:t>Freepik</a:t>
            </a:r>
            <a:endParaRPr sz="1200">
              <a:solidFill>
                <a:schemeClr val="lt1"/>
              </a:solidFill>
              <a:latin typeface="IBM Plex Sans Medium"/>
              <a:ea typeface="IBM Plex Sans Medium"/>
              <a:cs typeface="IBM Plex Sans Medium"/>
              <a:sym typeface="IBM Plex Sans Medium"/>
            </a:endParaRPr>
          </a:p>
        </p:txBody>
      </p:sp>
      <p:sp>
        <p:nvSpPr>
          <p:cNvPr id="540" name="Google Shape;540;p51"/>
          <p:cNvSpPr/>
          <p:nvPr/>
        </p:nvSpPr>
        <p:spPr>
          <a:xfrm>
            <a:off x="414780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51"/>
          <p:cNvGrpSpPr/>
          <p:nvPr/>
        </p:nvGrpSpPr>
        <p:grpSpPr>
          <a:xfrm>
            <a:off x="7068309" y="279305"/>
            <a:ext cx="2075906" cy="387206"/>
            <a:chOff x="1298650" y="3255600"/>
            <a:chExt cx="3427850" cy="639375"/>
          </a:xfrm>
        </p:grpSpPr>
        <p:sp>
          <p:nvSpPr>
            <p:cNvPr id="542" name="Google Shape;542;p51"/>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1"/>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51"/>
          <p:cNvSpPr/>
          <p:nvPr/>
        </p:nvSpPr>
        <p:spPr>
          <a:xfrm rot="5400000">
            <a:off x="4162050" y="4515197"/>
            <a:ext cx="333300" cy="3321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51"/>
          <p:cNvGrpSpPr/>
          <p:nvPr/>
        </p:nvGrpSpPr>
        <p:grpSpPr>
          <a:xfrm>
            <a:off x="4494745" y="4545557"/>
            <a:ext cx="2631411" cy="338687"/>
            <a:chOff x="198225" y="4390550"/>
            <a:chExt cx="3765075" cy="484600"/>
          </a:xfrm>
        </p:grpSpPr>
        <p:sp>
          <p:nvSpPr>
            <p:cNvPr id="546" name="Google Shape;546;p5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alphaModFix/>
          </a:blip>
          <a:stretch>
            <a:fillRect/>
          </a:stretch>
        </a:blipFill>
        <a:effectLst/>
      </p:bgPr>
    </p:bg>
    <p:spTree>
      <p:nvGrpSpPr>
        <p:cNvPr id="1" name="Shape 548"/>
        <p:cNvGrpSpPr/>
        <p:nvPr/>
      </p:nvGrpSpPr>
      <p:grpSpPr>
        <a:xfrm>
          <a:off x="0" y="0"/>
          <a:ext cx="0" cy="0"/>
          <a:chOff x="0" y="0"/>
          <a:chExt cx="0" cy="0"/>
        </a:xfrm>
      </p:grpSpPr>
      <p:sp>
        <p:nvSpPr>
          <p:cNvPr id="549" name="Google Shape;549;p5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0" name="Google Shape;550;p52"/>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51" name="Google Shape;551;p52"/>
          <p:cNvGrpSpPr/>
          <p:nvPr/>
        </p:nvGrpSpPr>
        <p:grpSpPr>
          <a:xfrm flipH="1">
            <a:off x="256575" y="4506113"/>
            <a:ext cx="1154625" cy="430500"/>
            <a:chOff x="4042650" y="642025"/>
            <a:chExt cx="1154625" cy="430500"/>
          </a:xfrm>
        </p:grpSpPr>
        <p:sp>
          <p:nvSpPr>
            <p:cNvPr id="552" name="Google Shape;552;p52"/>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52"/>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alphaModFix/>
          </a:blip>
          <a:stretch>
            <a:fillRect/>
          </a:stretch>
        </a:blipFill>
        <a:effectLst/>
      </p:bgPr>
    </p:bg>
    <p:spTree>
      <p:nvGrpSpPr>
        <p:cNvPr id="1" name="Shape 555"/>
        <p:cNvGrpSpPr/>
        <p:nvPr/>
      </p:nvGrpSpPr>
      <p:grpSpPr>
        <a:xfrm>
          <a:off x="0" y="0"/>
          <a:ext cx="0" cy="0"/>
          <a:chOff x="0" y="0"/>
          <a:chExt cx="0" cy="0"/>
        </a:xfrm>
      </p:grpSpPr>
      <p:sp>
        <p:nvSpPr>
          <p:cNvPr id="556" name="Google Shape;556;p53"/>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3"/>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3"/>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3"/>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3"/>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marL="914400" lvl="1"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marL="1371600" lvl="2"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marL="1828800" lvl="3"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marL="2286000" lvl="4"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marL="2743200" lvl="5"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marL="3200400" lvl="6"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marL="3657600" lvl="7"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marL="4114800" lvl="8"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0" r:id="rId5"/>
    <p:sldLayoutId id="2147483683" r:id="rId6"/>
    <p:sldLayoutId id="2147483697" r:id="rId7"/>
    <p:sldLayoutId id="2147483698" r:id="rId8"/>
    <p:sldLayoutId id="2147483699" r:id="rId9"/>
    <p:sldLayoutId id="2147483700" r:id="rId10"/>
    <p:sldLayoutId id="214748370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1"/>
          <p:cNvSpPr/>
          <p:nvPr/>
        </p:nvSpPr>
        <p:spPr>
          <a:xfrm rot="10800000" flipH="1">
            <a:off x="4157408"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1"/>
          <p:cNvSpPr/>
          <p:nvPr/>
        </p:nvSpPr>
        <p:spPr>
          <a:xfrm>
            <a:off x="30155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1"/>
          <p:cNvSpPr txBox="1">
            <a:spLocks noGrp="1"/>
          </p:cNvSpPr>
          <p:nvPr>
            <p:ph type="ctrTitle"/>
          </p:nvPr>
        </p:nvSpPr>
        <p:spPr>
          <a:xfrm>
            <a:off x="4290208" y="2068427"/>
            <a:ext cx="4070884" cy="227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MACHINE LEARNING</a:t>
            </a:r>
            <a:br>
              <a:rPr lang="en-US" sz="4800" dirty="0"/>
            </a:br>
            <a:endParaRPr sz="4800" dirty="0"/>
          </a:p>
          <a:p>
            <a:pPr marL="0" lvl="0" indent="0" algn="l" rtl="0">
              <a:spcBef>
                <a:spcPts val="0"/>
              </a:spcBef>
              <a:spcAft>
                <a:spcPts val="0"/>
              </a:spcAft>
              <a:buNone/>
            </a:pPr>
            <a:r>
              <a:rPr lang="en-US" sz="4000" b="0" dirty="0"/>
              <a:t>KNN</a:t>
            </a:r>
            <a:br>
              <a:rPr lang="en-US" sz="4000" b="0" dirty="0"/>
            </a:br>
            <a:r>
              <a:rPr lang="en-US" sz="4000" b="0" dirty="0"/>
              <a:t>DECISION TREE</a:t>
            </a:r>
            <a:endParaRPr sz="4000" b="0" dirty="0"/>
          </a:p>
        </p:txBody>
      </p:sp>
      <p:pic>
        <p:nvPicPr>
          <p:cNvPr id="594" name="Google Shape;594;p61"/>
          <p:cNvPicPr preferRelativeResize="0"/>
          <p:nvPr/>
        </p:nvPicPr>
        <p:blipFill>
          <a:blip r:embed="rId3">
            <a:alphaModFix/>
          </a:blip>
          <a:stretch>
            <a:fillRect/>
          </a:stretch>
        </p:blipFill>
        <p:spPr>
          <a:xfrm>
            <a:off x="516575" y="425075"/>
            <a:ext cx="4255050" cy="4293345"/>
          </a:xfrm>
          <a:prstGeom prst="rect">
            <a:avLst/>
          </a:prstGeom>
          <a:noFill/>
          <a:ln>
            <a:noFill/>
          </a:ln>
        </p:spPr>
      </p:pic>
      <p:pic>
        <p:nvPicPr>
          <p:cNvPr id="595" name="Google Shape;595;p61"/>
          <p:cNvPicPr preferRelativeResize="0"/>
          <p:nvPr/>
        </p:nvPicPr>
        <p:blipFill>
          <a:blip r:embed="rId4">
            <a:alphaModFix/>
          </a:blip>
          <a:stretch>
            <a:fillRect/>
          </a:stretch>
        </p:blipFill>
        <p:spPr>
          <a:xfrm>
            <a:off x="2884117" y="-259000"/>
            <a:ext cx="2441750" cy="1479701"/>
          </a:xfrm>
          <a:prstGeom prst="rect">
            <a:avLst/>
          </a:prstGeom>
          <a:noFill/>
          <a:ln>
            <a:noFill/>
          </a:ln>
        </p:spPr>
      </p:pic>
      <p:pic>
        <p:nvPicPr>
          <p:cNvPr id="596" name="Google Shape;596;p61"/>
          <p:cNvPicPr preferRelativeResize="0"/>
          <p:nvPr/>
        </p:nvPicPr>
        <p:blipFill>
          <a:blip r:embed="rId4">
            <a:alphaModFix/>
          </a:blip>
          <a:stretch>
            <a:fillRect/>
          </a:stretch>
        </p:blipFill>
        <p:spPr>
          <a:xfrm>
            <a:off x="243067" y="3469125"/>
            <a:ext cx="2441750" cy="1479701"/>
          </a:xfrm>
          <a:prstGeom prst="rect">
            <a:avLst/>
          </a:prstGeom>
          <a:noFill/>
          <a:ln>
            <a:noFill/>
          </a:ln>
        </p:spPr>
      </p:pic>
      <p:grpSp>
        <p:nvGrpSpPr>
          <p:cNvPr id="597" name="Google Shape;597;p61"/>
          <p:cNvGrpSpPr/>
          <p:nvPr/>
        </p:nvGrpSpPr>
        <p:grpSpPr>
          <a:xfrm>
            <a:off x="3663700" y="4429725"/>
            <a:ext cx="3765075" cy="484600"/>
            <a:chOff x="198225" y="4390550"/>
            <a:chExt cx="3765075" cy="484600"/>
          </a:xfrm>
        </p:grpSpPr>
        <p:sp>
          <p:nvSpPr>
            <p:cNvPr id="598" name="Google Shape;598;p6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61"/>
          <p:cNvGrpSpPr/>
          <p:nvPr/>
        </p:nvGrpSpPr>
        <p:grpSpPr>
          <a:xfrm>
            <a:off x="5716150" y="279150"/>
            <a:ext cx="3427850" cy="639375"/>
            <a:chOff x="1298650" y="3255600"/>
            <a:chExt cx="3427850" cy="639375"/>
          </a:xfrm>
        </p:grpSpPr>
        <p:sp>
          <p:nvSpPr>
            <p:cNvPr id="601" name="Google Shape;601;p61"/>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1"/>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61"/>
          <p:cNvGrpSpPr/>
          <p:nvPr/>
        </p:nvGrpSpPr>
        <p:grpSpPr>
          <a:xfrm rot="5400000">
            <a:off x="314598" y="741345"/>
            <a:ext cx="871512" cy="467554"/>
            <a:chOff x="773350" y="518000"/>
            <a:chExt cx="2757950" cy="1479600"/>
          </a:xfrm>
        </p:grpSpPr>
        <p:sp>
          <p:nvSpPr>
            <p:cNvPr id="604" name="Google Shape;604;p61"/>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1"/>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1"/>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Thuật</a:t>
            </a:r>
            <a:r>
              <a:rPr lang="en-US" dirty="0"/>
              <a:t> </a:t>
            </a:r>
            <a:r>
              <a:rPr lang="en-US" dirty="0" err="1"/>
              <a:t>toán</a:t>
            </a:r>
            <a:r>
              <a:rPr lang="en-US" dirty="0"/>
              <a:t> Decision Tree</a:t>
            </a:r>
            <a:endParaRPr dirty="0"/>
          </a:p>
        </p:txBody>
      </p:sp>
      <p:sp>
        <p:nvSpPr>
          <p:cNvPr id="612" name="Google Shape;612;p6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buNone/>
            </a:pPr>
            <a:r>
              <a:rPr lang="en-US" dirty="0"/>
              <a:t>B</a:t>
            </a:r>
            <a:r>
              <a:rPr lang="vi-VN" dirty="0"/>
              <a:t>ư</a:t>
            </a:r>
            <a:r>
              <a:rPr lang="en-US" dirty="0" err="1"/>
              <a:t>ớc</a:t>
            </a:r>
            <a:r>
              <a:rPr lang="en-US" dirty="0"/>
              <a:t> 1: </a:t>
            </a:r>
            <a:r>
              <a:rPr lang="vi-VN" dirty="0"/>
              <a:t>Đọc dữ liệu từ file "car</a:t>
            </a:r>
            <a:r>
              <a:rPr lang="en-US" dirty="0"/>
              <a:t>.</a:t>
            </a:r>
            <a:r>
              <a:rPr lang="vi-VN" dirty="0"/>
              <a:t>data" bằng thư viện pandas. File này là bộ dữ liệu car evaluation từ UCI Machine Learning Repository</a:t>
            </a:r>
            <a:r>
              <a:rPr lang="en-US" dirty="0"/>
              <a:t> </a:t>
            </a:r>
            <a:r>
              <a:rPr lang="en-US" dirty="0" err="1"/>
              <a:t>gồm</a:t>
            </a:r>
            <a:r>
              <a:rPr lang="en-US" dirty="0"/>
              <a:t> 6 feature </a:t>
            </a:r>
            <a:r>
              <a:rPr lang="en-US" dirty="0" err="1"/>
              <a:t>và</a:t>
            </a:r>
            <a:r>
              <a:rPr lang="en-US" dirty="0"/>
              <a:t> 1 target.</a:t>
            </a:r>
          </a:p>
          <a:p>
            <a:pPr marL="0" lvl="0" indent="0">
              <a:buNone/>
            </a:pPr>
            <a:r>
              <a:rPr lang="en-US" dirty="0"/>
              <a:t>VD: </a:t>
            </a:r>
          </a:p>
          <a:p>
            <a:pPr marL="0" lvl="0" indent="0">
              <a:buNone/>
            </a:pPr>
            <a:endParaRPr lang="en-US" dirty="0"/>
          </a:p>
          <a:p>
            <a:pPr marL="0" lvl="0" indent="0">
              <a:buNone/>
            </a:pPr>
            <a:endParaRPr lang="en-US" dirty="0"/>
          </a:p>
          <a:p>
            <a:pPr marL="0" lvl="0" indent="0">
              <a:buNone/>
            </a:pPr>
            <a:endParaRPr lang="en-US" dirty="0"/>
          </a:p>
          <a:p>
            <a:pPr marL="0" lvl="0" indent="0">
              <a:buNone/>
            </a:pPr>
            <a:r>
              <a:rPr lang="en-US" dirty="0"/>
              <a:t>B</a:t>
            </a:r>
            <a:r>
              <a:rPr lang="vi-VN" dirty="0"/>
              <a:t>ư</a:t>
            </a:r>
            <a:r>
              <a:rPr lang="en-US" dirty="0" err="1"/>
              <a:t>ớc</a:t>
            </a:r>
            <a:r>
              <a:rPr lang="en-US" dirty="0"/>
              <a:t> 2: </a:t>
            </a:r>
            <a:r>
              <a:rPr lang="en-US" dirty="0" err="1"/>
              <a:t>Tiền</a:t>
            </a:r>
            <a:r>
              <a:rPr lang="en-US" dirty="0"/>
              <a:t> </a:t>
            </a:r>
            <a:r>
              <a:rPr lang="en-US" dirty="0" err="1"/>
              <a:t>xử</a:t>
            </a:r>
            <a:r>
              <a:rPr lang="en-US" dirty="0"/>
              <a:t> </a:t>
            </a:r>
            <a:r>
              <a:rPr lang="en-US" dirty="0" err="1"/>
              <a:t>lí</a:t>
            </a:r>
            <a:r>
              <a:rPr lang="en-US" dirty="0"/>
              <a:t> </a:t>
            </a:r>
            <a:r>
              <a:rPr lang="en-US" dirty="0" err="1"/>
              <a:t>dữ</a:t>
            </a:r>
            <a:r>
              <a:rPr lang="en-US" dirty="0"/>
              <a:t> </a:t>
            </a:r>
            <a:r>
              <a:rPr lang="en-US" dirty="0" err="1"/>
              <a:t>diệu</a:t>
            </a:r>
            <a:r>
              <a:rPr lang="en-US" dirty="0"/>
              <a:t>: </a:t>
            </a:r>
            <a:r>
              <a:rPr lang="en-US" dirty="0" err="1"/>
              <a:t>chuyển</a:t>
            </a:r>
            <a:r>
              <a:rPr lang="en-US" dirty="0"/>
              <a:t> </a:t>
            </a:r>
            <a:r>
              <a:rPr lang="en-US" dirty="0" err="1"/>
              <a:t>các</a:t>
            </a:r>
            <a:r>
              <a:rPr lang="en-US" dirty="0"/>
              <a:t> </a:t>
            </a:r>
            <a:r>
              <a:rPr lang="en-US" dirty="0" err="1"/>
              <a:t>dữ</a:t>
            </a:r>
            <a:r>
              <a:rPr lang="en-US" dirty="0"/>
              <a:t> </a:t>
            </a:r>
            <a:r>
              <a:rPr lang="en-US" dirty="0" err="1"/>
              <a:t>liệu</a:t>
            </a:r>
            <a:r>
              <a:rPr lang="en-US" dirty="0"/>
              <a:t> category </a:t>
            </a:r>
            <a:r>
              <a:rPr lang="en-US" dirty="0" err="1"/>
              <a:t>thành</a:t>
            </a:r>
            <a:r>
              <a:rPr lang="en-US" dirty="0"/>
              <a:t> </a:t>
            </a:r>
            <a:r>
              <a:rPr lang="en-US" dirty="0" err="1"/>
              <a:t>dữ</a:t>
            </a:r>
            <a:r>
              <a:rPr lang="en-US" dirty="0"/>
              <a:t> </a:t>
            </a:r>
            <a:r>
              <a:rPr lang="en-US" dirty="0" err="1"/>
              <a:t>liệu</a:t>
            </a:r>
            <a:r>
              <a:rPr lang="en-US" dirty="0"/>
              <a:t> </a:t>
            </a:r>
            <a:r>
              <a:rPr lang="en-US" dirty="0" err="1"/>
              <a:t>số</a:t>
            </a:r>
            <a:endParaRPr lang="en-US" dirty="0"/>
          </a:p>
          <a:p>
            <a:pPr marL="0" lvl="0" indent="0">
              <a:buNone/>
            </a:pPr>
            <a:r>
              <a:rPr lang="en-US" dirty="0"/>
              <a:t>VD: </a:t>
            </a:r>
          </a:p>
          <a:p>
            <a:pPr marL="0" lvl="0" indent="0">
              <a:buNone/>
            </a:pP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r>
              <a:rPr lang="en-US" dirty="0"/>
              <a:t>B</a:t>
            </a:r>
            <a:r>
              <a:rPr lang="vi-VN" dirty="0"/>
              <a:t>ư</a:t>
            </a:r>
            <a:r>
              <a:rPr lang="en-US" dirty="0" err="1"/>
              <a:t>ớc</a:t>
            </a:r>
            <a:r>
              <a:rPr lang="en-US" dirty="0"/>
              <a:t> 3: Chia </a:t>
            </a:r>
            <a:r>
              <a:rPr lang="en-US" dirty="0" err="1"/>
              <a:t>tập</a:t>
            </a:r>
            <a:r>
              <a:rPr lang="en-US" dirty="0"/>
              <a:t> </a:t>
            </a:r>
            <a:r>
              <a:rPr lang="en-US" dirty="0" err="1"/>
              <a:t>dữ</a:t>
            </a:r>
            <a:r>
              <a:rPr lang="en-US" dirty="0"/>
              <a:t> </a:t>
            </a:r>
            <a:r>
              <a:rPr lang="en-US" dirty="0" err="1"/>
              <a:t>liệu</a:t>
            </a:r>
            <a:r>
              <a:rPr lang="en-US" dirty="0"/>
              <a:t> </a:t>
            </a:r>
            <a:r>
              <a:rPr lang="en-US" dirty="0" err="1"/>
              <a:t>theo</a:t>
            </a:r>
            <a:r>
              <a:rPr lang="en-US" dirty="0"/>
              <a:t> </a:t>
            </a:r>
            <a:r>
              <a:rPr lang="en-US" dirty="0" err="1"/>
              <a:t>tập</a:t>
            </a:r>
            <a:r>
              <a:rPr lang="en-US" dirty="0"/>
              <a:t> train </a:t>
            </a:r>
            <a:r>
              <a:rPr lang="en-US" dirty="0" err="1"/>
              <a:t>và</a:t>
            </a:r>
            <a:r>
              <a:rPr lang="en-US" dirty="0"/>
              <a:t> </a:t>
            </a:r>
            <a:r>
              <a:rPr lang="en-US" dirty="0" err="1"/>
              <a:t>tập</a:t>
            </a:r>
            <a:r>
              <a:rPr lang="en-US" dirty="0"/>
              <a:t> test </a:t>
            </a:r>
            <a:r>
              <a:rPr lang="en-US" dirty="0" err="1"/>
              <a:t>theo</a:t>
            </a:r>
            <a:r>
              <a:rPr lang="en-US" dirty="0"/>
              <a:t> </a:t>
            </a:r>
            <a:r>
              <a:rPr lang="en-US" dirty="0" err="1"/>
              <a:t>tỉ</a:t>
            </a:r>
            <a:r>
              <a:rPr lang="en-US" dirty="0"/>
              <a:t> </a:t>
            </a:r>
            <a:r>
              <a:rPr lang="en-US" dirty="0" err="1"/>
              <a:t>lệ</a:t>
            </a:r>
            <a:r>
              <a:rPr lang="en-US" dirty="0"/>
              <a:t> 80/20</a:t>
            </a:r>
          </a:p>
          <a:p>
            <a:pPr marL="0" lvl="0" indent="0">
              <a:buNone/>
            </a:pPr>
            <a:r>
              <a:rPr lang="en-US" dirty="0"/>
              <a:t>VD:   </a:t>
            </a:r>
          </a:p>
        </p:txBody>
      </p:sp>
      <p:pic>
        <p:nvPicPr>
          <p:cNvPr id="2" name="Picture 1">
            <a:extLst>
              <a:ext uri="{FF2B5EF4-FFF2-40B4-BE49-F238E27FC236}">
                <a16:creationId xmlns:a16="http://schemas.microsoft.com/office/drawing/2014/main" id="{F3224A3E-CC01-4AA1-9B4F-876118EDC92F}"/>
              </a:ext>
            </a:extLst>
          </p:cNvPr>
          <p:cNvPicPr>
            <a:picLocks noChangeAspect="1"/>
          </p:cNvPicPr>
          <p:nvPr/>
        </p:nvPicPr>
        <p:blipFill>
          <a:blip r:embed="rId3"/>
          <a:stretch>
            <a:fillRect/>
          </a:stretch>
        </p:blipFill>
        <p:spPr>
          <a:xfrm>
            <a:off x="1094698" y="1665476"/>
            <a:ext cx="2347163" cy="579170"/>
          </a:xfrm>
          <a:prstGeom prst="rect">
            <a:avLst/>
          </a:prstGeom>
        </p:spPr>
      </p:pic>
      <p:pic>
        <p:nvPicPr>
          <p:cNvPr id="3" name="Picture 2">
            <a:extLst>
              <a:ext uri="{FF2B5EF4-FFF2-40B4-BE49-F238E27FC236}">
                <a16:creationId xmlns:a16="http://schemas.microsoft.com/office/drawing/2014/main" id="{28FE9803-34E4-4FB3-80E3-BB42C716D3E7}"/>
              </a:ext>
            </a:extLst>
          </p:cNvPr>
          <p:cNvPicPr>
            <a:picLocks noChangeAspect="1"/>
          </p:cNvPicPr>
          <p:nvPr/>
        </p:nvPicPr>
        <p:blipFill>
          <a:blip r:embed="rId4"/>
          <a:stretch>
            <a:fillRect/>
          </a:stretch>
        </p:blipFill>
        <p:spPr>
          <a:xfrm>
            <a:off x="1094698" y="2571750"/>
            <a:ext cx="3596952" cy="483003"/>
          </a:xfrm>
          <a:prstGeom prst="rect">
            <a:avLst/>
          </a:prstGeom>
        </p:spPr>
      </p:pic>
      <p:pic>
        <p:nvPicPr>
          <p:cNvPr id="4" name="Picture 3">
            <a:extLst>
              <a:ext uri="{FF2B5EF4-FFF2-40B4-BE49-F238E27FC236}">
                <a16:creationId xmlns:a16="http://schemas.microsoft.com/office/drawing/2014/main" id="{B1D45DC5-335A-4DC2-A29C-14BEB8719CB0}"/>
              </a:ext>
            </a:extLst>
          </p:cNvPr>
          <p:cNvPicPr>
            <a:picLocks noChangeAspect="1"/>
          </p:cNvPicPr>
          <p:nvPr/>
        </p:nvPicPr>
        <p:blipFill>
          <a:blip r:embed="rId5"/>
          <a:stretch>
            <a:fillRect/>
          </a:stretch>
        </p:blipFill>
        <p:spPr>
          <a:xfrm>
            <a:off x="1094698" y="3577400"/>
            <a:ext cx="3932261" cy="434378"/>
          </a:xfrm>
          <a:prstGeom prst="rect">
            <a:avLst/>
          </a:prstGeom>
        </p:spPr>
      </p:pic>
    </p:spTree>
    <p:extLst>
      <p:ext uri="{BB962C8B-B14F-4D97-AF65-F5344CB8AC3E}">
        <p14:creationId xmlns:p14="http://schemas.microsoft.com/office/powerpoint/2010/main" val="420722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50"/>
        <p:cNvGrpSpPr/>
        <p:nvPr/>
      </p:nvGrpSpPr>
      <p:grpSpPr>
        <a:xfrm>
          <a:off x="0" y="0"/>
          <a:ext cx="0" cy="0"/>
          <a:chOff x="0" y="0"/>
          <a:chExt cx="0" cy="0"/>
        </a:xfrm>
      </p:grpSpPr>
      <p:sp>
        <p:nvSpPr>
          <p:cNvPr id="4251" name="Google Shape;4251;p125"/>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Ưu</a:t>
            </a:r>
            <a:r>
              <a:rPr lang="en-US" dirty="0"/>
              <a:t>, </a:t>
            </a:r>
            <a:r>
              <a:rPr lang="en-US" dirty="0" err="1"/>
              <a:t>nh</a:t>
            </a:r>
            <a:r>
              <a:rPr lang="vi-VN" dirty="0"/>
              <a:t>ư</a:t>
            </a:r>
            <a:r>
              <a:rPr lang="en-US" dirty="0" err="1"/>
              <a:t>ợc</a:t>
            </a:r>
            <a:r>
              <a:rPr lang="en-US" dirty="0"/>
              <a:t> </a:t>
            </a:r>
            <a:r>
              <a:rPr lang="en-US" dirty="0" err="1"/>
              <a:t>điểm</a:t>
            </a:r>
            <a:r>
              <a:rPr lang="en-US" dirty="0"/>
              <a:t> </a:t>
            </a:r>
            <a:r>
              <a:rPr lang="en-US" dirty="0" err="1"/>
              <a:t>của</a:t>
            </a:r>
            <a:r>
              <a:rPr lang="en-US" dirty="0"/>
              <a:t> Decision Tree</a:t>
            </a:r>
            <a:endParaRPr dirty="0"/>
          </a:p>
        </p:txBody>
      </p:sp>
      <p:sp>
        <p:nvSpPr>
          <p:cNvPr id="4252" name="Google Shape;4252;p125"/>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b="1" dirty="0">
                <a:latin typeface="IBM Plex Sans"/>
                <a:ea typeface="IBM Plex Sans"/>
                <a:cs typeface="IBM Plex Sans"/>
                <a:sym typeface="IBM Plex Sans"/>
              </a:rPr>
              <a:t>  </a:t>
            </a:r>
            <a:r>
              <a:rPr lang="en-US" sz="2500" b="1" dirty="0" err="1">
                <a:latin typeface="IBM Plex Sans"/>
                <a:ea typeface="IBM Plex Sans"/>
                <a:cs typeface="IBM Plex Sans"/>
                <a:sym typeface="IBM Plex Sans"/>
              </a:rPr>
              <a:t>Ưu</a:t>
            </a:r>
            <a:r>
              <a:rPr lang="en-US" sz="2500" b="1" dirty="0">
                <a:latin typeface="IBM Plex Sans"/>
                <a:ea typeface="IBM Plex Sans"/>
                <a:cs typeface="IBM Plex Sans"/>
                <a:sym typeface="IBM Plex Sans"/>
              </a:rPr>
              <a:t> </a:t>
            </a:r>
            <a:r>
              <a:rPr lang="en-US" sz="2500" b="1" dirty="0" err="1">
                <a:latin typeface="IBM Plex Sans"/>
                <a:ea typeface="IBM Plex Sans"/>
                <a:cs typeface="IBM Plex Sans"/>
                <a:sym typeface="IBM Plex Sans"/>
              </a:rPr>
              <a:t>điểm</a:t>
            </a:r>
            <a:r>
              <a:rPr lang="en" sz="2500" b="1" dirty="0">
                <a:latin typeface="IBM Plex Sans"/>
                <a:ea typeface="IBM Plex Sans"/>
                <a:cs typeface="IBM Plex Sans"/>
                <a:sym typeface="IBM Plex Sans"/>
              </a:rPr>
              <a:t>:</a:t>
            </a:r>
            <a:endParaRPr sz="2500" b="1" dirty="0">
              <a:latin typeface="IBM Plex Sans"/>
              <a:ea typeface="IBM Plex Sans"/>
              <a:cs typeface="IBM Plex Sans"/>
              <a:sym typeface="IBM Plex Sans"/>
            </a:endParaRPr>
          </a:p>
          <a:p>
            <a:pPr lvl="0">
              <a:buChar char="●"/>
            </a:pPr>
            <a:r>
              <a:rPr lang="vi-VN" dirty="0"/>
              <a:t>Giúp người sử dụng ra quyết định nhanh chóng và hiệu quả.</a:t>
            </a:r>
            <a:endParaRPr lang="en-US" dirty="0"/>
          </a:p>
          <a:p>
            <a:pPr lvl="0">
              <a:buChar char="●"/>
            </a:pPr>
            <a:endParaRPr lang="en-US" dirty="0"/>
          </a:p>
          <a:p>
            <a:pPr lvl="0">
              <a:buChar char="●"/>
            </a:pPr>
            <a:r>
              <a:rPr lang="vi-VN" dirty="0"/>
              <a:t>Phù hợp trong các trường hợp đơn giản và có số lượng quyết định ít. </a:t>
            </a:r>
            <a:endParaRPr lang="en-US" dirty="0"/>
          </a:p>
          <a:p>
            <a:pPr lvl="0">
              <a:buChar char="●"/>
            </a:pPr>
            <a:endParaRPr lang="en-US" dirty="0"/>
          </a:p>
          <a:p>
            <a:pPr lvl="0">
              <a:buChar char="●"/>
            </a:pPr>
            <a:r>
              <a:rPr lang="vi-VN" dirty="0"/>
              <a:t>Có thể thêm nhiều tùy chọn vào cây quyết định mà không ảnh hưởng đến hiệu quả của nó.</a:t>
            </a:r>
            <a:endParaRPr lang="en-US" dirty="0"/>
          </a:p>
          <a:p>
            <a:pPr lvl="0">
              <a:buChar char="●"/>
            </a:pPr>
            <a:endParaRPr lang="en-US" dirty="0"/>
          </a:p>
          <a:p>
            <a:pPr marL="158750" lvl="0" indent="0">
              <a:buNone/>
            </a:pPr>
            <a:r>
              <a:rPr lang="en-US" sz="2500" b="1" dirty="0">
                <a:latin typeface="IBM Plex Sans"/>
                <a:ea typeface="IBM Plex Sans"/>
                <a:cs typeface="IBM Plex Sans"/>
                <a:sym typeface="IBM Plex Sans"/>
              </a:rPr>
              <a:t>Nh</a:t>
            </a:r>
            <a:r>
              <a:rPr lang="vi-VN" sz="2500" b="1" dirty="0">
                <a:latin typeface="IBM Plex Sans"/>
                <a:ea typeface="IBM Plex Sans"/>
                <a:cs typeface="IBM Plex Sans"/>
                <a:sym typeface="IBM Plex Sans"/>
              </a:rPr>
              <a:t>ư</a:t>
            </a:r>
            <a:r>
              <a:rPr lang="en-US" sz="2500" b="1" dirty="0" err="1">
                <a:latin typeface="IBM Plex Sans"/>
                <a:ea typeface="IBM Plex Sans"/>
                <a:cs typeface="IBM Plex Sans"/>
                <a:sym typeface="IBM Plex Sans"/>
              </a:rPr>
              <a:t>ợc</a:t>
            </a:r>
            <a:r>
              <a:rPr lang="en-US" sz="2500" b="1" dirty="0">
                <a:latin typeface="IBM Plex Sans"/>
                <a:ea typeface="IBM Plex Sans"/>
                <a:cs typeface="IBM Plex Sans"/>
                <a:sym typeface="IBM Plex Sans"/>
              </a:rPr>
              <a:t> </a:t>
            </a:r>
            <a:r>
              <a:rPr lang="en-US" sz="2500" b="1" dirty="0" err="1">
                <a:latin typeface="IBM Plex Sans"/>
                <a:ea typeface="IBM Plex Sans"/>
                <a:cs typeface="IBM Plex Sans"/>
                <a:sym typeface="IBM Plex Sans"/>
              </a:rPr>
              <a:t>điểm</a:t>
            </a:r>
            <a:r>
              <a:rPr lang="en" sz="2500" b="1" dirty="0">
                <a:latin typeface="IBM Plex Sans"/>
                <a:ea typeface="IBM Plex Sans"/>
                <a:cs typeface="IBM Plex Sans"/>
                <a:sym typeface="IBM Plex Sans"/>
              </a:rPr>
              <a:t>:</a:t>
            </a:r>
            <a:endParaRPr sz="2500" b="1" dirty="0">
              <a:latin typeface="IBM Plex Sans"/>
              <a:ea typeface="IBM Plex Sans"/>
              <a:cs typeface="IBM Plex Sans"/>
              <a:sym typeface="IBM Plex Sans"/>
            </a:endParaRPr>
          </a:p>
          <a:p>
            <a:pPr lvl="0">
              <a:buChar char="●"/>
            </a:pPr>
            <a:r>
              <a:rPr lang="vi-VN" dirty="0"/>
              <a:t>Không phù hợp với những quyết định phức tạp có nhiều yếu tố và tùy chọn để xem xét. </a:t>
            </a:r>
            <a:endParaRPr lang="en-US" dirty="0"/>
          </a:p>
          <a:p>
            <a:pPr lvl="0">
              <a:buChar char="●"/>
            </a:pPr>
            <a:endParaRPr lang="en-US" dirty="0"/>
          </a:p>
          <a:p>
            <a:pPr lvl="0">
              <a:buChar char="●"/>
            </a:pPr>
            <a:r>
              <a:rPr lang="vi-VN" dirty="0"/>
              <a:t>Đòi hỏi người tạo cây phải có kiến thức sâu rộng về nhiều khía cạnh của vấn đề. </a:t>
            </a:r>
            <a:endParaRPr lang="en-US" dirty="0"/>
          </a:p>
          <a:p>
            <a:pPr lvl="0">
              <a:buChar char="●"/>
            </a:pPr>
            <a:endParaRPr lang="en-US" dirty="0"/>
          </a:p>
          <a:p>
            <a:pPr lvl="0">
              <a:buChar char="●"/>
            </a:pPr>
            <a:r>
              <a:rPr lang="vi-VN" dirty="0"/>
              <a:t>Có thể ảnh hưởng tiêu cực đến quyết định khi cây quyết định không đầy đủ hoặc không chính xác.</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Thuật</a:t>
            </a:r>
            <a:r>
              <a:rPr lang="en-US" dirty="0"/>
              <a:t> </a:t>
            </a:r>
            <a:r>
              <a:rPr lang="en-US" dirty="0" err="1"/>
              <a:t>toán</a:t>
            </a:r>
            <a:r>
              <a:rPr lang="en-US" dirty="0"/>
              <a:t> Decision Tree</a:t>
            </a:r>
            <a:endParaRPr dirty="0"/>
          </a:p>
        </p:txBody>
      </p:sp>
      <p:sp>
        <p:nvSpPr>
          <p:cNvPr id="612" name="Google Shape;612;p62"/>
          <p:cNvSpPr txBox="1">
            <a:spLocks noGrp="1"/>
          </p:cNvSpPr>
          <p:nvPr>
            <p:ph type="body" idx="1"/>
          </p:nvPr>
        </p:nvSpPr>
        <p:spPr>
          <a:xfrm>
            <a:off x="720000" y="1201575"/>
            <a:ext cx="7704000" cy="3416400"/>
          </a:xfrm>
          <a:prstGeom prst="rect">
            <a:avLst/>
          </a:prstGeom>
        </p:spPr>
        <p:txBody>
          <a:bodyPr spcFirstLastPara="1" wrap="square" lIns="91425" tIns="91425" rIns="91425" bIns="91425" anchor="t" anchorCtr="0">
            <a:noAutofit/>
          </a:bodyPr>
          <a:lstStyle/>
          <a:p>
            <a:pPr marL="0" lvl="0" indent="0">
              <a:buNone/>
            </a:pPr>
            <a:endParaRPr lang="en-US" dirty="0"/>
          </a:p>
          <a:p>
            <a:pPr marL="0" lvl="0" indent="0">
              <a:buNone/>
            </a:pPr>
            <a:r>
              <a:rPr lang="en-US" dirty="0"/>
              <a:t>B</a:t>
            </a:r>
            <a:r>
              <a:rPr lang="vi-VN" dirty="0"/>
              <a:t>ư</a:t>
            </a:r>
            <a:r>
              <a:rPr lang="en-US" dirty="0" err="1"/>
              <a:t>ớc</a:t>
            </a:r>
            <a:r>
              <a:rPr lang="en-US" dirty="0"/>
              <a:t> 4: </a:t>
            </a:r>
            <a:r>
              <a:rPr lang="en-US" dirty="0" err="1"/>
              <a:t>Xây</a:t>
            </a:r>
            <a:r>
              <a:rPr lang="en-US" dirty="0"/>
              <a:t> </a:t>
            </a:r>
            <a:r>
              <a:rPr lang="en-US" dirty="0" err="1"/>
              <a:t>dựng</a:t>
            </a:r>
            <a:r>
              <a:rPr lang="en-US" dirty="0"/>
              <a:t> </a:t>
            </a:r>
            <a:r>
              <a:rPr lang="en-US" dirty="0" err="1"/>
              <a:t>hàm</a:t>
            </a:r>
            <a:r>
              <a:rPr lang="en-US" dirty="0"/>
              <a:t> </a:t>
            </a:r>
            <a:r>
              <a:rPr lang="en-US" dirty="0" err="1"/>
              <a:t>tính</a:t>
            </a:r>
            <a:r>
              <a:rPr lang="en-US" dirty="0"/>
              <a:t> entropy </a:t>
            </a:r>
            <a:r>
              <a:rPr lang="en-US" dirty="0" err="1"/>
              <a:t>và</a:t>
            </a:r>
            <a:r>
              <a:rPr lang="en-US" dirty="0"/>
              <a:t> </a:t>
            </a:r>
            <a:r>
              <a:rPr lang="en-US" dirty="0" err="1"/>
              <a:t>hàm</a:t>
            </a:r>
            <a:r>
              <a:rPr lang="en-US" dirty="0"/>
              <a:t> </a:t>
            </a:r>
            <a:r>
              <a:rPr lang="en-US" dirty="0" err="1"/>
              <a:t>tính</a:t>
            </a:r>
            <a:r>
              <a:rPr lang="en-US" dirty="0"/>
              <a:t> information gain </a:t>
            </a:r>
            <a:r>
              <a:rPr lang="en-US" dirty="0" err="1"/>
              <a:t>để</a:t>
            </a:r>
            <a:r>
              <a:rPr lang="en-US" dirty="0"/>
              <a:t> </a:t>
            </a:r>
            <a:r>
              <a:rPr lang="en-US" dirty="0" err="1"/>
              <a:t>lựa</a:t>
            </a:r>
            <a:r>
              <a:rPr lang="en-US" dirty="0"/>
              <a:t> </a:t>
            </a:r>
            <a:r>
              <a:rPr lang="en-US" dirty="0" err="1"/>
              <a:t>chọn</a:t>
            </a:r>
            <a:r>
              <a:rPr lang="en-US" dirty="0"/>
              <a:t> </a:t>
            </a:r>
            <a:r>
              <a:rPr lang="en-US" dirty="0" err="1"/>
              <a:t>thuộc</a:t>
            </a:r>
            <a:r>
              <a:rPr lang="en-US" dirty="0"/>
              <a:t> </a:t>
            </a:r>
            <a:r>
              <a:rPr lang="en-US" dirty="0" err="1"/>
              <a:t>tính</a:t>
            </a:r>
            <a:r>
              <a:rPr lang="en-US" dirty="0"/>
              <a:t> </a:t>
            </a:r>
            <a:r>
              <a:rPr lang="en-US" dirty="0" err="1"/>
              <a:t>lớn</a:t>
            </a:r>
            <a:r>
              <a:rPr lang="en-US" dirty="0"/>
              <a:t> </a:t>
            </a:r>
            <a:r>
              <a:rPr lang="en-US" dirty="0" err="1"/>
              <a:t>nhất</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cây</a:t>
            </a:r>
            <a:r>
              <a:rPr lang="en-US" dirty="0"/>
              <a:t> </a:t>
            </a:r>
            <a:r>
              <a:rPr lang="en-US" dirty="0" err="1"/>
              <a:t>quyết</a:t>
            </a:r>
            <a:r>
              <a:rPr lang="en-US" dirty="0"/>
              <a:t> </a:t>
            </a:r>
            <a:r>
              <a:rPr lang="en-US" dirty="0" err="1"/>
              <a:t>định</a:t>
            </a:r>
            <a:endParaRPr lang="en-US" dirty="0"/>
          </a:p>
          <a:p>
            <a:pPr marL="0" lvl="0" indent="0">
              <a:buNone/>
            </a:pPr>
            <a:r>
              <a:rPr lang="en-US" dirty="0"/>
              <a:t>VD:</a:t>
            </a:r>
          </a:p>
          <a:p>
            <a:pPr marL="0" lvl="0" indent="0">
              <a:buNone/>
            </a:pP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endParaRPr lang="en-US" dirty="0"/>
          </a:p>
        </p:txBody>
      </p:sp>
      <p:pic>
        <p:nvPicPr>
          <p:cNvPr id="2" name="Picture 1">
            <a:extLst>
              <a:ext uri="{FF2B5EF4-FFF2-40B4-BE49-F238E27FC236}">
                <a16:creationId xmlns:a16="http://schemas.microsoft.com/office/drawing/2014/main" id="{4A36C9BF-FD9A-4011-8129-19A68855B1D8}"/>
              </a:ext>
            </a:extLst>
          </p:cNvPr>
          <p:cNvPicPr>
            <a:picLocks noChangeAspect="1"/>
          </p:cNvPicPr>
          <p:nvPr/>
        </p:nvPicPr>
        <p:blipFill>
          <a:blip r:embed="rId3"/>
          <a:stretch>
            <a:fillRect/>
          </a:stretch>
        </p:blipFill>
        <p:spPr>
          <a:xfrm>
            <a:off x="1190847" y="1835529"/>
            <a:ext cx="7003312" cy="1001589"/>
          </a:xfrm>
          <a:prstGeom prst="rect">
            <a:avLst/>
          </a:prstGeom>
        </p:spPr>
      </p:pic>
      <p:pic>
        <p:nvPicPr>
          <p:cNvPr id="3" name="Picture 2">
            <a:extLst>
              <a:ext uri="{FF2B5EF4-FFF2-40B4-BE49-F238E27FC236}">
                <a16:creationId xmlns:a16="http://schemas.microsoft.com/office/drawing/2014/main" id="{543F605F-801E-40FA-94E3-A8163FEC0E4B}"/>
              </a:ext>
            </a:extLst>
          </p:cNvPr>
          <p:cNvPicPr>
            <a:picLocks noChangeAspect="1"/>
          </p:cNvPicPr>
          <p:nvPr/>
        </p:nvPicPr>
        <p:blipFill>
          <a:blip r:embed="rId4"/>
          <a:stretch>
            <a:fillRect/>
          </a:stretch>
        </p:blipFill>
        <p:spPr>
          <a:xfrm>
            <a:off x="1190847" y="2909775"/>
            <a:ext cx="7003311" cy="1635544"/>
          </a:xfrm>
          <a:prstGeom prst="rect">
            <a:avLst/>
          </a:prstGeom>
        </p:spPr>
      </p:pic>
    </p:spTree>
    <p:extLst>
      <p:ext uri="{BB962C8B-B14F-4D97-AF65-F5344CB8AC3E}">
        <p14:creationId xmlns:p14="http://schemas.microsoft.com/office/powerpoint/2010/main" val="218486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Thuật</a:t>
            </a:r>
            <a:r>
              <a:rPr lang="en-US" dirty="0"/>
              <a:t> </a:t>
            </a:r>
            <a:r>
              <a:rPr lang="en-US" dirty="0" err="1"/>
              <a:t>toán</a:t>
            </a:r>
            <a:r>
              <a:rPr lang="en-US" dirty="0"/>
              <a:t> Decision Tree</a:t>
            </a:r>
            <a:endParaRPr dirty="0"/>
          </a:p>
        </p:txBody>
      </p:sp>
      <p:sp>
        <p:nvSpPr>
          <p:cNvPr id="612" name="Google Shape;612;p6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buNone/>
            </a:pPr>
            <a:r>
              <a:rPr lang="en-US" dirty="0"/>
              <a:t>B</a:t>
            </a:r>
            <a:r>
              <a:rPr lang="vi-VN" dirty="0"/>
              <a:t>ư</a:t>
            </a:r>
            <a:r>
              <a:rPr lang="en-US" dirty="0" err="1"/>
              <a:t>ớc</a:t>
            </a:r>
            <a:r>
              <a:rPr lang="en-US" dirty="0"/>
              <a:t> 5: </a:t>
            </a:r>
            <a:r>
              <a:rPr lang="en-US" dirty="0" err="1"/>
              <a:t>Xây</a:t>
            </a:r>
            <a:r>
              <a:rPr lang="en-US" dirty="0"/>
              <a:t> </a:t>
            </a:r>
            <a:r>
              <a:rPr lang="en-US" dirty="0" err="1"/>
              <a:t>dựng</a:t>
            </a:r>
            <a:r>
              <a:rPr lang="en-US" dirty="0"/>
              <a:t> </a:t>
            </a:r>
            <a:r>
              <a:rPr lang="en-US" dirty="0" err="1"/>
              <a:t>cây</a:t>
            </a:r>
            <a:r>
              <a:rPr lang="en-US" dirty="0"/>
              <a:t> </a:t>
            </a:r>
            <a:r>
              <a:rPr lang="en-US" dirty="0" err="1"/>
              <a:t>quyết</a:t>
            </a:r>
            <a:r>
              <a:rPr lang="en-US" dirty="0"/>
              <a:t> </a:t>
            </a:r>
            <a:r>
              <a:rPr lang="en-US" dirty="0" err="1"/>
              <a:t>định</a:t>
            </a:r>
            <a:r>
              <a:rPr lang="en-US" dirty="0"/>
              <a:t> </a:t>
            </a:r>
            <a:r>
              <a:rPr lang="en-US" dirty="0" err="1"/>
              <a:t>bằng</a:t>
            </a:r>
            <a:r>
              <a:rPr lang="en-US" dirty="0"/>
              <a:t> </a:t>
            </a:r>
            <a:r>
              <a:rPr lang="en-US" dirty="0" err="1"/>
              <a:t>cách</a:t>
            </a:r>
            <a:r>
              <a:rPr lang="en-US" dirty="0"/>
              <a:t> chia </a:t>
            </a:r>
            <a:r>
              <a:rPr lang="en-US" dirty="0" err="1"/>
              <a:t>dữ</a:t>
            </a:r>
            <a:r>
              <a:rPr lang="en-US" dirty="0"/>
              <a:t> </a:t>
            </a:r>
            <a:r>
              <a:rPr lang="en-US" dirty="0" err="1"/>
              <a:t>liệu</a:t>
            </a:r>
            <a:r>
              <a:rPr lang="en-US" dirty="0"/>
              <a:t> </a:t>
            </a:r>
            <a:r>
              <a:rPr lang="en-US" dirty="0" err="1"/>
              <a:t>ngẫu</a:t>
            </a:r>
            <a:r>
              <a:rPr lang="en-US" dirty="0"/>
              <a:t> </a:t>
            </a:r>
            <a:r>
              <a:rPr lang="en-US" dirty="0" err="1"/>
              <a:t>nhiên</a:t>
            </a:r>
            <a:r>
              <a:rPr lang="en-US" dirty="0"/>
              <a:t> </a:t>
            </a:r>
            <a:r>
              <a:rPr lang="en-US" dirty="0" err="1"/>
              <a:t>trong</a:t>
            </a:r>
            <a:r>
              <a:rPr lang="en-US" dirty="0"/>
              <a:t> </a:t>
            </a:r>
            <a:r>
              <a:rPr lang="en-US" dirty="0" err="1"/>
              <a:t>mỗi</a:t>
            </a:r>
            <a:r>
              <a:rPr lang="en-US" dirty="0"/>
              <a:t> node </a:t>
            </a:r>
            <a:r>
              <a:rPr lang="en-US" dirty="0" err="1"/>
              <a:t>của</a:t>
            </a:r>
            <a:r>
              <a:rPr lang="en-US" dirty="0"/>
              <a:t> </a:t>
            </a:r>
            <a:r>
              <a:rPr lang="en-US" dirty="0" err="1"/>
              <a:t>cây</a:t>
            </a:r>
            <a:r>
              <a:rPr lang="en-US" dirty="0"/>
              <a:t> (random splitting), </a:t>
            </a:r>
            <a:r>
              <a:rPr lang="en-US" dirty="0" err="1"/>
              <a:t>tính</a:t>
            </a:r>
            <a:r>
              <a:rPr lang="en-US" dirty="0"/>
              <a:t> </a:t>
            </a:r>
            <a:r>
              <a:rPr lang="en-US" dirty="0" err="1"/>
              <a:t>toán</a:t>
            </a:r>
            <a:r>
              <a:rPr lang="en-US" dirty="0"/>
              <a:t> </a:t>
            </a:r>
            <a:r>
              <a:rPr lang="en-US" dirty="0" err="1"/>
              <a:t>các</a:t>
            </a:r>
            <a:r>
              <a:rPr lang="en-US" dirty="0"/>
              <a:t> </a:t>
            </a:r>
            <a:r>
              <a:rPr lang="en-US" dirty="0" err="1"/>
              <a:t>giá</a:t>
            </a:r>
            <a:r>
              <a:rPr lang="en-US" dirty="0"/>
              <a:t> </a:t>
            </a:r>
            <a:r>
              <a:rPr lang="en-US" dirty="0" err="1"/>
              <a:t>trị</a:t>
            </a:r>
            <a:r>
              <a:rPr lang="en-US" dirty="0"/>
              <a:t> entropy </a:t>
            </a:r>
            <a:r>
              <a:rPr lang="en-US" dirty="0" err="1"/>
              <a:t>và</a:t>
            </a:r>
            <a:r>
              <a:rPr lang="en-US" dirty="0"/>
              <a:t> information gain, </a:t>
            </a:r>
            <a:r>
              <a:rPr lang="en-US" dirty="0" err="1"/>
              <a:t>và</a:t>
            </a:r>
            <a:r>
              <a:rPr lang="en-US" dirty="0"/>
              <a:t> </a:t>
            </a:r>
            <a:r>
              <a:rPr lang="en-US" dirty="0" err="1"/>
              <a:t>xác</a:t>
            </a:r>
            <a:r>
              <a:rPr lang="en-US" dirty="0"/>
              <a:t> </a:t>
            </a:r>
            <a:r>
              <a:rPr lang="en-US" dirty="0" err="1"/>
              <a:t>định</a:t>
            </a:r>
            <a:r>
              <a:rPr lang="en-US" dirty="0"/>
              <a:t> </a:t>
            </a:r>
            <a:r>
              <a:rPr lang="en-US" dirty="0" err="1"/>
              <a:t>thuộc</a:t>
            </a:r>
            <a:r>
              <a:rPr lang="en-US" dirty="0"/>
              <a:t> </a:t>
            </a:r>
            <a:r>
              <a:rPr lang="en-US" dirty="0" err="1"/>
              <a:t>tính</a:t>
            </a:r>
            <a:r>
              <a:rPr lang="en-US" dirty="0"/>
              <a:t> </a:t>
            </a:r>
            <a:r>
              <a:rPr lang="en-US" dirty="0" err="1"/>
              <a:t>tốt</a:t>
            </a:r>
            <a:r>
              <a:rPr lang="en-US" dirty="0"/>
              <a:t> </a:t>
            </a:r>
            <a:r>
              <a:rPr lang="en-US" dirty="0" err="1"/>
              <a:t>nhất</a:t>
            </a:r>
            <a:r>
              <a:rPr lang="en-US" dirty="0"/>
              <a:t> </a:t>
            </a:r>
            <a:r>
              <a:rPr lang="en-US" dirty="0" err="1"/>
              <a:t>để</a:t>
            </a:r>
            <a:r>
              <a:rPr lang="en-US" dirty="0"/>
              <a:t> </a:t>
            </a:r>
            <a:r>
              <a:rPr lang="en-US" dirty="0" err="1"/>
              <a:t>chọn</a:t>
            </a:r>
            <a:r>
              <a:rPr lang="en-US" dirty="0"/>
              <a:t> </a:t>
            </a:r>
            <a:r>
              <a:rPr lang="en-US" dirty="0" err="1"/>
              <a:t>nhánh</a:t>
            </a:r>
            <a:r>
              <a:rPr lang="en-US" dirty="0"/>
              <a:t> con.</a:t>
            </a:r>
          </a:p>
          <a:p>
            <a:pPr marL="0" lvl="0" indent="0">
              <a:buNone/>
            </a:pPr>
            <a:endParaRPr lang="en-US" dirty="0"/>
          </a:p>
          <a:p>
            <a:pPr marL="0" lvl="0" indent="0">
              <a:buNone/>
            </a:pPr>
            <a:r>
              <a:rPr lang="en-US" dirty="0"/>
              <a:t>B</a:t>
            </a:r>
            <a:r>
              <a:rPr lang="vi-VN" dirty="0"/>
              <a:t>ư</a:t>
            </a:r>
            <a:r>
              <a:rPr lang="en-US" dirty="0" err="1"/>
              <a:t>ớc</a:t>
            </a:r>
            <a:r>
              <a:rPr lang="en-US" dirty="0"/>
              <a:t> 6: </a:t>
            </a:r>
            <a:r>
              <a:rPr lang="en-US" dirty="0" err="1"/>
              <a:t>Đánh</a:t>
            </a:r>
            <a:r>
              <a:rPr lang="en-US" dirty="0"/>
              <a:t> </a:t>
            </a:r>
            <a:r>
              <a:rPr lang="en-US" dirty="0" err="1"/>
              <a:t>giá</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cây</a:t>
            </a:r>
            <a:r>
              <a:rPr lang="en-US" dirty="0"/>
              <a:t> </a:t>
            </a:r>
            <a:r>
              <a:rPr lang="en-US" dirty="0" err="1"/>
              <a:t>quyết</a:t>
            </a:r>
            <a:r>
              <a:rPr lang="en-US" dirty="0"/>
              <a:t> </a:t>
            </a:r>
          </a:p>
          <a:p>
            <a:pPr marL="0" lvl="0" indent="0">
              <a:buNone/>
            </a:pPr>
            <a:r>
              <a:rPr lang="en-US" dirty="0" err="1"/>
              <a:t>Định</a:t>
            </a:r>
            <a:r>
              <a:rPr lang="en-US" dirty="0"/>
              <a:t> </a:t>
            </a:r>
            <a:r>
              <a:rPr lang="en-US" dirty="0" err="1"/>
              <a:t>trên</a:t>
            </a:r>
            <a:r>
              <a:rPr lang="en-US" dirty="0"/>
              <a:t> </a:t>
            </a:r>
            <a:r>
              <a:rPr lang="en-US" dirty="0" err="1"/>
              <a:t>tập</a:t>
            </a:r>
            <a:r>
              <a:rPr lang="en-US" dirty="0"/>
              <a:t> test</a:t>
            </a:r>
          </a:p>
          <a:p>
            <a:pPr marL="0" lvl="0" indent="0">
              <a:buNone/>
            </a:pPr>
            <a:endParaRPr lang="en-US" dirty="0"/>
          </a:p>
          <a:p>
            <a:pPr marL="0" lvl="0" indent="0">
              <a:buNone/>
            </a:pPr>
            <a:endParaRPr lang="en-US" dirty="0"/>
          </a:p>
        </p:txBody>
      </p:sp>
      <p:pic>
        <p:nvPicPr>
          <p:cNvPr id="2" name="Picture 1">
            <a:extLst>
              <a:ext uri="{FF2B5EF4-FFF2-40B4-BE49-F238E27FC236}">
                <a16:creationId xmlns:a16="http://schemas.microsoft.com/office/drawing/2014/main" id="{B7B73086-1732-4252-90B5-801023E1EB49}"/>
              </a:ext>
            </a:extLst>
          </p:cNvPr>
          <p:cNvPicPr>
            <a:picLocks noChangeAspect="1"/>
          </p:cNvPicPr>
          <p:nvPr/>
        </p:nvPicPr>
        <p:blipFill>
          <a:blip r:embed="rId3"/>
          <a:stretch>
            <a:fillRect/>
          </a:stretch>
        </p:blipFill>
        <p:spPr>
          <a:xfrm>
            <a:off x="3853060" y="1698392"/>
            <a:ext cx="4818007" cy="3008008"/>
          </a:xfrm>
          <a:prstGeom prst="rect">
            <a:avLst/>
          </a:prstGeom>
        </p:spPr>
      </p:pic>
      <p:pic>
        <p:nvPicPr>
          <p:cNvPr id="3" name="Picture 2">
            <a:extLst>
              <a:ext uri="{FF2B5EF4-FFF2-40B4-BE49-F238E27FC236}">
                <a16:creationId xmlns:a16="http://schemas.microsoft.com/office/drawing/2014/main" id="{F71D4FB6-EFAA-42B4-B45A-8597B9341263}"/>
              </a:ext>
            </a:extLst>
          </p:cNvPr>
          <p:cNvPicPr>
            <a:picLocks noChangeAspect="1"/>
          </p:cNvPicPr>
          <p:nvPr/>
        </p:nvPicPr>
        <p:blipFill>
          <a:blip r:embed="rId4"/>
          <a:stretch>
            <a:fillRect/>
          </a:stretch>
        </p:blipFill>
        <p:spPr>
          <a:xfrm>
            <a:off x="753405" y="2262133"/>
            <a:ext cx="3066251" cy="746825"/>
          </a:xfrm>
          <a:prstGeom prst="rect">
            <a:avLst/>
          </a:prstGeom>
        </p:spPr>
      </p:pic>
    </p:spTree>
    <p:extLst>
      <p:ext uri="{BB962C8B-B14F-4D97-AF65-F5344CB8AC3E}">
        <p14:creationId xmlns:p14="http://schemas.microsoft.com/office/powerpoint/2010/main" val="698102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50"/>
        <p:cNvGrpSpPr/>
        <p:nvPr/>
      </p:nvGrpSpPr>
      <p:grpSpPr>
        <a:xfrm>
          <a:off x="0" y="0"/>
          <a:ext cx="0" cy="0"/>
          <a:chOff x="0" y="0"/>
          <a:chExt cx="0" cy="0"/>
        </a:xfrm>
      </p:grpSpPr>
      <p:sp>
        <p:nvSpPr>
          <p:cNvPr id="4251" name="Google Shape;4251;p125"/>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t>
            </a:r>
            <a:r>
              <a:rPr lang="vi-VN" dirty="0"/>
              <a:t>ư</a:t>
            </a:r>
            <a:r>
              <a:rPr lang="en-US" dirty="0" err="1"/>
              <a:t>ờng</a:t>
            </a:r>
            <a:r>
              <a:rPr lang="en-US" dirty="0"/>
              <a:t> </a:t>
            </a:r>
            <a:r>
              <a:rPr lang="en-US" dirty="0" err="1"/>
              <a:t>hợp</a:t>
            </a:r>
            <a:r>
              <a:rPr lang="en-US" dirty="0"/>
              <a:t> </a:t>
            </a:r>
            <a:r>
              <a:rPr lang="en-US" dirty="0" err="1"/>
              <a:t>sử</a:t>
            </a:r>
            <a:r>
              <a:rPr lang="en-US" dirty="0"/>
              <a:t> </a:t>
            </a:r>
            <a:r>
              <a:rPr lang="en-US" dirty="0" err="1"/>
              <a:t>dụng</a:t>
            </a:r>
            <a:endParaRPr dirty="0"/>
          </a:p>
        </p:txBody>
      </p:sp>
      <p:sp>
        <p:nvSpPr>
          <p:cNvPr id="4252" name="Google Shape;4252;p125"/>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171450" lvl="0" indent="-171450">
              <a:buFontTx/>
              <a:buChar char="-"/>
            </a:pPr>
            <a:r>
              <a:rPr lang="vi-VN" dirty="0"/>
              <a:t>Khi cần quyết định trong một bối cảnh phức tạp, có nhiều yếu tố ảnh hưởng đến kết quả cuối cùng. </a:t>
            </a:r>
            <a:endParaRPr lang="en-US" dirty="0"/>
          </a:p>
          <a:p>
            <a:pPr marL="171450" lvl="0" indent="-171450">
              <a:buFontTx/>
              <a:buChar char="-"/>
            </a:pPr>
            <a:endParaRPr lang="en-US" dirty="0"/>
          </a:p>
          <a:p>
            <a:pPr marL="171450" lvl="0" indent="-171450">
              <a:buFontTx/>
              <a:buChar char="-"/>
            </a:pPr>
            <a:r>
              <a:rPr lang="vi-VN" dirty="0"/>
              <a:t>Khi các quyết định liên quan đến sự lựa chọn đúng/sai, hay các yếu tố ảnh hưởng đến kết quả mong muốn, và cần phải xác định các điểm nút quyết định trong quá trình xử lý. </a:t>
            </a:r>
            <a:endParaRPr lang="en-US" dirty="0"/>
          </a:p>
          <a:p>
            <a:pPr marL="171450" lvl="0" indent="-171450">
              <a:buFontTx/>
              <a:buChar char="-"/>
            </a:pPr>
            <a:endParaRPr lang="en-US" dirty="0"/>
          </a:p>
          <a:p>
            <a:pPr marL="171450" lvl="0" indent="-171450">
              <a:buFontTx/>
              <a:buChar char="-"/>
            </a:pPr>
            <a:r>
              <a:rPr lang="vi-VN" dirty="0"/>
              <a:t>Khi có sẵn một số dữ liệu và thông tin liên quan đến quyết định, cây quyết định có thể giúp rút trích các biểu hiện </a:t>
            </a:r>
            <a:r>
              <a:rPr lang="en-US" dirty="0"/>
              <a:t>      </a:t>
            </a:r>
            <a:r>
              <a:rPr lang="vi-VN" dirty="0"/>
              <a:t>của dữ liệu và tập trung vào các yếu tố quan trọng, từ đó đưa ra quyết định chính xác.</a:t>
            </a:r>
            <a:endParaRPr lang="en-US" dirty="0"/>
          </a:p>
          <a:p>
            <a:pPr marL="171450" lvl="0" indent="-171450">
              <a:buFontTx/>
              <a:buChar char="-"/>
            </a:pPr>
            <a:endParaRPr lang="en-US" dirty="0"/>
          </a:p>
          <a:p>
            <a:pPr marL="0" lvl="0" indent="0">
              <a:buNone/>
            </a:pPr>
            <a:r>
              <a:rPr lang="vi-VN" dirty="0"/>
              <a:t>Tóm lại, cây quyết định được sử dụng phổ biến trong các lĩnh vực như kinh doanh, y tế, khoa học dữ liệu... để giúp quyết định trong các vấn đề phức tạp và có tính quyết định cao.</a:t>
            </a:r>
            <a:endParaRPr dirty="0"/>
          </a:p>
        </p:txBody>
      </p:sp>
    </p:spTree>
    <p:extLst>
      <p:ext uri="{BB962C8B-B14F-4D97-AF65-F5344CB8AC3E}">
        <p14:creationId xmlns:p14="http://schemas.microsoft.com/office/powerpoint/2010/main" val="262819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69"/>
          <p:cNvSpPr txBox="1">
            <a:spLocks noGrp="1"/>
          </p:cNvSpPr>
          <p:nvPr>
            <p:ph type="title"/>
          </p:nvPr>
        </p:nvSpPr>
        <p:spPr>
          <a:xfrm>
            <a:off x="1372199" y="3466511"/>
            <a:ext cx="6399600" cy="73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DEMO CODE</a:t>
            </a:r>
            <a:endParaRPr dirty="0"/>
          </a:p>
        </p:txBody>
      </p:sp>
      <p:grpSp>
        <p:nvGrpSpPr>
          <p:cNvPr id="747" name="Google Shape;747;p69"/>
          <p:cNvGrpSpPr/>
          <p:nvPr/>
        </p:nvGrpSpPr>
        <p:grpSpPr>
          <a:xfrm>
            <a:off x="6968225" y="1501913"/>
            <a:ext cx="1154625" cy="1014150"/>
            <a:chOff x="6968225" y="1501913"/>
            <a:chExt cx="1154625" cy="1014150"/>
          </a:xfrm>
        </p:grpSpPr>
        <p:grpSp>
          <p:nvGrpSpPr>
            <p:cNvPr id="748" name="Google Shape;748;p69"/>
            <p:cNvGrpSpPr/>
            <p:nvPr/>
          </p:nvGrpSpPr>
          <p:grpSpPr>
            <a:xfrm flipH="1">
              <a:off x="6968225" y="2085563"/>
              <a:ext cx="1154625" cy="430500"/>
              <a:chOff x="4042650" y="642025"/>
              <a:chExt cx="1154625" cy="430500"/>
            </a:xfrm>
          </p:grpSpPr>
          <p:sp>
            <p:nvSpPr>
              <p:cNvPr id="749" name="Google Shape;749;p69"/>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9"/>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69"/>
            <p:cNvSpPr/>
            <p:nvPr/>
          </p:nvSpPr>
          <p:spPr>
            <a:xfrm flipH="1">
              <a:off x="7624850" y="150191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69"/>
          <p:cNvGrpSpPr/>
          <p:nvPr/>
        </p:nvGrpSpPr>
        <p:grpSpPr>
          <a:xfrm rot="5400000">
            <a:off x="359852" y="1089229"/>
            <a:ext cx="1163678" cy="63948"/>
            <a:chOff x="3779200" y="1371600"/>
            <a:chExt cx="1992600" cy="109500"/>
          </a:xfrm>
        </p:grpSpPr>
        <p:sp>
          <p:nvSpPr>
            <p:cNvPr id="753" name="Google Shape;753;p69"/>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9"/>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9"/>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9"/>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9"/>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9"/>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69"/>
          <p:cNvGrpSpPr/>
          <p:nvPr/>
        </p:nvGrpSpPr>
        <p:grpSpPr>
          <a:xfrm rot="5400000">
            <a:off x="606877" y="1089229"/>
            <a:ext cx="1163678" cy="63948"/>
            <a:chOff x="3779200" y="1371600"/>
            <a:chExt cx="1992600" cy="109500"/>
          </a:xfrm>
        </p:grpSpPr>
        <p:sp>
          <p:nvSpPr>
            <p:cNvPr id="760" name="Google Shape;760;p69"/>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9"/>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9"/>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9"/>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9"/>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9"/>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66" name="Google Shape;766;p69"/>
          <p:cNvPicPr preferRelativeResize="0"/>
          <p:nvPr/>
        </p:nvPicPr>
        <p:blipFill rotWithShape="1">
          <a:blip r:embed="rId3">
            <a:alphaModFix/>
          </a:blip>
          <a:srcRect t="6539" b="4602"/>
          <a:stretch/>
        </p:blipFill>
        <p:spPr>
          <a:xfrm>
            <a:off x="2865675" y="446900"/>
            <a:ext cx="3412649" cy="2104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5"/>
                                        </p:tgtEl>
                                        <p:attrNameLst>
                                          <p:attrName>style.visibility</p:attrName>
                                        </p:attrNameLst>
                                      </p:cBhvr>
                                      <p:to>
                                        <p:strVal val="visible"/>
                                      </p:to>
                                    </p:set>
                                    <p:anim calcmode="lin" valueType="num">
                                      <p:cBhvr additive="base">
                                        <p:cTn id="7" dur="1000"/>
                                        <p:tgtEl>
                                          <p:spTgt spid="745"/>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766"/>
                                        </p:tgtEl>
                                        <p:attrNameLst>
                                          <p:attrName>style.visibility</p:attrName>
                                        </p:attrNameLst>
                                      </p:cBhvr>
                                      <p:to>
                                        <p:strVal val="visible"/>
                                      </p:to>
                                    </p:set>
                                    <p:anim calcmode="lin" valueType="num">
                                      <p:cBhvr additive="base">
                                        <p:cTn id="10" dur="1000"/>
                                        <p:tgtEl>
                                          <p:spTgt spid="766"/>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747"/>
                                        </p:tgtEl>
                                        <p:attrNameLst>
                                          <p:attrName>style.visibility</p:attrName>
                                        </p:attrNameLst>
                                      </p:cBhvr>
                                      <p:to>
                                        <p:strVal val="visible"/>
                                      </p:to>
                                    </p:set>
                                    <p:anim calcmode="lin" valueType="num">
                                      <p:cBhvr additive="base">
                                        <p:cTn id="15" dur="1000"/>
                                        <p:tgtEl>
                                          <p:spTgt spid="74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5"/>
        <p:cNvGrpSpPr/>
        <p:nvPr/>
      </p:nvGrpSpPr>
      <p:grpSpPr>
        <a:xfrm>
          <a:off x="0" y="0"/>
          <a:ext cx="0" cy="0"/>
          <a:chOff x="0" y="0"/>
          <a:chExt cx="0" cy="0"/>
        </a:xfrm>
      </p:grpSpPr>
      <p:sp>
        <p:nvSpPr>
          <p:cNvPr id="3878" name="Google Shape;3878;p120"/>
          <p:cNvSpPr txBox="1">
            <a:spLocks noGrp="1"/>
          </p:cNvSpPr>
          <p:nvPr>
            <p:ph type="title"/>
          </p:nvPr>
        </p:nvSpPr>
        <p:spPr>
          <a:xfrm>
            <a:off x="720000" y="375275"/>
            <a:ext cx="3434700" cy="8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 </a:t>
            </a:r>
            <a:r>
              <a:rPr lang="en-US" dirty="0"/>
              <a:t>for your listening</a:t>
            </a:r>
            <a:r>
              <a:rPr lang="en" dirty="0"/>
              <a:t>!</a:t>
            </a:r>
            <a:endParaRPr dirty="0"/>
          </a:p>
        </p:txBody>
      </p:sp>
      <p:pic>
        <p:nvPicPr>
          <p:cNvPr id="3888" name="Google Shape;3888;p120"/>
          <p:cNvPicPr preferRelativeResize="0"/>
          <p:nvPr/>
        </p:nvPicPr>
        <p:blipFill>
          <a:blip r:embed="rId3">
            <a:alphaModFix/>
          </a:blip>
          <a:stretch>
            <a:fillRect/>
          </a:stretch>
        </p:blipFill>
        <p:spPr>
          <a:xfrm>
            <a:off x="4376875" y="425075"/>
            <a:ext cx="4255050" cy="4293345"/>
          </a:xfrm>
          <a:prstGeom prst="rect">
            <a:avLst/>
          </a:prstGeom>
          <a:noFill/>
          <a:ln>
            <a:noFill/>
          </a:ln>
        </p:spPr>
      </p:pic>
      <p:sp>
        <p:nvSpPr>
          <p:cNvPr id="3889" name="Google Shape;3889;p120"/>
          <p:cNvSpPr/>
          <p:nvPr/>
        </p:nvSpPr>
        <p:spPr>
          <a:xfrm rot="5400000">
            <a:off x="4746025" y="1542922"/>
            <a:ext cx="333300" cy="3321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20"/>
          <p:cNvSpPr/>
          <p:nvPr/>
        </p:nvSpPr>
        <p:spPr>
          <a:xfrm rot="5400000">
            <a:off x="4746025" y="1969672"/>
            <a:ext cx="333300" cy="3321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pic>
        <p:nvPicPr>
          <p:cNvPr id="840" name="Google Shape;840;p73"/>
          <p:cNvPicPr preferRelativeResize="0">
            <a:picLocks noGrp="1"/>
          </p:cNvPicPr>
          <p:nvPr>
            <p:ph type="pic" idx="7"/>
          </p:nvPr>
        </p:nvPicPr>
        <p:blipFill rotWithShape="1">
          <a:blip r:embed="rId3">
            <a:alphaModFix/>
          </a:blip>
          <a:srcRect t="6316" b="27260"/>
          <a:stretch/>
        </p:blipFill>
        <p:spPr>
          <a:xfrm>
            <a:off x="2376450" y="1285600"/>
            <a:ext cx="4368000" cy="1933800"/>
          </a:xfrm>
          <a:prstGeom prst="snip2DiagRect">
            <a:avLst>
              <a:gd name="adj1" fmla="val 0"/>
              <a:gd name="adj2" fmla="val 16667"/>
            </a:avLst>
          </a:prstGeom>
        </p:spPr>
      </p:pic>
      <p:sp>
        <p:nvSpPr>
          <p:cNvPr id="841" name="Google Shape;841;p7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Group 25</a:t>
            </a:r>
            <a:endParaRPr dirty="0"/>
          </a:p>
        </p:txBody>
      </p:sp>
      <p:sp>
        <p:nvSpPr>
          <p:cNvPr id="842" name="Google Shape;842;p73"/>
          <p:cNvSpPr txBox="1">
            <a:spLocks noGrp="1"/>
          </p:cNvSpPr>
          <p:nvPr>
            <p:ph type="title" idx="2"/>
          </p:nvPr>
        </p:nvSpPr>
        <p:spPr>
          <a:xfrm>
            <a:off x="-421229" y="3368557"/>
            <a:ext cx="3993767"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Vũ Hồ Huy Khánh</a:t>
            </a:r>
            <a:endParaRPr dirty="0"/>
          </a:p>
        </p:txBody>
      </p:sp>
      <p:sp>
        <p:nvSpPr>
          <p:cNvPr id="843" name="Google Shape;843;p73"/>
          <p:cNvSpPr txBox="1">
            <a:spLocks noGrp="1"/>
          </p:cNvSpPr>
          <p:nvPr>
            <p:ph type="subTitle" idx="1"/>
          </p:nvPr>
        </p:nvSpPr>
        <p:spPr>
          <a:xfrm>
            <a:off x="890875" y="3839896"/>
            <a:ext cx="22419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N18DCCN100</a:t>
            </a:r>
            <a:endParaRPr dirty="0"/>
          </a:p>
        </p:txBody>
      </p:sp>
      <p:sp>
        <p:nvSpPr>
          <p:cNvPr id="844" name="Google Shape;844;p73"/>
          <p:cNvSpPr txBox="1">
            <a:spLocks noGrp="1"/>
          </p:cNvSpPr>
          <p:nvPr>
            <p:ph type="title" idx="3"/>
          </p:nvPr>
        </p:nvSpPr>
        <p:spPr>
          <a:xfrm>
            <a:off x="3439575" y="3368557"/>
            <a:ext cx="22419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Hồ Anh Tuấn</a:t>
            </a:r>
            <a:endParaRPr dirty="0"/>
          </a:p>
        </p:txBody>
      </p:sp>
      <p:sp>
        <p:nvSpPr>
          <p:cNvPr id="845" name="Google Shape;845;p73"/>
          <p:cNvSpPr txBox="1">
            <a:spLocks noGrp="1"/>
          </p:cNvSpPr>
          <p:nvPr>
            <p:ph type="subTitle" idx="4"/>
          </p:nvPr>
        </p:nvSpPr>
        <p:spPr>
          <a:xfrm>
            <a:off x="3439575" y="3839896"/>
            <a:ext cx="22419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N21DCCN089</a:t>
            </a:r>
            <a:endParaRPr dirty="0"/>
          </a:p>
        </p:txBody>
      </p:sp>
      <p:sp>
        <p:nvSpPr>
          <p:cNvPr id="846" name="Google Shape;846;p73"/>
          <p:cNvSpPr txBox="1">
            <a:spLocks noGrp="1"/>
          </p:cNvSpPr>
          <p:nvPr>
            <p:ph type="title" idx="5"/>
          </p:nvPr>
        </p:nvSpPr>
        <p:spPr>
          <a:xfrm>
            <a:off x="5988275" y="3312190"/>
            <a:ext cx="287219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Nguyễn Hoài Nhớ</a:t>
            </a:r>
            <a:endParaRPr dirty="0"/>
          </a:p>
        </p:txBody>
      </p:sp>
      <p:sp>
        <p:nvSpPr>
          <p:cNvPr id="847" name="Google Shape;847;p73"/>
          <p:cNvSpPr txBox="1">
            <a:spLocks noGrp="1"/>
          </p:cNvSpPr>
          <p:nvPr>
            <p:ph type="subTitle" idx="6"/>
          </p:nvPr>
        </p:nvSpPr>
        <p:spPr>
          <a:xfrm>
            <a:off x="6434842" y="3839890"/>
            <a:ext cx="22419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N19DCCN131</a:t>
            </a:r>
            <a:endParaRPr dirty="0"/>
          </a:p>
        </p:txBody>
      </p:sp>
      <p:grpSp>
        <p:nvGrpSpPr>
          <p:cNvPr id="848" name="Google Shape;848;p73"/>
          <p:cNvGrpSpPr/>
          <p:nvPr/>
        </p:nvGrpSpPr>
        <p:grpSpPr>
          <a:xfrm flipH="1">
            <a:off x="-91" y="1247243"/>
            <a:ext cx="2013291" cy="360385"/>
            <a:chOff x="1358103" y="3291921"/>
            <a:chExt cx="3368397" cy="603054"/>
          </a:xfrm>
        </p:grpSpPr>
        <p:sp>
          <p:nvSpPr>
            <p:cNvPr id="849" name="Google Shape;849;p7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73"/>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73"/>
          <p:cNvGrpSpPr/>
          <p:nvPr/>
        </p:nvGrpSpPr>
        <p:grpSpPr>
          <a:xfrm rot="5400000">
            <a:off x="7666027" y="1835454"/>
            <a:ext cx="1163678" cy="63948"/>
            <a:chOff x="3779200" y="1371600"/>
            <a:chExt cx="1992600" cy="109500"/>
          </a:xfrm>
        </p:grpSpPr>
        <p:sp>
          <p:nvSpPr>
            <p:cNvPr id="852" name="Google Shape;852;p73"/>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3"/>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3"/>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73"/>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3"/>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73"/>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73"/>
          <p:cNvGrpSpPr/>
          <p:nvPr/>
        </p:nvGrpSpPr>
        <p:grpSpPr>
          <a:xfrm rot="5400000">
            <a:off x="7435452" y="1616079"/>
            <a:ext cx="1163678" cy="63948"/>
            <a:chOff x="3779200" y="1371600"/>
            <a:chExt cx="1992600" cy="109500"/>
          </a:xfrm>
        </p:grpSpPr>
        <p:sp>
          <p:nvSpPr>
            <p:cNvPr id="859" name="Google Shape;859;p73"/>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73"/>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73"/>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73"/>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3"/>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3"/>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2"/>
                                        </p:tgtEl>
                                        <p:attrNameLst>
                                          <p:attrName>style.visibility</p:attrName>
                                        </p:attrNameLst>
                                      </p:cBhvr>
                                      <p:to>
                                        <p:strVal val="visible"/>
                                      </p:to>
                                    </p:set>
                                    <p:animEffect transition="in" filter="fade">
                                      <p:cBhvr>
                                        <p:cTn id="7" dur="1000"/>
                                        <p:tgtEl>
                                          <p:spTgt spid="842"/>
                                        </p:tgtEl>
                                      </p:cBhvr>
                                    </p:animEffect>
                                  </p:childTnLst>
                                </p:cTn>
                              </p:par>
                              <p:par>
                                <p:cTn id="8" presetID="10" presetClass="entr" presetSubtype="0" fill="hold" nodeType="withEffect">
                                  <p:stCondLst>
                                    <p:cond delay="0"/>
                                  </p:stCondLst>
                                  <p:childTnLst>
                                    <p:set>
                                      <p:cBhvr>
                                        <p:cTn id="9" dur="1" fill="hold">
                                          <p:stCondLst>
                                            <p:cond delay="0"/>
                                          </p:stCondLst>
                                        </p:cTn>
                                        <p:tgtEl>
                                          <p:spTgt spid="843"/>
                                        </p:tgtEl>
                                        <p:attrNameLst>
                                          <p:attrName>style.visibility</p:attrName>
                                        </p:attrNameLst>
                                      </p:cBhvr>
                                      <p:to>
                                        <p:strVal val="visible"/>
                                      </p:to>
                                    </p:set>
                                    <p:animEffect transition="in" filter="fade">
                                      <p:cBhvr>
                                        <p:cTn id="10" dur="1000"/>
                                        <p:tgtEl>
                                          <p:spTgt spid="8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44"/>
                                        </p:tgtEl>
                                        <p:attrNameLst>
                                          <p:attrName>style.visibility</p:attrName>
                                        </p:attrNameLst>
                                      </p:cBhvr>
                                      <p:to>
                                        <p:strVal val="visible"/>
                                      </p:to>
                                    </p:set>
                                    <p:animEffect transition="in" filter="fade">
                                      <p:cBhvr>
                                        <p:cTn id="15" dur="1000"/>
                                        <p:tgtEl>
                                          <p:spTgt spid="844"/>
                                        </p:tgtEl>
                                      </p:cBhvr>
                                    </p:animEffect>
                                  </p:childTnLst>
                                </p:cTn>
                              </p:par>
                              <p:par>
                                <p:cTn id="16" presetID="10" presetClass="entr" presetSubtype="0" fill="hold" nodeType="withEffect">
                                  <p:stCondLst>
                                    <p:cond delay="0"/>
                                  </p:stCondLst>
                                  <p:childTnLst>
                                    <p:set>
                                      <p:cBhvr>
                                        <p:cTn id="17" dur="1" fill="hold">
                                          <p:stCondLst>
                                            <p:cond delay="0"/>
                                          </p:stCondLst>
                                        </p:cTn>
                                        <p:tgtEl>
                                          <p:spTgt spid="845"/>
                                        </p:tgtEl>
                                        <p:attrNameLst>
                                          <p:attrName>style.visibility</p:attrName>
                                        </p:attrNameLst>
                                      </p:cBhvr>
                                      <p:to>
                                        <p:strVal val="visible"/>
                                      </p:to>
                                    </p:set>
                                    <p:animEffect transition="in" filter="fade">
                                      <p:cBhvr>
                                        <p:cTn id="18" dur="1000"/>
                                        <p:tgtEl>
                                          <p:spTgt spid="84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47"/>
                                        </p:tgtEl>
                                        <p:attrNameLst>
                                          <p:attrName>style.visibility</p:attrName>
                                        </p:attrNameLst>
                                      </p:cBhvr>
                                      <p:to>
                                        <p:strVal val="visible"/>
                                      </p:to>
                                    </p:set>
                                    <p:animEffect transition="in" filter="fade">
                                      <p:cBhvr>
                                        <p:cTn id="23" dur="1000"/>
                                        <p:tgtEl>
                                          <p:spTgt spid="847"/>
                                        </p:tgtEl>
                                      </p:cBhvr>
                                    </p:animEffect>
                                  </p:childTnLst>
                                </p:cTn>
                              </p:par>
                              <p:par>
                                <p:cTn id="24" presetID="10" presetClass="entr" presetSubtype="0" fill="hold" nodeType="withEffect">
                                  <p:stCondLst>
                                    <p:cond delay="0"/>
                                  </p:stCondLst>
                                  <p:childTnLst>
                                    <p:set>
                                      <p:cBhvr>
                                        <p:cTn id="25" dur="1" fill="hold">
                                          <p:stCondLst>
                                            <p:cond delay="0"/>
                                          </p:stCondLst>
                                        </p:cTn>
                                        <p:tgtEl>
                                          <p:spTgt spid="846"/>
                                        </p:tgtEl>
                                        <p:attrNameLst>
                                          <p:attrName>style.visibility</p:attrName>
                                        </p:attrNameLst>
                                      </p:cBhvr>
                                      <p:to>
                                        <p:strVal val="visible"/>
                                      </p:to>
                                    </p:set>
                                    <p:animEffect transition="in" filter="fade">
                                      <p:cBhvr>
                                        <p:cTn id="26" dur="1000"/>
                                        <p:tgtEl>
                                          <p:spTgt spid="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63"/>
          <p:cNvSpPr/>
          <p:nvPr/>
        </p:nvSpPr>
        <p:spPr>
          <a:xfrm>
            <a:off x="257800" y="121777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3"/>
          <p:cNvSpPr/>
          <p:nvPr/>
        </p:nvSpPr>
        <p:spPr>
          <a:xfrm>
            <a:off x="1212025" y="3289663"/>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3"/>
          <p:cNvSpPr/>
          <p:nvPr/>
        </p:nvSpPr>
        <p:spPr>
          <a:xfrm>
            <a:off x="4849500" y="1968588"/>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3"/>
          <p:cNvSpPr/>
          <p:nvPr/>
        </p:nvSpPr>
        <p:spPr>
          <a:xfrm>
            <a:off x="4849500" y="3289663"/>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3"/>
          <p:cNvSpPr/>
          <p:nvPr/>
        </p:nvSpPr>
        <p:spPr>
          <a:xfrm>
            <a:off x="1212025" y="1968588"/>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KNN</a:t>
            </a:r>
            <a:endParaRPr dirty="0"/>
          </a:p>
        </p:txBody>
      </p:sp>
      <p:sp>
        <p:nvSpPr>
          <p:cNvPr id="623" name="Google Shape;623;p63"/>
          <p:cNvSpPr txBox="1">
            <a:spLocks noGrp="1"/>
          </p:cNvSpPr>
          <p:nvPr>
            <p:ph type="title"/>
          </p:nvPr>
        </p:nvSpPr>
        <p:spPr>
          <a:xfrm>
            <a:off x="2115300" y="1852463"/>
            <a:ext cx="2179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Thuật</a:t>
            </a:r>
            <a:r>
              <a:rPr lang="en-US" dirty="0"/>
              <a:t> </a:t>
            </a:r>
            <a:r>
              <a:rPr lang="en-US" dirty="0" err="1"/>
              <a:t>toán</a:t>
            </a:r>
            <a:endParaRPr dirty="0"/>
          </a:p>
        </p:txBody>
      </p:sp>
      <p:sp>
        <p:nvSpPr>
          <p:cNvPr id="624" name="Google Shape;624;p63"/>
          <p:cNvSpPr txBox="1">
            <a:spLocks noGrp="1"/>
          </p:cNvSpPr>
          <p:nvPr>
            <p:ph type="subTitle" idx="1"/>
          </p:nvPr>
        </p:nvSpPr>
        <p:spPr>
          <a:xfrm>
            <a:off x="2115300" y="2340710"/>
            <a:ext cx="21792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Các</a:t>
            </a:r>
            <a:r>
              <a:rPr lang="en-US" dirty="0"/>
              <a:t> b</a:t>
            </a:r>
            <a:r>
              <a:rPr lang="vi-VN" dirty="0"/>
              <a:t>ư</a:t>
            </a:r>
            <a:r>
              <a:rPr lang="en-US" dirty="0" err="1"/>
              <a:t>ớc</a:t>
            </a:r>
            <a:r>
              <a:rPr lang="en-US" dirty="0"/>
              <a:t> </a:t>
            </a:r>
            <a:r>
              <a:rPr lang="en-US" dirty="0" err="1"/>
              <a:t>và</a:t>
            </a:r>
            <a:r>
              <a:rPr lang="en-US" dirty="0"/>
              <a:t> </a:t>
            </a:r>
            <a:r>
              <a:rPr lang="en-US" dirty="0" err="1"/>
              <a:t>ví</a:t>
            </a:r>
            <a:r>
              <a:rPr lang="en-US" dirty="0"/>
              <a:t> </a:t>
            </a:r>
            <a:r>
              <a:rPr lang="en-US" dirty="0" err="1"/>
              <a:t>dụ</a:t>
            </a:r>
            <a:r>
              <a:rPr lang="en-US" dirty="0"/>
              <a:t> </a:t>
            </a:r>
            <a:r>
              <a:rPr lang="en-US" dirty="0" err="1"/>
              <a:t>từng</a:t>
            </a:r>
            <a:r>
              <a:rPr lang="en-US" dirty="0"/>
              <a:t> b</a:t>
            </a:r>
            <a:r>
              <a:rPr lang="vi-VN" dirty="0"/>
              <a:t>ư</a:t>
            </a:r>
            <a:r>
              <a:rPr lang="en-US" dirty="0" err="1"/>
              <a:t>ớc</a:t>
            </a:r>
            <a:r>
              <a:rPr lang="en-US" dirty="0"/>
              <a:t> </a:t>
            </a:r>
            <a:r>
              <a:rPr lang="en-US" dirty="0" err="1"/>
              <a:t>của</a:t>
            </a:r>
            <a:r>
              <a:rPr lang="en-US" dirty="0"/>
              <a:t> </a:t>
            </a:r>
            <a:r>
              <a:rPr lang="en-US" dirty="0" err="1"/>
              <a:t>thuật</a:t>
            </a:r>
            <a:r>
              <a:rPr lang="en-US" dirty="0"/>
              <a:t> </a:t>
            </a:r>
            <a:r>
              <a:rPr lang="en-US" dirty="0" err="1"/>
              <a:t>toán</a:t>
            </a:r>
            <a:endParaRPr dirty="0"/>
          </a:p>
        </p:txBody>
      </p:sp>
      <p:sp>
        <p:nvSpPr>
          <p:cNvPr id="625" name="Google Shape;625;p63"/>
          <p:cNvSpPr txBox="1">
            <a:spLocks noGrp="1"/>
          </p:cNvSpPr>
          <p:nvPr>
            <p:ph type="title" idx="2"/>
          </p:nvPr>
        </p:nvSpPr>
        <p:spPr>
          <a:xfrm>
            <a:off x="2045549" y="3274778"/>
            <a:ext cx="1994072"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Tr</a:t>
            </a:r>
            <a:r>
              <a:rPr lang="vi-VN" dirty="0"/>
              <a:t>ư</a:t>
            </a:r>
            <a:r>
              <a:rPr lang="en-US" dirty="0" err="1"/>
              <a:t>ờng</a:t>
            </a:r>
            <a:r>
              <a:rPr lang="en-US" dirty="0"/>
              <a:t> </a:t>
            </a:r>
            <a:r>
              <a:rPr lang="en-US" dirty="0" err="1"/>
              <a:t>hợp</a:t>
            </a:r>
            <a:r>
              <a:rPr lang="en-US" dirty="0"/>
              <a:t> </a:t>
            </a:r>
            <a:r>
              <a:rPr lang="en-US" dirty="0" err="1"/>
              <a:t>sử</a:t>
            </a:r>
            <a:r>
              <a:rPr lang="en-US" dirty="0"/>
              <a:t> </a:t>
            </a:r>
            <a:r>
              <a:rPr lang="en-US" dirty="0" err="1"/>
              <a:t>dụng</a:t>
            </a:r>
            <a:endParaRPr dirty="0"/>
          </a:p>
        </p:txBody>
      </p:sp>
      <p:sp>
        <p:nvSpPr>
          <p:cNvPr id="626" name="Google Shape;626;p63"/>
          <p:cNvSpPr txBox="1">
            <a:spLocks noGrp="1"/>
          </p:cNvSpPr>
          <p:nvPr>
            <p:ph type="subTitle" idx="3"/>
          </p:nvPr>
        </p:nvSpPr>
        <p:spPr>
          <a:xfrm>
            <a:off x="2057877" y="3886290"/>
            <a:ext cx="21792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Khi</a:t>
            </a:r>
            <a:r>
              <a:rPr lang="en-US" dirty="0"/>
              <a:t> </a:t>
            </a:r>
            <a:r>
              <a:rPr lang="en-US" dirty="0" err="1"/>
              <a:t>nào</a:t>
            </a:r>
            <a:r>
              <a:rPr lang="en-US" dirty="0"/>
              <a:t> </a:t>
            </a:r>
            <a:r>
              <a:rPr lang="en-US" dirty="0" err="1"/>
              <a:t>nên</a:t>
            </a:r>
            <a:r>
              <a:rPr lang="en-US" dirty="0"/>
              <a:t>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a:t>
            </a:r>
            <a:endParaRPr dirty="0"/>
          </a:p>
        </p:txBody>
      </p:sp>
      <p:sp>
        <p:nvSpPr>
          <p:cNvPr id="627" name="Google Shape;627;p63"/>
          <p:cNvSpPr txBox="1">
            <a:spLocks noGrp="1"/>
          </p:cNvSpPr>
          <p:nvPr>
            <p:ph type="title" idx="4"/>
          </p:nvPr>
        </p:nvSpPr>
        <p:spPr>
          <a:xfrm>
            <a:off x="5752774" y="1852463"/>
            <a:ext cx="2671226"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Ưu</a:t>
            </a:r>
            <a:r>
              <a:rPr lang="en-US" dirty="0"/>
              <a:t>, </a:t>
            </a:r>
            <a:r>
              <a:rPr lang="en-US" dirty="0" err="1"/>
              <a:t>nh</a:t>
            </a:r>
            <a:r>
              <a:rPr lang="vi-VN" dirty="0"/>
              <a:t>ư</a:t>
            </a:r>
            <a:r>
              <a:rPr lang="en-US" dirty="0" err="1"/>
              <a:t>ợc</a:t>
            </a:r>
            <a:r>
              <a:rPr lang="en-US" dirty="0"/>
              <a:t> </a:t>
            </a:r>
            <a:r>
              <a:rPr lang="en-US" dirty="0" err="1"/>
              <a:t>điểm</a:t>
            </a:r>
            <a:endParaRPr dirty="0"/>
          </a:p>
        </p:txBody>
      </p:sp>
      <p:sp>
        <p:nvSpPr>
          <p:cNvPr id="628" name="Google Shape;628;p63"/>
          <p:cNvSpPr txBox="1">
            <a:spLocks noGrp="1"/>
          </p:cNvSpPr>
          <p:nvPr>
            <p:ph type="subTitle" idx="5"/>
          </p:nvPr>
        </p:nvSpPr>
        <p:spPr>
          <a:xfrm>
            <a:off x="5752774" y="2340710"/>
            <a:ext cx="2489741"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Ưu</a:t>
            </a:r>
            <a:r>
              <a:rPr lang="en-US" dirty="0"/>
              <a:t> </a:t>
            </a:r>
            <a:r>
              <a:rPr lang="en-US" dirty="0" err="1"/>
              <a:t>điểm</a:t>
            </a:r>
            <a:r>
              <a:rPr lang="en-US" dirty="0"/>
              <a:t>, </a:t>
            </a:r>
            <a:r>
              <a:rPr lang="en-US" dirty="0" err="1"/>
              <a:t>nh</a:t>
            </a:r>
            <a:r>
              <a:rPr lang="vi-VN" dirty="0"/>
              <a:t>ư</a:t>
            </a:r>
            <a:r>
              <a:rPr lang="en-US" dirty="0" err="1"/>
              <a:t>ợc</a:t>
            </a:r>
            <a:r>
              <a:rPr lang="en-US" dirty="0"/>
              <a:t> </a:t>
            </a:r>
            <a:r>
              <a:rPr lang="en-US" dirty="0" err="1"/>
              <a:t>điểm</a:t>
            </a:r>
            <a:r>
              <a:rPr lang="en-US" dirty="0"/>
              <a:t> </a:t>
            </a:r>
            <a:r>
              <a:rPr lang="en-US" dirty="0" err="1"/>
              <a:t>của</a:t>
            </a:r>
            <a:r>
              <a:rPr lang="en-US" dirty="0"/>
              <a:t> </a:t>
            </a:r>
            <a:r>
              <a:rPr lang="en-US" dirty="0" err="1"/>
              <a:t>thuật</a:t>
            </a:r>
            <a:r>
              <a:rPr lang="en-US" dirty="0"/>
              <a:t> </a:t>
            </a:r>
            <a:r>
              <a:rPr lang="en-US" dirty="0" err="1"/>
              <a:t>toán</a:t>
            </a:r>
            <a:endParaRPr dirty="0"/>
          </a:p>
        </p:txBody>
      </p:sp>
      <p:sp>
        <p:nvSpPr>
          <p:cNvPr id="629" name="Google Shape;629;p63"/>
          <p:cNvSpPr txBox="1">
            <a:spLocks noGrp="1"/>
          </p:cNvSpPr>
          <p:nvPr>
            <p:ph type="title" idx="6"/>
          </p:nvPr>
        </p:nvSpPr>
        <p:spPr>
          <a:xfrm>
            <a:off x="5752779" y="3155643"/>
            <a:ext cx="2179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Demo</a:t>
            </a:r>
            <a:endParaRPr dirty="0"/>
          </a:p>
        </p:txBody>
      </p:sp>
      <p:sp>
        <p:nvSpPr>
          <p:cNvPr id="630" name="Google Shape;630;p63"/>
          <p:cNvSpPr txBox="1">
            <a:spLocks noGrp="1"/>
          </p:cNvSpPr>
          <p:nvPr>
            <p:ph type="subTitle" idx="7"/>
          </p:nvPr>
        </p:nvSpPr>
        <p:spPr>
          <a:xfrm>
            <a:off x="5752775" y="3643890"/>
            <a:ext cx="21792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Demo code </a:t>
            </a:r>
            <a:r>
              <a:rPr lang="en-US" dirty="0" err="1"/>
              <a:t>của</a:t>
            </a:r>
            <a:r>
              <a:rPr lang="en-US" dirty="0"/>
              <a:t> </a:t>
            </a:r>
            <a:r>
              <a:rPr lang="en-US" dirty="0" err="1"/>
              <a:t>thuật</a:t>
            </a:r>
            <a:r>
              <a:rPr lang="en-US" dirty="0"/>
              <a:t> </a:t>
            </a:r>
            <a:r>
              <a:rPr lang="en-US" dirty="0" err="1"/>
              <a:t>toán</a:t>
            </a:r>
            <a:endParaRPr dirty="0"/>
          </a:p>
        </p:txBody>
      </p:sp>
      <p:sp>
        <p:nvSpPr>
          <p:cNvPr id="631" name="Google Shape;631;p63"/>
          <p:cNvSpPr txBox="1">
            <a:spLocks noGrp="1"/>
          </p:cNvSpPr>
          <p:nvPr>
            <p:ph type="title" idx="8"/>
          </p:nvPr>
        </p:nvSpPr>
        <p:spPr>
          <a:xfrm>
            <a:off x="1212025" y="2135238"/>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32" name="Google Shape;632;p63"/>
          <p:cNvSpPr txBox="1">
            <a:spLocks noGrp="1"/>
          </p:cNvSpPr>
          <p:nvPr>
            <p:ph type="title" idx="9"/>
          </p:nvPr>
        </p:nvSpPr>
        <p:spPr>
          <a:xfrm>
            <a:off x="1212025" y="3456313"/>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33" name="Google Shape;633;p63"/>
          <p:cNvSpPr txBox="1">
            <a:spLocks noGrp="1"/>
          </p:cNvSpPr>
          <p:nvPr>
            <p:ph type="title" idx="13"/>
          </p:nvPr>
        </p:nvSpPr>
        <p:spPr>
          <a:xfrm>
            <a:off x="4849500" y="2135238"/>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34" name="Google Shape;634;p63"/>
          <p:cNvSpPr txBox="1">
            <a:spLocks noGrp="1"/>
          </p:cNvSpPr>
          <p:nvPr>
            <p:ph type="title" idx="14"/>
          </p:nvPr>
        </p:nvSpPr>
        <p:spPr>
          <a:xfrm>
            <a:off x="4849500" y="3456313"/>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635" name="Google Shape;635;p63"/>
          <p:cNvGrpSpPr/>
          <p:nvPr/>
        </p:nvGrpSpPr>
        <p:grpSpPr>
          <a:xfrm rot="5400000" flipH="1">
            <a:off x="7772276" y="3210773"/>
            <a:ext cx="2029024" cy="1088542"/>
            <a:chOff x="773350" y="518000"/>
            <a:chExt cx="2757950" cy="1479600"/>
          </a:xfrm>
        </p:grpSpPr>
        <p:sp>
          <p:nvSpPr>
            <p:cNvPr id="636" name="Google Shape;636;p6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39" name="Google Shape;639;p63"/>
          <p:cNvPicPr preferRelativeResize="0"/>
          <p:nvPr/>
        </p:nvPicPr>
        <p:blipFill>
          <a:blip r:embed="rId3">
            <a:alphaModFix/>
          </a:blip>
          <a:stretch>
            <a:fillRect/>
          </a:stretch>
        </p:blipFill>
        <p:spPr>
          <a:xfrm>
            <a:off x="-129458" y="0"/>
            <a:ext cx="2441750" cy="1479701"/>
          </a:xfrm>
          <a:prstGeom prst="rect">
            <a:avLst/>
          </a:prstGeom>
          <a:noFill/>
          <a:ln>
            <a:noFill/>
          </a:ln>
        </p:spPr>
      </p:pic>
      <p:grpSp>
        <p:nvGrpSpPr>
          <p:cNvPr id="640" name="Google Shape;640;p63"/>
          <p:cNvGrpSpPr/>
          <p:nvPr/>
        </p:nvGrpSpPr>
        <p:grpSpPr>
          <a:xfrm flipH="1">
            <a:off x="191" y="4320418"/>
            <a:ext cx="2598996" cy="484774"/>
            <a:chOff x="1298650" y="3255600"/>
            <a:chExt cx="3427850" cy="639375"/>
          </a:xfrm>
        </p:grpSpPr>
        <p:sp>
          <p:nvSpPr>
            <p:cNvPr id="641" name="Google Shape;641;p6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3"/>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63"/>
          <p:cNvGrpSpPr/>
          <p:nvPr/>
        </p:nvGrpSpPr>
        <p:grpSpPr>
          <a:xfrm rot="10800000" flipH="1">
            <a:off x="6545016" y="1175943"/>
            <a:ext cx="2598996" cy="484774"/>
            <a:chOff x="1298650" y="3255600"/>
            <a:chExt cx="3427850" cy="639375"/>
          </a:xfrm>
        </p:grpSpPr>
        <p:sp>
          <p:nvSpPr>
            <p:cNvPr id="644" name="Google Shape;644;p6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3"/>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63"/>
          <p:cNvGrpSpPr/>
          <p:nvPr/>
        </p:nvGrpSpPr>
        <p:grpSpPr>
          <a:xfrm>
            <a:off x="3990152" y="1386354"/>
            <a:ext cx="1163678" cy="63948"/>
            <a:chOff x="3779200" y="1371600"/>
            <a:chExt cx="1992600" cy="109500"/>
          </a:xfrm>
        </p:grpSpPr>
        <p:sp>
          <p:nvSpPr>
            <p:cNvPr id="647" name="Google Shape;647;p63"/>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3"/>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3"/>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3"/>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3"/>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3"/>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Thuật</a:t>
            </a:r>
            <a:r>
              <a:rPr lang="en-US" dirty="0"/>
              <a:t> </a:t>
            </a:r>
            <a:r>
              <a:rPr lang="en-US" dirty="0" err="1"/>
              <a:t>toán</a:t>
            </a:r>
            <a:r>
              <a:rPr lang="en-US" dirty="0"/>
              <a:t> KNN</a:t>
            </a:r>
            <a:endParaRPr dirty="0"/>
          </a:p>
        </p:txBody>
      </p:sp>
      <p:sp>
        <p:nvSpPr>
          <p:cNvPr id="612" name="Google Shape;612;p6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buNone/>
            </a:pPr>
            <a:r>
              <a:rPr lang="en-US" dirty="0"/>
              <a:t>B</a:t>
            </a:r>
            <a:r>
              <a:rPr lang="vi-VN" dirty="0"/>
              <a:t>ư</a:t>
            </a:r>
            <a:r>
              <a:rPr lang="en-US" dirty="0" err="1"/>
              <a:t>ớc</a:t>
            </a:r>
            <a:r>
              <a:rPr lang="en-US" dirty="0"/>
              <a:t> 1: </a:t>
            </a:r>
            <a:r>
              <a:rPr lang="en-US" dirty="0" err="1"/>
              <a:t>Tải</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đọc</a:t>
            </a:r>
            <a:r>
              <a:rPr lang="en-US" dirty="0"/>
              <a:t> </a:t>
            </a:r>
            <a:r>
              <a:rPr lang="en-US" dirty="0" err="1"/>
              <a:t>dữ</a:t>
            </a:r>
            <a:r>
              <a:rPr lang="en-US" dirty="0"/>
              <a:t> </a:t>
            </a:r>
            <a:r>
              <a:rPr lang="en-US" dirty="0" err="1"/>
              <a:t>liệu</a:t>
            </a:r>
            <a:r>
              <a:rPr lang="en-US" dirty="0"/>
              <a:t> </a:t>
            </a:r>
            <a:r>
              <a:rPr lang="en-US" dirty="0" err="1"/>
              <a:t>vào</a:t>
            </a:r>
            <a:r>
              <a:rPr lang="en-US" dirty="0"/>
              <a:t> </a:t>
            </a:r>
            <a:r>
              <a:rPr lang="en-US" dirty="0" err="1"/>
              <a:t>ch</a:t>
            </a:r>
            <a:r>
              <a:rPr lang="vi-VN" dirty="0"/>
              <a:t>ư</a:t>
            </a:r>
            <a:r>
              <a:rPr lang="en-US" dirty="0" err="1"/>
              <a:t>ơng</a:t>
            </a:r>
            <a:r>
              <a:rPr lang="en-US" dirty="0"/>
              <a:t> </a:t>
            </a:r>
            <a:r>
              <a:rPr lang="en-US" dirty="0" err="1"/>
              <a:t>trình</a:t>
            </a:r>
            <a:endParaRPr lang="en-US" dirty="0"/>
          </a:p>
          <a:p>
            <a:pPr marL="0" lvl="0" indent="0">
              <a:buNone/>
            </a:pPr>
            <a:endParaRPr lang="en-US" dirty="0"/>
          </a:p>
          <a:p>
            <a:pPr marL="0" lvl="0" indent="0">
              <a:buNone/>
            </a:pPr>
            <a:r>
              <a:rPr lang="en-US" dirty="0"/>
              <a:t>VD: </a:t>
            </a:r>
          </a:p>
          <a:p>
            <a:pPr marL="0" lvl="0" indent="0">
              <a:buNone/>
            </a:pP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r>
              <a:rPr lang="vi-VN" dirty="0"/>
              <a:t>Bước 2: Chuẩn bị dữ liệu</a:t>
            </a:r>
            <a:r>
              <a:rPr lang="en-US" dirty="0"/>
              <a:t>:</a:t>
            </a:r>
          </a:p>
          <a:p>
            <a:pPr marL="0" lvl="0" indent="0">
              <a:buNone/>
            </a:pPr>
            <a:r>
              <a:rPr lang="vi-VN" dirty="0"/>
              <a:t> - Chia dữ liệu thành 2 phần: dữ liệu huấn luyện và dữ liệu kiểm định (test set)</a:t>
            </a:r>
            <a:endParaRPr lang="en-US" dirty="0"/>
          </a:p>
          <a:p>
            <a:pPr marL="0" lvl="0" indent="0">
              <a:buNone/>
            </a:pPr>
            <a:endParaRPr lang="en-US" dirty="0"/>
          </a:p>
          <a:p>
            <a:pPr marL="0" lvl="0" indent="0">
              <a:buNone/>
            </a:pPr>
            <a:r>
              <a:rPr lang="vi-VN" dirty="0"/>
              <a:t> - Tiêu chuẩn hóa dữ liệu để tỷ lệ phân bổ tương đương</a:t>
            </a:r>
            <a:endParaRPr lang="en-US" dirty="0"/>
          </a:p>
          <a:p>
            <a:pPr marL="0" lvl="0" indent="0">
              <a:buNone/>
            </a:pPr>
            <a:r>
              <a:rPr lang="en-US" dirty="0"/>
              <a:t>VD: </a:t>
            </a:r>
          </a:p>
          <a:p>
            <a:pPr marL="0" lvl="0" indent="0">
              <a:buNone/>
            </a:pPr>
            <a:endParaRPr lang="en-US" dirty="0"/>
          </a:p>
          <a:p>
            <a:pPr marL="0" lvl="0" indent="0">
              <a:buNone/>
            </a:pPr>
            <a:endParaRPr lang="en-US" dirty="0"/>
          </a:p>
          <a:p>
            <a:pPr marL="0" lvl="0" indent="0">
              <a:buNone/>
            </a:pPr>
            <a:endParaRPr lang="en-US" dirty="0"/>
          </a:p>
          <a:p>
            <a:pPr marL="0" lvl="0" indent="0">
              <a:buNone/>
            </a:pPr>
            <a:endParaRPr lang="en-US" dirty="0"/>
          </a:p>
        </p:txBody>
      </p:sp>
      <p:pic>
        <p:nvPicPr>
          <p:cNvPr id="2" name="Picture 1">
            <a:extLst>
              <a:ext uri="{FF2B5EF4-FFF2-40B4-BE49-F238E27FC236}">
                <a16:creationId xmlns:a16="http://schemas.microsoft.com/office/drawing/2014/main" id="{F3224A3E-CC01-4AA1-9B4F-876118EDC92F}"/>
              </a:ext>
            </a:extLst>
          </p:cNvPr>
          <p:cNvPicPr>
            <a:picLocks noChangeAspect="1"/>
          </p:cNvPicPr>
          <p:nvPr/>
        </p:nvPicPr>
        <p:blipFill>
          <a:blip r:embed="rId3"/>
          <a:stretch>
            <a:fillRect/>
          </a:stretch>
        </p:blipFill>
        <p:spPr>
          <a:xfrm>
            <a:off x="1094696" y="1614627"/>
            <a:ext cx="2347163" cy="579170"/>
          </a:xfrm>
          <a:prstGeom prst="rect">
            <a:avLst/>
          </a:prstGeom>
        </p:spPr>
      </p:pic>
      <p:pic>
        <p:nvPicPr>
          <p:cNvPr id="3" name="Picture 2">
            <a:extLst>
              <a:ext uri="{FF2B5EF4-FFF2-40B4-BE49-F238E27FC236}">
                <a16:creationId xmlns:a16="http://schemas.microsoft.com/office/drawing/2014/main" id="{28FE9803-34E4-4FB3-80E3-BB42C716D3E7}"/>
              </a:ext>
            </a:extLst>
          </p:cNvPr>
          <p:cNvPicPr>
            <a:picLocks noChangeAspect="1"/>
          </p:cNvPicPr>
          <p:nvPr/>
        </p:nvPicPr>
        <p:blipFill>
          <a:blip r:embed="rId4"/>
          <a:stretch>
            <a:fillRect/>
          </a:stretch>
        </p:blipFill>
        <p:spPr>
          <a:xfrm>
            <a:off x="1094696" y="3352705"/>
            <a:ext cx="3932261" cy="483003"/>
          </a:xfrm>
          <a:prstGeom prst="rect">
            <a:avLst/>
          </a:prstGeom>
        </p:spPr>
      </p:pic>
      <p:pic>
        <p:nvPicPr>
          <p:cNvPr id="4" name="Picture 3">
            <a:extLst>
              <a:ext uri="{FF2B5EF4-FFF2-40B4-BE49-F238E27FC236}">
                <a16:creationId xmlns:a16="http://schemas.microsoft.com/office/drawing/2014/main" id="{B1D45DC5-335A-4DC2-A29C-14BEB8719CB0}"/>
              </a:ext>
            </a:extLst>
          </p:cNvPr>
          <p:cNvPicPr>
            <a:picLocks noChangeAspect="1"/>
          </p:cNvPicPr>
          <p:nvPr/>
        </p:nvPicPr>
        <p:blipFill>
          <a:blip r:embed="rId5"/>
          <a:stretch>
            <a:fillRect/>
          </a:stretch>
        </p:blipFill>
        <p:spPr>
          <a:xfrm>
            <a:off x="1094696" y="4016741"/>
            <a:ext cx="3932261" cy="434378"/>
          </a:xfrm>
          <a:prstGeom prst="rect">
            <a:avLst/>
          </a:prstGeom>
        </p:spPr>
      </p:pic>
    </p:spTree>
    <p:extLst>
      <p:ext uri="{BB962C8B-B14F-4D97-AF65-F5344CB8AC3E}">
        <p14:creationId xmlns:p14="http://schemas.microsoft.com/office/powerpoint/2010/main" val="244593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Thuật</a:t>
            </a:r>
            <a:r>
              <a:rPr lang="en-US" dirty="0"/>
              <a:t> </a:t>
            </a:r>
            <a:r>
              <a:rPr lang="en-US" dirty="0" err="1"/>
              <a:t>toán</a:t>
            </a:r>
            <a:r>
              <a:rPr lang="en-US" dirty="0"/>
              <a:t> KNN</a:t>
            </a:r>
            <a:endParaRPr dirty="0"/>
          </a:p>
        </p:txBody>
      </p:sp>
      <p:sp>
        <p:nvSpPr>
          <p:cNvPr id="612" name="Google Shape;612;p6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buNone/>
            </a:pPr>
            <a:r>
              <a:rPr lang="vi-VN" dirty="0"/>
              <a:t>Bước 3: Xây dựng mô hình KNN</a:t>
            </a:r>
            <a:r>
              <a:rPr lang="en-US" dirty="0"/>
              <a:t>:</a:t>
            </a:r>
          </a:p>
          <a:p>
            <a:pPr marL="0" lvl="0" indent="0">
              <a:buNone/>
            </a:pPr>
            <a:r>
              <a:rPr lang="vi-VN" dirty="0"/>
              <a:t>- Sử dụng thư viện sklearn để xây dựng mô hình KNN </a:t>
            </a:r>
            <a:endParaRPr lang="en-US" dirty="0"/>
          </a:p>
          <a:p>
            <a:pPr marL="0" lvl="0" indent="0">
              <a:buNone/>
            </a:pPr>
            <a:r>
              <a:rPr lang="en-US" dirty="0"/>
              <a:t>- </a:t>
            </a:r>
            <a:r>
              <a:rPr lang="vi-VN" dirty="0"/>
              <a:t>Lựa chọn số láng giềng gần nhất (k) </a:t>
            </a:r>
            <a:endParaRPr lang="en-US" dirty="0"/>
          </a:p>
          <a:p>
            <a:pPr marL="0" lvl="0" indent="0">
              <a:buNone/>
            </a:pPr>
            <a:r>
              <a:rPr lang="vi-VN" dirty="0"/>
              <a:t>- Huấn luyện mô hình trên tập huấn luyện</a:t>
            </a:r>
            <a:endParaRPr lang="en-US" dirty="0"/>
          </a:p>
          <a:p>
            <a:pPr marL="0" lvl="0" indent="0">
              <a:buNone/>
            </a:pPr>
            <a:endParaRPr lang="en-US" dirty="0"/>
          </a:p>
          <a:p>
            <a:pPr marL="0" lvl="0" indent="0">
              <a:buNone/>
            </a:pPr>
            <a:endParaRPr lang="en-US" dirty="0"/>
          </a:p>
          <a:p>
            <a:pPr marL="0" lvl="0" indent="0">
              <a:buNone/>
            </a:pPr>
            <a:r>
              <a:rPr lang="vi-VN" dirty="0"/>
              <a:t>Bước 4: Đánh giá mô hình</a:t>
            </a:r>
            <a:r>
              <a:rPr lang="en-US" dirty="0"/>
              <a:t>:</a:t>
            </a:r>
            <a:r>
              <a:rPr lang="vi-VN" dirty="0"/>
              <a:t> </a:t>
            </a:r>
            <a:endParaRPr lang="en-US" dirty="0"/>
          </a:p>
          <a:p>
            <a:pPr marL="0" lvl="0" indent="0">
              <a:buNone/>
            </a:pPr>
            <a:r>
              <a:rPr lang="en-US" dirty="0"/>
              <a:t>- </a:t>
            </a:r>
            <a:r>
              <a:rPr lang="vi-VN" dirty="0"/>
              <a:t>Đánh giá mô hình bằng độ chính xác (accuracy) dựa trên dữ liệu kiểm định (test set) </a:t>
            </a:r>
            <a:endParaRPr lang="en-US" dirty="0"/>
          </a:p>
          <a:p>
            <a:pPr marL="0" lvl="0" indent="0">
              <a:buNone/>
            </a:pPr>
            <a:r>
              <a:rPr lang="vi-VN" dirty="0"/>
              <a:t>- Tính f1-score và confusion matrix để đánh giá mô hình chi tiết hơn</a:t>
            </a:r>
            <a:endParaRPr lang="en-US" dirty="0"/>
          </a:p>
          <a:p>
            <a:pPr marL="0" lvl="0" indent="0">
              <a:buNone/>
            </a:pPr>
            <a:endParaRPr lang="en-US" dirty="0"/>
          </a:p>
          <a:p>
            <a:pPr marL="0" lvl="0" indent="0">
              <a:buNone/>
            </a:pPr>
            <a:endParaRPr lang="en-US" dirty="0"/>
          </a:p>
          <a:p>
            <a:pPr marL="0" lvl="0" indent="0">
              <a:buNone/>
            </a:pPr>
            <a:endParaRPr lang="en-US" dirty="0"/>
          </a:p>
        </p:txBody>
      </p:sp>
      <p:pic>
        <p:nvPicPr>
          <p:cNvPr id="5" name="Picture 4">
            <a:extLst>
              <a:ext uri="{FF2B5EF4-FFF2-40B4-BE49-F238E27FC236}">
                <a16:creationId xmlns:a16="http://schemas.microsoft.com/office/drawing/2014/main" id="{76855342-46B1-4DFC-8E72-4A53BB0A2C66}"/>
              </a:ext>
            </a:extLst>
          </p:cNvPr>
          <p:cNvPicPr>
            <a:picLocks noChangeAspect="1"/>
          </p:cNvPicPr>
          <p:nvPr/>
        </p:nvPicPr>
        <p:blipFill>
          <a:blip r:embed="rId3"/>
          <a:stretch>
            <a:fillRect/>
          </a:stretch>
        </p:blipFill>
        <p:spPr>
          <a:xfrm>
            <a:off x="4590807" y="1154259"/>
            <a:ext cx="3915239" cy="1257265"/>
          </a:xfrm>
          <a:prstGeom prst="rect">
            <a:avLst/>
          </a:prstGeom>
        </p:spPr>
      </p:pic>
      <p:pic>
        <p:nvPicPr>
          <p:cNvPr id="6" name="Picture 5">
            <a:extLst>
              <a:ext uri="{FF2B5EF4-FFF2-40B4-BE49-F238E27FC236}">
                <a16:creationId xmlns:a16="http://schemas.microsoft.com/office/drawing/2014/main" id="{EE69F630-B2C0-48CC-8176-293A5E96B826}"/>
              </a:ext>
            </a:extLst>
          </p:cNvPr>
          <p:cNvPicPr>
            <a:picLocks noChangeAspect="1"/>
          </p:cNvPicPr>
          <p:nvPr/>
        </p:nvPicPr>
        <p:blipFill>
          <a:blip r:embed="rId4"/>
          <a:stretch>
            <a:fillRect/>
          </a:stretch>
        </p:blipFill>
        <p:spPr>
          <a:xfrm>
            <a:off x="810875" y="2817434"/>
            <a:ext cx="5108403" cy="22206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50"/>
        <p:cNvGrpSpPr/>
        <p:nvPr/>
      </p:nvGrpSpPr>
      <p:grpSpPr>
        <a:xfrm>
          <a:off x="0" y="0"/>
          <a:ext cx="0" cy="0"/>
          <a:chOff x="0" y="0"/>
          <a:chExt cx="0" cy="0"/>
        </a:xfrm>
      </p:grpSpPr>
      <p:sp>
        <p:nvSpPr>
          <p:cNvPr id="4251" name="Google Shape;4251;p125"/>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Ưu</a:t>
            </a:r>
            <a:r>
              <a:rPr lang="en-US" dirty="0"/>
              <a:t>, </a:t>
            </a:r>
            <a:r>
              <a:rPr lang="en-US" dirty="0" err="1"/>
              <a:t>nh</a:t>
            </a:r>
            <a:r>
              <a:rPr lang="vi-VN" dirty="0"/>
              <a:t>ư</a:t>
            </a:r>
            <a:r>
              <a:rPr lang="en-US" dirty="0" err="1"/>
              <a:t>ợc</a:t>
            </a:r>
            <a:r>
              <a:rPr lang="en-US" dirty="0"/>
              <a:t> </a:t>
            </a:r>
            <a:r>
              <a:rPr lang="en-US" dirty="0" err="1"/>
              <a:t>điểm</a:t>
            </a:r>
            <a:r>
              <a:rPr lang="en-US" dirty="0"/>
              <a:t> </a:t>
            </a:r>
            <a:r>
              <a:rPr lang="en-US" dirty="0" err="1"/>
              <a:t>của</a:t>
            </a:r>
            <a:r>
              <a:rPr lang="en-US" dirty="0"/>
              <a:t> KNN</a:t>
            </a:r>
            <a:endParaRPr dirty="0"/>
          </a:p>
        </p:txBody>
      </p:sp>
      <p:sp>
        <p:nvSpPr>
          <p:cNvPr id="4252" name="Google Shape;4252;p125"/>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b="1" dirty="0">
                <a:latin typeface="IBM Plex Sans"/>
                <a:ea typeface="IBM Plex Sans"/>
                <a:cs typeface="IBM Plex Sans"/>
                <a:sym typeface="IBM Plex Sans"/>
              </a:rPr>
              <a:t>  </a:t>
            </a:r>
            <a:r>
              <a:rPr lang="en-US" sz="2500" b="1" dirty="0" err="1">
                <a:latin typeface="IBM Plex Sans"/>
                <a:ea typeface="IBM Plex Sans"/>
                <a:cs typeface="IBM Plex Sans"/>
                <a:sym typeface="IBM Plex Sans"/>
              </a:rPr>
              <a:t>Ưu</a:t>
            </a:r>
            <a:r>
              <a:rPr lang="en-US" sz="2500" b="1" dirty="0">
                <a:latin typeface="IBM Plex Sans"/>
                <a:ea typeface="IBM Plex Sans"/>
                <a:cs typeface="IBM Plex Sans"/>
                <a:sym typeface="IBM Plex Sans"/>
              </a:rPr>
              <a:t> </a:t>
            </a:r>
            <a:r>
              <a:rPr lang="en-US" sz="2500" b="1" dirty="0" err="1">
                <a:latin typeface="IBM Plex Sans"/>
                <a:ea typeface="IBM Plex Sans"/>
                <a:cs typeface="IBM Plex Sans"/>
                <a:sym typeface="IBM Plex Sans"/>
              </a:rPr>
              <a:t>điểm</a:t>
            </a:r>
            <a:r>
              <a:rPr lang="en" sz="2500" b="1" dirty="0">
                <a:latin typeface="IBM Plex Sans"/>
                <a:ea typeface="IBM Plex Sans"/>
                <a:cs typeface="IBM Plex Sans"/>
                <a:sym typeface="IBM Plex Sans"/>
              </a:rPr>
              <a:t>:</a:t>
            </a:r>
            <a:endParaRPr sz="2500" b="1" dirty="0">
              <a:latin typeface="IBM Plex Sans"/>
              <a:ea typeface="IBM Plex Sans"/>
              <a:cs typeface="IBM Plex Sans"/>
              <a:sym typeface="IBM Plex Sans"/>
            </a:endParaRPr>
          </a:p>
          <a:p>
            <a:pPr lvl="0">
              <a:buChar char="●"/>
            </a:pPr>
            <a:r>
              <a:rPr lang="vi-VN" dirty="0"/>
              <a:t>Độ chính xác cao: KNN được sử dụng rộng rãi vì nó có độ chính xác khá cao. </a:t>
            </a:r>
            <a:endParaRPr lang="en-US" dirty="0"/>
          </a:p>
          <a:p>
            <a:pPr lvl="0">
              <a:buChar char="●"/>
            </a:pPr>
            <a:r>
              <a:rPr lang="vi-VN" dirty="0"/>
              <a:t>Khả năng xử lý dữ liệu phức tạp: KNN có thể xử lý nhiều loại dữ liệu, từ dữ liệu dạng số đến dữ liệu dạng văn bản hay hình ảnh. </a:t>
            </a:r>
            <a:endParaRPr lang="en-US" dirty="0"/>
          </a:p>
          <a:p>
            <a:pPr lvl="0">
              <a:buChar char="●"/>
            </a:pPr>
            <a:r>
              <a:rPr lang="vi-VN" dirty="0"/>
              <a:t>Không yêu cầu các giả định về phân phối của dữ liệu: KNN không yêu cầu giả định nào về phân phối của dữ liệu, điều này giúp nó có thể xử lý các loại dữ liệu khác nhau.</a:t>
            </a:r>
            <a:endParaRPr lang="en-US" dirty="0"/>
          </a:p>
          <a:p>
            <a:pPr marL="158750" lvl="0" indent="0">
              <a:buNone/>
            </a:pPr>
            <a:r>
              <a:rPr lang="en-US" sz="2500" b="1" dirty="0">
                <a:latin typeface="IBM Plex Sans"/>
                <a:ea typeface="IBM Plex Sans"/>
                <a:cs typeface="IBM Plex Sans"/>
                <a:sym typeface="IBM Plex Sans"/>
              </a:rPr>
              <a:t>Nh</a:t>
            </a:r>
            <a:r>
              <a:rPr lang="vi-VN" sz="2500" b="1" dirty="0">
                <a:latin typeface="IBM Plex Sans"/>
                <a:ea typeface="IBM Plex Sans"/>
                <a:cs typeface="IBM Plex Sans"/>
                <a:sym typeface="IBM Plex Sans"/>
              </a:rPr>
              <a:t>ư</a:t>
            </a:r>
            <a:r>
              <a:rPr lang="en-US" sz="2500" b="1" dirty="0" err="1">
                <a:latin typeface="IBM Plex Sans"/>
                <a:ea typeface="IBM Plex Sans"/>
                <a:cs typeface="IBM Plex Sans"/>
                <a:sym typeface="IBM Plex Sans"/>
              </a:rPr>
              <a:t>ợc</a:t>
            </a:r>
            <a:r>
              <a:rPr lang="en-US" sz="2500" b="1" dirty="0">
                <a:latin typeface="IBM Plex Sans"/>
                <a:ea typeface="IBM Plex Sans"/>
                <a:cs typeface="IBM Plex Sans"/>
                <a:sym typeface="IBM Plex Sans"/>
              </a:rPr>
              <a:t> </a:t>
            </a:r>
            <a:r>
              <a:rPr lang="en-US" sz="2500" b="1" dirty="0" err="1">
                <a:latin typeface="IBM Plex Sans"/>
                <a:ea typeface="IBM Plex Sans"/>
                <a:cs typeface="IBM Plex Sans"/>
                <a:sym typeface="IBM Plex Sans"/>
              </a:rPr>
              <a:t>điểm</a:t>
            </a:r>
            <a:r>
              <a:rPr lang="en" sz="2500" b="1" dirty="0">
                <a:latin typeface="IBM Plex Sans"/>
                <a:ea typeface="IBM Plex Sans"/>
                <a:cs typeface="IBM Plex Sans"/>
                <a:sym typeface="IBM Plex Sans"/>
              </a:rPr>
              <a:t>:</a:t>
            </a:r>
            <a:endParaRPr sz="2500" b="1" dirty="0">
              <a:latin typeface="IBM Plex Sans"/>
              <a:ea typeface="IBM Plex Sans"/>
              <a:cs typeface="IBM Plex Sans"/>
              <a:sym typeface="IBM Plex Sans"/>
            </a:endParaRPr>
          </a:p>
          <a:p>
            <a:pPr lvl="0">
              <a:buChar char="●"/>
            </a:pPr>
            <a:r>
              <a:rPr lang="vi-VN" dirty="0"/>
              <a:t>Chi phí tính toán cao: Để đưa ra dự đoán cho một mẫu mới, KNN cần phải tính toán khoảng cách từ mẫu mới đến tất cả các điểm dữ liệu trong tập huấn luyện, điều này đòi hỏi nhiều thời gian tính toán đối với những dữ liệu lớn. </a:t>
            </a:r>
            <a:endParaRPr lang="en-US" dirty="0"/>
          </a:p>
          <a:p>
            <a:pPr lvl="0">
              <a:buChar char="●"/>
            </a:pPr>
            <a:r>
              <a:rPr lang="vi-VN" dirty="0"/>
              <a:t>Cần chuẩn bị dữ liệu tốt: Để đưa ra các dự đoán chính xác, KNN cần dữ liệu tốt, bao gồm cả quá trình chuẩn bị, xử lý và chọn lọc dữ liệu. </a:t>
            </a:r>
            <a:endParaRPr lang="en-US" dirty="0"/>
          </a:p>
          <a:p>
            <a:pPr lvl="0">
              <a:buChar char="●"/>
            </a:pPr>
            <a:r>
              <a:rPr lang="vi-VN" dirty="0"/>
              <a:t>Ứng dụng có thể bị ảnh hưởng bởi giá trị K: Giá trị K ảnh hưởng đến khả năng dự đoán của KNN. Nếu giá trị K bị đặt quá cao hoặc quá thấp, KNN có thể không hoạt động tốt.</a:t>
            </a:r>
            <a:endParaRPr dirty="0"/>
          </a:p>
        </p:txBody>
      </p:sp>
    </p:spTree>
    <p:extLst>
      <p:ext uri="{BB962C8B-B14F-4D97-AF65-F5344CB8AC3E}">
        <p14:creationId xmlns:p14="http://schemas.microsoft.com/office/powerpoint/2010/main" val="64199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50"/>
        <p:cNvGrpSpPr/>
        <p:nvPr/>
      </p:nvGrpSpPr>
      <p:grpSpPr>
        <a:xfrm>
          <a:off x="0" y="0"/>
          <a:ext cx="0" cy="0"/>
          <a:chOff x="0" y="0"/>
          <a:chExt cx="0" cy="0"/>
        </a:xfrm>
      </p:grpSpPr>
      <p:sp>
        <p:nvSpPr>
          <p:cNvPr id="4251" name="Google Shape;4251;p125"/>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t>
            </a:r>
            <a:r>
              <a:rPr lang="vi-VN" dirty="0"/>
              <a:t>ư</a:t>
            </a:r>
            <a:r>
              <a:rPr lang="en-US" dirty="0" err="1"/>
              <a:t>ờng</a:t>
            </a:r>
            <a:r>
              <a:rPr lang="en-US" dirty="0"/>
              <a:t> </a:t>
            </a:r>
            <a:r>
              <a:rPr lang="en-US" dirty="0" err="1"/>
              <a:t>hợp</a:t>
            </a:r>
            <a:r>
              <a:rPr lang="en-US" dirty="0"/>
              <a:t> </a:t>
            </a:r>
            <a:r>
              <a:rPr lang="en-US" dirty="0" err="1"/>
              <a:t>sử</a:t>
            </a:r>
            <a:r>
              <a:rPr lang="en-US" dirty="0"/>
              <a:t> </a:t>
            </a:r>
            <a:r>
              <a:rPr lang="en-US" dirty="0" err="1"/>
              <a:t>dụng</a:t>
            </a:r>
            <a:endParaRPr dirty="0"/>
          </a:p>
        </p:txBody>
      </p:sp>
      <p:sp>
        <p:nvSpPr>
          <p:cNvPr id="4252" name="Google Shape;4252;p125"/>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buNone/>
            </a:pPr>
            <a:r>
              <a:rPr lang="en-US" dirty="0"/>
              <a:t>1. </a:t>
            </a:r>
            <a:r>
              <a:rPr lang="vi-VN" dirty="0"/>
              <a:t>Dữ liệu có số chiều thấp: KNN là phương pháp phân loại không yêu cầu giả định về phân phối của dữ liệu. Điều này làm cho nó phù hợp cho các bộ dữ liệu có số chiều thấp. </a:t>
            </a:r>
            <a:endParaRPr lang="en-US" dirty="0"/>
          </a:p>
          <a:p>
            <a:pPr marL="228600" lvl="0" indent="-228600"/>
            <a:endParaRPr lang="en-US" dirty="0"/>
          </a:p>
          <a:p>
            <a:pPr marL="0" lvl="0" indent="0">
              <a:buNone/>
            </a:pPr>
            <a:r>
              <a:rPr lang="en-US" dirty="0"/>
              <a:t>2. </a:t>
            </a:r>
            <a:r>
              <a:rPr lang="vi-VN" dirty="0"/>
              <a:t>Tập dữ liệu có kích thước nhỏ: KNN được sử dụng tốt nhất khi bộ dữ liệu có khối lượng nhỏ. Do KNN phải tính toán khoảng cách giữa các điểm dữ liệu, kích thước tập dữ liệu càng lớn thì thời gian tính toán càng nhiều.</a:t>
            </a:r>
            <a:endParaRPr lang="en-US" dirty="0"/>
          </a:p>
          <a:p>
            <a:pPr marL="0" lvl="0" indent="0">
              <a:buNone/>
            </a:pPr>
            <a:endParaRPr lang="en-US" dirty="0"/>
          </a:p>
          <a:p>
            <a:pPr marL="0" lvl="0" indent="0">
              <a:buNone/>
            </a:pPr>
            <a:r>
              <a:rPr lang="vi-VN" dirty="0"/>
              <a:t>3. Tập dữ liệu có phân phối gần nhau: Nếu các điểm dữ liệu trong tập dữ liệu có phân phối gần nhau, KNN thường cho kết quả tốt. </a:t>
            </a:r>
            <a:endParaRPr lang="en-US" dirty="0"/>
          </a:p>
          <a:p>
            <a:pPr marL="0" lvl="0" indent="0">
              <a:buNone/>
            </a:pPr>
            <a:endParaRPr lang="en-US" dirty="0"/>
          </a:p>
          <a:p>
            <a:pPr marL="0" lvl="0" indent="0">
              <a:buNone/>
            </a:pPr>
            <a:r>
              <a:rPr lang="vi-VN" dirty="0"/>
              <a:t>4. Dữ liệu không đồng nhất: Khi các nhóm dữ liệu không có phân phối đồng đều, KNN là một lựa chọn tốt để phân loại hoặc dự đoán. </a:t>
            </a:r>
            <a:endParaRPr lang="en-US" dirty="0"/>
          </a:p>
          <a:p>
            <a:pPr marL="0" lvl="0" indent="0">
              <a:buNone/>
            </a:pPr>
            <a:endParaRPr lang="en-US" dirty="0"/>
          </a:p>
          <a:p>
            <a:pPr marL="0" lvl="0" indent="0">
              <a:buNone/>
            </a:pPr>
            <a:r>
              <a:rPr lang="vi-VN" dirty="0"/>
              <a:t>5. Dữ liệu có giá trị nhiễu: KNN thường đạt kết quả tốt khi xử lý các bộ dữ liệu có giá trị nhiễu.</a:t>
            </a:r>
            <a:endParaRPr lang="en-US" dirty="0"/>
          </a:p>
          <a:p>
            <a:pPr marL="0" lvl="0" indent="0">
              <a:buNone/>
            </a:pPr>
            <a:endParaRPr lang="en-US" dirty="0"/>
          </a:p>
          <a:p>
            <a:pPr marL="0" lvl="0" indent="0">
              <a:buNone/>
            </a:pPr>
            <a:r>
              <a:rPr lang="vi-VN" dirty="0"/>
              <a:t>Tóm lại, cây quyết định được sử dụng phổ biến trong các lĩnh vực như kinh doanh, y tế, khoa học dữ liệu... để giúp quyết định trong các vấn đề phức tạp và có tính quyết định cao.</a:t>
            </a:r>
            <a:endParaRPr dirty="0"/>
          </a:p>
        </p:txBody>
      </p:sp>
    </p:spTree>
    <p:extLst>
      <p:ext uri="{BB962C8B-B14F-4D97-AF65-F5344CB8AC3E}">
        <p14:creationId xmlns:p14="http://schemas.microsoft.com/office/powerpoint/2010/main" val="1276176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69"/>
          <p:cNvSpPr txBox="1">
            <a:spLocks noGrp="1"/>
          </p:cNvSpPr>
          <p:nvPr>
            <p:ph type="title"/>
          </p:nvPr>
        </p:nvSpPr>
        <p:spPr>
          <a:xfrm>
            <a:off x="1372199" y="3211088"/>
            <a:ext cx="6399600" cy="73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DEMO CODE</a:t>
            </a:r>
            <a:endParaRPr dirty="0"/>
          </a:p>
        </p:txBody>
      </p:sp>
      <p:grpSp>
        <p:nvGrpSpPr>
          <p:cNvPr id="747" name="Google Shape;747;p69"/>
          <p:cNvGrpSpPr/>
          <p:nvPr/>
        </p:nvGrpSpPr>
        <p:grpSpPr>
          <a:xfrm>
            <a:off x="6968225" y="1501913"/>
            <a:ext cx="1154625" cy="1014150"/>
            <a:chOff x="6968225" y="1501913"/>
            <a:chExt cx="1154625" cy="1014150"/>
          </a:xfrm>
        </p:grpSpPr>
        <p:grpSp>
          <p:nvGrpSpPr>
            <p:cNvPr id="748" name="Google Shape;748;p69"/>
            <p:cNvGrpSpPr/>
            <p:nvPr/>
          </p:nvGrpSpPr>
          <p:grpSpPr>
            <a:xfrm flipH="1">
              <a:off x="6968225" y="2085563"/>
              <a:ext cx="1154625" cy="430500"/>
              <a:chOff x="4042650" y="642025"/>
              <a:chExt cx="1154625" cy="430500"/>
            </a:xfrm>
          </p:grpSpPr>
          <p:sp>
            <p:nvSpPr>
              <p:cNvPr id="749" name="Google Shape;749;p69"/>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9"/>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69"/>
            <p:cNvSpPr/>
            <p:nvPr/>
          </p:nvSpPr>
          <p:spPr>
            <a:xfrm flipH="1">
              <a:off x="7624850" y="150191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69"/>
          <p:cNvGrpSpPr/>
          <p:nvPr/>
        </p:nvGrpSpPr>
        <p:grpSpPr>
          <a:xfrm rot="5400000">
            <a:off x="359852" y="1089229"/>
            <a:ext cx="1163678" cy="63948"/>
            <a:chOff x="3779200" y="1371600"/>
            <a:chExt cx="1992600" cy="109500"/>
          </a:xfrm>
        </p:grpSpPr>
        <p:sp>
          <p:nvSpPr>
            <p:cNvPr id="753" name="Google Shape;753;p69"/>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9"/>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9"/>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9"/>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9"/>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9"/>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69"/>
          <p:cNvGrpSpPr/>
          <p:nvPr/>
        </p:nvGrpSpPr>
        <p:grpSpPr>
          <a:xfrm rot="5400000">
            <a:off x="606877" y="1089229"/>
            <a:ext cx="1163678" cy="63948"/>
            <a:chOff x="3779200" y="1371600"/>
            <a:chExt cx="1992600" cy="109500"/>
          </a:xfrm>
        </p:grpSpPr>
        <p:sp>
          <p:nvSpPr>
            <p:cNvPr id="760" name="Google Shape;760;p69"/>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9"/>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9"/>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9"/>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9"/>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9"/>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66" name="Google Shape;766;p69"/>
          <p:cNvPicPr preferRelativeResize="0"/>
          <p:nvPr/>
        </p:nvPicPr>
        <p:blipFill rotWithShape="1">
          <a:blip r:embed="rId3">
            <a:alphaModFix/>
          </a:blip>
          <a:srcRect t="6539" b="4602"/>
          <a:stretch/>
        </p:blipFill>
        <p:spPr>
          <a:xfrm>
            <a:off x="2865675" y="446900"/>
            <a:ext cx="3412649" cy="2104525"/>
          </a:xfrm>
          <a:prstGeom prst="rect">
            <a:avLst/>
          </a:prstGeom>
          <a:noFill/>
          <a:ln>
            <a:noFill/>
          </a:ln>
        </p:spPr>
      </p:pic>
    </p:spTree>
    <p:extLst>
      <p:ext uri="{BB962C8B-B14F-4D97-AF65-F5344CB8AC3E}">
        <p14:creationId xmlns:p14="http://schemas.microsoft.com/office/powerpoint/2010/main" val="67364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5"/>
                                        </p:tgtEl>
                                        <p:attrNameLst>
                                          <p:attrName>style.visibility</p:attrName>
                                        </p:attrNameLst>
                                      </p:cBhvr>
                                      <p:to>
                                        <p:strVal val="visible"/>
                                      </p:to>
                                    </p:set>
                                    <p:anim calcmode="lin" valueType="num">
                                      <p:cBhvr additive="base">
                                        <p:cTn id="7" dur="1000"/>
                                        <p:tgtEl>
                                          <p:spTgt spid="745"/>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766"/>
                                        </p:tgtEl>
                                        <p:attrNameLst>
                                          <p:attrName>style.visibility</p:attrName>
                                        </p:attrNameLst>
                                      </p:cBhvr>
                                      <p:to>
                                        <p:strVal val="visible"/>
                                      </p:to>
                                    </p:set>
                                    <p:anim calcmode="lin" valueType="num">
                                      <p:cBhvr additive="base">
                                        <p:cTn id="10" dur="1000"/>
                                        <p:tgtEl>
                                          <p:spTgt spid="766"/>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747"/>
                                        </p:tgtEl>
                                        <p:attrNameLst>
                                          <p:attrName>style.visibility</p:attrName>
                                        </p:attrNameLst>
                                      </p:cBhvr>
                                      <p:to>
                                        <p:strVal val="visible"/>
                                      </p:to>
                                    </p:set>
                                    <p:anim calcmode="lin" valueType="num">
                                      <p:cBhvr additive="base">
                                        <p:cTn id="15" dur="1000"/>
                                        <p:tgtEl>
                                          <p:spTgt spid="74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63"/>
          <p:cNvSpPr/>
          <p:nvPr/>
        </p:nvSpPr>
        <p:spPr>
          <a:xfrm>
            <a:off x="257800" y="121777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3"/>
          <p:cNvSpPr/>
          <p:nvPr/>
        </p:nvSpPr>
        <p:spPr>
          <a:xfrm>
            <a:off x="1212025" y="3289663"/>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3"/>
          <p:cNvSpPr/>
          <p:nvPr/>
        </p:nvSpPr>
        <p:spPr>
          <a:xfrm>
            <a:off x="4849500" y="1968588"/>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3"/>
          <p:cNvSpPr/>
          <p:nvPr/>
        </p:nvSpPr>
        <p:spPr>
          <a:xfrm>
            <a:off x="4849500" y="3289663"/>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3"/>
          <p:cNvSpPr/>
          <p:nvPr/>
        </p:nvSpPr>
        <p:spPr>
          <a:xfrm>
            <a:off x="1212025" y="1968588"/>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Decision Tree</a:t>
            </a:r>
            <a:endParaRPr dirty="0"/>
          </a:p>
        </p:txBody>
      </p:sp>
      <p:sp>
        <p:nvSpPr>
          <p:cNvPr id="623" name="Google Shape;623;p63"/>
          <p:cNvSpPr txBox="1">
            <a:spLocks noGrp="1"/>
          </p:cNvSpPr>
          <p:nvPr>
            <p:ph type="title"/>
          </p:nvPr>
        </p:nvSpPr>
        <p:spPr>
          <a:xfrm>
            <a:off x="2115300" y="1852463"/>
            <a:ext cx="2179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Thuật</a:t>
            </a:r>
            <a:r>
              <a:rPr lang="en-US" dirty="0"/>
              <a:t> </a:t>
            </a:r>
            <a:r>
              <a:rPr lang="en-US" dirty="0" err="1"/>
              <a:t>toán</a:t>
            </a:r>
            <a:endParaRPr dirty="0"/>
          </a:p>
        </p:txBody>
      </p:sp>
      <p:sp>
        <p:nvSpPr>
          <p:cNvPr id="624" name="Google Shape;624;p63"/>
          <p:cNvSpPr txBox="1">
            <a:spLocks noGrp="1"/>
          </p:cNvSpPr>
          <p:nvPr>
            <p:ph type="subTitle" idx="1"/>
          </p:nvPr>
        </p:nvSpPr>
        <p:spPr>
          <a:xfrm>
            <a:off x="2115300" y="2340710"/>
            <a:ext cx="21792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Các</a:t>
            </a:r>
            <a:r>
              <a:rPr lang="en-US" dirty="0"/>
              <a:t> b</a:t>
            </a:r>
            <a:r>
              <a:rPr lang="vi-VN" dirty="0"/>
              <a:t>ư</a:t>
            </a:r>
            <a:r>
              <a:rPr lang="en-US" dirty="0" err="1"/>
              <a:t>ớc</a:t>
            </a:r>
            <a:r>
              <a:rPr lang="en-US" dirty="0"/>
              <a:t> </a:t>
            </a:r>
            <a:r>
              <a:rPr lang="en-US" dirty="0" err="1"/>
              <a:t>và</a:t>
            </a:r>
            <a:r>
              <a:rPr lang="en-US" dirty="0"/>
              <a:t> </a:t>
            </a:r>
            <a:r>
              <a:rPr lang="en-US" dirty="0" err="1"/>
              <a:t>ví</a:t>
            </a:r>
            <a:r>
              <a:rPr lang="en-US" dirty="0"/>
              <a:t> </a:t>
            </a:r>
            <a:r>
              <a:rPr lang="en-US" dirty="0" err="1"/>
              <a:t>dụ</a:t>
            </a:r>
            <a:r>
              <a:rPr lang="en-US" dirty="0"/>
              <a:t> </a:t>
            </a:r>
            <a:r>
              <a:rPr lang="en-US" dirty="0" err="1"/>
              <a:t>từng</a:t>
            </a:r>
            <a:r>
              <a:rPr lang="en-US" dirty="0"/>
              <a:t> b</a:t>
            </a:r>
            <a:r>
              <a:rPr lang="vi-VN" dirty="0"/>
              <a:t>ư</a:t>
            </a:r>
            <a:r>
              <a:rPr lang="en-US" dirty="0" err="1"/>
              <a:t>ớc</a:t>
            </a:r>
            <a:r>
              <a:rPr lang="en-US" dirty="0"/>
              <a:t> </a:t>
            </a:r>
            <a:r>
              <a:rPr lang="en-US" dirty="0" err="1"/>
              <a:t>của</a:t>
            </a:r>
            <a:r>
              <a:rPr lang="en-US" dirty="0"/>
              <a:t> </a:t>
            </a:r>
            <a:r>
              <a:rPr lang="en-US" dirty="0" err="1"/>
              <a:t>thuật</a:t>
            </a:r>
            <a:r>
              <a:rPr lang="en-US" dirty="0"/>
              <a:t> </a:t>
            </a:r>
            <a:r>
              <a:rPr lang="en-US" dirty="0" err="1"/>
              <a:t>toán</a:t>
            </a:r>
            <a:endParaRPr dirty="0"/>
          </a:p>
        </p:txBody>
      </p:sp>
      <p:sp>
        <p:nvSpPr>
          <p:cNvPr id="625" name="Google Shape;625;p63"/>
          <p:cNvSpPr txBox="1">
            <a:spLocks noGrp="1"/>
          </p:cNvSpPr>
          <p:nvPr>
            <p:ph type="title" idx="2"/>
          </p:nvPr>
        </p:nvSpPr>
        <p:spPr>
          <a:xfrm>
            <a:off x="2045549" y="3274778"/>
            <a:ext cx="1994072"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Tr</a:t>
            </a:r>
            <a:r>
              <a:rPr lang="vi-VN" dirty="0"/>
              <a:t>ư</a:t>
            </a:r>
            <a:r>
              <a:rPr lang="en-US" dirty="0" err="1"/>
              <a:t>ờng</a:t>
            </a:r>
            <a:r>
              <a:rPr lang="en-US" dirty="0"/>
              <a:t> </a:t>
            </a:r>
            <a:r>
              <a:rPr lang="en-US" dirty="0" err="1"/>
              <a:t>hợp</a:t>
            </a:r>
            <a:r>
              <a:rPr lang="en-US" dirty="0"/>
              <a:t> </a:t>
            </a:r>
            <a:r>
              <a:rPr lang="en-US" dirty="0" err="1"/>
              <a:t>sử</a:t>
            </a:r>
            <a:r>
              <a:rPr lang="en-US" dirty="0"/>
              <a:t> </a:t>
            </a:r>
            <a:r>
              <a:rPr lang="en-US" dirty="0" err="1"/>
              <a:t>dụng</a:t>
            </a:r>
            <a:endParaRPr dirty="0"/>
          </a:p>
        </p:txBody>
      </p:sp>
      <p:sp>
        <p:nvSpPr>
          <p:cNvPr id="626" name="Google Shape;626;p63"/>
          <p:cNvSpPr txBox="1">
            <a:spLocks noGrp="1"/>
          </p:cNvSpPr>
          <p:nvPr>
            <p:ph type="subTitle" idx="3"/>
          </p:nvPr>
        </p:nvSpPr>
        <p:spPr>
          <a:xfrm>
            <a:off x="2057877" y="3886290"/>
            <a:ext cx="21792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Khi</a:t>
            </a:r>
            <a:r>
              <a:rPr lang="en-US" dirty="0"/>
              <a:t> </a:t>
            </a:r>
            <a:r>
              <a:rPr lang="en-US" dirty="0" err="1"/>
              <a:t>nào</a:t>
            </a:r>
            <a:r>
              <a:rPr lang="en-US" dirty="0"/>
              <a:t> </a:t>
            </a:r>
            <a:r>
              <a:rPr lang="en-US" dirty="0" err="1"/>
              <a:t>nên</a:t>
            </a:r>
            <a:r>
              <a:rPr lang="en-US" dirty="0"/>
              <a:t>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a:t>
            </a:r>
            <a:endParaRPr dirty="0"/>
          </a:p>
        </p:txBody>
      </p:sp>
      <p:sp>
        <p:nvSpPr>
          <p:cNvPr id="627" name="Google Shape;627;p63"/>
          <p:cNvSpPr txBox="1">
            <a:spLocks noGrp="1"/>
          </p:cNvSpPr>
          <p:nvPr>
            <p:ph type="title" idx="4"/>
          </p:nvPr>
        </p:nvSpPr>
        <p:spPr>
          <a:xfrm>
            <a:off x="5752774" y="1852463"/>
            <a:ext cx="2671226"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Ưu</a:t>
            </a:r>
            <a:r>
              <a:rPr lang="en-US" dirty="0"/>
              <a:t>, </a:t>
            </a:r>
            <a:r>
              <a:rPr lang="en-US" dirty="0" err="1"/>
              <a:t>nh</a:t>
            </a:r>
            <a:r>
              <a:rPr lang="vi-VN" dirty="0"/>
              <a:t>ư</a:t>
            </a:r>
            <a:r>
              <a:rPr lang="en-US" dirty="0" err="1"/>
              <a:t>ợc</a:t>
            </a:r>
            <a:r>
              <a:rPr lang="en-US" dirty="0"/>
              <a:t> </a:t>
            </a:r>
            <a:r>
              <a:rPr lang="en-US" dirty="0" err="1"/>
              <a:t>điểm</a:t>
            </a:r>
            <a:endParaRPr dirty="0"/>
          </a:p>
        </p:txBody>
      </p:sp>
      <p:sp>
        <p:nvSpPr>
          <p:cNvPr id="628" name="Google Shape;628;p63"/>
          <p:cNvSpPr txBox="1">
            <a:spLocks noGrp="1"/>
          </p:cNvSpPr>
          <p:nvPr>
            <p:ph type="subTitle" idx="5"/>
          </p:nvPr>
        </p:nvSpPr>
        <p:spPr>
          <a:xfrm>
            <a:off x="5752774" y="2340710"/>
            <a:ext cx="2489741"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Ưu</a:t>
            </a:r>
            <a:r>
              <a:rPr lang="en-US" dirty="0"/>
              <a:t> </a:t>
            </a:r>
            <a:r>
              <a:rPr lang="en-US" dirty="0" err="1"/>
              <a:t>điểm</a:t>
            </a:r>
            <a:r>
              <a:rPr lang="en-US" dirty="0"/>
              <a:t>, </a:t>
            </a:r>
            <a:r>
              <a:rPr lang="en-US" dirty="0" err="1"/>
              <a:t>nh</a:t>
            </a:r>
            <a:r>
              <a:rPr lang="vi-VN" dirty="0"/>
              <a:t>ư</a:t>
            </a:r>
            <a:r>
              <a:rPr lang="en-US" dirty="0" err="1"/>
              <a:t>ợc</a:t>
            </a:r>
            <a:r>
              <a:rPr lang="en-US" dirty="0"/>
              <a:t> </a:t>
            </a:r>
            <a:r>
              <a:rPr lang="en-US" dirty="0" err="1"/>
              <a:t>điểm</a:t>
            </a:r>
            <a:r>
              <a:rPr lang="en-US" dirty="0"/>
              <a:t> </a:t>
            </a:r>
            <a:r>
              <a:rPr lang="en-US" dirty="0" err="1"/>
              <a:t>của</a:t>
            </a:r>
            <a:r>
              <a:rPr lang="en-US" dirty="0"/>
              <a:t> </a:t>
            </a:r>
            <a:r>
              <a:rPr lang="en-US" dirty="0" err="1"/>
              <a:t>thuật</a:t>
            </a:r>
            <a:r>
              <a:rPr lang="en-US" dirty="0"/>
              <a:t> </a:t>
            </a:r>
            <a:r>
              <a:rPr lang="en-US" dirty="0" err="1"/>
              <a:t>toán</a:t>
            </a:r>
            <a:endParaRPr dirty="0"/>
          </a:p>
        </p:txBody>
      </p:sp>
      <p:sp>
        <p:nvSpPr>
          <p:cNvPr id="629" name="Google Shape;629;p63"/>
          <p:cNvSpPr txBox="1">
            <a:spLocks noGrp="1"/>
          </p:cNvSpPr>
          <p:nvPr>
            <p:ph type="title" idx="6"/>
          </p:nvPr>
        </p:nvSpPr>
        <p:spPr>
          <a:xfrm>
            <a:off x="5752779" y="3155643"/>
            <a:ext cx="2179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Demo</a:t>
            </a:r>
            <a:endParaRPr dirty="0"/>
          </a:p>
        </p:txBody>
      </p:sp>
      <p:sp>
        <p:nvSpPr>
          <p:cNvPr id="630" name="Google Shape;630;p63"/>
          <p:cNvSpPr txBox="1">
            <a:spLocks noGrp="1"/>
          </p:cNvSpPr>
          <p:nvPr>
            <p:ph type="subTitle" idx="7"/>
          </p:nvPr>
        </p:nvSpPr>
        <p:spPr>
          <a:xfrm>
            <a:off x="5752775" y="3643890"/>
            <a:ext cx="21792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Demo code </a:t>
            </a:r>
            <a:r>
              <a:rPr lang="en-US" dirty="0" err="1"/>
              <a:t>của</a:t>
            </a:r>
            <a:r>
              <a:rPr lang="en-US" dirty="0"/>
              <a:t> </a:t>
            </a:r>
            <a:r>
              <a:rPr lang="en-US" dirty="0" err="1"/>
              <a:t>thuật</a:t>
            </a:r>
            <a:r>
              <a:rPr lang="en-US" dirty="0"/>
              <a:t> </a:t>
            </a:r>
            <a:r>
              <a:rPr lang="en-US" dirty="0" err="1"/>
              <a:t>toán</a:t>
            </a:r>
            <a:endParaRPr dirty="0"/>
          </a:p>
        </p:txBody>
      </p:sp>
      <p:sp>
        <p:nvSpPr>
          <p:cNvPr id="631" name="Google Shape;631;p63"/>
          <p:cNvSpPr txBox="1">
            <a:spLocks noGrp="1"/>
          </p:cNvSpPr>
          <p:nvPr>
            <p:ph type="title" idx="8"/>
          </p:nvPr>
        </p:nvSpPr>
        <p:spPr>
          <a:xfrm>
            <a:off x="1212025" y="2135238"/>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32" name="Google Shape;632;p63"/>
          <p:cNvSpPr txBox="1">
            <a:spLocks noGrp="1"/>
          </p:cNvSpPr>
          <p:nvPr>
            <p:ph type="title" idx="9"/>
          </p:nvPr>
        </p:nvSpPr>
        <p:spPr>
          <a:xfrm>
            <a:off x="1212025" y="3456313"/>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33" name="Google Shape;633;p63"/>
          <p:cNvSpPr txBox="1">
            <a:spLocks noGrp="1"/>
          </p:cNvSpPr>
          <p:nvPr>
            <p:ph type="title" idx="13"/>
          </p:nvPr>
        </p:nvSpPr>
        <p:spPr>
          <a:xfrm>
            <a:off x="4849500" y="2135238"/>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34" name="Google Shape;634;p63"/>
          <p:cNvSpPr txBox="1">
            <a:spLocks noGrp="1"/>
          </p:cNvSpPr>
          <p:nvPr>
            <p:ph type="title" idx="14"/>
          </p:nvPr>
        </p:nvSpPr>
        <p:spPr>
          <a:xfrm>
            <a:off x="4849500" y="3456313"/>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635" name="Google Shape;635;p63"/>
          <p:cNvGrpSpPr/>
          <p:nvPr/>
        </p:nvGrpSpPr>
        <p:grpSpPr>
          <a:xfrm rot="5400000" flipH="1">
            <a:off x="7772276" y="3210773"/>
            <a:ext cx="2029024" cy="1088542"/>
            <a:chOff x="773350" y="518000"/>
            <a:chExt cx="2757950" cy="1479600"/>
          </a:xfrm>
        </p:grpSpPr>
        <p:sp>
          <p:nvSpPr>
            <p:cNvPr id="636" name="Google Shape;636;p6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39" name="Google Shape;639;p63"/>
          <p:cNvPicPr preferRelativeResize="0"/>
          <p:nvPr/>
        </p:nvPicPr>
        <p:blipFill>
          <a:blip r:embed="rId3">
            <a:alphaModFix/>
          </a:blip>
          <a:stretch>
            <a:fillRect/>
          </a:stretch>
        </p:blipFill>
        <p:spPr>
          <a:xfrm>
            <a:off x="-129458" y="0"/>
            <a:ext cx="2441750" cy="1479701"/>
          </a:xfrm>
          <a:prstGeom prst="rect">
            <a:avLst/>
          </a:prstGeom>
          <a:noFill/>
          <a:ln>
            <a:noFill/>
          </a:ln>
        </p:spPr>
      </p:pic>
      <p:grpSp>
        <p:nvGrpSpPr>
          <p:cNvPr id="640" name="Google Shape;640;p63"/>
          <p:cNvGrpSpPr/>
          <p:nvPr/>
        </p:nvGrpSpPr>
        <p:grpSpPr>
          <a:xfrm flipH="1">
            <a:off x="191" y="4320418"/>
            <a:ext cx="2598996" cy="484774"/>
            <a:chOff x="1298650" y="3255600"/>
            <a:chExt cx="3427850" cy="639375"/>
          </a:xfrm>
        </p:grpSpPr>
        <p:sp>
          <p:nvSpPr>
            <p:cNvPr id="641" name="Google Shape;641;p6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3"/>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63"/>
          <p:cNvGrpSpPr/>
          <p:nvPr/>
        </p:nvGrpSpPr>
        <p:grpSpPr>
          <a:xfrm rot="10800000" flipH="1">
            <a:off x="6545016" y="1175943"/>
            <a:ext cx="2598996" cy="484774"/>
            <a:chOff x="1298650" y="3255600"/>
            <a:chExt cx="3427850" cy="639375"/>
          </a:xfrm>
        </p:grpSpPr>
        <p:sp>
          <p:nvSpPr>
            <p:cNvPr id="644" name="Google Shape;644;p6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3"/>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63"/>
          <p:cNvGrpSpPr/>
          <p:nvPr/>
        </p:nvGrpSpPr>
        <p:grpSpPr>
          <a:xfrm>
            <a:off x="3990152" y="1386354"/>
            <a:ext cx="1163678" cy="63948"/>
            <a:chOff x="3779200" y="1371600"/>
            <a:chExt cx="1992600" cy="109500"/>
          </a:xfrm>
        </p:grpSpPr>
        <p:sp>
          <p:nvSpPr>
            <p:cNvPr id="647" name="Google Shape;647;p63"/>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3"/>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3"/>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3"/>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3"/>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3"/>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6543100"/>
      </p:ext>
    </p:extLst>
  </p:cSld>
  <p:clrMapOvr>
    <a:masterClrMapping/>
  </p:clrMapOvr>
</p:sld>
</file>

<file path=ppt/theme/theme1.xml><?xml version="1.0" encoding="utf-8"?>
<a:theme xmlns:a="http://schemas.openxmlformats.org/drawingml/2006/main"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1280</Words>
  <Application>Microsoft Office PowerPoint</Application>
  <PresentationFormat>On-screen Show (16:9)</PresentationFormat>
  <Paragraphs>135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Roboto Condensed Light</vt:lpstr>
      <vt:lpstr>IBM Plex Sans Medium</vt:lpstr>
      <vt:lpstr>Arial</vt:lpstr>
      <vt:lpstr>IBM Plex Sans</vt:lpstr>
      <vt:lpstr>Korean AI Agency Pitch Deck XL by Slidesgo</vt:lpstr>
      <vt:lpstr>MACHINE LEARNING  KNN DECISION TREE</vt:lpstr>
      <vt:lpstr>Group 25</vt:lpstr>
      <vt:lpstr>KNN</vt:lpstr>
      <vt:lpstr>Thuật toán KNN</vt:lpstr>
      <vt:lpstr>Thuật toán KNN</vt:lpstr>
      <vt:lpstr>Ưu, nhược điểm của KNN</vt:lpstr>
      <vt:lpstr>Trường hợp sử dụng</vt:lpstr>
      <vt:lpstr>DEMO CODE</vt:lpstr>
      <vt:lpstr>Decision Tree</vt:lpstr>
      <vt:lpstr>Thuật toán Decision Tree</vt:lpstr>
      <vt:lpstr>Ưu, nhược điểm của Decision Tree</vt:lpstr>
      <vt:lpstr>Thuật toán Decision Tree</vt:lpstr>
      <vt:lpstr>Thuật toán Decision Tree</vt:lpstr>
      <vt:lpstr>Trường hợp sử dụng</vt:lpstr>
      <vt:lpstr>DEMO CODE</vt:lpstr>
      <vt:lpstr>Thanks for your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KNN DECISION TREE</dc:title>
  <dc:creator>DELL 7510</dc:creator>
  <cp:lastModifiedBy>N19DCCN131</cp:lastModifiedBy>
  <cp:revision>14</cp:revision>
  <dcterms:modified xsi:type="dcterms:W3CDTF">2023-05-08T17:30:42Z</dcterms:modified>
</cp:coreProperties>
</file>