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7" r:id="rId5"/>
    <p:sldId id="272" r:id="rId6"/>
    <p:sldId id="261" r:id="rId7"/>
    <p:sldId id="266" r:id="rId8"/>
    <p:sldId id="274" r:id="rId9"/>
    <p:sldId id="309" r:id="rId10"/>
    <p:sldId id="295" r:id="rId11"/>
    <p:sldId id="308" r:id="rId12"/>
    <p:sldId id="310" r:id="rId13"/>
    <p:sldId id="284" r:id="rId14"/>
    <p:sldId id="275" r:id="rId15"/>
    <p:sldId id="260" r:id="rId16"/>
    <p:sldId id="273"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86" d="100"/>
          <a:sy n="86" d="100"/>
        </p:scale>
        <p:origin x="826" y="7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0088009" y="539067"/>
            <a:ext cx="1262227" cy="310203"/>
            <a:chOff x="3275856" y="1242391"/>
            <a:chExt cx="1656184" cy="407020"/>
          </a:xfrm>
        </p:grpSpPr>
        <p:sp>
          <p:nvSpPr>
            <p:cNvPr id="11" name="Rounded Rectangle 10"/>
            <p:cNvSpPr/>
            <p:nvPr/>
          </p:nvSpPr>
          <p:spPr>
            <a:xfrm>
              <a:off x="3275856" y="1242391"/>
              <a:ext cx="1656184" cy="407020"/>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2"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C221F751-3C5B-4561-AD14-8637C5B66736}"/>
              </a:ext>
            </a:extLst>
          </p:cNvPr>
          <p:cNvSpPr txBox="1"/>
          <p:nvPr/>
        </p:nvSpPr>
        <p:spPr>
          <a:xfrm>
            <a:off x="6581275" y="2463835"/>
            <a:ext cx="5610577" cy="923330"/>
          </a:xfrm>
          <a:prstGeom prst="rect">
            <a:avLst/>
          </a:prstGeom>
          <a:noFill/>
        </p:spPr>
        <p:txBody>
          <a:bodyPr wrap="square" rtlCol="0" anchor="ctr">
            <a:spAutoFit/>
          </a:bodyPr>
          <a:lstStyle/>
          <a:p>
            <a:r>
              <a:rPr lang="en-US" altLang="ko-KR" sz="5400" dirty="0">
                <a:solidFill>
                  <a:schemeClr val="bg1"/>
                </a:solidFill>
                <a:cs typeface="Arial" pitchFamily="34" charset="0"/>
              </a:rPr>
              <a:t>Neural Network</a:t>
            </a:r>
            <a:endParaRPr lang="ko-KR" altLang="en-US" sz="54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603662" y="2689310"/>
            <a:ext cx="5446295" cy="1479379"/>
          </a:xfrm>
          <a:prstGeom prst="rect">
            <a:avLst/>
          </a:prstGeom>
          <a:noFill/>
        </p:spPr>
        <p:txBody>
          <a:bodyPr wrap="square" rtlCol="0" anchor="ctr">
            <a:spAutoFit/>
          </a:bodyPr>
          <a:lstStyle/>
          <a:p>
            <a:pPr>
              <a:lnSpc>
                <a:spcPts val="5400"/>
              </a:lnSpc>
            </a:pPr>
            <a:r>
              <a:rPr lang="en-US" altLang="ko-KR" sz="6000" dirty="0">
                <a:solidFill>
                  <a:schemeClr val="tx1">
                    <a:lumMod val="75000"/>
                    <a:lumOff val="25000"/>
                  </a:schemeClr>
                </a:solidFill>
                <a:cs typeface="Arial" pitchFamily="34" charset="0"/>
              </a:rPr>
              <a:t>Tr</a:t>
            </a:r>
            <a:r>
              <a:rPr lang="vi-VN" altLang="ko-KR" sz="6000" dirty="0">
                <a:solidFill>
                  <a:schemeClr val="tx1">
                    <a:lumMod val="75000"/>
                    <a:lumOff val="25000"/>
                  </a:schemeClr>
                </a:solidFill>
                <a:cs typeface="Arial" pitchFamily="34" charset="0"/>
              </a:rPr>
              <a:t>ư</a:t>
            </a:r>
            <a:r>
              <a:rPr lang="en-US" altLang="ko-KR" sz="6000" dirty="0" err="1">
                <a:solidFill>
                  <a:schemeClr val="tx1">
                    <a:lumMod val="75000"/>
                    <a:lumOff val="25000"/>
                  </a:schemeClr>
                </a:solidFill>
                <a:cs typeface="Arial" pitchFamily="34" charset="0"/>
              </a:rPr>
              <a:t>ờng</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hợp</a:t>
            </a:r>
            <a:r>
              <a:rPr lang="en-US" altLang="ko-KR" sz="6000" dirty="0">
                <a:solidFill>
                  <a:schemeClr val="tx1">
                    <a:lumMod val="75000"/>
                    <a:lumOff val="25000"/>
                  </a:schemeClr>
                </a:solidFill>
                <a:cs typeface="Arial" pitchFamily="34" charset="0"/>
              </a:rPr>
              <a:t> </a:t>
            </a:r>
          </a:p>
          <a:p>
            <a:pPr>
              <a:lnSpc>
                <a:spcPts val="5400"/>
              </a:lnSpc>
            </a:pPr>
            <a:r>
              <a:rPr lang="en-US" altLang="ko-KR" sz="6000" dirty="0" err="1">
                <a:solidFill>
                  <a:schemeClr val="tx1">
                    <a:lumMod val="75000"/>
                    <a:lumOff val="25000"/>
                  </a:schemeClr>
                </a:solidFill>
                <a:cs typeface="Arial" pitchFamily="34" charset="0"/>
              </a:rPr>
              <a:t>sử</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dụng</a:t>
            </a:r>
            <a:endParaRPr lang="ko-KR" altLang="en-US" sz="60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80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Tr</a:t>
            </a:r>
            <a:r>
              <a:rPr lang="vi-VN" dirty="0"/>
              <a:t>ư</a:t>
            </a:r>
            <a:r>
              <a:rPr lang="en-US" dirty="0" err="1"/>
              <a:t>ờng</a:t>
            </a:r>
            <a:r>
              <a:rPr lang="en-US" dirty="0"/>
              <a:t> </a:t>
            </a:r>
            <a:r>
              <a:rPr lang="en-US" dirty="0" err="1"/>
              <a:t>hợp</a:t>
            </a:r>
            <a:r>
              <a:rPr lang="en-US" dirty="0"/>
              <a:t> </a:t>
            </a:r>
            <a:r>
              <a:rPr lang="en-US" dirty="0" err="1"/>
              <a:t>sử</a:t>
            </a:r>
            <a:r>
              <a:rPr lang="en-US" dirty="0"/>
              <a:t> </a:t>
            </a:r>
            <a:r>
              <a:rPr lang="en-US" dirty="0" err="1"/>
              <a:t>dụng</a:t>
            </a:r>
            <a:endParaRPr lang="en-US" dirty="0"/>
          </a:p>
        </p:txBody>
      </p:sp>
      <p:sp>
        <p:nvSpPr>
          <p:cNvPr id="3" name="Pentagon 1">
            <a:extLst>
              <a:ext uri="{FF2B5EF4-FFF2-40B4-BE49-F238E27FC236}">
                <a16:creationId xmlns:a16="http://schemas.microsoft.com/office/drawing/2014/main" id="{9C5BAAA4-75DF-47A7-9ACB-C0AD904AA8C7}"/>
              </a:ext>
            </a:extLst>
          </p:cNvPr>
          <p:cNvSpPr/>
          <p:nvPr/>
        </p:nvSpPr>
        <p:spPr>
          <a:xfrm rot="18900000">
            <a:off x="383440" y="2495347"/>
            <a:ext cx="4189248" cy="1080000"/>
          </a:xfrm>
          <a:custGeom>
            <a:avLst/>
            <a:gdLst/>
            <a:ahLst/>
            <a:cxnLst/>
            <a:rect l="l" t="t" r="r" b="b"/>
            <a:pathLst>
              <a:path w="3836913" h="1080000">
                <a:moveTo>
                  <a:pt x="3836913" y="540000"/>
                </a:moveTo>
                <a:lnTo>
                  <a:pt x="3296913" y="1080000"/>
                </a:lnTo>
                <a:lnTo>
                  <a:pt x="2272010" y="1080000"/>
                </a:lnTo>
                <a:lnTo>
                  <a:pt x="1564903" y="1080000"/>
                </a:lnTo>
                <a:lnTo>
                  <a:pt x="540000" y="1080000"/>
                </a:lnTo>
                <a:lnTo>
                  <a:pt x="0" y="540000"/>
                </a:lnTo>
                <a:lnTo>
                  <a:pt x="540000" y="0"/>
                </a:lnTo>
                <a:lnTo>
                  <a:pt x="1564903" y="0"/>
                </a:lnTo>
                <a:lnTo>
                  <a:pt x="2272010" y="0"/>
                </a:lnTo>
                <a:lnTo>
                  <a:pt x="329691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entagon 12">
            <a:extLst>
              <a:ext uri="{FF2B5EF4-FFF2-40B4-BE49-F238E27FC236}">
                <a16:creationId xmlns:a16="http://schemas.microsoft.com/office/drawing/2014/main" id="{C12B92E5-4410-4332-9ADF-2C50C4E04DB9}"/>
              </a:ext>
            </a:extLst>
          </p:cNvPr>
          <p:cNvSpPr/>
          <p:nvPr/>
        </p:nvSpPr>
        <p:spPr>
          <a:xfrm rot="18900000">
            <a:off x="1611035" y="3454439"/>
            <a:ext cx="3403129" cy="972000"/>
          </a:xfrm>
          <a:custGeom>
            <a:avLst/>
            <a:gdLst/>
            <a:ahLst/>
            <a:cxnLst/>
            <a:rect l="l" t="t" r="r" b="b"/>
            <a:pathLst>
              <a:path w="3116910" h="972000">
                <a:moveTo>
                  <a:pt x="3116910" y="486000"/>
                </a:moveTo>
                <a:lnTo>
                  <a:pt x="2630910" y="972000"/>
                </a:lnTo>
                <a:lnTo>
                  <a:pt x="1912007" y="972000"/>
                </a:lnTo>
                <a:lnTo>
                  <a:pt x="1204903" y="972000"/>
                </a:lnTo>
                <a:lnTo>
                  <a:pt x="486000" y="972000"/>
                </a:lnTo>
                <a:lnTo>
                  <a:pt x="0" y="486000"/>
                </a:lnTo>
                <a:lnTo>
                  <a:pt x="486000" y="0"/>
                </a:lnTo>
                <a:lnTo>
                  <a:pt x="1204903" y="0"/>
                </a:lnTo>
                <a:lnTo>
                  <a:pt x="1912007" y="0"/>
                </a:lnTo>
                <a:lnTo>
                  <a:pt x="263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entagon 13">
            <a:extLst>
              <a:ext uri="{FF2B5EF4-FFF2-40B4-BE49-F238E27FC236}">
                <a16:creationId xmlns:a16="http://schemas.microsoft.com/office/drawing/2014/main" id="{4B9946FA-1165-464A-8C69-66A4DD638935}"/>
              </a:ext>
            </a:extLst>
          </p:cNvPr>
          <p:cNvSpPr/>
          <p:nvPr/>
        </p:nvSpPr>
        <p:spPr>
          <a:xfrm rot="18900000">
            <a:off x="2736807" y="4287328"/>
            <a:ext cx="2617013" cy="792000"/>
          </a:xfrm>
          <a:custGeom>
            <a:avLst/>
            <a:gdLst/>
            <a:ahLst/>
            <a:cxnLst/>
            <a:rect l="l" t="t" r="r" b="b"/>
            <a:pathLst>
              <a:path w="2396910" h="79200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entagon 14">
            <a:extLst>
              <a:ext uri="{FF2B5EF4-FFF2-40B4-BE49-F238E27FC236}">
                <a16:creationId xmlns:a16="http://schemas.microsoft.com/office/drawing/2014/main" id="{1263BD08-4C55-430B-B265-32EFC8EDF06F}"/>
              </a:ext>
            </a:extLst>
          </p:cNvPr>
          <p:cNvSpPr/>
          <p:nvPr/>
        </p:nvSpPr>
        <p:spPr>
          <a:xfrm rot="18900000">
            <a:off x="3735298" y="4967059"/>
            <a:ext cx="1830897" cy="612000"/>
          </a:xfrm>
          <a:custGeom>
            <a:avLst/>
            <a:gdLst/>
            <a:ahLst/>
            <a:cxnLst/>
            <a:rect l="l" t="t" r="r" b="b"/>
            <a:pathLst>
              <a:path w="1676910" h="612000">
                <a:moveTo>
                  <a:pt x="1676910" y="306000"/>
                </a:moveTo>
                <a:lnTo>
                  <a:pt x="1370910" y="612000"/>
                </a:lnTo>
                <a:lnTo>
                  <a:pt x="1192007" y="612000"/>
                </a:lnTo>
                <a:lnTo>
                  <a:pt x="484903" y="612000"/>
                </a:lnTo>
                <a:lnTo>
                  <a:pt x="306000" y="612000"/>
                </a:lnTo>
                <a:lnTo>
                  <a:pt x="0" y="306000"/>
                </a:lnTo>
                <a:lnTo>
                  <a:pt x="306000" y="0"/>
                </a:lnTo>
                <a:lnTo>
                  <a:pt x="484903" y="0"/>
                </a:lnTo>
                <a:lnTo>
                  <a:pt x="1192007" y="0"/>
                </a:lnTo>
                <a:lnTo>
                  <a:pt x="13709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t>Xử</a:t>
            </a:r>
            <a:r>
              <a:rPr lang="en-US" altLang="ko-KR" sz="1400" dirty="0"/>
              <a:t> </a:t>
            </a:r>
            <a:r>
              <a:rPr lang="en-US" altLang="ko-KR" sz="1400" dirty="0" err="1"/>
              <a:t>lí</a:t>
            </a:r>
            <a:r>
              <a:rPr lang="en-US" altLang="ko-KR" sz="1400" dirty="0"/>
              <a:t> </a:t>
            </a:r>
            <a:r>
              <a:rPr lang="en-US" altLang="ko-KR" sz="1400" dirty="0" err="1"/>
              <a:t>ngôn</a:t>
            </a:r>
            <a:r>
              <a:rPr lang="en-US" altLang="ko-KR" sz="1400" dirty="0"/>
              <a:t> </a:t>
            </a:r>
          </a:p>
          <a:p>
            <a:pPr algn="ctr"/>
            <a:r>
              <a:rPr lang="en-US" altLang="ko-KR" sz="1400" dirty="0" err="1"/>
              <a:t>ngữ</a:t>
            </a:r>
            <a:r>
              <a:rPr lang="en-US" altLang="ko-KR" sz="1400" dirty="0"/>
              <a:t> </a:t>
            </a:r>
          </a:p>
          <a:p>
            <a:pPr algn="ctr"/>
            <a:r>
              <a:rPr lang="en-US" altLang="ko-KR" sz="1400" dirty="0" err="1"/>
              <a:t>tự</a:t>
            </a:r>
            <a:r>
              <a:rPr lang="en-US" altLang="ko-KR" sz="1400" dirty="0"/>
              <a:t> </a:t>
            </a:r>
            <a:r>
              <a:rPr lang="en-US" altLang="ko-KR" sz="1400" dirty="0" err="1"/>
              <a:t>nhiên</a:t>
            </a:r>
            <a:endParaRPr lang="ko-KR" altLang="en-US" sz="1400" dirty="0"/>
          </a:p>
        </p:txBody>
      </p:sp>
      <p:sp>
        <p:nvSpPr>
          <p:cNvPr id="7" name="TextBox 6">
            <a:extLst>
              <a:ext uri="{FF2B5EF4-FFF2-40B4-BE49-F238E27FC236}">
                <a16:creationId xmlns:a16="http://schemas.microsoft.com/office/drawing/2014/main" id="{5F4344B6-2ADC-495C-A54E-20F6710C9E24}"/>
              </a:ext>
            </a:extLst>
          </p:cNvPr>
          <p:cNvSpPr txBox="1"/>
          <p:nvPr/>
        </p:nvSpPr>
        <p:spPr>
          <a:xfrm>
            <a:off x="3133584" y="1626257"/>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8" name="TextBox 7">
            <a:extLst>
              <a:ext uri="{FF2B5EF4-FFF2-40B4-BE49-F238E27FC236}">
                <a16:creationId xmlns:a16="http://schemas.microsoft.com/office/drawing/2014/main" id="{4B449202-6552-4623-B5E2-47B7C36FBAF6}"/>
              </a:ext>
            </a:extLst>
          </p:cNvPr>
          <p:cNvSpPr txBox="1"/>
          <p:nvPr/>
        </p:nvSpPr>
        <p:spPr>
          <a:xfrm>
            <a:off x="3701747" y="2769276"/>
            <a:ext cx="792088" cy="646331"/>
          </a:xfrm>
          <a:prstGeom prst="rect">
            <a:avLst/>
          </a:prstGeom>
          <a:noFill/>
        </p:spPr>
        <p:txBody>
          <a:bodyPr wrap="square"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9" name="TextBox 8">
            <a:extLst>
              <a:ext uri="{FF2B5EF4-FFF2-40B4-BE49-F238E27FC236}">
                <a16:creationId xmlns:a16="http://schemas.microsoft.com/office/drawing/2014/main" id="{1424391D-9B72-437A-963A-04F9C9C77959}"/>
              </a:ext>
            </a:extLst>
          </p:cNvPr>
          <p:cNvSpPr txBox="1"/>
          <p:nvPr/>
        </p:nvSpPr>
        <p:spPr>
          <a:xfrm>
            <a:off x="4279374" y="3767132"/>
            <a:ext cx="661844"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10" name="TextBox 9">
            <a:extLst>
              <a:ext uri="{FF2B5EF4-FFF2-40B4-BE49-F238E27FC236}">
                <a16:creationId xmlns:a16="http://schemas.microsoft.com/office/drawing/2014/main" id="{6D51C8B3-7224-47BE-9A05-17F64BA0EB41}"/>
              </a:ext>
            </a:extLst>
          </p:cNvPr>
          <p:cNvSpPr txBox="1"/>
          <p:nvPr/>
        </p:nvSpPr>
        <p:spPr>
          <a:xfrm>
            <a:off x="4659370" y="4644913"/>
            <a:ext cx="672988"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12" name="TextBox 11">
            <a:extLst>
              <a:ext uri="{FF2B5EF4-FFF2-40B4-BE49-F238E27FC236}">
                <a16:creationId xmlns:a16="http://schemas.microsoft.com/office/drawing/2014/main" id="{16FFF427-9AE4-4ECF-BE52-5B78F171C913}"/>
              </a:ext>
            </a:extLst>
          </p:cNvPr>
          <p:cNvSpPr txBox="1"/>
          <p:nvPr/>
        </p:nvSpPr>
        <p:spPr>
          <a:xfrm>
            <a:off x="5276688" y="4492602"/>
            <a:ext cx="5860801" cy="1200329"/>
          </a:xfrm>
          <a:prstGeom prst="rect">
            <a:avLst/>
          </a:prstGeom>
          <a:noFill/>
        </p:spPr>
        <p:txBody>
          <a:bodyPr wrap="square" rtlCol="0">
            <a:spAutoFit/>
          </a:bodyPr>
          <a:lstStyle/>
          <a:p>
            <a:pPr algn="r"/>
            <a:r>
              <a:rPr lang="vi-VN" dirty="0"/>
              <a:t>Neural network có thể được sử dụng để phân tích, diễn giải, và phản ứng với ngôn ngữ tự nhiên, như trong các công cụ dịch tự động và phân tích tâm trạng của khách hàng.</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5B3FF14A-A54D-4F8A-93BB-1FBEF82EC3A3}"/>
              </a:ext>
            </a:extLst>
          </p:cNvPr>
          <p:cNvSpPr txBox="1"/>
          <p:nvPr/>
        </p:nvSpPr>
        <p:spPr>
          <a:xfrm>
            <a:off x="5175117" y="3688668"/>
            <a:ext cx="5962372" cy="646331"/>
          </a:xfrm>
          <a:prstGeom prst="rect">
            <a:avLst/>
          </a:prstGeom>
          <a:noFill/>
        </p:spPr>
        <p:txBody>
          <a:bodyPr wrap="square" rtlCol="0">
            <a:spAutoFit/>
          </a:bodyPr>
          <a:lstStyle/>
          <a:p>
            <a:pPr algn="r"/>
            <a:r>
              <a:rPr lang="vi-VN" dirty="0"/>
              <a:t>Neural network có thể được sử dụng để trích xuất đặc trưng từ dữ liệu, ví dụ như nhận dạng khuôn mặt.</a:t>
            </a:r>
            <a:r>
              <a:rPr lang="en-US" altLang="ko-KR" sz="1200" dirty="0">
                <a:solidFill>
                  <a:schemeClr val="tx1">
                    <a:lumMod val="75000"/>
                    <a:lumOff val="25000"/>
                  </a:schemeClr>
                </a:solidFill>
                <a:cs typeface="Arial" pitchFamily="34" charset="0"/>
              </a:rPr>
              <a:t>.</a:t>
            </a:r>
            <a:r>
              <a:rPr lang="ko-KR" altLang="en-US" sz="1200" dirty="0">
                <a:solidFill>
                  <a:schemeClr val="tx1">
                    <a:lumMod val="75000"/>
                    <a:lumOff val="25000"/>
                  </a:schemeClr>
                </a:solidFill>
                <a:cs typeface="Arial" pitchFamily="34" charset="0"/>
              </a:rPr>
              <a:t> </a:t>
            </a:r>
          </a:p>
        </p:txBody>
      </p:sp>
      <p:sp>
        <p:nvSpPr>
          <p:cNvPr id="18" name="TextBox 17">
            <a:extLst>
              <a:ext uri="{FF2B5EF4-FFF2-40B4-BE49-F238E27FC236}">
                <a16:creationId xmlns:a16="http://schemas.microsoft.com/office/drawing/2014/main" id="{D9DADFF4-2357-411B-976B-6C483848D2C6}"/>
              </a:ext>
            </a:extLst>
          </p:cNvPr>
          <p:cNvSpPr txBox="1"/>
          <p:nvPr/>
        </p:nvSpPr>
        <p:spPr>
          <a:xfrm>
            <a:off x="5175682" y="2512057"/>
            <a:ext cx="5961807" cy="923330"/>
          </a:xfrm>
          <a:prstGeom prst="rect">
            <a:avLst/>
          </a:prstGeom>
          <a:noFill/>
        </p:spPr>
        <p:txBody>
          <a:bodyPr wrap="square" rtlCol="0">
            <a:spAutoFit/>
          </a:bodyPr>
          <a:lstStyle/>
          <a:p>
            <a:pPr algn="r"/>
            <a:r>
              <a:rPr lang="vi-VN" dirty="0"/>
              <a:t>Neural network có thể được sử dụng để dự đoán các thông tin về tương lai, ví dụ như dự đoán giá cổ phiếu hoặc doanh số bán hàng.</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4ADC38C9-BE08-444E-8A3B-3A59802AE487}"/>
              </a:ext>
            </a:extLst>
          </p:cNvPr>
          <p:cNvSpPr txBox="1"/>
          <p:nvPr/>
        </p:nvSpPr>
        <p:spPr>
          <a:xfrm>
            <a:off x="5175682" y="1643640"/>
            <a:ext cx="5961807" cy="646331"/>
          </a:xfrm>
          <a:prstGeom prst="rect">
            <a:avLst/>
          </a:prstGeom>
          <a:noFill/>
        </p:spPr>
        <p:txBody>
          <a:bodyPr wrap="square" rtlCol="0">
            <a:spAutoFit/>
          </a:bodyPr>
          <a:lstStyle/>
          <a:p>
            <a:pPr algn="r"/>
            <a:r>
              <a:rPr lang="vi-VN" dirty="0"/>
              <a:t>Neural network có thể được sử dụng để phân loại dữ liệu, ví dụ như phân loại email là spam hay không spam.</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9549202A-9649-41F7-9240-1F2EDF695C60}"/>
              </a:ext>
            </a:extLst>
          </p:cNvPr>
          <p:cNvSpPr txBox="1"/>
          <p:nvPr/>
        </p:nvSpPr>
        <p:spPr>
          <a:xfrm rot="18900000">
            <a:off x="1430379" y="2841191"/>
            <a:ext cx="2095367" cy="307777"/>
          </a:xfrm>
          <a:prstGeom prst="rect">
            <a:avLst/>
          </a:prstGeom>
          <a:noFill/>
        </p:spPr>
        <p:txBody>
          <a:bodyPr wrap="square" rtlCol="0">
            <a:spAutoFit/>
          </a:bodyPr>
          <a:lstStyle/>
          <a:p>
            <a:pPr algn="ctr"/>
            <a:r>
              <a:rPr lang="en-US" altLang="ko-KR" sz="1400" dirty="0" err="1">
                <a:solidFill>
                  <a:schemeClr val="bg1"/>
                </a:solidFill>
                <a:cs typeface="Arial" pitchFamily="34" charset="0"/>
              </a:rPr>
              <a:t>Phân</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loại</a:t>
            </a:r>
            <a:endParaRPr lang="en-US" altLang="ko-KR" sz="1400" dirty="0">
              <a:solidFill>
                <a:schemeClr val="bg1"/>
              </a:solidFill>
              <a:cs typeface="Arial" pitchFamily="34" charset="0"/>
            </a:endParaRPr>
          </a:p>
        </p:txBody>
      </p:sp>
      <p:sp>
        <p:nvSpPr>
          <p:cNvPr id="24" name="TextBox 23">
            <a:extLst>
              <a:ext uri="{FF2B5EF4-FFF2-40B4-BE49-F238E27FC236}">
                <a16:creationId xmlns:a16="http://schemas.microsoft.com/office/drawing/2014/main" id="{827FCEFC-B3D2-4804-9F04-95DD2C9774CB}"/>
              </a:ext>
            </a:extLst>
          </p:cNvPr>
          <p:cNvSpPr txBox="1"/>
          <p:nvPr/>
        </p:nvSpPr>
        <p:spPr>
          <a:xfrm rot="18900000">
            <a:off x="2396671" y="3804062"/>
            <a:ext cx="1869059" cy="307777"/>
          </a:xfrm>
          <a:prstGeom prst="rect">
            <a:avLst/>
          </a:prstGeom>
          <a:noFill/>
        </p:spPr>
        <p:txBody>
          <a:bodyPr wrap="square" rtlCol="0">
            <a:spAutoFit/>
          </a:bodyPr>
          <a:lstStyle/>
          <a:p>
            <a:pPr algn="ctr"/>
            <a:r>
              <a:rPr lang="en-US" altLang="ko-KR" sz="1400" dirty="0" err="1">
                <a:solidFill>
                  <a:schemeClr val="bg1"/>
                </a:solidFill>
                <a:cs typeface="Arial" pitchFamily="34" charset="0"/>
              </a:rPr>
              <a:t>Dự</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đoán</a:t>
            </a:r>
            <a:endParaRPr lang="en-US" altLang="ko-KR" sz="1400" dirty="0">
              <a:solidFill>
                <a:schemeClr val="bg1"/>
              </a:solidFill>
              <a:cs typeface="Arial" pitchFamily="34" charset="0"/>
            </a:endParaRPr>
          </a:p>
        </p:txBody>
      </p:sp>
      <p:sp>
        <p:nvSpPr>
          <p:cNvPr id="25" name="TextBox 24">
            <a:extLst>
              <a:ext uri="{FF2B5EF4-FFF2-40B4-BE49-F238E27FC236}">
                <a16:creationId xmlns:a16="http://schemas.microsoft.com/office/drawing/2014/main" id="{392D3C8F-EE37-4F8F-87A5-D619DC3ECA81}"/>
              </a:ext>
            </a:extLst>
          </p:cNvPr>
          <p:cNvSpPr txBox="1"/>
          <p:nvPr/>
        </p:nvSpPr>
        <p:spPr>
          <a:xfrm rot="18900000">
            <a:off x="3454844" y="4412131"/>
            <a:ext cx="1163880" cy="523220"/>
          </a:xfrm>
          <a:prstGeom prst="rect">
            <a:avLst/>
          </a:prstGeom>
          <a:noFill/>
        </p:spPr>
        <p:txBody>
          <a:bodyPr wrap="square" rtlCol="0">
            <a:spAutoFit/>
          </a:bodyPr>
          <a:lstStyle/>
          <a:p>
            <a:pPr algn="ctr"/>
            <a:r>
              <a:rPr lang="en-US" altLang="ko-KR" sz="1400" dirty="0" err="1">
                <a:solidFill>
                  <a:schemeClr val="bg1"/>
                </a:solidFill>
                <a:cs typeface="Arial" pitchFamily="34" charset="0"/>
              </a:rPr>
              <a:t>Trích</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xuất</a:t>
            </a:r>
            <a:r>
              <a:rPr lang="en-US" altLang="ko-KR" sz="1400" dirty="0">
                <a:solidFill>
                  <a:schemeClr val="bg1"/>
                </a:solidFill>
                <a:cs typeface="Arial" pitchFamily="34" charset="0"/>
              </a:rPr>
              <a:t> </a:t>
            </a:r>
            <a:r>
              <a:rPr lang="en-US" altLang="ko-KR" sz="1400" dirty="0" err="1">
                <a:solidFill>
                  <a:schemeClr val="bg1"/>
                </a:solidFill>
                <a:cs typeface="Arial" pitchFamily="34" charset="0"/>
              </a:rPr>
              <a:t>đặc</a:t>
            </a:r>
            <a:r>
              <a:rPr lang="en-US" altLang="ko-KR" sz="1400" dirty="0">
                <a:solidFill>
                  <a:schemeClr val="bg1"/>
                </a:solidFill>
                <a:cs typeface="Arial" pitchFamily="34" charset="0"/>
              </a:rPr>
              <a:t> tr</a:t>
            </a:r>
            <a:r>
              <a:rPr lang="vi-VN" altLang="ko-KR" sz="1400" dirty="0">
                <a:solidFill>
                  <a:schemeClr val="bg1"/>
                </a:solidFill>
                <a:cs typeface="Arial" pitchFamily="34" charset="0"/>
              </a:rPr>
              <a:t>ư</a:t>
            </a:r>
            <a:r>
              <a:rPr lang="en-US" altLang="ko-KR" sz="1400" dirty="0">
                <a:solidFill>
                  <a:schemeClr val="bg1"/>
                </a:solidFill>
                <a:cs typeface="Arial" pitchFamily="34" charset="0"/>
              </a:rPr>
              <a:t>ng</a:t>
            </a:r>
          </a:p>
        </p:txBody>
      </p:sp>
      <p:sp>
        <p:nvSpPr>
          <p:cNvPr id="26" name="Rounded Rectangle 5">
            <a:extLst>
              <a:ext uri="{FF2B5EF4-FFF2-40B4-BE49-F238E27FC236}">
                <a16:creationId xmlns:a16="http://schemas.microsoft.com/office/drawing/2014/main" id="{AFA9D7EF-DDC4-4720-9DA1-1774DB478E1E}"/>
              </a:ext>
            </a:extLst>
          </p:cNvPr>
          <p:cNvSpPr/>
          <p:nvPr/>
        </p:nvSpPr>
        <p:spPr>
          <a:xfrm flipH="1">
            <a:off x="1352372" y="3827219"/>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Donut 39">
            <a:extLst>
              <a:ext uri="{FF2B5EF4-FFF2-40B4-BE49-F238E27FC236}">
                <a16:creationId xmlns:a16="http://schemas.microsoft.com/office/drawing/2014/main" id="{4C36E0B0-B3AD-4518-AD9D-07EE7F484156}"/>
              </a:ext>
            </a:extLst>
          </p:cNvPr>
          <p:cNvSpPr/>
          <p:nvPr/>
        </p:nvSpPr>
        <p:spPr>
          <a:xfrm>
            <a:off x="3278858" y="5088992"/>
            <a:ext cx="333743" cy="3337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8" name="Rectangle 36">
            <a:extLst>
              <a:ext uri="{FF2B5EF4-FFF2-40B4-BE49-F238E27FC236}">
                <a16:creationId xmlns:a16="http://schemas.microsoft.com/office/drawing/2014/main" id="{DE2B46E6-B5A1-4FDF-9F07-EE8CD489A203}"/>
              </a:ext>
            </a:extLst>
          </p:cNvPr>
          <p:cNvSpPr/>
          <p:nvPr/>
        </p:nvSpPr>
        <p:spPr>
          <a:xfrm>
            <a:off x="2410276" y="4538937"/>
            <a:ext cx="349510" cy="2921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Chord 15">
            <a:extLst>
              <a:ext uri="{FF2B5EF4-FFF2-40B4-BE49-F238E27FC236}">
                <a16:creationId xmlns:a16="http://schemas.microsoft.com/office/drawing/2014/main" id="{EDE12A0E-762C-413B-8BAB-34EF602FA881}"/>
              </a:ext>
            </a:extLst>
          </p:cNvPr>
          <p:cNvSpPr/>
          <p:nvPr/>
        </p:nvSpPr>
        <p:spPr>
          <a:xfrm>
            <a:off x="4097791" y="5547261"/>
            <a:ext cx="176937" cy="2767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16615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id="{3473D73F-D2DE-4109-91E2-410C80B504F3}"/>
                </a:ext>
              </a:extLst>
            </p:cNvPr>
            <p:cNvGrpSpPr/>
            <p:nvPr/>
          </p:nvGrpSpPr>
          <p:grpSpPr>
            <a:xfrm>
              <a:off x="4692156" y="989695"/>
              <a:ext cx="2795565" cy="3631621"/>
              <a:chOff x="1257518" y="2316205"/>
              <a:chExt cx="1389446" cy="1804981"/>
            </a:xfrm>
            <a:grpFill/>
          </p:grpSpPr>
          <p:sp>
            <p:nvSpPr>
              <p:cNvPr id="40" name="Graphic 2">
                <a:extLst>
                  <a:ext uri="{FF2B5EF4-FFF2-40B4-BE49-F238E27FC236}">
                    <a16:creationId xmlns:a16="http://schemas.microsoft.com/office/drawing/2014/main" id="{53347B15-B39D-4B3A-92A7-16F069593A4D}"/>
                  </a:ext>
                </a:extLst>
              </p:cNvPr>
              <p:cNvSpPr/>
              <p:nvPr/>
            </p:nvSpPr>
            <p:spPr>
              <a:xfrm>
                <a:off x="1257518" y="2316205"/>
                <a:ext cx="1389446" cy="180498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079248F5-92F6-4CD2-BAF4-37327B4E7647}"/>
                  </a:ext>
                </a:extLst>
              </p:cNvPr>
              <p:cNvGrpSpPr/>
              <p:nvPr/>
            </p:nvGrpSpPr>
            <p:grpSpPr>
              <a:xfrm>
                <a:off x="1684786" y="2516290"/>
                <a:ext cx="702035" cy="687994"/>
                <a:chOff x="1684786" y="2516290"/>
                <a:chExt cx="702035" cy="687994"/>
              </a:xfrm>
              <a:grpFill/>
            </p:grpSpPr>
            <p:sp>
              <p:nvSpPr>
                <p:cNvPr id="42" name="Graphic 4">
                  <a:extLst>
                    <a:ext uri="{FF2B5EF4-FFF2-40B4-BE49-F238E27FC236}">
                      <a16:creationId xmlns:a16="http://schemas.microsoft.com/office/drawing/2014/main" id="{18927834-337B-4774-B8C4-66F5BF0CE3E4}"/>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3BEA3D9-9AE5-46B2-A231-8B49AC2E558A}"/>
                    </a:ext>
                  </a:extLst>
                </p:cNvPr>
                <p:cNvSpPr/>
                <p:nvPr/>
              </p:nvSpPr>
              <p:spPr>
                <a:xfrm>
                  <a:off x="1855157" y="2765044"/>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DEMO CODE</a:t>
            </a:r>
          </a:p>
        </p:txBody>
      </p:sp>
    </p:spTree>
    <p:extLst>
      <p:ext uri="{BB962C8B-B14F-4D97-AF65-F5344CB8AC3E}">
        <p14:creationId xmlns:p14="http://schemas.microsoft.com/office/powerpoint/2010/main" val="364955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1746950"/>
            <a:ext cx="4331369" cy="2800960"/>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for your listening !</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Artificial Intelligence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sp>
        <p:nvSpPr>
          <p:cNvPr id="6" name="TextBox 5">
            <a:extLst>
              <a:ext uri="{FF2B5EF4-FFF2-40B4-BE49-F238E27FC236}">
                <a16:creationId xmlns:a16="http://schemas.microsoft.com/office/drawing/2014/main" id="{B3BF31D6-FDEB-4389-9ACC-985E3260EF59}"/>
              </a:ext>
            </a:extLst>
          </p:cNvPr>
          <p:cNvSpPr txBox="1"/>
          <p:nvPr/>
        </p:nvSpPr>
        <p:spPr>
          <a:xfrm>
            <a:off x="6378246" y="2048081"/>
            <a:ext cx="4413010" cy="1569660"/>
          </a:xfrm>
          <a:prstGeom prst="rect">
            <a:avLst/>
          </a:prstGeom>
          <a:noFill/>
        </p:spPr>
        <p:txBody>
          <a:bodyPr wrap="square" rtlCol="0" anchor="ctr">
            <a:spAutoFit/>
          </a:bodyPr>
          <a:lstStyle/>
          <a:p>
            <a:r>
              <a:rPr lang="en-GB" altLang="ko-KR" sz="3200" dirty="0">
                <a:solidFill>
                  <a:schemeClr val="bg1"/>
                </a:solidFill>
                <a:cs typeface="Arial" pitchFamily="34" charset="0"/>
              </a:rPr>
              <a:t>ALLPPT Layout</a:t>
            </a:r>
          </a:p>
          <a:p>
            <a:r>
              <a:rPr lang="en-GB" altLang="ko-KR" sz="3200" dirty="0">
                <a:solidFill>
                  <a:schemeClr val="bg1"/>
                </a:solidFill>
                <a:cs typeface="Arial" pitchFamily="34" charset="0"/>
              </a:rPr>
              <a:t>Clean Text Slide </a:t>
            </a:r>
          </a:p>
          <a:p>
            <a:r>
              <a:rPr lang="en-GB" altLang="ko-KR" sz="3200" dirty="0">
                <a:solidFill>
                  <a:schemeClr val="bg1"/>
                </a:solidFill>
                <a:cs typeface="Arial" pitchFamily="34" charset="0"/>
              </a:rPr>
              <a:t>for your Presentation</a:t>
            </a:r>
            <a:endParaRPr lang="ko-KR" altLang="en-US" sz="3200" dirty="0">
              <a:solidFill>
                <a:schemeClr val="bg1"/>
              </a:solidFill>
              <a:cs typeface="Arial" pitchFamily="34" charset="0"/>
            </a:endParaRP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378245" y="3783557"/>
            <a:ext cx="4413010" cy="2246769"/>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Get a modern PowerPoint  Presentation that is beautifully designed. I hope and I believe that this Template will your Time, Money and Reputation. You can simply impress your audience and add a unique zing and appeal to your Presentations. </a:t>
            </a:r>
          </a:p>
          <a:p>
            <a:endParaRPr lang="en-US" altLang="ko-KR" sz="1400" dirty="0">
              <a:solidFill>
                <a:schemeClr val="bg1"/>
              </a:solidFill>
              <a:cs typeface="Arial" pitchFamily="34" charset="0"/>
            </a:endParaRPr>
          </a:p>
          <a:p>
            <a:r>
              <a:rPr lang="en-US" altLang="ko-KR" sz="1400" dirty="0">
                <a:solidFill>
                  <a:schemeClr val="bg1"/>
                </a:solidFill>
                <a:cs typeface="Arial" pitchFamily="34" charset="0"/>
              </a:rPr>
              <a:t>Get a modern PowerPoint  Presentation that is beautifully designed.</a:t>
            </a:r>
          </a:p>
        </p:txBody>
      </p:sp>
    </p:spTree>
    <p:extLst>
      <p:ext uri="{BB962C8B-B14F-4D97-AF65-F5344CB8AC3E}">
        <p14:creationId xmlns:p14="http://schemas.microsoft.com/office/powerpoint/2010/main" val="230670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Group 25</a:t>
            </a:r>
          </a:p>
        </p:txBody>
      </p:sp>
      <p:grpSp>
        <p:nvGrpSpPr>
          <p:cNvPr id="63" name="그룹 2">
            <a:extLst>
              <a:ext uri="{FF2B5EF4-FFF2-40B4-BE49-F238E27FC236}">
                <a16:creationId xmlns:a16="http://schemas.microsoft.com/office/drawing/2014/main" id="{E0F511DD-509E-4981-AE49-52C68B68922E}"/>
              </a:ext>
            </a:extLst>
          </p:cNvPr>
          <p:cNvGrpSpPr/>
          <p:nvPr/>
        </p:nvGrpSpPr>
        <p:grpSpPr>
          <a:xfrm>
            <a:off x="2284833" y="3283795"/>
            <a:ext cx="6468550" cy="936104"/>
            <a:chOff x="2790859" y="3359279"/>
            <a:chExt cx="6468550" cy="936104"/>
          </a:xfrm>
          <a:solidFill>
            <a:schemeClr val="accent1"/>
          </a:solidFill>
        </p:grpSpPr>
        <p:sp>
          <p:nvSpPr>
            <p:cNvPr id="64" name="Oval 11">
              <a:extLst>
                <a:ext uri="{FF2B5EF4-FFF2-40B4-BE49-F238E27FC236}">
                  <a16:creationId xmlns:a16="http://schemas.microsoft.com/office/drawing/2014/main" id="{6A01469E-6546-492E-8F6F-40BFF95DFC74}"/>
                </a:ext>
              </a:extLst>
            </p:cNvPr>
            <p:cNvSpPr/>
            <p:nvPr/>
          </p:nvSpPr>
          <p:spPr>
            <a:xfrm>
              <a:off x="2790859" y="3455822"/>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4722202" y="3445911"/>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6653545" y="3441886"/>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8264015" y="3359279"/>
              <a:ext cx="99539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8591217" y="3639617"/>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3" name="Group 82">
            <a:extLst>
              <a:ext uri="{FF2B5EF4-FFF2-40B4-BE49-F238E27FC236}">
                <a16:creationId xmlns:a16="http://schemas.microsoft.com/office/drawing/2014/main" id="{5BE62D5A-FC98-4435-A898-77D1D9F64783}"/>
              </a:ext>
            </a:extLst>
          </p:cNvPr>
          <p:cNvGrpSpPr/>
          <p:nvPr/>
        </p:nvGrpSpPr>
        <p:grpSpPr>
          <a:xfrm>
            <a:off x="7005017" y="2284896"/>
            <a:ext cx="2457394" cy="778448"/>
            <a:chOff x="691070" y="4158931"/>
            <a:chExt cx="2252196" cy="778448"/>
          </a:xfrm>
        </p:grpSpPr>
        <p:sp>
          <p:nvSpPr>
            <p:cNvPr id="85" name="TextBox 84">
              <a:extLst>
                <a:ext uri="{FF2B5EF4-FFF2-40B4-BE49-F238E27FC236}">
                  <a16:creationId xmlns:a16="http://schemas.microsoft.com/office/drawing/2014/main" id="{D20D68CF-7813-4F4F-A721-25AD1B92AE8C}"/>
                </a:ext>
              </a:extLst>
            </p:cNvPr>
            <p:cNvSpPr txBox="1"/>
            <p:nvPr/>
          </p:nvSpPr>
          <p:spPr>
            <a:xfrm>
              <a:off x="731302" y="4629602"/>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N18DCCN100</a:t>
              </a:r>
              <a:endParaRPr lang="ko-KR" altLang="en-US" sz="1400" b="1" dirty="0">
                <a:solidFill>
                  <a:schemeClr val="tx1">
                    <a:lumMod val="65000"/>
                    <a:lumOff val="35000"/>
                  </a:schemeClr>
                </a:solidFill>
                <a:cs typeface="Arial" pitchFamily="34" charset="0"/>
              </a:endParaRPr>
            </a:p>
          </p:txBody>
        </p:sp>
        <p:sp>
          <p:nvSpPr>
            <p:cNvPr id="86" name="TextBox 85">
              <a:extLst>
                <a:ext uri="{FF2B5EF4-FFF2-40B4-BE49-F238E27FC236}">
                  <a16:creationId xmlns:a16="http://schemas.microsoft.com/office/drawing/2014/main" id="{50ACF341-B048-46E5-8FA1-44FF1596C873}"/>
                </a:ext>
              </a:extLst>
            </p:cNvPr>
            <p:cNvSpPr txBox="1"/>
            <p:nvPr/>
          </p:nvSpPr>
          <p:spPr>
            <a:xfrm>
              <a:off x="691070" y="4158931"/>
              <a:ext cx="2252196" cy="307777"/>
            </a:xfrm>
            <a:prstGeom prst="rect">
              <a:avLst/>
            </a:prstGeom>
            <a:noFill/>
          </p:spPr>
          <p:txBody>
            <a:bodyPr wrap="square" lIns="108000" tIns="0" rIns="0" bIns="0" rtlCol="0">
              <a:spAutoFit/>
            </a:bodyPr>
            <a:lstStyle/>
            <a:p>
              <a:pPr algn="r"/>
              <a:r>
                <a:rPr lang="en-US" altLang="ko-KR" sz="2000" b="1" dirty="0" err="1">
                  <a:solidFill>
                    <a:schemeClr val="accent4"/>
                  </a:solidFill>
                  <a:cs typeface="Arial" pitchFamily="34" charset="0"/>
                </a:rPr>
                <a:t>Vũ</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Hồ</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Huy</a:t>
              </a:r>
              <a:r>
                <a:rPr lang="en-US" altLang="ko-KR" sz="2000" b="1" dirty="0">
                  <a:solidFill>
                    <a:schemeClr val="accent4"/>
                  </a:solidFill>
                  <a:cs typeface="Arial" pitchFamily="34" charset="0"/>
                </a:rPr>
                <a:t> </a:t>
              </a:r>
              <a:r>
                <a:rPr lang="en-US" altLang="ko-KR" sz="2000" b="1" dirty="0" err="1">
                  <a:solidFill>
                    <a:schemeClr val="accent4"/>
                  </a:solidFill>
                  <a:cs typeface="Arial" pitchFamily="34" charset="0"/>
                </a:rPr>
                <a:t>Khánh</a:t>
              </a:r>
              <a:endParaRPr lang="ko-KR" altLang="en-US" sz="2000" b="1" dirty="0">
                <a:solidFill>
                  <a:schemeClr val="accent4"/>
                </a:solidFill>
                <a:cs typeface="Arial" pitchFamily="34" charset="0"/>
              </a:endParaRPr>
            </a:p>
          </p:txBody>
        </p:sp>
      </p:grpSp>
      <p:grpSp>
        <p:nvGrpSpPr>
          <p:cNvPr id="87" name="Group 36">
            <a:extLst>
              <a:ext uri="{FF2B5EF4-FFF2-40B4-BE49-F238E27FC236}">
                <a16:creationId xmlns:a16="http://schemas.microsoft.com/office/drawing/2014/main" id="{E0DC37C7-0130-47C8-A182-D4BB86758467}"/>
              </a:ext>
            </a:extLst>
          </p:cNvPr>
          <p:cNvGrpSpPr/>
          <p:nvPr/>
        </p:nvGrpSpPr>
        <p:grpSpPr>
          <a:xfrm>
            <a:off x="5261913" y="4358575"/>
            <a:ext cx="2284107" cy="795719"/>
            <a:chOff x="731301" y="4139408"/>
            <a:chExt cx="2125699" cy="795719"/>
          </a:xfrm>
        </p:grpSpPr>
        <p:sp>
          <p:nvSpPr>
            <p:cNvPr id="89" name="TextBox 88">
              <a:extLst>
                <a:ext uri="{FF2B5EF4-FFF2-40B4-BE49-F238E27FC236}">
                  <a16:creationId xmlns:a16="http://schemas.microsoft.com/office/drawing/2014/main" id="{568004B3-2EF0-40FD-A131-8A2975A3C1B1}"/>
                </a:ext>
              </a:extLst>
            </p:cNvPr>
            <p:cNvSpPr txBox="1"/>
            <p:nvPr/>
          </p:nvSpPr>
          <p:spPr>
            <a:xfrm>
              <a:off x="881912" y="4627350"/>
              <a:ext cx="1824474" cy="307777"/>
            </a:xfrm>
            <a:prstGeom prst="rect">
              <a:avLst/>
            </a:prstGeom>
            <a:noFill/>
          </p:spPr>
          <p:txBody>
            <a:bodyPr wrap="square" lIns="108000" rIns="108000" rtlCol="0">
              <a:spAutoFit/>
            </a:bodyPr>
            <a:lstStyle/>
            <a:p>
              <a:pPr algn="ctr"/>
              <a:r>
                <a:rPr lang="en-US" altLang="ko-KR" sz="1400" b="1" dirty="0">
                  <a:solidFill>
                    <a:schemeClr val="tx1">
                      <a:lumMod val="65000"/>
                      <a:lumOff val="35000"/>
                    </a:schemeClr>
                  </a:solidFill>
                  <a:cs typeface="Arial" pitchFamily="34" charset="0"/>
                </a:rPr>
                <a:t>N19DCCN131</a:t>
              </a:r>
              <a:endParaRPr lang="ko-KR" altLang="en-US" sz="1400" b="1" dirty="0">
                <a:solidFill>
                  <a:schemeClr val="tx1">
                    <a:lumMod val="65000"/>
                    <a:lumOff val="35000"/>
                  </a:schemeClr>
                </a:solidFill>
                <a:cs typeface="Arial" pitchFamily="34" charset="0"/>
              </a:endParaRPr>
            </a:p>
          </p:txBody>
        </p:sp>
        <p:sp>
          <p:nvSpPr>
            <p:cNvPr id="90" name="TextBox 89">
              <a:extLst>
                <a:ext uri="{FF2B5EF4-FFF2-40B4-BE49-F238E27FC236}">
                  <a16:creationId xmlns:a16="http://schemas.microsoft.com/office/drawing/2014/main" id="{85EB3CCB-F19A-4874-A3B8-9A40845D57E5}"/>
                </a:ext>
              </a:extLst>
            </p:cNvPr>
            <p:cNvSpPr txBox="1"/>
            <p:nvPr/>
          </p:nvSpPr>
          <p:spPr>
            <a:xfrm>
              <a:off x="731301" y="4139408"/>
              <a:ext cx="2125699" cy="307777"/>
            </a:xfrm>
            <a:prstGeom prst="rect">
              <a:avLst/>
            </a:prstGeom>
            <a:noFill/>
          </p:spPr>
          <p:txBody>
            <a:bodyPr wrap="square" lIns="108000" tIns="0" rIns="0" bIns="0" rtlCol="0">
              <a:spAutoFit/>
            </a:bodyPr>
            <a:lstStyle/>
            <a:p>
              <a:pPr algn="ctr"/>
              <a:r>
                <a:rPr lang="en-US" altLang="ko-KR" sz="2000" b="1" dirty="0" err="1">
                  <a:solidFill>
                    <a:schemeClr val="accent1"/>
                  </a:solidFill>
                  <a:cs typeface="Arial" pitchFamily="34" charset="0"/>
                </a:rPr>
                <a:t>Nguyễn</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Hoài</a:t>
              </a:r>
              <a:r>
                <a:rPr lang="en-US" altLang="ko-KR" sz="2000" b="1" dirty="0">
                  <a:solidFill>
                    <a:schemeClr val="accent1"/>
                  </a:solidFill>
                  <a:cs typeface="Arial" pitchFamily="34" charset="0"/>
                </a:rPr>
                <a:t> </a:t>
              </a:r>
              <a:r>
                <a:rPr lang="en-US" altLang="ko-KR" sz="2000" b="1" dirty="0" err="1">
                  <a:solidFill>
                    <a:schemeClr val="accent1"/>
                  </a:solidFill>
                  <a:cs typeface="Arial" pitchFamily="34" charset="0"/>
                </a:rPr>
                <a:t>Nhớ</a:t>
              </a:r>
              <a:endParaRPr lang="ko-KR" altLang="en-US" sz="2000" b="1" dirty="0">
                <a:solidFill>
                  <a:schemeClr val="accent1"/>
                </a:solidFill>
                <a:cs typeface="Arial" pitchFamily="34" charset="0"/>
              </a:endParaRPr>
            </a:p>
          </p:txBody>
        </p:sp>
      </p:grpSp>
      <p:grpSp>
        <p:nvGrpSpPr>
          <p:cNvPr id="31" name="Group 36">
            <a:extLst>
              <a:ext uri="{FF2B5EF4-FFF2-40B4-BE49-F238E27FC236}">
                <a16:creationId xmlns:a16="http://schemas.microsoft.com/office/drawing/2014/main" id="{5F8420EE-E2CC-4C5D-BD29-096CC0636911}"/>
              </a:ext>
            </a:extLst>
          </p:cNvPr>
          <p:cNvGrpSpPr/>
          <p:nvPr/>
        </p:nvGrpSpPr>
        <p:grpSpPr>
          <a:xfrm>
            <a:off x="2729589" y="2284896"/>
            <a:ext cx="2284107" cy="795719"/>
            <a:chOff x="731301" y="4139408"/>
            <a:chExt cx="2125699" cy="795719"/>
          </a:xfrm>
        </p:grpSpPr>
        <p:sp>
          <p:nvSpPr>
            <p:cNvPr id="32" name="TextBox 31">
              <a:extLst>
                <a:ext uri="{FF2B5EF4-FFF2-40B4-BE49-F238E27FC236}">
                  <a16:creationId xmlns:a16="http://schemas.microsoft.com/office/drawing/2014/main" id="{66D68378-68E9-4523-BB0F-7859B023B0D6}"/>
                </a:ext>
              </a:extLst>
            </p:cNvPr>
            <p:cNvSpPr txBox="1"/>
            <p:nvPr/>
          </p:nvSpPr>
          <p:spPr>
            <a:xfrm>
              <a:off x="881912" y="4627350"/>
              <a:ext cx="1824474" cy="307777"/>
            </a:xfrm>
            <a:prstGeom prst="rect">
              <a:avLst/>
            </a:prstGeom>
            <a:noFill/>
          </p:spPr>
          <p:txBody>
            <a:bodyPr wrap="square" lIns="108000" rIns="108000" rtlCol="0">
              <a:spAutoFit/>
            </a:bodyPr>
            <a:lstStyle/>
            <a:p>
              <a:pPr algn="ctr"/>
              <a:r>
                <a:rPr lang="en-US" altLang="ko-KR" sz="1400" b="1" dirty="0">
                  <a:solidFill>
                    <a:schemeClr val="tx1">
                      <a:lumMod val="65000"/>
                      <a:lumOff val="35000"/>
                    </a:schemeClr>
                  </a:solidFill>
                  <a:cs typeface="Arial" pitchFamily="34" charset="0"/>
                </a:rPr>
                <a:t>N21DCCN089</a:t>
              </a:r>
              <a:endParaRPr lang="ko-KR" altLang="en-US" sz="1400" b="1" dirty="0">
                <a:solidFill>
                  <a:schemeClr val="tx1">
                    <a:lumMod val="65000"/>
                    <a:lumOff val="35000"/>
                  </a:schemeClr>
                </a:solidFill>
                <a:cs typeface="Arial" pitchFamily="34" charset="0"/>
              </a:endParaRPr>
            </a:p>
          </p:txBody>
        </p:sp>
        <p:sp>
          <p:nvSpPr>
            <p:cNvPr id="33" name="TextBox 32">
              <a:extLst>
                <a:ext uri="{FF2B5EF4-FFF2-40B4-BE49-F238E27FC236}">
                  <a16:creationId xmlns:a16="http://schemas.microsoft.com/office/drawing/2014/main" id="{5A658BB2-530D-4FFD-971B-56E31EF9522D}"/>
                </a:ext>
              </a:extLst>
            </p:cNvPr>
            <p:cNvSpPr txBox="1"/>
            <p:nvPr/>
          </p:nvSpPr>
          <p:spPr>
            <a:xfrm>
              <a:off x="731301" y="4139408"/>
              <a:ext cx="2125699" cy="307777"/>
            </a:xfrm>
            <a:prstGeom prst="rect">
              <a:avLst/>
            </a:prstGeom>
            <a:noFill/>
          </p:spPr>
          <p:txBody>
            <a:bodyPr wrap="square" lIns="108000" tIns="0" rIns="0" bIns="0" rtlCol="0">
              <a:spAutoFit/>
            </a:bodyPr>
            <a:lstStyle/>
            <a:p>
              <a:pPr algn="ctr"/>
              <a:r>
                <a:rPr lang="en-US" altLang="ko-KR" sz="2000" b="1" dirty="0" err="1">
                  <a:solidFill>
                    <a:schemeClr val="accent1"/>
                  </a:solidFill>
                  <a:cs typeface="Arial" pitchFamily="34" charset="0"/>
                </a:rPr>
                <a:t>Hồ</a:t>
              </a:r>
              <a:r>
                <a:rPr lang="en-US" altLang="ko-KR" sz="2000" b="1" dirty="0">
                  <a:solidFill>
                    <a:schemeClr val="accent1"/>
                  </a:solidFill>
                  <a:cs typeface="Arial" pitchFamily="34" charset="0"/>
                </a:rPr>
                <a:t> Anh </a:t>
              </a:r>
              <a:r>
                <a:rPr lang="en-US" altLang="ko-KR" sz="2000" b="1" dirty="0" err="1">
                  <a:solidFill>
                    <a:schemeClr val="accent1"/>
                  </a:solidFill>
                  <a:cs typeface="Arial" pitchFamily="34" charset="0"/>
                </a:rPr>
                <a:t>Tuấn</a:t>
              </a:r>
              <a:endParaRPr lang="ko-KR" altLang="en-US" sz="2000" b="1" dirty="0">
                <a:solidFill>
                  <a:schemeClr val="accent1"/>
                </a:solidFill>
                <a:cs typeface="Arial" pitchFamily="34" charset="0"/>
              </a:endParaRPr>
            </a:p>
          </p:txBody>
        </p:sp>
      </p:grpSp>
    </p:spTree>
    <p:extLst>
      <p:ext uri="{BB962C8B-B14F-4D97-AF65-F5344CB8AC3E}">
        <p14:creationId xmlns:p14="http://schemas.microsoft.com/office/powerpoint/2010/main" val="347721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1496738" y="416613"/>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Neural Network</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83988" cy="914978"/>
            <a:chOff x="1848112" y="1575921"/>
            <a:chExt cx="5383988" cy="914978"/>
          </a:xfrm>
        </p:grpSpPr>
        <p:sp>
          <p:nvSpPr>
            <p:cNvPr id="8" name="TextBox 7"/>
            <p:cNvSpPr txBox="1"/>
            <p:nvPr/>
          </p:nvSpPr>
          <p:spPr>
            <a:xfrm>
              <a:off x="2724408" y="2213900"/>
              <a:ext cx="4507692"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b</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ớc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ví</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dụ</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của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thuật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toán</a:t>
              </a:r>
              <a:r>
                <a:rPr lang="en-US" altLang="ko-KR" sz="1200" dirty="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Giới</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thiệu</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thuật</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toán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7" y="2841953"/>
            <a:ext cx="5936427" cy="914978"/>
            <a:chOff x="1848112" y="1575921"/>
            <a:chExt cx="5383988" cy="914978"/>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Ưu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nh</a:t>
              </a:r>
              <a:r>
                <a:rPr lang="vi-VN" altLang="ko-KR" sz="1200" dirty="0">
                  <a:solidFill>
                    <a:schemeClr val="tx1">
                      <a:lumMod val="75000"/>
                      <a:lumOff val="25000"/>
                    </a:schemeClr>
                  </a:solidFill>
                  <a:cs typeface="Arial" pitchFamily="34" charset="0"/>
                </a:rPr>
                <a:t>ư</a:t>
              </a:r>
              <a:r>
                <a:rPr lang="en-US" altLang="ko-KR" sz="1200" dirty="0" err="1">
                  <a:solidFill>
                    <a:schemeClr val="tx1">
                      <a:lumMod val="75000"/>
                      <a:lumOff val="25000"/>
                    </a:schemeClr>
                  </a:solidFill>
                  <a:cs typeface="Arial" pitchFamily="34" charset="0"/>
                </a:rPr>
                <a:t>ợc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điểm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của</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thuật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toán</a:t>
              </a:r>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err="1">
                  <a:solidFill>
                    <a:schemeClr val="tx1">
                      <a:lumMod val="75000"/>
                      <a:lumOff val="25000"/>
                    </a:schemeClr>
                  </a:solidFill>
                  <a:cs typeface="Arial" pitchFamily="34" charset="0"/>
                </a:rPr>
                <a:t>Ưu</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nh</a:t>
              </a:r>
              <a:r>
                <a:rPr lang="vi-VN" altLang="ko-KR" sz="2700" b="1" dirty="0">
                  <a:solidFill>
                    <a:schemeClr val="tx1">
                      <a:lumMod val="75000"/>
                      <a:lumOff val="25000"/>
                    </a:schemeClr>
                  </a:solidFill>
                  <a:cs typeface="Arial" pitchFamily="34" charset="0"/>
                </a:rPr>
                <a:t>ư</a:t>
              </a:r>
              <a:r>
                <a:rPr lang="en-US" altLang="ko-KR" sz="2700" b="1" dirty="0" err="1">
                  <a:solidFill>
                    <a:schemeClr val="tx1">
                      <a:lumMod val="75000"/>
                      <a:lumOff val="25000"/>
                    </a:schemeClr>
                  </a:solidFill>
                  <a:cs typeface="Arial" pitchFamily="34" charset="0"/>
                </a:rPr>
                <a:t>ợc</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điểm</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83988" cy="914978"/>
            <a:chOff x="1848112" y="1575921"/>
            <a:chExt cx="5383988" cy="914978"/>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Khi</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nào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nên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dùng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thuật</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toán</a:t>
              </a:r>
              <a:r>
                <a:rPr lang="en-US" altLang="ko-KR"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Tr</a:t>
              </a:r>
              <a:r>
                <a:rPr lang="vi-VN" altLang="ko-KR" sz="2700" b="1" dirty="0">
                  <a:solidFill>
                    <a:schemeClr val="tx1">
                      <a:lumMod val="75000"/>
                      <a:lumOff val="25000"/>
                    </a:schemeClr>
                  </a:solidFill>
                  <a:cs typeface="Arial" pitchFamily="34" charset="0"/>
                </a:rPr>
                <a:t>ư</a:t>
              </a:r>
              <a:r>
                <a:rPr lang="en-US" altLang="ko-KR" sz="2700" b="1" dirty="0" err="1">
                  <a:solidFill>
                    <a:schemeClr val="tx1">
                      <a:lumMod val="75000"/>
                      <a:lumOff val="25000"/>
                    </a:schemeClr>
                  </a:solidFill>
                  <a:cs typeface="Arial" pitchFamily="34" charset="0"/>
                </a:rPr>
                <a:t>ờng</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hợp</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sử</a:t>
              </a:r>
              <a:r>
                <a:rPr lang="en-US" altLang="ko-KR" sz="2700" b="1" dirty="0">
                  <a:solidFill>
                    <a:schemeClr val="tx1">
                      <a:lumMod val="75000"/>
                      <a:lumOff val="25000"/>
                    </a:schemeClr>
                  </a:solidFill>
                  <a:cs typeface="Arial" pitchFamily="34" charset="0"/>
                </a:rPr>
                <a:t> </a:t>
              </a:r>
              <a:r>
                <a:rPr lang="en-US" altLang="ko-KR" sz="2700" b="1" dirty="0" err="1">
                  <a:solidFill>
                    <a:schemeClr val="tx1">
                      <a:lumMod val="75000"/>
                      <a:lumOff val="25000"/>
                    </a:schemeClr>
                  </a:solidFill>
                  <a:cs typeface="Arial" pitchFamily="34" charset="0"/>
                </a:rPr>
                <a:t>dụng</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83988" cy="914978"/>
            <a:chOff x="1848112" y="1575921"/>
            <a:chExt cx="5383988" cy="914978"/>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4507692" cy="276999"/>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Demo code </a:t>
              </a:r>
              <a:r>
                <a:rPr lang="en-US" altLang="ko-KR" sz="1200" dirty="0" err="1">
                  <a:solidFill>
                    <a:schemeClr val="tx1">
                      <a:lumMod val="75000"/>
                      <a:lumOff val="25000"/>
                    </a:schemeClr>
                  </a:solidFill>
                  <a:ea typeface="FZShuTi" pitchFamily="2" charset="-122"/>
                  <a:cs typeface="Arial" pitchFamily="34" charset="0"/>
                </a:rPr>
                <a:t>và</a:t>
              </a:r>
              <a:r>
                <a:rPr lang="en-US" altLang="ko-KR" sz="1200" dirty="0">
                  <a:solidFill>
                    <a:schemeClr val="tx1">
                      <a:lumMod val="75000"/>
                      <a:lumOff val="25000"/>
                    </a:schemeClr>
                  </a:solidFill>
                  <a:ea typeface="FZShuTi" pitchFamily="2" charset="-122"/>
                  <a:cs typeface="Arial" pitchFamily="34" charset="0"/>
                </a:rPr>
                <a:t> </a:t>
              </a:r>
              <a:r>
                <a:rPr lang="en-US" altLang="ko-KR" sz="1200" dirty="0" err="1">
                  <a:solidFill>
                    <a:schemeClr val="tx1">
                      <a:lumMod val="75000"/>
                      <a:lumOff val="25000"/>
                    </a:schemeClr>
                  </a:solidFill>
                  <a:ea typeface="FZShuTi" pitchFamily="2" charset="-122"/>
                  <a:cs typeface="Arial" pitchFamily="34" charset="0"/>
                </a:rPr>
                <a:t>cầu</a:t>
              </a:r>
              <a:r>
                <a:rPr lang="en-US" altLang="ko-KR" sz="1200" dirty="0">
                  <a:solidFill>
                    <a:schemeClr val="tx1">
                      <a:lumMod val="75000"/>
                      <a:lumOff val="25000"/>
                    </a:schemeClr>
                  </a:solidFill>
                  <a:ea typeface="FZShuTi" pitchFamily="2" charset="-122"/>
                  <a:cs typeface="Arial" pitchFamily="34" charset="0"/>
                </a:rPr>
                <a:t> </a:t>
              </a:r>
              <a:r>
                <a:rPr lang="en-US" altLang="ko-KR" sz="1200" dirty="0" err="1">
                  <a:solidFill>
                    <a:schemeClr val="tx1">
                      <a:lumMod val="75000"/>
                      <a:lumOff val="25000"/>
                    </a:schemeClr>
                  </a:solidFill>
                  <a:ea typeface="FZShuTi" pitchFamily="2" charset="-122"/>
                  <a:cs typeface="Arial" pitchFamily="34" charset="0"/>
                </a:rPr>
                <a:t>nguyện</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Demo</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389791"/>
            <a:ext cx="4928431" cy="1479379"/>
          </a:xfrm>
          <a:prstGeom prst="rect">
            <a:avLst/>
          </a:prstGeom>
          <a:noFill/>
        </p:spPr>
        <p:txBody>
          <a:bodyPr wrap="square" rtlCol="0" anchor="ctr">
            <a:spAutoFit/>
          </a:bodyPr>
          <a:lstStyle/>
          <a:p>
            <a:pPr>
              <a:lnSpc>
                <a:spcPts val="5400"/>
              </a:lnSpc>
            </a:pPr>
            <a:r>
              <a:rPr lang="en-US" altLang="ko-KR" sz="6000" dirty="0" err="1">
                <a:solidFill>
                  <a:schemeClr val="tx1">
                    <a:lumMod val="75000"/>
                    <a:lumOff val="25000"/>
                  </a:schemeClr>
                </a:solidFill>
                <a:cs typeface="Arial" pitchFamily="34" charset="0"/>
              </a:rPr>
              <a:t>Giới</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thiệu</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thuật</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toán</a:t>
            </a:r>
            <a:endParaRPr lang="ko-KR" altLang="en-US" sz="60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08EE5BB-5597-42A7-B779-55DD856373AD}"/>
              </a:ext>
            </a:extLst>
          </p:cNvPr>
          <p:cNvSpPr/>
          <p:nvPr/>
        </p:nvSpPr>
        <p:spPr>
          <a:xfrm>
            <a:off x="11096343" y="371059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D85723C1-76F5-4331-8E3A-8365EA8526B4}"/>
              </a:ext>
            </a:extLst>
          </p:cNvPr>
          <p:cNvSpPr/>
          <p:nvPr/>
        </p:nvSpPr>
        <p:spPr>
          <a:xfrm>
            <a:off x="11096343" y="678413"/>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A7DD8224-2304-4152-A710-1168E3C3A14A}"/>
              </a:ext>
            </a:extLst>
          </p:cNvPr>
          <p:cNvSpPr txBox="1"/>
          <p:nvPr/>
        </p:nvSpPr>
        <p:spPr>
          <a:xfrm>
            <a:off x="11221233" y="83839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accent1"/>
                </a:solidFill>
                <a:cs typeface="Arial" pitchFamily="34" charset="0"/>
              </a:rPr>
              <a:t>03</a:t>
            </a:r>
            <a:endParaRPr lang="ko-KR" altLang="en-US" sz="2000" b="1" dirty="0">
              <a:ln w="12700">
                <a:solidFill>
                  <a:schemeClr val="bg1"/>
                </a:solidFill>
              </a:ln>
              <a:solidFill>
                <a:schemeClr val="accent1"/>
              </a:solidFill>
              <a:cs typeface="Arial" pitchFamily="34" charset="0"/>
            </a:endParaRPr>
          </a:p>
        </p:txBody>
      </p:sp>
      <p:sp>
        <p:nvSpPr>
          <p:cNvPr id="10" name="TextBox 9">
            <a:extLst>
              <a:ext uri="{FF2B5EF4-FFF2-40B4-BE49-F238E27FC236}">
                <a16:creationId xmlns:a16="http://schemas.microsoft.com/office/drawing/2014/main" id="{C46B6D6F-4CCD-43EE-B038-6F454358295B}"/>
              </a:ext>
            </a:extLst>
          </p:cNvPr>
          <p:cNvSpPr txBox="1"/>
          <p:nvPr/>
        </p:nvSpPr>
        <p:spPr>
          <a:xfrm>
            <a:off x="11221233" y="3870577"/>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accent1"/>
                </a:solidFill>
                <a:cs typeface="Arial" pitchFamily="34" charset="0"/>
              </a:rPr>
              <a:t>04</a:t>
            </a:r>
            <a:endParaRPr lang="ko-KR" altLang="en-US" sz="2000" b="1" dirty="0">
              <a:ln w="12700">
                <a:solidFill>
                  <a:schemeClr val="bg1"/>
                </a:solidFill>
              </a:ln>
              <a:solidFill>
                <a:schemeClr val="accent1"/>
              </a:solidFill>
              <a:cs typeface="Arial" pitchFamily="34" charset="0"/>
            </a:endParaRPr>
          </a:p>
        </p:txBody>
      </p:sp>
      <p:sp>
        <p:nvSpPr>
          <p:cNvPr id="11" name="Rectangle 10">
            <a:extLst>
              <a:ext uri="{FF2B5EF4-FFF2-40B4-BE49-F238E27FC236}">
                <a16:creationId xmlns:a16="http://schemas.microsoft.com/office/drawing/2014/main" id="{832E4299-BCC8-4DB9-A855-2C48A446F951}"/>
              </a:ext>
            </a:extLst>
          </p:cNvPr>
          <p:cNvSpPr/>
          <p:nvPr/>
        </p:nvSpPr>
        <p:spPr>
          <a:xfrm>
            <a:off x="11433524" y="1525111"/>
            <a:ext cx="36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ectangle 11">
            <a:extLst>
              <a:ext uri="{FF2B5EF4-FFF2-40B4-BE49-F238E27FC236}">
                <a16:creationId xmlns:a16="http://schemas.microsoft.com/office/drawing/2014/main" id="{C0BA8D83-ED14-4D3D-8B0D-478A1BD302B2}"/>
              </a:ext>
            </a:extLst>
          </p:cNvPr>
          <p:cNvSpPr/>
          <p:nvPr/>
        </p:nvSpPr>
        <p:spPr>
          <a:xfrm>
            <a:off x="11438383" y="4565105"/>
            <a:ext cx="36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TextBox 12">
            <a:extLst>
              <a:ext uri="{FF2B5EF4-FFF2-40B4-BE49-F238E27FC236}">
                <a16:creationId xmlns:a16="http://schemas.microsoft.com/office/drawing/2014/main" id="{DF28F15A-5134-4C50-B54D-6321575EB007}"/>
              </a:ext>
            </a:extLst>
          </p:cNvPr>
          <p:cNvSpPr txBox="1"/>
          <p:nvPr/>
        </p:nvSpPr>
        <p:spPr>
          <a:xfrm>
            <a:off x="1260435" y="685614"/>
            <a:ext cx="3576467" cy="584775"/>
          </a:xfrm>
          <a:prstGeom prst="rect">
            <a:avLst/>
          </a:prstGeom>
          <a:noFill/>
        </p:spPr>
        <p:txBody>
          <a:bodyPr wrap="square" rtlCol="0">
            <a:spAutoFit/>
          </a:bodyPr>
          <a:lstStyle/>
          <a:p>
            <a:r>
              <a:rPr lang="en-US" altLang="ko-KR" sz="1600" b="1" dirty="0" err="1">
                <a:solidFill>
                  <a:schemeClr val="bg1"/>
                </a:solidFill>
                <a:cs typeface="Arial" pitchFamily="34" charset="0"/>
              </a:rPr>
              <a:t>Tải</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dữ</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liệu</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từ</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bộ</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dữ</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liệu</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và</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đọc</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dữ</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liệu</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vào</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ch</a:t>
            </a:r>
            <a:r>
              <a:rPr lang="vi-VN" altLang="ko-KR" sz="1600" b="1" dirty="0">
                <a:solidFill>
                  <a:schemeClr val="bg1"/>
                </a:solidFill>
                <a:cs typeface="Arial" pitchFamily="34" charset="0"/>
              </a:rPr>
              <a:t>ư</a:t>
            </a:r>
            <a:r>
              <a:rPr lang="en-US" altLang="ko-KR" sz="1600" b="1" dirty="0" err="1">
                <a:solidFill>
                  <a:schemeClr val="bg1"/>
                </a:solidFill>
                <a:cs typeface="Arial" pitchFamily="34" charset="0"/>
              </a:rPr>
              <a:t>ơng</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trình</a:t>
            </a:r>
            <a:endParaRPr lang="ko-KR" altLang="en-US" sz="1600" b="1" dirty="0">
              <a:solidFill>
                <a:schemeClr val="bg1"/>
              </a:solidFill>
              <a:cs typeface="Arial" pitchFamily="34" charset="0"/>
            </a:endParaRPr>
          </a:p>
        </p:txBody>
      </p:sp>
      <p:sp>
        <p:nvSpPr>
          <p:cNvPr id="15" name="TextBox 14">
            <a:extLst>
              <a:ext uri="{FF2B5EF4-FFF2-40B4-BE49-F238E27FC236}">
                <a16:creationId xmlns:a16="http://schemas.microsoft.com/office/drawing/2014/main" id="{7FA9681D-19BB-41AB-AB1B-4FAD42C15FF6}"/>
              </a:ext>
            </a:extLst>
          </p:cNvPr>
          <p:cNvSpPr txBox="1"/>
          <p:nvPr/>
        </p:nvSpPr>
        <p:spPr>
          <a:xfrm>
            <a:off x="1166832" y="3585390"/>
            <a:ext cx="3865332" cy="1815882"/>
          </a:xfrm>
          <a:prstGeom prst="rect">
            <a:avLst/>
          </a:prstGeom>
          <a:noFill/>
        </p:spPr>
        <p:txBody>
          <a:bodyPr wrap="square" rtlCol="0">
            <a:spAutoFit/>
          </a:bodyPr>
          <a:lstStyle/>
          <a:p>
            <a:r>
              <a:rPr lang="en-US" altLang="ko-KR" sz="1600" b="1" dirty="0" err="1">
                <a:solidFill>
                  <a:schemeClr val="bg1"/>
                </a:solidFill>
                <a:cs typeface="Arial" pitchFamily="34" charset="0"/>
              </a:rPr>
              <a:t>Tiền</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xử</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lí</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dữ</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liệu</a:t>
            </a:r>
            <a:r>
              <a:rPr lang="en-US" altLang="ko-KR" sz="1600" b="1" dirty="0">
                <a:solidFill>
                  <a:schemeClr val="bg1"/>
                </a:solidFill>
                <a:cs typeface="Arial" pitchFamily="34" charset="0"/>
              </a:rPr>
              <a:t>:</a:t>
            </a:r>
          </a:p>
          <a:p>
            <a:pPr lvl="0"/>
            <a:r>
              <a:rPr lang="vi-VN" sz="1600" dirty="0">
                <a:solidFill>
                  <a:schemeClr val="bg1"/>
                </a:solidFill>
              </a:rPr>
              <a:t>- Chia dữ liệu thành 2 phần: dữ liệu huấn luyện và dữ liệu kiểm định (test set)</a:t>
            </a:r>
            <a:endParaRPr lang="en-US" sz="1600" dirty="0">
              <a:solidFill>
                <a:schemeClr val="bg1"/>
              </a:solidFill>
            </a:endParaRPr>
          </a:p>
          <a:p>
            <a:pPr lvl="0"/>
            <a:endParaRPr lang="en-US" sz="1600" dirty="0">
              <a:solidFill>
                <a:schemeClr val="bg1"/>
              </a:solidFill>
            </a:endParaRPr>
          </a:p>
          <a:p>
            <a:pPr lvl="0"/>
            <a:r>
              <a:rPr lang="vi-VN" sz="1600" dirty="0">
                <a:solidFill>
                  <a:schemeClr val="bg1"/>
                </a:solidFill>
              </a:rPr>
              <a:t> - Tiêu chuẩn hóa dữ liệu để tỷ lệ phân bổ tương đương</a:t>
            </a:r>
            <a:endParaRPr lang="ko-KR" altLang="en-US" sz="1600" b="1" dirty="0">
              <a:solidFill>
                <a:schemeClr val="bg1"/>
              </a:solidFill>
              <a:cs typeface="Arial" pitchFamily="34" charset="0"/>
            </a:endParaRPr>
          </a:p>
        </p:txBody>
      </p:sp>
      <p:sp>
        <p:nvSpPr>
          <p:cNvPr id="17" name="Oval 16">
            <a:extLst>
              <a:ext uri="{FF2B5EF4-FFF2-40B4-BE49-F238E27FC236}">
                <a16:creationId xmlns:a16="http://schemas.microsoft.com/office/drawing/2014/main" id="{00D59C36-57AE-4D96-8905-AD24054EE37B}"/>
              </a:ext>
            </a:extLst>
          </p:cNvPr>
          <p:cNvSpPr/>
          <p:nvPr/>
        </p:nvSpPr>
        <p:spPr>
          <a:xfrm>
            <a:off x="393577" y="3717793"/>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082A18DD-5C5E-4B8A-940D-C7A52C719B32}"/>
              </a:ext>
            </a:extLst>
          </p:cNvPr>
          <p:cNvSpPr/>
          <p:nvPr/>
        </p:nvSpPr>
        <p:spPr>
          <a:xfrm>
            <a:off x="393577" y="685614"/>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TextBox 18">
            <a:extLst>
              <a:ext uri="{FF2B5EF4-FFF2-40B4-BE49-F238E27FC236}">
                <a16:creationId xmlns:a16="http://schemas.microsoft.com/office/drawing/2014/main" id="{22AB55E8-A184-42E6-8750-EC540CD5A637}"/>
              </a:ext>
            </a:extLst>
          </p:cNvPr>
          <p:cNvSpPr txBox="1"/>
          <p:nvPr/>
        </p:nvSpPr>
        <p:spPr>
          <a:xfrm>
            <a:off x="518467" y="845599"/>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accent1"/>
                </a:solidFill>
                <a:cs typeface="Arial" pitchFamily="34" charset="0"/>
              </a:rPr>
              <a:t>01</a:t>
            </a:r>
            <a:endParaRPr lang="ko-KR" altLang="en-US" sz="2000" b="1" dirty="0">
              <a:ln w="12700">
                <a:solidFill>
                  <a:schemeClr val="bg1"/>
                </a:solidFill>
              </a:ln>
              <a:solidFill>
                <a:schemeClr val="accent1"/>
              </a:solidFill>
              <a:cs typeface="Arial" pitchFamily="34" charset="0"/>
            </a:endParaRPr>
          </a:p>
        </p:txBody>
      </p:sp>
      <p:sp>
        <p:nvSpPr>
          <p:cNvPr id="20" name="TextBox 19">
            <a:extLst>
              <a:ext uri="{FF2B5EF4-FFF2-40B4-BE49-F238E27FC236}">
                <a16:creationId xmlns:a16="http://schemas.microsoft.com/office/drawing/2014/main" id="{C0D17C77-8338-4F43-A994-BCD57DC52E31}"/>
              </a:ext>
            </a:extLst>
          </p:cNvPr>
          <p:cNvSpPr txBox="1"/>
          <p:nvPr/>
        </p:nvSpPr>
        <p:spPr>
          <a:xfrm>
            <a:off x="518467" y="3877778"/>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accent1"/>
                </a:solidFill>
                <a:cs typeface="Arial" pitchFamily="34" charset="0"/>
              </a:rPr>
              <a:t>02</a:t>
            </a:r>
            <a:endParaRPr lang="ko-KR" altLang="en-US" sz="2000" b="1" dirty="0">
              <a:ln w="12700">
                <a:solidFill>
                  <a:schemeClr val="bg1"/>
                </a:solidFill>
              </a:ln>
              <a:solidFill>
                <a:schemeClr val="accent1"/>
              </a:solidFill>
              <a:cs typeface="Arial" pitchFamily="34" charset="0"/>
            </a:endParaRPr>
          </a:p>
        </p:txBody>
      </p:sp>
      <p:sp>
        <p:nvSpPr>
          <p:cNvPr id="21" name="Rectangle 20">
            <a:extLst>
              <a:ext uri="{FF2B5EF4-FFF2-40B4-BE49-F238E27FC236}">
                <a16:creationId xmlns:a16="http://schemas.microsoft.com/office/drawing/2014/main" id="{F328050F-9E03-4ECB-99EF-A5AFA182A883}"/>
              </a:ext>
            </a:extLst>
          </p:cNvPr>
          <p:cNvSpPr/>
          <p:nvPr/>
        </p:nvSpPr>
        <p:spPr>
          <a:xfrm>
            <a:off x="730758" y="1532312"/>
            <a:ext cx="36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Rectangle 21">
            <a:extLst>
              <a:ext uri="{FF2B5EF4-FFF2-40B4-BE49-F238E27FC236}">
                <a16:creationId xmlns:a16="http://schemas.microsoft.com/office/drawing/2014/main" id="{F74246B2-C784-40F2-856A-B47A3A13F2E2}"/>
              </a:ext>
            </a:extLst>
          </p:cNvPr>
          <p:cNvSpPr/>
          <p:nvPr/>
        </p:nvSpPr>
        <p:spPr>
          <a:xfrm>
            <a:off x="735617" y="4572306"/>
            <a:ext cx="36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2" name="Picture 1">
            <a:extLst>
              <a:ext uri="{FF2B5EF4-FFF2-40B4-BE49-F238E27FC236}">
                <a16:creationId xmlns:a16="http://schemas.microsoft.com/office/drawing/2014/main" id="{4AF3168F-AD00-4017-93A8-C5420A1D777B}"/>
              </a:ext>
            </a:extLst>
          </p:cNvPr>
          <p:cNvPicPr>
            <a:picLocks noChangeAspect="1"/>
          </p:cNvPicPr>
          <p:nvPr/>
        </p:nvPicPr>
        <p:blipFill>
          <a:blip r:embed="rId2"/>
          <a:stretch>
            <a:fillRect/>
          </a:stretch>
        </p:blipFill>
        <p:spPr>
          <a:xfrm>
            <a:off x="1260435" y="1787548"/>
            <a:ext cx="3745057" cy="510584"/>
          </a:xfrm>
          <a:prstGeom prst="rect">
            <a:avLst/>
          </a:prstGeom>
        </p:spPr>
      </p:pic>
      <p:pic>
        <p:nvPicPr>
          <p:cNvPr id="23" name="Picture 22">
            <a:extLst>
              <a:ext uri="{FF2B5EF4-FFF2-40B4-BE49-F238E27FC236}">
                <a16:creationId xmlns:a16="http://schemas.microsoft.com/office/drawing/2014/main" id="{DABB901D-E0AB-49DC-AFC2-E72E35A69C1D}"/>
              </a:ext>
            </a:extLst>
          </p:cNvPr>
          <p:cNvPicPr>
            <a:picLocks noChangeAspect="1"/>
          </p:cNvPicPr>
          <p:nvPr/>
        </p:nvPicPr>
        <p:blipFill>
          <a:blip r:embed="rId3"/>
          <a:stretch>
            <a:fillRect/>
          </a:stretch>
        </p:blipFill>
        <p:spPr>
          <a:xfrm>
            <a:off x="1095657" y="5471007"/>
            <a:ext cx="3932261" cy="483003"/>
          </a:xfrm>
          <a:prstGeom prst="rect">
            <a:avLst/>
          </a:prstGeom>
        </p:spPr>
      </p:pic>
      <p:pic>
        <p:nvPicPr>
          <p:cNvPr id="24" name="Picture 23">
            <a:extLst>
              <a:ext uri="{FF2B5EF4-FFF2-40B4-BE49-F238E27FC236}">
                <a16:creationId xmlns:a16="http://schemas.microsoft.com/office/drawing/2014/main" id="{CB08597F-F991-44CA-891D-03D2FC44A168}"/>
              </a:ext>
            </a:extLst>
          </p:cNvPr>
          <p:cNvPicPr>
            <a:picLocks noChangeAspect="1"/>
          </p:cNvPicPr>
          <p:nvPr/>
        </p:nvPicPr>
        <p:blipFill>
          <a:blip r:embed="rId4"/>
          <a:stretch>
            <a:fillRect/>
          </a:stretch>
        </p:blipFill>
        <p:spPr>
          <a:xfrm>
            <a:off x="1095657" y="5955197"/>
            <a:ext cx="3932261" cy="434378"/>
          </a:xfrm>
          <a:prstGeom prst="rect">
            <a:avLst/>
          </a:prstGeom>
        </p:spPr>
      </p:pic>
      <p:sp>
        <p:nvSpPr>
          <p:cNvPr id="25" name="TextBox 24">
            <a:extLst>
              <a:ext uri="{FF2B5EF4-FFF2-40B4-BE49-F238E27FC236}">
                <a16:creationId xmlns:a16="http://schemas.microsoft.com/office/drawing/2014/main" id="{6ECFB8CE-0535-4A61-8887-4F88696535D1}"/>
              </a:ext>
            </a:extLst>
          </p:cNvPr>
          <p:cNvSpPr txBox="1"/>
          <p:nvPr/>
        </p:nvSpPr>
        <p:spPr>
          <a:xfrm>
            <a:off x="6338656" y="685614"/>
            <a:ext cx="4882577" cy="830997"/>
          </a:xfrm>
          <a:prstGeom prst="rect">
            <a:avLst/>
          </a:prstGeom>
          <a:noFill/>
        </p:spPr>
        <p:txBody>
          <a:bodyPr wrap="square" rtlCol="0">
            <a:spAutoFit/>
          </a:bodyPr>
          <a:lstStyle/>
          <a:p>
            <a:r>
              <a:rPr lang="en-US" sz="1600" b="1" dirty="0" err="1">
                <a:solidFill>
                  <a:schemeClr val="bg1"/>
                </a:solidFill>
              </a:rPr>
              <a:t>Xây</a:t>
            </a:r>
            <a:r>
              <a:rPr lang="en-US" sz="1600" b="1" dirty="0">
                <a:solidFill>
                  <a:schemeClr val="bg1"/>
                </a:solidFill>
              </a:rPr>
              <a:t> </a:t>
            </a:r>
            <a:r>
              <a:rPr lang="en-US" sz="1600" b="1" dirty="0" err="1">
                <a:solidFill>
                  <a:schemeClr val="bg1"/>
                </a:solidFill>
              </a:rPr>
              <a:t>dựng</a:t>
            </a:r>
            <a:r>
              <a:rPr lang="en-US" sz="1600" b="1" dirty="0">
                <a:solidFill>
                  <a:schemeClr val="bg1"/>
                </a:solidFill>
              </a:rPr>
              <a:t> </a:t>
            </a:r>
            <a:r>
              <a:rPr lang="en-US" sz="1600" b="1" dirty="0" err="1">
                <a:solidFill>
                  <a:schemeClr val="bg1"/>
                </a:solidFill>
              </a:rPr>
              <a:t>mô</a:t>
            </a:r>
            <a:r>
              <a:rPr lang="en-US" sz="1600" b="1" dirty="0">
                <a:solidFill>
                  <a:schemeClr val="bg1"/>
                </a:solidFill>
              </a:rPr>
              <a:t> </a:t>
            </a:r>
            <a:r>
              <a:rPr lang="en-US" sz="1600" b="1" dirty="0" err="1">
                <a:solidFill>
                  <a:schemeClr val="bg1"/>
                </a:solidFill>
              </a:rPr>
              <a:t>hình</a:t>
            </a:r>
            <a:r>
              <a:rPr lang="en-US" sz="1600" b="1" dirty="0">
                <a:solidFill>
                  <a:schemeClr val="bg1"/>
                </a:solidFill>
              </a:rPr>
              <a:t> Neural Network:</a:t>
            </a:r>
            <a:r>
              <a:rPr lang="ko-KR" altLang="en-US" sz="1600" b="1" dirty="0">
                <a:solidFill>
                  <a:schemeClr val="bg1"/>
                </a:solidFill>
                <a:cs typeface="Arial" pitchFamily="34" charset="0"/>
              </a:rPr>
              <a:t> </a:t>
            </a:r>
            <a:r>
              <a:rPr lang="en-US" altLang="ko-KR" sz="1600" b="1" dirty="0" err="1">
                <a:solidFill>
                  <a:schemeClr val="bg1"/>
                </a:solidFill>
                <a:cs typeface="Arial" pitchFamily="34" charset="0"/>
              </a:rPr>
              <a:t>Sử</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dụng</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hàm</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kích</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hoạt</a:t>
            </a:r>
            <a:r>
              <a:rPr lang="en-US" altLang="ko-KR" sz="1600" b="1" dirty="0">
                <a:solidFill>
                  <a:schemeClr val="bg1"/>
                </a:solidFill>
                <a:cs typeface="Arial" pitchFamily="34" charset="0"/>
              </a:rPr>
              <a:t> sigmoid </a:t>
            </a:r>
            <a:r>
              <a:rPr lang="en-US" altLang="ko-KR" sz="1600" b="1" dirty="0" err="1">
                <a:solidFill>
                  <a:schemeClr val="bg1"/>
                </a:solidFill>
                <a:cs typeface="Arial" pitchFamily="34" charset="0"/>
              </a:rPr>
              <a:t>và</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relu</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với</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các</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thuộc</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tính</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là</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tối</a:t>
            </a:r>
            <a:r>
              <a:rPr lang="en-US" altLang="ko-KR" sz="1600" b="1" dirty="0">
                <a:solidFill>
                  <a:schemeClr val="bg1"/>
                </a:solidFill>
                <a:cs typeface="Arial" pitchFamily="34" charset="0"/>
              </a:rPr>
              <a:t> </a:t>
            </a:r>
            <a:r>
              <a:rPr lang="vi-VN" altLang="ko-KR" sz="1600" b="1" dirty="0">
                <a:solidFill>
                  <a:schemeClr val="bg1"/>
                </a:solidFill>
                <a:cs typeface="Arial" pitchFamily="34" charset="0"/>
              </a:rPr>
              <a:t>ư</a:t>
            </a:r>
            <a:r>
              <a:rPr lang="en-US" altLang="ko-KR" sz="1600" b="1" dirty="0">
                <a:solidFill>
                  <a:schemeClr val="bg1"/>
                </a:solidFill>
                <a:cs typeface="Arial" pitchFamily="34" charset="0"/>
              </a:rPr>
              <a:t>u</a:t>
            </a:r>
            <a:endParaRPr lang="en-US" sz="1600" b="1" dirty="0">
              <a:solidFill>
                <a:schemeClr val="bg1"/>
              </a:solidFill>
            </a:endParaRPr>
          </a:p>
        </p:txBody>
      </p:sp>
      <p:pic>
        <p:nvPicPr>
          <p:cNvPr id="3" name="Picture 2">
            <a:extLst>
              <a:ext uri="{FF2B5EF4-FFF2-40B4-BE49-F238E27FC236}">
                <a16:creationId xmlns:a16="http://schemas.microsoft.com/office/drawing/2014/main" id="{3F6CBA4D-DD14-47C2-ACBA-3CCC1A44F4AF}"/>
              </a:ext>
            </a:extLst>
          </p:cNvPr>
          <p:cNvPicPr>
            <a:picLocks noChangeAspect="1"/>
          </p:cNvPicPr>
          <p:nvPr/>
        </p:nvPicPr>
        <p:blipFill>
          <a:blip r:embed="rId5"/>
          <a:stretch>
            <a:fillRect/>
          </a:stretch>
        </p:blipFill>
        <p:spPr>
          <a:xfrm>
            <a:off x="6338656" y="1572361"/>
            <a:ext cx="4757687" cy="2020113"/>
          </a:xfrm>
          <a:prstGeom prst="rect">
            <a:avLst/>
          </a:prstGeom>
        </p:spPr>
      </p:pic>
      <p:sp>
        <p:nvSpPr>
          <p:cNvPr id="27" name="TextBox 26">
            <a:extLst>
              <a:ext uri="{FF2B5EF4-FFF2-40B4-BE49-F238E27FC236}">
                <a16:creationId xmlns:a16="http://schemas.microsoft.com/office/drawing/2014/main" id="{04AF9623-F72B-41E6-B6BC-0A35D2E0E966}"/>
              </a:ext>
            </a:extLst>
          </p:cNvPr>
          <p:cNvSpPr txBox="1"/>
          <p:nvPr/>
        </p:nvSpPr>
        <p:spPr>
          <a:xfrm>
            <a:off x="6338656" y="3693112"/>
            <a:ext cx="4882577" cy="584775"/>
          </a:xfrm>
          <a:prstGeom prst="rect">
            <a:avLst/>
          </a:prstGeom>
          <a:noFill/>
        </p:spPr>
        <p:txBody>
          <a:bodyPr wrap="square" rtlCol="0">
            <a:spAutoFit/>
          </a:bodyPr>
          <a:lstStyle/>
          <a:p>
            <a:r>
              <a:rPr lang="en-US" sz="1600" b="1" dirty="0" err="1">
                <a:solidFill>
                  <a:schemeClr val="bg1"/>
                </a:solidFill>
              </a:rPr>
              <a:t>Huấn</a:t>
            </a:r>
            <a:r>
              <a:rPr lang="en-US" sz="1600" b="1" dirty="0">
                <a:solidFill>
                  <a:schemeClr val="bg1"/>
                </a:solidFill>
              </a:rPr>
              <a:t> </a:t>
            </a:r>
            <a:r>
              <a:rPr lang="en-US" sz="1600" b="1" dirty="0" err="1">
                <a:solidFill>
                  <a:schemeClr val="bg1"/>
                </a:solidFill>
              </a:rPr>
              <a:t>luyện</a:t>
            </a:r>
            <a:r>
              <a:rPr lang="en-US" sz="1600" b="1" dirty="0">
                <a:solidFill>
                  <a:schemeClr val="bg1"/>
                </a:solidFill>
              </a:rPr>
              <a:t> </a:t>
            </a:r>
            <a:r>
              <a:rPr lang="en-US" sz="1600" b="1" dirty="0" err="1">
                <a:solidFill>
                  <a:schemeClr val="bg1"/>
                </a:solidFill>
              </a:rPr>
              <a:t>mô</a:t>
            </a:r>
            <a:r>
              <a:rPr lang="en-US" sz="1600" b="1" dirty="0">
                <a:solidFill>
                  <a:schemeClr val="bg1"/>
                </a:solidFill>
              </a:rPr>
              <a:t> </a:t>
            </a:r>
            <a:r>
              <a:rPr lang="en-US" sz="1600" b="1" dirty="0" err="1">
                <a:solidFill>
                  <a:schemeClr val="bg1"/>
                </a:solidFill>
              </a:rPr>
              <a:t>hình</a:t>
            </a:r>
            <a:r>
              <a:rPr lang="en-US" sz="1600" b="1" dirty="0">
                <a:solidFill>
                  <a:schemeClr val="bg1"/>
                </a:solidFill>
              </a:rPr>
              <a:t> Neural Network </a:t>
            </a:r>
            <a:r>
              <a:rPr lang="en-US" sz="1600" b="1" dirty="0" err="1">
                <a:solidFill>
                  <a:schemeClr val="bg1"/>
                </a:solidFill>
              </a:rPr>
              <a:t>sử</a:t>
            </a:r>
            <a:r>
              <a:rPr lang="en-US" sz="1600" b="1" dirty="0">
                <a:solidFill>
                  <a:schemeClr val="bg1"/>
                </a:solidFill>
              </a:rPr>
              <a:t> </a:t>
            </a:r>
            <a:r>
              <a:rPr lang="en-US" sz="1600" b="1" dirty="0" err="1">
                <a:solidFill>
                  <a:schemeClr val="bg1"/>
                </a:solidFill>
              </a:rPr>
              <a:t>dụng</a:t>
            </a:r>
            <a:r>
              <a:rPr lang="en-US" sz="1600" b="1" dirty="0">
                <a:solidFill>
                  <a:schemeClr val="bg1"/>
                </a:solidFill>
              </a:rPr>
              <a:t> </a:t>
            </a:r>
            <a:r>
              <a:rPr lang="en-US" sz="1600" b="1" dirty="0" err="1">
                <a:solidFill>
                  <a:schemeClr val="bg1"/>
                </a:solidFill>
              </a:rPr>
              <a:t>tập</a:t>
            </a:r>
            <a:r>
              <a:rPr lang="en-US" sz="1600" b="1" dirty="0">
                <a:solidFill>
                  <a:schemeClr val="bg1"/>
                </a:solidFill>
              </a:rPr>
              <a:t> </a:t>
            </a:r>
            <a:r>
              <a:rPr lang="en-US" sz="1600" b="1" dirty="0" err="1">
                <a:solidFill>
                  <a:schemeClr val="bg1"/>
                </a:solidFill>
              </a:rPr>
              <a:t>dữ</a:t>
            </a:r>
            <a:r>
              <a:rPr lang="en-US" sz="1600" b="1" dirty="0">
                <a:solidFill>
                  <a:schemeClr val="bg1"/>
                </a:solidFill>
              </a:rPr>
              <a:t> </a:t>
            </a:r>
            <a:r>
              <a:rPr lang="en-US" sz="1600" b="1" dirty="0" err="1">
                <a:solidFill>
                  <a:schemeClr val="bg1"/>
                </a:solidFill>
              </a:rPr>
              <a:t>liệu</a:t>
            </a:r>
            <a:r>
              <a:rPr lang="en-US" sz="1600" b="1" dirty="0">
                <a:solidFill>
                  <a:schemeClr val="bg1"/>
                </a:solidFill>
              </a:rPr>
              <a:t> </a:t>
            </a:r>
            <a:r>
              <a:rPr lang="en-US" sz="1600" b="1" dirty="0" err="1">
                <a:solidFill>
                  <a:schemeClr val="bg1"/>
                </a:solidFill>
              </a:rPr>
              <a:t>huấn</a:t>
            </a:r>
            <a:r>
              <a:rPr lang="en-US" sz="1600" b="1" dirty="0">
                <a:solidFill>
                  <a:schemeClr val="bg1"/>
                </a:solidFill>
              </a:rPr>
              <a:t> </a:t>
            </a:r>
            <a:r>
              <a:rPr lang="en-US" sz="1600" b="1" dirty="0" err="1">
                <a:solidFill>
                  <a:schemeClr val="bg1"/>
                </a:solidFill>
              </a:rPr>
              <a:t>luyện</a:t>
            </a:r>
            <a:endParaRPr lang="en-US" sz="1600" b="1" dirty="0">
              <a:solidFill>
                <a:schemeClr val="bg1"/>
              </a:solidFill>
            </a:endParaRPr>
          </a:p>
        </p:txBody>
      </p:sp>
      <p:pic>
        <p:nvPicPr>
          <p:cNvPr id="4" name="Picture 3">
            <a:extLst>
              <a:ext uri="{FF2B5EF4-FFF2-40B4-BE49-F238E27FC236}">
                <a16:creationId xmlns:a16="http://schemas.microsoft.com/office/drawing/2014/main" id="{7A874F05-C4BA-4689-8E9C-7EF42673D6F5}"/>
              </a:ext>
            </a:extLst>
          </p:cNvPr>
          <p:cNvPicPr>
            <a:picLocks noChangeAspect="1"/>
          </p:cNvPicPr>
          <p:nvPr/>
        </p:nvPicPr>
        <p:blipFill>
          <a:blip r:embed="rId6"/>
          <a:stretch>
            <a:fillRect/>
          </a:stretch>
        </p:blipFill>
        <p:spPr>
          <a:xfrm>
            <a:off x="6338656" y="4544188"/>
            <a:ext cx="4757687" cy="1815882"/>
          </a:xfrm>
          <a:prstGeom prst="rect">
            <a:avLst/>
          </a:prstGeom>
        </p:spPr>
      </p:pic>
    </p:spTree>
    <p:extLst>
      <p:ext uri="{BB962C8B-B14F-4D97-AF65-F5344CB8AC3E}">
        <p14:creationId xmlns:p14="http://schemas.microsoft.com/office/powerpoint/2010/main" val="130237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78884" y="654336"/>
            <a:ext cx="3310877" cy="2554545"/>
          </a:xfrm>
          <a:prstGeom prst="rect">
            <a:avLst/>
          </a:prstGeom>
          <a:noFill/>
        </p:spPr>
        <p:txBody>
          <a:bodyPr wrap="square" rtlCol="0" anchor="ctr">
            <a:spAutoFit/>
          </a:bodyPr>
          <a:lstStyle/>
          <a:p>
            <a:r>
              <a:rPr lang="en-GB" altLang="ko-KR" sz="1600" b="1" dirty="0">
                <a:solidFill>
                  <a:schemeClr val="bg1"/>
                </a:solidFill>
                <a:cs typeface="Arial" pitchFamily="34" charset="0"/>
              </a:rPr>
              <a:t>B</a:t>
            </a:r>
            <a:r>
              <a:rPr lang="vi-VN" altLang="ko-KR" sz="1600" b="1" dirty="0">
                <a:solidFill>
                  <a:schemeClr val="bg1"/>
                </a:solidFill>
                <a:cs typeface="Arial" pitchFamily="34" charset="0"/>
              </a:rPr>
              <a:t>ư</a:t>
            </a:r>
            <a:r>
              <a:rPr lang="en-US" altLang="ko-KR" sz="1600" b="1" dirty="0" err="1">
                <a:solidFill>
                  <a:schemeClr val="bg1"/>
                </a:solidFill>
                <a:cs typeface="Arial" pitchFamily="34" charset="0"/>
              </a:rPr>
              <a:t>ớc</a:t>
            </a:r>
            <a:r>
              <a:rPr lang="en-US" altLang="ko-KR" sz="1600" b="1" dirty="0">
                <a:solidFill>
                  <a:schemeClr val="bg1"/>
                </a:solidFill>
                <a:cs typeface="Arial" pitchFamily="34" charset="0"/>
              </a:rPr>
              <a:t> 5: </a:t>
            </a:r>
            <a:r>
              <a:rPr lang="en-US" sz="1600" b="1" dirty="0" err="1">
                <a:solidFill>
                  <a:schemeClr val="bg1"/>
                </a:solidFill>
              </a:rPr>
              <a:t>Đánh</a:t>
            </a:r>
            <a:r>
              <a:rPr lang="en-US" sz="1600" b="1" dirty="0">
                <a:solidFill>
                  <a:schemeClr val="bg1"/>
                </a:solidFill>
              </a:rPr>
              <a:t> </a:t>
            </a:r>
            <a:r>
              <a:rPr lang="en-US" sz="1600" b="1" dirty="0" err="1">
                <a:solidFill>
                  <a:schemeClr val="bg1"/>
                </a:solidFill>
              </a:rPr>
              <a:t>giá</a:t>
            </a:r>
            <a:r>
              <a:rPr lang="en-US" sz="1600" b="1" dirty="0">
                <a:solidFill>
                  <a:schemeClr val="bg1"/>
                </a:solidFill>
              </a:rPr>
              <a:t> </a:t>
            </a:r>
            <a:r>
              <a:rPr lang="en-US" sz="1600" b="1" dirty="0" err="1">
                <a:solidFill>
                  <a:schemeClr val="bg1"/>
                </a:solidFill>
              </a:rPr>
              <a:t>mô</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r>
              <a:rPr lang="en-US" sz="1600" b="1" dirty="0" err="1">
                <a:solidFill>
                  <a:schemeClr val="bg1"/>
                </a:solidFill>
              </a:rPr>
              <a:t>sử</a:t>
            </a:r>
            <a:r>
              <a:rPr lang="en-US" sz="1600" b="1" dirty="0">
                <a:solidFill>
                  <a:schemeClr val="bg1"/>
                </a:solidFill>
              </a:rPr>
              <a:t> </a:t>
            </a:r>
            <a:r>
              <a:rPr lang="en-US" sz="1600" b="1" dirty="0" err="1">
                <a:solidFill>
                  <a:schemeClr val="bg1"/>
                </a:solidFill>
              </a:rPr>
              <a:t>dụng</a:t>
            </a:r>
            <a:r>
              <a:rPr lang="en-US" sz="1600" b="1" dirty="0">
                <a:solidFill>
                  <a:schemeClr val="bg1"/>
                </a:solidFill>
              </a:rPr>
              <a:t> </a:t>
            </a:r>
            <a:r>
              <a:rPr lang="en-US" sz="1600" b="1" dirty="0" err="1">
                <a:solidFill>
                  <a:schemeClr val="bg1"/>
                </a:solidFill>
              </a:rPr>
              <a:t>tập</a:t>
            </a:r>
            <a:r>
              <a:rPr lang="en-US" sz="1600" b="1" dirty="0">
                <a:solidFill>
                  <a:schemeClr val="bg1"/>
                </a:solidFill>
              </a:rPr>
              <a:t> </a:t>
            </a:r>
            <a:r>
              <a:rPr lang="en-US" sz="1600" b="1" dirty="0" err="1">
                <a:solidFill>
                  <a:schemeClr val="bg1"/>
                </a:solidFill>
              </a:rPr>
              <a:t>dữ</a:t>
            </a:r>
            <a:r>
              <a:rPr lang="en-US" sz="1600" b="1" dirty="0">
                <a:solidFill>
                  <a:schemeClr val="bg1"/>
                </a:solidFill>
              </a:rPr>
              <a:t> </a:t>
            </a:r>
            <a:r>
              <a:rPr lang="en-US" sz="1600" b="1" dirty="0" err="1">
                <a:solidFill>
                  <a:schemeClr val="bg1"/>
                </a:solidFill>
              </a:rPr>
              <a:t>liệu</a:t>
            </a:r>
            <a:r>
              <a:rPr lang="en-US" sz="1600" b="1" dirty="0">
                <a:solidFill>
                  <a:schemeClr val="bg1"/>
                </a:solidFill>
              </a:rPr>
              <a:t> </a:t>
            </a:r>
            <a:r>
              <a:rPr lang="en-US" sz="1600" b="1" dirty="0" err="1">
                <a:solidFill>
                  <a:schemeClr val="bg1"/>
                </a:solidFill>
              </a:rPr>
              <a:t>kiểm</a:t>
            </a:r>
            <a:r>
              <a:rPr lang="en-US" sz="1600" b="1" dirty="0">
                <a:solidFill>
                  <a:schemeClr val="bg1"/>
                </a:solidFill>
              </a:rPr>
              <a:t> </a:t>
            </a:r>
            <a:r>
              <a:rPr lang="en-US" sz="1600" b="1" dirty="0" err="1">
                <a:solidFill>
                  <a:schemeClr val="bg1"/>
                </a:solidFill>
              </a:rPr>
              <a:t>tra</a:t>
            </a:r>
            <a:r>
              <a:rPr lang="en-US" sz="1600" b="1" dirty="0">
                <a:solidFill>
                  <a:schemeClr val="bg1"/>
                </a:solidFill>
              </a:rPr>
              <a:t> </a:t>
            </a:r>
          </a:p>
          <a:p>
            <a:pPr marL="285750" indent="-285750">
              <a:buFontTx/>
              <a:buChar char="-"/>
            </a:pPr>
            <a:r>
              <a:rPr lang="en-US" sz="1600" b="1" dirty="0" err="1">
                <a:solidFill>
                  <a:schemeClr val="bg1"/>
                </a:solidFill>
              </a:rPr>
              <a:t>Sử</a:t>
            </a:r>
            <a:r>
              <a:rPr lang="en-US" sz="1600" b="1" dirty="0">
                <a:solidFill>
                  <a:schemeClr val="bg1"/>
                </a:solidFill>
              </a:rPr>
              <a:t> </a:t>
            </a:r>
            <a:r>
              <a:rPr lang="en-US" sz="1600" b="1" dirty="0" err="1">
                <a:solidFill>
                  <a:schemeClr val="bg1"/>
                </a:solidFill>
              </a:rPr>
              <a:t>dụng</a:t>
            </a:r>
            <a:r>
              <a:rPr lang="en-US" sz="1600" b="1" dirty="0">
                <a:solidFill>
                  <a:schemeClr val="bg1"/>
                </a:solidFill>
              </a:rPr>
              <a:t> </a:t>
            </a:r>
            <a:r>
              <a:rPr lang="en-US" sz="1600" b="1" dirty="0" err="1">
                <a:solidFill>
                  <a:schemeClr val="bg1"/>
                </a:solidFill>
              </a:rPr>
              <a:t>mô</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r>
              <a:rPr lang="en-US" sz="1600" b="1" dirty="0" err="1">
                <a:solidFill>
                  <a:schemeClr val="bg1"/>
                </a:solidFill>
              </a:rPr>
              <a:t>đã</a:t>
            </a:r>
            <a:r>
              <a:rPr lang="en-US" sz="1600" b="1" dirty="0">
                <a:solidFill>
                  <a:schemeClr val="bg1"/>
                </a:solidFill>
              </a:rPr>
              <a:t> </a:t>
            </a:r>
            <a:r>
              <a:rPr lang="en-US" sz="1600" b="1" dirty="0" err="1">
                <a:solidFill>
                  <a:schemeClr val="bg1"/>
                </a:solidFill>
              </a:rPr>
              <a:t>huấn</a:t>
            </a:r>
            <a:r>
              <a:rPr lang="en-US" sz="1600" b="1" dirty="0">
                <a:solidFill>
                  <a:schemeClr val="bg1"/>
                </a:solidFill>
              </a:rPr>
              <a:t> </a:t>
            </a:r>
            <a:r>
              <a:rPr lang="en-US" sz="1600" b="1" dirty="0" err="1">
                <a:solidFill>
                  <a:schemeClr val="bg1"/>
                </a:solidFill>
              </a:rPr>
              <a:t>luyện</a:t>
            </a:r>
            <a:r>
              <a:rPr lang="en-US" sz="1600" b="1" dirty="0">
                <a:solidFill>
                  <a:schemeClr val="bg1"/>
                </a:solidFill>
              </a:rPr>
              <a:t> </a:t>
            </a:r>
            <a:r>
              <a:rPr lang="en-US" sz="1600" b="1" dirty="0" err="1">
                <a:solidFill>
                  <a:schemeClr val="bg1"/>
                </a:solidFill>
              </a:rPr>
              <a:t>để</a:t>
            </a:r>
            <a:r>
              <a:rPr lang="en-US" sz="1600" b="1" dirty="0">
                <a:solidFill>
                  <a:schemeClr val="bg1"/>
                </a:solidFill>
              </a:rPr>
              <a:t> </a:t>
            </a:r>
            <a:r>
              <a:rPr lang="en-US" sz="1600" b="1" dirty="0" err="1">
                <a:solidFill>
                  <a:schemeClr val="bg1"/>
                </a:solidFill>
              </a:rPr>
              <a:t>dự</a:t>
            </a:r>
            <a:r>
              <a:rPr lang="en-US" sz="1600" b="1" dirty="0">
                <a:solidFill>
                  <a:schemeClr val="bg1"/>
                </a:solidFill>
              </a:rPr>
              <a:t> </a:t>
            </a:r>
            <a:r>
              <a:rPr lang="en-US" sz="1600" b="1" dirty="0" err="1">
                <a:solidFill>
                  <a:schemeClr val="bg1"/>
                </a:solidFill>
              </a:rPr>
              <a:t>đoán</a:t>
            </a:r>
            <a:r>
              <a:rPr lang="en-US" sz="1600" b="1" dirty="0">
                <a:solidFill>
                  <a:schemeClr val="bg1"/>
                </a:solidFill>
              </a:rPr>
              <a:t> </a:t>
            </a:r>
            <a:r>
              <a:rPr lang="en-US" sz="1600" b="1" dirty="0" err="1">
                <a:solidFill>
                  <a:schemeClr val="bg1"/>
                </a:solidFill>
              </a:rPr>
              <a:t>kết</a:t>
            </a:r>
            <a:r>
              <a:rPr lang="en-US" sz="1600" b="1" dirty="0">
                <a:solidFill>
                  <a:schemeClr val="bg1"/>
                </a:solidFill>
              </a:rPr>
              <a:t> </a:t>
            </a:r>
            <a:r>
              <a:rPr lang="en-US" sz="1600" b="1" dirty="0" err="1">
                <a:solidFill>
                  <a:schemeClr val="bg1"/>
                </a:solidFill>
              </a:rPr>
              <a:t>quả</a:t>
            </a:r>
            <a:r>
              <a:rPr lang="en-US" sz="1600" b="1" dirty="0">
                <a:solidFill>
                  <a:schemeClr val="bg1"/>
                </a:solidFill>
              </a:rPr>
              <a:t> </a:t>
            </a:r>
            <a:r>
              <a:rPr lang="en-US" sz="1600" b="1" dirty="0" err="1">
                <a:solidFill>
                  <a:schemeClr val="bg1"/>
                </a:solidFill>
              </a:rPr>
              <a:t>phân</a:t>
            </a:r>
            <a:r>
              <a:rPr lang="en-US" sz="1600" b="1" dirty="0">
                <a:solidFill>
                  <a:schemeClr val="bg1"/>
                </a:solidFill>
              </a:rPr>
              <a:t> </a:t>
            </a:r>
            <a:r>
              <a:rPr lang="en-US" sz="1600" b="1" dirty="0" err="1">
                <a:solidFill>
                  <a:schemeClr val="bg1"/>
                </a:solidFill>
              </a:rPr>
              <a:t>loại</a:t>
            </a:r>
            <a:r>
              <a:rPr lang="en-US" sz="1600" b="1" dirty="0">
                <a:solidFill>
                  <a:schemeClr val="bg1"/>
                </a:solidFill>
              </a:rPr>
              <a:t> </a:t>
            </a:r>
            <a:r>
              <a:rPr lang="en-US" sz="1600" b="1" dirty="0" err="1">
                <a:solidFill>
                  <a:schemeClr val="bg1"/>
                </a:solidFill>
              </a:rPr>
              <a:t>trên</a:t>
            </a:r>
            <a:r>
              <a:rPr lang="en-US" sz="1600" b="1" dirty="0">
                <a:solidFill>
                  <a:schemeClr val="bg1"/>
                </a:solidFill>
              </a:rPr>
              <a:t> </a:t>
            </a:r>
            <a:r>
              <a:rPr lang="en-US" sz="1600" b="1" dirty="0" err="1">
                <a:solidFill>
                  <a:schemeClr val="bg1"/>
                </a:solidFill>
              </a:rPr>
              <a:t>tập</a:t>
            </a:r>
            <a:r>
              <a:rPr lang="en-US" sz="1600" b="1" dirty="0">
                <a:solidFill>
                  <a:schemeClr val="bg1"/>
                </a:solidFill>
              </a:rPr>
              <a:t> </a:t>
            </a:r>
            <a:r>
              <a:rPr lang="en-US" sz="1600" b="1" dirty="0" err="1">
                <a:solidFill>
                  <a:schemeClr val="bg1"/>
                </a:solidFill>
              </a:rPr>
              <a:t>dữ</a:t>
            </a:r>
            <a:r>
              <a:rPr lang="en-US" sz="1600" b="1" dirty="0">
                <a:solidFill>
                  <a:schemeClr val="bg1"/>
                </a:solidFill>
              </a:rPr>
              <a:t> </a:t>
            </a:r>
            <a:r>
              <a:rPr lang="en-US" sz="1600" b="1" dirty="0" err="1">
                <a:solidFill>
                  <a:schemeClr val="bg1"/>
                </a:solidFill>
              </a:rPr>
              <a:t>liệu</a:t>
            </a:r>
            <a:r>
              <a:rPr lang="en-US" sz="1600" b="1" dirty="0">
                <a:solidFill>
                  <a:schemeClr val="bg1"/>
                </a:solidFill>
              </a:rPr>
              <a:t> </a:t>
            </a:r>
            <a:r>
              <a:rPr lang="en-US" sz="1600" b="1" dirty="0" err="1">
                <a:solidFill>
                  <a:schemeClr val="bg1"/>
                </a:solidFill>
              </a:rPr>
              <a:t>kiểm</a:t>
            </a:r>
            <a:r>
              <a:rPr lang="en-US" sz="1600" b="1" dirty="0">
                <a:solidFill>
                  <a:schemeClr val="bg1"/>
                </a:solidFill>
              </a:rPr>
              <a:t> </a:t>
            </a:r>
            <a:r>
              <a:rPr lang="en-US" sz="1600" b="1" dirty="0" err="1">
                <a:solidFill>
                  <a:schemeClr val="bg1"/>
                </a:solidFill>
              </a:rPr>
              <a:t>tra</a:t>
            </a:r>
            <a:endParaRPr lang="en-US" sz="1600" b="1" dirty="0">
              <a:solidFill>
                <a:schemeClr val="bg1"/>
              </a:solidFill>
            </a:endParaRPr>
          </a:p>
          <a:p>
            <a:pPr marL="285750" indent="-285750">
              <a:buFontTx/>
              <a:buChar char="-"/>
            </a:pPr>
            <a:r>
              <a:rPr lang="en-US" sz="1600" b="1" dirty="0" err="1">
                <a:solidFill>
                  <a:schemeClr val="bg1"/>
                </a:solidFill>
              </a:rPr>
              <a:t>Đánh</a:t>
            </a:r>
            <a:r>
              <a:rPr lang="en-US" sz="1600" b="1" dirty="0">
                <a:solidFill>
                  <a:schemeClr val="bg1"/>
                </a:solidFill>
              </a:rPr>
              <a:t> </a:t>
            </a:r>
            <a:r>
              <a:rPr lang="en-US" sz="1600" b="1" dirty="0" err="1">
                <a:solidFill>
                  <a:schemeClr val="bg1"/>
                </a:solidFill>
              </a:rPr>
              <a:t>giá</a:t>
            </a:r>
            <a:r>
              <a:rPr lang="en-US" sz="1600" b="1" dirty="0">
                <a:solidFill>
                  <a:schemeClr val="bg1"/>
                </a:solidFill>
              </a:rPr>
              <a:t> </a:t>
            </a:r>
            <a:r>
              <a:rPr lang="en-US" sz="1600" b="1" dirty="0" err="1">
                <a:solidFill>
                  <a:schemeClr val="bg1"/>
                </a:solidFill>
              </a:rPr>
              <a:t>độ</a:t>
            </a:r>
            <a:r>
              <a:rPr lang="en-US" sz="1600" b="1" dirty="0">
                <a:solidFill>
                  <a:schemeClr val="bg1"/>
                </a:solidFill>
              </a:rPr>
              <a:t> </a:t>
            </a:r>
            <a:r>
              <a:rPr lang="en-US" sz="1600" b="1" dirty="0" err="1">
                <a:solidFill>
                  <a:schemeClr val="bg1"/>
                </a:solidFill>
              </a:rPr>
              <a:t>chính</a:t>
            </a:r>
            <a:r>
              <a:rPr lang="en-US" sz="1600" b="1" dirty="0">
                <a:solidFill>
                  <a:schemeClr val="bg1"/>
                </a:solidFill>
              </a:rPr>
              <a:t> </a:t>
            </a:r>
            <a:r>
              <a:rPr lang="en-US" sz="1600" b="1" dirty="0" err="1">
                <a:solidFill>
                  <a:schemeClr val="bg1"/>
                </a:solidFill>
              </a:rPr>
              <a:t>xác</a:t>
            </a:r>
            <a:r>
              <a:rPr lang="en-US" sz="1600" b="1" dirty="0">
                <a:solidFill>
                  <a:schemeClr val="bg1"/>
                </a:solidFill>
              </a:rPr>
              <a:t> </a:t>
            </a:r>
            <a:r>
              <a:rPr lang="en-US" sz="1600" b="1" dirty="0" err="1">
                <a:solidFill>
                  <a:schemeClr val="bg1"/>
                </a:solidFill>
              </a:rPr>
              <a:t>và</a:t>
            </a:r>
            <a:r>
              <a:rPr lang="en-US" sz="1600" b="1" dirty="0">
                <a:solidFill>
                  <a:schemeClr val="bg1"/>
                </a:solidFill>
              </a:rPr>
              <a:t> </a:t>
            </a:r>
            <a:r>
              <a:rPr lang="en-US" sz="1600" b="1" dirty="0" err="1">
                <a:solidFill>
                  <a:schemeClr val="bg1"/>
                </a:solidFill>
              </a:rPr>
              <a:t>độ</a:t>
            </a:r>
            <a:r>
              <a:rPr lang="en-US" sz="1600" b="1" dirty="0">
                <a:solidFill>
                  <a:schemeClr val="bg1"/>
                </a:solidFill>
              </a:rPr>
              <a:t> </a:t>
            </a:r>
            <a:r>
              <a:rPr lang="en-US" sz="1600" b="1" dirty="0" err="1">
                <a:solidFill>
                  <a:schemeClr val="bg1"/>
                </a:solidFill>
              </a:rPr>
              <a:t>mất</a:t>
            </a:r>
            <a:r>
              <a:rPr lang="en-US" sz="1600" b="1" dirty="0">
                <a:solidFill>
                  <a:schemeClr val="bg1"/>
                </a:solidFill>
              </a:rPr>
              <a:t> </a:t>
            </a:r>
            <a:r>
              <a:rPr lang="en-US" sz="1600" b="1" dirty="0" err="1">
                <a:solidFill>
                  <a:schemeClr val="bg1"/>
                </a:solidFill>
              </a:rPr>
              <a:t>mát</a:t>
            </a:r>
            <a:r>
              <a:rPr lang="en-US" sz="1600" b="1" dirty="0">
                <a:solidFill>
                  <a:schemeClr val="bg1"/>
                </a:solidFill>
              </a:rPr>
              <a:t> </a:t>
            </a:r>
            <a:r>
              <a:rPr lang="en-US" sz="1600" b="1" dirty="0" err="1">
                <a:solidFill>
                  <a:schemeClr val="bg1"/>
                </a:solidFill>
              </a:rPr>
              <a:t>của</a:t>
            </a:r>
            <a:r>
              <a:rPr lang="en-US" sz="1600" b="1" dirty="0">
                <a:solidFill>
                  <a:schemeClr val="bg1"/>
                </a:solidFill>
              </a:rPr>
              <a:t> </a:t>
            </a:r>
            <a:r>
              <a:rPr lang="en-US" sz="1600" b="1" dirty="0" err="1">
                <a:solidFill>
                  <a:schemeClr val="bg1"/>
                </a:solidFill>
              </a:rPr>
              <a:t>mô</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r>
              <a:rPr lang="en-US" sz="1600" b="1" dirty="0" err="1">
                <a:solidFill>
                  <a:schemeClr val="bg1"/>
                </a:solidFill>
              </a:rPr>
              <a:t>trên</a:t>
            </a:r>
            <a:r>
              <a:rPr lang="en-US" sz="1600" b="1" dirty="0">
                <a:solidFill>
                  <a:schemeClr val="bg1"/>
                </a:solidFill>
              </a:rPr>
              <a:t> </a:t>
            </a:r>
            <a:r>
              <a:rPr lang="en-US" sz="1600" b="1" dirty="0" err="1">
                <a:solidFill>
                  <a:schemeClr val="bg1"/>
                </a:solidFill>
              </a:rPr>
              <a:t>tập</a:t>
            </a:r>
            <a:r>
              <a:rPr lang="en-US" sz="1600" b="1" dirty="0">
                <a:solidFill>
                  <a:schemeClr val="bg1"/>
                </a:solidFill>
              </a:rPr>
              <a:t> </a:t>
            </a:r>
            <a:r>
              <a:rPr lang="en-US" sz="1600" b="1" dirty="0" err="1">
                <a:solidFill>
                  <a:schemeClr val="bg1"/>
                </a:solidFill>
              </a:rPr>
              <a:t>kiểm</a:t>
            </a:r>
            <a:r>
              <a:rPr lang="en-US" sz="1600" b="1" dirty="0">
                <a:solidFill>
                  <a:schemeClr val="bg1"/>
                </a:solidFill>
              </a:rPr>
              <a:t> </a:t>
            </a:r>
            <a:r>
              <a:rPr lang="en-US" sz="1600" b="1" dirty="0" err="1">
                <a:solidFill>
                  <a:schemeClr val="bg1"/>
                </a:solidFill>
              </a:rPr>
              <a:t>tra</a:t>
            </a:r>
            <a:endParaRPr lang="en-US" sz="1600" b="1" dirty="0">
              <a:solidFill>
                <a:schemeClr val="bg1"/>
              </a:solidFill>
            </a:endParaRPr>
          </a:p>
          <a:p>
            <a:pPr marL="285750" indent="-285750">
              <a:buFontTx/>
              <a:buChar char="-"/>
            </a:pPr>
            <a:r>
              <a:rPr lang="en-US" sz="1600" b="1" dirty="0" err="1">
                <a:solidFill>
                  <a:schemeClr val="bg1"/>
                </a:solidFill>
              </a:rPr>
              <a:t>Tinh</a:t>
            </a:r>
            <a:r>
              <a:rPr lang="en-US" sz="1600" b="1" dirty="0">
                <a:solidFill>
                  <a:schemeClr val="bg1"/>
                </a:solidFill>
              </a:rPr>
              <a:t> </a:t>
            </a:r>
            <a:r>
              <a:rPr lang="en-US" sz="1600" b="1" dirty="0" err="1">
                <a:solidFill>
                  <a:schemeClr val="bg1"/>
                </a:solidFill>
              </a:rPr>
              <a:t>chỉnh</a:t>
            </a:r>
            <a:r>
              <a:rPr lang="en-US" sz="1600" b="1" dirty="0">
                <a:solidFill>
                  <a:schemeClr val="bg1"/>
                </a:solidFill>
              </a:rPr>
              <a:t> </a:t>
            </a:r>
            <a:r>
              <a:rPr lang="en-US" sz="1600" b="1" dirty="0" err="1">
                <a:solidFill>
                  <a:schemeClr val="bg1"/>
                </a:solidFill>
              </a:rPr>
              <a:t>mô</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r>
              <a:rPr lang="en-US" sz="1600" b="1" dirty="0" err="1">
                <a:solidFill>
                  <a:schemeClr val="bg1"/>
                </a:solidFill>
              </a:rPr>
              <a:t>nếu</a:t>
            </a:r>
            <a:r>
              <a:rPr lang="en-US" sz="1600" b="1" dirty="0">
                <a:solidFill>
                  <a:schemeClr val="bg1"/>
                </a:solidFill>
              </a:rPr>
              <a:t> </a:t>
            </a:r>
            <a:r>
              <a:rPr lang="en-US" sz="1600" b="1" dirty="0" err="1">
                <a:solidFill>
                  <a:schemeClr val="bg1"/>
                </a:solidFill>
              </a:rPr>
              <a:t>cần</a:t>
            </a:r>
            <a:r>
              <a:rPr lang="en-US" sz="1600" b="1" dirty="0">
                <a:solidFill>
                  <a:schemeClr val="bg1"/>
                </a:solidFill>
              </a:rPr>
              <a:t>)</a:t>
            </a:r>
            <a:endParaRPr lang="ko-KR" altLang="en-US" sz="1600" b="1"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169286" y="1451336"/>
            <a:ext cx="2021136" cy="1077218"/>
          </a:xfrm>
          <a:prstGeom prst="rect">
            <a:avLst/>
          </a:prstGeom>
          <a:noFill/>
        </p:spPr>
        <p:txBody>
          <a:bodyPr wrap="square" rtlCol="0" anchor="ctr">
            <a:spAutoFit/>
          </a:bodyPr>
          <a:lstStyle/>
          <a:p>
            <a:r>
              <a:rPr lang="en-US" sz="3200" dirty="0">
                <a:solidFill>
                  <a:schemeClr val="accent4"/>
                </a:solidFill>
              </a:rPr>
              <a:t>Machine Learning</a:t>
            </a: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01423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pic>
        <p:nvPicPr>
          <p:cNvPr id="2" name="Picture 1">
            <a:extLst>
              <a:ext uri="{FF2B5EF4-FFF2-40B4-BE49-F238E27FC236}">
                <a16:creationId xmlns:a16="http://schemas.microsoft.com/office/drawing/2014/main" id="{C9B77B19-2032-426B-9923-667A9349B4AF}"/>
              </a:ext>
            </a:extLst>
          </p:cNvPr>
          <p:cNvPicPr>
            <a:picLocks noChangeAspect="1"/>
          </p:cNvPicPr>
          <p:nvPr/>
        </p:nvPicPr>
        <p:blipFill>
          <a:blip r:embed="rId4"/>
          <a:stretch>
            <a:fillRect/>
          </a:stretch>
        </p:blipFill>
        <p:spPr>
          <a:xfrm>
            <a:off x="775192" y="3791442"/>
            <a:ext cx="4663844" cy="1741201"/>
          </a:xfrm>
          <a:prstGeom prst="rect">
            <a:avLst/>
          </a:prstGeom>
        </p:spPr>
      </p:pic>
    </p:spTree>
    <p:extLst>
      <p:ext uri="{BB962C8B-B14F-4D97-AF65-F5344CB8AC3E}">
        <p14:creationId xmlns:p14="http://schemas.microsoft.com/office/powerpoint/2010/main" val="310305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603662" y="2343061"/>
            <a:ext cx="5446295" cy="2171877"/>
          </a:xfrm>
          <a:prstGeom prst="rect">
            <a:avLst/>
          </a:prstGeom>
          <a:noFill/>
        </p:spPr>
        <p:txBody>
          <a:bodyPr wrap="square" rtlCol="0" anchor="ctr">
            <a:spAutoFit/>
          </a:bodyPr>
          <a:lstStyle/>
          <a:p>
            <a:pPr>
              <a:lnSpc>
                <a:spcPts val="5400"/>
              </a:lnSpc>
            </a:pPr>
            <a:r>
              <a:rPr lang="en-US" altLang="ko-KR" sz="6000" dirty="0" err="1">
                <a:solidFill>
                  <a:schemeClr val="tx1">
                    <a:lumMod val="75000"/>
                    <a:lumOff val="25000"/>
                  </a:schemeClr>
                </a:solidFill>
                <a:cs typeface="Arial" pitchFamily="34" charset="0"/>
              </a:rPr>
              <a:t>Ưu</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nh</a:t>
            </a:r>
            <a:r>
              <a:rPr lang="vi-VN" altLang="ko-KR" sz="6000" dirty="0">
                <a:solidFill>
                  <a:schemeClr val="tx1">
                    <a:lumMod val="75000"/>
                    <a:lumOff val="25000"/>
                  </a:schemeClr>
                </a:solidFill>
                <a:cs typeface="Arial" pitchFamily="34" charset="0"/>
              </a:rPr>
              <a:t>ư</a:t>
            </a:r>
            <a:r>
              <a:rPr lang="en-US" altLang="ko-KR" sz="6000" dirty="0" err="1">
                <a:solidFill>
                  <a:schemeClr val="tx1">
                    <a:lumMod val="75000"/>
                    <a:lumOff val="25000"/>
                  </a:schemeClr>
                </a:solidFill>
                <a:cs typeface="Arial" pitchFamily="34" charset="0"/>
              </a:rPr>
              <a:t>ợc</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điểm</a:t>
            </a:r>
            <a:r>
              <a:rPr lang="en-US" altLang="ko-KR" sz="6000" dirty="0">
                <a:solidFill>
                  <a:schemeClr val="tx1">
                    <a:lumMod val="75000"/>
                    <a:lumOff val="25000"/>
                  </a:schemeClr>
                </a:solidFill>
                <a:cs typeface="Arial" pitchFamily="34" charset="0"/>
              </a:rPr>
              <a:t> </a:t>
            </a:r>
            <a:r>
              <a:rPr lang="en-US" altLang="ko-KR" sz="6000" dirty="0" err="1">
                <a:solidFill>
                  <a:schemeClr val="tx1">
                    <a:lumMod val="75000"/>
                    <a:lumOff val="25000"/>
                  </a:schemeClr>
                </a:solidFill>
                <a:cs typeface="Arial" pitchFamily="34" charset="0"/>
              </a:rPr>
              <a:t>của</a:t>
            </a:r>
            <a:r>
              <a:rPr lang="en-US" altLang="ko-KR" sz="6000" dirty="0">
                <a:solidFill>
                  <a:schemeClr val="tx1">
                    <a:lumMod val="75000"/>
                    <a:lumOff val="25000"/>
                  </a:schemeClr>
                </a:solidFill>
                <a:cs typeface="Arial" pitchFamily="34" charset="0"/>
              </a:rPr>
              <a:t> Neural Network</a:t>
            </a:r>
            <a:endParaRPr lang="ko-KR" altLang="en-US" sz="60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698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331578" y="185446"/>
            <a:ext cx="4324198" cy="769441"/>
          </a:xfrm>
          <a:prstGeom prst="rect">
            <a:avLst/>
          </a:prstGeom>
        </p:spPr>
        <p:txBody>
          <a:bodyPr wrap="square">
            <a:spAutoFit/>
          </a:bodyPr>
          <a:lstStyle/>
          <a:p>
            <a:pPr algn="ctr"/>
            <a:r>
              <a:rPr lang="en-US" sz="4400" dirty="0" err="1">
                <a:solidFill>
                  <a:schemeClr val="bg1"/>
                </a:solidFill>
              </a:rPr>
              <a:t>Ưu</a:t>
            </a:r>
            <a:r>
              <a:rPr lang="en-US" sz="4400" dirty="0">
                <a:solidFill>
                  <a:schemeClr val="bg1"/>
                </a:solidFill>
              </a:rPr>
              <a:t> </a:t>
            </a:r>
            <a:r>
              <a:rPr lang="en-US" sz="4400" dirty="0" err="1">
                <a:solidFill>
                  <a:schemeClr val="bg1"/>
                </a:solidFill>
              </a:rPr>
              <a:t>điểm</a:t>
            </a:r>
            <a:endParaRPr lang="en-US" sz="4400" dirty="0">
              <a:solidFill>
                <a:schemeClr val="bg1"/>
              </a:solidFill>
            </a:endParaRPr>
          </a:p>
        </p:txBody>
      </p:sp>
      <p:sp>
        <p:nvSpPr>
          <p:cNvPr id="302" name="Rectangle 301">
            <a:extLst>
              <a:ext uri="{FF2B5EF4-FFF2-40B4-BE49-F238E27FC236}">
                <a16:creationId xmlns:a16="http://schemas.microsoft.com/office/drawing/2014/main" id="{E9B7B593-D656-452E-AFE4-89D6370C70F6}"/>
              </a:ext>
            </a:extLst>
          </p:cNvPr>
          <p:cNvSpPr/>
          <p:nvPr/>
        </p:nvSpPr>
        <p:spPr>
          <a:xfrm>
            <a:off x="512026" y="1112639"/>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13F980AF-3FE0-41DA-97CA-3D908B4FB798}"/>
              </a:ext>
            </a:extLst>
          </p:cNvPr>
          <p:cNvSpPr txBox="1"/>
          <p:nvPr/>
        </p:nvSpPr>
        <p:spPr>
          <a:xfrm>
            <a:off x="538640" y="1154823"/>
            <a:ext cx="3740159" cy="5755422"/>
          </a:xfrm>
          <a:prstGeom prst="rect">
            <a:avLst/>
          </a:prstGeom>
          <a:noFill/>
        </p:spPr>
        <p:txBody>
          <a:bodyPr wrap="square" rtlCol="0" anchor="ctr">
            <a:spAutoFit/>
          </a:bodyPr>
          <a:lstStyle/>
          <a:p>
            <a:pPr marL="342900" indent="-342900">
              <a:buAutoNum type="arabicPeriod"/>
            </a:pPr>
            <a:r>
              <a:rPr lang="vi-VN" sz="1600" dirty="0">
                <a:solidFill>
                  <a:schemeClr val="bg1"/>
                </a:solidFill>
              </a:rPr>
              <a:t>Khả năng học tập được: Neural Network có khả năng học tập và thích nghi với các bài toán khác nhau trong lĩnh vực Machine Learning. </a:t>
            </a:r>
            <a:endParaRPr lang="en-US" sz="1600" dirty="0">
              <a:solidFill>
                <a:schemeClr val="bg1"/>
              </a:solidFill>
            </a:endParaRPr>
          </a:p>
          <a:p>
            <a:pPr marL="342900" indent="-342900">
              <a:buAutoNum type="arabicPeriod"/>
            </a:pPr>
            <a:r>
              <a:rPr lang="vi-VN" sz="1600" dirty="0">
                <a:solidFill>
                  <a:schemeClr val="bg1"/>
                </a:solidFill>
              </a:rPr>
              <a:t>Xử lý dữ liệu không có cấu trúc tốt: Trong trường hợp dữ liệu không có cấu trúc rõ ràng, neural network có thể giải quyết được những vấn đề này. </a:t>
            </a:r>
            <a:endParaRPr lang="en-US" sz="1600" dirty="0">
              <a:solidFill>
                <a:schemeClr val="bg1"/>
              </a:solidFill>
            </a:endParaRPr>
          </a:p>
          <a:p>
            <a:pPr marL="342900" indent="-342900">
              <a:buAutoNum type="arabicPeriod"/>
            </a:pPr>
            <a:r>
              <a:rPr lang="vi-VN" sz="1600" dirty="0">
                <a:solidFill>
                  <a:schemeClr val="bg1"/>
                </a:solidFill>
              </a:rPr>
              <a:t>Tính toán song song: Neural Network có khả năng tính toán song song, giúp cho quá trình huấn luyện được thực hiện nhanh hơn. </a:t>
            </a:r>
            <a:endParaRPr lang="en-US" sz="1600" dirty="0">
              <a:solidFill>
                <a:schemeClr val="bg1"/>
              </a:solidFill>
            </a:endParaRPr>
          </a:p>
          <a:p>
            <a:pPr marL="342900" indent="-342900">
              <a:buAutoNum type="arabicPeriod"/>
            </a:pPr>
            <a:r>
              <a:rPr lang="vi-VN" sz="1600" dirty="0">
                <a:solidFill>
                  <a:schemeClr val="bg1"/>
                </a:solidFill>
              </a:rPr>
              <a:t>Khả năng phân loại và dự đoán: Neural Network có khả năng phân loại và dự đoán nhanh chóng và chính xác với các dữ liệu mới. </a:t>
            </a:r>
            <a:endParaRPr lang="en-US" sz="1600" dirty="0">
              <a:solidFill>
                <a:schemeClr val="bg1"/>
              </a:solidFill>
            </a:endParaRPr>
          </a:p>
          <a:p>
            <a:pPr marL="342900" indent="-342900">
              <a:buAutoNum type="arabicPeriod"/>
            </a:pPr>
            <a:r>
              <a:rPr lang="vi-VN" sz="1600" dirty="0">
                <a:solidFill>
                  <a:schemeClr val="bg1"/>
                </a:solidFill>
              </a:rPr>
              <a:t>Có khả năng xử lý dữ liệu lớn: Neural Network được xây dựng để xử lý các tập dữ liệu lớn, vì vậy nó là công cụ hiệu quả để xử lý big data.</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391035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331578" y="185446"/>
            <a:ext cx="4324198" cy="769441"/>
          </a:xfrm>
          <a:prstGeom prst="rect">
            <a:avLst/>
          </a:prstGeom>
        </p:spPr>
        <p:txBody>
          <a:bodyPr wrap="square">
            <a:spAutoFit/>
          </a:bodyPr>
          <a:lstStyle/>
          <a:p>
            <a:pPr algn="ctr"/>
            <a:r>
              <a:rPr lang="en-US" sz="4400" dirty="0">
                <a:solidFill>
                  <a:schemeClr val="bg1"/>
                </a:solidFill>
              </a:rPr>
              <a:t>Nh</a:t>
            </a:r>
            <a:r>
              <a:rPr lang="vi-VN" sz="4400" dirty="0">
                <a:solidFill>
                  <a:schemeClr val="bg1"/>
                </a:solidFill>
              </a:rPr>
              <a:t>ư</a:t>
            </a:r>
            <a:r>
              <a:rPr lang="en-US" sz="4400" dirty="0" err="1">
                <a:solidFill>
                  <a:schemeClr val="bg1"/>
                </a:solidFill>
              </a:rPr>
              <a:t>ợc</a:t>
            </a:r>
            <a:r>
              <a:rPr lang="en-US" sz="4400" dirty="0">
                <a:solidFill>
                  <a:schemeClr val="bg1"/>
                </a:solidFill>
              </a:rPr>
              <a:t> </a:t>
            </a:r>
            <a:r>
              <a:rPr lang="en-US" sz="4400" dirty="0" err="1">
                <a:solidFill>
                  <a:schemeClr val="bg1"/>
                </a:solidFill>
              </a:rPr>
              <a:t>điểm</a:t>
            </a:r>
            <a:endParaRPr lang="en-US" sz="4400" dirty="0">
              <a:solidFill>
                <a:schemeClr val="bg1"/>
              </a:solidFill>
            </a:endParaRPr>
          </a:p>
        </p:txBody>
      </p:sp>
      <p:sp>
        <p:nvSpPr>
          <p:cNvPr id="302" name="Rectangle 301">
            <a:extLst>
              <a:ext uri="{FF2B5EF4-FFF2-40B4-BE49-F238E27FC236}">
                <a16:creationId xmlns:a16="http://schemas.microsoft.com/office/drawing/2014/main" id="{E9B7B593-D656-452E-AFE4-89D6370C70F6}"/>
              </a:ext>
            </a:extLst>
          </p:cNvPr>
          <p:cNvSpPr/>
          <p:nvPr/>
        </p:nvSpPr>
        <p:spPr>
          <a:xfrm>
            <a:off x="512026" y="1112639"/>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13F980AF-3FE0-41DA-97CA-3D908B4FB798}"/>
              </a:ext>
            </a:extLst>
          </p:cNvPr>
          <p:cNvSpPr txBox="1"/>
          <p:nvPr/>
        </p:nvSpPr>
        <p:spPr>
          <a:xfrm>
            <a:off x="538640" y="1293322"/>
            <a:ext cx="3740159" cy="5478423"/>
          </a:xfrm>
          <a:prstGeom prst="rect">
            <a:avLst/>
          </a:prstGeom>
          <a:noFill/>
        </p:spPr>
        <p:txBody>
          <a:bodyPr wrap="square" rtlCol="0" anchor="ctr">
            <a:spAutoFit/>
          </a:bodyPr>
          <a:lstStyle/>
          <a:p>
            <a:pPr marL="342900" indent="-342900">
              <a:buAutoNum type="arabicPeriod"/>
            </a:pPr>
            <a:r>
              <a:rPr lang="vi-VN" sz="1400" dirty="0">
                <a:solidFill>
                  <a:schemeClr val="bg1"/>
                </a:solidFill>
              </a:rPr>
              <a:t>Khó kiểm soát: Neural Network là một hệ thống phức tạp và khó kiểm soát. Nó có thể cần nhiều thời gian và công sức để điều chỉnh các thông số và mô hình để cho phù hợp với bài toán cần giải quyết. </a:t>
            </a:r>
            <a:endParaRPr lang="en-US" sz="1400" dirty="0">
              <a:solidFill>
                <a:schemeClr val="bg1"/>
              </a:solidFill>
            </a:endParaRPr>
          </a:p>
          <a:p>
            <a:pPr marL="342900" indent="-342900">
              <a:buAutoNum type="arabicPeriod"/>
            </a:pPr>
            <a:r>
              <a:rPr lang="vi-VN" sz="1400" dirty="0">
                <a:solidFill>
                  <a:schemeClr val="bg1"/>
                </a:solidFill>
              </a:rPr>
              <a:t>Tính động: Neural Network không phải lúc nào cũng thích hợp với tất cả các bài toán. Có thể có những lúc nó không cho kết quả chính xác như mong đợi hoặc cho ra kết quả sai lệch nếu ta không lựa chọn và điều chỉnh mô hình đúng cách. </a:t>
            </a:r>
            <a:endParaRPr lang="en-US" sz="1400" dirty="0">
              <a:solidFill>
                <a:schemeClr val="bg1"/>
              </a:solidFill>
            </a:endParaRPr>
          </a:p>
          <a:p>
            <a:pPr marL="342900" indent="-342900">
              <a:buAutoNum type="arabicPeriod"/>
            </a:pPr>
            <a:r>
              <a:rPr lang="vi-VN" sz="1400" dirty="0">
                <a:solidFill>
                  <a:schemeClr val="bg1"/>
                </a:solidFill>
              </a:rPr>
              <a:t>Cần nhiều dữ liệu: Neural Network đòi hỏi nhiều dữ liệu để có thể huấn luyện mô hình đủ tốt để giải quyết bài toán. </a:t>
            </a:r>
            <a:endParaRPr lang="en-US" sz="1400" dirty="0">
              <a:solidFill>
                <a:schemeClr val="bg1"/>
              </a:solidFill>
            </a:endParaRPr>
          </a:p>
          <a:p>
            <a:pPr marL="342900" indent="-342900">
              <a:buAutoNum type="arabicPeriod"/>
            </a:pPr>
            <a:r>
              <a:rPr lang="vi-VN" sz="1400" dirty="0">
                <a:solidFill>
                  <a:schemeClr val="bg1"/>
                </a:solidFill>
              </a:rPr>
              <a:t>Khó hiểu: Các lớp, tham số và hàm kích hoạt trong Neural Network không phải lúc nào cũng rõ ràng, gây khó khăn cho việc giải thích cách mô hình phân loại và dự đoán các kết quả. </a:t>
            </a:r>
            <a:endParaRPr lang="en-US" sz="1400" dirty="0">
              <a:solidFill>
                <a:schemeClr val="bg1"/>
              </a:solidFill>
            </a:endParaRPr>
          </a:p>
          <a:p>
            <a:pPr marL="342900" indent="-342900">
              <a:buAutoNum type="arabicPeriod"/>
            </a:pPr>
            <a:r>
              <a:rPr lang="vi-VN" sz="1400" dirty="0">
                <a:solidFill>
                  <a:schemeClr val="bg1"/>
                </a:solidFill>
              </a:rPr>
              <a:t>Chăm sóc và bảo trì: Để đạt được hiệu quả tốt nhất, neural network yêu cầu các nhà phát triển phải kiểm soát và thường xuyên bảo trì các thiết lập và tham số để đạt được hiệu quả tốt nhất.</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4026904958"/>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4281</TotalTime>
  <Words>861</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Arial Unicode MS</vt:lpstr>
      <vt:lpstr>FZShuTi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N19DCCN131</cp:lastModifiedBy>
  <cp:revision>116</cp:revision>
  <dcterms:created xsi:type="dcterms:W3CDTF">2018-04-24T17:14:44Z</dcterms:created>
  <dcterms:modified xsi:type="dcterms:W3CDTF">2023-05-08T18:36:35Z</dcterms:modified>
</cp:coreProperties>
</file>