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178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slide" Target="slides/slide46.xml"  /><Relationship Id="rId48" Type="http://schemas.openxmlformats.org/officeDocument/2006/relationships/slide" Target="slides/slide47.xml"  /><Relationship Id="rId49" Type="http://schemas.openxmlformats.org/officeDocument/2006/relationships/slide" Target="slides/slide48.xml"  /><Relationship Id="rId5" Type="http://schemas.openxmlformats.org/officeDocument/2006/relationships/slide" Target="slides/slide4.xml"  /><Relationship Id="rId50" Type="http://schemas.openxmlformats.org/officeDocument/2006/relationships/presProps" Target="presProps.xml"  /><Relationship Id="rId51" Type="http://schemas.openxmlformats.org/officeDocument/2006/relationships/viewProps" Target="viewProps.xml"  /><Relationship Id="rId52" Type="http://schemas.openxmlformats.org/officeDocument/2006/relationships/theme" Target="theme/theme1.xml"  /><Relationship Id="rId53" Type="http://schemas.openxmlformats.org/officeDocument/2006/relationships/tableStyles" Target="tableStyles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4.png"  /><Relationship Id="rId4" Type="http://schemas.openxmlformats.org/officeDocument/2006/relationships/hyperlink" Target="https://youtu.be/rx_oUd-05ys?si=gmvxYE16O0XElzXL" TargetMode="External" /><Relationship Id="rId5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1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1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25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28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29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30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Relationship Id="rId6" Type="http://schemas.openxmlformats.org/officeDocument/2006/relationships/image" Target="../media/image37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38.png"  /><Relationship Id="rId5" Type="http://schemas.openxmlformats.org/officeDocument/2006/relationships/image" Target="../media/image3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86199" y="-1511300"/>
            <a:ext cx="13721569" cy="117983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197100" y="3695700"/>
            <a:ext cx="8928100" cy="1955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019"/>
              </a:lnSpc>
              <a:defRPr/>
            </a:pPr>
            <a:r>
              <a:rPr lang="en-US" sz="8500" b="1" i="1" u="none" strike="noStrike" spc="-300">
                <a:solidFill>
                  <a:srgbClr val="26272A"/>
                </a:solidFill>
                <a:latin typeface="맑은 고딕"/>
                <a:ea typeface="맑은 고딕"/>
              </a:rPr>
              <a:t>T</a:t>
            </a:r>
            <a:r>
              <a:rPr lang="en-US" altLang="ko-KR" sz="8500" b="1" i="1" u="none" strike="noStrike" spc="-300">
                <a:solidFill>
                  <a:srgbClr val="26272A"/>
                </a:solidFill>
                <a:latin typeface="맑은 고딕"/>
              </a:rPr>
              <a:t>HE</a:t>
            </a:r>
            <a:r>
              <a:rPr lang="en-US" sz="8500" b="1" i="1" u="none" strike="noStrike" spc="-300">
                <a:solidFill>
                  <a:srgbClr val="26272A"/>
                </a:solidFill>
                <a:latin typeface="맑은 고딕"/>
                <a:ea typeface="맑은 고딕"/>
              </a:rPr>
              <a:t> DNA TRAIL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09800" y="5664200"/>
            <a:ext cx="10287000" cy="469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8487"/>
              </a:lnSpc>
              <a:defRPr/>
            </a:pPr>
            <a:r>
              <a:rPr lang="en-US" altLang="ko-KR" sz="5000" b="1" i="1" u="none" strike="noStrike" spc="-100">
                <a:solidFill>
                  <a:srgbClr val="808080"/>
                </a:solidFill>
                <a:latin typeface="맑은 고딕"/>
              </a:rPr>
              <a:t>(5 - A) </a:t>
            </a:r>
            <a:r>
              <a:rPr lang="en-US" sz="5000" b="1" i="1" u="none" strike="noStrike" spc="-100">
                <a:solidFill>
                  <a:srgbClr val="808080"/>
                </a:solidFill>
                <a:latin typeface="맑은 고딕"/>
                <a:ea typeface="맑은 고딕"/>
              </a:rPr>
              <a:t>DNA</a:t>
            </a:r>
            <a:r>
              <a:rPr lang="ko-KR" sz="5000" b="1" i="1" u="none" strike="noStrike" spc="-100">
                <a:solidFill>
                  <a:srgbClr val="808080"/>
                </a:solidFill>
                <a:latin typeface="맑은 고딕"/>
              </a:rPr>
              <a:t>의</a:t>
            </a:r>
            <a:r>
              <a:rPr lang="en-US" sz="5000" b="1" i="1" u="none" strike="noStrike" spc="-100">
                <a:solidFill>
                  <a:srgbClr val="808080"/>
                </a:solidFill>
                <a:latin typeface="맑은 고딕"/>
                <a:ea typeface="맑은 고딕"/>
              </a:rPr>
              <a:t> </a:t>
            </a:r>
            <a:r>
              <a:rPr lang="ko-KR" sz="5000" b="1" i="1" u="none" strike="noStrike" spc="-100">
                <a:solidFill>
                  <a:srgbClr val="808080"/>
                </a:solidFill>
                <a:latin typeface="맑은 고딕"/>
              </a:rPr>
              <a:t>여정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33600" y="7620000"/>
            <a:ext cx="10515600" cy="571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24914"/>
              </a:lnSpc>
              <a:defRPr/>
            </a:pPr>
            <a:r>
              <a:rPr lang="en-US" altLang="ko-KR" sz="4800" b="1" i="0" u="none" strike="noStrike">
                <a:solidFill>
                  <a:srgbClr val="26272A"/>
                </a:solidFill>
                <a:latin typeface="맑은 고딕"/>
              </a:rPr>
              <a:t>D</a:t>
            </a:r>
            <a:r>
              <a:rPr lang="ko-KR" altLang="en-US" sz="4800" b="1" i="0" u="none" strike="noStrike">
                <a:solidFill>
                  <a:srgbClr val="26272A"/>
                </a:solidFill>
                <a:latin typeface="맑은 고딕"/>
              </a:rPr>
              <a:t>조 </a:t>
            </a:r>
            <a:r>
              <a:rPr lang="ko-KR" sz="4800" b="1" i="0" u="none" strike="noStrike">
                <a:solidFill>
                  <a:srgbClr val="26272A"/>
                </a:solidFill>
                <a:latin typeface="맑은 고딕"/>
              </a:rPr>
              <a:t>김혜원</a:t>
            </a:r>
            <a:r>
              <a:rPr lang="en-US" sz="4800" b="1" i="0" u="none" strike="noStrike">
                <a:solidFill>
                  <a:srgbClr val="26272A"/>
                </a:solidFill>
                <a:latin typeface="맑은 고딕"/>
                <a:ea typeface="맑은 고딕"/>
              </a:rPr>
              <a:t>, </a:t>
            </a:r>
            <a:r>
              <a:rPr lang="ko-KR" sz="4800" b="1" i="0" u="none" strike="noStrike">
                <a:solidFill>
                  <a:srgbClr val="26272A"/>
                </a:solidFill>
                <a:latin typeface="맑은 고딕"/>
              </a:rPr>
              <a:t>신년기</a:t>
            </a:r>
            <a:r>
              <a:rPr lang="en-US" sz="4800" b="1" i="0" u="none" strike="noStrike">
                <a:solidFill>
                  <a:srgbClr val="26272A"/>
                </a:solidFill>
                <a:latin typeface="맑은 고딕"/>
                <a:ea typeface="맑은 고딕"/>
              </a:rPr>
              <a:t>, </a:t>
            </a:r>
            <a:r>
              <a:rPr lang="ko-KR" sz="4800" b="1" i="0" u="none" strike="noStrike">
                <a:solidFill>
                  <a:srgbClr val="26272A"/>
                </a:solidFill>
                <a:latin typeface="맑은 고딕"/>
              </a:rPr>
              <a:t>윤세훈</a:t>
            </a:r>
            <a:r>
              <a:rPr lang="en-US" sz="4800" b="1" i="0" u="none" strike="noStrike">
                <a:solidFill>
                  <a:srgbClr val="26272A"/>
                </a:solidFill>
                <a:latin typeface="맑은 고딕"/>
                <a:ea typeface="맑은 고딕"/>
              </a:rPr>
              <a:t>, </a:t>
            </a:r>
            <a:r>
              <a:rPr lang="ko-KR" sz="4800" b="1" i="0" u="none" strike="noStrike">
                <a:solidFill>
                  <a:srgbClr val="26272A"/>
                </a:solidFill>
                <a:latin typeface="맑은 고딕"/>
              </a:rPr>
              <a:t>최지웅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07788" y="0"/>
            <a:ext cx="11960421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79599" y="5842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C </a:t>
            </a:r>
            <a:r>
              <a:rPr lang="ko-KR" altLang="en-US" sz="6000" b="1" i="0" u="none" strike="noStrike" spc="-200">
                <a:solidFill>
                  <a:srgbClr val="26272a"/>
                </a:solidFill>
                <a:latin typeface="맑은 고딕"/>
              </a:rPr>
              <a:t> </a:t>
            </a:r>
            <a:r>
              <a:rPr lang="en-US" altLang="ko-KR" sz="4000" b="1" i="0" u="none" strike="noStrike" spc="-200">
                <a:solidFill>
                  <a:srgbClr val="7a7cc4"/>
                </a:solidFill>
                <a:latin typeface="맑은 고딕"/>
              </a:rPr>
              <a:t>Tracing Ancestry in DNA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 DNA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의 혈통 추적</a:t>
            </a:r>
            <a:endParaRPr lang="ko-KR" altLang="en-US" sz="3500" b="1" i="0" u="none" strike="noStrike" spc="-200">
              <a:solidFill>
                <a:srgbClr val="7a7cc4"/>
              </a:solidFill>
              <a:latin typeface="맑은 고딕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609600" y="1752600"/>
            <a:ext cx="17068800" cy="826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defRPr/>
            </a:pPr>
            <a:r>
              <a:rPr lang="ko-KR" sz="4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+mn-lt"/>
              </a:rPr>
              <a:t>우리글에서 사용하지 않는 문장 부호 </a:t>
            </a:r>
            <a:r>
              <a:rPr lang="en-US" altLang="ko-KR" sz="4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+mn-lt"/>
              </a:rPr>
              <a:t>(</a:t>
            </a:r>
            <a:r>
              <a:rPr lang="ko-KR" sz="4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+mn-lt"/>
              </a:rPr>
              <a:t>—</a:t>
            </a:r>
            <a:r>
              <a:rPr lang="en-US" altLang="ko-KR" sz="4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+mn-lt"/>
              </a:rPr>
              <a:t>)</a:t>
            </a:r>
            <a:endParaRPr lang="en-US" altLang="ko-KR" sz="4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+mn-lt"/>
            </a:endParaRPr>
          </a:p>
          <a:p>
            <a:pPr lvl="0" algn="just">
              <a:defRPr/>
            </a:pPr>
            <a:endParaRPr lang="ko-KR" sz="4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Calibri"/>
            </a:endParaRPr>
          </a:p>
          <a:p>
            <a:pPr lvl="0" algn="just">
              <a:defRPr/>
            </a:pPr>
            <a:r>
              <a:rPr lang="ko-KR" sz="4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+mn-lt"/>
              </a:rPr>
              <a:t>영어 문장에서 사용된 "—"는 대시(dash)로, 주로 문장 내에서 추가적인 </a:t>
            </a:r>
            <a:endParaRPr lang="ko-KR" sz="4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+mn-lt"/>
            </a:endParaRPr>
          </a:p>
          <a:p>
            <a:pPr lvl="0" algn="just">
              <a:defRPr/>
            </a:pPr>
            <a:r>
              <a:rPr lang="ko-KR" sz="4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+mn-lt"/>
              </a:rPr>
              <a:t>정보를 제공하거나 설명을 덧붙일 때 사용</a:t>
            </a:r>
            <a:r>
              <a:rPr lang="ko-KR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+mn-lt"/>
              </a:rPr>
              <a:t>한다</a:t>
            </a:r>
            <a:r>
              <a:rPr lang="en-US" altLang="ko-KR" sz="40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cs typeface="+mn-lt"/>
              </a:rPr>
              <a:t>.</a:t>
            </a:r>
            <a:endParaRPr lang="en-US" altLang="ko-KR" sz="4000" b="1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cs typeface="+mn-lt"/>
            </a:endParaRPr>
          </a:p>
          <a:p>
            <a:pPr lvl="0" algn="just">
              <a:defRPr/>
            </a:pPr>
            <a:endParaRPr lang="ko-KR" sz="4000" b="1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cs typeface="Calibri"/>
            </a:endParaRPr>
          </a:p>
          <a:p>
            <a:pPr marL="514350" lvl="0" indent="-514350" algn="just">
              <a:buAutoNum type="arabicPeriod"/>
              <a:defRPr/>
            </a:pPr>
            <a:r>
              <a:rPr lang="ko-KR" sz="40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cs typeface="+mn-lt"/>
              </a:rPr>
              <a:t>강조할 때 (1개 또는 2개) </a:t>
            </a:r>
            <a:endParaRPr lang="ko-KR" sz="4000" b="1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cs typeface="+mn-lt"/>
            </a:endParaRPr>
          </a:p>
          <a:p>
            <a:pPr marL="514350" lvl="0" indent="-514350" algn="just">
              <a:buAutoNum type="arabicPeriod"/>
              <a:defRPr/>
            </a:pPr>
            <a:r>
              <a:rPr lang="ko-KR" sz="40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cs typeface="+mn-lt"/>
              </a:rPr>
              <a:t>추가 정보를 제공할 때 </a:t>
            </a:r>
            <a:endParaRPr lang="ko-KR" sz="4000" b="1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cs typeface="+mn-lt"/>
            </a:endParaRPr>
          </a:p>
          <a:p>
            <a:pPr marL="514350" lvl="0" indent="-514350" algn="just">
              <a:buAutoNum type="arabicPeriod"/>
              <a:defRPr/>
            </a:pPr>
            <a:r>
              <a:rPr lang="ko-KR" sz="40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cs typeface="+mn-lt"/>
              </a:rPr>
              <a:t>대화가 끊어짐을 표현할 때 </a:t>
            </a:r>
            <a:endParaRPr lang="ko-KR" sz="4000" b="1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cs typeface="+mn-lt"/>
            </a:endParaRPr>
          </a:p>
          <a:p>
            <a:pPr marL="514350" lvl="0" indent="-514350" algn="just">
              <a:buAutoNum type="arabicPeriod"/>
              <a:defRPr/>
            </a:pPr>
            <a:r>
              <a:rPr lang="ko-KR" sz="40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cs typeface="+mn-lt"/>
              </a:rPr>
              <a:t>저자가 문장 중간에 독자에게 말을 건넬 때 </a:t>
            </a:r>
            <a:endParaRPr lang="ko-KR" sz="4000" b="1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cs typeface="+mn-lt"/>
            </a:endParaRPr>
          </a:p>
          <a:p>
            <a:pPr marL="514350" lvl="0" indent="-514350" algn="just">
              <a:buAutoNum type="arabicPeriod"/>
              <a:defRPr/>
            </a:pPr>
            <a:r>
              <a:rPr lang="ko-KR" sz="40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cs typeface="+mn-lt"/>
              </a:rPr>
              <a:t>나열된 항목을 구분할 때 </a:t>
            </a:r>
            <a:endParaRPr lang="ko-KR" sz="4000" b="1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cs typeface="+mn-lt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EN-US" sz="800" b="1" i="0" u="none" strike="noStrike" baseline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en-US" altLang="ko-KR" sz="3000" b="1" i="0" u="none" strike="noStrike">
              <a:solidFill>
                <a:srgbClr val="595959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7069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0" y="0"/>
            <a:ext cx="10744200" cy="103886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006600" y="723900"/>
            <a:ext cx="44704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5500" b="0" i="0" u="none" strike="noStrike" spc="-200">
                <a:solidFill>
                  <a:srgbClr val="26272A"/>
                </a:solidFill>
                <a:latin typeface="맑은 고딕"/>
              </a:rPr>
              <a:t>Reference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57400" y="1752600"/>
            <a:ext cx="1346200" cy="495300"/>
          </a:xfrm>
          <a:prstGeom prst="rect">
            <a:avLst/>
          </a:prstGeom>
        </p:spPr>
      </p:pic>
      <p:sp>
        <p:nvSpPr>
          <p:cNvPr id="15" name="가로 글상자 14"/>
          <p:cNvSpPr txBox="1"/>
          <p:nvPr/>
        </p:nvSpPr>
        <p:spPr>
          <a:xfrm>
            <a:off x="10134600" y="3924300"/>
            <a:ext cx="7543800" cy="62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hlinkClick r:id="rId4"/>
              </a:rPr>
              <a:t>Mother of Humanity (Mitochondrial Eve)</a:t>
            </a:r>
            <a:endParaRPr lang="ko-KR" altLang="en-US" sz="350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90316" y="2933700"/>
            <a:ext cx="8358483" cy="4648200"/>
          </a:xfrm>
          <a:prstGeom prst="rect">
            <a:avLst/>
          </a:prstGeom>
        </p:spPr>
      </p:pic>
      <p:sp>
        <p:nvSpPr>
          <p:cNvPr id="17" name="가로 글상자 16"/>
          <p:cNvSpPr txBox="1"/>
          <p:nvPr/>
        </p:nvSpPr>
        <p:spPr>
          <a:xfrm>
            <a:off x="10134600" y="5143500"/>
            <a:ext cx="7620000" cy="9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 b="1">
                <a:solidFill>
                  <a:schemeClr val="dk1"/>
                </a:solidFill>
              </a:rPr>
              <a:t> 약 20만 년 전 아프리카에 살았던 모든 현대 인류의 공통 여성 조상인 '미토콘드리아 이브'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727199" y="5715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D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mtDNA와 Y 염색체를 비교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해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인류 대이동 중 집단들이  분리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된 시점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추적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533399" y="2019299"/>
            <a:ext cx="17221200" cy="826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3100" b="1" i="0" u="none" strike="noStrike" baseline="0">
                <a:latin typeface="맑은 고딕"/>
                <a:ea typeface="맑은 고딕"/>
                <a:cs typeface="맑은 고딕"/>
              </a:rPr>
              <a:t>These ancient mutations are easiest to track in two places.</a:t>
            </a:r>
            <a:endParaRPr lang="EN-US" sz="8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EN-US" sz="8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이</a:t>
            </a:r>
            <a:r>
              <a:rPr lang="ko-KR" altLang="en-US"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고대</a:t>
            </a:r>
            <a:r>
              <a:rPr lang="ko-KR" altLang="en-US"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돌연변이는두곳에서</a:t>
            </a:r>
            <a:r>
              <a:rPr lang="ko-KR" altLang="en-US"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가장</a:t>
            </a:r>
            <a:r>
              <a:rPr lang="ko-KR" altLang="en-US"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쉽게</a:t>
            </a:r>
            <a:r>
              <a:rPr lang="ko-KR" altLang="en-US"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추적할</a:t>
            </a:r>
            <a:r>
              <a:rPr lang="ko-KR" altLang="en-US"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수</a:t>
            </a:r>
            <a:r>
              <a:rPr lang="ko-KR" altLang="en-US"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있습니다</a:t>
            </a:r>
            <a:r>
              <a:rPr lang="EN-US"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sz="3000" b="1" i="0" u="none" strike="noStrike" baseline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EN-US" sz="15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3100" b="1" i="0" u="none" strike="noStrike" baseline="0">
                <a:latin typeface="맑은 고딕"/>
                <a:ea typeface="맑은 고딕"/>
                <a:cs typeface="맑은 고딕"/>
              </a:rPr>
              <a:t>One is in DNA that is passed from mother to child (called mitochondrial DNA, or</a:t>
            </a:r>
            <a:r>
              <a:rPr lang="ko-KR" altLang="en-US" sz="3100" b="1" i="0" u="none" strike="noStrike" baseline="0">
                <a:latin typeface="맑은 고딕"/>
                <a:ea typeface="맑은 고딕"/>
                <a:cs typeface="맑은 고딕"/>
              </a:rPr>
              <a:t> </a:t>
            </a:r>
            <a:r>
              <a:rPr sz="3100" b="1" i="0" u="none" strike="noStrike" baseline="0">
                <a:latin typeface="맑은 고딕"/>
                <a:ea typeface="맑은 고딕"/>
                <a:cs typeface="맑은 고딕"/>
              </a:rPr>
              <a:t>mtDNA).</a:t>
            </a:r>
            <a:endParaRPr sz="8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sz="8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하나는 어머니에서 자식에게 전달되는 DNA(미토콘드리아 DNA, 또는 mtDNA</a:t>
            </a:r>
            <a:r>
              <a:rPr lang="ko-KR" altLang="en-US"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라</a:t>
            </a:r>
            <a:r>
              <a:rPr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불립니다)입니다</a:t>
            </a:r>
            <a:r>
              <a:rPr lang="en-US" altLang="ko-KR"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sz="3200" b="1" i="0" u="none" strike="noStrike" baseline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sz="29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3100" b="1" i="0" u="none" strike="noStrike" baseline="0">
                <a:latin typeface="맑은 고딕"/>
                <a:ea typeface="맑은 고딕"/>
                <a:cs typeface="맑은 고딕"/>
              </a:rPr>
              <a:t>The other is in DNA that travels from father to son (known as the Y chromosome, the part of DNA that determines a child will be a boy).</a:t>
            </a:r>
            <a:endParaRPr lang="EN-US" sz="8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EN-US" sz="8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다른 하나는 아버지에서 아들로 이동하는 DNA(남성의 Y 염색체라고 알려져 있으며, 이는 아기가 남자라는 것을 결정하는 DNA의 일부입니다)입니다.</a:t>
            </a:r>
            <a:endParaRPr lang="ko-KR" altLang="en-US" sz="3200" b="1" i="0" u="none" strike="noStrike" spc="-100">
              <a:solidFill>
                <a:srgbClr val="595959"/>
              </a:solidFill>
              <a:ea typeface="S-Core Dream 4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7387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727199" y="5715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D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mtDNA와 Y 염색체를 비교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해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인류 대이동 중 집단들이  분리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된 시점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추적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838200" y="952500"/>
            <a:ext cx="17221200" cy="601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3200" b="1" i="0" u="none" strike="noStrike" baseline="0">
                <a:latin typeface="맑은 고딕"/>
                <a:ea typeface="맑은 고딕"/>
                <a:cs typeface="맑은 고딕"/>
              </a:rPr>
              <a:t>By comparing the mtDNA and Y chromosomes of people from various populations, geneticists can get a </a:t>
            </a:r>
            <a:r>
              <a:rPr lang="EN-US" sz="3200" b="1" i="0" u="none" strike="noStrike" baseline="0">
                <a:highlight>
                  <a:srgbClr val="FFFF00"/>
                </a:highlight>
                <a:latin typeface="맑은 고딕"/>
                <a:ea typeface="맑은 고딕"/>
                <a:cs typeface="맑은 고딕"/>
              </a:rPr>
              <a:t>rough</a:t>
            </a:r>
            <a:r>
              <a:rPr lang="ko-KR" altLang="en-US" sz="3200" b="1" i="0" u="none" strike="noStrike" baseline="0">
                <a:latin typeface="맑은 고딕"/>
                <a:ea typeface="맑은 고딕"/>
                <a:cs typeface="맑은 고딕"/>
              </a:rPr>
              <a:t> </a:t>
            </a:r>
            <a:r>
              <a:rPr lang="EN-US" sz="3200" b="1" i="0" u="none" strike="noStrike" baseline="0">
                <a:latin typeface="맑은 고딕"/>
                <a:ea typeface="맑은 고딕"/>
                <a:cs typeface="맑은 고딕"/>
              </a:rPr>
              <a:t>idea of where and when those groups separated in the great migrations around the planet.</a:t>
            </a: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EN-US" sz="8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다양한 인구 집단의 mtDNA와 Y 염색체를 비교함으로써, 유전학자들은 그 집단들이 지구를 가로지르는 대이동 동안 어디에서 언제 분리되었는지에 대한 대략적인 아이디어를 얻을 수 있습니다.</a:t>
            </a:r>
            <a:endParaRPr lang="ko-KR" altLang="en-US" sz="3300" b="1" i="0" u="none" strike="noStrike" spc="-100">
              <a:solidFill>
                <a:srgbClr val="595959"/>
              </a:solidFill>
              <a:ea typeface="S-Core Dream 4 Regular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55646" y="5547081"/>
            <a:ext cx="10008354" cy="448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2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727199" y="5715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E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en-US" altLang="ko-KR" sz="4000" b="1" i="0" u="none" strike="noStrike" spc="-200">
                <a:solidFill>
                  <a:srgbClr val="7A7CC4"/>
                </a:solidFill>
                <a:latin typeface="맑은 고딕"/>
              </a:rPr>
              <a:t>Out of Africa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아프리카 밖으로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533400" y="1714499"/>
            <a:ext cx="17221200" cy="8572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In the mid-1980s, a study compared mtDNA from people around the world.</a:t>
            </a:r>
            <a:endParaRPr 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1980</a:t>
            </a: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년대 중반에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, </a:t>
            </a: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한 연구는 전 세계 사람들로부터 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mtDNA(</a:t>
            </a: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미토콘드리아 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DNA)</a:t>
            </a: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를 비교했다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. </a:t>
            </a:r>
            <a:endParaRPr lang="EN-US" sz="1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It found that people of African </a:t>
            </a:r>
            <a:r>
              <a:rPr lang="EN-US" sz="33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descent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had twice as many genetic differences from each other than did others.</a:t>
            </a:r>
            <a:endParaRPr 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아프리카 혈통의 사람들이 다른 사람들보다 두 배 많은 유전적 차이점이 있다는 것을 알게 되었다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.</a:t>
            </a:r>
            <a:endParaRPr lang="ko-KR" altLang="en-US" sz="3400" b="1" i="0" u="none" strike="noStrike" spc="-100">
              <a:solidFill>
                <a:srgbClr val="595959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07304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727199" y="5715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E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en-US" altLang="ko-KR" sz="4000" b="1" i="0" u="none" strike="noStrike" spc="-200">
                <a:solidFill>
                  <a:srgbClr val="7A7CC4"/>
                </a:solidFill>
                <a:latin typeface="맑은 고딕"/>
              </a:rPr>
              <a:t>Out of Africa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아프리카 밖으로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533399" y="1981199"/>
            <a:ext cx="17221200" cy="6324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300" b="1" i="0" u="none" strike="noStrike" spc="-100">
              <a:solidFill>
                <a:srgbClr val="595959"/>
              </a:solidFill>
              <a:latin typeface="맑은 고딕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2000" y="2857500"/>
            <a:ext cx="8740837" cy="619526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438703" y="3024955"/>
            <a:ext cx="8315896" cy="539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1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727199" y="5715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E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en-US" altLang="ko-KR" sz="4000" b="1" i="0" u="none" strike="noStrike" spc="-200">
                <a:solidFill>
                  <a:srgbClr val="7A7CC4"/>
                </a:solidFill>
                <a:latin typeface="맑은 고딕"/>
              </a:rPr>
              <a:t>Out of Africa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아프리카 밖으로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533399" y="2095499"/>
            <a:ext cx="17221200" cy="914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Because mutations seem to occur at </a:t>
            </a:r>
            <a:r>
              <a:rPr lang="EN-US" sz="33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a steady </a:t>
            </a:r>
            <a:r>
              <a:rPr lang="EN-US" sz="3300" b="1" i="0" u="none" strike="noStrike" baseline="0">
                <a:solidFill>
                  <a:srgbClr val="FF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rate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over time, scientists concluded that modern humans </a:t>
            </a:r>
            <a:r>
              <a:rPr lang="EN-US" sz="3300" b="1" i="0" u="none" strike="noStrike" baseline="0">
                <a:solidFill>
                  <a:srgbClr val="000000"/>
                </a:solidFill>
                <a:highlight>
                  <a:srgbClr val="BAFF1A"/>
                </a:highlight>
                <a:latin typeface="맑은 고딕"/>
                <a:ea typeface="맑은 고딕"/>
              </a:rPr>
              <a:t>must have lived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in Africa at least twice </a:t>
            </a:r>
            <a:r>
              <a:rPr lang="EN-US" sz="33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as long as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anywhere else.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돌</a:t>
            </a:r>
            <a:r>
              <a:rPr lang="ko-KR" altLang="en-US"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연변이는 시간 지남에 따라 일정한 비율로 발생하는 것처럼 보이기 때문에, 과학자들은 현대인들이 다른 곳에서보다 적어도 두 배는 아프리카에 살았음이 틀림없다고 결론지었다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.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4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400" b="1" i="0" u="none" strike="noStrike" baseline="0">
                <a:solidFill>
                  <a:srgbClr val="000000"/>
                </a:solidFill>
                <a:latin typeface="맑은 고딕"/>
              </a:rPr>
              <a:t>  </a:t>
            </a: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a steady rate </a:t>
            </a:r>
            <a:r>
              <a:rPr sz="34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일정한 비율</a:t>
            </a: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sz="34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속도</a:t>
            </a: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)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400" b="1" i="0" u="none" strike="noStrike" baseline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as long as ~</a:t>
            </a:r>
            <a:r>
              <a:rPr sz="34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하는 한</a:t>
            </a: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, ~</a:t>
            </a:r>
            <a:r>
              <a:rPr sz="34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하는 동안 </a:t>
            </a:r>
            <a:endParaRPr sz="3400" b="1" i="0" u="none" strike="noStrike" baseline="0">
              <a:solidFill>
                <a:srgbClr val="000000"/>
              </a:solidFill>
              <a:latin typeface="굴림"/>
              <a:ea typeface="굴림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4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300" b="1" i="0" u="none" strike="noStrike" spc="-100">
              <a:solidFill>
                <a:srgbClr val="595959"/>
              </a:solidFill>
              <a:latin typeface="맑은 고딕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777255" y="6575879"/>
            <a:ext cx="6573041" cy="260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47612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727199" y="5715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E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en-US" altLang="ko-KR" sz="4000" b="1" i="0" u="none" strike="noStrike" spc="-200">
                <a:solidFill>
                  <a:srgbClr val="7a7cc4"/>
                </a:solidFill>
                <a:latin typeface="맑은 고딕"/>
              </a:rPr>
              <a:t>Out of Africa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아프리카 밖으로</a:t>
            </a:r>
            <a:endParaRPr lang="ko-KR" altLang="en-US" sz="3500" b="1" i="0" u="none" strike="noStrike" spc="-200">
              <a:solidFill>
                <a:srgbClr val="7a7cc4"/>
              </a:solidFill>
              <a:latin typeface="맑은 고딕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533400" y="1142999"/>
            <a:ext cx="17221200" cy="9144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They now </a:t>
            </a:r>
            <a:r>
              <a:rPr lang="EN-US" sz="3300" b="1" i="0" u="none" strike="noStrike" baseline="0">
                <a:solidFill>
                  <a:srgbClr val="ff0000"/>
                </a:solidFill>
                <a:latin typeface="맑은 고딕"/>
                <a:ea typeface="맑은 고딕"/>
              </a:rPr>
              <a:t>calculate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that all living humans maternally descend from a single woman who lived </a:t>
            </a:r>
            <a:r>
              <a:rPr lang="EN-US" sz="3300" b="1" i="0" u="none" strike="noStrike" baseline="0">
                <a:solidFill>
                  <a:srgbClr val="ff0000"/>
                </a:solidFill>
                <a:latin typeface="맑은 고딕"/>
                <a:ea typeface="맑은 고딕"/>
              </a:rPr>
              <a:t>roughly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150,000 years ago in Africa, a “mitochondrial Eve.”</a:t>
            </a:r>
            <a:endParaRPr lang="EN-US" sz="33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오늘날 그들은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(</a:t>
            </a: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과학자들은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) </a:t>
            </a: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모든 살아있는 인간들은 대략 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15</a:t>
            </a: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만 년 전 아프리카에 살았던 한 여성의 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“</a:t>
            </a: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미토콘드리아 이브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” </a:t>
            </a: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라는 모계 유전자에서 내려왔음을 </a:t>
            </a:r>
            <a:r>
              <a:rPr lang="ko-KR" altLang="en-US"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추정</a:t>
            </a: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한다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.</a:t>
            </a:r>
            <a:endParaRPr lang="EN-US" sz="34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4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4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400" b="0" i="0" u="none" strike="noStrike" baseline="0">
                <a:solidFill>
                  <a:srgbClr val="000000"/>
                </a:solidFill>
                <a:latin typeface="함초롬바탕"/>
                <a:ea typeface="함초롬바탕"/>
              </a:rPr>
              <a:t>   </a:t>
            </a: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calculate </a:t>
            </a:r>
            <a:r>
              <a:rPr sz="34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계산하다</a:t>
            </a: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sz="34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추정하다 </a:t>
            </a:r>
            <a:endParaRPr sz="3400" b="1" i="0" u="none" strike="noStrike" baseline="0">
              <a:solidFill>
                <a:srgbClr val="000000"/>
              </a:solidFill>
              <a:latin typeface="맑은 고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400" b="1" i="0" u="none" strike="noStrike" baseline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maternally </a:t>
            </a:r>
            <a:r>
              <a:rPr sz="34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어머니로서</a:t>
            </a: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sz="34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어머니와 같이</a:t>
            </a: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; </a:t>
            </a:r>
            <a:r>
              <a:rPr sz="34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외가 쪽에</a:t>
            </a:r>
            <a:endParaRPr sz="3400" b="1" i="0" u="none" strike="noStrike" baseline="0">
              <a:solidFill>
                <a:srgbClr val="000000"/>
              </a:solidFill>
              <a:latin typeface="맑은 고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300" b="1" i="0" u="none" strike="noStrike" spc="-100">
              <a:solidFill>
                <a:srgbClr val="59595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727199" y="5715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E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en-US" altLang="ko-KR" sz="4000" b="1" i="0" u="none" strike="noStrike" spc="-200">
                <a:solidFill>
                  <a:srgbClr val="7A7CC4"/>
                </a:solidFill>
                <a:latin typeface="맑은 고딕"/>
              </a:rPr>
              <a:t>Out of Africa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아프리카 밖으로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533399" y="1981199"/>
            <a:ext cx="17221200" cy="6324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300" b="1" i="0" u="none" strike="noStrike" spc="-100">
              <a:solidFill>
                <a:srgbClr val="595959"/>
              </a:solidFill>
              <a:latin typeface="맑은 고딕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57599" y="2933700"/>
            <a:ext cx="1089752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38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727199" y="5715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E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en-US" altLang="ko-KR" sz="4000" b="1" i="0" u="none" strike="noStrike" spc="-200">
                <a:solidFill>
                  <a:srgbClr val="7A7CC4"/>
                </a:solidFill>
                <a:latin typeface="맑은 고딕"/>
              </a:rPr>
              <a:t>Out of Africa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아프리카 밖으로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533399" y="1981199"/>
            <a:ext cx="17221200" cy="6324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300" b="1" i="0" u="none" strike="noStrike" spc="-100">
              <a:solidFill>
                <a:srgbClr val="595959"/>
              </a:solidFill>
              <a:latin typeface="맑은 고딕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4891" y="2682065"/>
            <a:ext cx="8114309" cy="492286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44000" y="2681974"/>
            <a:ext cx="8084756" cy="383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3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981200" y="8763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A  </a:t>
            </a:r>
            <a:r>
              <a:rPr lang="en-US" altLang="ko-KR" sz="6500" b="1" i="0" u="none" strike="noStrike" spc="-200">
                <a:solidFill>
                  <a:srgbClr val="26272A"/>
                </a:solidFill>
                <a:latin typeface="맑은 고딕"/>
              </a:rPr>
              <a:t> </a:t>
            </a:r>
            <a:r>
              <a:rPr lang="en-US" altLang="ko-KR" sz="4000" b="1" i="0" u="none" strike="noStrike" baseline="0">
                <a:solidFill>
                  <a:srgbClr val="7A7CC4"/>
                </a:solidFill>
                <a:latin typeface="맑은 고딕"/>
                <a:cs typeface="맑은 고딕"/>
              </a:rPr>
              <a:t>THE DNA </a:t>
            </a:r>
            <a:r>
              <a:rPr lang="en-US" altLang="ko-KR" sz="4000" b="1" i="0" u="none" strike="noStrike" baseline="0">
                <a:solidFill>
                  <a:srgbClr val="7A7CC4"/>
                </a:solidFill>
                <a:highlight>
                  <a:srgbClr val="FFFF00"/>
                </a:highlight>
                <a:latin typeface="맑은 고딕"/>
                <a:cs typeface="맑은 고딕"/>
              </a:rPr>
              <a:t>TRAIL</a:t>
            </a:r>
            <a:r>
              <a:rPr lang="ko-KR" altLang="en-US" sz="3500" b="1" i="0" u="none" strike="noStrike" baseline="0">
                <a:solidFill>
                  <a:srgbClr val="7A7CC4"/>
                </a:solidFill>
                <a:latin typeface="맑은 고딕"/>
              </a:rPr>
              <a:t>  </a:t>
            </a:r>
            <a:r>
              <a:rPr lang="en-US" altLang="ko-KR" sz="3500" b="1" i="0" u="none" strike="noStrike" baseline="0">
                <a:solidFill>
                  <a:srgbClr val="7A7CC4"/>
                </a:solidFill>
                <a:latin typeface="맑은 고딕"/>
                <a:cs typeface="맑은 고딕"/>
              </a:rPr>
              <a:t>DNA</a:t>
            </a:r>
            <a:r>
              <a:rPr lang="ko-KR" altLang="en-US" sz="3500" b="1" i="0" u="none" strike="noStrike" baseline="0">
                <a:solidFill>
                  <a:srgbClr val="7A7CC4"/>
                </a:solidFill>
                <a:latin typeface="맑은 고딕"/>
              </a:rPr>
              <a:t>의 여정</a:t>
            </a: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en-US" altLang="ko-KR" sz="3500" b="1" i="0" u="none" strike="noStrike" spc="-200">
              <a:solidFill>
                <a:srgbClr val="7A7CC4"/>
              </a:solidFill>
              <a:latin typeface="맑은 고딕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838200" y="2019300"/>
            <a:ext cx="17068800" cy="792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sz="2900" b="1" i="0" u="none" strike="noStrike" baseline="0">
                <a:latin typeface="맑은 고딕"/>
                <a:ea typeface="맑은 고딕"/>
                <a:cs typeface="맑은 고딕"/>
              </a:rPr>
              <a:t>Everybody loves a good story, and when it’s finished, this may be the greatest one ever told.</a:t>
            </a: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sz="8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sz="30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모두가 좋은 이야기를 좋아하고, 이야기가 끝났을 때 이것이 지금까지 가장 위대한 이야기일 수 있습니다.</a:t>
            </a: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sz="15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900" b="1" i="0" u="none" strike="noStrike" baseline="0">
                <a:latin typeface="맑은 고딕"/>
                <a:ea typeface="맑은 고딕"/>
                <a:cs typeface="맑은 고딕"/>
              </a:rPr>
              <a:t>It begins in Africa with a group of people.</a:t>
            </a: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EN-US" sz="8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sz="30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이야기는 아프리카의 한 무리의 사람들로 시작됩니다.</a:t>
            </a: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sz="15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900" b="1" i="0" u="none" strike="noStrike" baseline="0">
                <a:latin typeface="맑은 고딕"/>
                <a:ea typeface="맑은 고딕"/>
                <a:cs typeface="맑은 고딕"/>
              </a:rPr>
              <a:t>There are perhaps just a few hundred, surviving by hunting animals and gathering</a:t>
            </a:r>
            <a:r>
              <a:rPr lang="en-US" altLang="ko-KR" sz="2900" b="1" i="0" u="none" strike="noStrike" baseline="0">
                <a:latin typeface="맑은 고딕"/>
                <a:ea typeface="맑은 고딕"/>
                <a:cs typeface="맑은 고딕"/>
              </a:rPr>
              <a:t> </a:t>
            </a:r>
            <a:r>
              <a:rPr sz="2900" b="1" i="0" u="none" strike="noStrike" baseline="0">
                <a:latin typeface="맑은 고딕"/>
                <a:ea typeface="맑은 고딕"/>
                <a:cs typeface="맑은 고딕"/>
              </a:rPr>
              <a:t>fruits, vegetables, and nuts.</a:t>
            </a: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sz="8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sz="30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아마도 몇 백 명 정도로, 그들은 동물을 사냥하고 과일, 채소, 견과류를 모으며 생존하고 있습니다.</a:t>
            </a: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sz="15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900" b="1" i="0" u="none" strike="noStrike" baseline="0">
                <a:latin typeface="맑은 고딕"/>
                <a:ea typeface="맑은 고딕"/>
                <a:cs typeface="맑은 고딕"/>
              </a:rPr>
              <a:t>It ends about 200,000 years later, with their seven billion</a:t>
            </a:r>
            <a:r>
              <a:rPr lang="EN-US" sz="2900" b="1" i="0" u="none" strike="noStrike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descendants</a:t>
            </a:r>
            <a:r>
              <a:rPr lang="EN-US" sz="2900" b="1" i="0" u="none" strike="noStrike" baseline="0">
                <a:latin typeface="맑은 고딕"/>
                <a:ea typeface="맑은 고딕"/>
                <a:cs typeface="맑은 고딕"/>
              </a:rPr>
              <a:t> spread across the Earth.</a:t>
            </a: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EN-US" sz="8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sz="30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이야기는 약 20만 년 후, 그들의 70억 후손이 지구 곳곳에 퍼져 있는 모습으로 끝납니다.</a:t>
            </a:r>
            <a:endParaRPr lang="ko-KR" altLang="en-US" sz="3000" b="1" i="0" u="none" strike="noStrike" spc="-100">
              <a:solidFill>
                <a:srgbClr val="595959"/>
              </a:solidFill>
              <a:ea typeface="S-Core Dream 4 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727199" y="5715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E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en-US" altLang="ko-KR" sz="4000" b="1" i="0" u="none" strike="noStrike" spc="-200">
                <a:solidFill>
                  <a:srgbClr val="7A7CC4"/>
                </a:solidFill>
                <a:latin typeface="맑은 고딕"/>
              </a:rPr>
              <a:t>Out of Africa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아프리카 밖으로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762000" y="2705100"/>
            <a:ext cx="17221200" cy="6324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3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If geneticists are right, all of humanity is linked to Eve through an unbroken chain of mothers.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만약 유전학자들이 맞다면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, </a:t>
            </a: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모든 인간은 끊을 수 없는 모계의 </a:t>
            </a:r>
            <a:r>
              <a:rPr lang="ko-KR" altLang="en-US"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사슬</a:t>
            </a: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을 통해 이브에 연결되어 있다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This Eve was soon joined by “Y-chromosome Adam,” the possible genetic father of us all, also from Africa.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이 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(</a:t>
            </a: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미토콘드리아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) </a:t>
            </a: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이브는 또한 아프리카에서 온 우리 모두의 유전적 아버지일 가능성 있는 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“Y </a:t>
            </a: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염색체 아담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”</a:t>
            </a: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에 의해 합류되었다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.</a:t>
            </a:r>
            <a:endParaRPr lang="ko-KR" altLang="en-US" sz="3300" b="1" i="0" u="none" strike="noStrike" spc="-100">
              <a:solidFill>
                <a:srgbClr val="595959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56237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727199" y="5715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E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en-US" altLang="ko-KR" sz="4000" b="1" i="0" u="none" strike="noStrike" spc="-200">
                <a:solidFill>
                  <a:srgbClr val="7A7CC4"/>
                </a:solidFill>
                <a:latin typeface="맑은 고딕"/>
              </a:rPr>
              <a:t>Out of Africa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아프리카 밖으로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533399" y="2552700"/>
            <a:ext cx="17221200" cy="6324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DNA studies have </a:t>
            </a:r>
            <a:r>
              <a:rPr lang="EN-US" sz="33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confirmed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that all the people on Earth can trace their </a:t>
            </a:r>
            <a:r>
              <a:rPr lang="EN-US" sz="33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ancestry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to ancient Africans.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DNA </a:t>
            </a: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연구들은 지구상 모든 사람이 그들의 조상을 고대 아프리카 사람들로 추적할 수 있다는 것을 확인해줬었다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3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3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300" b="0" i="0" u="none" strike="noStrike" baseline="0">
                <a:solidFill>
                  <a:srgbClr val="000000"/>
                </a:solidFill>
                <a:latin typeface="함초롬바탕"/>
                <a:ea typeface="함초롬바탕"/>
              </a:rPr>
              <a:t>   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confrim (</a:t>
            </a:r>
            <a:r>
              <a:rPr sz="33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증거를 들어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) </a:t>
            </a:r>
            <a:r>
              <a:rPr sz="33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사실임을 보여주다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sz="33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확인해 주다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]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300" b="1" i="0" u="none" strike="noStrike" baseline="0">
                <a:solidFill>
                  <a:srgbClr val="000000"/>
                </a:solidFill>
                <a:latin typeface="맑은 고딕"/>
              </a:rPr>
              <a:t>  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ancestry </a:t>
            </a:r>
            <a:r>
              <a:rPr sz="33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가계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sz="33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혈통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1110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03399" y="5842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F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아프리카 밖 현대인의 조상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인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소수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가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아프리카를 떠나 서아시아로 이주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342900" y="1714500"/>
            <a:ext cx="17945100" cy="8229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What seems certain is that at a </a:t>
            </a:r>
            <a:r>
              <a:rPr lang="EN-US" sz="33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remarkably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33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recent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date</a:t>
            </a:r>
            <a:r>
              <a:rPr lang="ko-KR" alt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33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―</a:t>
            </a:r>
            <a:r>
              <a:rPr lang="ko-KR" altLang="en-US" sz="33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 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probably between 50,000 and 70,000 years ago</a:t>
            </a:r>
            <a:r>
              <a:rPr lang="ko-KR" alt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33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―</a:t>
            </a:r>
            <a:r>
              <a:rPr lang="ko-KR" altLang="en-US" sz="33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 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one small group of people, the ancestors of modern humans outside of Africa, left Africa for western Asia.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확실해 보이는 것은 놀라울 정도로 최근의 날짜에 –</a:t>
            </a:r>
            <a:r>
              <a:rPr lang="ko-KR" altLang="en-US"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 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5</a:t>
            </a: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만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~7</a:t>
            </a: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만 전 사이</a:t>
            </a:r>
            <a:r>
              <a:rPr lang="ko-KR" altLang="en-US"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 </a:t>
            </a: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–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 </a:t>
            </a: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아프리카 밖 현대인의 조상인 작은 그룹의 사람들이 서아시아를 향해 아프리카를 떠났다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They either migrated around the wider northern end of the Red Sea, or across its </a:t>
            </a:r>
            <a:r>
              <a:rPr lang="EN-US" sz="33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narrow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southern </a:t>
            </a:r>
            <a:r>
              <a:rPr lang="EN-US" sz="33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opening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그들은 더 넓은 홍해 북쪽의 끝 주변에 이주하였거나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, </a:t>
            </a: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홍해의 남쪽 좁은 틈을 가로질렀었다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.</a:t>
            </a:r>
            <a:endParaRPr lang="EN-US" sz="10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remarkable </a:t>
            </a:r>
            <a:r>
              <a:rPr sz="34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놀랄 만한</a:t>
            </a: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sz="34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놀라운</a:t>
            </a: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sz="34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주목할 만한 </a:t>
            </a: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recent </a:t>
            </a:r>
            <a:r>
              <a:rPr sz="34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최근의</a:t>
            </a:r>
            <a:endParaRPr lang="EN-US" sz="34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50394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03399" y="5842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F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아프리카 밖 현대인의 조상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인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소수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가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아프리카를 떠나 서아시아로 이주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46240" y="2552700"/>
            <a:ext cx="7674407" cy="42672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44000" y="3848100"/>
            <a:ext cx="7459579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45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03399" y="5842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F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아프리카 밖 현대인의 조상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인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소수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가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아프리카를 떠나 서아시아로 이주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48614" y="2400300"/>
            <a:ext cx="7395386" cy="366544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44000" y="3848100"/>
            <a:ext cx="6645216" cy="528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912755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981200" y="7366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G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   아시아에 도달한 후,  두 그룹으로 나뉘어 한 그룹은 중동에 머물고, 다른</a:t>
            </a:r>
            <a:endParaRPr lang="en-US" altLang="ko-KR" sz="3500" b="1" i="0" u="none" strike="noStrike" spc="-200">
              <a:solidFill>
                <a:srgbClr val="7a7cc4"/>
              </a:solidFill>
              <a:latin typeface="맑은 고딕"/>
            </a:endParaRPr>
          </a:p>
          <a:p>
            <a:pPr lvl="0" algn="l">
              <a:lnSpc>
                <a:spcPct val="98355"/>
              </a:lnSpc>
              <a:defRPr/>
            </a:pP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          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그룹은 아라비아 반도와 인도, 동남아시아를 거쳐 호주까지 서서히 이동</a:t>
            </a:r>
            <a:endParaRPr lang="en-US" altLang="ko-KR" sz="3500" b="1" i="0" u="none" strike="noStrike" spc="-200">
              <a:solidFill>
                <a:srgbClr val="7a7cc4"/>
              </a:solidFill>
              <a:latin typeface="맑은 고딕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2573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533401" y="2057400"/>
            <a:ext cx="17297400" cy="8229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Once in Asia, genetic evidence suggests, the population split.</a:t>
            </a:r>
            <a:endParaRPr lang="EN-US" sz="32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유전적 증거에 따르면 과거 아시아에서 인구는 분열했다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.</a:t>
            </a:r>
            <a:endParaRPr lang="EN-US" sz="33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One group stayed temporarily in the Middle East, while the other began a journey that would last tens of thousands of years.</a:t>
            </a:r>
            <a:endParaRPr lang="EN-US" sz="32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한 그룹은 일시적으로 중동에 머물렀고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, </a:t>
            </a: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반면 다른 그룹은 수만 년 지속할 여행을 시작했다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.</a:t>
            </a:r>
            <a:endParaRPr lang="EN-US" sz="33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3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0" i="0" u="none" strike="noStrike" baseline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endParaRPr lang="EN-US" sz="34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981200" y="7366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G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   아시아에 도달한 후,  두 그룹으로 나뉘어 한 그룹은 중동에 머물고, 다른</a:t>
            </a:r>
          </a:p>
          <a:p>
            <a:pPr lvl="0" algn="l">
              <a:lnSpc>
                <a:spcPct val="98355"/>
              </a:lnSpc>
              <a:defRPr/>
            </a:pP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          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그룹은 아라비아 반도와 인도, 동남아시아를 거쳐 호주까지 서서히 이동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2573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533402" y="2476500"/>
            <a:ext cx="17221198" cy="8229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Moving a little farther with each new generation, they followed the coast around the Arabian </a:t>
            </a:r>
            <a:r>
              <a:rPr lang="EN-US" sz="32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Peninsula</a:t>
            </a:r>
            <a:r>
              <a:rPr lang="EN-US" sz="32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, India, and Southeast Asia, </a:t>
            </a:r>
            <a:r>
              <a:rPr lang="EN-US" sz="32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all the way</a:t>
            </a:r>
            <a:r>
              <a:rPr lang="EN-US" sz="32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to Australia.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세대가 거듭될수록 조금씩 더 멀리 이동하면서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, </a:t>
            </a: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그들은 아라비아 반도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, </a:t>
            </a: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인도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, </a:t>
            </a: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그리고 동남아시아 해변을 따라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, </a:t>
            </a: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온 힘을 다해 호주까지 갔다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3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3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peninsula </a:t>
            </a:r>
            <a:r>
              <a:rPr sz="33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반도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all the way </a:t>
            </a:r>
            <a:r>
              <a:rPr sz="33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내내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sz="33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시종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], </a:t>
            </a:r>
            <a:r>
              <a:rPr sz="33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완전히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sz="33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온 힘을 다해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0" i="0" u="none" strike="noStrike" baseline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endParaRPr lang="EN-US" sz="34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93850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981200" y="7366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G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   아시아에 도달한 후,  두 그룹으로 나뉘어 한 그룹은 중동에 머물고, 다른</a:t>
            </a:r>
          </a:p>
          <a:p>
            <a:pPr lvl="0" algn="l">
              <a:lnSpc>
                <a:spcPct val="98355"/>
              </a:lnSpc>
              <a:defRPr/>
            </a:pP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          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그룹은 아라비아 반도와 인도, 동남아시아를 거쳐 호주까지 서서히 이동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257300"/>
            <a:ext cx="1346200" cy="4953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10218" y="3467099"/>
            <a:ext cx="1446756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97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981200" y="9652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G</a:t>
            </a:r>
            <a:r>
              <a:rPr lang="en-US" altLang="ko-KR" sz="3500" b="1" i="0" u="none" strike="noStrike" spc="-200">
                <a:solidFill>
                  <a:srgbClr val="26272A"/>
                </a:solidFill>
                <a:latin typeface="맑은 고딕"/>
              </a:rPr>
              <a:t>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   아시아에 도달한 후,  두 그룹으로 나뉘어 한 그룹은 중동에 머물고, 다른 </a:t>
            </a:r>
          </a:p>
          <a:p>
            <a:pPr lvl="0" algn="l">
              <a:lnSpc>
                <a:spcPct val="98355"/>
              </a:lnSpc>
              <a:defRPr/>
            </a:pP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          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그룹은 아라비아 반도와 인도, 동남아시아를 거쳐 호주까지 서서히 이동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285749" y="2628900"/>
            <a:ext cx="17716500" cy="6781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“The movement was probably</a:t>
            </a:r>
            <a:r>
              <a:rPr lang="EN-US" sz="34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 imperceptible</a:t>
            </a: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,” says Spencer Wells.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“</a:t>
            </a: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이 움직임은 아마 감지할 수 없다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” </a:t>
            </a: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라고 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Spencer Wells</a:t>
            </a: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가 말했다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“It was </a:t>
            </a:r>
            <a:r>
              <a:rPr lang="EN-US" sz="34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less of</a:t>
            </a: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a journey and probably more like walking a little farther down the beach to get away from the crowd.”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“</a:t>
            </a: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이는 여행이라기보다는 아마 군중에게서 벗어나기 위해 해변을 조금 더 걷는 것 같다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.”</a:t>
            </a:r>
            <a:endParaRPr lang="EN-US" sz="3400" b="0" i="0" u="none" strike="noStrike" baseline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400" b="0" i="0" u="none" strike="noStrike" baseline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imperceptible (</a:t>
            </a:r>
            <a:r>
              <a:rPr sz="34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너무 작아서</a:t>
            </a: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) </a:t>
            </a:r>
            <a:r>
              <a:rPr sz="34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감지할 수 없는</a:t>
            </a: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less of (</a:t>
            </a:r>
            <a:r>
              <a:rPr sz="34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숙어</a:t>
            </a: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) </a:t>
            </a:r>
            <a:r>
              <a:rPr sz="34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별로 </a:t>
            </a: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~ </a:t>
            </a:r>
            <a:r>
              <a:rPr sz="34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않다 </a:t>
            </a:r>
          </a:p>
        </p:txBody>
      </p:sp>
    </p:spTree>
    <p:extLst>
      <p:ext uri="{BB962C8B-B14F-4D97-AF65-F5344CB8AC3E}">
        <p14:creationId xmlns:p14="http://schemas.microsoft.com/office/powerpoint/2010/main" val="1402518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108200" y="11049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NanumSquare ExtraBold"/>
              </a:rPr>
              <a:t> H</a:t>
            </a:r>
            <a:r>
              <a:rPr lang="en-US" altLang="ko-KR" sz="3500" b="1" i="0" u="none" strike="noStrike" spc="-200">
                <a:solidFill>
                  <a:srgbClr val="26272A"/>
                </a:solidFill>
                <a:latin typeface="NanumSquare ExtraBold"/>
              </a:rPr>
              <a:t>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NanumSquare ExtraBold"/>
              </a:rPr>
              <a:t>    아프리카에서 호주로의 13,000km 이주에 대한 고고학적 증거는 사라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NanumSquare ExtraBold"/>
              </a:rPr>
              <a:t>짐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NanumSquare ExtraBold"/>
              </a:rPr>
              <a:t>,</a:t>
            </a:r>
          </a:p>
          <a:p>
            <a:pPr lvl="0" algn="l">
              <a:lnSpc>
                <a:spcPct val="98355"/>
              </a:lnSpc>
              <a:defRPr/>
            </a:pPr>
            <a:r>
              <a:rPr lang="ko-KR" altLang="en-US" sz="3500" b="1" i="0" u="none" strike="noStrike" spc="-200">
                <a:solidFill>
                  <a:srgbClr val="7A7CC4"/>
                </a:solidFill>
                <a:latin typeface="NanumSquare ExtraBold"/>
              </a:rPr>
              <a:t>           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NanumSquare ExtraBold"/>
              </a:rPr>
              <a:t> 말레이시아, 파푸아뉴기니, 호주 원주민의 DNA에서 유전적 흔적이 발견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447676" y="3162300"/>
            <a:ext cx="17392650" cy="6781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Archeological</a:t>
            </a: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evidence of this 13,000-kilometer migration from Africa to Australia has almost completely </a:t>
            </a:r>
            <a:r>
              <a:rPr lang="EN-US" sz="3400" b="1" i="0" u="none" strike="noStrike" baseline="0">
                <a:solidFill>
                  <a:srgbClr val="FF0000"/>
                </a:solidFill>
                <a:latin typeface="맑은 고딕"/>
                <a:ea typeface="맑은 고딕"/>
              </a:rPr>
              <a:t>vanished.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아프리카에서 호주로 이 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13000km </a:t>
            </a: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이주의 고고학적인 증거는 거의 완벽하게 사라졌다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However, genetic traces of the group that made the trip do exist.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하지만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, </a:t>
            </a:r>
            <a:r>
              <a:rPr lang="ko-KR" altLang="en-US"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이주를</a:t>
            </a: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 한 이 그룹의 유전적 흔적들은 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‘</a:t>
            </a:r>
            <a:r>
              <a:rPr sz="34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존재했다</a:t>
            </a:r>
            <a:r>
              <a:rPr 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’.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4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archeological </a:t>
            </a:r>
            <a:r>
              <a:rPr sz="34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고고학의</a:t>
            </a:r>
            <a:r>
              <a:rPr 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sz="34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고고학적인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400" b="0" i="0" u="none" strike="noStrike" baseline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4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807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79599" y="10287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A </a:t>
            </a:r>
            <a:r>
              <a:rPr lang="en-US" altLang="ko-KR" sz="6400" b="1" i="0" u="none" strike="noStrike" spc="-200">
                <a:solidFill>
                  <a:srgbClr val="26272A"/>
                </a:solidFill>
                <a:latin typeface="맑은 고딕"/>
              </a:rPr>
              <a:t>  </a:t>
            </a:r>
            <a:r>
              <a:rPr lang="en-US" altLang="ko-KR" sz="3900" b="1" i="0" u="none" strike="noStrike" baseline="0">
                <a:solidFill>
                  <a:srgbClr val="7A7CC4"/>
                </a:solidFill>
                <a:latin typeface="맑은 고딕"/>
                <a:cs typeface="맑은 고딕"/>
              </a:rPr>
              <a:t>THE DNA </a:t>
            </a:r>
            <a:r>
              <a:rPr lang="en-US" altLang="ko-KR" sz="3900" b="1" i="0" u="none" strike="noStrike" baseline="0">
                <a:solidFill>
                  <a:srgbClr val="7A7CC4"/>
                </a:solidFill>
                <a:highlight>
                  <a:srgbClr val="FFFF00"/>
                </a:highlight>
                <a:latin typeface="맑은 고딕"/>
                <a:cs typeface="맑은 고딕"/>
              </a:rPr>
              <a:t>TRAIL</a:t>
            </a:r>
            <a:r>
              <a:rPr lang="ko-KR" altLang="en-US" sz="3500" b="1" i="0" u="none" strike="noStrike" baseline="0">
                <a:solidFill>
                  <a:srgbClr val="7A7CC4"/>
                </a:solidFill>
                <a:latin typeface="맑은 고딕"/>
              </a:rPr>
              <a:t>  </a:t>
            </a:r>
            <a:r>
              <a:rPr lang="en-US" altLang="ko-KR" sz="3500" b="1" i="0" u="none" strike="noStrike" baseline="0">
                <a:solidFill>
                  <a:srgbClr val="7A7CC4"/>
                </a:solidFill>
                <a:latin typeface="맑은 고딕"/>
                <a:cs typeface="맑은 고딕"/>
              </a:rPr>
              <a:t>DNA</a:t>
            </a:r>
            <a:r>
              <a:rPr lang="ko-KR" altLang="en-US" sz="3500" b="1" i="0" u="none" strike="noStrike" baseline="0">
                <a:solidFill>
                  <a:srgbClr val="7A7CC4"/>
                </a:solidFill>
                <a:latin typeface="맑은 고딕"/>
              </a:rPr>
              <a:t>의 여정</a:t>
            </a: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en-US" altLang="ko-KR" sz="3500" b="1" i="0" u="none" strike="noStrike" spc="-200">
              <a:solidFill>
                <a:srgbClr val="7A7CC4"/>
              </a:solidFill>
              <a:latin typeface="맑은 고딕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838200" y="2019300"/>
            <a:ext cx="17068800" cy="792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ko-KR" altLang="en-US" sz="3000" b="1" i="0" u="none" strike="noStrike" spc="-100">
              <a:solidFill>
                <a:srgbClr val="26272A"/>
              </a:solidFill>
              <a:ea typeface="S-Core Dream 4 Regular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3400" y="2247900"/>
            <a:ext cx="10151115" cy="57912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671613" y="6515100"/>
            <a:ext cx="10159188" cy="31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64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057400" y="11176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H</a:t>
            </a:r>
            <a:r>
              <a:rPr lang="en-US" altLang="ko-KR" sz="3500" b="1" i="0" u="none" strike="noStrike" spc="-200">
                <a:solidFill>
                  <a:srgbClr val="26272A"/>
                </a:solidFill>
                <a:latin typeface="맑은 고딕"/>
              </a:rPr>
              <a:t>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   아프리카에서 호주로의 13,000km 이주에 대한 고고학적 증거는 사라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짐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,</a:t>
            </a:r>
          </a:p>
          <a:p>
            <a:pPr lvl="0" algn="l">
              <a:lnSpc>
                <a:spcPct val="98355"/>
              </a:lnSpc>
              <a:defRPr/>
            </a:pP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           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말레이시아, 파푸아뉴기니, 호주 원주민의 DNA에서 유전적 흔적이 발견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19200" y="2705100"/>
            <a:ext cx="9841801" cy="31242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44000" y="5432755"/>
            <a:ext cx="8292570" cy="40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16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057400" y="11176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H</a:t>
            </a:r>
            <a:r>
              <a:rPr lang="en-US" altLang="ko-KR" sz="3500" b="1" i="0" u="none" strike="noStrike" spc="-200">
                <a:solidFill>
                  <a:srgbClr val="26272A"/>
                </a:solidFill>
                <a:latin typeface="맑은 고딕"/>
              </a:rPr>
              <a:t>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   아프리카에서 호주로의 13,000km 이주에 대한 고고학적 증거는 사라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짐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,</a:t>
            </a:r>
          </a:p>
          <a:p>
            <a:pPr lvl="0" algn="l">
              <a:lnSpc>
                <a:spcPct val="98355"/>
              </a:lnSpc>
              <a:defRPr/>
            </a:pP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           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말레이시아, 파푸아뉴기니, 호주 원주민의 DNA에서 유전적 흔적이 발견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285749" y="2857500"/>
            <a:ext cx="17716500" cy="6781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400" b="0" i="0" u="none" strike="noStrike" baseline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They have been found in the DNA of </a:t>
            </a:r>
            <a:r>
              <a:rPr lang="EN-US" sz="32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indigenous</a:t>
            </a:r>
            <a:r>
              <a:rPr lang="EN-US" sz="32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peoples in Malaysia, in Papua New Guinea, and in the DNA of nearly all Australian</a:t>
            </a:r>
            <a:r>
              <a:rPr lang="EN-US" sz="32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 aborigines</a:t>
            </a:r>
            <a:r>
              <a:rPr lang="EN-US" sz="32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34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그들은 말레이시아와 파푸아뉴기니의 원주민들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, </a:t>
            </a: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그리고 거의 모든 호주 원주민의 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DNA</a:t>
            </a: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에서 발견되었다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Modern discoveries of 45,000-year-old bodies in Australia, </a:t>
            </a:r>
            <a:r>
              <a:rPr lang="EN-US" sz="32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buried</a:t>
            </a:r>
            <a:r>
              <a:rPr lang="EN-US" sz="32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at a site called Lake Mungo, provide physical evidence for the theories as well.</a:t>
            </a:r>
            <a:endParaRPr lang="EN-US" sz="34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호주의 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Lake Mungo </a:t>
            </a: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라고 불리는 장소에 묻힌 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45,000</a:t>
            </a: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년 된 </a:t>
            </a:r>
            <a:r>
              <a:rPr lang="ko-KR" altLang="en-US"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유골</a:t>
            </a: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의 현대적 발견들은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,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이론들에 대한 물리적 증거를 제공했다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.</a:t>
            </a:r>
            <a:r>
              <a:rPr lang="ko-KR" altLang="en-US" sz="7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  </a:t>
            </a:r>
            <a:endParaRPr lang="ko-KR" altLang="en-US" sz="8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30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buried </a:t>
            </a:r>
            <a:r>
              <a:rPr sz="30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파묻힌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93224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057400" y="11176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H</a:t>
            </a:r>
            <a:r>
              <a:rPr lang="en-US" altLang="ko-KR" sz="3500" b="1" i="0" u="none" strike="noStrike" spc="-200">
                <a:solidFill>
                  <a:srgbClr val="26272A"/>
                </a:solidFill>
                <a:latin typeface="맑은 고딕"/>
              </a:rPr>
              <a:t>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   아프리카에서 호주로의 13,000km 이주에 대한 고고학적 증거는 사라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짐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,</a:t>
            </a:r>
          </a:p>
          <a:p>
            <a:pPr lvl="0" algn="l">
              <a:lnSpc>
                <a:spcPct val="98355"/>
              </a:lnSpc>
              <a:defRPr/>
            </a:pP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           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말레이시아, 파푸아뉴기니, 호주 원주민의 DNA에서 유전적 흔적이 발견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06714" y="2799578"/>
            <a:ext cx="7590086" cy="65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47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031999" y="8128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I</a:t>
            </a:r>
            <a:r>
              <a:rPr lang="en-US" altLang="ko-KR" sz="3500" b="1" i="0" u="none" strike="noStrike" spc="-200">
                <a:solidFill>
                  <a:srgbClr val="26272A"/>
                </a:solidFill>
                <a:latin typeface="맑은 고딕"/>
              </a:rPr>
              <a:t>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    나머지 아시아와 유럽의 사람들은 중동에서 수천 년을 보낸 후, 약 40,000년 전</a:t>
            </a:r>
          </a:p>
          <a:p>
            <a:pPr lvl="0" algn="l">
              <a:lnSpc>
                <a:spcPct val="98355"/>
              </a:lnSpc>
              <a:defRPr/>
            </a:pP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         현대 인류가 유럽으로 확장한 후손들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5600" y="13716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285750" y="3390900"/>
            <a:ext cx="17716500" cy="434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400" b="0" i="0" u="none" strike="noStrike" baseline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People in the rest of Asia and Europe share differenet but equally ancient mtDNA and Y-chromosome mutations.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나머지 아시아와 유럽의 사람들은 서로 다르지만 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mtDNA</a:t>
            </a: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와 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Y</a:t>
            </a: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염색체 돌연변이를 똑같이 공유한다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.</a:t>
            </a:r>
            <a:endParaRPr lang="EN-US" sz="15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These mutations show that most are descendants of the group that stayed in the Middle East for thousands of years before moving on.</a:t>
            </a:r>
            <a:endParaRPr 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3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이 돌연변이는 대부분이 이동 전 몇 천 년 동안 중동에서 살았던 그룹의 후손들이라는 것을 보여준다</a:t>
            </a:r>
            <a:r>
              <a:rPr 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.</a:t>
            </a:r>
            <a:r>
              <a:rPr 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sz="33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34502047"/>
      </p:ext>
    </p:extLst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5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28800" y="12573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I</a:t>
            </a:r>
            <a:r>
              <a:rPr lang="en-US" altLang="ko-KR" sz="3500" b="1" i="0" u="none" strike="noStrike" spc="-200">
                <a:solidFill>
                  <a:srgbClr val="26272a"/>
                </a:solidFill>
                <a:latin typeface="맑은 고딕"/>
              </a:rPr>
              <a:t>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    나머지 아시아와 유럽의 사람들은 중동에서 수천 년을 보낸 후, 약 40,000년 전</a:t>
            </a:r>
            <a:endParaRPr lang="en-US" altLang="ko-KR" sz="3500" b="1" i="0" u="none" strike="noStrike" spc="-200">
              <a:solidFill>
                <a:srgbClr val="7a7cc4"/>
              </a:solidFill>
              <a:latin typeface="맑은 고딕"/>
            </a:endParaRPr>
          </a:p>
          <a:p>
            <a:pPr lvl="0" algn="l">
              <a:lnSpc>
                <a:spcPct val="98355"/>
              </a:lnSpc>
              <a:defRPr/>
            </a:pP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         현대 인류가 유럽으로 확장한 후손들</a:t>
            </a:r>
            <a:endParaRPr lang="en-US" altLang="ko-KR" sz="3500" b="1" i="0" u="none" strike="noStrike" spc="-200">
              <a:solidFill>
                <a:srgbClr val="7a7cc4"/>
              </a:solidFill>
              <a:latin typeface="맑은 고딕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97000" y="17907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762000" y="3581399"/>
            <a:ext cx="16764000" cy="3124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Perhaps about 40,000 years ago, modern humans first advanced into Europe.</a:t>
            </a:r>
            <a:endParaRPr lang="EN-US" sz="3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아마도 약 </a:t>
            </a:r>
            <a:r>
              <a:rPr lang="EN-US" sz="36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40,000</a:t>
            </a:r>
            <a:r>
              <a:rPr sz="36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년 전에</a:t>
            </a:r>
            <a:r>
              <a:rPr lang="EN-US" sz="36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, </a:t>
            </a:r>
            <a:r>
              <a:rPr sz="36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현대 인류는 유럽으로 처음 </a:t>
            </a:r>
            <a:r>
              <a:rPr lang="ko-KR" altLang="en-US" sz="36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진출했</a:t>
            </a:r>
            <a:r>
              <a:rPr sz="3600" b="1" i="0" u="none" strike="noStrike" baseline="0">
                <a:solidFill>
                  <a:srgbClr val="595959"/>
                </a:solidFill>
                <a:latin typeface="맑은 고딕"/>
                <a:cs typeface="함초롬바탕"/>
              </a:rPr>
              <a:t>다</a:t>
            </a:r>
            <a:r>
              <a:rPr lang="EN-US" sz="36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.</a:t>
            </a:r>
            <a:endParaRPr lang="EN-US" sz="36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 </a:t>
            </a:r>
            <a:endParaRPr lang="ko-KR" altLang="en-US" sz="36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r>
              <a:rPr lang="EN-US" sz="36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advanced </a:t>
            </a:r>
            <a:r>
              <a:rPr sz="36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다가가다</a:t>
            </a:r>
            <a:r>
              <a:rPr lang="EN-US" sz="36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sz="36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진격하다</a:t>
            </a:r>
            <a:r>
              <a:rPr lang="EN-US" sz="36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, (</a:t>
            </a:r>
            <a:r>
              <a:rPr sz="36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지식</a:t>
            </a:r>
            <a:r>
              <a:rPr lang="EN-US" sz="36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sz="36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기술등이</a:t>
            </a:r>
            <a:r>
              <a:rPr lang="EN-US" sz="36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) </a:t>
            </a:r>
            <a:r>
              <a:rPr sz="3600" b="1" i="0" u="none" strike="noStrike" baseline="0">
                <a:solidFill>
                  <a:srgbClr val="000000"/>
                </a:solidFill>
                <a:latin typeface="맑은 고딕"/>
                <a:cs typeface="함초롬바탕"/>
              </a:rPr>
              <a:t>증진되다</a:t>
            </a:r>
            <a:endParaRPr sz="3600" b="1" i="0" u="none" strike="noStrike" baseline="0">
              <a:solidFill>
                <a:srgbClr val="000000"/>
              </a:solidFill>
              <a:latin typeface="맑은 고딕"/>
              <a:cs typeface="함초롬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752600" y="6477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J</a:t>
            </a:r>
            <a:r>
              <a:rPr lang="en-US" altLang="ko-KR" sz="3500" b="1" i="0" u="none" strike="noStrike" spc="-200">
                <a:solidFill>
                  <a:srgbClr val="26272A"/>
                </a:solidFill>
                <a:latin typeface="맑은 고딕"/>
              </a:rPr>
              <a:t>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    </a:t>
            </a:r>
            <a:r>
              <a:rPr lang="en-US" altLang="ko-KR" sz="4000" b="1" i="0" u="none" strike="noStrike" spc="-200">
                <a:solidFill>
                  <a:srgbClr val="7A7CC4"/>
                </a:solidFill>
                <a:latin typeface="맑은 고딕"/>
              </a:rPr>
              <a:t>Peopling the Americas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아메리카 대륙 개척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47800" y="14478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761999" y="4914900"/>
            <a:ext cx="16764000" cy="3124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1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About the same time as modern humans pushed into Europe, some of the same group that had paused in the Middle East spread east into Central Asia.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현대인류가 유럽으로 진출한 것과 거의 동시에, 중동에서 잠시 멈춰 있던 동일한 집단 중 일부가 동쪽으로 중앙아시아로 퍼져 나갔습니다.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1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They eventually reached as far as Siberia, the Korean </a:t>
            </a:r>
            <a:r>
              <a:rPr lang="en-US" altLang="ko-KR" sz="31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peninsula</a:t>
            </a:r>
            <a:r>
              <a:rPr lang="en-US" altLang="ko-KR" sz="31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, and Japan.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그들은 마침내 시베리아, 한반도, 일본까지 도달했습니다.</a:t>
            </a:r>
            <a:r>
              <a:rPr lang="ko-KR" altLang="en-US" sz="35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1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Here begins one of the last chapters in the human story the peopling of the Americas.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여기에서 인류 이야기의 마지막 장 중 하나인 아메리카 대륙의 역사가 시작됩니다</a:t>
            </a:r>
            <a:r>
              <a:rPr lang="en-US" altLang="ko-KR"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3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91380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752600" y="6477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J</a:t>
            </a:r>
            <a:r>
              <a:rPr lang="en-US" altLang="ko-KR" sz="3500" b="1" i="0" u="none" strike="noStrike" spc="-200">
                <a:solidFill>
                  <a:srgbClr val="26272A"/>
                </a:solidFill>
                <a:latin typeface="맑은 고딕"/>
              </a:rPr>
              <a:t>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    </a:t>
            </a:r>
            <a:r>
              <a:rPr lang="en-US" altLang="ko-KR" sz="4000" b="1" i="0" u="none" strike="noStrike" spc="-200">
                <a:solidFill>
                  <a:srgbClr val="7A7CC4"/>
                </a:solidFill>
                <a:latin typeface="맑은 고딕"/>
              </a:rPr>
              <a:t>Peopling the Americas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아메리카 대륙 개척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47800" y="1447800"/>
            <a:ext cx="1346200" cy="4953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09800" y="2705100"/>
            <a:ext cx="12721017" cy="55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0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28800" y="431799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  <a:cs typeface="함초롬바탕"/>
              </a:rPr>
              <a:t> J</a:t>
            </a:r>
            <a:r>
              <a:rPr lang="en-US" altLang="ko-KR" sz="3500" b="1" i="0" u="none" strike="noStrike" spc="-200">
                <a:solidFill>
                  <a:srgbClr val="26272A"/>
                </a:solidFill>
                <a:latin typeface="맑은 고딕"/>
                <a:cs typeface="함초롬바탕"/>
              </a:rPr>
              <a:t>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  <a:cs typeface="함초롬바탕"/>
              </a:rPr>
              <a:t>     </a:t>
            </a:r>
            <a:r>
              <a:rPr lang="en-US" altLang="ko-KR" sz="4000" b="1" i="0" u="none" strike="noStrike" spc="-200">
                <a:solidFill>
                  <a:srgbClr val="7A7CC4"/>
                </a:solidFill>
                <a:latin typeface="맑은 고딕"/>
                <a:cs typeface="함초롬바탕"/>
              </a:rPr>
              <a:t>Peopling the Americas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  <a:cs typeface="함초롬바탕"/>
              </a:rPr>
              <a:t> 아메리카 대륙 개척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3200" y="12954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457200" y="3314700"/>
            <a:ext cx="17373598" cy="4800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0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Most scientists believe that today's Native Americans </a:t>
            </a:r>
            <a:r>
              <a:rPr lang="en-US" altLang="ko-KR" sz="30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descend</a:t>
            </a:r>
            <a:r>
              <a:rPr lang="en-US" altLang="ko-KR" sz="30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from ancient Asians who crossed from Siberia to Alaska in the last ice age.</a:t>
            </a:r>
            <a:r>
              <a:rPr lang="en-US" altLang="ko-KR" sz="35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0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대부분의 과학자들은 오늘날의 아메리카 원주민이 마지막 빙하기 때 시베리아에서 알래스카로 건너간 고대 아시아인으로부터 내려온 사람이라고 믿습니다</a:t>
            </a:r>
            <a:r>
              <a:rPr lang="ko-KR" altLang="en-US"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.</a:t>
            </a:r>
            <a:r>
              <a:rPr lang="ko-KR" altLang="en-US" sz="35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0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At that time, low sea levels would have exposed a land bridge between the continents.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0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그 당시에, 낮은 해수면이 노출시켰을 것 입니다 대륙 사이의 연결 다리를</a:t>
            </a:r>
            <a:r>
              <a:rPr lang="ko-KR" altLang="en-US" sz="32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.</a:t>
            </a:r>
            <a:r>
              <a:rPr lang="ko-KR" altLang="en-US" sz="15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2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22934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28800" y="431799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J</a:t>
            </a:r>
            <a:r>
              <a:rPr lang="en-US" altLang="ko-KR" sz="3500" b="1" i="0" u="none" strike="noStrike" spc="-200">
                <a:solidFill>
                  <a:srgbClr val="26272A"/>
                </a:solidFill>
                <a:latin typeface="맑은 고딕"/>
              </a:rPr>
              <a:t>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    </a:t>
            </a:r>
            <a:r>
              <a:rPr lang="en-US" altLang="ko-KR" sz="4000" b="1" i="0" u="none" strike="noStrike" spc="-200">
                <a:solidFill>
                  <a:srgbClr val="7A7CC4"/>
                </a:solidFill>
                <a:latin typeface="맑은 고딕"/>
              </a:rPr>
              <a:t>Peopling the Americas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아메리카 대륙 개척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3200" y="1295400"/>
            <a:ext cx="1346200" cy="4953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09849" y="2933700"/>
            <a:ext cx="13068300" cy="55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03400" y="5080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J</a:t>
            </a:r>
            <a:r>
              <a:rPr lang="en-US" altLang="ko-KR" sz="3500" b="1" i="0" u="none" strike="noStrike" spc="-200">
                <a:solidFill>
                  <a:srgbClr val="26272A"/>
                </a:solidFill>
                <a:latin typeface="맑은 고딕"/>
              </a:rPr>
              <a:t>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    </a:t>
            </a:r>
            <a:r>
              <a:rPr lang="en-US" altLang="ko-KR" sz="4000" b="1" i="0" u="none" strike="noStrike" spc="-200">
                <a:solidFill>
                  <a:srgbClr val="7A7CC4"/>
                </a:solidFill>
                <a:latin typeface="맑은 고딕"/>
              </a:rPr>
              <a:t>Peopling the Americas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아메리카 대륙 개척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3200" y="14097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762000" y="4381500"/>
            <a:ext cx="16764000" cy="3124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3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0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Perhaps they-only a few hundred people-were traveling along the coast, moving from one piece of land to the next, between a freezing ocean and a wall of ice.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1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아마도 그들은 단지 수백 명에 불과한 사람들이 해안을 따라 여행하고 있었을 것입니다,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1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한가지 땅의 조각으로부터 옆으로움직이며, 사이에 얼어붙은 바다와 얼음벽을 둔채로. </a:t>
            </a:r>
            <a:r>
              <a:rPr lang="ko-KR" altLang="en-US" sz="35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0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"A coastal route would have been the easiest way in," says Wells.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1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"해안길이 아마 가장 쉬운 길이었을 겁니다.” 라고 웰스는 말했습니다.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0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"But it still would have been a hell of a trip."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1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"그러나 이것은 여전히 힘든 힘든 여행이었습니다."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6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0151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79599" y="5842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B  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DNA 기술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로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고대 인류의 이주 경로를 현대인의 DNA에서 추적할 수 있게 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됨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838200" y="2019300"/>
            <a:ext cx="17068800" cy="792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3000" b="1" i="0" u="none" strike="noStrike" baseline="0">
                <a:latin typeface="맑은 고딕"/>
                <a:ea typeface="맑은 고딕"/>
                <a:cs typeface="맑은 고딕"/>
              </a:rPr>
              <a:t>In between is an exciting tale of survival, movement, isolation, and conquest, most of it occurring before recorded history.</a:t>
            </a: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en-US" altLang="ko-KR" sz="800" b="1" i="0" u="none" strike="noStrike" baseline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ko-KR" sz="31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그 사이에는 생존, 이동, 고립, 그리고 정복에 관한 흥미진진한 이야기가 있으며 대부분은 기록된 역사 이전에 일어났죠.</a:t>
            </a:r>
            <a:endParaRPr sz="1500" b="1" i="0" u="none" strike="noStrike" baseline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sz="15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en-US" sz="3000" b="1" i="0" u="none" strike="noStrike" baseline="0">
                <a:latin typeface="맑은 고딕"/>
                <a:ea typeface="맑은 고딕"/>
                <a:cs typeface="맑은 고딕"/>
              </a:rPr>
              <a:t>Who were those first modern people in Africa?</a:t>
            </a:r>
            <a:r>
              <a:rPr lang="en-US" altLang="ko-KR" sz="3000" b="1" i="0" u="none" strike="noStrike" baseline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en-US" sz="3000" b="1" i="0" u="none" strike="noStrike" baseline="0">
                <a:latin typeface="맑은 고딕"/>
                <a:ea typeface="맑은 고딕"/>
                <a:cs typeface="맑은 고딕"/>
              </a:rPr>
              <a:t>What </a:t>
            </a:r>
            <a:r>
              <a:rPr lang="EN-US" altLang="en-US" sz="3000" b="1" i="0" u="none" strike="noStrike" baseline="0">
                <a:highlight>
                  <a:srgbClr val="FFFF00"/>
                </a:highlight>
                <a:latin typeface="맑은 고딕"/>
                <a:ea typeface="맑은 고딕"/>
                <a:cs typeface="맑은 고딕"/>
              </a:rPr>
              <a:t>routes</a:t>
            </a:r>
            <a:r>
              <a:rPr lang="en-US" altLang="ko-KR" sz="3000" b="1" i="0" u="none" strike="noStrike" baseline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en-US" sz="3000" b="1" i="0" u="none" strike="noStrike" baseline="0">
                <a:latin typeface="맑은 고딕"/>
                <a:ea typeface="맑은 고딕"/>
                <a:cs typeface="맑은 고딕"/>
              </a:rPr>
              <a:t>did they take when they left their home continent to expand into Europe</a:t>
            </a:r>
            <a:r>
              <a:rPr lang="en-US" altLang="ko-KR" sz="3000" b="1" i="0" u="none" strike="noStrike" baseline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en-US" sz="3000" b="1" i="0" u="none" strike="noStrike" baseline="0">
                <a:latin typeface="맑은 고딕"/>
                <a:ea typeface="맑은 고딕"/>
                <a:cs typeface="맑은 고딕"/>
              </a:rPr>
              <a:t>and Asia?</a:t>
            </a:r>
            <a:r>
              <a:rPr lang="en-US" altLang="ko-KR" sz="3000" b="1" i="0" u="none" strike="noStrike" baseline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en-US" sz="3000" b="1" i="0" u="none" strike="noStrike" baseline="0">
                <a:latin typeface="맑은 고딕"/>
                <a:ea typeface="맑은 고딕"/>
                <a:cs typeface="맑은 고딕"/>
              </a:rPr>
              <a:t>When and how did humans reach the Americas?</a:t>
            </a: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EN-US" altLang="en-US" sz="8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en-US" sz="31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아프리카의 그 최초의 현대인들은 누구였을까요?</a:t>
            </a:r>
            <a:r>
              <a:rPr lang="en-US" altLang="ko-KR" sz="31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en-US" sz="31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그들이 고향 대륙을 떠나 유럽과 아시아로 확장할 때 어떤 경로를 택했을까요?</a:t>
            </a:r>
            <a:r>
              <a:rPr lang="en-US" altLang="ko-KR" sz="31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en-US" sz="31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인류는 언제 어떻게 아메리카에 도달했을까요?</a:t>
            </a:r>
          </a:p>
        </p:txBody>
      </p:sp>
    </p:spTree>
    <p:extLst>
      <p:ext uri="{BB962C8B-B14F-4D97-AF65-F5344CB8AC3E}">
        <p14:creationId xmlns:p14="http://schemas.microsoft.com/office/powerpoint/2010/main" val="3842986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03401" y="11176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J</a:t>
            </a:r>
            <a:r>
              <a:rPr lang="en-US" altLang="ko-KR" sz="3500" b="1" i="0" u="none" strike="noStrike" spc="-200">
                <a:solidFill>
                  <a:srgbClr val="26272A"/>
                </a:solidFill>
                <a:latin typeface="맑은 고딕"/>
              </a:rPr>
              <a:t>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    </a:t>
            </a:r>
            <a:r>
              <a:rPr lang="en-US" altLang="ko-KR" sz="4000" b="1" i="0" u="none" strike="noStrike" spc="-200">
                <a:solidFill>
                  <a:srgbClr val="7A7CC4"/>
                </a:solidFill>
                <a:latin typeface="맑은 고딕"/>
              </a:rPr>
              <a:t>Peopling the Americas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아메리카 대륙 개척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97000" y="17907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066800" y="2933700"/>
            <a:ext cx="16764000" cy="3124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3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5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Once across, they followed the </a:t>
            </a:r>
            <a:r>
              <a:rPr lang="en-US" altLang="ko-KR" sz="3500" b="1" i="0" u="none" strike="noStrike" baseline="0">
                <a:solidFill>
                  <a:srgbClr val="FF0000"/>
                </a:solidFill>
                <a:latin typeface="맑은 고딕"/>
                <a:ea typeface="맑은 고딕"/>
              </a:rPr>
              <a:t>immense</a:t>
            </a:r>
            <a:r>
              <a:rPr lang="en-US" altLang="ko-KR" sz="35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35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herds</a:t>
            </a:r>
            <a:r>
              <a:rPr lang="en-US" altLang="ko-KR" sz="35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of animals into the mainland.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500" b="1" i="0" u="none" strike="noStrike" baseline="0" dirty="0">
                <a:solidFill>
                  <a:srgbClr val="595959"/>
                </a:solidFill>
                <a:latin typeface="맑은 고딕"/>
                <a:ea typeface="맑은 고딕"/>
              </a:rPr>
              <a:t>일단 건너고, 그들은 방대한 양의 동물 떼를 따라 본토로 들어갔습니다</a:t>
            </a:r>
            <a:r>
              <a:rPr lang="en-US" altLang="ko-KR" sz="3500" b="1" i="0" u="none" strike="noStrike" baseline="0" dirty="0">
                <a:solidFill>
                  <a:srgbClr val="595959"/>
                </a:solidFill>
                <a:latin typeface="맑은 고딕"/>
                <a:ea typeface="맑은 고딕"/>
              </a:rPr>
              <a:t>.</a:t>
            </a:r>
            <a:endParaRPr lang="en-US" altLang="ko-KR" sz="3500" b="1" i="0" u="none" strike="noStrike" baseline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500" b="1" i="0" u="none" strike="noStrike" baseline="0" dirty="0">
                <a:solidFill>
                  <a:srgbClr val="000000"/>
                </a:solidFill>
                <a:latin typeface="맑은 고딕"/>
                <a:ea typeface="맑은 고딕"/>
              </a:rPr>
              <a:t> They spread to the tip of South America in as little as a thousand years</a:t>
            </a:r>
            <a:r>
              <a:rPr lang="EN-US" sz="3600" b="1" i="0" u="none" strike="noStrike" baseline="0" dirty="0">
                <a:solidFill>
                  <a:srgbClr val="595959"/>
                </a:solidFill>
                <a:latin typeface="맑은 고딕"/>
                <a:ea typeface="맑은 고딕"/>
              </a:rPr>
              <a:t>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1" i="0" u="none" strike="noStrike" baseline="0" dirty="0">
                <a:solidFill>
                  <a:srgbClr val="595959"/>
                </a:solidFill>
                <a:latin typeface="맑은 고딕"/>
                <a:ea typeface="맑은 고딕"/>
              </a:rPr>
              <a:t>그들은 천 년 만에 남아메리카 끝까지 퍼졌습니다.</a:t>
            </a:r>
          </a:p>
        </p:txBody>
      </p:sp>
    </p:spTree>
    <p:extLst>
      <p:ext uri="{BB962C8B-B14F-4D97-AF65-F5344CB8AC3E}">
        <p14:creationId xmlns:p14="http://schemas.microsoft.com/office/powerpoint/2010/main" val="1351093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03401" y="11176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 dirty="0">
                <a:solidFill>
                  <a:srgbClr val="26272A"/>
                </a:solidFill>
                <a:latin typeface="맑은 고딕"/>
              </a:rPr>
              <a:t> J</a:t>
            </a:r>
            <a:r>
              <a:rPr lang="en-US" altLang="ko-KR" sz="3500" b="1" i="0" u="none" strike="noStrike" spc="-200" dirty="0">
                <a:solidFill>
                  <a:srgbClr val="26272A"/>
                </a:solidFill>
                <a:latin typeface="맑은 고딕"/>
              </a:rPr>
              <a:t> </a:t>
            </a:r>
            <a:r>
              <a:rPr lang="en-US" altLang="ko-KR" sz="3500" b="1" i="0" u="none" strike="noStrike" spc="-200" dirty="0">
                <a:solidFill>
                  <a:srgbClr val="7A7CC4"/>
                </a:solidFill>
                <a:latin typeface="맑은 고딕"/>
              </a:rPr>
              <a:t>     </a:t>
            </a:r>
            <a:r>
              <a:rPr lang="en-US" altLang="ko-KR" sz="4000" b="1" i="0" u="none" strike="noStrike" spc="-200" dirty="0">
                <a:solidFill>
                  <a:srgbClr val="7A7CC4"/>
                </a:solidFill>
                <a:latin typeface="맑은 고딕"/>
              </a:rPr>
              <a:t>Peopling the Americas</a:t>
            </a:r>
            <a:r>
              <a:rPr lang="en-US" altLang="ko-KR" sz="3500" b="1" i="0" u="none" strike="noStrike" spc="-200" dirty="0">
                <a:solidFill>
                  <a:srgbClr val="7A7CC4"/>
                </a:solidFill>
                <a:latin typeface="맑은 고딕"/>
              </a:rPr>
              <a:t> </a:t>
            </a:r>
            <a:r>
              <a:rPr lang="en-US" altLang="ko-KR" sz="3500" b="1" i="0" u="none" strike="noStrike" spc="-200" dirty="0" err="1">
                <a:solidFill>
                  <a:srgbClr val="7A7CC4"/>
                </a:solidFill>
                <a:latin typeface="맑은 고딕"/>
              </a:rPr>
              <a:t>아메리카</a:t>
            </a:r>
            <a:r>
              <a:rPr lang="en-US" altLang="ko-KR" sz="3500" b="1" i="0" u="none" strike="noStrike" spc="-200" dirty="0">
                <a:solidFill>
                  <a:srgbClr val="7A7CC4"/>
                </a:solidFill>
                <a:latin typeface="맑은 고딕"/>
              </a:rPr>
              <a:t> </a:t>
            </a:r>
            <a:r>
              <a:rPr lang="en-US" altLang="ko-KR" sz="3500" b="1" i="0" u="none" strike="noStrike" spc="-200" dirty="0" err="1">
                <a:solidFill>
                  <a:srgbClr val="7A7CC4"/>
                </a:solidFill>
                <a:latin typeface="맑은 고딕"/>
              </a:rPr>
              <a:t>대륙</a:t>
            </a:r>
            <a:r>
              <a:rPr lang="en-US" altLang="ko-KR" sz="3500" b="1" i="0" u="none" strike="noStrike" spc="-200" dirty="0">
                <a:solidFill>
                  <a:srgbClr val="7A7CC4"/>
                </a:solidFill>
                <a:latin typeface="맑은 고딕"/>
              </a:rPr>
              <a:t> </a:t>
            </a:r>
            <a:r>
              <a:rPr lang="en-US" altLang="ko-KR" sz="3500" b="1" i="0" u="none" strike="noStrike" spc="-200" dirty="0" err="1">
                <a:solidFill>
                  <a:srgbClr val="7A7CC4"/>
                </a:solidFill>
                <a:latin typeface="맑은 고딕"/>
              </a:rPr>
              <a:t>개척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97000" y="1790700"/>
            <a:ext cx="1346200" cy="4953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7973" y="2701227"/>
            <a:ext cx="8933227" cy="366147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88535" y="6362700"/>
            <a:ext cx="9942266" cy="290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41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28800" y="12573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k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   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유전학 연구자들은 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인류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이주의 기본 개요만 알려줄 수 있음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,</a:t>
            </a:r>
          </a:p>
          <a:p>
            <a:pPr lvl="0" algn="l">
              <a:lnSpc>
                <a:spcPct val="98355"/>
              </a:lnSpc>
              <a:defRPr/>
            </a:pP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         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조상들의 구체적인 삶은 여전히 상상할 수밖에 없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음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.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97000" y="17907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762000" y="4000500"/>
            <a:ext cx="16764000" cy="3124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0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30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Genetic researchers can only tell us the basic outlines of a story of human </a:t>
            </a:r>
            <a:r>
              <a:rPr lang="ko-KR" altLang="en-US" sz="33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migration</a:t>
            </a:r>
            <a:r>
              <a:rPr lang="ko-KR" alt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that is more complex than any ever written.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유전 연구자들은 지금까지 쓰여진 어떤 것보다 더 복잡한 인류 이주 이야기의 기본 개요만 알려줄 수 있습니다</a:t>
            </a:r>
            <a:r>
              <a:rPr lang="ko-KR" altLang="en-US" sz="30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Many details of the movements of our </a:t>
            </a:r>
            <a:r>
              <a:rPr lang="ko-KR" altLang="en-US" sz="33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ancestors</a:t>
            </a:r>
            <a:r>
              <a:rPr lang="ko-KR" altLang="en-US" sz="33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and their countless individual lives can only be imagined.</a:t>
            </a:r>
            <a:r>
              <a:rPr lang="ko-KR" altLang="en-US" sz="30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3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우리 조상의 이동과 셀 수 없이 많은 개인의 삶에 대한 많은 세부사항은 상상으로만 가능합니다</a:t>
            </a:r>
            <a:r>
              <a:rPr lang="ko-KR" altLang="en-US" sz="30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397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28800" y="12573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k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   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유전학 연구자들은 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인류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이주의 기본 개요만 알려줄 수 있음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,</a:t>
            </a:r>
          </a:p>
          <a:p>
            <a:pPr lvl="0" algn="l">
              <a:lnSpc>
                <a:spcPct val="98355"/>
              </a:lnSpc>
              <a:defRPr/>
            </a:pP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         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조상들의 구체적인 삶은 여전히 상상할 수밖에 없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음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.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97000" y="1790700"/>
            <a:ext cx="1346200" cy="4953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" y="3390747"/>
            <a:ext cx="8226762" cy="403875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44000" y="3467100"/>
            <a:ext cx="869271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12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752600" y="12700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k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    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유전학 연구자들은 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인류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이주의 기본 개요만 알려줄 수 있음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,</a:t>
            </a:r>
          </a:p>
          <a:p>
            <a:pPr lvl="0" algn="l">
              <a:lnSpc>
                <a:spcPct val="98355"/>
              </a:lnSpc>
              <a:defRPr/>
            </a:pP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         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조상들의 구체적인 삶은 여전히 상상할 수밖에 없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음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.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97000" y="17907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762000" y="3581399"/>
            <a:ext cx="16764000" cy="3124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0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But thanks to genetic researchers-themselves descendants of mtDNA Eve and Y-chromosome Adam-we have begun to unlock important secrets about the origins and movements of our ancient ancestors.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5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하지만 유전학 연구자들, 즉mtDNA 이브와Y 염색체 아담의 후손들 덕분에 우리는 고대 조상들의 기원과 움직임에 대한 중요한 비밀을 밝혀내기 시작했습니다.</a:t>
            </a:r>
          </a:p>
        </p:txBody>
      </p:sp>
    </p:spTree>
    <p:extLst>
      <p:ext uri="{BB962C8B-B14F-4D97-AF65-F5344CB8AC3E}">
        <p14:creationId xmlns:p14="http://schemas.microsoft.com/office/powerpoint/2010/main" val="18124880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651001" y="10287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ko-KR" altLang="en-US" sz="4000" b="1" i="0" u="none" strike="noStrike" spc="-200">
                <a:solidFill>
                  <a:srgbClr val="7A7CC4"/>
                </a:solidFill>
                <a:latin typeface="NanumSquare ExtraBold"/>
              </a:rPr>
              <a:t>ALTERNATIVE ROUTES?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NanumSquare ExtraBold"/>
              </a:rPr>
              <a:t>   대안 경로?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97000" y="17907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571500" y="5143500"/>
            <a:ext cx="17145000" cy="3124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0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Scientists have long believed that modern humans </a:t>
            </a:r>
            <a:r>
              <a:rPr lang="ko-KR" altLang="en-US" sz="34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originated</a:t>
            </a:r>
            <a:r>
              <a:rPr lang="ko-KR" alt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in Africa, because that's where they ve found the oldest bones.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과학자들은 오랫동안 현대인류가 기원했다고 아프리카에서부터 기원했다고 믿어왔습니다. 왜냐하면 아프리카에서 가장 오래된 뼈가 발견됐기 떄문입니다.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Geneticists have come to the same conclusion based on </a:t>
            </a:r>
            <a:r>
              <a:rPr lang="ko-KR" altLang="en-US" sz="34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analysis</a:t>
            </a:r>
            <a:r>
              <a:rPr lang="ko-KR" alt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of human DNA.</a:t>
            </a:r>
            <a:r>
              <a:rPr lang="ko-KR" altLang="en-US" sz="8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유전학자들은 인간DNA 분석을 바탕으로 동일한 결론에 도달했습니다.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However, there is less </a:t>
            </a:r>
            <a:r>
              <a:rPr lang="ko-KR" altLang="en-US" sz="34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consensus</a:t>
            </a:r>
            <a:r>
              <a:rPr lang="ko-KR" altLang="en-US" sz="34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about the routes our ancestors took.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4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그러나 우리 조상들이 취한 길에 대한 합의가 부족했습니다..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841930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651001" y="10287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ko-KR" altLang="en-US" sz="4000" b="1" i="0" u="none" strike="noStrike" spc="-200">
                <a:solidFill>
                  <a:srgbClr val="7A7CC4"/>
                </a:solidFill>
                <a:latin typeface="NanumSquare ExtraBold"/>
              </a:rPr>
              <a:t>ALTERNATIVE ROUTES?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NanumSquare ExtraBold"/>
              </a:rPr>
              <a:t>   대안 경로?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97000" y="1790700"/>
            <a:ext cx="1346200" cy="4953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65241" y="2544815"/>
            <a:ext cx="7140558" cy="305588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75792" y="6057900"/>
            <a:ext cx="7011007" cy="354360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915400" y="3573644"/>
            <a:ext cx="713293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657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651001" y="10287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ko-KR" altLang="en-US" sz="4000" b="1" i="0" u="none" strike="noStrike" spc="-200">
                <a:solidFill>
                  <a:srgbClr val="7A7CC4"/>
                </a:solidFill>
                <a:latin typeface="NanumSquare ExtraBold"/>
              </a:rPr>
              <a:t>ALTERNATIVE ROUTES?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NanumSquare ExtraBold"/>
              </a:rPr>
              <a:t>   대안 경로?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97000" y="17907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762000" y="5143500"/>
            <a:ext cx="16764000" cy="3124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0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For example, genetic data suggests that Europe might have been settled by an </a:t>
            </a:r>
            <a:r>
              <a:rPr lang="ko-KR" altLang="en-US" sz="30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inland</a:t>
            </a:r>
            <a:r>
              <a:rPr lang="ko-KR" altLang="en-US" sz="30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migration from India, rather than directly from the Middle East.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800" b="1" i="0" u="none" strike="noStrike" baseline="0">
              <a:solidFill>
                <a:srgbClr val="595959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0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예를 들어, 유전적 데이터는 말합니다 유럽은 아마 중동에서 직접 이주한 것이 아니라 인도에서 내륙으로 이주해 정착했을 수도 있습니다.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5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0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"I think the broad human </a:t>
            </a:r>
            <a:r>
              <a:rPr lang="ko-KR" altLang="en-US" sz="30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맑은 고딕"/>
                <a:ea typeface="맑은 고딕"/>
              </a:rPr>
              <a:t>prehistoric</a:t>
            </a:r>
            <a:r>
              <a:rPr lang="ko-KR" altLang="en-US" sz="3000" b="1" i="0" u="none" strike="noStrike" baseline="0">
                <a:solidFill>
                  <a:srgbClr val="000000"/>
                </a:solidFill>
                <a:latin typeface="맑은 고딕"/>
                <a:ea typeface="맑은 고딕"/>
              </a:rPr>
              <a:t> framework is in place," says geneticist Peter Forster of the McDonald Institute for Archaeological Research, "and we are now fitting in the details."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8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0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McDonald 고고학 연구소의 유전학자인 피터 포스터(Peter Forster)는"나는 광범위한 인류 선사시대의 틀이 자리를 잡았다고 생각하며, 이제 우리는 세부적인 부분에 적응하고 있다"고 말했습니다</a:t>
            </a:r>
            <a:r>
              <a:rPr lang="ko-KR" altLang="en-US" sz="3000" b="1" i="0" u="none" strike="noStrike" baseline="0">
                <a:solidFill>
                  <a:srgbClr val="595959"/>
                </a:solidFill>
                <a:latin typeface="맑은 고딕"/>
                <a:ea typeface="맑은 고딕"/>
              </a:rPr>
              <a:t>.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3400" b="1" i="0" u="none" strike="noStrike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966613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651001" y="10287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ko-KR" altLang="en-US" sz="4000" b="1" i="0" u="none" strike="noStrike" spc="-200">
                <a:solidFill>
                  <a:srgbClr val="7A7CC4"/>
                </a:solidFill>
                <a:latin typeface="NanumSquare ExtraBold"/>
              </a:rPr>
              <a:t>ALTERNATIVE ROUTES?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NanumSquare ExtraBold"/>
              </a:rPr>
              <a:t>   대안 경로?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97000" y="1790700"/>
            <a:ext cx="1346200" cy="4953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8180" y="2933700"/>
            <a:ext cx="7941019" cy="3810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44000" y="3086100"/>
            <a:ext cx="8338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8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79599" y="5842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B  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DNA 기술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로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고대 인류의 이주 경로를 현대인의 DNA에서 추적할 수 있게 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됨</a:t>
            </a:r>
            <a:endParaRPr lang="en-US" altLang="ko-KR" sz="3500" b="1" i="0" u="none" strike="noStrike" spc="-200">
              <a:solidFill>
                <a:srgbClr val="7A7CC4"/>
              </a:solidFill>
              <a:latin typeface="맑은 고딕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990600" y="1714500"/>
            <a:ext cx="16764000" cy="8077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en-US" sz="3000" b="1" i="0" u="none" strike="noStrike" baseline="0">
                <a:latin typeface="맑은 고딕"/>
                <a:ea typeface="맑은 고딕"/>
                <a:cs typeface="맑은 고딕"/>
              </a:rPr>
              <a:t>For decades, the only proof was found in a small number of scattered bones and artifacts that our ancestors had left behind.</a:t>
            </a: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EN-US" altLang="en-US" sz="2800" b="1" i="0" u="none" strike="noStrike" baseline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en-US" sz="31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수십 년 동안, 우리 조상들이 남긴 소수의 흩어진 뼈와 유물만이 유일한 증거였습니다</a:t>
            </a:r>
            <a:endParaRPr lang="EN-US" altLang="en-US" sz="3000" b="1" i="0" u="none" strike="noStrike" baseline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EN-US" altLang="en-US" sz="30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en-US" sz="3000" b="1" i="0" u="none" strike="noStrike" baseline="0">
                <a:latin typeface="맑은 고딕"/>
                <a:ea typeface="맑은 고딕"/>
                <a:cs typeface="맑은 고딕"/>
              </a:rPr>
              <a:t>In the past 20 years, however, DNA technologies have allowed scientists to find a record of ancient human migrations in the DNA of </a:t>
            </a:r>
            <a:r>
              <a:rPr lang="EN-US" altLang="en-US" sz="3000" b="1" i="0" u="none" strike="noStrike" baseline="0">
                <a:highlight>
                  <a:srgbClr val="FFFF00"/>
                </a:highlight>
                <a:latin typeface="맑은 고딕"/>
                <a:ea typeface="맑은 고딕"/>
                <a:cs typeface="맑은 고딕"/>
              </a:rPr>
              <a:t>living people.</a:t>
            </a:r>
            <a:endParaRPr lang="EN-US" altLang="en-US" sz="2800" b="1" i="0" u="none" strike="noStrike" baseline="0">
              <a:highlight>
                <a:srgbClr val="FFFF00"/>
              </a:highlight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EN-US" altLang="en-US" sz="28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lang="EN-US" altLang="en-US" sz="31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하지만 지난 20년 동안, DNA 기술 덕분에 과학자들은 현대인의 DNA에서 고대 인류의 이주 기록을 찾을 수 있게 되었습니다.</a:t>
            </a:r>
          </a:p>
        </p:txBody>
      </p:sp>
    </p:spTree>
    <p:extLst>
      <p:ext uri="{BB962C8B-B14F-4D97-AF65-F5344CB8AC3E}">
        <p14:creationId xmlns:p14="http://schemas.microsoft.com/office/powerpoint/2010/main" val="303899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79599" y="5842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B   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DNA 기술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로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고대 인류의 이주 경로를 현대인의 DNA에서 추적할 수 있게 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됨</a:t>
            </a:r>
            <a:endParaRPr lang="en-US" altLang="ko-KR" sz="3500" b="1" i="0" u="none" strike="noStrike" spc="-200">
              <a:solidFill>
                <a:srgbClr val="7A7CC4"/>
              </a:solidFill>
              <a:latin typeface="맑은 고딕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838200" y="2019300"/>
            <a:ext cx="17068800" cy="792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ko-KR" altLang="en-US" sz="3000" b="1" i="0" u="none" strike="noStrike" spc="-100">
              <a:solidFill>
                <a:srgbClr val="26272A"/>
              </a:solidFill>
              <a:ea typeface="S-Core Dream 4 Regular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41187" y="2781300"/>
            <a:ext cx="9289013" cy="558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8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79599" y="5842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C </a:t>
            </a:r>
            <a:r>
              <a:rPr lang="en-US" altLang="ko-KR" sz="4000" b="1" i="0" u="none" strike="noStrike" spc="-200">
                <a:solidFill>
                  <a:srgbClr val="7A7CC4"/>
                </a:solidFill>
                <a:latin typeface="맑은 고딕"/>
              </a:rPr>
              <a:t>Tracing Ancestry in DNA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 DNA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의 혈통 추적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838200" y="2019300"/>
            <a:ext cx="17068800" cy="792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sz="2900" b="1" i="0" u="none" strike="noStrike" baseline="0">
                <a:latin typeface="맑은 고딕"/>
                <a:ea typeface="맑은 고딕"/>
                <a:cs typeface="맑은 고딕"/>
              </a:rPr>
              <a:t>“Every drop of human blood contains a history book written in the language of our genes,” says population geneticist Spencer Wells</a:t>
            </a:r>
            <a:r>
              <a:rPr sz="800" b="1" i="0" u="none" strike="noStrike" baseline="0"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8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sz="30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sz="30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“인간의 혈액 한 방울마다 우리의 유전자 언어로 쓰인 역사책이 담겨 있다”고 인구 유전학자 스펜서 웰스는 말합니다.</a:t>
            </a:r>
            <a:endParaRPr sz="15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sz="15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900" b="1" i="0" u="none" strike="noStrike" baseline="0">
                <a:latin typeface="맑은 고딕"/>
                <a:ea typeface="맑은 고딕"/>
                <a:cs typeface="맑은 고딕"/>
              </a:rPr>
              <a:t>The human genetic code, or genome, is 99.9 percent </a:t>
            </a:r>
            <a:r>
              <a:rPr lang="EN-US" sz="2900" b="1" i="0" u="none" strike="noStrike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identical</a:t>
            </a:r>
            <a:r>
              <a:rPr lang="EN-US" sz="2900" b="1" i="0" u="none" strike="noStrike" baseline="0">
                <a:latin typeface="맑은 고딕"/>
                <a:ea typeface="맑은 고딕"/>
                <a:cs typeface="맑은 고딕"/>
              </a:rPr>
              <a:t> throughout the world. The </a:t>
            </a:r>
            <a:r>
              <a:rPr lang="EN-US" sz="2900" b="1" i="0" u="none" strike="noStrike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bulk</a:t>
            </a:r>
            <a:r>
              <a:rPr lang="EN-US" sz="2900" b="1" i="0" u="none" strike="noStrike" baseline="0">
                <a:latin typeface="맑은 고딕"/>
                <a:ea typeface="맑은 고딕"/>
                <a:cs typeface="맑은 고딕"/>
              </a:rPr>
              <a:t> of our DNA is the same.</a:t>
            </a:r>
            <a:endParaRPr lang="EN-US" sz="8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EN-US" sz="8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sz="30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인간의유전코드는전세계적으로</a:t>
            </a:r>
            <a:r>
              <a:rPr lang="EN-US" sz="30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99.9% </a:t>
            </a:r>
            <a:r>
              <a:rPr sz="30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동일합니다</a:t>
            </a:r>
            <a:r>
              <a:rPr lang="EN-US" sz="30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sz="30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우리의</a:t>
            </a:r>
            <a:r>
              <a:rPr lang="EN-US" sz="30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DNA </a:t>
            </a:r>
            <a:r>
              <a:rPr sz="30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대부분은같습니다</a:t>
            </a:r>
            <a:r>
              <a:rPr lang="EN-US" sz="30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sz="15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EN-US" sz="15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900" b="1" i="0" u="none" strike="noStrike" baseline="0">
                <a:latin typeface="맑은 고딕"/>
                <a:ea typeface="맑은 고딕"/>
                <a:cs typeface="맑은 고딕"/>
              </a:rPr>
              <a:t>However, the remainder </a:t>
            </a:r>
            <a:r>
              <a:rPr lang="EN-US" sz="2900" b="1" i="0" u="none" strike="noStrike" baseline="0">
                <a:highlight>
                  <a:srgbClr val="FFFF00"/>
                </a:highlight>
                <a:latin typeface="맑은 고딕"/>
                <a:ea typeface="맑은 고딕"/>
                <a:cs typeface="맑은 고딕"/>
              </a:rPr>
              <a:t>is responsible for</a:t>
            </a:r>
            <a:r>
              <a:rPr lang="en-US" altLang="ko-KR" sz="2900" b="1" i="0" u="none" strike="noStrike" baseline="0">
                <a:latin typeface="맑은 고딕"/>
                <a:ea typeface="맑은 고딕"/>
                <a:cs typeface="맑은 고딕"/>
              </a:rPr>
              <a:t> </a:t>
            </a:r>
            <a:r>
              <a:rPr lang="EN-US" sz="2900" b="1" i="0" u="none" strike="noStrike" baseline="0">
                <a:latin typeface="맑은 고딕"/>
                <a:ea typeface="맑은 고딕"/>
                <a:cs typeface="맑은 고딕"/>
              </a:rPr>
              <a:t>our individual differences—in eye color or disease risk, for example</a:t>
            </a:r>
            <a:r>
              <a:rPr lang="EN-US" sz="3000" b="1" i="0" u="none" strike="noStrike" baseline="0">
                <a:latin typeface="맑은 고딕"/>
                <a:ea typeface="맑은 고딕"/>
                <a:cs typeface="맑은 고딕"/>
              </a:rPr>
              <a:t>.</a:t>
            </a: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EN-US" sz="8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sz="30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하지만 나머지 부분은 우리의 개인적인 차이 예를 들어 눈 색깔이나 질병 위험과 같은 것을 결정짓는 원인입니다</a:t>
            </a:r>
            <a:r>
              <a:rPr lang="en-US" altLang="ko-KR" sz="3000" b="1" i="0" u="none" strike="noStrike" baseline="0">
                <a:solidFill>
                  <a:srgbClr val="595959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691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79599" y="5842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C   </a:t>
            </a:r>
            <a:r>
              <a:rPr lang="en-US" altLang="ko-KR" sz="4000" b="1" i="0" u="none" strike="noStrike" spc="-200">
                <a:solidFill>
                  <a:srgbClr val="7A7CC4"/>
                </a:solidFill>
                <a:latin typeface="맑은 고딕"/>
              </a:rPr>
              <a:t>Tracing Ancestry in DNA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 DNA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의 혈통 추적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838200" y="2019300"/>
            <a:ext cx="17068800" cy="792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ko-KR" altLang="en-US" sz="3000" b="1" i="0" u="none" strike="noStrike" spc="-100">
              <a:solidFill>
                <a:srgbClr val="26272A"/>
              </a:solidFill>
              <a:ea typeface="S-Core Dream 4 Regular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29153" y="2171700"/>
            <a:ext cx="8014847" cy="6983997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44000" y="3467100"/>
            <a:ext cx="839933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0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305300" cy="10388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79599" y="584200"/>
            <a:ext cx="15798800" cy="977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8355"/>
              </a:lnSpc>
              <a:defRPr/>
            </a:pPr>
            <a:r>
              <a:rPr lang="en-US" altLang="ko-KR" sz="6000" b="1" i="0" u="none" strike="noStrike" spc="-200">
                <a:solidFill>
                  <a:srgbClr val="26272A"/>
                </a:solidFill>
                <a:latin typeface="맑은 고딕"/>
              </a:rPr>
              <a:t> C </a:t>
            </a:r>
            <a:r>
              <a:rPr lang="en-US" altLang="ko-KR" sz="4000" b="1" i="0" u="none" strike="noStrike" spc="-200">
                <a:solidFill>
                  <a:srgbClr val="7A7CC4"/>
                </a:solidFill>
                <a:latin typeface="맑은 고딕"/>
              </a:rPr>
              <a:t>Tracing Ancestry in DNA</a:t>
            </a:r>
            <a:r>
              <a:rPr lang="en-US" altLang="ko-KR" sz="3500" b="1" i="0" u="none" strike="noStrike" spc="-200">
                <a:solidFill>
                  <a:srgbClr val="7A7CC4"/>
                </a:solidFill>
                <a:latin typeface="맑은 고딕"/>
              </a:rPr>
              <a:t>  DNA</a:t>
            </a:r>
            <a:r>
              <a:rPr lang="ko-KR" altLang="en-US" sz="3500" b="1" i="0" u="none" strike="noStrike" spc="-200">
                <a:solidFill>
                  <a:srgbClr val="7A7CC4"/>
                </a:solidFill>
                <a:latin typeface="맑은 고딕"/>
              </a:rPr>
              <a:t>의 혈통 추적</a:t>
            </a:r>
            <a:endParaRPr lang="en-US" altLang="ko-KR" sz="3500" b="1" i="0" u="none" strike="noStrike" spc="-200">
              <a:solidFill>
                <a:srgbClr val="7A7CC4"/>
              </a:solidFill>
              <a:latin typeface="맑은 고딕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8000" y="1524000"/>
            <a:ext cx="1346200" cy="4953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609600" y="1752600"/>
            <a:ext cx="17068800" cy="826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sz="3000" b="1" i="0" u="none" strike="noStrike" baseline="0">
              <a:latin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900" b="1" i="0" u="none" strike="noStrike" baseline="0">
                <a:latin typeface="맑은 고딕"/>
                <a:ea typeface="맑은 고딕"/>
                <a:cs typeface="맑은 고딕"/>
              </a:rPr>
              <a:t>On very rare occasions, a small change—called a mutation—can occur.</a:t>
            </a: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EN-US" sz="8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sz="3000" b="1" i="0" u="none" strike="noStrike" baseline="0">
                <a:solidFill>
                  <a:srgbClr val="595959"/>
                </a:solidFill>
                <a:latin typeface="맑은 고딕"/>
              </a:rPr>
              <a:t>매우 드문 경우에, “돌연변이”라고 불리는 작은 변화가 발생할 수 있습니다</a:t>
            </a:r>
            <a:r>
              <a:rPr lang="en-US" altLang="ko-KR" sz="3000" b="1" i="0" u="none" strike="noStrike" baseline="0">
                <a:solidFill>
                  <a:srgbClr val="595959"/>
                </a:solidFill>
                <a:latin typeface="맑은 고딕"/>
                <a:cs typeface="맑은 고딕"/>
              </a:rPr>
              <a:t>.</a:t>
            </a: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sz="1500" b="1" i="0" u="none" strike="noStrike" baseline="0">
              <a:latin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900" b="1" i="0" u="none" strike="noStrike" baseline="0">
                <a:latin typeface="맑은 고딕"/>
                <a:ea typeface="맑은 고딕"/>
                <a:cs typeface="맑은 고딕"/>
              </a:rPr>
              <a:t>This can then be passed down to all of that person’s descendants.</a:t>
            </a: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EN-US" sz="800" b="1" i="0" u="none" strike="noStrike" baseline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sz="3000" b="1" i="0" u="none" strike="noStrike" baseline="0">
                <a:solidFill>
                  <a:srgbClr val="595959"/>
                </a:solidFill>
                <a:latin typeface="맑은 고딕"/>
              </a:rPr>
              <a:t>이는 그 사람의 모든 후손에게 전달될 수 있습니다</a:t>
            </a:r>
            <a:r>
              <a:rPr lang="en-US" altLang="ko-KR" sz="3000" b="1" i="0" u="none" strike="noStrike" baseline="0">
                <a:solidFill>
                  <a:srgbClr val="595959"/>
                </a:solidFill>
                <a:latin typeface="맑은 고딕"/>
                <a:cs typeface="맑은 고딕"/>
              </a:rPr>
              <a:t>.</a:t>
            </a: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sz="1500" b="1" i="0" u="none" strike="noStrike" baseline="0">
              <a:latin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900" b="1" i="0" u="none" strike="noStrike" baseline="0">
                <a:latin typeface="맑은 고딕"/>
                <a:ea typeface="맑은 고딕"/>
                <a:cs typeface="맑은 고딕"/>
              </a:rPr>
              <a:t>Generations later, finding that same mutation in two people’s DNA indicates that they share the same Ancestor.</a:t>
            </a: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EN-US" sz="800" b="1" i="0" u="none" strike="noStrike" baseline="0"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sz="3000" b="1" i="0" u="none" strike="noStrike" baseline="0">
                <a:solidFill>
                  <a:srgbClr val="595959"/>
                </a:solidFill>
                <a:latin typeface="맑은 고딕"/>
              </a:rPr>
              <a:t>세대가 지난 후, 두 사람의 DNA에서 같은 돌연변이를 찾는 것은 그들이 같은 조상을 공유한다는 것을 나타냅니다</a:t>
            </a:r>
            <a:r>
              <a:rPr lang="en-US" altLang="ko-KR" sz="3000" b="1" i="0" u="none" strike="noStrike" baseline="0">
                <a:solidFill>
                  <a:srgbClr val="595959"/>
                </a:solidFill>
                <a:latin typeface="맑은 고딕"/>
                <a:cs typeface="맑은 고딕"/>
              </a:rPr>
              <a:t>.</a:t>
            </a: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sz="1400" b="1" i="0" u="none" strike="noStrike" baseline="0">
              <a:latin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2900" b="1" i="0" u="none" strike="noStrike" baseline="0">
                <a:latin typeface="맑은 고딕"/>
                <a:ea typeface="맑은 고딕"/>
                <a:cs typeface="맑은 고딕"/>
              </a:rPr>
              <a:t>By comparing mutations in many different populations, scientists can </a:t>
            </a:r>
            <a:r>
              <a:rPr lang="EN-US" sz="2900" b="1" i="0" u="none" strike="noStrike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trace</a:t>
            </a:r>
            <a:r>
              <a:rPr lang="EN-US" sz="2900" b="1" i="0" u="none" strike="noStrike" baseline="0">
                <a:latin typeface="맑은 고딕"/>
                <a:ea typeface="맑은 고딕"/>
                <a:cs typeface="맑은 고딕"/>
              </a:rPr>
              <a:t> their ancestral connections</a:t>
            </a:r>
            <a:r>
              <a:rPr lang="en-US" altLang="ko-KR" sz="2900" b="1" i="0" u="none" strike="noStrike" baseline="0">
                <a:latin typeface="맑은 고딕"/>
                <a:cs typeface="맑은 고딕"/>
              </a:rPr>
              <a:t>.</a:t>
            </a: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endParaRPr lang="EN-US" sz="800" b="1" i="0" u="none" strike="noStrike" baseline="0">
              <a:solidFill>
                <a:srgbClr val="595959"/>
              </a:solidFill>
              <a:latin typeface="맑은 고딕"/>
              <a:ea typeface="맑은 고딕"/>
              <a:cs typeface="맑은 고딕"/>
            </a:endParaRPr>
          </a:p>
          <a:p>
            <a:pPr lvl="0" algn="just">
              <a:spcBef>
                <a:spcPts val="0"/>
              </a:spcBef>
              <a:spcAft>
                <a:spcPts val="800"/>
              </a:spcAft>
              <a:defRPr/>
            </a:pPr>
            <a:r>
              <a:rPr sz="3000" b="1" i="0" u="none" strike="noStrike" baseline="0">
                <a:solidFill>
                  <a:srgbClr val="595959"/>
                </a:solidFill>
                <a:latin typeface="맑은 고딕"/>
              </a:rPr>
              <a:t>다양한 인구 집단에서 돌연변이를 비교함으로써, 과학자들은 그들의 조상 간의 연결고리를 추적할 수 있습니다.</a:t>
            </a:r>
            <a:endParaRPr lang="ko-KR" altLang="en-US" sz="3000" b="1" i="0" u="none" strike="noStrike" spc="-100">
              <a:solidFill>
                <a:srgbClr val="595959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3122390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2394</ep:Words>
  <ep:PresentationFormat>사용자 지정</ep:PresentationFormat>
  <ep:Paragraphs>344</ep:Paragraphs>
  <ep:Slides>48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ep:HeadingPairs>
  <ep:TitlesOfParts>
    <vt:vector size="49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17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25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34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세훈</cp:lastModifiedBy>
  <dcterms:modified xsi:type="dcterms:W3CDTF">2025-01-02T17:30:36.413</dcterms:modified>
  <cp:revision>87</cp:revision>
  <cp:version>1000.0000.01</cp:version>
</cp:coreProperties>
</file>