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p:scale>
          <a:sx n="50" d="100"/>
          <a:sy n="50" d="100"/>
        </p:scale>
        <p:origin x="858" y="3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AA3885B3-7803-43CC-B891-1C4DE807B2FF}" type="datetimeFigureOut">
              <a:rPr lang="en-US" smtClean="0"/>
              <a:t>6/16/2020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9C627B9-2D98-40E4-8D5E-810E24FDE691}"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79529164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3885B3-7803-43CC-B891-1C4DE807B2FF}"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27B9-2D98-40E4-8D5E-810E24FDE691}" type="slidenum">
              <a:rPr lang="en-US" smtClean="0"/>
              <a:t>‹#›</a:t>
            </a:fld>
            <a:endParaRPr lang="en-US"/>
          </a:p>
        </p:txBody>
      </p:sp>
    </p:spTree>
    <p:extLst>
      <p:ext uri="{BB962C8B-B14F-4D97-AF65-F5344CB8AC3E}">
        <p14:creationId xmlns:p14="http://schemas.microsoft.com/office/powerpoint/2010/main" val="4897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AA3885B3-7803-43CC-B891-1C4DE807B2FF}" type="datetimeFigureOut">
              <a:rPr lang="en-US" smtClean="0"/>
              <a:t>6/16/2020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9C627B9-2D98-40E4-8D5E-810E24FDE691}"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37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3885B3-7803-43CC-B891-1C4DE807B2FF}"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27B9-2D98-40E4-8D5E-810E24FDE691}" type="slidenum">
              <a:rPr lang="en-US" smtClean="0"/>
              <a:t>‹#›</a:t>
            </a:fld>
            <a:endParaRPr lang="en-US"/>
          </a:p>
        </p:txBody>
      </p:sp>
    </p:spTree>
    <p:extLst>
      <p:ext uri="{BB962C8B-B14F-4D97-AF65-F5344CB8AC3E}">
        <p14:creationId xmlns:p14="http://schemas.microsoft.com/office/powerpoint/2010/main" val="161740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AA3885B3-7803-43CC-B891-1C4DE807B2FF}" type="datetimeFigureOut">
              <a:rPr lang="en-US" smtClean="0"/>
              <a:t>6/16/2020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9C627B9-2D98-40E4-8D5E-810E24FDE691}"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19025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3885B3-7803-43CC-B891-1C4DE807B2FF}"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27B9-2D98-40E4-8D5E-810E24FDE691}" type="slidenum">
              <a:rPr lang="en-US" smtClean="0"/>
              <a:t>‹#›</a:t>
            </a:fld>
            <a:endParaRPr lang="en-US"/>
          </a:p>
        </p:txBody>
      </p:sp>
    </p:spTree>
    <p:extLst>
      <p:ext uri="{BB962C8B-B14F-4D97-AF65-F5344CB8AC3E}">
        <p14:creationId xmlns:p14="http://schemas.microsoft.com/office/powerpoint/2010/main" val="15125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3885B3-7803-43CC-B891-1C4DE807B2FF}"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627B9-2D98-40E4-8D5E-810E24FDE691}" type="slidenum">
              <a:rPr lang="en-US" smtClean="0"/>
              <a:t>‹#›</a:t>
            </a:fld>
            <a:endParaRPr lang="en-US"/>
          </a:p>
        </p:txBody>
      </p:sp>
    </p:spTree>
    <p:extLst>
      <p:ext uri="{BB962C8B-B14F-4D97-AF65-F5344CB8AC3E}">
        <p14:creationId xmlns:p14="http://schemas.microsoft.com/office/powerpoint/2010/main" val="41982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3885B3-7803-43CC-B891-1C4DE807B2FF}"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627B9-2D98-40E4-8D5E-810E24FDE691}" type="slidenum">
              <a:rPr lang="en-US" smtClean="0"/>
              <a:t>‹#›</a:t>
            </a:fld>
            <a:endParaRPr lang="en-US"/>
          </a:p>
        </p:txBody>
      </p:sp>
    </p:spTree>
    <p:extLst>
      <p:ext uri="{BB962C8B-B14F-4D97-AF65-F5344CB8AC3E}">
        <p14:creationId xmlns:p14="http://schemas.microsoft.com/office/powerpoint/2010/main" val="77769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AA3885B3-7803-43CC-B891-1C4DE807B2FF}"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627B9-2D98-40E4-8D5E-810E24FDE691}" type="slidenum">
              <a:rPr lang="en-US" smtClean="0"/>
              <a:t>‹#›</a:t>
            </a:fld>
            <a:endParaRPr lang="en-US"/>
          </a:p>
        </p:txBody>
      </p:sp>
    </p:spTree>
    <p:extLst>
      <p:ext uri="{BB962C8B-B14F-4D97-AF65-F5344CB8AC3E}">
        <p14:creationId xmlns:p14="http://schemas.microsoft.com/office/powerpoint/2010/main" val="276616161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AA3885B3-7803-43CC-B891-1C4DE807B2FF}" type="datetimeFigureOut">
              <a:rPr lang="en-US" smtClean="0"/>
              <a:t>6/16/2020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9C627B9-2D98-40E4-8D5E-810E24FDE691}" type="slidenum">
              <a:rPr lang="en-US" smtClean="0"/>
              <a:t>‹#›</a:t>
            </a:fld>
            <a:endParaRPr lang="en-US"/>
          </a:p>
        </p:txBody>
      </p:sp>
    </p:spTree>
    <p:extLst>
      <p:ext uri="{BB962C8B-B14F-4D97-AF65-F5344CB8AC3E}">
        <p14:creationId xmlns:p14="http://schemas.microsoft.com/office/powerpoint/2010/main" val="25969988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AA3885B3-7803-43CC-B891-1C4DE807B2FF}" type="datetimeFigureOut">
              <a:rPr lang="en-US" smtClean="0"/>
              <a:t>6/16/2020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9C627B9-2D98-40E4-8D5E-810E24FDE691}" type="slidenum">
              <a:rPr lang="en-US" smtClean="0"/>
              <a:t>‹#›</a:t>
            </a:fld>
            <a:endParaRPr lang="en-US"/>
          </a:p>
        </p:txBody>
      </p:sp>
    </p:spTree>
    <p:extLst>
      <p:ext uri="{BB962C8B-B14F-4D97-AF65-F5344CB8AC3E}">
        <p14:creationId xmlns:p14="http://schemas.microsoft.com/office/powerpoint/2010/main" val="164499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A3885B3-7803-43CC-B891-1C4DE807B2FF}" type="datetimeFigureOut">
              <a:rPr lang="en-US" smtClean="0"/>
              <a:t>6/16/2020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9C627B9-2D98-40E4-8D5E-810E24FDE691}"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1544219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6221" y="968991"/>
            <a:ext cx="8147713" cy="1938992"/>
          </a:xfrm>
          <a:prstGeom prst="rect">
            <a:avLst/>
          </a:prstGeom>
          <a:noFill/>
        </p:spPr>
        <p:txBody>
          <a:bodyPr wrap="square" rtlCol="0">
            <a:spAutoFit/>
          </a:bodyPr>
          <a:lstStyle/>
          <a:p>
            <a:pPr algn="ctr"/>
            <a:r>
              <a:rPr lang="en-US" sz="6000" dirty="0" smtClean="0">
                <a:latin typeface="Calibri" panose="020F0502020204030204" pitchFamily="34" charset="0"/>
                <a:cs typeface="Calibri" panose="020F0502020204030204" pitchFamily="34" charset="0"/>
              </a:rPr>
              <a:t>Báo cáo bài tập lớn</a:t>
            </a:r>
          </a:p>
          <a:p>
            <a:pPr algn="ctr"/>
            <a:r>
              <a:rPr lang="en-US" sz="6000" b="1" dirty="0" smtClean="0">
                <a:latin typeface="Calibri" panose="020F0502020204030204" pitchFamily="34" charset="0"/>
                <a:cs typeface="Calibri" panose="020F0502020204030204" pitchFamily="34" charset="0"/>
              </a:rPr>
              <a:t>Quản lý sinh viên</a:t>
            </a:r>
            <a:endParaRPr lang="en-US" sz="6000" b="1" dirty="0">
              <a:latin typeface="Calibri" panose="020F0502020204030204" pitchFamily="34" charset="0"/>
              <a:cs typeface="Calibri" panose="020F0502020204030204" pitchFamily="34" charset="0"/>
            </a:endParaRPr>
          </a:p>
        </p:txBody>
      </p:sp>
      <p:sp>
        <p:nvSpPr>
          <p:cNvPr id="5" name="TextBox 4"/>
          <p:cNvSpPr txBox="1"/>
          <p:nvPr/>
        </p:nvSpPr>
        <p:spPr>
          <a:xfrm>
            <a:off x="2006221" y="4053385"/>
            <a:ext cx="8297839" cy="2308324"/>
          </a:xfrm>
          <a:prstGeom prst="rect">
            <a:avLst/>
          </a:prstGeom>
          <a:noFill/>
        </p:spPr>
        <p:txBody>
          <a:bodyPr wrap="square" rtlCol="0">
            <a:spAutoFit/>
          </a:bodyPr>
          <a:lstStyle/>
          <a:p>
            <a:r>
              <a:rPr lang="en-US" sz="3600" dirty="0" smtClean="0"/>
              <a:t>Giảng viên: Trần Thị Dung</a:t>
            </a:r>
          </a:p>
          <a:p>
            <a:r>
              <a:rPr lang="en-US" sz="3600" dirty="0" smtClean="0"/>
              <a:t>Sinh viên: </a:t>
            </a:r>
            <a:r>
              <a:rPr lang="en-US" sz="3600" dirty="0" err="1" smtClean="0"/>
              <a:t>Nguyễn</a:t>
            </a:r>
            <a:r>
              <a:rPr lang="en-US" sz="3600" dirty="0" smtClean="0"/>
              <a:t> Thành Tiến</a:t>
            </a:r>
          </a:p>
          <a:p>
            <a:pPr marL="1938338"/>
            <a:r>
              <a:rPr lang="en-US" sz="3600" dirty="0" err="1" smtClean="0"/>
              <a:t>Nguyễn</a:t>
            </a:r>
            <a:r>
              <a:rPr lang="en-US" sz="3600" dirty="0" smtClean="0"/>
              <a:t> Văn Tiến</a:t>
            </a:r>
          </a:p>
          <a:p>
            <a:pPr marL="1938338"/>
            <a:r>
              <a:rPr lang="en-US" sz="3600" dirty="0" smtClean="0"/>
              <a:t>Lê Quang sơn</a:t>
            </a:r>
            <a:endParaRPr lang="en-US" sz="3600" dirty="0"/>
          </a:p>
        </p:txBody>
      </p:sp>
    </p:spTree>
    <p:extLst>
      <p:ext uri="{BB962C8B-B14F-4D97-AF65-F5344CB8AC3E}">
        <p14:creationId xmlns:p14="http://schemas.microsoft.com/office/powerpoint/2010/main" val="499438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06400"/>
            <a:ext cx="6574971" cy="861774"/>
          </a:xfrm>
          <a:prstGeom prst="rect">
            <a:avLst/>
          </a:prstGeom>
          <a:noFill/>
        </p:spPr>
        <p:txBody>
          <a:bodyPr wrap="square" rtlCol="0">
            <a:spAutoFit/>
          </a:bodyPr>
          <a:lstStyle/>
          <a:p>
            <a:r>
              <a:rPr lang="en-US" sz="5000" dirty="0" smtClean="0"/>
              <a:t>4. Làm việc với tệp.</a:t>
            </a:r>
            <a:endParaRPr lang="en-US" sz="5000" dirty="0"/>
          </a:p>
        </p:txBody>
      </p:sp>
      <p:sp>
        <p:nvSpPr>
          <p:cNvPr id="3" name="TextBox 2"/>
          <p:cNvSpPr txBox="1"/>
          <p:nvPr/>
        </p:nvSpPr>
        <p:spPr>
          <a:xfrm>
            <a:off x="841827" y="1268174"/>
            <a:ext cx="10508343" cy="4170372"/>
          </a:xfrm>
          <a:prstGeom prst="rect">
            <a:avLst/>
          </a:prstGeom>
          <a:noFill/>
        </p:spPr>
        <p:txBody>
          <a:bodyPr wrap="square" rtlCol="0">
            <a:spAutoFit/>
          </a:bodyPr>
          <a:lstStyle/>
          <a:p>
            <a:pPr>
              <a:spcBef>
                <a:spcPts val="600"/>
              </a:spcBef>
              <a:spcAft>
                <a:spcPts val="600"/>
              </a:spcAft>
            </a:pPr>
            <a:r>
              <a:rPr lang="vi-VN" sz="2000" dirty="0">
                <a:latin typeface="Calibri" panose="020F0502020204030204" pitchFamily="34" charset="0"/>
                <a:cs typeface="Calibri" panose="020F0502020204030204" pitchFamily="34" charset="0"/>
              </a:rPr>
              <a:t>File trong tiếng việt có nghĩa là tập tin, Tập tin là một tập hợp các loại thông tin dữ liệu do người sử dụng tạo ra từ máy tính</a:t>
            </a:r>
            <a:r>
              <a:rPr lang="vi-VN"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a:spcBef>
                <a:spcPts val="600"/>
              </a:spcBef>
              <a:spcAft>
                <a:spcPts val="600"/>
              </a:spcAft>
            </a:pPr>
            <a:r>
              <a:rPr lang="en-US" sz="2000" dirty="0" smtClean="0">
                <a:latin typeface="Calibri" panose="020F0502020204030204" pitchFamily="34" charset="0"/>
                <a:cs typeface="Calibri" panose="020F0502020204030204" pitchFamily="34" charset="0"/>
              </a:rPr>
              <a:t>Trong ngôn ngữ lập trình C, có một số thao tác chính khi làm việc với file, bao gồm cả file văn bản và file nhị phân:</a:t>
            </a:r>
          </a:p>
          <a:p>
            <a:pPr lvl="0">
              <a:spcBef>
                <a:spcPts val="600"/>
              </a:spcBef>
              <a:spcAft>
                <a:spcPts val="600"/>
              </a:spcAft>
            </a:pPr>
            <a:r>
              <a:rPr lang="en-US" sz="2000" dirty="0" smtClean="0">
                <a:latin typeface="Calibri" panose="020F0502020204030204" pitchFamily="34" charset="0"/>
                <a:cs typeface="Calibri" panose="020F0502020204030204" pitchFamily="34" charset="0"/>
              </a:rPr>
              <a:t>Tạo mới một file</a:t>
            </a:r>
          </a:p>
          <a:p>
            <a:pPr lvl="0">
              <a:spcBef>
                <a:spcPts val="600"/>
              </a:spcBef>
              <a:spcAft>
                <a:spcPts val="600"/>
              </a:spcAft>
            </a:pPr>
            <a:r>
              <a:rPr lang="en-US" sz="2000" dirty="0" smtClean="0">
                <a:latin typeface="Calibri" panose="020F0502020204030204" pitchFamily="34" charset="0"/>
                <a:cs typeface="Calibri" panose="020F0502020204030204" pitchFamily="34" charset="0"/>
              </a:rPr>
              <a:t>Mở một file đã có sử dụng hàm </a:t>
            </a:r>
            <a:r>
              <a:rPr lang="en-US" sz="2000" dirty="0" err="1" smtClean="0">
                <a:latin typeface="Calibri" panose="020F0502020204030204" pitchFamily="34" charset="0"/>
                <a:cs typeface="Calibri" panose="020F0502020204030204" pitchFamily="34" charset="0"/>
              </a:rPr>
              <a:t>fopen</a:t>
            </a:r>
            <a:r>
              <a:rPr lang="en-US" sz="2000" dirty="0" smtClean="0">
                <a:latin typeface="Calibri" panose="020F0502020204030204" pitchFamily="34" charset="0"/>
                <a:cs typeface="Calibri" panose="020F0502020204030204" pitchFamily="34" charset="0"/>
              </a:rPr>
              <a:t>()</a:t>
            </a:r>
          </a:p>
          <a:p>
            <a:pPr lvl="0">
              <a:spcBef>
                <a:spcPts val="600"/>
              </a:spcBef>
              <a:spcAft>
                <a:spcPts val="600"/>
              </a:spcAft>
            </a:pPr>
            <a:r>
              <a:rPr lang="en-US" sz="2000" dirty="0" smtClean="0">
                <a:latin typeface="Calibri" panose="020F0502020204030204" pitchFamily="34" charset="0"/>
                <a:cs typeface="Calibri" panose="020F0502020204030204" pitchFamily="34" charset="0"/>
              </a:rPr>
              <a:t>Đóng file đang mở sử dụng hàm </a:t>
            </a:r>
            <a:r>
              <a:rPr lang="en-US" sz="2000" dirty="0" err="1" smtClean="0">
                <a:latin typeface="Calibri" panose="020F0502020204030204" pitchFamily="34" charset="0"/>
                <a:cs typeface="Calibri" panose="020F0502020204030204" pitchFamily="34" charset="0"/>
              </a:rPr>
              <a:t>fclose</a:t>
            </a:r>
            <a:r>
              <a:rPr lang="en-US" sz="2000" dirty="0" smtClean="0">
                <a:latin typeface="Calibri" panose="020F0502020204030204" pitchFamily="34" charset="0"/>
                <a:cs typeface="Calibri" panose="020F0502020204030204" pitchFamily="34" charset="0"/>
              </a:rPr>
              <a:t>()</a:t>
            </a:r>
          </a:p>
          <a:p>
            <a:pPr lvl="0">
              <a:spcBef>
                <a:spcPts val="600"/>
              </a:spcBef>
              <a:spcAft>
                <a:spcPts val="600"/>
              </a:spcAft>
            </a:pPr>
            <a:r>
              <a:rPr lang="en-US" sz="2000" dirty="0" smtClean="0">
                <a:latin typeface="Calibri" panose="020F0502020204030204" pitchFamily="34" charset="0"/>
                <a:cs typeface="Calibri" panose="020F0502020204030204" pitchFamily="34" charset="0"/>
              </a:rPr>
              <a:t>Đọc ghi thông tin: + File văn bản: hàm </a:t>
            </a:r>
            <a:r>
              <a:rPr lang="en-US" sz="2000" dirty="0" err="1" smtClean="0">
                <a:latin typeface="Calibri" panose="020F0502020204030204" pitchFamily="34" charset="0"/>
                <a:cs typeface="Calibri" panose="020F0502020204030204" pitchFamily="34" charset="0"/>
              </a:rPr>
              <a:t>fscanf</a:t>
            </a:r>
            <a:r>
              <a:rPr lang="en-US" sz="2000" dirty="0" smtClean="0">
                <a:latin typeface="Calibri" panose="020F0502020204030204" pitchFamily="34" charset="0"/>
                <a:cs typeface="Calibri" panose="020F0502020204030204" pitchFamily="34" charset="0"/>
              </a:rPr>
              <a:t>(), hàm </a:t>
            </a:r>
            <a:r>
              <a:rPr lang="en-US" sz="2000" dirty="0" err="1" smtClean="0">
                <a:latin typeface="Calibri" panose="020F0502020204030204" pitchFamily="34" charset="0"/>
                <a:cs typeface="Calibri" panose="020F0502020204030204" pitchFamily="34" charset="0"/>
              </a:rPr>
              <a:t>fprintf</a:t>
            </a:r>
            <a:r>
              <a:rPr lang="en-US" sz="2000" dirty="0" smtClean="0">
                <a:latin typeface="Calibri" panose="020F0502020204030204" pitchFamily="34" charset="0"/>
                <a:cs typeface="Calibri" panose="020F0502020204030204" pitchFamily="34" charset="0"/>
              </a:rPr>
              <a:t>().</a:t>
            </a:r>
          </a:p>
          <a:p>
            <a:pPr marL="287338" lvl="0" indent="0">
              <a:spcBef>
                <a:spcPts val="600"/>
              </a:spcBef>
              <a:spcAft>
                <a:spcPts val="600"/>
              </a:spcAft>
              <a:buNone/>
            </a:pPr>
            <a:r>
              <a:rPr lang="en-US" sz="2000" dirty="0" smtClean="0">
                <a:latin typeface="Calibri" panose="020F0502020204030204" pitchFamily="34" charset="0"/>
                <a:cs typeface="Calibri" panose="020F0502020204030204" pitchFamily="34" charset="0"/>
              </a:rPr>
              <a:t>		   + File nhị phân: hàm </a:t>
            </a:r>
            <a:r>
              <a:rPr lang="en-US" sz="2000" dirty="0" err="1" smtClean="0">
                <a:latin typeface="Calibri" panose="020F0502020204030204" pitchFamily="34" charset="0"/>
                <a:cs typeface="Calibri" panose="020F0502020204030204" pitchFamily="34" charset="0"/>
              </a:rPr>
              <a:t>fread</a:t>
            </a:r>
            <a:r>
              <a:rPr lang="en-US" sz="2000" dirty="0" smtClean="0">
                <a:latin typeface="Calibri" panose="020F0502020204030204" pitchFamily="34" charset="0"/>
                <a:cs typeface="Calibri" panose="020F0502020204030204" pitchFamily="34" charset="0"/>
              </a:rPr>
              <a:t>(), hàm </a:t>
            </a:r>
            <a:r>
              <a:rPr lang="en-US" sz="2000" dirty="0" err="1" smtClean="0">
                <a:latin typeface="Calibri" panose="020F0502020204030204" pitchFamily="34" charset="0"/>
                <a:cs typeface="Calibri" panose="020F0502020204030204" pitchFamily="34" charset="0"/>
              </a:rPr>
              <a:t>fwrite</a:t>
            </a:r>
            <a:r>
              <a:rPr lang="en-US"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2836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484" y="362857"/>
            <a:ext cx="11001829" cy="861774"/>
          </a:xfrm>
          <a:prstGeom prst="rect">
            <a:avLst/>
          </a:prstGeom>
          <a:noFill/>
        </p:spPr>
        <p:txBody>
          <a:bodyPr wrap="square" rtlCol="0">
            <a:spAutoFit/>
          </a:bodyPr>
          <a:lstStyle/>
          <a:p>
            <a:r>
              <a:rPr lang="en-US" sz="5000" b="1" dirty="0" smtClean="0"/>
              <a:t>5. DEMO chương trình quản lý sinh viên.</a:t>
            </a:r>
            <a:endParaRPr lang="en-US" sz="5000" b="1" dirty="0"/>
          </a:p>
        </p:txBody>
      </p:sp>
      <p:sp>
        <p:nvSpPr>
          <p:cNvPr id="3" name="TextBox 2"/>
          <p:cNvSpPr txBox="1"/>
          <p:nvPr/>
        </p:nvSpPr>
        <p:spPr>
          <a:xfrm>
            <a:off x="493484" y="1407885"/>
            <a:ext cx="11321145" cy="5170646"/>
          </a:xfrm>
          <a:prstGeom prst="rect">
            <a:avLst/>
          </a:prstGeom>
          <a:noFill/>
        </p:spPr>
        <p:txBody>
          <a:bodyPr wrap="square" rtlCol="0">
            <a:spAutoFit/>
          </a:bodyPr>
          <a:lstStyle/>
          <a:p>
            <a:pPr marL="341313" indent="-287338">
              <a:spcBef>
                <a:spcPts val="600"/>
              </a:spcBef>
              <a:spcAft>
                <a:spcPts val="600"/>
              </a:spcAft>
              <a:buFont typeface="Wingdings" panose="05000000000000000000" pitchFamily="2" charset="2"/>
              <a:buChar char="v"/>
            </a:pPr>
            <a:r>
              <a:rPr lang="en-US" sz="2000" dirty="0" smtClean="0"/>
              <a:t>Lý do:</a:t>
            </a:r>
          </a:p>
          <a:p>
            <a:pPr marL="508000" indent="-287338">
              <a:spcBef>
                <a:spcPts val="600"/>
              </a:spcBef>
              <a:spcAft>
                <a:spcPts val="600"/>
              </a:spcAft>
              <a:buFont typeface="Courier New" panose="02070309020205020404" pitchFamily="49" charset="0"/>
              <a:buChar char="o"/>
            </a:pPr>
            <a:r>
              <a:rPr lang="en-US" sz="2000" dirty="0" smtClean="0"/>
              <a:t>Nhằm giúp tiết kiệm thời gian trong việc quản lý sinh viên. Giúp người quản lý có thể theo dõi và quản lý sinh viên dễ dàng xử lý số liệu chính xác nhanh gọn. Do đó nhóm em lên ý tưởng làm chương trình quản lý sinh viên.</a:t>
            </a:r>
          </a:p>
          <a:p>
            <a:pPr marL="341313" indent="-287338">
              <a:spcBef>
                <a:spcPts val="600"/>
              </a:spcBef>
              <a:spcAft>
                <a:spcPts val="600"/>
              </a:spcAft>
              <a:buFont typeface="Wingdings" panose="05000000000000000000" pitchFamily="2" charset="2"/>
              <a:buChar char="v"/>
            </a:pPr>
            <a:r>
              <a:rPr lang="en-US" sz="2000" dirty="0" smtClean="0"/>
              <a:t>Chức năng:</a:t>
            </a:r>
          </a:p>
          <a:p>
            <a:pPr marL="508000" lvl="0" indent="-287338">
              <a:spcBef>
                <a:spcPts val="600"/>
              </a:spcBef>
              <a:spcAft>
                <a:spcPts val="600"/>
              </a:spcAft>
              <a:buFont typeface="Courier New" panose="02070309020205020404" pitchFamily="49" charset="0"/>
              <a:buChar char="o"/>
            </a:pPr>
            <a:r>
              <a:rPr lang="en-US" sz="2000" dirty="0" smtClean="0"/>
              <a:t>Chương trình bao gồm các phần:</a:t>
            </a:r>
          </a:p>
          <a:p>
            <a:pPr marL="508000" lvl="0" indent="-287338">
              <a:spcBef>
                <a:spcPts val="600"/>
              </a:spcBef>
              <a:spcAft>
                <a:spcPts val="600"/>
              </a:spcAft>
              <a:buFont typeface="Courier New" panose="02070309020205020404" pitchFamily="49" charset="0"/>
              <a:buChar char="o"/>
            </a:pPr>
            <a:r>
              <a:rPr lang="en-US" sz="2000" dirty="0" smtClean="0"/>
              <a:t>Thêm sinh viên mới vào chương trình theo tên a-&gt;z</a:t>
            </a:r>
          </a:p>
          <a:p>
            <a:pPr marL="508000" lvl="0" indent="-287338">
              <a:spcBef>
                <a:spcPts val="600"/>
              </a:spcBef>
              <a:spcAft>
                <a:spcPts val="600"/>
              </a:spcAft>
              <a:buFont typeface="Courier New" panose="02070309020205020404" pitchFamily="49" charset="0"/>
              <a:buChar char="o"/>
            </a:pPr>
            <a:r>
              <a:rPr lang="en-US" sz="2000" dirty="0" smtClean="0"/>
              <a:t>Hiển thị danh sách vừa tạo</a:t>
            </a:r>
          </a:p>
          <a:p>
            <a:pPr marL="508000" lvl="0" indent="-287338">
              <a:spcBef>
                <a:spcPts val="600"/>
              </a:spcBef>
              <a:spcAft>
                <a:spcPts val="600"/>
              </a:spcAft>
              <a:buFont typeface="Courier New" panose="02070309020205020404" pitchFamily="49" charset="0"/>
              <a:buChar char="o"/>
            </a:pPr>
            <a:r>
              <a:rPr lang="en-US" sz="2000" dirty="0" smtClean="0"/>
              <a:t>Sắp xếp sinh viên theo tên theo thứ tự từ a-&gt;z</a:t>
            </a:r>
          </a:p>
          <a:p>
            <a:pPr marL="508000" lvl="0" indent="-287338">
              <a:spcBef>
                <a:spcPts val="600"/>
              </a:spcBef>
              <a:spcAft>
                <a:spcPts val="600"/>
              </a:spcAft>
              <a:buFont typeface="Courier New" panose="02070309020205020404" pitchFamily="49" charset="0"/>
              <a:buChar char="o"/>
            </a:pPr>
            <a:r>
              <a:rPr lang="en-US" sz="2000" dirty="0" smtClean="0"/>
              <a:t>Sắp xếp điểm trung bình 3 môn giảm dần</a:t>
            </a:r>
          </a:p>
          <a:p>
            <a:pPr marL="508000" lvl="0" indent="-287338">
              <a:spcBef>
                <a:spcPts val="600"/>
              </a:spcBef>
              <a:spcAft>
                <a:spcPts val="600"/>
              </a:spcAft>
              <a:buFont typeface="Courier New" panose="02070309020205020404" pitchFamily="49" charset="0"/>
              <a:buChar char="o"/>
            </a:pPr>
            <a:r>
              <a:rPr lang="en-US" sz="2000" dirty="0" smtClean="0"/>
              <a:t>Tìm và hiển thị sinh viên trong danh sách vừa nhập</a:t>
            </a:r>
          </a:p>
          <a:p>
            <a:pPr marL="508000" lvl="0" indent="-287338">
              <a:spcBef>
                <a:spcPts val="600"/>
              </a:spcBef>
              <a:spcAft>
                <a:spcPts val="600"/>
              </a:spcAft>
              <a:buFont typeface="Courier New" panose="02070309020205020404" pitchFamily="49" charset="0"/>
              <a:buChar char="o"/>
            </a:pPr>
            <a:r>
              <a:rPr lang="en-US" sz="2000" dirty="0" smtClean="0"/>
              <a:t>Ghi thông tin sinh viên vào file .txt</a:t>
            </a:r>
            <a:endParaRPr lang="en-US" sz="2000" dirty="0"/>
          </a:p>
        </p:txBody>
      </p:sp>
    </p:spTree>
    <p:extLst>
      <p:ext uri="{BB962C8B-B14F-4D97-AF65-F5344CB8AC3E}">
        <p14:creationId xmlns:p14="http://schemas.microsoft.com/office/powerpoint/2010/main" val="414317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8684" y="2510972"/>
            <a:ext cx="6545943" cy="1015663"/>
          </a:xfrm>
          <a:prstGeom prst="rect">
            <a:avLst/>
          </a:prstGeom>
          <a:noFill/>
        </p:spPr>
        <p:txBody>
          <a:bodyPr wrap="square" rtlCol="0">
            <a:spAutoFit/>
          </a:bodyPr>
          <a:lstStyle/>
          <a:p>
            <a:r>
              <a:rPr lang="en-US" sz="6000" dirty="0" smtClean="0"/>
              <a:t>DEMO chương trình</a:t>
            </a:r>
            <a:endParaRPr lang="en-US" sz="6000" dirty="0"/>
          </a:p>
        </p:txBody>
      </p:sp>
    </p:spTree>
    <p:extLst>
      <p:ext uri="{BB962C8B-B14F-4D97-AF65-F5344CB8AC3E}">
        <p14:creationId xmlns:p14="http://schemas.microsoft.com/office/powerpoint/2010/main" val="304106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uyển tập 30 hình nền powerpoint cảm ơn cuối slide tuyệt đẹp (Có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217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797" y="477672"/>
            <a:ext cx="7042245" cy="1015663"/>
          </a:xfrm>
          <a:prstGeom prst="rect">
            <a:avLst/>
          </a:prstGeom>
          <a:noFill/>
        </p:spPr>
        <p:txBody>
          <a:bodyPr wrap="square" rtlCol="0">
            <a:spAutoFit/>
          </a:bodyPr>
          <a:lstStyle/>
          <a:p>
            <a:r>
              <a:rPr lang="en-US" sz="6000" dirty="0" smtClean="0"/>
              <a:t>Nội dung:</a:t>
            </a:r>
            <a:endParaRPr lang="en-US" sz="6000" dirty="0"/>
          </a:p>
        </p:txBody>
      </p:sp>
      <p:sp>
        <p:nvSpPr>
          <p:cNvPr id="3" name="TextBox 2"/>
          <p:cNvSpPr txBox="1"/>
          <p:nvPr/>
        </p:nvSpPr>
        <p:spPr>
          <a:xfrm>
            <a:off x="627797" y="1493335"/>
            <a:ext cx="10780432" cy="4401205"/>
          </a:xfrm>
          <a:prstGeom prst="rect">
            <a:avLst/>
          </a:prstGeom>
          <a:noFill/>
        </p:spPr>
        <p:txBody>
          <a:bodyPr wrap="square" rtlCol="0">
            <a:spAutoFit/>
          </a:bodyPr>
          <a:lstStyle/>
          <a:p>
            <a:pPr marL="342900" indent="-342900">
              <a:spcBef>
                <a:spcPts val="600"/>
              </a:spcBef>
              <a:spcAft>
                <a:spcPts val="600"/>
              </a:spcAft>
              <a:buFont typeface="+mj-lt"/>
              <a:buAutoNum type="arabicPeriod"/>
            </a:pPr>
            <a:r>
              <a:rPr lang="en-US" sz="4800" dirty="0" smtClean="0"/>
              <a:t>Danh sách liên kết đơn</a:t>
            </a:r>
          </a:p>
          <a:p>
            <a:pPr marL="342900" indent="-342900">
              <a:spcBef>
                <a:spcPts val="600"/>
              </a:spcBef>
              <a:spcAft>
                <a:spcPts val="600"/>
              </a:spcAft>
              <a:buFont typeface="+mj-lt"/>
              <a:buAutoNum type="arabicPeriod"/>
            </a:pPr>
            <a:r>
              <a:rPr lang="en-US" sz="4800" dirty="0" smtClean="0"/>
              <a:t>Các thuật toán sắp xếp</a:t>
            </a:r>
          </a:p>
          <a:p>
            <a:pPr marL="342900" indent="-342900">
              <a:spcBef>
                <a:spcPts val="600"/>
              </a:spcBef>
              <a:spcAft>
                <a:spcPts val="600"/>
              </a:spcAft>
              <a:buFont typeface="+mj-lt"/>
              <a:buAutoNum type="arabicPeriod"/>
            </a:pPr>
            <a:r>
              <a:rPr lang="en-US" sz="4800" dirty="0" smtClean="0"/>
              <a:t>Các thuật toán tìm kiếm</a:t>
            </a:r>
          </a:p>
          <a:p>
            <a:pPr marL="342900" indent="-342900">
              <a:spcBef>
                <a:spcPts val="600"/>
              </a:spcBef>
              <a:spcAft>
                <a:spcPts val="600"/>
              </a:spcAft>
              <a:buFont typeface="+mj-lt"/>
              <a:buAutoNum type="arabicPeriod"/>
            </a:pPr>
            <a:r>
              <a:rPr lang="en-US" sz="4800" dirty="0" smtClean="0"/>
              <a:t>Làm việc với tệp</a:t>
            </a:r>
          </a:p>
          <a:p>
            <a:pPr marL="342900" indent="-342900">
              <a:spcBef>
                <a:spcPts val="600"/>
              </a:spcBef>
              <a:spcAft>
                <a:spcPts val="600"/>
              </a:spcAft>
              <a:buFont typeface="+mj-lt"/>
              <a:buAutoNum type="arabicPeriod"/>
            </a:pPr>
            <a:r>
              <a:rPr lang="en-US" sz="4800" dirty="0" smtClean="0"/>
              <a:t>DEMO chương trình quản lý sinh viên</a:t>
            </a:r>
            <a:endParaRPr lang="en-US" sz="4800" dirty="0"/>
          </a:p>
        </p:txBody>
      </p:sp>
    </p:spTree>
    <p:extLst>
      <p:ext uri="{BB962C8B-B14F-4D97-AF65-F5344CB8AC3E}">
        <p14:creationId xmlns:p14="http://schemas.microsoft.com/office/powerpoint/2010/main" val="1262729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94" y="313899"/>
            <a:ext cx="5759355" cy="707886"/>
          </a:xfrm>
          <a:prstGeom prst="rect">
            <a:avLst/>
          </a:prstGeom>
          <a:noFill/>
        </p:spPr>
        <p:txBody>
          <a:bodyPr wrap="square" rtlCol="0">
            <a:spAutoFit/>
          </a:bodyPr>
          <a:lstStyle/>
          <a:p>
            <a:r>
              <a:rPr lang="en-US" sz="4000" dirty="0" smtClean="0"/>
              <a:t>1. Danh sách liên kết đơn.</a:t>
            </a:r>
            <a:endParaRPr lang="en-US" sz="4000" dirty="0"/>
          </a:p>
        </p:txBody>
      </p:sp>
      <p:pic>
        <p:nvPicPr>
          <p:cNvPr id="4" name="Picture 3" descr="Không có mô tả."/>
          <p:cNvPicPr/>
          <p:nvPr/>
        </p:nvPicPr>
        <p:blipFill rotWithShape="1">
          <a:blip r:embed="rId2">
            <a:extLst>
              <a:ext uri="{28A0092B-C50C-407E-A947-70E740481C1C}">
                <a14:useLocalDpi xmlns:a14="http://schemas.microsoft.com/office/drawing/2010/main" val="0"/>
              </a:ext>
            </a:extLst>
          </a:blip>
          <a:srcRect l="154" r="-154"/>
          <a:stretch/>
        </p:blipFill>
        <p:spPr bwMode="auto">
          <a:xfrm>
            <a:off x="1367050" y="2770496"/>
            <a:ext cx="8843748" cy="3534770"/>
          </a:xfrm>
          <a:prstGeom prst="rect">
            <a:avLst/>
          </a:prstGeom>
          <a:noFill/>
          <a:ln>
            <a:noFill/>
          </a:ln>
        </p:spPr>
      </p:pic>
      <p:sp>
        <p:nvSpPr>
          <p:cNvPr id="5" name="Rectangle 4"/>
          <p:cNvSpPr/>
          <p:nvPr/>
        </p:nvSpPr>
        <p:spPr>
          <a:xfrm>
            <a:off x="454925" y="1148139"/>
            <a:ext cx="10667999" cy="1015663"/>
          </a:xfrm>
          <a:prstGeom prst="rect">
            <a:avLst/>
          </a:prstGeom>
        </p:spPr>
        <p:txBody>
          <a:bodyPr wrap="square">
            <a:spAutoFit/>
          </a:bodyPr>
          <a:lstStyle/>
          <a:p>
            <a:r>
              <a:rPr lang="en-US" sz="2000" dirty="0">
                <a:ea typeface="Calibri" panose="020F0502020204030204" pitchFamily="34" charset="0"/>
              </a:rPr>
              <a:t>Danh sách liên kết đơn là một tập hợp các Node được phân bố động, được sắp xếp theo cách sao cho mỗi Node chứa “</a:t>
            </a:r>
            <a:r>
              <a:rPr lang="en-US" sz="2000" i="1" dirty="0">
                <a:ea typeface="Calibri" panose="020F0502020204030204" pitchFamily="34" charset="0"/>
              </a:rPr>
              <a:t>một giá trị”(Data)</a:t>
            </a:r>
            <a:r>
              <a:rPr lang="en-US" sz="2000" dirty="0">
                <a:ea typeface="Calibri" panose="020F0502020204030204" pitchFamily="34" charset="0"/>
              </a:rPr>
              <a:t> và “</a:t>
            </a:r>
            <a:r>
              <a:rPr lang="en-US" sz="2000" i="1" dirty="0">
                <a:ea typeface="Calibri" panose="020F0502020204030204" pitchFamily="34" charset="0"/>
              </a:rPr>
              <a:t>một con trỏ”(Next). </a:t>
            </a:r>
            <a:r>
              <a:rPr lang="en-US" sz="2000" dirty="0">
                <a:ea typeface="Calibri" panose="020F0502020204030204" pitchFamily="34" charset="0"/>
              </a:rPr>
              <a:t>Con trỏ sẽ trỏ đến phần tử kế tiếp của danh sách liên kết đó. Nếu con trỏ mà trỏ tới NULL, nghĩa là đó là phần tử cuối cùng của linked </a:t>
            </a:r>
            <a:r>
              <a:rPr lang="en-US" sz="2000" dirty="0" smtClean="0">
                <a:ea typeface="Calibri" panose="020F0502020204030204" pitchFamily="34" charset="0"/>
              </a:rPr>
              <a:t>list.</a:t>
            </a:r>
            <a:endParaRPr lang="en-US" sz="2000" dirty="0"/>
          </a:p>
        </p:txBody>
      </p:sp>
    </p:spTree>
    <p:extLst>
      <p:ext uri="{BB962C8B-B14F-4D97-AF65-F5344CB8AC3E}">
        <p14:creationId xmlns:p14="http://schemas.microsoft.com/office/powerpoint/2010/main" val="4222011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597" y="273604"/>
            <a:ext cx="7356143" cy="861774"/>
          </a:xfrm>
          <a:prstGeom prst="rect">
            <a:avLst/>
          </a:prstGeom>
          <a:noFill/>
        </p:spPr>
        <p:txBody>
          <a:bodyPr wrap="square" rtlCol="0">
            <a:spAutoFit/>
          </a:bodyPr>
          <a:lstStyle/>
          <a:p>
            <a:r>
              <a:rPr lang="en-US" sz="5000" dirty="0" smtClean="0"/>
              <a:t>2. Các thuật toán sắp xếp.</a:t>
            </a:r>
            <a:endParaRPr lang="en-US" sz="5000" dirty="0"/>
          </a:p>
        </p:txBody>
      </p:sp>
      <p:sp>
        <p:nvSpPr>
          <p:cNvPr id="4" name="TextBox 3"/>
          <p:cNvSpPr txBox="1"/>
          <p:nvPr/>
        </p:nvSpPr>
        <p:spPr>
          <a:xfrm>
            <a:off x="707597" y="1353092"/>
            <a:ext cx="4421875" cy="707886"/>
          </a:xfrm>
          <a:prstGeom prst="rect">
            <a:avLst/>
          </a:prstGeom>
          <a:noFill/>
        </p:spPr>
        <p:txBody>
          <a:bodyPr wrap="square" rtlCol="0">
            <a:spAutoFit/>
          </a:bodyPr>
          <a:lstStyle/>
          <a:p>
            <a:r>
              <a:rPr lang="en-US" sz="4000" b="1" dirty="0" smtClean="0"/>
              <a:t>Sắp xếp chèn:</a:t>
            </a:r>
            <a:endParaRPr lang="en-US" sz="4000" b="1" dirty="0"/>
          </a:p>
        </p:txBody>
      </p:sp>
      <p:pic>
        <p:nvPicPr>
          <p:cNvPr id="1028" name="Picture 4" descr="https://nguyenvanhieu.vn/wp-content/uploads/2018/07/minh-hoa-thuat-toan-insertion-sort.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6381" y="2060978"/>
            <a:ext cx="5531472" cy="33188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7597" y="2089956"/>
            <a:ext cx="5486400" cy="1477328"/>
          </a:xfrm>
          <a:prstGeom prst="rect">
            <a:avLst/>
          </a:prstGeom>
          <a:noFill/>
        </p:spPr>
        <p:txBody>
          <a:bodyPr wrap="square" rtlCol="0">
            <a:spAutoFit/>
          </a:bodyPr>
          <a:lstStyle/>
          <a:p>
            <a:r>
              <a:rPr lang="en-US" sz="3000" dirty="0" smtClean="0"/>
              <a:t>Sắp xếp chèn là một thuật toán sắp xếp bắt chước với cách xếp các quân bài</a:t>
            </a:r>
            <a:endParaRPr lang="en-US" sz="3000" dirty="0"/>
          </a:p>
        </p:txBody>
      </p:sp>
    </p:spTree>
    <p:extLst>
      <p:ext uri="{BB962C8B-B14F-4D97-AF65-F5344CB8AC3E}">
        <p14:creationId xmlns:p14="http://schemas.microsoft.com/office/powerpoint/2010/main" val="1858992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647700"/>
            <a:ext cx="4495800" cy="707886"/>
          </a:xfrm>
          <a:prstGeom prst="rect">
            <a:avLst/>
          </a:prstGeom>
          <a:noFill/>
        </p:spPr>
        <p:txBody>
          <a:bodyPr wrap="square" rtlCol="0">
            <a:spAutoFit/>
          </a:bodyPr>
          <a:lstStyle/>
          <a:p>
            <a:r>
              <a:rPr lang="en-US" sz="4000" b="1" dirty="0" smtClean="0"/>
              <a:t>Sắp xếp nổi bọt:</a:t>
            </a:r>
            <a:endParaRPr lang="en-US" sz="4000" b="1" dirty="0"/>
          </a:p>
        </p:txBody>
      </p:sp>
      <p:pic>
        <p:nvPicPr>
          <p:cNvPr id="2052" name="Picture 4" descr="https://images.viblo.asia/full/78661d40-d799-418e-8636-0e3d368d24d6.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41573" y="1975926"/>
            <a:ext cx="5425754" cy="3255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8800" y="1975926"/>
            <a:ext cx="5482773" cy="1015663"/>
          </a:xfrm>
          <a:prstGeom prst="rect">
            <a:avLst/>
          </a:prstGeom>
          <a:noFill/>
        </p:spPr>
        <p:txBody>
          <a:bodyPr wrap="square" rtlCol="0">
            <a:spAutoFit/>
          </a:bodyPr>
          <a:lstStyle/>
          <a:p>
            <a:r>
              <a:rPr lang="en-US" sz="3000" dirty="0" smtClean="0"/>
              <a:t>Lấy từng cặp số trong dãy số để kiểm tra lần lượt</a:t>
            </a:r>
            <a:endParaRPr lang="en-US" sz="3000" dirty="0"/>
          </a:p>
        </p:txBody>
      </p:sp>
    </p:spTree>
    <p:extLst>
      <p:ext uri="{BB962C8B-B14F-4D97-AF65-F5344CB8AC3E}">
        <p14:creationId xmlns:p14="http://schemas.microsoft.com/office/powerpoint/2010/main" val="2276862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8629" y="362857"/>
            <a:ext cx="4470400" cy="707886"/>
          </a:xfrm>
          <a:prstGeom prst="rect">
            <a:avLst/>
          </a:prstGeom>
          <a:noFill/>
        </p:spPr>
        <p:txBody>
          <a:bodyPr wrap="square" rtlCol="0">
            <a:spAutoFit/>
          </a:bodyPr>
          <a:lstStyle/>
          <a:p>
            <a:r>
              <a:rPr lang="en-US" sz="4000" dirty="0" smtClean="0"/>
              <a:t>Sắp xếp chọn</a:t>
            </a:r>
            <a:endParaRPr lang="en-US" sz="4000" dirty="0"/>
          </a:p>
        </p:txBody>
      </p:sp>
      <p:pic>
        <p:nvPicPr>
          <p:cNvPr id="3076" name="Picture 4" descr="https://images.viblo.asia/da1b47f9-0fef-46ba-bd7d-435a503a0ebf.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579429" y="1243919"/>
            <a:ext cx="1386258" cy="51568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8629" y="1243919"/>
            <a:ext cx="7257143" cy="1477328"/>
          </a:xfrm>
          <a:prstGeom prst="rect">
            <a:avLst/>
          </a:prstGeom>
          <a:noFill/>
        </p:spPr>
        <p:txBody>
          <a:bodyPr wrap="square" rtlCol="0">
            <a:spAutoFit/>
          </a:bodyPr>
          <a:lstStyle/>
          <a:p>
            <a:r>
              <a:rPr lang="en-US" sz="3000" dirty="0"/>
              <a:t>Thuật toán selection sort sắp xếp một mảng bằng cách đi tìm phần tử </a:t>
            </a:r>
            <a:r>
              <a:rPr lang="en-US" sz="3000" dirty="0" smtClean="0"/>
              <a:t>có giá trị nhỏ nhất hay lớn nhất trong dãy số để sắp xếp.</a:t>
            </a:r>
            <a:endParaRPr lang="en-US" sz="3000" dirty="0"/>
          </a:p>
        </p:txBody>
      </p:sp>
    </p:spTree>
    <p:extLst>
      <p:ext uri="{BB962C8B-B14F-4D97-AF65-F5344CB8AC3E}">
        <p14:creationId xmlns:p14="http://schemas.microsoft.com/office/powerpoint/2010/main" val="86874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943" y="478972"/>
            <a:ext cx="3715657" cy="707886"/>
          </a:xfrm>
          <a:prstGeom prst="rect">
            <a:avLst/>
          </a:prstGeom>
          <a:noFill/>
        </p:spPr>
        <p:txBody>
          <a:bodyPr wrap="square" rtlCol="0">
            <a:spAutoFit/>
          </a:bodyPr>
          <a:lstStyle/>
          <a:p>
            <a:r>
              <a:rPr lang="en-US" sz="4000" dirty="0" smtClean="0"/>
              <a:t>Sắp xếp đổi chỗ:</a:t>
            </a:r>
            <a:endParaRPr lang="en-US" sz="4000" dirty="0"/>
          </a:p>
        </p:txBody>
      </p:sp>
      <p:pic>
        <p:nvPicPr>
          <p:cNvPr id="4098" name="Picture 2" descr="https://voer.edu.vn/file/286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0" y="1186858"/>
            <a:ext cx="3614541" cy="541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339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942" y="217715"/>
            <a:ext cx="8128001" cy="861774"/>
          </a:xfrm>
          <a:prstGeom prst="rect">
            <a:avLst/>
          </a:prstGeom>
          <a:noFill/>
        </p:spPr>
        <p:txBody>
          <a:bodyPr wrap="square" rtlCol="0">
            <a:spAutoFit/>
          </a:bodyPr>
          <a:lstStyle/>
          <a:p>
            <a:r>
              <a:rPr lang="en-US" sz="5000" dirty="0" smtClean="0"/>
              <a:t>3. Các thuật toán tìm kiếm.</a:t>
            </a:r>
            <a:endParaRPr lang="en-US" sz="5000" dirty="0"/>
          </a:p>
        </p:txBody>
      </p:sp>
      <p:sp>
        <p:nvSpPr>
          <p:cNvPr id="3" name="TextBox 2"/>
          <p:cNvSpPr txBox="1"/>
          <p:nvPr/>
        </p:nvSpPr>
        <p:spPr>
          <a:xfrm>
            <a:off x="449942" y="1190172"/>
            <a:ext cx="7358743" cy="707886"/>
          </a:xfrm>
          <a:prstGeom prst="rect">
            <a:avLst/>
          </a:prstGeom>
          <a:noFill/>
        </p:spPr>
        <p:txBody>
          <a:bodyPr wrap="square" rtlCol="0">
            <a:spAutoFit/>
          </a:bodyPr>
          <a:lstStyle/>
          <a:p>
            <a:r>
              <a:rPr lang="en-US" sz="4000" dirty="0" smtClean="0"/>
              <a:t>Tìm kiếm tuyến tính:</a:t>
            </a:r>
            <a:endParaRPr lang="en-US" sz="4000" dirty="0"/>
          </a:p>
        </p:txBody>
      </p:sp>
      <p:pic>
        <p:nvPicPr>
          <p:cNvPr id="5122" name="Picture 2" descr="Giải thuật tìm kiếm tuyến tính (Linear Searc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38678" y="2008741"/>
            <a:ext cx="9629700" cy="395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35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686" y="319314"/>
            <a:ext cx="5979885" cy="707886"/>
          </a:xfrm>
          <a:prstGeom prst="rect">
            <a:avLst/>
          </a:prstGeom>
          <a:noFill/>
        </p:spPr>
        <p:txBody>
          <a:bodyPr wrap="square" rtlCol="0">
            <a:spAutoFit/>
          </a:bodyPr>
          <a:lstStyle/>
          <a:p>
            <a:r>
              <a:rPr lang="en-US" sz="4000" dirty="0" smtClean="0"/>
              <a:t>Tìm kiếm nhị phân:</a:t>
            </a:r>
            <a:endParaRPr lang="en-US" sz="4000" dirty="0"/>
          </a:p>
        </p:txBody>
      </p:sp>
      <p:pic>
        <p:nvPicPr>
          <p:cNvPr id="6146" name="Picture 2" descr="Binary Vs Linear Search - Lessons - Tes Teac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917" y="1582057"/>
            <a:ext cx="6574971" cy="438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48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Feathered</Template>
  <TotalTime>90</TotalTime>
  <Words>444</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Schoolbook</vt:lpstr>
      <vt:lpstr>Corbel</vt:lpstr>
      <vt:lpstr>Courier New</vt:lpstr>
      <vt:lpstr>Wingdings</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10</cp:revision>
  <dcterms:created xsi:type="dcterms:W3CDTF">2020-06-16T12:59:23Z</dcterms:created>
  <dcterms:modified xsi:type="dcterms:W3CDTF">2020-06-16T14:29:29Z</dcterms:modified>
</cp:coreProperties>
</file>