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ntonio Bold"/>
      <p:regular r:id="rId18"/>
    </p:embeddedFont>
    <p:embeddedFont>
      <p:font typeface="Canva Sans"/>
      <p:regular r:id="rId19"/>
    </p:embeddedFont>
    <p:embeddedFont>
      <p:font typeface="Canva Sans Italics"/>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4835" y="6316636"/>
            <a:ext cx="5338331" cy="3970364"/>
            <a:chOff x="0" y="0"/>
            <a:chExt cx="1405980" cy="1045693"/>
          </a:xfrm>
        </p:grpSpPr>
        <p:sp>
          <p:nvSpPr>
            <p:cNvPr id="3" name="Freeform 3"/>
            <p:cNvSpPr/>
            <p:nvPr/>
          </p:nvSpPr>
          <p:spPr>
            <a:xfrm>
              <a:off x="0" y="0"/>
              <a:ext cx="1405980" cy="1045693"/>
            </a:xfrm>
            <a:custGeom>
              <a:avLst/>
              <a:gdLst/>
              <a:ahLst/>
              <a:cxnLst/>
              <a:rect l="l" t="t" r="r" b="b"/>
              <a:pathLst>
                <a:path w="1405980" h="1045693">
                  <a:moveTo>
                    <a:pt x="0" y="0"/>
                  </a:moveTo>
                  <a:lnTo>
                    <a:pt x="1405980" y="0"/>
                  </a:lnTo>
                  <a:lnTo>
                    <a:pt x="1405980" y="1045693"/>
                  </a:lnTo>
                  <a:lnTo>
                    <a:pt x="0" y="1045693"/>
                  </a:lnTo>
                  <a:close/>
                </a:path>
              </a:pathLst>
            </a:custGeom>
            <a:solidFill>
              <a:srgbClr val="174876"/>
            </a:solidFill>
          </p:spPr>
        </p:sp>
        <p:sp>
          <p:nvSpPr>
            <p:cNvPr id="4" name="TextBox 4"/>
            <p:cNvSpPr txBox="1"/>
            <p:nvPr/>
          </p:nvSpPr>
          <p:spPr>
            <a:xfrm>
              <a:off x="0" y="-38100"/>
              <a:ext cx="1405980" cy="1083793"/>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6397882" y="6358012"/>
            <a:ext cx="5492237" cy="2360901"/>
          </a:xfrm>
          <a:prstGeom prst="rect">
            <a:avLst/>
          </a:prstGeom>
        </p:spPr>
        <p:txBody>
          <a:bodyPr lIns="0" tIns="0" rIns="0" bIns="0" rtlCol="0" anchor="t">
            <a:spAutoFit/>
          </a:bodyPr>
          <a:lstStyle/>
          <a:p>
            <a:pPr algn="ctr">
              <a:lnSpc>
                <a:spcPts val="9521"/>
              </a:lnSpc>
            </a:pPr>
            <a:r>
              <a:rPr lang="en-US" sz="6801" b="1">
                <a:solidFill>
                  <a:srgbClr val="FFFFFF"/>
                </a:solidFill>
                <a:latin typeface="Antonio Bold"/>
                <a:ea typeface="Antonio Bold"/>
                <a:cs typeface="Antonio Bold"/>
                <a:sym typeface="Antonio Bold"/>
              </a:rPr>
              <a:t>101032380253</a:t>
            </a:r>
          </a:p>
          <a:p>
            <a:pPr algn="ctr">
              <a:lnSpc>
                <a:spcPts val="9521"/>
              </a:lnSpc>
            </a:pPr>
            <a:r>
              <a:rPr lang="en-US" sz="6801" b="1">
                <a:solidFill>
                  <a:srgbClr val="FFFFFF"/>
                </a:solidFill>
                <a:latin typeface="Antonio Bold"/>
                <a:ea typeface="Antonio Bold"/>
                <a:cs typeface="Antonio Bold"/>
                <a:sym typeface="Antonio Bold"/>
              </a:rPr>
              <a:t>TKX-47-01</a:t>
            </a:r>
          </a:p>
        </p:txBody>
      </p:sp>
      <p:sp>
        <p:nvSpPr>
          <p:cNvPr id="6" name="TextBox 6"/>
          <p:cNvSpPr txBox="1"/>
          <p:nvPr/>
        </p:nvSpPr>
        <p:spPr>
          <a:xfrm>
            <a:off x="639044" y="5003151"/>
            <a:ext cx="17305236" cy="1045224"/>
          </a:xfrm>
          <a:prstGeom prst="rect">
            <a:avLst/>
          </a:prstGeom>
        </p:spPr>
        <p:txBody>
          <a:bodyPr lIns="0" tIns="0" rIns="0" bIns="0" rtlCol="0" anchor="t">
            <a:spAutoFit/>
          </a:bodyPr>
          <a:lstStyle/>
          <a:p>
            <a:pPr algn="ctr">
              <a:lnSpc>
                <a:spcPts val="8031"/>
              </a:lnSpc>
            </a:pPr>
            <a:r>
              <a:rPr lang="en-US" sz="7301" b="1">
                <a:solidFill>
                  <a:srgbClr val="174876"/>
                </a:solidFill>
                <a:latin typeface="Antonio Bold"/>
                <a:ea typeface="Antonio Bold"/>
                <a:cs typeface="Antonio Bold"/>
                <a:sym typeface="Antonio Bold"/>
              </a:rPr>
              <a:t>RAISYA ATHAYA KAMILAH</a:t>
            </a:r>
          </a:p>
        </p:txBody>
      </p:sp>
      <p:sp>
        <p:nvSpPr>
          <p:cNvPr id="7" name="TextBox 7"/>
          <p:cNvSpPr txBox="1"/>
          <p:nvPr/>
        </p:nvSpPr>
        <p:spPr>
          <a:xfrm>
            <a:off x="3198941" y="1766887"/>
            <a:ext cx="11890118" cy="3400425"/>
          </a:xfrm>
          <a:prstGeom prst="rect">
            <a:avLst/>
          </a:prstGeom>
        </p:spPr>
        <p:txBody>
          <a:bodyPr lIns="0" tIns="0" rIns="0" bIns="0" rtlCol="0" anchor="t">
            <a:spAutoFit/>
          </a:bodyPr>
          <a:lstStyle/>
          <a:p>
            <a:pPr algn="ctr">
              <a:lnSpc>
                <a:spcPts val="13200"/>
              </a:lnSpc>
            </a:pPr>
            <a:r>
              <a:rPr lang="en-US" sz="12000" b="1" dirty="0">
                <a:solidFill>
                  <a:srgbClr val="174876"/>
                </a:solidFill>
                <a:latin typeface="Antonio Bold"/>
                <a:ea typeface="Antonio Bold"/>
                <a:cs typeface="Antonio Bold"/>
                <a:sym typeface="Antonio Bold"/>
              </a:rPr>
              <a:t>UTS REGRESI MODEL</a:t>
            </a:r>
          </a:p>
          <a:p>
            <a:pPr algn="ctr">
              <a:lnSpc>
                <a:spcPts val="13200"/>
              </a:lnSpc>
            </a:pPr>
            <a:endParaRPr lang="en-US" sz="12000" b="1" dirty="0">
              <a:solidFill>
                <a:srgbClr val="174876"/>
              </a:solidFill>
              <a:latin typeface="Antonio Bold"/>
              <a:ea typeface="Antonio Bold"/>
              <a:cs typeface="Antonio Bold"/>
              <a:sym typeface="Antonio Bold"/>
            </a:endParaRPr>
          </a:p>
        </p:txBody>
      </p:sp>
      <p:sp>
        <p:nvSpPr>
          <p:cNvPr id="8" name="Freeform 8"/>
          <p:cNvSpPr/>
          <p:nvPr/>
        </p:nvSpPr>
        <p:spPr>
          <a:xfrm>
            <a:off x="16689365" y="1028700"/>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39248" y="1653950"/>
            <a:ext cx="9084951" cy="5768944"/>
          </a:xfrm>
          <a:custGeom>
            <a:avLst/>
            <a:gdLst/>
            <a:ahLst/>
            <a:cxnLst/>
            <a:rect l="l" t="t" r="r" b="b"/>
            <a:pathLst>
              <a:path w="9084951" h="5768944">
                <a:moveTo>
                  <a:pt x="0" y="0"/>
                </a:moveTo>
                <a:lnTo>
                  <a:pt x="9084951" y="0"/>
                </a:lnTo>
                <a:lnTo>
                  <a:pt x="9084951" y="5768944"/>
                </a:lnTo>
                <a:lnTo>
                  <a:pt x="0" y="5768944"/>
                </a:lnTo>
                <a:lnTo>
                  <a:pt x="0" y="0"/>
                </a:lnTo>
                <a:close/>
              </a:path>
            </a:pathLst>
          </a:custGeom>
          <a:blipFill>
            <a:blip r:embed="rId4"/>
            <a:stretch>
              <a:fillRect/>
            </a:stretch>
          </a:blipFill>
        </p:spPr>
      </p:sp>
      <p:sp>
        <p:nvSpPr>
          <p:cNvPr id="4" name="TextBox 4"/>
          <p:cNvSpPr txBox="1"/>
          <p:nvPr/>
        </p:nvSpPr>
        <p:spPr>
          <a:xfrm>
            <a:off x="10792721" y="1615850"/>
            <a:ext cx="6782619" cy="2767965"/>
          </a:xfrm>
          <a:prstGeom prst="rect">
            <a:avLst/>
          </a:prstGeom>
        </p:spPr>
        <p:txBody>
          <a:bodyPr lIns="0" tIns="0" rIns="0" bIns="0" rtlCol="0" anchor="t">
            <a:spAutoFit/>
          </a:bodyPr>
          <a:lstStyle/>
          <a:p>
            <a:pPr algn="l">
              <a:lnSpc>
                <a:spcPts val="2940"/>
              </a:lnSpc>
            </a:pPr>
            <a:r>
              <a:rPr lang="en-US" sz="2100" i="1">
                <a:solidFill>
                  <a:srgbClr val="FFFFFF"/>
                </a:solidFill>
                <a:latin typeface="Canva Sans Italics"/>
                <a:ea typeface="Canva Sans Italics"/>
                <a:cs typeface="Canva Sans Italics"/>
                <a:sym typeface="Canva Sans Italics"/>
              </a:rPr>
              <a:t>Decision Tree Regression Mean Squared Error (MSE): 460.421577197265</a:t>
            </a:r>
          </a:p>
          <a:p>
            <a:pPr algn="l">
              <a:lnSpc>
                <a:spcPts val="2940"/>
              </a:lnSpc>
            </a:pPr>
            <a:r>
              <a:rPr lang="en-US" sz="2100" i="1">
                <a:solidFill>
                  <a:srgbClr val="FFFFFF"/>
                </a:solidFill>
                <a:latin typeface="Canva Sans Italics"/>
                <a:ea typeface="Canva Sans Italics"/>
                <a:cs typeface="Canva Sans Italics"/>
                <a:sym typeface="Canva Sans Italics"/>
              </a:rPr>
              <a:t>Decision Tree Regression Root Mean Squared Error (RMSE): 21.457436407857884</a:t>
            </a:r>
          </a:p>
          <a:p>
            <a:pPr algn="l">
              <a:lnSpc>
                <a:spcPts val="2940"/>
              </a:lnSpc>
            </a:pPr>
            <a:r>
              <a:rPr lang="en-US" sz="2100" i="1">
                <a:solidFill>
                  <a:srgbClr val="FFFFFF"/>
                </a:solidFill>
                <a:latin typeface="Canva Sans Italics"/>
                <a:ea typeface="Canva Sans Italics"/>
                <a:cs typeface="Canva Sans Italics"/>
                <a:sym typeface="Canva Sans Italics"/>
              </a:rPr>
              <a:t>Decision Tree Regression R^2 Score: 0.05458327249960948</a:t>
            </a:r>
          </a:p>
          <a:p>
            <a:pPr algn="l">
              <a:lnSpc>
                <a:spcPts val="2940"/>
              </a:lnSpc>
            </a:pPr>
            <a:endParaRPr lang="en-US" sz="2100" i="1">
              <a:solidFill>
                <a:srgbClr val="FFFFFF"/>
              </a:solidFill>
              <a:latin typeface="Canva Sans Italics"/>
              <a:ea typeface="Canva Sans Italics"/>
              <a:cs typeface="Canva Sans Italics"/>
              <a:sym typeface="Canva Sans Italics"/>
            </a:endParaRPr>
          </a:p>
        </p:txBody>
      </p:sp>
      <p:sp>
        <p:nvSpPr>
          <p:cNvPr id="5" name="TextBox 5"/>
          <p:cNvSpPr txBox="1"/>
          <p:nvPr/>
        </p:nvSpPr>
        <p:spPr>
          <a:xfrm>
            <a:off x="10792721" y="4480560"/>
            <a:ext cx="6782619" cy="3602355"/>
          </a:xfrm>
          <a:prstGeom prst="rect">
            <a:avLst/>
          </a:prstGeom>
        </p:spPr>
        <p:txBody>
          <a:bodyPr lIns="0" tIns="0" rIns="0" bIns="0" rtlCol="0" anchor="t">
            <a:spAutoFit/>
          </a:bodyPr>
          <a:lstStyle/>
          <a:p>
            <a:pPr algn="l">
              <a:lnSpc>
                <a:spcPts val="2940"/>
              </a:lnSpc>
            </a:pPr>
            <a:r>
              <a:rPr lang="en-US" sz="2100" i="1">
                <a:solidFill>
                  <a:srgbClr val="FFFFFF"/>
                </a:solidFill>
                <a:latin typeface="Canva Sans Italics"/>
                <a:ea typeface="Canva Sans Italics"/>
                <a:cs typeface="Canva Sans Italics"/>
                <a:sym typeface="Canva Sans Italics"/>
              </a:rPr>
              <a:t>Plot persebaran menunjukkan bahwa prediksi model sangat terpusat di sekitar nilai 0 . Model ini gagal menangkap variabilitas yang lebih tinggi dari nilai target. Nilai MSE sangat tinggi yang berarti kurang akurat dalam prediksi. Pada RMSE pun masih kurang bisa membedakan prediksi dan aktual.</a:t>
            </a:r>
          </a:p>
          <a:p>
            <a:pPr algn="l">
              <a:lnSpc>
                <a:spcPts val="2940"/>
              </a:lnSpc>
            </a:pPr>
            <a:r>
              <a:rPr lang="en-US" sz="2100" i="1">
                <a:solidFill>
                  <a:srgbClr val="FFFFFF"/>
                </a:solidFill>
                <a:latin typeface="Canva Sans Italics"/>
                <a:ea typeface="Canva Sans Italics"/>
                <a:cs typeface="Canva Sans Italics"/>
                <a:sym typeface="Canva Sans Italics"/>
              </a:rPr>
              <a:t>R² yang sekitar 5.5% menunjukkan bahwa model ini hanya mampu menjelaskan sekitar 5.5% dari variasi dalam dataset. Model juga underfitting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TextBox 2"/>
          <p:cNvSpPr txBox="1"/>
          <p:nvPr/>
        </p:nvSpPr>
        <p:spPr>
          <a:xfrm>
            <a:off x="1028700" y="8902065"/>
            <a:ext cx="3927574" cy="356235"/>
          </a:xfrm>
          <a:prstGeom prst="rect">
            <a:avLst/>
          </a:prstGeom>
        </p:spPr>
        <p:txBody>
          <a:bodyPr lIns="0" tIns="0" rIns="0" bIns="0" rtlCol="0" anchor="t">
            <a:spAutoFit/>
          </a:bodyPr>
          <a:lstStyle/>
          <a:p>
            <a:pPr algn="l">
              <a:lnSpc>
                <a:spcPts val="2940"/>
              </a:lnSpc>
            </a:pPr>
            <a:r>
              <a:rPr lang="en-US" sz="2100">
                <a:solidFill>
                  <a:srgbClr val="FFFFFF"/>
                </a:solidFill>
                <a:latin typeface="Canva Sans"/>
                <a:ea typeface="Canva Sans"/>
                <a:cs typeface="Canva Sans"/>
                <a:sym typeface="Canva Sans"/>
              </a:rPr>
              <a:t>Larana Inc.</a:t>
            </a:r>
          </a:p>
        </p:txBody>
      </p:sp>
      <p:grpSp>
        <p:nvGrpSpPr>
          <p:cNvPr id="3" name="Group 3"/>
          <p:cNvGrpSpPr/>
          <p:nvPr/>
        </p:nvGrpSpPr>
        <p:grpSpPr>
          <a:xfrm>
            <a:off x="0" y="2862262"/>
            <a:ext cx="9144000" cy="2454328"/>
            <a:chOff x="0" y="0"/>
            <a:chExt cx="2408296" cy="646407"/>
          </a:xfrm>
        </p:grpSpPr>
        <p:sp>
          <p:nvSpPr>
            <p:cNvPr id="4" name="Freeform 4"/>
            <p:cNvSpPr/>
            <p:nvPr/>
          </p:nvSpPr>
          <p:spPr>
            <a:xfrm>
              <a:off x="0" y="0"/>
              <a:ext cx="2408296" cy="646407"/>
            </a:xfrm>
            <a:custGeom>
              <a:avLst/>
              <a:gdLst/>
              <a:ahLst/>
              <a:cxnLst/>
              <a:rect l="l" t="t" r="r" b="b"/>
              <a:pathLst>
                <a:path w="2408296" h="646407">
                  <a:moveTo>
                    <a:pt x="0" y="0"/>
                  </a:moveTo>
                  <a:lnTo>
                    <a:pt x="2408296" y="0"/>
                  </a:lnTo>
                  <a:lnTo>
                    <a:pt x="2408296" y="646407"/>
                  </a:lnTo>
                  <a:lnTo>
                    <a:pt x="0" y="646407"/>
                  </a:lnTo>
                  <a:close/>
                </a:path>
              </a:pathLst>
            </a:custGeom>
            <a:solidFill>
              <a:srgbClr val="FFFFFF"/>
            </a:solidFill>
          </p:spPr>
        </p:sp>
        <p:sp>
          <p:nvSpPr>
            <p:cNvPr id="5" name="TextBox 5"/>
            <p:cNvSpPr txBox="1"/>
            <p:nvPr/>
          </p:nvSpPr>
          <p:spPr>
            <a:xfrm>
              <a:off x="0" y="-38100"/>
              <a:ext cx="2408296" cy="68450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342079" y="3076575"/>
            <a:ext cx="7296150" cy="2066925"/>
          </a:xfrm>
          <a:prstGeom prst="rect">
            <a:avLst/>
          </a:prstGeom>
        </p:spPr>
        <p:txBody>
          <a:bodyPr lIns="0" tIns="0" rIns="0" bIns="0" rtlCol="0" anchor="t">
            <a:spAutoFit/>
          </a:bodyPr>
          <a:lstStyle/>
          <a:p>
            <a:pPr algn="l">
              <a:lnSpc>
                <a:spcPts val="16800"/>
              </a:lnSpc>
            </a:pPr>
            <a:r>
              <a:rPr lang="en-US" sz="12000" b="1">
                <a:solidFill>
                  <a:srgbClr val="174876"/>
                </a:solidFill>
                <a:latin typeface="Antonio Bold"/>
                <a:ea typeface="Antonio Bold"/>
                <a:cs typeface="Antonio Bold"/>
                <a:sym typeface="Antonio Bold"/>
              </a:rPr>
              <a:t>K-NN</a:t>
            </a:r>
          </a:p>
        </p:txBody>
      </p:sp>
      <p:sp>
        <p:nvSpPr>
          <p:cNvPr id="7" name="TextBox 7"/>
          <p:cNvSpPr txBox="1"/>
          <p:nvPr/>
        </p:nvSpPr>
        <p:spPr>
          <a:xfrm>
            <a:off x="1028700" y="990600"/>
            <a:ext cx="3927574" cy="356235"/>
          </a:xfrm>
          <a:prstGeom prst="rect">
            <a:avLst/>
          </a:prstGeom>
        </p:spPr>
        <p:txBody>
          <a:bodyPr lIns="0" tIns="0" rIns="0" bIns="0" rtlCol="0" anchor="t">
            <a:spAutoFit/>
          </a:bodyPr>
          <a:lstStyle/>
          <a:p>
            <a:pPr algn="just">
              <a:lnSpc>
                <a:spcPts val="2940"/>
              </a:lnSpc>
            </a:pPr>
            <a:r>
              <a:rPr lang="en-US" sz="2100">
                <a:solidFill>
                  <a:srgbClr val="FFFFFF"/>
                </a:solidFill>
                <a:latin typeface="Canva Sans"/>
                <a:ea typeface="Canva Sans"/>
                <a:cs typeface="Canva Sans"/>
                <a:sym typeface="Canva Sans"/>
              </a:rPr>
              <a:t>About Us</a:t>
            </a:r>
          </a:p>
        </p:txBody>
      </p:sp>
      <p:sp>
        <p:nvSpPr>
          <p:cNvPr id="8" name="Freeform 8"/>
          <p:cNvSpPr/>
          <p:nvPr/>
        </p:nvSpPr>
        <p:spPr>
          <a:xfrm>
            <a:off x="16689365" y="1028700"/>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11267629" y="2849272"/>
            <a:ext cx="5421736" cy="3200400"/>
          </a:xfrm>
          <a:prstGeom prst="rect">
            <a:avLst/>
          </a:prstGeom>
        </p:spPr>
        <p:txBody>
          <a:bodyPr lIns="0" tIns="0" rIns="0" bIns="0" rtlCol="0" anchor="t">
            <a:spAutoFit/>
          </a:bodyPr>
          <a:lstStyle/>
          <a:p>
            <a:pPr algn="l">
              <a:lnSpc>
                <a:spcPts val="2940"/>
              </a:lnSpc>
            </a:pPr>
            <a:r>
              <a:rPr lang="en-US" sz="2100" i="1">
                <a:solidFill>
                  <a:srgbClr val="FFFFFF"/>
                </a:solidFill>
                <a:latin typeface="Canva Sans Italics"/>
                <a:ea typeface="Canva Sans Italics"/>
                <a:cs typeface="Canva Sans Italics"/>
                <a:sym typeface="Canva Sans Italics"/>
              </a:rPr>
              <a:t>k-NN Regression (k-Nearest Neighbors Regression) adalah metode regresi yang memprediksi nilai target berdasarkan rata-rata nilai target dari k tetangga terdekat di ruang fitur. K-NN mencari data yang mirip dengan data yang ingin diprediksi, kemudian menggunakannya untuk membuat prediksi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11521" y="1653950"/>
            <a:ext cx="9084951" cy="5768944"/>
          </a:xfrm>
          <a:custGeom>
            <a:avLst/>
            <a:gdLst/>
            <a:ahLst/>
            <a:cxnLst/>
            <a:rect l="l" t="t" r="r" b="b"/>
            <a:pathLst>
              <a:path w="9084951" h="5768944">
                <a:moveTo>
                  <a:pt x="0" y="0"/>
                </a:moveTo>
                <a:lnTo>
                  <a:pt x="9084951" y="0"/>
                </a:lnTo>
                <a:lnTo>
                  <a:pt x="9084951" y="5768944"/>
                </a:lnTo>
                <a:lnTo>
                  <a:pt x="0" y="5768944"/>
                </a:lnTo>
                <a:lnTo>
                  <a:pt x="0" y="0"/>
                </a:lnTo>
                <a:close/>
              </a:path>
            </a:pathLst>
          </a:custGeom>
          <a:blipFill>
            <a:blip r:embed="rId4"/>
            <a:stretch>
              <a:fillRect/>
            </a:stretch>
          </a:blipFill>
        </p:spPr>
      </p:sp>
      <p:sp>
        <p:nvSpPr>
          <p:cNvPr id="4" name="TextBox 4"/>
          <p:cNvSpPr txBox="1"/>
          <p:nvPr/>
        </p:nvSpPr>
        <p:spPr>
          <a:xfrm>
            <a:off x="10866552" y="1770457"/>
            <a:ext cx="6782619" cy="2767965"/>
          </a:xfrm>
          <a:prstGeom prst="rect">
            <a:avLst/>
          </a:prstGeom>
        </p:spPr>
        <p:txBody>
          <a:bodyPr lIns="0" tIns="0" rIns="0" bIns="0" rtlCol="0" anchor="t">
            <a:spAutoFit/>
          </a:bodyPr>
          <a:lstStyle/>
          <a:p>
            <a:pPr algn="l">
              <a:lnSpc>
                <a:spcPts val="2940"/>
              </a:lnSpc>
            </a:pPr>
            <a:r>
              <a:rPr lang="en-US" sz="2100" i="1">
                <a:solidFill>
                  <a:srgbClr val="FFFFFF"/>
                </a:solidFill>
                <a:latin typeface="Canva Sans Italics"/>
                <a:ea typeface="Canva Sans Italics"/>
                <a:cs typeface="Canva Sans Italics"/>
                <a:sym typeface="Canva Sans Italics"/>
              </a:rPr>
              <a:t>k-Nearest Neighbors (k-NN) Mean Squared Error (MSE): 602.5315239108189</a:t>
            </a:r>
          </a:p>
          <a:p>
            <a:pPr algn="l">
              <a:lnSpc>
                <a:spcPts val="2940"/>
              </a:lnSpc>
            </a:pPr>
            <a:r>
              <a:rPr lang="en-US" sz="2100" i="1">
                <a:solidFill>
                  <a:srgbClr val="FFFFFF"/>
                </a:solidFill>
                <a:latin typeface="Canva Sans Italics"/>
                <a:ea typeface="Canva Sans Italics"/>
                <a:cs typeface="Canva Sans Italics"/>
                <a:sym typeface="Canva Sans Italics"/>
              </a:rPr>
              <a:t>k-Nearest Neighbors (k-NN) Root Mean Squared Error (RMSE): 24.54651755159617</a:t>
            </a:r>
          </a:p>
          <a:p>
            <a:pPr algn="l">
              <a:lnSpc>
                <a:spcPts val="2940"/>
              </a:lnSpc>
            </a:pPr>
            <a:r>
              <a:rPr lang="en-US" sz="2100" i="1">
                <a:solidFill>
                  <a:srgbClr val="FFFFFF"/>
                </a:solidFill>
                <a:latin typeface="Canva Sans Italics"/>
                <a:ea typeface="Canva Sans Italics"/>
                <a:cs typeface="Canva Sans Italics"/>
                <a:sym typeface="Canva Sans Italics"/>
              </a:rPr>
              <a:t>k-Nearest Neighbors (k-NN) R^2 Score: -0.23722129840046402</a:t>
            </a:r>
          </a:p>
          <a:p>
            <a:pPr algn="l">
              <a:lnSpc>
                <a:spcPts val="2940"/>
              </a:lnSpc>
            </a:pPr>
            <a:endParaRPr lang="en-US" sz="2100" i="1">
              <a:solidFill>
                <a:srgbClr val="FFFFFF"/>
              </a:solidFill>
              <a:latin typeface="Canva Sans Italics"/>
              <a:ea typeface="Canva Sans Italics"/>
              <a:cs typeface="Canva Sans Italics"/>
              <a:sym typeface="Canva Sans Italics"/>
            </a:endParaRPr>
          </a:p>
        </p:txBody>
      </p:sp>
      <p:sp>
        <p:nvSpPr>
          <p:cNvPr id="5" name="TextBox 5"/>
          <p:cNvSpPr txBox="1"/>
          <p:nvPr/>
        </p:nvSpPr>
        <p:spPr>
          <a:xfrm>
            <a:off x="811521" y="7890890"/>
            <a:ext cx="8357509" cy="1592580"/>
          </a:xfrm>
          <a:prstGeom prst="rect">
            <a:avLst/>
          </a:prstGeom>
        </p:spPr>
        <p:txBody>
          <a:bodyPr lIns="0" tIns="0" rIns="0" bIns="0" rtlCol="0" anchor="t">
            <a:spAutoFit/>
          </a:bodyPr>
          <a:lstStyle/>
          <a:p>
            <a:pPr marL="453393" lvl="1" indent="-226697" algn="l">
              <a:lnSpc>
                <a:spcPts val="2940"/>
              </a:lnSpc>
              <a:buFont typeface="Arial"/>
              <a:buChar char="•"/>
            </a:pPr>
            <a:r>
              <a:rPr lang="en-US" sz="2100" i="1">
                <a:solidFill>
                  <a:srgbClr val="FFFFFF"/>
                </a:solidFill>
                <a:latin typeface="Canva Sans Italics"/>
                <a:ea typeface="Canva Sans Italics"/>
                <a:cs typeface="Canva Sans Italics"/>
                <a:sym typeface="Canva Sans Italics"/>
              </a:rPr>
              <a:t>Karena K-NN nya di regresi bukan di klasifikasi maka yang perlukan hanya menggunakan metrik seperti MSE (Mean Squared Error), RMSE (Root Mean Squared Error), dan R² akan lebih berguna daripada visualisasi.</a:t>
            </a:r>
          </a:p>
        </p:txBody>
      </p:sp>
      <p:sp>
        <p:nvSpPr>
          <p:cNvPr id="6" name="TextBox 6"/>
          <p:cNvSpPr txBox="1"/>
          <p:nvPr/>
        </p:nvSpPr>
        <p:spPr>
          <a:xfrm>
            <a:off x="10866552" y="4654929"/>
            <a:ext cx="6782619" cy="2767965"/>
          </a:xfrm>
          <a:prstGeom prst="rect">
            <a:avLst/>
          </a:prstGeom>
        </p:spPr>
        <p:txBody>
          <a:bodyPr lIns="0" tIns="0" rIns="0" bIns="0" rtlCol="0" anchor="t">
            <a:spAutoFit/>
          </a:bodyPr>
          <a:lstStyle/>
          <a:p>
            <a:pPr algn="l">
              <a:lnSpc>
                <a:spcPts val="2940"/>
              </a:lnSpc>
            </a:pPr>
            <a:r>
              <a:rPr lang="en-US" sz="2100" i="1">
                <a:solidFill>
                  <a:srgbClr val="FFFFFF"/>
                </a:solidFill>
                <a:latin typeface="Canva Sans Italics"/>
                <a:ea typeface="Canva Sans Italics"/>
                <a:cs typeface="Canva Sans Italics"/>
                <a:sym typeface="Canva Sans Italics"/>
              </a:rPr>
              <a:t>k-Nearest Neighbors (k-NN) Mean Squared Error (MSE): 602.5315239108189</a:t>
            </a:r>
          </a:p>
          <a:p>
            <a:pPr algn="l">
              <a:lnSpc>
                <a:spcPts val="2940"/>
              </a:lnSpc>
            </a:pPr>
            <a:r>
              <a:rPr lang="en-US" sz="2100" i="1">
                <a:solidFill>
                  <a:srgbClr val="FFFFFF"/>
                </a:solidFill>
                <a:latin typeface="Canva Sans Italics"/>
                <a:ea typeface="Canva Sans Italics"/>
                <a:cs typeface="Canva Sans Italics"/>
                <a:sym typeface="Canva Sans Italics"/>
              </a:rPr>
              <a:t>k-Nearest Neighbors (k-NN) Root Mean Squared Error (RMSE): 24.54651755159617</a:t>
            </a:r>
          </a:p>
          <a:p>
            <a:pPr algn="l">
              <a:lnSpc>
                <a:spcPts val="2940"/>
              </a:lnSpc>
            </a:pPr>
            <a:r>
              <a:rPr lang="en-US" sz="2100" i="1">
                <a:solidFill>
                  <a:srgbClr val="FFFFFF"/>
                </a:solidFill>
                <a:latin typeface="Canva Sans Italics"/>
                <a:ea typeface="Canva Sans Italics"/>
                <a:cs typeface="Canva Sans Italics"/>
                <a:sym typeface="Canva Sans Italics"/>
              </a:rPr>
              <a:t>k-Nearest Neighbors (k-NN) R^2 Score: -0.23722129840046402</a:t>
            </a:r>
          </a:p>
          <a:p>
            <a:pPr algn="l">
              <a:lnSpc>
                <a:spcPts val="2940"/>
              </a:lnSpc>
            </a:pPr>
            <a:endParaRPr lang="en-US" sz="2100" i="1">
              <a:solidFill>
                <a:srgbClr val="FFFFFF"/>
              </a:solidFill>
              <a:latin typeface="Canva Sans Italics"/>
              <a:ea typeface="Canva Sans Italics"/>
              <a:cs typeface="Canva Sans Italics"/>
              <a:sym typeface="Canva Sans Itali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grpSp>
        <p:nvGrpSpPr>
          <p:cNvPr id="2" name="Group 2"/>
          <p:cNvGrpSpPr/>
          <p:nvPr/>
        </p:nvGrpSpPr>
        <p:grpSpPr>
          <a:xfrm>
            <a:off x="0" y="2862262"/>
            <a:ext cx="9144000" cy="2454328"/>
            <a:chOff x="0" y="0"/>
            <a:chExt cx="2408296" cy="646407"/>
          </a:xfrm>
        </p:grpSpPr>
        <p:sp>
          <p:nvSpPr>
            <p:cNvPr id="3" name="Freeform 3"/>
            <p:cNvSpPr/>
            <p:nvPr/>
          </p:nvSpPr>
          <p:spPr>
            <a:xfrm>
              <a:off x="0" y="0"/>
              <a:ext cx="2408296" cy="646407"/>
            </a:xfrm>
            <a:custGeom>
              <a:avLst/>
              <a:gdLst/>
              <a:ahLst/>
              <a:cxnLst/>
              <a:rect l="l" t="t" r="r" b="b"/>
              <a:pathLst>
                <a:path w="2408296" h="646407">
                  <a:moveTo>
                    <a:pt x="0" y="0"/>
                  </a:moveTo>
                  <a:lnTo>
                    <a:pt x="2408296" y="0"/>
                  </a:lnTo>
                  <a:lnTo>
                    <a:pt x="2408296" y="646407"/>
                  </a:lnTo>
                  <a:lnTo>
                    <a:pt x="0" y="646407"/>
                  </a:lnTo>
                  <a:close/>
                </a:path>
              </a:pathLst>
            </a:custGeom>
            <a:solidFill>
              <a:srgbClr val="FFFFFF"/>
            </a:solidFill>
          </p:spPr>
        </p:sp>
        <p:sp>
          <p:nvSpPr>
            <p:cNvPr id="4" name="TextBox 4"/>
            <p:cNvSpPr txBox="1"/>
            <p:nvPr/>
          </p:nvSpPr>
          <p:spPr>
            <a:xfrm>
              <a:off x="0" y="-38100"/>
              <a:ext cx="2408296" cy="68450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762000" y="2973586"/>
            <a:ext cx="8191500" cy="2066925"/>
          </a:xfrm>
          <a:prstGeom prst="rect">
            <a:avLst/>
          </a:prstGeom>
        </p:spPr>
        <p:txBody>
          <a:bodyPr wrap="square" lIns="0" tIns="0" rIns="0" bIns="0" rtlCol="0" anchor="t">
            <a:spAutoFit/>
          </a:bodyPr>
          <a:lstStyle/>
          <a:p>
            <a:pPr algn="l">
              <a:lnSpc>
                <a:spcPts val="16800"/>
              </a:lnSpc>
            </a:pPr>
            <a:r>
              <a:rPr lang="en-US" sz="12000" b="1" dirty="0">
                <a:solidFill>
                  <a:srgbClr val="174876"/>
                </a:solidFill>
                <a:latin typeface="Antonio Bold"/>
                <a:ea typeface="Antonio Bold"/>
                <a:cs typeface="Antonio Bold"/>
                <a:sym typeface="Antonio Bold"/>
              </a:rPr>
              <a:t>REGRESSION</a:t>
            </a:r>
          </a:p>
        </p:txBody>
      </p:sp>
      <p:sp>
        <p:nvSpPr>
          <p:cNvPr id="6" name="Freeform 6"/>
          <p:cNvSpPr/>
          <p:nvPr/>
        </p:nvSpPr>
        <p:spPr>
          <a:xfrm>
            <a:off x="16689365" y="1028700"/>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9998244" y="2824162"/>
            <a:ext cx="6976088" cy="2798445"/>
          </a:xfrm>
          <a:prstGeom prst="rect">
            <a:avLst/>
          </a:prstGeom>
        </p:spPr>
        <p:txBody>
          <a:bodyPr lIns="0" tIns="0" rIns="0" bIns="0" rtlCol="0" anchor="t">
            <a:spAutoFit/>
          </a:bodyPr>
          <a:lstStyle/>
          <a:p>
            <a:pPr algn="l">
              <a:lnSpc>
                <a:spcPts val="2940"/>
              </a:lnSpc>
            </a:pPr>
            <a:r>
              <a:rPr lang="en-US" sz="2100" i="1">
                <a:solidFill>
                  <a:srgbClr val="FFFFFF"/>
                </a:solidFill>
                <a:latin typeface="Canva Sans Italics"/>
                <a:ea typeface="Canva Sans Italics"/>
                <a:cs typeface="Canva Sans Italics"/>
                <a:sym typeface="Canva Sans Italics"/>
              </a:rPr>
              <a:t>XGBoost Regression adalah teknik regresi yang menggunakan algoritma gradient boosting untuk membuat prediksi pada data. XGBoost, yang merupakan singkatan dari Extreme Gradient Boosting, adalah versi yang lebih canggih dan efisien dari metode gradient boosting yang populer, dengan penekanan pada kecepatan dan kinerja.</a:t>
            </a:r>
          </a:p>
        </p:txBody>
      </p:sp>
      <p:sp>
        <p:nvSpPr>
          <p:cNvPr id="8" name="TextBox 8"/>
          <p:cNvSpPr txBox="1"/>
          <p:nvPr/>
        </p:nvSpPr>
        <p:spPr>
          <a:xfrm>
            <a:off x="762000" y="850999"/>
            <a:ext cx="7296150" cy="2066925"/>
          </a:xfrm>
          <a:prstGeom prst="rect">
            <a:avLst/>
          </a:prstGeom>
        </p:spPr>
        <p:txBody>
          <a:bodyPr lIns="0" tIns="0" rIns="0" bIns="0" rtlCol="0" anchor="t">
            <a:spAutoFit/>
          </a:bodyPr>
          <a:lstStyle/>
          <a:p>
            <a:pPr algn="l">
              <a:lnSpc>
                <a:spcPts val="16800"/>
              </a:lnSpc>
            </a:pPr>
            <a:r>
              <a:rPr lang="en-US" sz="12000" b="1" dirty="0">
                <a:solidFill>
                  <a:srgbClr val="FFFFFF"/>
                </a:solidFill>
                <a:latin typeface="Antonio Bold"/>
                <a:ea typeface="Antonio Bold"/>
                <a:cs typeface="Antonio Bold"/>
                <a:sym typeface="Antonio Bold"/>
              </a:rPr>
              <a:t>XGBOOST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11521" y="1200780"/>
            <a:ext cx="9084951" cy="5768944"/>
          </a:xfrm>
          <a:custGeom>
            <a:avLst/>
            <a:gdLst/>
            <a:ahLst/>
            <a:cxnLst/>
            <a:rect l="l" t="t" r="r" b="b"/>
            <a:pathLst>
              <a:path w="9084951" h="5768944">
                <a:moveTo>
                  <a:pt x="0" y="0"/>
                </a:moveTo>
                <a:lnTo>
                  <a:pt x="9084951" y="0"/>
                </a:lnTo>
                <a:lnTo>
                  <a:pt x="9084951" y="5768944"/>
                </a:lnTo>
                <a:lnTo>
                  <a:pt x="0" y="5768944"/>
                </a:lnTo>
                <a:lnTo>
                  <a:pt x="0" y="0"/>
                </a:lnTo>
                <a:close/>
              </a:path>
            </a:pathLst>
          </a:custGeom>
          <a:blipFill>
            <a:blip r:embed="rId4"/>
            <a:stretch>
              <a:fillRect/>
            </a:stretch>
          </a:blipFill>
        </p:spPr>
      </p:sp>
      <p:sp>
        <p:nvSpPr>
          <p:cNvPr id="4" name="TextBox 4"/>
          <p:cNvSpPr txBox="1"/>
          <p:nvPr/>
        </p:nvSpPr>
        <p:spPr>
          <a:xfrm>
            <a:off x="10476681" y="1162680"/>
            <a:ext cx="6782619" cy="2767965"/>
          </a:xfrm>
          <a:prstGeom prst="rect">
            <a:avLst/>
          </a:prstGeom>
        </p:spPr>
        <p:txBody>
          <a:bodyPr lIns="0" tIns="0" rIns="0" bIns="0" rtlCol="0" anchor="t">
            <a:spAutoFit/>
          </a:bodyPr>
          <a:lstStyle/>
          <a:p>
            <a:pPr algn="l">
              <a:lnSpc>
                <a:spcPts val="2940"/>
              </a:lnSpc>
            </a:pPr>
            <a:r>
              <a:rPr lang="en-US" sz="2100" i="1">
                <a:solidFill>
                  <a:srgbClr val="FFFFFF"/>
                </a:solidFill>
                <a:latin typeface="Canva Sans Italics"/>
                <a:ea typeface="Canva Sans Italics"/>
                <a:cs typeface="Canva Sans Italics"/>
                <a:sym typeface="Canva Sans Italics"/>
              </a:rPr>
              <a:t>XGBoost Regression Mean Squared Error (MSE): 449.7842162550794</a:t>
            </a:r>
          </a:p>
          <a:p>
            <a:pPr algn="l">
              <a:lnSpc>
                <a:spcPts val="2940"/>
              </a:lnSpc>
            </a:pPr>
            <a:r>
              <a:rPr lang="en-US" sz="2100" i="1">
                <a:solidFill>
                  <a:srgbClr val="FFFFFF"/>
                </a:solidFill>
                <a:latin typeface="Canva Sans Italics"/>
                <a:ea typeface="Canva Sans Italics"/>
                <a:cs typeface="Canva Sans Italics"/>
                <a:sym typeface="Canva Sans Italics"/>
              </a:rPr>
              <a:t>XGBoost Regression Root Mean Squared Error (RMSE): 21.208116754089207</a:t>
            </a:r>
          </a:p>
          <a:p>
            <a:pPr algn="l">
              <a:lnSpc>
                <a:spcPts val="2940"/>
              </a:lnSpc>
            </a:pPr>
            <a:r>
              <a:rPr lang="en-US" sz="2100" i="1">
                <a:solidFill>
                  <a:srgbClr val="FFFFFF"/>
                </a:solidFill>
                <a:latin typeface="Canva Sans Italics"/>
                <a:ea typeface="Canva Sans Italics"/>
                <a:cs typeface="Canva Sans Italics"/>
                <a:sym typeface="Canva Sans Italics"/>
              </a:rPr>
              <a:t>XGBoost Regression R^2 Score: 0.07642573051910595</a:t>
            </a:r>
          </a:p>
          <a:p>
            <a:pPr algn="l">
              <a:lnSpc>
                <a:spcPts val="2940"/>
              </a:lnSpc>
            </a:pPr>
            <a:endParaRPr lang="en-US" sz="2100" i="1">
              <a:solidFill>
                <a:srgbClr val="FFFFFF"/>
              </a:solidFill>
              <a:latin typeface="Canva Sans Italics"/>
              <a:ea typeface="Canva Sans Italics"/>
              <a:cs typeface="Canva Sans Italics"/>
              <a:sym typeface="Canva Sans Italics"/>
            </a:endParaRPr>
          </a:p>
        </p:txBody>
      </p:sp>
      <p:sp>
        <p:nvSpPr>
          <p:cNvPr id="5" name="TextBox 5"/>
          <p:cNvSpPr txBox="1"/>
          <p:nvPr/>
        </p:nvSpPr>
        <p:spPr>
          <a:xfrm>
            <a:off x="10476681" y="4111495"/>
            <a:ext cx="6782619" cy="4375785"/>
          </a:xfrm>
          <a:prstGeom prst="rect">
            <a:avLst/>
          </a:prstGeom>
        </p:spPr>
        <p:txBody>
          <a:bodyPr lIns="0" tIns="0" rIns="0" bIns="0" rtlCol="0" anchor="t">
            <a:spAutoFit/>
          </a:bodyPr>
          <a:lstStyle/>
          <a:p>
            <a:pPr algn="l">
              <a:lnSpc>
                <a:spcPts val="2940"/>
              </a:lnSpc>
            </a:pPr>
            <a:r>
              <a:rPr lang="en-US" sz="2100" i="1">
                <a:solidFill>
                  <a:srgbClr val="FFFFFF"/>
                </a:solidFill>
                <a:latin typeface="Canva Sans Italics"/>
                <a:ea typeface="Canva Sans Italics"/>
                <a:cs typeface="Canva Sans Italics"/>
                <a:sym typeface="Canva Sans Italics"/>
              </a:rPr>
              <a:t>Model ini pun menandakan bahwa model tidak dapat menangkap variabilitas yang besar pada target yang lebih tinggi. Nilai MSE masih errornya besar namun dibanding dengan regresi lain XGBOOST yang memiliki error terkecil. RMSE masih pun masih kurang bisa membedakan prediksi dan aktual. Nilai R^2 di sekitar 7.4% yang berarti bahwa model ini hanya mampu menjelaskan sekitar 7.4% dari variasi dalam dataset tapi memiliki nilai R^2 paling tinggi dibanding dengan regressi lainnya.</a:t>
            </a:r>
          </a:p>
          <a:p>
            <a:pPr algn="l">
              <a:lnSpc>
                <a:spcPts val="2940"/>
              </a:lnSpc>
            </a:pPr>
            <a:endParaRPr lang="en-US" sz="2100" i="1">
              <a:solidFill>
                <a:srgbClr val="FFFFFF"/>
              </a:solidFill>
              <a:latin typeface="Canva Sans Italics"/>
              <a:ea typeface="Canva Sans Italics"/>
              <a:cs typeface="Canva Sans Italics"/>
              <a:sym typeface="Canva Sans Itali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grpSp>
        <p:nvGrpSpPr>
          <p:cNvPr id="2" name="Group 2"/>
          <p:cNvGrpSpPr/>
          <p:nvPr/>
        </p:nvGrpSpPr>
        <p:grpSpPr>
          <a:xfrm>
            <a:off x="0" y="2862262"/>
            <a:ext cx="9144000" cy="2454328"/>
            <a:chOff x="0" y="0"/>
            <a:chExt cx="2408296" cy="646407"/>
          </a:xfrm>
        </p:grpSpPr>
        <p:sp>
          <p:nvSpPr>
            <p:cNvPr id="3" name="Freeform 3"/>
            <p:cNvSpPr/>
            <p:nvPr/>
          </p:nvSpPr>
          <p:spPr>
            <a:xfrm>
              <a:off x="0" y="0"/>
              <a:ext cx="2408296" cy="646407"/>
            </a:xfrm>
            <a:custGeom>
              <a:avLst/>
              <a:gdLst/>
              <a:ahLst/>
              <a:cxnLst/>
              <a:rect l="l" t="t" r="r" b="b"/>
              <a:pathLst>
                <a:path w="2408296" h="646407">
                  <a:moveTo>
                    <a:pt x="0" y="0"/>
                  </a:moveTo>
                  <a:lnTo>
                    <a:pt x="2408296" y="0"/>
                  </a:lnTo>
                  <a:lnTo>
                    <a:pt x="2408296" y="646407"/>
                  </a:lnTo>
                  <a:lnTo>
                    <a:pt x="0" y="646407"/>
                  </a:lnTo>
                  <a:close/>
                </a:path>
              </a:pathLst>
            </a:custGeom>
            <a:solidFill>
              <a:srgbClr val="FFFFFF"/>
            </a:solidFill>
          </p:spPr>
        </p:sp>
        <p:sp>
          <p:nvSpPr>
            <p:cNvPr id="4" name="TextBox 4"/>
            <p:cNvSpPr txBox="1"/>
            <p:nvPr/>
          </p:nvSpPr>
          <p:spPr>
            <a:xfrm>
              <a:off x="0" y="-38100"/>
              <a:ext cx="2408296" cy="68450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86647" y="2983632"/>
            <a:ext cx="9144000" cy="2066925"/>
          </a:xfrm>
          <a:prstGeom prst="rect">
            <a:avLst/>
          </a:prstGeom>
        </p:spPr>
        <p:txBody>
          <a:bodyPr wrap="square" lIns="0" tIns="0" rIns="0" bIns="0" rtlCol="0" anchor="t">
            <a:spAutoFit/>
          </a:bodyPr>
          <a:lstStyle/>
          <a:p>
            <a:pPr algn="l">
              <a:lnSpc>
                <a:spcPts val="16800"/>
              </a:lnSpc>
            </a:pPr>
            <a:r>
              <a:rPr lang="en-US" sz="12000" b="1" dirty="0">
                <a:solidFill>
                  <a:srgbClr val="174876"/>
                </a:solidFill>
                <a:latin typeface="Antonio Bold"/>
                <a:ea typeface="Antonio Bold"/>
                <a:cs typeface="Antonio Bold"/>
                <a:sym typeface="Antonio Bold"/>
              </a:rPr>
              <a:t>KESIMPULAN</a:t>
            </a:r>
          </a:p>
        </p:txBody>
      </p:sp>
      <p:sp>
        <p:nvSpPr>
          <p:cNvPr id="6" name="Freeform 6"/>
          <p:cNvSpPr/>
          <p:nvPr/>
        </p:nvSpPr>
        <p:spPr>
          <a:xfrm>
            <a:off x="16689365" y="1028700"/>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9530647" y="2824163"/>
            <a:ext cx="8058946" cy="4808220"/>
          </a:xfrm>
          <a:prstGeom prst="rect">
            <a:avLst/>
          </a:prstGeom>
        </p:spPr>
        <p:txBody>
          <a:bodyPr lIns="0" tIns="0" rIns="0" bIns="0" rtlCol="0" anchor="t">
            <a:spAutoFit/>
          </a:bodyPr>
          <a:lstStyle/>
          <a:p>
            <a:pPr algn="l">
              <a:lnSpc>
                <a:spcPts val="2940"/>
              </a:lnSpc>
            </a:pPr>
            <a:r>
              <a:rPr lang="en-US" sz="2100" i="1" dirty="0" err="1">
                <a:solidFill>
                  <a:srgbClr val="FFFFFF"/>
                </a:solidFill>
                <a:latin typeface="Canva Sans Italics"/>
                <a:ea typeface="Canva Sans Italics"/>
                <a:cs typeface="Canva Sans Italics"/>
                <a:sym typeface="Canva Sans Italics"/>
              </a:rPr>
              <a:t>Dapat</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disimpulkan</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bahwa</a:t>
            </a:r>
            <a:r>
              <a:rPr lang="en-US" sz="2100" i="1" dirty="0">
                <a:solidFill>
                  <a:srgbClr val="FFFFFF"/>
                </a:solidFill>
                <a:latin typeface="Canva Sans Italics"/>
                <a:ea typeface="Canva Sans Italics"/>
                <a:cs typeface="Canva Sans Italics"/>
                <a:sym typeface="Canva Sans Italics"/>
              </a:rPr>
              <a:t> pada </a:t>
            </a:r>
            <a:r>
              <a:rPr lang="en-US" sz="2100" i="1" dirty="0" err="1">
                <a:solidFill>
                  <a:srgbClr val="FFFFFF"/>
                </a:solidFill>
                <a:latin typeface="Canva Sans Italics"/>
                <a:ea typeface="Canva Sans Italics"/>
                <a:cs typeface="Canva Sans Italics"/>
                <a:sym typeface="Canva Sans Italics"/>
              </a:rPr>
              <a:t>ke</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empat</a:t>
            </a:r>
            <a:r>
              <a:rPr lang="en-US" sz="2100" i="1" dirty="0">
                <a:solidFill>
                  <a:srgbClr val="FFFFFF"/>
                </a:solidFill>
                <a:latin typeface="Canva Sans Italics"/>
                <a:ea typeface="Canva Sans Italics"/>
                <a:cs typeface="Canva Sans Italics"/>
                <a:sym typeface="Canva Sans Italics"/>
              </a:rPr>
              <a:t> pipeline </a:t>
            </a:r>
            <a:r>
              <a:rPr lang="en-US" sz="2100" i="1" dirty="0" err="1">
                <a:solidFill>
                  <a:srgbClr val="FFFFFF"/>
                </a:solidFill>
                <a:latin typeface="Canva Sans Italics"/>
                <a:ea typeface="Canva Sans Italics"/>
                <a:cs typeface="Canva Sans Italics"/>
                <a:sym typeface="Canva Sans Italics"/>
              </a:rPr>
              <a:t>regressi</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untuk</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kasus</a:t>
            </a:r>
            <a:r>
              <a:rPr lang="en-US" sz="2100" i="1" dirty="0">
                <a:solidFill>
                  <a:srgbClr val="FFFFFF"/>
                </a:solidFill>
                <a:latin typeface="Canva Sans Italics"/>
                <a:ea typeface="Canva Sans Italics"/>
                <a:cs typeface="Canva Sans Italics"/>
                <a:sym typeface="Canva Sans Italics"/>
              </a:rPr>
              <a:t> dataset </a:t>
            </a:r>
            <a:r>
              <a:rPr lang="en-US" sz="2100" i="1" dirty="0" err="1">
                <a:solidFill>
                  <a:srgbClr val="FFFFFF"/>
                </a:solidFill>
                <a:latin typeface="Canva Sans Italics"/>
                <a:ea typeface="Canva Sans Italics"/>
                <a:cs typeface="Canva Sans Italics"/>
                <a:sym typeface="Canva Sans Italics"/>
              </a:rPr>
              <a:t>ini</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kebanyakan</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kurang</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cocok</a:t>
            </a:r>
            <a:r>
              <a:rPr lang="en-US" sz="2100" i="1" dirty="0">
                <a:solidFill>
                  <a:srgbClr val="FFFFFF"/>
                </a:solidFill>
                <a:latin typeface="Canva Sans Italics"/>
                <a:ea typeface="Canva Sans Italics"/>
                <a:cs typeface="Canva Sans Italics"/>
                <a:sym typeface="Canva Sans Italics"/>
              </a:rPr>
              <a:t> dan </a:t>
            </a:r>
            <a:r>
              <a:rPr lang="en-US" sz="2100" i="1" dirty="0" err="1">
                <a:solidFill>
                  <a:srgbClr val="FFFFFF"/>
                </a:solidFill>
                <a:latin typeface="Canva Sans Italics"/>
                <a:ea typeface="Canva Sans Italics"/>
                <a:cs typeface="Canva Sans Italics"/>
                <a:sym typeface="Canva Sans Italics"/>
              </a:rPr>
              <a:t>kurang</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mampu</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memperoleh</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nilai</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metrik</a:t>
            </a:r>
            <a:r>
              <a:rPr lang="en-US" sz="2100" i="1" dirty="0">
                <a:solidFill>
                  <a:srgbClr val="FFFFFF"/>
                </a:solidFill>
                <a:latin typeface="Canva Sans Italics"/>
                <a:ea typeface="Canva Sans Italics"/>
                <a:cs typeface="Canva Sans Italics"/>
                <a:sym typeface="Canva Sans Italics"/>
              </a:rPr>
              <a:t> yang </a:t>
            </a:r>
            <a:r>
              <a:rPr lang="en-US" sz="2100" i="1" dirty="0" err="1">
                <a:solidFill>
                  <a:srgbClr val="FFFFFF"/>
                </a:solidFill>
                <a:latin typeface="Canva Sans Italics"/>
                <a:ea typeface="Canva Sans Italics"/>
                <a:cs typeface="Canva Sans Italics"/>
                <a:sym typeface="Canva Sans Italics"/>
              </a:rPr>
              <a:t>lebih</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baik</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Namun</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berdasarkan</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nilai</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metrik</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seperti</a:t>
            </a:r>
            <a:r>
              <a:rPr lang="en-US" sz="2100" i="1" dirty="0">
                <a:solidFill>
                  <a:srgbClr val="FFFFFF"/>
                </a:solidFill>
                <a:latin typeface="Canva Sans Italics"/>
                <a:ea typeface="Canva Sans Italics"/>
                <a:cs typeface="Canva Sans Italics"/>
                <a:sym typeface="Canva Sans Italics"/>
              </a:rPr>
              <a:t> MSE dan R^2 yang </a:t>
            </a:r>
            <a:r>
              <a:rPr lang="en-US" sz="2100" i="1" dirty="0" err="1">
                <a:solidFill>
                  <a:srgbClr val="FFFFFF"/>
                </a:solidFill>
                <a:latin typeface="Canva Sans Italics"/>
                <a:ea typeface="Canva Sans Italics"/>
                <a:cs typeface="Canva Sans Italics"/>
                <a:sym typeface="Canva Sans Italics"/>
              </a:rPr>
              <a:t>memiliki</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hasil</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terbaik</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untuk</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kasus</a:t>
            </a:r>
            <a:r>
              <a:rPr lang="en-US" sz="2100" i="1" dirty="0">
                <a:solidFill>
                  <a:srgbClr val="FFFFFF"/>
                </a:solidFill>
                <a:latin typeface="Canva Sans Italics"/>
                <a:ea typeface="Canva Sans Italics"/>
                <a:cs typeface="Canva Sans Italics"/>
                <a:sym typeface="Canva Sans Italics"/>
              </a:rPr>
              <a:t> dataset </a:t>
            </a:r>
            <a:r>
              <a:rPr lang="en-US" sz="2100" i="1" dirty="0" err="1">
                <a:solidFill>
                  <a:srgbClr val="FFFFFF"/>
                </a:solidFill>
                <a:latin typeface="Canva Sans Italics"/>
                <a:ea typeface="Canva Sans Italics"/>
                <a:cs typeface="Canva Sans Italics"/>
                <a:sym typeface="Canva Sans Italics"/>
              </a:rPr>
              <a:t>ini</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adalah</a:t>
            </a:r>
            <a:r>
              <a:rPr lang="en-US" sz="2100" i="1" dirty="0">
                <a:solidFill>
                  <a:srgbClr val="FFFFFF"/>
                </a:solidFill>
                <a:latin typeface="Canva Sans Italics"/>
                <a:ea typeface="Canva Sans Italics"/>
                <a:cs typeface="Canva Sans Italics"/>
                <a:sym typeface="Canva Sans Italics"/>
              </a:rPr>
              <a:t> pipeline XGBOOST Regression </a:t>
            </a:r>
            <a:r>
              <a:rPr lang="en-US" sz="2100" i="1" dirty="0" err="1">
                <a:solidFill>
                  <a:srgbClr val="FFFFFF"/>
                </a:solidFill>
                <a:latin typeface="Canva Sans Italics"/>
                <a:ea typeface="Canva Sans Italics"/>
                <a:cs typeface="Canva Sans Italics"/>
                <a:sym typeface="Canva Sans Italics"/>
              </a:rPr>
              <a:t>karena</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menggunakan</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teknik</a:t>
            </a:r>
            <a:r>
              <a:rPr lang="en-US" sz="2100" i="1" dirty="0">
                <a:solidFill>
                  <a:srgbClr val="FFFFFF"/>
                </a:solidFill>
                <a:latin typeface="Canva Sans Italics"/>
                <a:ea typeface="Canva Sans Italics"/>
                <a:cs typeface="Canva Sans Italics"/>
                <a:sym typeface="Canva Sans Italics"/>
              </a:rPr>
              <a:t> boosting </a:t>
            </a:r>
            <a:r>
              <a:rPr lang="en-US" sz="2100" i="1" dirty="0" err="1">
                <a:solidFill>
                  <a:srgbClr val="FFFFFF"/>
                </a:solidFill>
                <a:latin typeface="Canva Sans Italics"/>
                <a:ea typeface="Canva Sans Italics"/>
                <a:cs typeface="Canva Sans Italics"/>
                <a:sym typeface="Canva Sans Italics"/>
              </a:rPr>
              <a:t>untuk</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meningkatkan</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performa</a:t>
            </a:r>
            <a:r>
              <a:rPr lang="en-US" sz="2100" i="1" dirty="0">
                <a:solidFill>
                  <a:srgbClr val="FFFFFF"/>
                </a:solidFill>
                <a:latin typeface="Canva Sans Italics"/>
                <a:ea typeface="Canva Sans Italics"/>
                <a:cs typeface="Canva Sans Italics"/>
                <a:sym typeface="Canva Sans Italics"/>
              </a:rPr>
              <a:t>. Boosting </a:t>
            </a:r>
            <a:r>
              <a:rPr lang="en-US" sz="2100" i="1" dirty="0" err="1">
                <a:solidFill>
                  <a:srgbClr val="FFFFFF"/>
                </a:solidFill>
                <a:latin typeface="Canva Sans Italics"/>
                <a:ea typeface="Canva Sans Italics"/>
                <a:cs typeface="Canva Sans Italics"/>
                <a:sym typeface="Canva Sans Italics"/>
              </a:rPr>
              <a:t>bekerja</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dengan</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membangun</a:t>
            </a:r>
            <a:r>
              <a:rPr lang="en-US" sz="2100" i="1" dirty="0">
                <a:solidFill>
                  <a:srgbClr val="FFFFFF"/>
                </a:solidFill>
                <a:latin typeface="Canva Sans Italics"/>
                <a:ea typeface="Canva Sans Italics"/>
                <a:cs typeface="Canva Sans Italics"/>
                <a:sym typeface="Canva Sans Italics"/>
              </a:rPr>
              <a:t> model </a:t>
            </a:r>
            <a:r>
              <a:rPr lang="en-US" sz="2100" i="1" dirty="0" err="1">
                <a:solidFill>
                  <a:srgbClr val="FFFFFF"/>
                </a:solidFill>
                <a:latin typeface="Canva Sans Italics"/>
                <a:ea typeface="Canva Sans Italics"/>
                <a:cs typeface="Canva Sans Italics"/>
                <a:sym typeface="Canva Sans Italics"/>
              </a:rPr>
              <a:t>secara</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bertahap</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memperbaiki</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kesalahan</a:t>
            </a:r>
            <a:r>
              <a:rPr lang="en-US" sz="2100" i="1" dirty="0">
                <a:solidFill>
                  <a:srgbClr val="FFFFFF"/>
                </a:solidFill>
                <a:latin typeface="Canva Sans Italics"/>
                <a:ea typeface="Canva Sans Italics"/>
                <a:cs typeface="Canva Sans Italics"/>
                <a:sym typeface="Canva Sans Italics"/>
              </a:rPr>
              <a:t> model </a:t>
            </a:r>
            <a:r>
              <a:rPr lang="en-US" sz="2100" i="1" dirty="0" err="1">
                <a:solidFill>
                  <a:srgbClr val="FFFFFF"/>
                </a:solidFill>
                <a:latin typeface="Canva Sans Italics"/>
                <a:ea typeface="Canva Sans Italics"/>
                <a:cs typeface="Canva Sans Italics"/>
                <a:sym typeface="Canva Sans Italics"/>
              </a:rPr>
              <a:t>sebelumnya</a:t>
            </a:r>
            <a:r>
              <a:rPr lang="en-US" sz="2100" i="1" dirty="0">
                <a:solidFill>
                  <a:srgbClr val="FFFFFF"/>
                </a:solidFill>
                <a:latin typeface="Canva Sans Italics"/>
                <a:ea typeface="Canva Sans Italics"/>
                <a:cs typeface="Canva Sans Italics"/>
                <a:sym typeface="Canva Sans Italics"/>
              </a:rPr>
              <a:t> pada </a:t>
            </a:r>
            <a:r>
              <a:rPr lang="en-US" sz="2100" i="1" dirty="0" err="1">
                <a:solidFill>
                  <a:srgbClr val="FFFFFF"/>
                </a:solidFill>
                <a:latin typeface="Canva Sans Italics"/>
                <a:ea typeface="Canva Sans Italics"/>
                <a:cs typeface="Canva Sans Italics"/>
                <a:sym typeface="Canva Sans Italics"/>
              </a:rPr>
              <a:t>setiap</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iterasi</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atau</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lebih</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efektif</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dalam</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menangani</a:t>
            </a:r>
            <a:r>
              <a:rPr lang="en-US" sz="2100" i="1" dirty="0">
                <a:solidFill>
                  <a:srgbClr val="FFFFFF"/>
                </a:solidFill>
                <a:latin typeface="Canva Sans Italics"/>
                <a:ea typeface="Canva Sans Italics"/>
                <a:cs typeface="Canva Sans Italics"/>
                <a:sym typeface="Canva Sans Italics"/>
              </a:rPr>
              <a:t> data yang </a:t>
            </a:r>
            <a:r>
              <a:rPr lang="en-US" sz="2100" i="1" dirty="0" err="1">
                <a:solidFill>
                  <a:srgbClr val="FFFFFF"/>
                </a:solidFill>
                <a:latin typeface="Canva Sans Italics"/>
                <a:ea typeface="Canva Sans Italics"/>
                <a:cs typeface="Canva Sans Italics"/>
                <a:sym typeface="Canva Sans Italics"/>
              </a:rPr>
              <a:t>kompleks</a:t>
            </a:r>
            <a:r>
              <a:rPr lang="en-US" sz="2100" i="1" dirty="0">
                <a:solidFill>
                  <a:srgbClr val="FFFFFF"/>
                </a:solidFill>
                <a:latin typeface="Canva Sans Italics"/>
                <a:ea typeface="Canva Sans Italics"/>
                <a:cs typeface="Canva Sans Italics"/>
                <a:sym typeface="Canva Sans Italics"/>
              </a:rPr>
              <a:t>. Dan </a:t>
            </a:r>
            <a:r>
              <a:rPr lang="en-US" sz="2100" i="1" dirty="0" err="1">
                <a:solidFill>
                  <a:srgbClr val="FFFFFF"/>
                </a:solidFill>
                <a:latin typeface="Canva Sans Italics"/>
                <a:ea typeface="Canva Sans Italics"/>
                <a:cs typeface="Canva Sans Italics"/>
                <a:sym typeface="Canva Sans Italics"/>
              </a:rPr>
              <a:t>perlu</a:t>
            </a:r>
            <a:r>
              <a:rPr lang="en-US" sz="2100" i="1" dirty="0">
                <a:solidFill>
                  <a:srgbClr val="FFFFFF"/>
                </a:solidFill>
                <a:latin typeface="Canva Sans Italics"/>
                <a:ea typeface="Canva Sans Italics"/>
                <a:cs typeface="Canva Sans Italics"/>
                <a:sym typeface="Canva Sans Italics"/>
              </a:rPr>
              <a:t> setting hyperparameter tuning </a:t>
            </a:r>
            <a:r>
              <a:rPr lang="en-US" sz="2100" i="1" dirty="0" err="1">
                <a:solidFill>
                  <a:srgbClr val="FFFFFF"/>
                </a:solidFill>
                <a:latin typeface="Canva Sans Italics"/>
                <a:ea typeface="Canva Sans Italics"/>
                <a:cs typeface="Canva Sans Italics"/>
                <a:sym typeface="Canva Sans Italics"/>
              </a:rPr>
              <a:t>lebih</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lanjut</a:t>
            </a:r>
            <a:r>
              <a:rPr lang="en-US" sz="2100" i="1" dirty="0">
                <a:solidFill>
                  <a:srgbClr val="FFFFFF"/>
                </a:solidFill>
                <a:latin typeface="Canva Sans Italics"/>
                <a:ea typeface="Canva Sans Italics"/>
                <a:cs typeface="Canva Sans Italics"/>
                <a:sym typeface="Canva Sans Italics"/>
              </a:rPr>
              <a:t> agar </a:t>
            </a:r>
            <a:r>
              <a:rPr lang="en-US" sz="2100" i="1" dirty="0" err="1">
                <a:solidFill>
                  <a:srgbClr val="FFFFFF"/>
                </a:solidFill>
                <a:latin typeface="Canva Sans Italics"/>
                <a:ea typeface="Canva Sans Italics"/>
                <a:cs typeface="Canva Sans Italics"/>
                <a:sym typeface="Canva Sans Italics"/>
              </a:rPr>
              <a:t>dapat</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memperoleh</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hasil</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nilai</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metrik</a:t>
            </a:r>
            <a:r>
              <a:rPr lang="en-US" sz="2100" i="1" dirty="0">
                <a:solidFill>
                  <a:srgbClr val="FFFFFF"/>
                </a:solidFill>
                <a:latin typeface="Canva Sans Italics"/>
                <a:ea typeface="Canva Sans Italics"/>
                <a:cs typeface="Canva Sans Italics"/>
                <a:sym typeface="Canva Sans Italics"/>
              </a:rPr>
              <a:t> yang </a:t>
            </a:r>
            <a:r>
              <a:rPr lang="en-US" sz="2100" i="1" dirty="0" err="1">
                <a:solidFill>
                  <a:srgbClr val="FFFFFF"/>
                </a:solidFill>
                <a:latin typeface="Canva Sans Italics"/>
                <a:ea typeface="Canva Sans Italics"/>
                <a:cs typeface="Canva Sans Italics"/>
                <a:sym typeface="Canva Sans Italics"/>
              </a:rPr>
              <a:t>lebih</a:t>
            </a:r>
            <a:r>
              <a:rPr lang="en-US" sz="2100" i="1" dirty="0">
                <a:solidFill>
                  <a:srgbClr val="FFFFFF"/>
                </a:solidFill>
                <a:latin typeface="Canva Sans Italics"/>
                <a:ea typeface="Canva Sans Italics"/>
                <a:cs typeface="Canva Sans Italics"/>
                <a:sym typeface="Canva Sans Italics"/>
              </a:rPr>
              <a:t> </a:t>
            </a:r>
            <a:r>
              <a:rPr lang="en-US" sz="2100" i="1" dirty="0" err="1">
                <a:solidFill>
                  <a:srgbClr val="FFFFFF"/>
                </a:solidFill>
                <a:latin typeface="Canva Sans Italics"/>
                <a:ea typeface="Canva Sans Italics"/>
                <a:cs typeface="Canva Sans Italics"/>
                <a:sym typeface="Canva Sans Italics"/>
              </a:rPr>
              <a:t>baik</a:t>
            </a:r>
            <a:r>
              <a:rPr lang="en-US" sz="2100" i="1" dirty="0">
                <a:solidFill>
                  <a:srgbClr val="FFFFFF"/>
                </a:solidFill>
                <a:latin typeface="Canva Sans Italics"/>
                <a:ea typeface="Canva Sans Italics"/>
                <a:cs typeface="Canva Sans Italics"/>
                <a:sym typeface="Canva Sans Italics"/>
              </a:rPr>
              <a:t>.</a:t>
            </a:r>
          </a:p>
        </p:txBody>
      </p:sp>
      <p:sp>
        <p:nvSpPr>
          <p:cNvPr id="9" name="TextBox 8">
            <a:extLst>
              <a:ext uri="{FF2B5EF4-FFF2-40B4-BE49-F238E27FC236}">
                <a16:creationId xmlns:a16="http://schemas.microsoft.com/office/drawing/2014/main" id="{F6E06E24-6843-88A4-F524-16BEE7E243BF}"/>
              </a:ext>
            </a:extLst>
          </p:cNvPr>
          <p:cNvSpPr txBox="1"/>
          <p:nvPr/>
        </p:nvSpPr>
        <p:spPr>
          <a:xfrm>
            <a:off x="386647" y="7191687"/>
            <a:ext cx="12344400" cy="1200329"/>
          </a:xfrm>
          <a:prstGeom prst="rect">
            <a:avLst/>
          </a:prstGeom>
          <a:noFill/>
        </p:spPr>
        <p:txBody>
          <a:bodyPr wrap="square">
            <a:spAutoFit/>
          </a:bodyPr>
          <a:lstStyle/>
          <a:p>
            <a:r>
              <a:rPr lang="en-ID" sz="3600" dirty="0">
                <a:solidFill>
                  <a:schemeClr val="bg1"/>
                </a:solidFill>
              </a:rPr>
              <a:t>Link </a:t>
            </a:r>
            <a:r>
              <a:rPr lang="en-ID" sz="3600" dirty="0" err="1">
                <a:solidFill>
                  <a:schemeClr val="bg1"/>
                </a:solidFill>
              </a:rPr>
              <a:t>Youtube</a:t>
            </a:r>
            <a:r>
              <a:rPr lang="en-ID" sz="3600" dirty="0">
                <a:solidFill>
                  <a:schemeClr val="bg1"/>
                </a:solidFill>
              </a:rPr>
              <a:t>:</a:t>
            </a:r>
          </a:p>
          <a:p>
            <a:r>
              <a:rPr lang="en-ID" sz="3600" dirty="0">
                <a:solidFill>
                  <a:schemeClr val="bg1"/>
                </a:solidFill>
              </a:rPr>
              <a:t>https://youtu.be/4cywSOxxrBc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grpSp>
        <p:nvGrpSpPr>
          <p:cNvPr id="2" name="Group 2"/>
          <p:cNvGrpSpPr/>
          <p:nvPr/>
        </p:nvGrpSpPr>
        <p:grpSpPr>
          <a:xfrm>
            <a:off x="5216782" y="-19050"/>
            <a:ext cx="7854437" cy="3970364"/>
            <a:chOff x="0" y="0"/>
            <a:chExt cx="2068658" cy="1045693"/>
          </a:xfrm>
        </p:grpSpPr>
        <p:sp>
          <p:nvSpPr>
            <p:cNvPr id="3" name="Freeform 3"/>
            <p:cNvSpPr/>
            <p:nvPr/>
          </p:nvSpPr>
          <p:spPr>
            <a:xfrm>
              <a:off x="0" y="0"/>
              <a:ext cx="2068658" cy="1045693"/>
            </a:xfrm>
            <a:custGeom>
              <a:avLst/>
              <a:gdLst/>
              <a:ahLst/>
              <a:cxnLst/>
              <a:rect l="l" t="t" r="r" b="b"/>
              <a:pathLst>
                <a:path w="2068658" h="1045693">
                  <a:moveTo>
                    <a:pt x="0" y="0"/>
                  </a:moveTo>
                  <a:lnTo>
                    <a:pt x="2068658" y="0"/>
                  </a:lnTo>
                  <a:lnTo>
                    <a:pt x="2068658" y="1045693"/>
                  </a:lnTo>
                  <a:lnTo>
                    <a:pt x="0" y="1045693"/>
                  </a:lnTo>
                  <a:close/>
                </a:path>
              </a:pathLst>
            </a:custGeom>
            <a:solidFill>
              <a:srgbClr val="FFFFFF"/>
            </a:solidFill>
          </p:spPr>
        </p:sp>
        <p:sp>
          <p:nvSpPr>
            <p:cNvPr id="4" name="TextBox 4"/>
            <p:cNvSpPr txBox="1"/>
            <p:nvPr/>
          </p:nvSpPr>
          <p:spPr>
            <a:xfrm>
              <a:off x="0" y="-38100"/>
              <a:ext cx="2068658" cy="1083793"/>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216782" y="5810250"/>
            <a:ext cx="7854437" cy="2066925"/>
          </a:xfrm>
          <a:prstGeom prst="rect">
            <a:avLst/>
          </a:prstGeom>
        </p:spPr>
        <p:txBody>
          <a:bodyPr lIns="0" tIns="0" rIns="0" bIns="0" rtlCol="0" anchor="t">
            <a:spAutoFit/>
          </a:bodyPr>
          <a:lstStyle/>
          <a:p>
            <a:pPr algn="ctr">
              <a:lnSpc>
                <a:spcPts val="16800"/>
              </a:lnSpc>
            </a:pPr>
            <a:r>
              <a:rPr lang="en-US" sz="12000" b="1">
                <a:solidFill>
                  <a:srgbClr val="FFFFFF"/>
                </a:solidFill>
                <a:latin typeface="Antonio Bold"/>
                <a:ea typeface="Antonio Bold"/>
                <a:cs typeface="Antonio Bold"/>
                <a:sym typeface="Antonio Bold"/>
              </a:rPr>
              <a:t>THANK YOU</a:t>
            </a:r>
          </a:p>
        </p:txBody>
      </p:sp>
      <p:sp>
        <p:nvSpPr>
          <p:cNvPr id="6" name="TextBox 6"/>
          <p:cNvSpPr txBox="1"/>
          <p:nvPr/>
        </p:nvSpPr>
        <p:spPr>
          <a:xfrm>
            <a:off x="5216782" y="4343400"/>
            <a:ext cx="7854437" cy="1724025"/>
          </a:xfrm>
          <a:prstGeom prst="rect">
            <a:avLst/>
          </a:prstGeom>
        </p:spPr>
        <p:txBody>
          <a:bodyPr lIns="0" tIns="0" rIns="0" bIns="0" rtlCol="0" anchor="t">
            <a:spAutoFit/>
          </a:bodyPr>
          <a:lstStyle/>
          <a:p>
            <a:pPr algn="ctr">
              <a:lnSpc>
                <a:spcPts val="13200"/>
              </a:lnSpc>
            </a:pPr>
            <a:r>
              <a:rPr lang="en-US" sz="12000" b="1">
                <a:solidFill>
                  <a:srgbClr val="FFFFFF"/>
                </a:solidFill>
                <a:latin typeface="Antonio Bold"/>
                <a:ea typeface="Antonio Bold"/>
                <a:cs typeface="Antonio Bold"/>
                <a:sym typeface="Antonio Bold"/>
              </a:rPr>
              <a:t>THANK YOU</a:t>
            </a:r>
          </a:p>
        </p:txBody>
      </p:sp>
      <p:sp>
        <p:nvSpPr>
          <p:cNvPr id="7" name="TextBox 7"/>
          <p:cNvSpPr txBox="1"/>
          <p:nvPr/>
        </p:nvSpPr>
        <p:spPr>
          <a:xfrm>
            <a:off x="5216782" y="2514600"/>
            <a:ext cx="7854437" cy="1724025"/>
          </a:xfrm>
          <a:prstGeom prst="rect">
            <a:avLst/>
          </a:prstGeom>
        </p:spPr>
        <p:txBody>
          <a:bodyPr lIns="0" tIns="0" rIns="0" bIns="0" rtlCol="0" anchor="t">
            <a:spAutoFit/>
          </a:bodyPr>
          <a:lstStyle/>
          <a:p>
            <a:pPr algn="ctr">
              <a:lnSpc>
                <a:spcPts val="13200"/>
              </a:lnSpc>
            </a:pPr>
            <a:r>
              <a:rPr lang="en-US" sz="12000" b="1">
                <a:solidFill>
                  <a:srgbClr val="174876"/>
                </a:solidFill>
                <a:latin typeface="Antonio Bold"/>
                <a:ea typeface="Antonio Bold"/>
                <a:cs typeface="Antonio Bold"/>
                <a:sym typeface="Antonio Bold"/>
              </a:rPr>
              <a:t>THANK YOU</a:t>
            </a:r>
          </a:p>
        </p:txBody>
      </p:sp>
      <p:sp>
        <p:nvSpPr>
          <p:cNvPr id="8" name="Freeform 8"/>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3105150"/>
            <a:ext cx="7014731" cy="1762760"/>
            <a:chOff x="0" y="0"/>
            <a:chExt cx="1847501" cy="464266"/>
          </a:xfrm>
        </p:grpSpPr>
        <p:sp>
          <p:nvSpPr>
            <p:cNvPr id="4" name="Freeform 4"/>
            <p:cNvSpPr/>
            <p:nvPr/>
          </p:nvSpPr>
          <p:spPr>
            <a:xfrm>
              <a:off x="0" y="0"/>
              <a:ext cx="1847501" cy="464266"/>
            </a:xfrm>
            <a:custGeom>
              <a:avLst/>
              <a:gdLst/>
              <a:ahLst/>
              <a:cxnLst/>
              <a:rect l="l" t="t" r="r" b="b"/>
              <a:pathLst>
                <a:path w="1847501" h="464266">
                  <a:moveTo>
                    <a:pt x="0" y="0"/>
                  </a:moveTo>
                  <a:lnTo>
                    <a:pt x="1847501" y="0"/>
                  </a:lnTo>
                  <a:lnTo>
                    <a:pt x="1847501" y="464266"/>
                  </a:lnTo>
                  <a:lnTo>
                    <a:pt x="0" y="464266"/>
                  </a:lnTo>
                  <a:close/>
                </a:path>
              </a:pathLst>
            </a:custGeom>
            <a:solidFill>
              <a:srgbClr val="FFFFFF"/>
            </a:solidFill>
          </p:spPr>
        </p:sp>
        <p:sp>
          <p:nvSpPr>
            <p:cNvPr id="5" name="TextBox 5"/>
            <p:cNvSpPr txBox="1"/>
            <p:nvPr/>
          </p:nvSpPr>
          <p:spPr>
            <a:xfrm>
              <a:off x="0" y="-38100"/>
              <a:ext cx="1847501" cy="502366"/>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352800" y="2800985"/>
            <a:ext cx="4953000" cy="2066925"/>
          </a:xfrm>
          <a:prstGeom prst="rect">
            <a:avLst/>
          </a:prstGeom>
        </p:spPr>
        <p:txBody>
          <a:bodyPr lIns="0" tIns="0" rIns="0" bIns="0" rtlCol="0" anchor="t">
            <a:spAutoFit/>
          </a:bodyPr>
          <a:lstStyle/>
          <a:p>
            <a:pPr algn="l">
              <a:lnSpc>
                <a:spcPts val="16800"/>
              </a:lnSpc>
            </a:pPr>
            <a:r>
              <a:rPr lang="en-US" sz="12000" b="1" dirty="0">
                <a:solidFill>
                  <a:srgbClr val="174876"/>
                </a:solidFill>
                <a:latin typeface="Antonio Bold"/>
                <a:ea typeface="Antonio Bold"/>
                <a:cs typeface="Antonio Bold"/>
                <a:sym typeface="Antonio Bold"/>
              </a:rPr>
              <a:t>(EDA)</a:t>
            </a:r>
          </a:p>
        </p:txBody>
      </p:sp>
      <p:sp>
        <p:nvSpPr>
          <p:cNvPr id="7" name="TextBox 7"/>
          <p:cNvSpPr txBox="1"/>
          <p:nvPr/>
        </p:nvSpPr>
        <p:spPr>
          <a:xfrm>
            <a:off x="228600" y="441276"/>
            <a:ext cx="8458200" cy="2772998"/>
          </a:xfrm>
          <a:prstGeom prst="rect">
            <a:avLst/>
          </a:prstGeom>
        </p:spPr>
        <p:txBody>
          <a:bodyPr wrap="square" lIns="0" tIns="0" rIns="0" bIns="0" rtlCol="0" anchor="t">
            <a:spAutoFit/>
          </a:bodyPr>
          <a:lstStyle/>
          <a:p>
            <a:pPr algn="l">
              <a:lnSpc>
                <a:spcPts val="10830"/>
              </a:lnSpc>
            </a:pPr>
            <a:r>
              <a:rPr lang="en-US" sz="9846" b="1" dirty="0">
                <a:solidFill>
                  <a:srgbClr val="FFFFFF"/>
                </a:solidFill>
                <a:latin typeface="Antonio Bold"/>
                <a:ea typeface="Antonio Bold"/>
                <a:cs typeface="Antonio Bold"/>
                <a:sym typeface="Antonio Bold"/>
              </a:rPr>
              <a:t>EXPLORATORY DATA ANALYSIS</a:t>
            </a:r>
          </a:p>
        </p:txBody>
      </p:sp>
      <p:sp>
        <p:nvSpPr>
          <p:cNvPr id="8" name="TextBox 8"/>
          <p:cNvSpPr txBox="1"/>
          <p:nvPr/>
        </p:nvSpPr>
        <p:spPr>
          <a:xfrm>
            <a:off x="7628567" y="3214274"/>
            <a:ext cx="9630733" cy="3371215"/>
          </a:xfrm>
          <a:prstGeom prst="rect">
            <a:avLst/>
          </a:prstGeom>
        </p:spPr>
        <p:txBody>
          <a:bodyPr lIns="0" tIns="0" rIns="0" bIns="0" rtlCol="0" anchor="t">
            <a:spAutoFit/>
          </a:bodyPr>
          <a:lstStyle/>
          <a:p>
            <a:pPr algn="l">
              <a:lnSpc>
                <a:spcPts val="3499"/>
              </a:lnSpc>
            </a:pPr>
            <a:r>
              <a:rPr lang="en-US" sz="2499" i="1">
                <a:solidFill>
                  <a:srgbClr val="FFFFFF"/>
                </a:solidFill>
                <a:latin typeface="Canva Sans Italics"/>
                <a:ea typeface="Canva Sans Italics"/>
                <a:cs typeface="Canva Sans Italics"/>
                <a:sym typeface="Canva Sans Italics"/>
              </a:rPr>
              <a:t>Exploratory Data Analysis (EDA) adalah proses awal dalam analisis data yang bertujuan untuk mengeksplorasi dan memahami struktur, pola, hubungan, dan distribusi data sebelum melakukan analisis lebih lanjut atau pembangunan model prediktif. Tujuannya untuk memahami Karakteristik Data,Menemukan Pola dan Hubungan,Pengecekan Missing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3105150"/>
            <a:ext cx="7014731" cy="1762760"/>
            <a:chOff x="0" y="0"/>
            <a:chExt cx="1847501" cy="464266"/>
          </a:xfrm>
        </p:grpSpPr>
        <p:sp>
          <p:nvSpPr>
            <p:cNvPr id="4" name="Freeform 4"/>
            <p:cNvSpPr/>
            <p:nvPr/>
          </p:nvSpPr>
          <p:spPr>
            <a:xfrm>
              <a:off x="0" y="0"/>
              <a:ext cx="1847501" cy="464266"/>
            </a:xfrm>
            <a:custGeom>
              <a:avLst/>
              <a:gdLst/>
              <a:ahLst/>
              <a:cxnLst/>
              <a:rect l="l" t="t" r="r" b="b"/>
              <a:pathLst>
                <a:path w="1847501" h="464266">
                  <a:moveTo>
                    <a:pt x="0" y="0"/>
                  </a:moveTo>
                  <a:lnTo>
                    <a:pt x="1847501" y="0"/>
                  </a:lnTo>
                  <a:lnTo>
                    <a:pt x="1847501" y="464266"/>
                  </a:lnTo>
                  <a:lnTo>
                    <a:pt x="0" y="464266"/>
                  </a:lnTo>
                  <a:close/>
                </a:path>
              </a:pathLst>
            </a:custGeom>
            <a:solidFill>
              <a:srgbClr val="FFFFFF"/>
            </a:solidFill>
          </p:spPr>
        </p:sp>
        <p:sp>
          <p:nvSpPr>
            <p:cNvPr id="5" name="TextBox 5"/>
            <p:cNvSpPr txBox="1"/>
            <p:nvPr/>
          </p:nvSpPr>
          <p:spPr>
            <a:xfrm>
              <a:off x="0" y="-38100"/>
              <a:ext cx="1847501" cy="502366"/>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8188610" y="416420"/>
            <a:ext cx="9070690" cy="5771226"/>
          </a:xfrm>
          <a:custGeom>
            <a:avLst/>
            <a:gdLst/>
            <a:ahLst/>
            <a:cxnLst/>
            <a:rect l="l" t="t" r="r" b="b"/>
            <a:pathLst>
              <a:path w="9070690" h="5771226">
                <a:moveTo>
                  <a:pt x="0" y="0"/>
                </a:moveTo>
                <a:lnTo>
                  <a:pt x="9070690" y="0"/>
                </a:lnTo>
                <a:lnTo>
                  <a:pt x="9070690" y="5771227"/>
                </a:lnTo>
                <a:lnTo>
                  <a:pt x="0" y="5771227"/>
                </a:lnTo>
                <a:lnTo>
                  <a:pt x="0" y="0"/>
                </a:lnTo>
                <a:close/>
              </a:path>
            </a:pathLst>
          </a:custGeom>
          <a:blipFill>
            <a:blip r:embed="rId4"/>
            <a:stretch>
              <a:fillRect/>
            </a:stretch>
          </a:blipFill>
        </p:spPr>
      </p:sp>
      <p:sp>
        <p:nvSpPr>
          <p:cNvPr id="7" name="TextBox 7"/>
          <p:cNvSpPr txBox="1"/>
          <p:nvPr/>
        </p:nvSpPr>
        <p:spPr>
          <a:xfrm>
            <a:off x="267599" y="2924175"/>
            <a:ext cx="8190601" cy="1607748"/>
          </a:xfrm>
          <a:prstGeom prst="rect">
            <a:avLst/>
          </a:prstGeom>
        </p:spPr>
        <p:txBody>
          <a:bodyPr wrap="square" lIns="0" tIns="0" rIns="0" bIns="0" rtlCol="0" anchor="t">
            <a:spAutoFit/>
          </a:bodyPr>
          <a:lstStyle/>
          <a:p>
            <a:pPr algn="l">
              <a:lnSpc>
                <a:spcPts val="13860"/>
              </a:lnSpc>
            </a:pPr>
            <a:r>
              <a:rPr lang="en-US" sz="8000" b="1" dirty="0">
                <a:solidFill>
                  <a:srgbClr val="174876"/>
                </a:solidFill>
                <a:latin typeface="Antonio Bold"/>
                <a:ea typeface="Antonio Bold"/>
                <a:cs typeface="Antonio Bold"/>
                <a:sym typeface="Antonio Bold"/>
              </a:rPr>
              <a:t>VISUALIZATION</a:t>
            </a:r>
          </a:p>
        </p:txBody>
      </p:sp>
      <p:sp>
        <p:nvSpPr>
          <p:cNvPr id="8" name="TextBox 8"/>
          <p:cNvSpPr txBox="1"/>
          <p:nvPr/>
        </p:nvSpPr>
        <p:spPr>
          <a:xfrm>
            <a:off x="304703" y="4864973"/>
            <a:ext cx="7846803" cy="1336713"/>
          </a:xfrm>
          <a:prstGeom prst="rect">
            <a:avLst/>
          </a:prstGeom>
        </p:spPr>
        <p:txBody>
          <a:bodyPr lIns="0" tIns="0" rIns="0" bIns="0" rtlCol="0" anchor="t">
            <a:spAutoFit/>
          </a:bodyPr>
          <a:lstStyle/>
          <a:p>
            <a:pPr algn="l">
              <a:lnSpc>
                <a:spcPts val="10830"/>
              </a:lnSpc>
            </a:pPr>
            <a:r>
              <a:rPr lang="en-US" sz="8000" b="1" dirty="0">
                <a:solidFill>
                  <a:srgbClr val="FFFFFF"/>
                </a:solidFill>
                <a:latin typeface="Antonio Bold"/>
                <a:ea typeface="Antonio Bold"/>
                <a:cs typeface="Antonio Bold"/>
                <a:sym typeface="Antonio Bold"/>
              </a:rPr>
              <a:t>DATA </a:t>
            </a:r>
          </a:p>
        </p:txBody>
      </p:sp>
      <p:sp>
        <p:nvSpPr>
          <p:cNvPr id="9" name="TextBox 9"/>
          <p:cNvSpPr txBox="1"/>
          <p:nvPr/>
        </p:nvSpPr>
        <p:spPr>
          <a:xfrm>
            <a:off x="7908589" y="6430982"/>
            <a:ext cx="9630733" cy="2518925"/>
          </a:xfrm>
          <a:prstGeom prst="rect">
            <a:avLst/>
          </a:prstGeom>
        </p:spPr>
        <p:txBody>
          <a:bodyPr lIns="0" tIns="0" rIns="0" bIns="0" rtlCol="0" anchor="t">
            <a:spAutoFit/>
          </a:bodyPr>
          <a:lstStyle/>
          <a:p>
            <a:pPr algn="l">
              <a:lnSpc>
                <a:spcPts val="3121"/>
              </a:lnSpc>
            </a:pPr>
            <a:r>
              <a:rPr lang="en-US" sz="2229" i="1">
                <a:solidFill>
                  <a:srgbClr val="FFFFFF"/>
                </a:solidFill>
                <a:latin typeface="Canva Sans Italics"/>
                <a:ea typeface="Canva Sans Italics"/>
                <a:cs typeface="Canva Sans Italics"/>
                <a:sym typeface="Canva Sans Italics"/>
              </a:rPr>
              <a:t>Pada Distribusi Data kebanyakan terpusat di Nol yang berarti kemungkinan besar memiliki distribusi skewed (miring), dengan banyak nilai yang cenderung lebih kecil atau lebih dekat ke nol. Dan Distribusi Tidak Normal karena distribusinya terkonsentrasi di satu sisi dan tidak berbentuk lonceng (normal)</a:t>
            </a:r>
          </a:p>
          <a:p>
            <a:pPr algn="l">
              <a:lnSpc>
                <a:spcPts val="3121"/>
              </a:lnSpc>
            </a:pPr>
            <a:endParaRPr lang="en-US" sz="2229" i="1">
              <a:solidFill>
                <a:srgbClr val="FFFFFF"/>
              </a:solidFill>
              <a:latin typeface="Canva Sans Italics"/>
              <a:ea typeface="Canva Sans Italics"/>
              <a:cs typeface="Canva Sans Italics"/>
              <a:sym typeface="Canva Sans Itali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98973" y="1028700"/>
            <a:ext cx="5841551" cy="6061272"/>
          </a:xfrm>
          <a:custGeom>
            <a:avLst/>
            <a:gdLst/>
            <a:ahLst/>
            <a:cxnLst/>
            <a:rect l="l" t="t" r="r" b="b"/>
            <a:pathLst>
              <a:path w="5841551" h="6061272">
                <a:moveTo>
                  <a:pt x="0" y="0"/>
                </a:moveTo>
                <a:lnTo>
                  <a:pt x="5841551" y="0"/>
                </a:lnTo>
                <a:lnTo>
                  <a:pt x="5841551" y="6061272"/>
                </a:lnTo>
                <a:lnTo>
                  <a:pt x="0" y="6061272"/>
                </a:lnTo>
                <a:lnTo>
                  <a:pt x="0" y="0"/>
                </a:lnTo>
                <a:close/>
              </a:path>
            </a:pathLst>
          </a:custGeom>
          <a:blipFill>
            <a:blip r:embed="rId4"/>
            <a:stretch>
              <a:fillRect/>
            </a:stretch>
          </a:blipFill>
        </p:spPr>
      </p:sp>
      <p:sp>
        <p:nvSpPr>
          <p:cNvPr id="4" name="TextBox 4"/>
          <p:cNvSpPr txBox="1"/>
          <p:nvPr/>
        </p:nvSpPr>
        <p:spPr>
          <a:xfrm>
            <a:off x="7741206" y="1264701"/>
            <a:ext cx="9957362" cy="5551170"/>
          </a:xfrm>
          <a:prstGeom prst="rect">
            <a:avLst/>
          </a:prstGeom>
        </p:spPr>
        <p:txBody>
          <a:bodyPr lIns="0" tIns="0" rIns="0" bIns="0" rtlCol="0" anchor="t">
            <a:spAutoFit/>
          </a:bodyPr>
          <a:lstStyle/>
          <a:p>
            <a:pPr algn="l">
              <a:lnSpc>
                <a:spcPts val="2940"/>
              </a:lnSpc>
            </a:pPr>
            <a:r>
              <a:rPr lang="en-US" sz="2100" i="1">
                <a:solidFill>
                  <a:srgbClr val="FFFFFF"/>
                </a:solidFill>
                <a:latin typeface="Canva Sans Italics"/>
                <a:ea typeface="Canva Sans Italics"/>
                <a:cs typeface="Canva Sans Italics"/>
                <a:sym typeface="Canva Sans Italics"/>
              </a:rPr>
              <a:t>Pada fitur 2001 menunjukkan distribusi miring dengan sebagian besar data terkonsentrasi pada nilai yang lebih rendah dan beberapa nilai yang sangat tinggi di sisi kanan. Fitur 49.94357 menunjukkan distribusi yang sangat miring ke kanan, dengan banyak nilai yang sangat rendah dan beberapa nilai ekstrem yang sangat tinggi.</a:t>
            </a:r>
          </a:p>
          <a:p>
            <a:pPr algn="l">
              <a:lnSpc>
                <a:spcPts val="2940"/>
              </a:lnSpc>
            </a:pPr>
            <a:r>
              <a:rPr lang="en-US" sz="2100" i="1">
                <a:solidFill>
                  <a:srgbClr val="FFFFFF"/>
                </a:solidFill>
                <a:latin typeface="Canva Sans Italics"/>
                <a:ea typeface="Canva Sans Italics"/>
                <a:cs typeface="Canva Sans Italics"/>
                <a:sym typeface="Canva Sans Italics"/>
              </a:rPr>
              <a:t>Fitur '21.47114' dan '73.0775' memiliki distribusi yang lebih normal (kurang miring), menunjukkan lebih banyak data terdistribusi di sekitar nilai tengah.</a:t>
            </a:r>
          </a:p>
          <a:p>
            <a:pPr algn="l">
              <a:lnSpc>
                <a:spcPts val="2940"/>
              </a:lnSpc>
            </a:pPr>
            <a:endParaRPr lang="en-US" sz="2100" i="1">
              <a:solidFill>
                <a:srgbClr val="FFFFFF"/>
              </a:solidFill>
              <a:latin typeface="Canva Sans Italics"/>
              <a:ea typeface="Canva Sans Italics"/>
              <a:cs typeface="Canva Sans Italics"/>
              <a:sym typeface="Canva Sans Italics"/>
            </a:endParaRPr>
          </a:p>
          <a:p>
            <a:pPr algn="l">
              <a:lnSpc>
                <a:spcPts val="2940"/>
              </a:lnSpc>
            </a:pPr>
            <a:r>
              <a:rPr lang="en-US" sz="2100" i="1">
                <a:solidFill>
                  <a:srgbClr val="FFFFFF"/>
                </a:solidFill>
                <a:latin typeface="Canva Sans Italics"/>
                <a:ea typeface="Canva Sans Italics"/>
                <a:cs typeface="Canva Sans Italics"/>
                <a:sym typeface="Canva Sans Italics"/>
              </a:rPr>
              <a:t>Namun pada Fitur 2001 memiliki korelasi yang cukup kuat dengan '49.94357' dan '73.0775'. Fitur '49.94357' dan '73.0775' juga memiliki korelasi positif yang cukup tinggi.</a:t>
            </a:r>
          </a:p>
          <a:p>
            <a:pPr algn="l">
              <a:lnSpc>
                <a:spcPts val="2940"/>
              </a:lnSpc>
            </a:pPr>
            <a:r>
              <a:rPr lang="en-US" sz="2100" i="1">
                <a:solidFill>
                  <a:srgbClr val="FFFFFF"/>
                </a:solidFill>
                <a:latin typeface="Canva Sans Italics"/>
                <a:ea typeface="Canva Sans Italics"/>
                <a:cs typeface="Canva Sans Italics"/>
                <a:sym typeface="Canva Sans Italics"/>
              </a:rPr>
              <a:t>Fitur '49.94357' dan '21.47114' tidak memiliki korelasi sangat kuat karena lebih tersebar.</a:t>
            </a:r>
          </a:p>
          <a:p>
            <a:pPr algn="l">
              <a:lnSpc>
                <a:spcPts val="2940"/>
              </a:lnSpc>
            </a:pPr>
            <a:endParaRPr lang="en-US" sz="2100" i="1">
              <a:solidFill>
                <a:srgbClr val="FFFFFF"/>
              </a:solidFill>
              <a:latin typeface="Canva Sans Italics"/>
              <a:ea typeface="Canva Sans Italics"/>
              <a:cs typeface="Canva Sans Italics"/>
              <a:sym typeface="Canva Sans Itali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52471" y="1828975"/>
            <a:ext cx="8791529" cy="5044140"/>
          </a:xfrm>
          <a:custGeom>
            <a:avLst/>
            <a:gdLst/>
            <a:ahLst/>
            <a:cxnLst/>
            <a:rect l="l" t="t" r="r" b="b"/>
            <a:pathLst>
              <a:path w="8791529" h="5044140">
                <a:moveTo>
                  <a:pt x="0" y="0"/>
                </a:moveTo>
                <a:lnTo>
                  <a:pt x="8791529" y="0"/>
                </a:lnTo>
                <a:lnTo>
                  <a:pt x="8791529" y="5044139"/>
                </a:lnTo>
                <a:lnTo>
                  <a:pt x="0" y="5044139"/>
                </a:lnTo>
                <a:lnTo>
                  <a:pt x="0" y="0"/>
                </a:lnTo>
                <a:close/>
              </a:path>
            </a:pathLst>
          </a:custGeom>
          <a:blipFill>
            <a:blip r:embed="rId4"/>
            <a:stretch>
              <a:fillRect/>
            </a:stretch>
          </a:blipFill>
        </p:spPr>
      </p:sp>
      <p:sp>
        <p:nvSpPr>
          <p:cNvPr id="4" name="TextBox 4"/>
          <p:cNvSpPr txBox="1"/>
          <p:nvPr/>
        </p:nvSpPr>
        <p:spPr>
          <a:xfrm>
            <a:off x="9496471" y="2095725"/>
            <a:ext cx="8791529" cy="4072581"/>
          </a:xfrm>
          <a:prstGeom prst="rect">
            <a:avLst/>
          </a:prstGeom>
        </p:spPr>
        <p:txBody>
          <a:bodyPr lIns="0" tIns="0" rIns="0" bIns="0" rtlCol="0" anchor="t">
            <a:spAutoFit/>
          </a:bodyPr>
          <a:lstStyle/>
          <a:p>
            <a:pPr algn="l">
              <a:lnSpc>
                <a:spcPts val="2557"/>
              </a:lnSpc>
            </a:pPr>
            <a:r>
              <a:rPr lang="en-US" sz="1827" i="1">
                <a:solidFill>
                  <a:srgbClr val="FFFFFF"/>
                </a:solidFill>
                <a:latin typeface="Canva Sans Italics"/>
                <a:ea typeface="Canva Sans Italics"/>
                <a:cs typeface="Canva Sans Italics"/>
                <a:sym typeface="Canva Sans Italics"/>
              </a:rPr>
              <a:t>Pada fitur 2001 memiliki banyak outliers yang berarti adanya nilai ekstrem yang lebih tinggi daripada sebagian besar data lainnya. </a:t>
            </a:r>
          </a:p>
          <a:p>
            <a:pPr algn="l">
              <a:lnSpc>
                <a:spcPts val="2557"/>
              </a:lnSpc>
            </a:pPr>
            <a:endParaRPr lang="en-US" sz="1827" i="1">
              <a:solidFill>
                <a:srgbClr val="FFFFFF"/>
              </a:solidFill>
              <a:latin typeface="Canva Sans Italics"/>
              <a:ea typeface="Canva Sans Italics"/>
              <a:cs typeface="Canva Sans Italics"/>
              <a:sym typeface="Canva Sans Italics"/>
            </a:endParaRPr>
          </a:p>
          <a:p>
            <a:pPr algn="l">
              <a:lnSpc>
                <a:spcPts val="2557"/>
              </a:lnSpc>
            </a:pPr>
            <a:r>
              <a:rPr lang="en-US" sz="1827" i="1">
                <a:solidFill>
                  <a:srgbClr val="FFFFFF"/>
                </a:solidFill>
                <a:latin typeface="Canva Sans Italics"/>
                <a:ea typeface="Canva Sans Italics"/>
                <a:cs typeface="Canva Sans Italics"/>
                <a:sym typeface="Canva Sans Italics"/>
              </a:rPr>
              <a:t>Fitur '49.94357' Memiliki beberapa outliers di kedua sisi (kiri dan kanan), menandakan adanya nilai yang sangat rendah atau tinggi.</a:t>
            </a:r>
          </a:p>
          <a:p>
            <a:pPr algn="l">
              <a:lnSpc>
                <a:spcPts val="2557"/>
              </a:lnSpc>
            </a:pPr>
            <a:endParaRPr lang="en-US" sz="1827" i="1">
              <a:solidFill>
                <a:srgbClr val="FFFFFF"/>
              </a:solidFill>
              <a:latin typeface="Canva Sans Italics"/>
              <a:ea typeface="Canva Sans Italics"/>
              <a:cs typeface="Canva Sans Italics"/>
              <a:sym typeface="Canva Sans Italics"/>
            </a:endParaRPr>
          </a:p>
          <a:p>
            <a:pPr algn="l">
              <a:lnSpc>
                <a:spcPts val="2557"/>
              </a:lnSpc>
            </a:pPr>
            <a:r>
              <a:rPr lang="en-US" sz="1827" i="1">
                <a:solidFill>
                  <a:srgbClr val="FFFFFF"/>
                </a:solidFill>
                <a:latin typeface="Canva Sans Italics"/>
                <a:ea typeface="Canva Sans Italics"/>
                <a:cs typeface="Canva Sans Italics"/>
                <a:sym typeface="Canva Sans Italics"/>
              </a:rPr>
              <a:t>Fitur '21.47114' Tidak ada outliers besar pada fitur ini, yang menunjukkan data lebih terdistribusi normal.</a:t>
            </a:r>
          </a:p>
          <a:p>
            <a:pPr algn="l">
              <a:lnSpc>
                <a:spcPts val="2557"/>
              </a:lnSpc>
            </a:pPr>
            <a:endParaRPr lang="en-US" sz="1827" i="1">
              <a:solidFill>
                <a:srgbClr val="FFFFFF"/>
              </a:solidFill>
              <a:latin typeface="Canva Sans Italics"/>
              <a:ea typeface="Canva Sans Italics"/>
              <a:cs typeface="Canva Sans Italics"/>
              <a:sym typeface="Canva Sans Italics"/>
            </a:endParaRPr>
          </a:p>
          <a:p>
            <a:pPr algn="l">
              <a:lnSpc>
                <a:spcPts val="2557"/>
              </a:lnSpc>
            </a:pPr>
            <a:r>
              <a:rPr lang="en-US" sz="1827" i="1">
                <a:solidFill>
                  <a:srgbClr val="FFFFFF"/>
                </a:solidFill>
                <a:latin typeface="Canva Sans Italics"/>
                <a:ea typeface="Canva Sans Italics"/>
                <a:cs typeface="Canva Sans Italics"/>
                <a:sym typeface="Canva Sans Italics"/>
              </a:rPr>
              <a:t>Fitur '73.0775' Ada outliers pada sisi kanan, menunjukkan nilai yang sangat besar</a:t>
            </a:r>
          </a:p>
          <a:p>
            <a:pPr algn="l">
              <a:lnSpc>
                <a:spcPts val="2557"/>
              </a:lnSpc>
            </a:pPr>
            <a:endParaRPr lang="en-US" sz="1827" i="1">
              <a:solidFill>
                <a:srgbClr val="FFFFFF"/>
              </a:solidFill>
              <a:latin typeface="Canva Sans Italics"/>
              <a:ea typeface="Canva Sans Italics"/>
              <a:cs typeface="Canva Sans Italics"/>
              <a:sym typeface="Canva Sans Itali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96427" y="1509039"/>
            <a:ext cx="7048907" cy="5145702"/>
          </a:xfrm>
          <a:custGeom>
            <a:avLst/>
            <a:gdLst/>
            <a:ahLst/>
            <a:cxnLst/>
            <a:rect l="l" t="t" r="r" b="b"/>
            <a:pathLst>
              <a:path w="7048907" h="5145702">
                <a:moveTo>
                  <a:pt x="0" y="0"/>
                </a:moveTo>
                <a:lnTo>
                  <a:pt x="7048907" y="0"/>
                </a:lnTo>
                <a:lnTo>
                  <a:pt x="7048907" y="5145702"/>
                </a:lnTo>
                <a:lnTo>
                  <a:pt x="0" y="5145702"/>
                </a:lnTo>
                <a:lnTo>
                  <a:pt x="0" y="0"/>
                </a:lnTo>
                <a:close/>
              </a:path>
            </a:pathLst>
          </a:custGeom>
          <a:blipFill>
            <a:blip r:embed="rId4"/>
            <a:stretch>
              <a:fillRect/>
            </a:stretch>
          </a:blipFill>
        </p:spPr>
      </p:sp>
      <p:sp>
        <p:nvSpPr>
          <p:cNvPr id="4" name="TextBox 4"/>
          <p:cNvSpPr txBox="1"/>
          <p:nvPr/>
        </p:nvSpPr>
        <p:spPr>
          <a:xfrm>
            <a:off x="7592325" y="1209585"/>
            <a:ext cx="10695675" cy="6665595"/>
          </a:xfrm>
          <a:prstGeom prst="rect">
            <a:avLst/>
          </a:prstGeom>
        </p:spPr>
        <p:txBody>
          <a:bodyPr lIns="0" tIns="0" rIns="0" bIns="0" rtlCol="0" anchor="t">
            <a:spAutoFit/>
          </a:bodyPr>
          <a:lstStyle/>
          <a:p>
            <a:pPr algn="l">
              <a:lnSpc>
                <a:spcPts val="2940"/>
              </a:lnSpc>
            </a:pPr>
            <a:r>
              <a:rPr lang="en-US" sz="2100" i="1">
                <a:solidFill>
                  <a:srgbClr val="FFFFFF"/>
                </a:solidFill>
                <a:latin typeface="Canva Sans Italics"/>
                <a:ea typeface="Canva Sans Italics"/>
                <a:cs typeface="Canva Sans Italics"/>
                <a:sym typeface="Canva Sans Italics"/>
              </a:rPr>
              <a:t>Fitur '2001' memiliki distribusi sangat miring ke kanan Sebagian besar data terkonsentrasi pada nilai tahun yang lebih rendah, dengan lonjakan yang tajam setelah sekitar tahun 2000.</a:t>
            </a:r>
          </a:p>
          <a:p>
            <a:pPr algn="l">
              <a:lnSpc>
                <a:spcPts val="2940"/>
              </a:lnSpc>
            </a:pPr>
            <a:endParaRPr lang="en-US" sz="2100" i="1">
              <a:solidFill>
                <a:srgbClr val="FFFFFF"/>
              </a:solidFill>
              <a:latin typeface="Canva Sans Italics"/>
              <a:ea typeface="Canva Sans Italics"/>
              <a:cs typeface="Canva Sans Italics"/>
              <a:sym typeface="Canva Sans Italics"/>
            </a:endParaRPr>
          </a:p>
          <a:p>
            <a:pPr algn="l">
              <a:lnSpc>
                <a:spcPts val="2940"/>
              </a:lnSpc>
            </a:pPr>
            <a:r>
              <a:rPr lang="en-US" sz="2100" i="1">
                <a:solidFill>
                  <a:srgbClr val="FFFFFF"/>
                </a:solidFill>
                <a:latin typeface="Canva Sans Italics"/>
                <a:ea typeface="Canva Sans Italics"/>
                <a:cs typeface="Canva Sans Italics"/>
                <a:sym typeface="Canva Sans Italics"/>
              </a:rPr>
              <a:t>Fitur '49.94357' juga Distribusi miring ke kanan (right skewed), dengan puncak distribusi pada nilai sekitar 35-40. Namun Sebagian besar data terfokus pada nilai yang lebih rendah, dan ada beberapa nilai yang lebih tinggi yang lebih jarang (outliers).</a:t>
            </a:r>
          </a:p>
          <a:p>
            <a:pPr algn="l">
              <a:lnSpc>
                <a:spcPts val="2940"/>
              </a:lnSpc>
            </a:pPr>
            <a:endParaRPr lang="en-US" sz="2100" i="1">
              <a:solidFill>
                <a:srgbClr val="FFFFFF"/>
              </a:solidFill>
              <a:latin typeface="Canva Sans Italics"/>
              <a:ea typeface="Canva Sans Italics"/>
              <a:cs typeface="Canva Sans Italics"/>
              <a:sym typeface="Canva Sans Italics"/>
            </a:endParaRPr>
          </a:p>
          <a:p>
            <a:pPr algn="l">
              <a:lnSpc>
                <a:spcPts val="2940"/>
              </a:lnSpc>
            </a:pPr>
            <a:r>
              <a:rPr lang="en-US" sz="2100" i="1">
                <a:solidFill>
                  <a:srgbClr val="FFFFFF"/>
                </a:solidFill>
                <a:latin typeface="Canva Sans Italics"/>
                <a:ea typeface="Canva Sans Italics"/>
                <a:cs typeface="Canva Sans Italics"/>
                <a:sym typeface="Canva Sans Italics"/>
              </a:rPr>
              <a:t>Fitur '21.47114' Distribusi dengan pola mirip distribusi normal namun Ada sedikit nilai ekstrem di kedua sisi, tetapi mayoritas data terdistribusi di sekitar nilai 0</a:t>
            </a:r>
          </a:p>
          <a:p>
            <a:pPr algn="l">
              <a:lnSpc>
                <a:spcPts val="2940"/>
              </a:lnSpc>
            </a:pPr>
            <a:endParaRPr lang="en-US" sz="2100" i="1">
              <a:solidFill>
                <a:srgbClr val="FFFFFF"/>
              </a:solidFill>
              <a:latin typeface="Canva Sans Italics"/>
              <a:ea typeface="Canva Sans Italics"/>
              <a:cs typeface="Canva Sans Italics"/>
              <a:sym typeface="Canva Sans Italics"/>
            </a:endParaRPr>
          </a:p>
          <a:p>
            <a:pPr algn="l">
              <a:lnSpc>
                <a:spcPts val="2940"/>
              </a:lnSpc>
            </a:pPr>
            <a:endParaRPr lang="en-US" sz="2100" i="1">
              <a:solidFill>
                <a:srgbClr val="FFFFFF"/>
              </a:solidFill>
              <a:latin typeface="Canva Sans Italics"/>
              <a:ea typeface="Canva Sans Italics"/>
              <a:cs typeface="Canva Sans Italics"/>
              <a:sym typeface="Canva Sans Italics"/>
            </a:endParaRPr>
          </a:p>
          <a:p>
            <a:pPr algn="l">
              <a:lnSpc>
                <a:spcPts val="2940"/>
              </a:lnSpc>
            </a:pPr>
            <a:r>
              <a:rPr lang="en-US" sz="2100" i="1">
                <a:solidFill>
                  <a:srgbClr val="FFFFFF"/>
                </a:solidFill>
                <a:latin typeface="Canva Sans Italics"/>
                <a:ea typeface="Canva Sans Italics"/>
                <a:cs typeface="Canva Sans Italics"/>
                <a:sym typeface="Canva Sans Italics"/>
              </a:rPr>
              <a:t>Fitur '73.0775' Distribusi miring ke kanan (right skewed). Sebagian besar data terkonsentrasi pada nilai yang lebih rendah (sekitar 0-100), dengan sedikit data yang lebih tinggi (outliers di sisi kanan)</a:t>
            </a:r>
          </a:p>
          <a:p>
            <a:pPr algn="l">
              <a:lnSpc>
                <a:spcPts val="2940"/>
              </a:lnSpc>
            </a:pPr>
            <a:endParaRPr lang="en-US" sz="2100" i="1">
              <a:solidFill>
                <a:srgbClr val="FFFFFF"/>
              </a:solidFill>
              <a:latin typeface="Canva Sans Italics"/>
              <a:ea typeface="Canva Sans Italics"/>
              <a:cs typeface="Canva Sans Italics"/>
              <a:sym typeface="Canva Sans Itali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3105150"/>
            <a:ext cx="7014731" cy="1762760"/>
            <a:chOff x="0" y="0"/>
            <a:chExt cx="1847501" cy="464266"/>
          </a:xfrm>
        </p:grpSpPr>
        <p:sp>
          <p:nvSpPr>
            <p:cNvPr id="4" name="Freeform 4"/>
            <p:cNvSpPr/>
            <p:nvPr/>
          </p:nvSpPr>
          <p:spPr>
            <a:xfrm>
              <a:off x="0" y="0"/>
              <a:ext cx="1847501" cy="464266"/>
            </a:xfrm>
            <a:custGeom>
              <a:avLst/>
              <a:gdLst/>
              <a:ahLst/>
              <a:cxnLst/>
              <a:rect l="l" t="t" r="r" b="b"/>
              <a:pathLst>
                <a:path w="1847501" h="464266">
                  <a:moveTo>
                    <a:pt x="0" y="0"/>
                  </a:moveTo>
                  <a:lnTo>
                    <a:pt x="1847501" y="0"/>
                  </a:lnTo>
                  <a:lnTo>
                    <a:pt x="1847501" y="464266"/>
                  </a:lnTo>
                  <a:lnTo>
                    <a:pt x="0" y="464266"/>
                  </a:lnTo>
                  <a:close/>
                </a:path>
              </a:pathLst>
            </a:custGeom>
            <a:solidFill>
              <a:srgbClr val="FFFFFF"/>
            </a:solidFill>
          </p:spPr>
        </p:sp>
        <p:sp>
          <p:nvSpPr>
            <p:cNvPr id="5" name="TextBox 5"/>
            <p:cNvSpPr txBox="1"/>
            <p:nvPr/>
          </p:nvSpPr>
          <p:spPr>
            <a:xfrm>
              <a:off x="0" y="-38100"/>
              <a:ext cx="1847501" cy="502366"/>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209570" y="3090449"/>
            <a:ext cx="11089072" cy="1359411"/>
          </a:xfrm>
          <a:prstGeom prst="rect">
            <a:avLst/>
          </a:prstGeom>
        </p:spPr>
        <p:txBody>
          <a:bodyPr lIns="0" tIns="0" rIns="0" bIns="0" rtlCol="0" anchor="t">
            <a:spAutoFit/>
          </a:bodyPr>
          <a:lstStyle/>
          <a:p>
            <a:pPr algn="l">
              <a:lnSpc>
                <a:spcPts val="11621"/>
              </a:lnSpc>
            </a:pPr>
            <a:r>
              <a:rPr lang="en-US" sz="6600" b="1" dirty="0">
                <a:solidFill>
                  <a:srgbClr val="174876"/>
                </a:solidFill>
                <a:latin typeface="Antonio Bold"/>
                <a:ea typeface="Antonio Bold"/>
                <a:cs typeface="Antonio Bold"/>
                <a:sym typeface="Antonio Bold"/>
              </a:rPr>
              <a:t>(BASIS FUNCTION)</a:t>
            </a:r>
          </a:p>
        </p:txBody>
      </p:sp>
      <p:sp>
        <p:nvSpPr>
          <p:cNvPr id="7" name="TextBox 7"/>
          <p:cNvSpPr txBox="1"/>
          <p:nvPr/>
        </p:nvSpPr>
        <p:spPr>
          <a:xfrm>
            <a:off x="209570" y="678771"/>
            <a:ext cx="11097175" cy="1329132"/>
          </a:xfrm>
          <a:prstGeom prst="rect">
            <a:avLst/>
          </a:prstGeom>
        </p:spPr>
        <p:txBody>
          <a:bodyPr lIns="0" tIns="0" rIns="0" bIns="0" rtlCol="0" anchor="t">
            <a:spAutoFit/>
          </a:bodyPr>
          <a:lstStyle/>
          <a:p>
            <a:pPr algn="l">
              <a:lnSpc>
                <a:spcPts val="10239"/>
              </a:lnSpc>
            </a:pPr>
            <a:r>
              <a:rPr lang="en-US" sz="9308" b="1" dirty="0">
                <a:solidFill>
                  <a:srgbClr val="FFFFFF"/>
                </a:solidFill>
                <a:latin typeface="Antonio Bold"/>
                <a:ea typeface="Antonio Bold"/>
                <a:cs typeface="Antonio Bold"/>
                <a:sym typeface="Antonio Bold"/>
              </a:rPr>
              <a:t>POLYNOMIAL REGRESSION</a:t>
            </a:r>
          </a:p>
        </p:txBody>
      </p:sp>
      <p:sp>
        <p:nvSpPr>
          <p:cNvPr id="8" name="TextBox 8"/>
          <p:cNvSpPr txBox="1"/>
          <p:nvPr/>
        </p:nvSpPr>
        <p:spPr>
          <a:xfrm>
            <a:off x="9144000" y="3666490"/>
            <a:ext cx="7028723" cy="2896870"/>
          </a:xfrm>
          <a:prstGeom prst="rect">
            <a:avLst/>
          </a:prstGeom>
        </p:spPr>
        <p:txBody>
          <a:bodyPr lIns="0" tIns="0" rIns="0" bIns="0" rtlCol="0" anchor="t">
            <a:spAutoFit/>
          </a:bodyPr>
          <a:lstStyle/>
          <a:p>
            <a:pPr algn="l">
              <a:lnSpc>
                <a:spcPts val="3500"/>
              </a:lnSpc>
            </a:pPr>
            <a:r>
              <a:rPr lang="en-US" sz="2500" i="1">
                <a:solidFill>
                  <a:srgbClr val="FFFFFF"/>
                </a:solidFill>
                <a:latin typeface="Canva Sans Italics"/>
                <a:ea typeface="Canva Sans Italics"/>
                <a:cs typeface="Canva Sans Italics"/>
                <a:sym typeface="Canva Sans Italics"/>
              </a:rPr>
              <a:t>Polynomial Regression adalah jenis regresi yang digunakan untuk memodelkan hubungan non-linier antara fitur (input) dan target (output ). Polynomial Regression menambahkan pangkat fitur, seperti x^2 atau x^3, untuk menangkap pola yang lebih rumit.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78195" y="1422274"/>
            <a:ext cx="9099265" cy="5766659"/>
          </a:xfrm>
          <a:custGeom>
            <a:avLst/>
            <a:gdLst/>
            <a:ahLst/>
            <a:cxnLst/>
            <a:rect l="l" t="t" r="r" b="b"/>
            <a:pathLst>
              <a:path w="9099265" h="5766659">
                <a:moveTo>
                  <a:pt x="0" y="0"/>
                </a:moveTo>
                <a:lnTo>
                  <a:pt x="9099265" y="0"/>
                </a:lnTo>
                <a:lnTo>
                  <a:pt x="9099265" y="5766659"/>
                </a:lnTo>
                <a:lnTo>
                  <a:pt x="0" y="5766659"/>
                </a:lnTo>
                <a:lnTo>
                  <a:pt x="0" y="0"/>
                </a:lnTo>
                <a:close/>
              </a:path>
            </a:pathLst>
          </a:custGeom>
          <a:blipFill>
            <a:blip r:embed="rId4"/>
            <a:stretch>
              <a:fillRect/>
            </a:stretch>
          </a:blipFill>
        </p:spPr>
      </p:sp>
      <p:sp>
        <p:nvSpPr>
          <p:cNvPr id="4" name="TextBox 4"/>
          <p:cNvSpPr txBox="1"/>
          <p:nvPr/>
        </p:nvSpPr>
        <p:spPr>
          <a:xfrm>
            <a:off x="10891163" y="1384174"/>
            <a:ext cx="6782619" cy="2767965"/>
          </a:xfrm>
          <a:prstGeom prst="rect">
            <a:avLst/>
          </a:prstGeom>
        </p:spPr>
        <p:txBody>
          <a:bodyPr lIns="0" tIns="0" rIns="0" bIns="0" rtlCol="0" anchor="t">
            <a:spAutoFit/>
          </a:bodyPr>
          <a:lstStyle/>
          <a:p>
            <a:pPr algn="l">
              <a:lnSpc>
                <a:spcPts val="2940"/>
              </a:lnSpc>
            </a:pPr>
            <a:r>
              <a:rPr lang="en-US" sz="2100" i="1">
                <a:solidFill>
                  <a:srgbClr val="FFFFFF"/>
                </a:solidFill>
                <a:latin typeface="Canva Sans Italics"/>
                <a:ea typeface="Canva Sans Italics"/>
                <a:cs typeface="Canva Sans Italics"/>
                <a:sym typeface="Canva Sans Italics"/>
              </a:rPr>
              <a:t>Polynomial Regression Mean Squared Error (MSE): 452.44972549756955</a:t>
            </a:r>
          </a:p>
          <a:p>
            <a:pPr algn="l">
              <a:lnSpc>
                <a:spcPts val="2940"/>
              </a:lnSpc>
            </a:pPr>
            <a:r>
              <a:rPr lang="en-US" sz="2100" i="1">
                <a:solidFill>
                  <a:srgbClr val="FFFFFF"/>
                </a:solidFill>
                <a:latin typeface="Canva Sans Italics"/>
                <a:ea typeface="Canva Sans Italics"/>
                <a:cs typeface="Canva Sans Italics"/>
                <a:sym typeface="Canva Sans Italics"/>
              </a:rPr>
              <a:t>Polynomial Regression Root Mean Squared Error (RMSE): 21.270865649934642</a:t>
            </a:r>
          </a:p>
          <a:p>
            <a:pPr algn="l">
              <a:lnSpc>
                <a:spcPts val="2940"/>
              </a:lnSpc>
            </a:pPr>
            <a:r>
              <a:rPr lang="en-US" sz="2100" i="1">
                <a:solidFill>
                  <a:srgbClr val="FFFFFF"/>
                </a:solidFill>
                <a:latin typeface="Canva Sans Italics"/>
                <a:ea typeface="Canva Sans Italics"/>
                <a:cs typeface="Canva Sans Italics"/>
                <a:sym typeface="Canva Sans Italics"/>
              </a:rPr>
              <a:t>Polynomial Regression R^2 Score: 0.07095244874873963</a:t>
            </a:r>
          </a:p>
          <a:p>
            <a:pPr algn="l">
              <a:lnSpc>
                <a:spcPts val="2940"/>
              </a:lnSpc>
            </a:pPr>
            <a:endParaRPr lang="en-US" sz="2100" i="1">
              <a:solidFill>
                <a:srgbClr val="FFFFFF"/>
              </a:solidFill>
              <a:latin typeface="Canva Sans Italics"/>
              <a:ea typeface="Canva Sans Italics"/>
              <a:cs typeface="Canva Sans Italics"/>
              <a:sym typeface="Canva Sans Italics"/>
            </a:endParaRPr>
          </a:p>
        </p:txBody>
      </p:sp>
      <p:sp>
        <p:nvSpPr>
          <p:cNvPr id="5" name="TextBox 5"/>
          <p:cNvSpPr txBox="1"/>
          <p:nvPr/>
        </p:nvSpPr>
        <p:spPr>
          <a:xfrm>
            <a:off x="10891163" y="4114039"/>
            <a:ext cx="6368137" cy="4516721"/>
          </a:xfrm>
          <a:prstGeom prst="rect">
            <a:avLst/>
          </a:prstGeom>
        </p:spPr>
        <p:txBody>
          <a:bodyPr lIns="0" tIns="0" rIns="0" bIns="0" rtlCol="0" anchor="t">
            <a:spAutoFit/>
          </a:bodyPr>
          <a:lstStyle/>
          <a:p>
            <a:pPr algn="l">
              <a:lnSpc>
                <a:spcPts val="2760"/>
              </a:lnSpc>
            </a:pPr>
            <a:r>
              <a:rPr lang="en-US" sz="1971" i="1">
                <a:solidFill>
                  <a:srgbClr val="FFFFFF"/>
                </a:solidFill>
                <a:latin typeface="Canva Sans Italics"/>
                <a:ea typeface="Canva Sans Italics"/>
                <a:cs typeface="Canva Sans Italics"/>
                <a:sym typeface="Canva Sans Italics"/>
              </a:rPr>
              <a:t>Model kesulitan dalam memprediksi nilai-nilai yang lebih tinggi dari target. Titik data cenderung terkonsentrasi pada bagian bawah grafik (nilai prediksi mendekati nol).</a:t>
            </a:r>
          </a:p>
          <a:p>
            <a:pPr algn="l">
              <a:lnSpc>
                <a:spcPts val="2760"/>
              </a:lnSpc>
            </a:pPr>
            <a:r>
              <a:rPr lang="en-US" sz="1971" i="1">
                <a:solidFill>
                  <a:srgbClr val="FFFFFF"/>
                </a:solidFill>
                <a:latin typeface="Canva Sans Italics"/>
                <a:ea typeface="Canva Sans Italics"/>
                <a:cs typeface="Canva Sans Italics"/>
                <a:sym typeface="Canva Sans Italics"/>
              </a:rPr>
              <a:t>Nilai MSE Besar yang berarti bahwa model tidak sangat akurat dalam memprediksi data. RMSE juga menunjukkan kesulitan membedakan prediksi dan actual. Dan memiliki nilai R^2 hanya dapat menjelaskan sekitar 7% dari variabilitas data. Dengan kata lain, model ini tidak cukup baik dalam menjelaskan hubungan antara fitur dan target.</a:t>
            </a:r>
          </a:p>
          <a:p>
            <a:pPr algn="l">
              <a:lnSpc>
                <a:spcPts val="2760"/>
              </a:lnSpc>
            </a:pPr>
            <a:r>
              <a:rPr lang="en-US" sz="1971" i="1">
                <a:solidFill>
                  <a:srgbClr val="FFFFFF"/>
                </a:solidFill>
                <a:latin typeface="Canva Sans Italics"/>
                <a:ea typeface="Canva Sans Italics"/>
                <a:cs typeface="Canva Sans Italics"/>
                <a:sym typeface="Canva Sans Italics"/>
              </a:rPr>
              <a:t>Model underfitting karena terlalu sederhana.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4876"/>
        </a:solidFill>
        <a:effectLst/>
      </p:bgPr>
    </p:bg>
    <p:spTree>
      <p:nvGrpSpPr>
        <p:cNvPr id="1" name=""/>
        <p:cNvGrpSpPr/>
        <p:nvPr/>
      </p:nvGrpSpPr>
      <p:grpSpPr>
        <a:xfrm>
          <a:off x="0" y="0"/>
          <a:ext cx="0" cy="0"/>
          <a:chOff x="0" y="0"/>
          <a:chExt cx="0" cy="0"/>
        </a:xfrm>
      </p:grpSpPr>
      <p:sp>
        <p:nvSpPr>
          <p:cNvPr id="2" name="Freeform 2"/>
          <p:cNvSpPr/>
          <p:nvPr/>
        </p:nvSpPr>
        <p:spPr>
          <a:xfrm>
            <a:off x="16689365" y="8706229"/>
            <a:ext cx="569935" cy="552071"/>
          </a:xfrm>
          <a:custGeom>
            <a:avLst/>
            <a:gdLst/>
            <a:ahLst/>
            <a:cxnLst/>
            <a:rect l="l" t="t" r="r" b="b"/>
            <a:pathLst>
              <a:path w="569935" h="552071">
                <a:moveTo>
                  <a:pt x="0" y="0"/>
                </a:moveTo>
                <a:lnTo>
                  <a:pt x="569935" y="0"/>
                </a:lnTo>
                <a:lnTo>
                  <a:pt x="569935" y="552071"/>
                </a:lnTo>
                <a:lnTo>
                  <a:pt x="0" y="552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3105150"/>
            <a:ext cx="7014731" cy="1762760"/>
            <a:chOff x="0" y="0"/>
            <a:chExt cx="1847501" cy="464266"/>
          </a:xfrm>
        </p:grpSpPr>
        <p:sp>
          <p:nvSpPr>
            <p:cNvPr id="4" name="Freeform 4"/>
            <p:cNvSpPr/>
            <p:nvPr/>
          </p:nvSpPr>
          <p:spPr>
            <a:xfrm>
              <a:off x="0" y="0"/>
              <a:ext cx="1847501" cy="464266"/>
            </a:xfrm>
            <a:custGeom>
              <a:avLst/>
              <a:gdLst/>
              <a:ahLst/>
              <a:cxnLst/>
              <a:rect l="l" t="t" r="r" b="b"/>
              <a:pathLst>
                <a:path w="1847501" h="464266">
                  <a:moveTo>
                    <a:pt x="0" y="0"/>
                  </a:moveTo>
                  <a:lnTo>
                    <a:pt x="1847501" y="0"/>
                  </a:lnTo>
                  <a:lnTo>
                    <a:pt x="1847501" y="464266"/>
                  </a:lnTo>
                  <a:lnTo>
                    <a:pt x="0" y="464266"/>
                  </a:lnTo>
                  <a:close/>
                </a:path>
              </a:pathLst>
            </a:custGeom>
            <a:solidFill>
              <a:srgbClr val="FFFFFF"/>
            </a:solidFill>
          </p:spPr>
        </p:sp>
        <p:sp>
          <p:nvSpPr>
            <p:cNvPr id="5" name="TextBox 5"/>
            <p:cNvSpPr txBox="1"/>
            <p:nvPr/>
          </p:nvSpPr>
          <p:spPr>
            <a:xfrm>
              <a:off x="0" y="-38100"/>
              <a:ext cx="1847501" cy="502366"/>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344120" y="3187077"/>
            <a:ext cx="11089072" cy="1427457"/>
          </a:xfrm>
          <a:prstGeom prst="rect">
            <a:avLst/>
          </a:prstGeom>
        </p:spPr>
        <p:txBody>
          <a:bodyPr lIns="0" tIns="0" rIns="0" bIns="0" rtlCol="0" anchor="t">
            <a:spAutoFit/>
          </a:bodyPr>
          <a:lstStyle/>
          <a:p>
            <a:pPr algn="l">
              <a:lnSpc>
                <a:spcPts val="11621"/>
              </a:lnSpc>
            </a:pPr>
            <a:r>
              <a:rPr lang="en-US" sz="8300" b="1">
                <a:solidFill>
                  <a:srgbClr val="174876"/>
                </a:solidFill>
                <a:latin typeface="Antonio Bold"/>
                <a:ea typeface="Antonio Bold"/>
                <a:cs typeface="Antonio Bold"/>
                <a:sym typeface="Antonio Bold"/>
              </a:rPr>
              <a:t>TREE</a:t>
            </a:r>
          </a:p>
        </p:txBody>
      </p:sp>
      <p:sp>
        <p:nvSpPr>
          <p:cNvPr id="7" name="TextBox 7"/>
          <p:cNvSpPr txBox="1"/>
          <p:nvPr/>
        </p:nvSpPr>
        <p:spPr>
          <a:xfrm>
            <a:off x="775609" y="1776018"/>
            <a:ext cx="11097175" cy="1329132"/>
          </a:xfrm>
          <a:prstGeom prst="rect">
            <a:avLst/>
          </a:prstGeom>
        </p:spPr>
        <p:txBody>
          <a:bodyPr lIns="0" tIns="0" rIns="0" bIns="0" rtlCol="0" anchor="t">
            <a:spAutoFit/>
          </a:bodyPr>
          <a:lstStyle/>
          <a:p>
            <a:pPr algn="l">
              <a:lnSpc>
                <a:spcPts val="10239"/>
              </a:lnSpc>
            </a:pPr>
            <a:r>
              <a:rPr lang="en-US" sz="9308" b="1">
                <a:solidFill>
                  <a:srgbClr val="FFFFFF"/>
                </a:solidFill>
                <a:latin typeface="Antonio Bold"/>
                <a:ea typeface="Antonio Bold"/>
                <a:cs typeface="Antonio Bold"/>
                <a:sym typeface="Antonio Bold"/>
              </a:rPr>
              <a:t>DECISION</a:t>
            </a:r>
          </a:p>
        </p:txBody>
      </p:sp>
      <p:sp>
        <p:nvSpPr>
          <p:cNvPr id="8" name="TextBox 8"/>
          <p:cNvSpPr txBox="1"/>
          <p:nvPr/>
        </p:nvSpPr>
        <p:spPr>
          <a:xfrm>
            <a:off x="9144000" y="3214370"/>
            <a:ext cx="7028723" cy="1929130"/>
          </a:xfrm>
          <a:prstGeom prst="rect">
            <a:avLst/>
          </a:prstGeom>
        </p:spPr>
        <p:txBody>
          <a:bodyPr lIns="0" tIns="0" rIns="0" bIns="0" rtlCol="0" anchor="t">
            <a:spAutoFit/>
          </a:bodyPr>
          <a:lstStyle/>
          <a:p>
            <a:pPr algn="l">
              <a:lnSpc>
                <a:spcPts val="3500"/>
              </a:lnSpc>
            </a:pPr>
            <a:r>
              <a:rPr lang="en-US" sz="2500" i="1">
                <a:solidFill>
                  <a:srgbClr val="FFFFFF"/>
                </a:solidFill>
                <a:latin typeface="Canva Sans Italics"/>
                <a:ea typeface="Canva Sans Italics"/>
                <a:cs typeface="Canva Sans Italics"/>
                <a:sym typeface="Canva Sans Italics"/>
              </a:rPr>
              <a:t>Decision Tree Regression adalah metode regresi yang menggunakan struktur pohon keputusan untuk memodelkan hubungan antara fitur (input) dan target (output).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1160</Words>
  <Application>Microsoft Office PowerPoint</Application>
  <PresentationFormat>Custom</PresentationFormat>
  <Paragraphs>72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Canva Sans</vt:lpstr>
      <vt:lpstr>Canva Sans Italics</vt:lpstr>
      <vt:lpstr>Calibri</vt:lpstr>
      <vt:lpstr>Arial</vt:lpstr>
      <vt:lpstr>Antonio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Tech Startup Introduction Pitch Presentation</dc:title>
  <cp:lastModifiedBy>Lenovo Ideapad 3</cp:lastModifiedBy>
  <cp:revision>5</cp:revision>
  <dcterms:created xsi:type="dcterms:W3CDTF">2006-08-16T00:00:00Z</dcterms:created>
  <dcterms:modified xsi:type="dcterms:W3CDTF">2024-11-17T03:00:25Z</dcterms:modified>
  <dc:identifier>DAGWQ_jIilM</dc:identifier>
</cp:coreProperties>
</file>