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ntonio Bold"/>
      <p:regular r:id="rId20"/>
    </p:embeddedFont>
    <p:embeddedFont>
      <p:font typeface="Canva Sans"/>
      <p:regular r:id="rId21"/>
    </p:embeddedFont>
    <p:embeddedFont>
      <p:font typeface="Canva Sans Bold"/>
      <p:regular r:id="rId22"/>
    </p:embeddedFont>
    <p:embeddedFont>
      <p:font typeface="Canva Sans Italics"/>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4835" y="6316636"/>
            <a:ext cx="5338331" cy="3970364"/>
            <a:chOff x="0" y="0"/>
            <a:chExt cx="1405980" cy="1045693"/>
          </a:xfrm>
        </p:grpSpPr>
        <p:sp>
          <p:nvSpPr>
            <p:cNvPr id="3" name="Freeform 3"/>
            <p:cNvSpPr/>
            <p:nvPr/>
          </p:nvSpPr>
          <p:spPr>
            <a:xfrm>
              <a:off x="0" y="0"/>
              <a:ext cx="1405980" cy="1045693"/>
            </a:xfrm>
            <a:custGeom>
              <a:avLst/>
              <a:gdLst/>
              <a:ahLst/>
              <a:cxnLst/>
              <a:rect l="l" t="t" r="r" b="b"/>
              <a:pathLst>
                <a:path w="1405980" h="1045693">
                  <a:moveTo>
                    <a:pt x="0" y="0"/>
                  </a:moveTo>
                  <a:lnTo>
                    <a:pt x="1405980" y="0"/>
                  </a:lnTo>
                  <a:lnTo>
                    <a:pt x="1405980" y="1045693"/>
                  </a:lnTo>
                  <a:lnTo>
                    <a:pt x="0" y="1045693"/>
                  </a:lnTo>
                  <a:close/>
                </a:path>
              </a:pathLst>
            </a:custGeom>
            <a:solidFill>
              <a:srgbClr val="174876"/>
            </a:solidFill>
          </p:spPr>
        </p:sp>
        <p:sp>
          <p:nvSpPr>
            <p:cNvPr id="4" name="TextBox 4"/>
            <p:cNvSpPr txBox="1"/>
            <p:nvPr/>
          </p:nvSpPr>
          <p:spPr>
            <a:xfrm>
              <a:off x="0" y="-57150"/>
              <a:ext cx="1405980" cy="110284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397882" y="6358012"/>
            <a:ext cx="5492237" cy="2360901"/>
          </a:xfrm>
          <a:prstGeom prst="rect">
            <a:avLst/>
          </a:prstGeom>
        </p:spPr>
        <p:txBody>
          <a:bodyPr lIns="0" tIns="0" rIns="0" bIns="0" rtlCol="0" anchor="t">
            <a:spAutoFit/>
          </a:bodyPr>
          <a:lstStyle/>
          <a:p>
            <a:pPr algn="ctr">
              <a:lnSpc>
                <a:spcPts val="9521"/>
              </a:lnSpc>
            </a:pPr>
            <a:r>
              <a:rPr lang="en-US" sz="6801" b="1">
                <a:solidFill>
                  <a:srgbClr val="FFFFFF"/>
                </a:solidFill>
                <a:latin typeface="Antonio Bold"/>
                <a:ea typeface="Antonio Bold"/>
                <a:cs typeface="Antonio Bold"/>
                <a:sym typeface="Antonio Bold"/>
              </a:rPr>
              <a:t>101032380253</a:t>
            </a:r>
          </a:p>
          <a:p>
            <a:pPr algn="ctr">
              <a:lnSpc>
                <a:spcPts val="9521"/>
              </a:lnSpc>
            </a:pPr>
            <a:r>
              <a:rPr lang="en-US" sz="6801" b="1">
                <a:solidFill>
                  <a:srgbClr val="FFFFFF"/>
                </a:solidFill>
                <a:latin typeface="Antonio Bold"/>
                <a:ea typeface="Antonio Bold"/>
                <a:cs typeface="Antonio Bold"/>
                <a:sym typeface="Antonio Bold"/>
              </a:rPr>
              <a:t>TKX-47-01</a:t>
            </a:r>
          </a:p>
        </p:txBody>
      </p:sp>
      <p:sp>
        <p:nvSpPr>
          <p:cNvPr id="6" name="TextBox 6"/>
          <p:cNvSpPr txBox="1"/>
          <p:nvPr/>
        </p:nvSpPr>
        <p:spPr>
          <a:xfrm>
            <a:off x="639044" y="5003151"/>
            <a:ext cx="17305236" cy="1045224"/>
          </a:xfrm>
          <a:prstGeom prst="rect">
            <a:avLst/>
          </a:prstGeom>
        </p:spPr>
        <p:txBody>
          <a:bodyPr lIns="0" tIns="0" rIns="0" bIns="0" rtlCol="0" anchor="t">
            <a:spAutoFit/>
          </a:bodyPr>
          <a:lstStyle/>
          <a:p>
            <a:pPr algn="ctr">
              <a:lnSpc>
                <a:spcPts val="8031"/>
              </a:lnSpc>
            </a:pPr>
            <a:r>
              <a:rPr lang="en-US" sz="7301" b="1">
                <a:solidFill>
                  <a:srgbClr val="174876"/>
                </a:solidFill>
                <a:latin typeface="Antonio Bold"/>
                <a:ea typeface="Antonio Bold"/>
                <a:cs typeface="Antonio Bold"/>
                <a:sym typeface="Antonio Bold"/>
              </a:rPr>
              <a:t>RAISYA ATHAYA KAMILAH</a:t>
            </a:r>
          </a:p>
        </p:txBody>
      </p:sp>
      <p:sp>
        <p:nvSpPr>
          <p:cNvPr id="7" name="TextBox 7"/>
          <p:cNvSpPr txBox="1"/>
          <p:nvPr/>
        </p:nvSpPr>
        <p:spPr>
          <a:xfrm>
            <a:off x="3198941" y="1239811"/>
            <a:ext cx="11890118" cy="5076825"/>
          </a:xfrm>
          <a:prstGeom prst="rect">
            <a:avLst/>
          </a:prstGeom>
        </p:spPr>
        <p:txBody>
          <a:bodyPr lIns="0" tIns="0" rIns="0" bIns="0" rtlCol="0" anchor="t">
            <a:spAutoFit/>
          </a:bodyPr>
          <a:lstStyle/>
          <a:p>
            <a:pPr algn="ctr">
              <a:lnSpc>
                <a:spcPts val="13200"/>
              </a:lnSpc>
            </a:pPr>
            <a:r>
              <a:rPr lang="en-US" sz="12000" b="1">
                <a:solidFill>
                  <a:srgbClr val="174876"/>
                </a:solidFill>
                <a:latin typeface="Antonio Bold"/>
                <a:ea typeface="Antonio Bold"/>
                <a:cs typeface="Antonio Bold"/>
                <a:sym typeface="Antonio Bold"/>
              </a:rPr>
              <a:t>UTS KLASIFIKASI MODEL</a:t>
            </a:r>
          </a:p>
          <a:p>
            <a:pPr algn="ctr">
              <a:lnSpc>
                <a:spcPts val="13200"/>
              </a:lnSpc>
            </a:pPr>
            <a:endParaRPr lang="en-US" sz="12000" b="1">
              <a:solidFill>
                <a:srgbClr val="174876"/>
              </a:solidFill>
              <a:latin typeface="Antonio Bold"/>
              <a:ea typeface="Antonio Bold"/>
              <a:cs typeface="Antonio Bold"/>
              <a:sym typeface="Antonio Bold"/>
            </a:endParaRPr>
          </a:p>
        </p:txBody>
      </p:sp>
      <p:sp>
        <p:nvSpPr>
          <p:cNvPr id="8" name="Freeform 8"/>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68781" y="772026"/>
            <a:ext cx="11301259" cy="5848402"/>
          </a:xfrm>
          <a:custGeom>
            <a:avLst/>
            <a:gdLst/>
            <a:ahLst/>
            <a:cxnLst/>
            <a:rect l="l" t="t" r="r" b="b"/>
            <a:pathLst>
              <a:path w="11301259" h="5848402">
                <a:moveTo>
                  <a:pt x="0" y="0"/>
                </a:moveTo>
                <a:lnTo>
                  <a:pt x="11301259" y="0"/>
                </a:lnTo>
                <a:lnTo>
                  <a:pt x="11301259" y="5848402"/>
                </a:lnTo>
                <a:lnTo>
                  <a:pt x="0" y="5848402"/>
                </a:lnTo>
                <a:lnTo>
                  <a:pt x="0" y="0"/>
                </a:lnTo>
                <a:close/>
              </a:path>
            </a:pathLst>
          </a:custGeom>
          <a:blipFill>
            <a:blip r:embed="rId4"/>
            <a:stretch>
              <a:fillRect/>
            </a:stretch>
          </a:blipFill>
        </p:spPr>
      </p:sp>
      <p:sp>
        <p:nvSpPr>
          <p:cNvPr id="4" name="TextBox 4"/>
          <p:cNvSpPr txBox="1"/>
          <p:nvPr/>
        </p:nvSpPr>
        <p:spPr>
          <a:xfrm>
            <a:off x="2913238" y="7346482"/>
            <a:ext cx="12012345" cy="2232660"/>
          </a:xfrm>
          <a:prstGeom prst="rect">
            <a:avLst/>
          </a:prstGeom>
        </p:spPr>
        <p:txBody>
          <a:bodyPr lIns="0" tIns="0" rIns="0" bIns="0" rtlCol="0" anchor="t">
            <a:spAutoFit/>
          </a:bodyPr>
          <a:lstStyle/>
          <a:p>
            <a:pPr algn="just">
              <a:lnSpc>
                <a:spcPts val="2940"/>
              </a:lnSpc>
            </a:pPr>
            <a:r>
              <a:rPr lang="en-US" sz="2100">
                <a:solidFill>
                  <a:srgbClr val="FFFFFF"/>
                </a:solidFill>
                <a:latin typeface="Canva Sans"/>
                <a:ea typeface="Canva Sans"/>
                <a:cs typeface="Canva Sans"/>
                <a:sym typeface="Canva Sans"/>
              </a:rPr>
              <a:t>fitur safety paling penting dan menjadi split pertama (akar pohon), diikuti oleh fitur persons, buying, maint, dan lug_boot. fitur-fitur tersebut sangat memengaruhi keputusan klasifikasi. Beberapa fitur nilai gini nya 0 (di node biru) yang berarti Node sangat murni (homogen), semua data berasal dari satu kelas. Namun ada beberapa yang tidak homogen gininya lebih dari 0 (selain biru) yang berarti ada data bercampur dari beberapa kelas.</a:t>
            </a:r>
          </a:p>
          <a:p>
            <a:pPr algn="just">
              <a:lnSpc>
                <a:spcPts val="2940"/>
              </a:lnSpc>
            </a:pPr>
            <a:endParaRPr lang="en-US" sz="2100">
              <a:solidFill>
                <a:srgbClr val="FFFFFF"/>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8883015"/>
            <a:ext cx="3927574" cy="375285"/>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Larana Inc.</a:t>
            </a:r>
          </a:p>
        </p:txBody>
      </p:sp>
      <p:grpSp>
        <p:nvGrpSpPr>
          <p:cNvPr id="3" name="Group 3"/>
          <p:cNvGrpSpPr/>
          <p:nvPr/>
        </p:nvGrpSpPr>
        <p:grpSpPr>
          <a:xfrm>
            <a:off x="0" y="2862262"/>
            <a:ext cx="9144000" cy="2454328"/>
            <a:chOff x="0" y="0"/>
            <a:chExt cx="2408296" cy="646407"/>
          </a:xfrm>
        </p:grpSpPr>
        <p:sp>
          <p:nvSpPr>
            <p:cNvPr id="4" name="Freeform 4"/>
            <p:cNvSpPr/>
            <p:nvPr/>
          </p:nvSpPr>
          <p:spPr>
            <a:xfrm>
              <a:off x="0" y="0"/>
              <a:ext cx="2408296" cy="646407"/>
            </a:xfrm>
            <a:custGeom>
              <a:avLst/>
              <a:gdLst/>
              <a:ahLst/>
              <a:cxnLst/>
              <a:rect l="l" t="t" r="r" b="b"/>
              <a:pathLst>
                <a:path w="2408296" h="646407">
                  <a:moveTo>
                    <a:pt x="0" y="0"/>
                  </a:moveTo>
                  <a:lnTo>
                    <a:pt x="2408296" y="0"/>
                  </a:lnTo>
                  <a:lnTo>
                    <a:pt x="2408296" y="646407"/>
                  </a:lnTo>
                  <a:lnTo>
                    <a:pt x="0" y="646407"/>
                  </a:lnTo>
                  <a:close/>
                </a:path>
              </a:pathLst>
            </a:custGeom>
            <a:solidFill>
              <a:srgbClr val="FFFFFF"/>
            </a:solidFill>
          </p:spPr>
        </p:sp>
        <p:sp>
          <p:nvSpPr>
            <p:cNvPr id="5" name="TextBox 5"/>
            <p:cNvSpPr txBox="1"/>
            <p:nvPr/>
          </p:nvSpPr>
          <p:spPr>
            <a:xfrm>
              <a:off x="0" y="-57150"/>
              <a:ext cx="2408296" cy="70355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342079" y="3076575"/>
            <a:ext cx="7296150" cy="2066925"/>
          </a:xfrm>
          <a:prstGeom prst="rect">
            <a:avLst/>
          </a:prstGeom>
        </p:spPr>
        <p:txBody>
          <a:bodyPr lIns="0" tIns="0" rIns="0" bIns="0" rtlCol="0" anchor="t">
            <a:spAutoFit/>
          </a:bodyPr>
          <a:lstStyle/>
          <a:p>
            <a:pPr algn="l">
              <a:lnSpc>
                <a:spcPts val="16800"/>
              </a:lnSpc>
            </a:pPr>
            <a:r>
              <a:rPr lang="en-US" sz="12000" b="1">
                <a:solidFill>
                  <a:srgbClr val="174876"/>
                </a:solidFill>
                <a:latin typeface="Antonio Bold"/>
                <a:ea typeface="Antonio Bold"/>
                <a:cs typeface="Antonio Bold"/>
                <a:sym typeface="Antonio Bold"/>
              </a:rPr>
              <a:t>K-NN</a:t>
            </a:r>
          </a:p>
        </p:txBody>
      </p:sp>
      <p:sp>
        <p:nvSpPr>
          <p:cNvPr id="7" name="TextBox 7"/>
          <p:cNvSpPr txBox="1"/>
          <p:nvPr/>
        </p:nvSpPr>
        <p:spPr>
          <a:xfrm>
            <a:off x="1028700" y="971550"/>
            <a:ext cx="3927574" cy="375285"/>
          </a:xfrm>
          <a:prstGeom prst="rect">
            <a:avLst/>
          </a:prstGeom>
        </p:spPr>
        <p:txBody>
          <a:bodyPr lIns="0" tIns="0" rIns="0" bIns="0" rtlCol="0" anchor="t">
            <a:spAutoFit/>
          </a:bodyPr>
          <a:lstStyle/>
          <a:p>
            <a:pPr algn="just">
              <a:lnSpc>
                <a:spcPts val="2940"/>
              </a:lnSpc>
            </a:pPr>
            <a:r>
              <a:rPr lang="en-US" sz="2100">
                <a:solidFill>
                  <a:srgbClr val="FFFFFF"/>
                </a:solidFill>
                <a:latin typeface="Canva Sans"/>
                <a:ea typeface="Canva Sans"/>
                <a:cs typeface="Canva Sans"/>
                <a:sym typeface="Canva Sans"/>
              </a:rPr>
              <a:t>About Us</a:t>
            </a:r>
          </a:p>
        </p:txBody>
      </p:sp>
      <p:sp>
        <p:nvSpPr>
          <p:cNvPr id="8" name="Freeform 8"/>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9863296" y="2767012"/>
            <a:ext cx="7396004" cy="2764100"/>
          </a:xfrm>
          <a:prstGeom prst="rect">
            <a:avLst/>
          </a:prstGeom>
        </p:spPr>
        <p:txBody>
          <a:bodyPr lIns="0" tIns="0" rIns="0" bIns="0" rtlCol="0" anchor="t">
            <a:spAutoFit/>
          </a:bodyPr>
          <a:lstStyle/>
          <a:p>
            <a:pPr algn="l">
              <a:lnSpc>
                <a:spcPts val="4010"/>
              </a:lnSpc>
            </a:pPr>
            <a:r>
              <a:rPr lang="en-US" sz="2864" i="1">
                <a:solidFill>
                  <a:srgbClr val="FFFFFF"/>
                </a:solidFill>
                <a:latin typeface="Canva Sans Italics"/>
                <a:ea typeface="Canva Sans Italics"/>
                <a:cs typeface="Canva Sans Italics"/>
                <a:sym typeface="Canva Sans Italics"/>
              </a:rPr>
              <a:t>K-NN Classifcation adalah algoritma machine learning yang bekerja dengan cara membandingkan data baru dengan data yang sudah ada di dataset berdasarkan jarak terdekatnya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04111" y="1028700"/>
            <a:ext cx="7602767" cy="6394194"/>
          </a:xfrm>
          <a:custGeom>
            <a:avLst/>
            <a:gdLst/>
            <a:ahLst/>
            <a:cxnLst/>
            <a:rect l="l" t="t" r="r" b="b"/>
            <a:pathLst>
              <a:path w="7602767" h="6394194">
                <a:moveTo>
                  <a:pt x="0" y="0"/>
                </a:moveTo>
                <a:lnTo>
                  <a:pt x="7602766" y="0"/>
                </a:lnTo>
                <a:lnTo>
                  <a:pt x="7602766" y="6394194"/>
                </a:lnTo>
                <a:lnTo>
                  <a:pt x="0" y="6394194"/>
                </a:lnTo>
                <a:lnTo>
                  <a:pt x="0" y="0"/>
                </a:lnTo>
                <a:close/>
              </a:path>
            </a:pathLst>
          </a:custGeom>
          <a:blipFill>
            <a:blip r:embed="rId4"/>
            <a:stretch>
              <a:fillRect/>
            </a:stretch>
          </a:blipFill>
        </p:spPr>
      </p:sp>
      <p:sp>
        <p:nvSpPr>
          <p:cNvPr id="4" name="TextBox 4"/>
          <p:cNvSpPr txBox="1"/>
          <p:nvPr/>
        </p:nvSpPr>
        <p:spPr>
          <a:xfrm>
            <a:off x="10476681" y="681990"/>
            <a:ext cx="6782619" cy="4461510"/>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k-NN Accuracy: 0.8439306358381503</a:t>
            </a:r>
          </a:p>
          <a:p>
            <a:pPr algn="l">
              <a:lnSpc>
                <a:spcPts val="2940"/>
              </a:lnSpc>
            </a:pPr>
            <a:r>
              <a:rPr lang="en-US" sz="2100">
                <a:solidFill>
                  <a:srgbClr val="FFFFFF"/>
                </a:solidFill>
                <a:latin typeface="Canva Sans"/>
                <a:ea typeface="Canva Sans"/>
                <a:cs typeface="Canva Sans"/>
                <a:sym typeface="Canva Sans"/>
              </a:rPr>
              <a:t>              precision    recall  f1-score   support</a:t>
            </a:r>
          </a:p>
          <a:p>
            <a:pPr algn="l">
              <a:lnSpc>
                <a:spcPts val="2940"/>
              </a:lnSpc>
            </a:pPr>
            <a:endParaRPr lang="en-US" sz="2100">
              <a:solidFill>
                <a:srgbClr val="FFFFFF"/>
              </a:solidFill>
              <a:latin typeface="Canva Sans"/>
              <a:ea typeface="Canva Sans"/>
              <a:cs typeface="Canva Sans"/>
              <a:sym typeface="Canva Sans"/>
            </a:endParaRPr>
          </a:p>
          <a:p>
            <a:pPr algn="l">
              <a:lnSpc>
                <a:spcPts val="2940"/>
              </a:lnSpc>
            </a:pPr>
            <a:r>
              <a:rPr lang="en-US" sz="2100">
                <a:solidFill>
                  <a:srgbClr val="FFFFFF"/>
                </a:solidFill>
                <a:latin typeface="Canva Sans"/>
                <a:ea typeface="Canva Sans"/>
                <a:cs typeface="Canva Sans"/>
                <a:sym typeface="Canva Sans"/>
              </a:rPr>
              <a:t>         acc       0.69      0.79      0.74        77</a:t>
            </a:r>
          </a:p>
          <a:p>
            <a:pPr algn="l">
              <a:lnSpc>
                <a:spcPts val="2940"/>
              </a:lnSpc>
            </a:pPr>
            <a:r>
              <a:rPr lang="en-US" sz="2100">
                <a:solidFill>
                  <a:srgbClr val="FFFFFF"/>
                </a:solidFill>
                <a:latin typeface="Canva Sans"/>
                <a:ea typeface="Canva Sans"/>
                <a:cs typeface="Canva Sans"/>
                <a:sym typeface="Canva Sans"/>
              </a:rPr>
              <a:t>        good       0.39      1.00      0.56        14</a:t>
            </a:r>
          </a:p>
          <a:p>
            <a:pPr algn="l">
              <a:lnSpc>
                <a:spcPts val="2940"/>
              </a:lnSpc>
            </a:pPr>
            <a:r>
              <a:rPr lang="en-US" sz="2100">
                <a:solidFill>
                  <a:srgbClr val="FFFFFF"/>
                </a:solidFill>
                <a:latin typeface="Canva Sans"/>
                <a:ea typeface="Canva Sans"/>
                <a:cs typeface="Canva Sans"/>
                <a:sym typeface="Canva Sans"/>
              </a:rPr>
              <a:t>       unacc       0.99      0.85      0.91       242</a:t>
            </a:r>
          </a:p>
          <a:p>
            <a:pPr algn="l">
              <a:lnSpc>
                <a:spcPts val="2940"/>
              </a:lnSpc>
            </a:pPr>
            <a:r>
              <a:rPr lang="en-US" sz="2100">
                <a:solidFill>
                  <a:srgbClr val="FFFFFF"/>
                </a:solidFill>
                <a:latin typeface="Canva Sans"/>
                <a:ea typeface="Canva Sans"/>
                <a:cs typeface="Canva Sans"/>
                <a:sym typeface="Canva Sans"/>
              </a:rPr>
              <a:t>       vgood       0.85      0.85      0.85        13</a:t>
            </a:r>
          </a:p>
          <a:p>
            <a:pPr algn="l">
              <a:lnSpc>
                <a:spcPts val="2940"/>
              </a:lnSpc>
            </a:pPr>
            <a:endParaRPr lang="en-US" sz="2100">
              <a:solidFill>
                <a:srgbClr val="FFFFFF"/>
              </a:solidFill>
              <a:latin typeface="Canva Sans"/>
              <a:ea typeface="Canva Sans"/>
              <a:cs typeface="Canva Sans"/>
              <a:sym typeface="Canva Sans"/>
            </a:endParaRPr>
          </a:p>
          <a:p>
            <a:pPr algn="l">
              <a:lnSpc>
                <a:spcPts val="2940"/>
              </a:lnSpc>
            </a:pPr>
            <a:r>
              <a:rPr lang="en-US" sz="2100">
                <a:solidFill>
                  <a:srgbClr val="FFFFFF"/>
                </a:solidFill>
                <a:latin typeface="Canva Sans"/>
                <a:ea typeface="Canva Sans"/>
                <a:cs typeface="Canva Sans"/>
                <a:sym typeface="Canva Sans"/>
              </a:rPr>
              <a:t>    accuracy                           0.84       346</a:t>
            </a:r>
          </a:p>
          <a:p>
            <a:pPr algn="l">
              <a:lnSpc>
                <a:spcPts val="2940"/>
              </a:lnSpc>
            </a:pPr>
            <a:r>
              <a:rPr lang="en-US" sz="2100">
                <a:solidFill>
                  <a:srgbClr val="FFFFFF"/>
                </a:solidFill>
                <a:latin typeface="Canva Sans"/>
                <a:ea typeface="Canva Sans"/>
                <a:cs typeface="Canva Sans"/>
                <a:sym typeface="Canva Sans"/>
              </a:rPr>
              <a:t>   macro avg       0.73      0.87      0.76       346</a:t>
            </a:r>
          </a:p>
          <a:p>
            <a:pPr algn="l">
              <a:lnSpc>
                <a:spcPts val="2940"/>
              </a:lnSpc>
            </a:pPr>
            <a:r>
              <a:rPr lang="en-US" sz="2100">
                <a:solidFill>
                  <a:srgbClr val="FFFFFF"/>
                </a:solidFill>
                <a:latin typeface="Canva Sans"/>
                <a:ea typeface="Canva Sans"/>
                <a:cs typeface="Canva Sans"/>
                <a:sym typeface="Canva Sans"/>
              </a:rPr>
              <a:t>weighted avg       0.89      0.84      0.86       346</a:t>
            </a:r>
          </a:p>
          <a:p>
            <a:pPr algn="l">
              <a:lnSpc>
                <a:spcPts val="2940"/>
              </a:lnSpc>
            </a:pPr>
            <a:endParaRPr lang="en-US" sz="2100">
              <a:solidFill>
                <a:srgbClr val="FFFFFF"/>
              </a:solidFill>
              <a:latin typeface="Canva Sans"/>
              <a:ea typeface="Canva Sans"/>
              <a:cs typeface="Canva Sans"/>
              <a:sym typeface="Canva Sans"/>
            </a:endParaRPr>
          </a:p>
        </p:txBody>
      </p:sp>
      <p:sp>
        <p:nvSpPr>
          <p:cNvPr id="5" name="TextBox 5"/>
          <p:cNvSpPr txBox="1"/>
          <p:nvPr/>
        </p:nvSpPr>
        <p:spPr>
          <a:xfrm>
            <a:off x="10476681" y="5341732"/>
            <a:ext cx="6782619" cy="1861185"/>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Class acc - TP: 61, FP: 27, FN: 16, TN: 242</a:t>
            </a:r>
          </a:p>
          <a:p>
            <a:pPr algn="l">
              <a:lnSpc>
                <a:spcPts val="2940"/>
              </a:lnSpc>
            </a:pPr>
            <a:r>
              <a:rPr lang="en-US" sz="2100">
                <a:solidFill>
                  <a:srgbClr val="FFFFFF"/>
                </a:solidFill>
                <a:latin typeface="Canva Sans"/>
                <a:ea typeface="Canva Sans"/>
                <a:cs typeface="Canva Sans"/>
                <a:sym typeface="Canva Sans"/>
              </a:rPr>
              <a:t>Class unacc - TP: 14, FP: 22, FN: 0, TN: 310</a:t>
            </a:r>
          </a:p>
          <a:p>
            <a:pPr algn="l">
              <a:lnSpc>
                <a:spcPts val="2940"/>
              </a:lnSpc>
            </a:pPr>
            <a:r>
              <a:rPr lang="en-US" sz="2100">
                <a:solidFill>
                  <a:srgbClr val="FFFFFF"/>
                </a:solidFill>
                <a:latin typeface="Canva Sans"/>
                <a:ea typeface="Canva Sans"/>
                <a:cs typeface="Canva Sans"/>
                <a:sym typeface="Canva Sans"/>
              </a:rPr>
              <a:t>Class good - TP: 206, FP: 3, FN: 36, TN: 101</a:t>
            </a:r>
          </a:p>
          <a:p>
            <a:pPr algn="l">
              <a:lnSpc>
                <a:spcPts val="2940"/>
              </a:lnSpc>
            </a:pPr>
            <a:r>
              <a:rPr lang="en-US" sz="2100">
                <a:solidFill>
                  <a:srgbClr val="FFFFFF"/>
                </a:solidFill>
                <a:latin typeface="Canva Sans"/>
                <a:ea typeface="Canva Sans"/>
                <a:cs typeface="Canva Sans"/>
                <a:sym typeface="Canva Sans"/>
              </a:rPr>
              <a:t>Class vgood - TP: 11, FP: 2, FN: 2, TN: 331</a:t>
            </a:r>
          </a:p>
          <a:p>
            <a:pPr algn="l">
              <a:lnSpc>
                <a:spcPts val="2940"/>
              </a:lnSpc>
            </a:pPr>
            <a:endParaRPr lang="en-US" sz="2100">
              <a:solidFill>
                <a:srgbClr val="FFFFFF"/>
              </a:solidFill>
              <a:latin typeface="Canva Sans"/>
              <a:ea typeface="Canva Sans"/>
              <a:cs typeface="Canva Sans"/>
              <a:sym typeface="Canva Sans"/>
            </a:endParaRPr>
          </a:p>
        </p:txBody>
      </p:sp>
      <p:sp>
        <p:nvSpPr>
          <p:cNvPr id="6" name="TextBox 6"/>
          <p:cNvSpPr txBox="1"/>
          <p:nvPr/>
        </p:nvSpPr>
        <p:spPr>
          <a:xfrm>
            <a:off x="10476681" y="7365744"/>
            <a:ext cx="6782619" cy="1118235"/>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Memperoleh akurasi model 84% , paling dominan memprediksi benar di kelas good, masih ada kesalahan prediksi kelas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470504"/>
            <a:ext cx="8371601" cy="5891514"/>
          </a:xfrm>
          <a:custGeom>
            <a:avLst/>
            <a:gdLst/>
            <a:ahLst/>
            <a:cxnLst/>
            <a:rect l="l" t="t" r="r" b="b"/>
            <a:pathLst>
              <a:path w="8371601" h="5891514">
                <a:moveTo>
                  <a:pt x="0" y="0"/>
                </a:moveTo>
                <a:lnTo>
                  <a:pt x="8371601" y="0"/>
                </a:lnTo>
                <a:lnTo>
                  <a:pt x="8371601" y="5891514"/>
                </a:lnTo>
                <a:lnTo>
                  <a:pt x="0" y="5891514"/>
                </a:lnTo>
                <a:lnTo>
                  <a:pt x="0" y="0"/>
                </a:lnTo>
                <a:close/>
              </a:path>
            </a:pathLst>
          </a:custGeom>
          <a:blipFill>
            <a:blip r:embed="rId4"/>
            <a:stretch>
              <a:fillRect/>
            </a:stretch>
          </a:blipFill>
        </p:spPr>
      </p:sp>
      <p:sp>
        <p:nvSpPr>
          <p:cNvPr id="4" name="TextBox 4"/>
          <p:cNvSpPr txBox="1"/>
          <p:nvPr/>
        </p:nvSpPr>
        <p:spPr>
          <a:xfrm>
            <a:off x="10191714" y="2908550"/>
            <a:ext cx="6782619" cy="2604135"/>
          </a:xfrm>
          <a:prstGeom prst="rect">
            <a:avLst/>
          </a:prstGeom>
        </p:spPr>
        <p:txBody>
          <a:bodyPr lIns="0" tIns="0" rIns="0" bIns="0" rtlCol="0" anchor="t">
            <a:spAutoFit/>
          </a:bodyPr>
          <a:lstStyle/>
          <a:p>
            <a:pPr algn="l">
              <a:lnSpc>
                <a:spcPts val="2940"/>
              </a:lnSpc>
            </a:pPr>
            <a:endParaRPr/>
          </a:p>
          <a:p>
            <a:pPr algn="l">
              <a:lnSpc>
                <a:spcPts val="2940"/>
              </a:lnSpc>
            </a:pPr>
            <a:r>
              <a:rPr lang="en-US" sz="2100">
                <a:solidFill>
                  <a:srgbClr val="FFFFFF"/>
                </a:solidFill>
                <a:latin typeface="Canva Sans"/>
                <a:ea typeface="Canva Sans"/>
                <a:cs typeface="Canva Sans"/>
                <a:sym typeface="Canva Sans"/>
              </a:rPr>
              <a:t>Model bekerja dengan baik, karena sebagian besar titik sesuai dengan warna area.</a:t>
            </a:r>
          </a:p>
          <a:p>
            <a:pPr algn="l">
              <a:lnSpc>
                <a:spcPts val="2940"/>
              </a:lnSpc>
            </a:pPr>
            <a:r>
              <a:rPr lang="en-US" sz="2100">
                <a:solidFill>
                  <a:srgbClr val="FFFFFF"/>
                </a:solidFill>
                <a:latin typeface="Canva Sans"/>
                <a:ea typeface="Canva Sans"/>
                <a:cs typeface="Canva Sans"/>
                <a:sym typeface="Canva Sans"/>
              </a:rPr>
              <a:t>Namun ada Kesalahan prediksi mungkin terjadi di area perbatasan antara warna contohnya pada titik kuning(vgood) ada di area unacc</a:t>
            </a:r>
          </a:p>
          <a:p>
            <a:pPr algn="l">
              <a:lnSpc>
                <a:spcPts val="2940"/>
              </a:lnSpc>
            </a:pPr>
            <a:endParaRPr lang="en-US" sz="2100">
              <a:solidFill>
                <a:srgbClr val="FFFFFF"/>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0" y="2862262"/>
            <a:ext cx="9144000" cy="2454328"/>
            <a:chOff x="0" y="0"/>
            <a:chExt cx="2408296" cy="646407"/>
          </a:xfrm>
        </p:grpSpPr>
        <p:sp>
          <p:nvSpPr>
            <p:cNvPr id="3" name="Freeform 3"/>
            <p:cNvSpPr/>
            <p:nvPr/>
          </p:nvSpPr>
          <p:spPr>
            <a:xfrm>
              <a:off x="0" y="0"/>
              <a:ext cx="2408296" cy="646407"/>
            </a:xfrm>
            <a:custGeom>
              <a:avLst/>
              <a:gdLst/>
              <a:ahLst/>
              <a:cxnLst/>
              <a:rect l="l" t="t" r="r" b="b"/>
              <a:pathLst>
                <a:path w="2408296" h="646407">
                  <a:moveTo>
                    <a:pt x="0" y="0"/>
                  </a:moveTo>
                  <a:lnTo>
                    <a:pt x="2408296" y="0"/>
                  </a:lnTo>
                  <a:lnTo>
                    <a:pt x="2408296" y="646407"/>
                  </a:lnTo>
                  <a:lnTo>
                    <a:pt x="0" y="646407"/>
                  </a:lnTo>
                  <a:close/>
                </a:path>
              </a:pathLst>
            </a:custGeom>
            <a:solidFill>
              <a:srgbClr val="FFFFFF"/>
            </a:solidFill>
          </p:spPr>
        </p:sp>
        <p:sp>
          <p:nvSpPr>
            <p:cNvPr id="4" name="TextBox 4"/>
            <p:cNvSpPr txBox="1"/>
            <p:nvPr/>
          </p:nvSpPr>
          <p:spPr>
            <a:xfrm>
              <a:off x="0" y="-57150"/>
              <a:ext cx="2408296" cy="70355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03505" y="2936902"/>
            <a:ext cx="9477876" cy="1954381"/>
          </a:xfrm>
          <a:prstGeom prst="rect">
            <a:avLst/>
          </a:prstGeom>
        </p:spPr>
        <p:txBody>
          <a:bodyPr lIns="0" tIns="0" rIns="0" bIns="0" rtlCol="0" anchor="t">
            <a:spAutoFit/>
          </a:bodyPr>
          <a:lstStyle/>
          <a:p>
            <a:pPr algn="l">
              <a:lnSpc>
                <a:spcPts val="16800"/>
              </a:lnSpc>
            </a:pPr>
            <a:r>
              <a:rPr lang="en-US" sz="10000" b="1" dirty="0">
                <a:solidFill>
                  <a:srgbClr val="174876"/>
                </a:solidFill>
                <a:latin typeface="Antonio Bold"/>
                <a:ea typeface="Antonio Bold"/>
                <a:cs typeface="Antonio Bold"/>
                <a:sym typeface="Antonio Bold"/>
              </a:rPr>
              <a:t>CLASSIFICATION</a:t>
            </a:r>
          </a:p>
        </p:txBody>
      </p:sp>
      <p:sp>
        <p:nvSpPr>
          <p:cNvPr id="6" name="Freeform 6"/>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998244" y="3054059"/>
            <a:ext cx="6976088" cy="1465722"/>
          </a:xfrm>
          <a:prstGeom prst="rect">
            <a:avLst/>
          </a:prstGeom>
        </p:spPr>
        <p:txBody>
          <a:bodyPr lIns="0" tIns="0" rIns="0" bIns="0" rtlCol="0" anchor="t">
            <a:spAutoFit/>
          </a:bodyPr>
          <a:lstStyle/>
          <a:p>
            <a:pPr algn="l">
              <a:lnSpc>
                <a:spcPts val="2940"/>
              </a:lnSpc>
            </a:pPr>
            <a:r>
              <a:rPr lang="en-US" sz="2100" i="1" dirty="0" err="1">
                <a:solidFill>
                  <a:srgbClr val="FFFFFF"/>
                </a:solidFill>
                <a:latin typeface="Canva Sans Italics"/>
                <a:ea typeface="Canva Sans Italics"/>
                <a:cs typeface="Canva Sans Italics"/>
                <a:sym typeface="Canva Sans Italics"/>
              </a:rPr>
              <a:t>XGBoost</a:t>
            </a:r>
            <a:r>
              <a:rPr lang="en-US" sz="2100" i="1" dirty="0">
                <a:solidFill>
                  <a:srgbClr val="FFFFFF"/>
                </a:solidFill>
                <a:latin typeface="Canva Sans Italics"/>
                <a:ea typeface="Canva Sans Italics"/>
                <a:cs typeface="Canva Sans Italics"/>
                <a:sym typeface="Canva Sans Italics"/>
              </a:rPr>
              <a:t> Classification </a:t>
            </a:r>
            <a:r>
              <a:rPr lang="en-US" sz="2100" i="1" dirty="0" err="1">
                <a:solidFill>
                  <a:srgbClr val="FFFFFF"/>
                </a:solidFill>
                <a:latin typeface="Canva Sans Italics"/>
                <a:ea typeface="Canva Sans Italics"/>
                <a:cs typeface="Canva Sans Italics"/>
                <a:sym typeface="Canva Sans Italics"/>
              </a:rPr>
              <a:t>adalah</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metode</a:t>
            </a:r>
            <a:r>
              <a:rPr lang="en-US" sz="2100" i="1" dirty="0">
                <a:solidFill>
                  <a:srgbClr val="FFFFFF"/>
                </a:solidFill>
                <a:latin typeface="Canva Sans Italics"/>
                <a:ea typeface="Canva Sans Italics"/>
                <a:cs typeface="Canva Sans Italics"/>
                <a:sym typeface="Canva Sans Italics"/>
              </a:rPr>
              <a:t> machine learning yang </a:t>
            </a:r>
            <a:r>
              <a:rPr lang="en-US" sz="2100" i="1" dirty="0" err="1">
                <a:solidFill>
                  <a:srgbClr val="FFFFFF"/>
                </a:solidFill>
                <a:latin typeface="Canva Sans Italics"/>
                <a:ea typeface="Canva Sans Italics"/>
                <a:cs typeface="Canva Sans Italics"/>
                <a:sym typeface="Canva Sans Italics"/>
              </a:rPr>
              <a:t>memanfaatkan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algoritma</a:t>
            </a:r>
            <a:r>
              <a:rPr lang="en-US" sz="2100" i="1" dirty="0">
                <a:solidFill>
                  <a:srgbClr val="FFFFFF"/>
                </a:solidFill>
                <a:latin typeface="Canva Sans Italics"/>
                <a:ea typeface="Canva Sans Italics"/>
                <a:cs typeface="Canva Sans Italics"/>
                <a:sym typeface="Canva Sans Italics"/>
              </a:rPr>
              <a:t> gradient boosting </a:t>
            </a:r>
            <a:r>
              <a:rPr lang="en-US" sz="2100" i="1" dirty="0" err="1">
                <a:solidFill>
                  <a:srgbClr val="FFFFFF"/>
                </a:solidFill>
                <a:latin typeface="Canva Sans Italics"/>
                <a:ea typeface="Canva Sans Italics"/>
                <a:cs typeface="Canva Sans Italics"/>
                <a:sym typeface="Canva Sans Italics"/>
              </a:rPr>
              <a:t>untuk</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secara</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efisien</a:t>
            </a:r>
            <a:r>
              <a:rPr lang="en-US" sz="2100" i="1" dirty="0">
                <a:solidFill>
                  <a:srgbClr val="FFFFFF"/>
                </a:solidFill>
                <a:latin typeface="Canva Sans Italics"/>
                <a:ea typeface="Canva Sans Italics"/>
                <a:cs typeface="Canva Sans Italics"/>
                <a:sym typeface="Canva Sans Italics"/>
              </a:rPr>
              <a:t> dan </a:t>
            </a:r>
            <a:r>
              <a:rPr lang="en-US" sz="2100" i="1" dirty="0" err="1">
                <a:solidFill>
                  <a:srgbClr val="FFFFFF"/>
                </a:solidFill>
                <a:latin typeface="Canva Sans Italics"/>
                <a:ea typeface="Canva Sans Italics"/>
                <a:cs typeface="Canva Sans Italics"/>
                <a:sym typeface="Canva Sans Italics"/>
              </a:rPr>
              <a:t>akurat</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memprediksi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kelas</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atau</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kategori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dengan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membangun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pohon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keputusan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secara</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iteratif</a:t>
            </a:r>
            <a:r>
              <a:rPr lang="en-US" sz="2100" i="1" dirty="0">
                <a:solidFill>
                  <a:srgbClr val="FFFFFF"/>
                </a:solidFill>
                <a:latin typeface="Canva Sans Italics"/>
                <a:ea typeface="Canva Sans Italics"/>
                <a:cs typeface="Canva Sans Italics"/>
                <a:sym typeface="Canva Sans Italics"/>
              </a:rPr>
              <a:t>.</a:t>
            </a:r>
          </a:p>
        </p:txBody>
      </p:sp>
      <p:sp>
        <p:nvSpPr>
          <p:cNvPr id="8" name="TextBox 8"/>
          <p:cNvSpPr txBox="1"/>
          <p:nvPr/>
        </p:nvSpPr>
        <p:spPr>
          <a:xfrm>
            <a:off x="533400" y="869977"/>
            <a:ext cx="7296150" cy="2066925"/>
          </a:xfrm>
          <a:prstGeom prst="rect">
            <a:avLst/>
          </a:prstGeom>
        </p:spPr>
        <p:txBody>
          <a:bodyPr lIns="0" tIns="0" rIns="0" bIns="0" rtlCol="0" anchor="t">
            <a:spAutoFit/>
          </a:bodyPr>
          <a:lstStyle/>
          <a:p>
            <a:pPr algn="l">
              <a:lnSpc>
                <a:spcPts val="16800"/>
              </a:lnSpc>
            </a:pPr>
            <a:r>
              <a:rPr lang="en-US" sz="12000" b="1" dirty="0">
                <a:solidFill>
                  <a:srgbClr val="FFFFFF"/>
                </a:solidFill>
                <a:latin typeface="Antonio Bold"/>
                <a:ea typeface="Antonio Bold"/>
                <a:cs typeface="Antonio Bold"/>
                <a:sym typeface="Antonio Bold"/>
              </a:rPr>
              <a:t>XGBOOST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028700"/>
            <a:ext cx="6772801" cy="5637764"/>
          </a:xfrm>
          <a:custGeom>
            <a:avLst/>
            <a:gdLst/>
            <a:ahLst/>
            <a:cxnLst/>
            <a:rect l="l" t="t" r="r" b="b"/>
            <a:pathLst>
              <a:path w="6772801" h="5637764">
                <a:moveTo>
                  <a:pt x="0" y="0"/>
                </a:moveTo>
                <a:lnTo>
                  <a:pt x="6772801" y="0"/>
                </a:lnTo>
                <a:lnTo>
                  <a:pt x="6772801" y="5637764"/>
                </a:lnTo>
                <a:lnTo>
                  <a:pt x="0" y="5637764"/>
                </a:lnTo>
                <a:lnTo>
                  <a:pt x="0" y="0"/>
                </a:lnTo>
                <a:close/>
              </a:path>
            </a:pathLst>
          </a:custGeom>
          <a:blipFill>
            <a:blip r:embed="rId4"/>
            <a:stretch>
              <a:fillRect/>
            </a:stretch>
          </a:blipFill>
        </p:spPr>
      </p:sp>
      <p:sp>
        <p:nvSpPr>
          <p:cNvPr id="4" name="TextBox 4"/>
          <p:cNvSpPr txBox="1"/>
          <p:nvPr/>
        </p:nvSpPr>
        <p:spPr>
          <a:xfrm>
            <a:off x="9390554" y="971550"/>
            <a:ext cx="6782619" cy="4461510"/>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XGBoost Accuracy: 0.9797687861271677</a:t>
            </a:r>
          </a:p>
          <a:p>
            <a:pPr algn="l">
              <a:lnSpc>
                <a:spcPts val="2940"/>
              </a:lnSpc>
            </a:pPr>
            <a:r>
              <a:rPr lang="en-US" sz="2100">
                <a:solidFill>
                  <a:srgbClr val="FFFFFF"/>
                </a:solidFill>
                <a:latin typeface="Canva Sans"/>
                <a:ea typeface="Canva Sans"/>
                <a:cs typeface="Canva Sans"/>
                <a:sym typeface="Canva Sans"/>
              </a:rPr>
              <a:t>              precision    recall  f1-score   support</a:t>
            </a:r>
          </a:p>
          <a:p>
            <a:pPr algn="l">
              <a:lnSpc>
                <a:spcPts val="2940"/>
              </a:lnSpc>
            </a:pPr>
            <a:endParaRPr lang="en-US" sz="2100">
              <a:solidFill>
                <a:srgbClr val="FFFFFF"/>
              </a:solidFill>
              <a:latin typeface="Canva Sans"/>
              <a:ea typeface="Canva Sans"/>
              <a:cs typeface="Canva Sans"/>
              <a:sym typeface="Canva Sans"/>
            </a:endParaRPr>
          </a:p>
          <a:p>
            <a:pPr algn="l">
              <a:lnSpc>
                <a:spcPts val="2940"/>
              </a:lnSpc>
            </a:pPr>
            <a:r>
              <a:rPr lang="en-US" sz="2100">
                <a:solidFill>
                  <a:srgbClr val="FFFFFF"/>
                </a:solidFill>
                <a:latin typeface="Canva Sans"/>
                <a:ea typeface="Canva Sans"/>
                <a:cs typeface="Canva Sans"/>
                <a:sym typeface="Canva Sans"/>
              </a:rPr>
              <a:t>         acc       0.94      0.97      0.96        77</a:t>
            </a:r>
          </a:p>
          <a:p>
            <a:pPr algn="l">
              <a:lnSpc>
                <a:spcPts val="2940"/>
              </a:lnSpc>
            </a:pPr>
            <a:r>
              <a:rPr lang="en-US" sz="2100">
                <a:solidFill>
                  <a:srgbClr val="FFFFFF"/>
                </a:solidFill>
                <a:latin typeface="Canva Sans"/>
                <a:ea typeface="Canva Sans"/>
                <a:cs typeface="Canva Sans"/>
                <a:sym typeface="Canva Sans"/>
              </a:rPr>
              <a:t>        good       0.88      1.00      0.93        14</a:t>
            </a:r>
          </a:p>
          <a:p>
            <a:pPr algn="l">
              <a:lnSpc>
                <a:spcPts val="2940"/>
              </a:lnSpc>
            </a:pPr>
            <a:r>
              <a:rPr lang="en-US" sz="2100">
                <a:solidFill>
                  <a:srgbClr val="FFFFFF"/>
                </a:solidFill>
                <a:latin typeface="Canva Sans"/>
                <a:ea typeface="Canva Sans"/>
                <a:cs typeface="Canva Sans"/>
                <a:sym typeface="Canva Sans"/>
              </a:rPr>
              <a:t>       unacc       1.00      0.98      0.99       242</a:t>
            </a:r>
          </a:p>
          <a:p>
            <a:pPr algn="l">
              <a:lnSpc>
                <a:spcPts val="2940"/>
              </a:lnSpc>
            </a:pPr>
            <a:r>
              <a:rPr lang="en-US" sz="2100">
                <a:solidFill>
                  <a:srgbClr val="FFFFFF"/>
                </a:solidFill>
                <a:latin typeface="Canva Sans"/>
                <a:ea typeface="Canva Sans"/>
                <a:cs typeface="Canva Sans"/>
                <a:sym typeface="Canva Sans"/>
              </a:rPr>
              <a:t>       vgood       1.00      1.00      1.00        13</a:t>
            </a:r>
          </a:p>
          <a:p>
            <a:pPr algn="l">
              <a:lnSpc>
                <a:spcPts val="2940"/>
              </a:lnSpc>
            </a:pPr>
            <a:endParaRPr lang="en-US" sz="2100">
              <a:solidFill>
                <a:srgbClr val="FFFFFF"/>
              </a:solidFill>
              <a:latin typeface="Canva Sans"/>
              <a:ea typeface="Canva Sans"/>
              <a:cs typeface="Canva Sans"/>
              <a:sym typeface="Canva Sans"/>
            </a:endParaRPr>
          </a:p>
          <a:p>
            <a:pPr algn="l">
              <a:lnSpc>
                <a:spcPts val="2940"/>
              </a:lnSpc>
            </a:pPr>
            <a:r>
              <a:rPr lang="en-US" sz="2100">
                <a:solidFill>
                  <a:srgbClr val="FFFFFF"/>
                </a:solidFill>
                <a:latin typeface="Canva Sans"/>
                <a:ea typeface="Canva Sans"/>
                <a:cs typeface="Canva Sans"/>
                <a:sym typeface="Canva Sans"/>
              </a:rPr>
              <a:t>    accuracy                           0.98       346</a:t>
            </a:r>
          </a:p>
          <a:p>
            <a:pPr algn="l">
              <a:lnSpc>
                <a:spcPts val="2940"/>
              </a:lnSpc>
            </a:pPr>
            <a:r>
              <a:rPr lang="en-US" sz="2100">
                <a:solidFill>
                  <a:srgbClr val="FFFFFF"/>
                </a:solidFill>
                <a:latin typeface="Canva Sans"/>
                <a:ea typeface="Canva Sans"/>
                <a:cs typeface="Canva Sans"/>
                <a:sym typeface="Canva Sans"/>
              </a:rPr>
              <a:t>   macro avg       0.95      0.99      0.97       346</a:t>
            </a:r>
          </a:p>
          <a:p>
            <a:pPr algn="l">
              <a:lnSpc>
                <a:spcPts val="2940"/>
              </a:lnSpc>
            </a:pPr>
            <a:r>
              <a:rPr lang="en-US" sz="2100">
                <a:solidFill>
                  <a:srgbClr val="FFFFFF"/>
                </a:solidFill>
                <a:latin typeface="Canva Sans"/>
                <a:ea typeface="Canva Sans"/>
                <a:cs typeface="Canva Sans"/>
                <a:sym typeface="Canva Sans"/>
              </a:rPr>
              <a:t>weighted avg       0.98      0.98      0.98       346</a:t>
            </a:r>
          </a:p>
          <a:p>
            <a:pPr algn="l">
              <a:lnSpc>
                <a:spcPts val="2940"/>
              </a:lnSpc>
            </a:pPr>
            <a:endParaRPr lang="en-US" sz="2100">
              <a:solidFill>
                <a:srgbClr val="FFFFFF"/>
              </a:solidFill>
              <a:latin typeface="Canva Sans"/>
              <a:ea typeface="Canva Sans"/>
              <a:cs typeface="Canva Sans"/>
              <a:sym typeface="Canva Sans"/>
            </a:endParaRPr>
          </a:p>
        </p:txBody>
      </p:sp>
      <p:sp>
        <p:nvSpPr>
          <p:cNvPr id="5" name="TextBox 5"/>
          <p:cNvSpPr txBox="1"/>
          <p:nvPr/>
        </p:nvSpPr>
        <p:spPr>
          <a:xfrm>
            <a:off x="9390554" y="7179944"/>
            <a:ext cx="6782619" cy="1118235"/>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Memperoleh akurasi model 97%, paling dominan prediksi benar di kelas unacc dan memiliki minimnya kesalahan prediksi diantara pipeline lainnya</a:t>
            </a:r>
          </a:p>
        </p:txBody>
      </p:sp>
      <p:sp>
        <p:nvSpPr>
          <p:cNvPr id="6" name="TextBox 6"/>
          <p:cNvSpPr txBox="1"/>
          <p:nvPr/>
        </p:nvSpPr>
        <p:spPr>
          <a:xfrm>
            <a:off x="9390554" y="5375910"/>
            <a:ext cx="6782619" cy="1861185"/>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Class acc - TP: 75, FP: 5, FN: 2, TN: 264</a:t>
            </a:r>
          </a:p>
          <a:p>
            <a:pPr algn="l">
              <a:lnSpc>
                <a:spcPts val="2940"/>
              </a:lnSpc>
            </a:pPr>
            <a:r>
              <a:rPr lang="en-US" sz="2100">
                <a:solidFill>
                  <a:srgbClr val="FFFFFF"/>
                </a:solidFill>
                <a:latin typeface="Canva Sans"/>
                <a:ea typeface="Canva Sans"/>
                <a:cs typeface="Canva Sans"/>
                <a:sym typeface="Canva Sans"/>
              </a:rPr>
              <a:t>Class unacc - TP: 14, FP: 2, FN: 0, TN: 330</a:t>
            </a:r>
          </a:p>
          <a:p>
            <a:pPr algn="l">
              <a:lnSpc>
                <a:spcPts val="2940"/>
              </a:lnSpc>
            </a:pPr>
            <a:r>
              <a:rPr lang="en-US" sz="2100">
                <a:solidFill>
                  <a:srgbClr val="FFFFFF"/>
                </a:solidFill>
                <a:latin typeface="Canva Sans"/>
                <a:ea typeface="Canva Sans"/>
                <a:cs typeface="Canva Sans"/>
                <a:sym typeface="Canva Sans"/>
              </a:rPr>
              <a:t>Class good - TP: 237, FP: 0, FN: 5, TN: 104</a:t>
            </a:r>
          </a:p>
          <a:p>
            <a:pPr algn="l">
              <a:lnSpc>
                <a:spcPts val="2940"/>
              </a:lnSpc>
            </a:pPr>
            <a:r>
              <a:rPr lang="en-US" sz="2100">
                <a:solidFill>
                  <a:srgbClr val="FFFFFF"/>
                </a:solidFill>
                <a:latin typeface="Canva Sans"/>
                <a:ea typeface="Canva Sans"/>
                <a:cs typeface="Canva Sans"/>
                <a:sym typeface="Canva Sans"/>
              </a:rPr>
              <a:t>Class vgood - TP: 13, FP: 0, FN: 0, TN: 333</a:t>
            </a:r>
          </a:p>
          <a:p>
            <a:pPr algn="l">
              <a:lnSpc>
                <a:spcPts val="2940"/>
              </a:lnSpc>
            </a:pPr>
            <a:endParaRPr lang="en-US" sz="2100">
              <a:solidFill>
                <a:srgbClr val="FFFFFF"/>
              </a:solidFill>
              <a:latin typeface="Canva Sans"/>
              <a:ea typeface="Canva Sans"/>
              <a:cs typeface="Canva Sans"/>
              <a:sym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79586" y="1237390"/>
            <a:ext cx="15994746" cy="4458536"/>
          </a:xfrm>
          <a:custGeom>
            <a:avLst/>
            <a:gdLst/>
            <a:ahLst/>
            <a:cxnLst/>
            <a:rect l="l" t="t" r="r" b="b"/>
            <a:pathLst>
              <a:path w="15994746" h="4458536">
                <a:moveTo>
                  <a:pt x="0" y="0"/>
                </a:moveTo>
                <a:lnTo>
                  <a:pt x="15994746" y="0"/>
                </a:lnTo>
                <a:lnTo>
                  <a:pt x="15994746" y="4458535"/>
                </a:lnTo>
                <a:lnTo>
                  <a:pt x="0" y="4458535"/>
                </a:lnTo>
                <a:lnTo>
                  <a:pt x="0" y="0"/>
                </a:lnTo>
                <a:close/>
              </a:path>
            </a:pathLst>
          </a:custGeom>
          <a:blipFill>
            <a:blip r:embed="rId4"/>
            <a:stretch>
              <a:fillRect/>
            </a:stretch>
          </a:blipFill>
        </p:spPr>
      </p:sp>
      <p:sp>
        <p:nvSpPr>
          <p:cNvPr id="4" name="TextBox 4"/>
          <p:cNvSpPr txBox="1"/>
          <p:nvPr/>
        </p:nvSpPr>
        <p:spPr>
          <a:xfrm>
            <a:off x="4464438" y="6623551"/>
            <a:ext cx="9686648" cy="1489710"/>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buying adalah fitur yang paling berpengaruh dalam tree ini, diikuti oleh persons, lug_boot, dan doors. Model sederhana dengan jalur keputusan yang jelas, tetapi tetap efektif memisahkan data.</a:t>
            </a:r>
          </a:p>
          <a:p>
            <a:pPr algn="l">
              <a:lnSpc>
                <a:spcPts val="2940"/>
              </a:lnSpc>
            </a:pPr>
            <a:endParaRPr lang="en-US" sz="2100">
              <a:solidFill>
                <a:srgbClr val="FFFFFF"/>
              </a:solidFill>
              <a:latin typeface="Canva Sans"/>
              <a:ea typeface="Canva Sans"/>
              <a:cs typeface="Canva Sans"/>
              <a:sym typeface="Canv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0" y="2862262"/>
            <a:ext cx="9144000" cy="2454328"/>
            <a:chOff x="0" y="0"/>
            <a:chExt cx="2408296" cy="646407"/>
          </a:xfrm>
        </p:grpSpPr>
        <p:sp>
          <p:nvSpPr>
            <p:cNvPr id="3" name="Freeform 3"/>
            <p:cNvSpPr/>
            <p:nvPr/>
          </p:nvSpPr>
          <p:spPr>
            <a:xfrm>
              <a:off x="0" y="0"/>
              <a:ext cx="2408296" cy="646407"/>
            </a:xfrm>
            <a:custGeom>
              <a:avLst/>
              <a:gdLst/>
              <a:ahLst/>
              <a:cxnLst/>
              <a:rect l="l" t="t" r="r" b="b"/>
              <a:pathLst>
                <a:path w="2408296" h="646407">
                  <a:moveTo>
                    <a:pt x="0" y="0"/>
                  </a:moveTo>
                  <a:lnTo>
                    <a:pt x="2408296" y="0"/>
                  </a:lnTo>
                  <a:lnTo>
                    <a:pt x="2408296" y="646407"/>
                  </a:lnTo>
                  <a:lnTo>
                    <a:pt x="0" y="646407"/>
                  </a:lnTo>
                  <a:close/>
                </a:path>
              </a:pathLst>
            </a:custGeom>
            <a:solidFill>
              <a:srgbClr val="FFFFFF"/>
            </a:solidFill>
          </p:spPr>
        </p:sp>
        <p:sp>
          <p:nvSpPr>
            <p:cNvPr id="4" name="TextBox 4"/>
            <p:cNvSpPr txBox="1"/>
            <p:nvPr/>
          </p:nvSpPr>
          <p:spPr>
            <a:xfrm>
              <a:off x="0" y="-57150"/>
              <a:ext cx="2408296" cy="70355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04800" y="2947467"/>
            <a:ext cx="8839200" cy="2066925"/>
          </a:xfrm>
          <a:prstGeom prst="rect">
            <a:avLst/>
          </a:prstGeom>
        </p:spPr>
        <p:txBody>
          <a:bodyPr wrap="square" lIns="0" tIns="0" rIns="0" bIns="0" rtlCol="0" anchor="t">
            <a:spAutoFit/>
          </a:bodyPr>
          <a:lstStyle/>
          <a:p>
            <a:pPr algn="l">
              <a:lnSpc>
                <a:spcPts val="16800"/>
              </a:lnSpc>
            </a:pPr>
            <a:r>
              <a:rPr lang="en-US" sz="12000" b="1" dirty="0">
                <a:solidFill>
                  <a:srgbClr val="174876"/>
                </a:solidFill>
                <a:latin typeface="Antonio Bold"/>
                <a:ea typeface="Antonio Bold"/>
                <a:cs typeface="Antonio Bold"/>
                <a:sym typeface="Antonio Bold"/>
              </a:rPr>
              <a:t>KESIMPULAN</a:t>
            </a:r>
          </a:p>
        </p:txBody>
      </p:sp>
      <p:sp>
        <p:nvSpPr>
          <p:cNvPr id="6" name="Freeform 6"/>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530647" y="2805113"/>
            <a:ext cx="8058946" cy="359092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Berdasarkan hasil evaluasi dapat disimpulkan bahwa untuk kasus dataset ini pipeline yang memiliki hasil atau akurasi terbaik adalah XGBOOST di akurasi 97% dan memiliki kinerja yang hampir sempurna di semua metrik yang berarti lebih cocok untuk kasus dataset ini. Kemudian untuk kasus dataset ini dapat menunjukkan model sangat mampu menangani data yang tidak seimbang serta memiliki generalisasi yang sangat baik.</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
        <p:nvSpPr>
          <p:cNvPr id="9" name="TextBox 8">
            <a:extLst>
              <a:ext uri="{FF2B5EF4-FFF2-40B4-BE49-F238E27FC236}">
                <a16:creationId xmlns:a16="http://schemas.microsoft.com/office/drawing/2014/main" id="{FBC7679A-EF1E-C29D-7EC2-0029E3A3E140}"/>
              </a:ext>
            </a:extLst>
          </p:cNvPr>
          <p:cNvSpPr txBox="1"/>
          <p:nvPr/>
        </p:nvSpPr>
        <p:spPr>
          <a:xfrm>
            <a:off x="603647" y="6646069"/>
            <a:ext cx="9451180" cy="584775"/>
          </a:xfrm>
          <a:prstGeom prst="rect">
            <a:avLst/>
          </a:prstGeom>
          <a:noFill/>
        </p:spPr>
        <p:txBody>
          <a:bodyPr wrap="square">
            <a:spAutoFit/>
          </a:bodyPr>
          <a:lstStyle/>
          <a:p>
            <a:r>
              <a:rPr lang="en-ID" sz="3200" dirty="0">
                <a:solidFill>
                  <a:schemeClr val="bg1"/>
                </a:solidFill>
              </a:rPr>
              <a:t>https://youtu.be/eQQOHM-w3EE</a:t>
            </a:r>
          </a:p>
        </p:txBody>
      </p:sp>
      <p:sp>
        <p:nvSpPr>
          <p:cNvPr id="10" name="TextBox 9">
            <a:extLst>
              <a:ext uri="{FF2B5EF4-FFF2-40B4-BE49-F238E27FC236}">
                <a16:creationId xmlns:a16="http://schemas.microsoft.com/office/drawing/2014/main" id="{9470406A-8F64-38EF-59C5-A50BEAC219C1}"/>
              </a:ext>
            </a:extLst>
          </p:cNvPr>
          <p:cNvSpPr txBox="1"/>
          <p:nvPr/>
        </p:nvSpPr>
        <p:spPr>
          <a:xfrm>
            <a:off x="594122" y="6061294"/>
            <a:ext cx="9451180" cy="584775"/>
          </a:xfrm>
          <a:prstGeom prst="rect">
            <a:avLst/>
          </a:prstGeom>
          <a:noFill/>
        </p:spPr>
        <p:txBody>
          <a:bodyPr wrap="square">
            <a:spAutoFit/>
          </a:bodyPr>
          <a:lstStyle/>
          <a:p>
            <a:r>
              <a:rPr lang="en-US" sz="3200" dirty="0">
                <a:solidFill>
                  <a:schemeClr val="bg1"/>
                </a:solidFill>
              </a:rPr>
              <a:t>Link </a:t>
            </a:r>
            <a:r>
              <a:rPr lang="en-US" sz="3200" dirty="0" err="1">
                <a:solidFill>
                  <a:schemeClr val="bg1"/>
                </a:solidFill>
              </a:rPr>
              <a:t>Youtube</a:t>
            </a:r>
            <a:r>
              <a:rPr lang="en-US" sz="3200" dirty="0">
                <a:solidFill>
                  <a:schemeClr val="bg1"/>
                </a:solidFill>
              </a:rPr>
              <a:t>:</a:t>
            </a:r>
            <a:endParaRPr lang="en-ID" sz="32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5216782" y="-19050"/>
            <a:ext cx="7854437" cy="3970364"/>
            <a:chOff x="0" y="0"/>
            <a:chExt cx="2068658" cy="1045693"/>
          </a:xfrm>
        </p:grpSpPr>
        <p:sp>
          <p:nvSpPr>
            <p:cNvPr id="3" name="Freeform 3"/>
            <p:cNvSpPr/>
            <p:nvPr/>
          </p:nvSpPr>
          <p:spPr>
            <a:xfrm>
              <a:off x="0" y="0"/>
              <a:ext cx="2068658" cy="1045693"/>
            </a:xfrm>
            <a:custGeom>
              <a:avLst/>
              <a:gdLst/>
              <a:ahLst/>
              <a:cxnLst/>
              <a:rect l="l" t="t" r="r" b="b"/>
              <a:pathLst>
                <a:path w="2068658" h="1045693">
                  <a:moveTo>
                    <a:pt x="0" y="0"/>
                  </a:moveTo>
                  <a:lnTo>
                    <a:pt x="2068658" y="0"/>
                  </a:lnTo>
                  <a:lnTo>
                    <a:pt x="2068658" y="1045693"/>
                  </a:lnTo>
                  <a:lnTo>
                    <a:pt x="0" y="1045693"/>
                  </a:lnTo>
                  <a:close/>
                </a:path>
              </a:pathLst>
            </a:custGeom>
            <a:solidFill>
              <a:srgbClr val="FFFFFF"/>
            </a:solidFill>
          </p:spPr>
        </p:sp>
        <p:sp>
          <p:nvSpPr>
            <p:cNvPr id="4" name="TextBox 4"/>
            <p:cNvSpPr txBox="1"/>
            <p:nvPr/>
          </p:nvSpPr>
          <p:spPr>
            <a:xfrm>
              <a:off x="0" y="-57150"/>
              <a:ext cx="2068658" cy="110284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216782" y="5810250"/>
            <a:ext cx="7854437" cy="2066925"/>
          </a:xfrm>
          <a:prstGeom prst="rect">
            <a:avLst/>
          </a:prstGeom>
        </p:spPr>
        <p:txBody>
          <a:bodyPr lIns="0" tIns="0" rIns="0" bIns="0" rtlCol="0" anchor="t">
            <a:spAutoFit/>
          </a:bodyPr>
          <a:lstStyle/>
          <a:p>
            <a:pPr algn="ctr">
              <a:lnSpc>
                <a:spcPts val="16800"/>
              </a:lnSpc>
            </a:pPr>
            <a:r>
              <a:rPr lang="en-US" sz="12000" b="1">
                <a:solidFill>
                  <a:srgbClr val="FFFFFF"/>
                </a:solidFill>
                <a:latin typeface="Antonio Bold"/>
                <a:ea typeface="Antonio Bold"/>
                <a:cs typeface="Antonio Bold"/>
                <a:sym typeface="Antonio Bold"/>
              </a:rPr>
              <a:t>THANK YOU</a:t>
            </a:r>
          </a:p>
        </p:txBody>
      </p:sp>
      <p:sp>
        <p:nvSpPr>
          <p:cNvPr id="6" name="TextBox 6"/>
          <p:cNvSpPr txBox="1"/>
          <p:nvPr/>
        </p:nvSpPr>
        <p:spPr>
          <a:xfrm>
            <a:off x="5216782" y="4343400"/>
            <a:ext cx="7854437" cy="1724025"/>
          </a:xfrm>
          <a:prstGeom prst="rect">
            <a:avLst/>
          </a:prstGeom>
        </p:spPr>
        <p:txBody>
          <a:bodyPr lIns="0" tIns="0" rIns="0" bIns="0" rtlCol="0" anchor="t">
            <a:spAutoFit/>
          </a:bodyPr>
          <a:lstStyle/>
          <a:p>
            <a:pPr algn="ctr">
              <a:lnSpc>
                <a:spcPts val="13200"/>
              </a:lnSpc>
            </a:pPr>
            <a:r>
              <a:rPr lang="en-US" sz="12000" b="1">
                <a:solidFill>
                  <a:srgbClr val="FFFFFF"/>
                </a:solidFill>
                <a:latin typeface="Antonio Bold"/>
                <a:ea typeface="Antonio Bold"/>
                <a:cs typeface="Antonio Bold"/>
                <a:sym typeface="Antonio Bold"/>
              </a:rPr>
              <a:t>THANK YOU</a:t>
            </a:r>
          </a:p>
        </p:txBody>
      </p:sp>
      <p:sp>
        <p:nvSpPr>
          <p:cNvPr id="7" name="TextBox 7"/>
          <p:cNvSpPr txBox="1"/>
          <p:nvPr/>
        </p:nvSpPr>
        <p:spPr>
          <a:xfrm>
            <a:off x="5216782" y="2514600"/>
            <a:ext cx="7854437" cy="1724025"/>
          </a:xfrm>
          <a:prstGeom prst="rect">
            <a:avLst/>
          </a:prstGeom>
        </p:spPr>
        <p:txBody>
          <a:bodyPr lIns="0" tIns="0" rIns="0" bIns="0" rtlCol="0" anchor="t">
            <a:spAutoFit/>
          </a:bodyPr>
          <a:lstStyle/>
          <a:p>
            <a:pPr algn="ctr">
              <a:lnSpc>
                <a:spcPts val="13200"/>
              </a:lnSpc>
            </a:pPr>
            <a:r>
              <a:rPr lang="en-US" sz="12000" b="1">
                <a:solidFill>
                  <a:srgbClr val="174876"/>
                </a:solidFill>
                <a:latin typeface="Antonio Bold"/>
                <a:ea typeface="Antonio Bold"/>
                <a:cs typeface="Antonio Bold"/>
                <a:sym typeface="Antonio Bold"/>
              </a:rPr>
              <a:t>THANK YOU</a:t>
            </a:r>
          </a:p>
        </p:txBody>
      </p:sp>
      <p:sp>
        <p:nvSpPr>
          <p:cNvPr id="8" name="Freeform 8"/>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57150"/>
              <a:ext cx="1847501" cy="52141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061731" y="2800985"/>
            <a:ext cx="4953000" cy="2066925"/>
          </a:xfrm>
          <a:prstGeom prst="rect">
            <a:avLst/>
          </a:prstGeom>
        </p:spPr>
        <p:txBody>
          <a:bodyPr lIns="0" tIns="0" rIns="0" bIns="0" rtlCol="0" anchor="t">
            <a:spAutoFit/>
          </a:bodyPr>
          <a:lstStyle/>
          <a:p>
            <a:pPr algn="l">
              <a:lnSpc>
                <a:spcPts val="16800"/>
              </a:lnSpc>
            </a:pPr>
            <a:r>
              <a:rPr lang="en-US" sz="12000" b="1" dirty="0">
                <a:solidFill>
                  <a:srgbClr val="174876"/>
                </a:solidFill>
                <a:latin typeface="Antonio Bold"/>
                <a:ea typeface="Antonio Bold"/>
                <a:cs typeface="Antonio Bold"/>
                <a:sym typeface="Antonio Bold"/>
              </a:rPr>
              <a:t>(EDA)</a:t>
            </a:r>
          </a:p>
        </p:txBody>
      </p:sp>
      <p:sp>
        <p:nvSpPr>
          <p:cNvPr id="7" name="TextBox 7"/>
          <p:cNvSpPr txBox="1"/>
          <p:nvPr/>
        </p:nvSpPr>
        <p:spPr>
          <a:xfrm>
            <a:off x="381000" y="339856"/>
            <a:ext cx="7846803" cy="2721707"/>
          </a:xfrm>
          <a:prstGeom prst="rect">
            <a:avLst/>
          </a:prstGeom>
        </p:spPr>
        <p:txBody>
          <a:bodyPr lIns="0" tIns="0" rIns="0" bIns="0" rtlCol="0" anchor="t">
            <a:spAutoFit/>
          </a:bodyPr>
          <a:lstStyle/>
          <a:p>
            <a:pPr algn="l">
              <a:lnSpc>
                <a:spcPts val="10830"/>
              </a:lnSpc>
            </a:pPr>
            <a:r>
              <a:rPr lang="en-US" sz="8800" b="1" dirty="0">
                <a:solidFill>
                  <a:srgbClr val="FFFFFF"/>
                </a:solidFill>
                <a:latin typeface="Antonio Bold"/>
                <a:ea typeface="Antonio Bold"/>
                <a:cs typeface="Antonio Bold"/>
                <a:sym typeface="Antonio Bold"/>
              </a:rPr>
              <a:t>EXPLORATORY DATA ANALYSIS</a:t>
            </a:r>
          </a:p>
        </p:txBody>
      </p:sp>
      <p:sp>
        <p:nvSpPr>
          <p:cNvPr id="8" name="TextBox 8"/>
          <p:cNvSpPr txBox="1"/>
          <p:nvPr/>
        </p:nvSpPr>
        <p:spPr>
          <a:xfrm>
            <a:off x="7628567" y="3204749"/>
            <a:ext cx="9630733" cy="3380740"/>
          </a:xfrm>
          <a:prstGeom prst="rect">
            <a:avLst/>
          </a:prstGeom>
        </p:spPr>
        <p:txBody>
          <a:bodyPr lIns="0" tIns="0" rIns="0" bIns="0" rtlCol="0" anchor="t">
            <a:spAutoFit/>
          </a:bodyPr>
          <a:lstStyle/>
          <a:p>
            <a:pPr algn="l">
              <a:lnSpc>
                <a:spcPts val="3499"/>
              </a:lnSpc>
            </a:pPr>
            <a:r>
              <a:rPr lang="en-US" sz="2499" i="1">
                <a:solidFill>
                  <a:srgbClr val="FFFFFF"/>
                </a:solidFill>
                <a:latin typeface="Canva Sans Italics"/>
                <a:ea typeface="Canva Sans Italics"/>
                <a:cs typeface="Canva Sans Italics"/>
                <a:sym typeface="Canva Sans Italics"/>
              </a:rPr>
              <a:t>Exploratory Data Analysis (EDA) adalah proses awal dalam analisis data yang bertujuan untuk mengeksplorasi dan memahami struktur, pola, hubungan, dan distribusi data sebelum melakukan analisis lebih lanjut atau pembangunan model prediktif. Tujuannya untuk memahami Karakteristik Data,Menemukan Pola dan Hubungan,Pengecekan Missing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57150"/>
              <a:ext cx="1847501" cy="52141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217687" y="193566"/>
            <a:ext cx="8756645" cy="5823169"/>
          </a:xfrm>
          <a:custGeom>
            <a:avLst/>
            <a:gdLst/>
            <a:ahLst/>
            <a:cxnLst/>
            <a:rect l="l" t="t" r="r" b="b"/>
            <a:pathLst>
              <a:path w="8756645" h="5823169">
                <a:moveTo>
                  <a:pt x="0" y="0"/>
                </a:moveTo>
                <a:lnTo>
                  <a:pt x="8756645" y="0"/>
                </a:lnTo>
                <a:lnTo>
                  <a:pt x="8756645" y="5823168"/>
                </a:lnTo>
                <a:lnTo>
                  <a:pt x="0" y="5823168"/>
                </a:lnTo>
                <a:lnTo>
                  <a:pt x="0" y="0"/>
                </a:lnTo>
                <a:close/>
              </a:path>
            </a:pathLst>
          </a:custGeom>
          <a:blipFill>
            <a:blip r:embed="rId4"/>
            <a:stretch>
              <a:fillRect/>
            </a:stretch>
          </a:blipFill>
        </p:spPr>
      </p:sp>
      <p:sp>
        <p:nvSpPr>
          <p:cNvPr id="7" name="TextBox 7"/>
          <p:cNvSpPr txBox="1"/>
          <p:nvPr/>
        </p:nvSpPr>
        <p:spPr>
          <a:xfrm>
            <a:off x="267599" y="2924175"/>
            <a:ext cx="7360968" cy="1634871"/>
          </a:xfrm>
          <a:prstGeom prst="rect">
            <a:avLst/>
          </a:prstGeom>
        </p:spPr>
        <p:txBody>
          <a:bodyPr lIns="0" tIns="0" rIns="0" bIns="0" rtlCol="0" anchor="t">
            <a:spAutoFit/>
          </a:bodyPr>
          <a:lstStyle/>
          <a:p>
            <a:pPr algn="l">
              <a:lnSpc>
                <a:spcPts val="13860"/>
              </a:lnSpc>
            </a:pPr>
            <a:r>
              <a:rPr lang="en-US" sz="8000" b="1" dirty="0">
                <a:solidFill>
                  <a:srgbClr val="174876"/>
                </a:solidFill>
                <a:latin typeface="Antonio Bold"/>
                <a:ea typeface="Antonio Bold"/>
                <a:cs typeface="Antonio Bold"/>
                <a:sym typeface="Antonio Bold"/>
              </a:rPr>
              <a:t>VISUALIZATION</a:t>
            </a:r>
          </a:p>
        </p:txBody>
      </p:sp>
      <p:sp>
        <p:nvSpPr>
          <p:cNvPr id="8" name="TextBox 8"/>
          <p:cNvSpPr txBox="1"/>
          <p:nvPr/>
        </p:nvSpPr>
        <p:spPr>
          <a:xfrm>
            <a:off x="460443" y="4963160"/>
            <a:ext cx="7846803" cy="1336713"/>
          </a:xfrm>
          <a:prstGeom prst="rect">
            <a:avLst/>
          </a:prstGeom>
        </p:spPr>
        <p:txBody>
          <a:bodyPr lIns="0" tIns="0" rIns="0" bIns="0" rtlCol="0" anchor="t">
            <a:spAutoFit/>
          </a:bodyPr>
          <a:lstStyle/>
          <a:p>
            <a:pPr algn="l">
              <a:lnSpc>
                <a:spcPts val="10830"/>
              </a:lnSpc>
            </a:pPr>
            <a:r>
              <a:rPr lang="en-US" sz="8800" b="1" dirty="0">
                <a:solidFill>
                  <a:srgbClr val="FFFFFF"/>
                </a:solidFill>
                <a:latin typeface="Antonio Bold"/>
                <a:ea typeface="Antonio Bold"/>
                <a:cs typeface="Antonio Bold"/>
                <a:sym typeface="Antonio Bold"/>
              </a:rPr>
              <a:t>DATA </a:t>
            </a:r>
          </a:p>
        </p:txBody>
      </p:sp>
      <p:sp>
        <p:nvSpPr>
          <p:cNvPr id="9" name="TextBox 9"/>
          <p:cNvSpPr txBox="1"/>
          <p:nvPr/>
        </p:nvSpPr>
        <p:spPr>
          <a:xfrm>
            <a:off x="7908589" y="6411932"/>
            <a:ext cx="9630733" cy="863477"/>
          </a:xfrm>
          <a:prstGeom prst="rect">
            <a:avLst/>
          </a:prstGeom>
        </p:spPr>
        <p:txBody>
          <a:bodyPr lIns="0" tIns="0" rIns="0" bIns="0" rtlCol="0" anchor="t">
            <a:spAutoFit/>
          </a:bodyPr>
          <a:lstStyle/>
          <a:p>
            <a:pPr algn="l">
              <a:lnSpc>
                <a:spcPts val="3121"/>
              </a:lnSpc>
            </a:pPr>
            <a:r>
              <a:rPr lang="en-US" sz="2229" i="1">
                <a:solidFill>
                  <a:srgbClr val="FFFFFF"/>
                </a:solidFill>
                <a:latin typeface="Canva Sans Italics"/>
                <a:ea typeface="Canva Sans Italics"/>
                <a:cs typeface="Canva Sans Italics"/>
                <a:sym typeface="Canva Sans Italics"/>
              </a:rPr>
              <a:t>Berdasarkan hasil Visualisasi data terdapat ketidakseimbangan  kelas di distribusi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21835" y="1463222"/>
            <a:ext cx="7576045" cy="6051366"/>
          </a:xfrm>
          <a:custGeom>
            <a:avLst/>
            <a:gdLst/>
            <a:ahLst/>
            <a:cxnLst/>
            <a:rect l="l" t="t" r="r" b="b"/>
            <a:pathLst>
              <a:path w="7576045" h="6051366">
                <a:moveTo>
                  <a:pt x="0" y="0"/>
                </a:moveTo>
                <a:lnTo>
                  <a:pt x="7576045" y="0"/>
                </a:lnTo>
                <a:lnTo>
                  <a:pt x="7576045" y="6051366"/>
                </a:lnTo>
                <a:lnTo>
                  <a:pt x="0" y="6051366"/>
                </a:lnTo>
                <a:lnTo>
                  <a:pt x="0" y="0"/>
                </a:lnTo>
                <a:close/>
              </a:path>
            </a:pathLst>
          </a:custGeom>
          <a:blipFill>
            <a:blip r:embed="rId4"/>
            <a:stretch>
              <a:fillRect/>
            </a:stretch>
          </a:blipFill>
        </p:spPr>
      </p:sp>
      <p:sp>
        <p:nvSpPr>
          <p:cNvPr id="4" name="TextBox 4"/>
          <p:cNvSpPr txBox="1"/>
          <p:nvPr/>
        </p:nvSpPr>
        <p:spPr>
          <a:xfrm>
            <a:off x="8330638" y="3160395"/>
            <a:ext cx="9957362" cy="198310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Menunjukkan kelas uacc mendominasii dihampir semua fitur yang berarti datanya sangat tidak seimbang, fitur safety dan person merupakan fitur penting karena hasil distribusinya lebih bervariasi. Fitur buying dan maint memiliki sedikit kelas good dan vgood di kategori rendah.</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9963" y="2531990"/>
            <a:ext cx="6001197" cy="3563851"/>
          </a:xfrm>
          <a:custGeom>
            <a:avLst/>
            <a:gdLst/>
            <a:ahLst/>
            <a:cxnLst/>
            <a:rect l="l" t="t" r="r" b="b"/>
            <a:pathLst>
              <a:path w="6001197" h="3563851">
                <a:moveTo>
                  <a:pt x="0" y="0"/>
                </a:moveTo>
                <a:lnTo>
                  <a:pt x="6001197" y="0"/>
                </a:lnTo>
                <a:lnTo>
                  <a:pt x="6001197" y="3563851"/>
                </a:lnTo>
                <a:lnTo>
                  <a:pt x="0" y="3563851"/>
                </a:lnTo>
                <a:lnTo>
                  <a:pt x="0" y="0"/>
                </a:lnTo>
                <a:close/>
              </a:path>
            </a:pathLst>
          </a:custGeom>
          <a:blipFill>
            <a:blip r:embed="rId4"/>
            <a:stretch>
              <a:fillRect/>
            </a:stretch>
          </a:blipFill>
        </p:spPr>
      </p:sp>
      <p:sp>
        <p:nvSpPr>
          <p:cNvPr id="4" name="Freeform 4"/>
          <p:cNvSpPr/>
          <p:nvPr/>
        </p:nvSpPr>
        <p:spPr>
          <a:xfrm>
            <a:off x="9785457" y="2597363"/>
            <a:ext cx="6727842" cy="3498478"/>
          </a:xfrm>
          <a:custGeom>
            <a:avLst/>
            <a:gdLst/>
            <a:ahLst/>
            <a:cxnLst/>
            <a:rect l="l" t="t" r="r" b="b"/>
            <a:pathLst>
              <a:path w="6727842" h="3498478">
                <a:moveTo>
                  <a:pt x="0" y="0"/>
                </a:moveTo>
                <a:lnTo>
                  <a:pt x="6727841" y="0"/>
                </a:lnTo>
                <a:lnTo>
                  <a:pt x="6727841" y="3498478"/>
                </a:lnTo>
                <a:lnTo>
                  <a:pt x="0" y="3498478"/>
                </a:lnTo>
                <a:lnTo>
                  <a:pt x="0" y="0"/>
                </a:lnTo>
                <a:close/>
              </a:path>
            </a:pathLst>
          </a:custGeom>
          <a:blipFill>
            <a:blip r:embed="rId5"/>
            <a:stretch>
              <a:fillRect/>
            </a:stretch>
          </a:blipFill>
        </p:spPr>
      </p:sp>
      <p:sp>
        <p:nvSpPr>
          <p:cNvPr id="5" name="TextBox 5"/>
          <p:cNvSpPr txBox="1"/>
          <p:nvPr/>
        </p:nvSpPr>
        <p:spPr>
          <a:xfrm>
            <a:off x="3642306" y="7175175"/>
            <a:ext cx="10040862" cy="812479"/>
          </a:xfrm>
          <a:prstGeom prst="rect">
            <a:avLst/>
          </a:prstGeom>
        </p:spPr>
        <p:txBody>
          <a:bodyPr lIns="0" tIns="0" rIns="0" bIns="0" rtlCol="0" anchor="t">
            <a:spAutoFit/>
          </a:bodyPr>
          <a:lstStyle/>
          <a:p>
            <a:pPr algn="l">
              <a:lnSpc>
                <a:spcPts val="2921"/>
              </a:lnSpc>
            </a:pPr>
            <a:r>
              <a:rPr lang="en-US" sz="2086" i="1">
                <a:solidFill>
                  <a:srgbClr val="FFFFFF"/>
                </a:solidFill>
                <a:latin typeface="Canva Sans Italics"/>
                <a:ea typeface="Canva Sans Italics"/>
                <a:cs typeface="Canva Sans Italics"/>
                <a:sym typeface="Canva Sans Italics"/>
              </a:rPr>
              <a:t>Perlu melakukan Oversampling dengan SMOTE agar dapat jumlah distribusi class nya dapat seimbang</a:t>
            </a:r>
          </a:p>
        </p:txBody>
      </p:sp>
      <p:sp>
        <p:nvSpPr>
          <p:cNvPr id="6" name="TextBox 6"/>
          <p:cNvSpPr txBox="1"/>
          <p:nvPr/>
        </p:nvSpPr>
        <p:spPr>
          <a:xfrm>
            <a:off x="3108515" y="1432915"/>
            <a:ext cx="13404783" cy="892175"/>
          </a:xfrm>
          <a:prstGeom prst="rect">
            <a:avLst/>
          </a:prstGeom>
        </p:spPr>
        <p:txBody>
          <a:bodyPr lIns="0" tIns="0" rIns="0" bIns="0" rtlCol="0" anchor="t">
            <a:spAutoFit/>
          </a:bodyPr>
          <a:lstStyle/>
          <a:p>
            <a:pPr algn="l">
              <a:lnSpc>
                <a:spcPts val="7000"/>
              </a:lnSpc>
            </a:pPr>
            <a:r>
              <a:rPr lang="en-US" sz="5000" b="1">
                <a:solidFill>
                  <a:srgbClr val="FFFFFF"/>
                </a:solidFill>
                <a:latin typeface="Canva Sans Bold"/>
                <a:ea typeface="Canva Sans Bold"/>
                <a:cs typeface="Canva Sans Bold"/>
                <a:sym typeface="Canva Sans Bold"/>
              </a:rPr>
              <a:t>SEBELUM                                    SESUDAH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57150"/>
              <a:ext cx="1847501" cy="52141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10177" y="3187077"/>
            <a:ext cx="11089072" cy="1427457"/>
          </a:xfrm>
          <a:prstGeom prst="rect">
            <a:avLst/>
          </a:prstGeom>
        </p:spPr>
        <p:txBody>
          <a:bodyPr lIns="0" tIns="0" rIns="0" bIns="0" rtlCol="0" anchor="t">
            <a:spAutoFit/>
          </a:bodyPr>
          <a:lstStyle/>
          <a:p>
            <a:pPr algn="l">
              <a:lnSpc>
                <a:spcPts val="11621"/>
              </a:lnSpc>
            </a:pPr>
            <a:r>
              <a:rPr lang="en-US" sz="8300" b="1">
                <a:solidFill>
                  <a:srgbClr val="174876"/>
                </a:solidFill>
                <a:latin typeface="Antonio Bold"/>
                <a:ea typeface="Antonio Bold"/>
                <a:cs typeface="Antonio Bold"/>
                <a:sym typeface="Antonio Bold"/>
              </a:rPr>
              <a:t>REGRESSION</a:t>
            </a:r>
          </a:p>
        </p:txBody>
      </p:sp>
      <p:sp>
        <p:nvSpPr>
          <p:cNvPr id="7" name="TextBox 7"/>
          <p:cNvSpPr txBox="1"/>
          <p:nvPr/>
        </p:nvSpPr>
        <p:spPr>
          <a:xfrm>
            <a:off x="402075" y="1776018"/>
            <a:ext cx="11097175" cy="1329132"/>
          </a:xfrm>
          <a:prstGeom prst="rect">
            <a:avLst/>
          </a:prstGeom>
        </p:spPr>
        <p:txBody>
          <a:bodyPr lIns="0" tIns="0" rIns="0" bIns="0" rtlCol="0" anchor="t">
            <a:spAutoFit/>
          </a:bodyPr>
          <a:lstStyle/>
          <a:p>
            <a:pPr algn="l">
              <a:lnSpc>
                <a:spcPts val="10239"/>
              </a:lnSpc>
            </a:pPr>
            <a:r>
              <a:rPr lang="en-US" sz="9308" b="1">
                <a:solidFill>
                  <a:srgbClr val="FFFFFF"/>
                </a:solidFill>
                <a:latin typeface="Antonio Bold"/>
                <a:ea typeface="Antonio Bold"/>
                <a:cs typeface="Antonio Bold"/>
                <a:sym typeface="Antonio Bold"/>
              </a:rPr>
              <a:t>LOGISTIC</a:t>
            </a:r>
          </a:p>
        </p:txBody>
      </p:sp>
      <p:sp>
        <p:nvSpPr>
          <p:cNvPr id="8" name="TextBox 8"/>
          <p:cNvSpPr txBox="1"/>
          <p:nvPr/>
        </p:nvSpPr>
        <p:spPr>
          <a:xfrm>
            <a:off x="9413735" y="3038475"/>
            <a:ext cx="7028723" cy="1938655"/>
          </a:xfrm>
          <a:prstGeom prst="rect">
            <a:avLst/>
          </a:prstGeom>
        </p:spPr>
        <p:txBody>
          <a:bodyPr lIns="0" tIns="0" rIns="0" bIns="0" rtlCol="0" anchor="t">
            <a:spAutoFit/>
          </a:bodyPr>
          <a:lstStyle/>
          <a:p>
            <a:pPr algn="l">
              <a:lnSpc>
                <a:spcPts val="3500"/>
              </a:lnSpc>
            </a:pPr>
            <a:r>
              <a:rPr lang="en-US" sz="2500" i="1">
                <a:solidFill>
                  <a:srgbClr val="FFFFFF"/>
                </a:solidFill>
                <a:latin typeface="Canva Sans Italics"/>
                <a:ea typeface="Canva Sans Italics"/>
                <a:cs typeface="Canva Sans Italics"/>
                <a:sym typeface="Canva Sans Italics"/>
              </a:rPr>
              <a:t>Logistic Regression adalah  metode klasifikasi untuk memprediksi probabilitas apakah sesuatu masuk ke dalam salah satu kategori(Ya/tidak atau 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39942" y="739513"/>
            <a:ext cx="8115300" cy="6825252"/>
          </a:xfrm>
          <a:custGeom>
            <a:avLst/>
            <a:gdLst/>
            <a:ahLst/>
            <a:cxnLst/>
            <a:rect l="l" t="t" r="r" b="b"/>
            <a:pathLst>
              <a:path w="8115300" h="6825252">
                <a:moveTo>
                  <a:pt x="0" y="0"/>
                </a:moveTo>
                <a:lnTo>
                  <a:pt x="8115300" y="0"/>
                </a:lnTo>
                <a:lnTo>
                  <a:pt x="8115300" y="6825252"/>
                </a:lnTo>
                <a:lnTo>
                  <a:pt x="0" y="6825252"/>
                </a:lnTo>
                <a:lnTo>
                  <a:pt x="0" y="0"/>
                </a:lnTo>
                <a:close/>
              </a:path>
            </a:pathLst>
          </a:custGeom>
          <a:blipFill>
            <a:blip r:embed="rId4"/>
            <a:stretch>
              <a:fillRect/>
            </a:stretch>
          </a:blipFill>
        </p:spPr>
      </p:sp>
      <p:sp>
        <p:nvSpPr>
          <p:cNvPr id="4" name="TextBox 4"/>
          <p:cNvSpPr txBox="1"/>
          <p:nvPr/>
        </p:nvSpPr>
        <p:spPr>
          <a:xfrm>
            <a:off x="9896552" y="682363"/>
            <a:ext cx="7745145" cy="4461510"/>
          </a:xfrm>
          <a:prstGeom prst="rect">
            <a:avLst/>
          </a:prstGeom>
        </p:spPr>
        <p:txBody>
          <a:bodyPr lIns="0" tIns="0" rIns="0" bIns="0" rtlCol="0" anchor="t">
            <a:spAutoFit/>
          </a:bodyPr>
          <a:lstStyle/>
          <a:p>
            <a:pPr algn="just">
              <a:lnSpc>
                <a:spcPts val="2940"/>
              </a:lnSpc>
            </a:pPr>
            <a:r>
              <a:rPr lang="en-US" sz="2100">
                <a:solidFill>
                  <a:srgbClr val="FFFFFF"/>
                </a:solidFill>
                <a:latin typeface="Canva Sans"/>
                <a:ea typeface="Canva Sans"/>
                <a:cs typeface="Canva Sans"/>
                <a:sym typeface="Canva Sans"/>
              </a:rPr>
              <a:t>Logistic Regression Accuracy: 0.7947976878612717</a:t>
            </a:r>
          </a:p>
          <a:p>
            <a:pPr algn="just">
              <a:lnSpc>
                <a:spcPts val="2940"/>
              </a:lnSpc>
            </a:pPr>
            <a:r>
              <a:rPr lang="en-US" sz="2100">
                <a:solidFill>
                  <a:srgbClr val="FFFFFF"/>
                </a:solidFill>
                <a:latin typeface="Canva Sans"/>
                <a:ea typeface="Canva Sans"/>
                <a:cs typeface="Canva Sans"/>
                <a:sym typeface="Canva Sans"/>
              </a:rPr>
              <a:t>              precision    recall  f1-score   support</a:t>
            </a:r>
          </a:p>
          <a:p>
            <a:pPr algn="just">
              <a:lnSpc>
                <a:spcPts val="2940"/>
              </a:lnSpc>
            </a:pPr>
            <a:endParaRPr lang="en-US" sz="2100">
              <a:solidFill>
                <a:srgbClr val="FFFFFF"/>
              </a:solidFill>
              <a:latin typeface="Canva Sans"/>
              <a:ea typeface="Canva Sans"/>
              <a:cs typeface="Canva Sans"/>
              <a:sym typeface="Canva Sans"/>
            </a:endParaRPr>
          </a:p>
          <a:p>
            <a:pPr algn="just">
              <a:lnSpc>
                <a:spcPts val="2940"/>
              </a:lnSpc>
            </a:pPr>
            <a:r>
              <a:rPr lang="en-US" sz="2100">
                <a:solidFill>
                  <a:srgbClr val="FFFFFF"/>
                </a:solidFill>
                <a:latin typeface="Canva Sans"/>
                <a:ea typeface="Canva Sans"/>
                <a:cs typeface="Canva Sans"/>
                <a:sym typeface="Canva Sans"/>
              </a:rPr>
              <a:t>         acc       0.61      0.71      0.66        77</a:t>
            </a:r>
          </a:p>
          <a:p>
            <a:pPr algn="just">
              <a:lnSpc>
                <a:spcPts val="2940"/>
              </a:lnSpc>
            </a:pPr>
            <a:r>
              <a:rPr lang="en-US" sz="2100">
                <a:solidFill>
                  <a:srgbClr val="FFFFFF"/>
                </a:solidFill>
                <a:latin typeface="Canva Sans"/>
                <a:ea typeface="Canva Sans"/>
                <a:cs typeface="Canva Sans"/>
                <a:sym typeface="Canva Sans"/>
              </a:rPr>
              <a:t>        good       0.50      1.00      0.67        14</a:t>
            </a:r>
          </a:p>
          <a:p>
            <a:pPr algn="just">
              <a:lnSpc>
                <a:spcPts val="2940"/>
              </a:lnSpc>
            </a:pPr>
            <a:r>
              <a:rPr lang="en-US" sz="2100">
                <a:solidFill>
                  <a:srgbClr val="FFFFFF"/>
                </a:solidFill>
                <a:latin typeface="Canva Sans"/>
                <a:ea typeface="Canva Sans"/>
                <a:cs typeface="Canva Sans"/>
                <a:sym typeface="Canva Sans"/>
              </a:rPr>
              <a:t>       unacc       0.96      0.80      0.87       242</a:t>
            </a:r>
          </a:p>
          <a:p>
            <a:pPr algn="just">
              <a:lnSpc>
                <a:spcPts val="2940"/>
              </a:lnSpc>
            </a:pPr>
            <a:r>
              <a:rPr lang="en-US" sz="2100">
                <a:solidFill>
                  <a:srgbClr val="FFFFFF"/>
                </a:solidFill>
                <a:latin typeface="Canva Sans"/>
                <a:ea typeface="Canva Sans"/>
                <a:cs typeface="Canva Sans"/>
                <a:sym typeface="Canva Sans"/>
              </a:rPr>
              <a:t>       vgood       0.50      1.00      0.67        13</a:t>
            </a:r>
          </a:p>
          <a:p>
            <a:pPr algn="just">
              <a:lnSpc>
                <a:spcPts val="2940"/>
              </a:lnSpc>
            </a:pPr>
            <a:endParaRPr lang="en-US" sz="2100">
              <a:solidFill>
                <a:srgbClr val="FFFFFF"/>
              </a:solidFill>
              <a:latin typeface="Canva Sans"/>
              <a:ea typeface="Canva Sans"/>
              <a:cs typeface="Canva Sans"/>
              <a:sym typeface="Canva Sans"/>
            </a:endParaRPr>
          </a:p>
          <a:p>
            <a:pPr algn="just">
              <a:lnSpc>
                <a:spcPts val="2940"/>
              </a:lnSpc>
            </a:pPr>
            <a:r>
              <a:rPr lang="en-US" sz="2100">
                <a:solidFill>
                  <a:srgbClr val="FFFFFF"/>
                </a:solidFill>
                <a:latin typeface="Canva Sans"/>
                <a:ea typeface="Canva Sans"/>
                <a:cs typeface="Canva Sans"/>
                <a:sym typeface="Canva Sans"/>
              </a:rPr>
              <a:t>    accuracy                           0.79       346</a:t>
            </a:r>
          </a:p>
          <a:p>
            <a:pPr algn="just">
              <a:lnSpc>
                <a:spcPts val="2940"/>
              </a:lnSpc>
            </a:pPr>
            <a:r>
              <a:rPr lang="en-US" sz="2100">
                <a:solidFill>
                  <a:srgbClr val="FFFFFF"/>
                </a:solidFill>
                <a:latin typeface="Canva Sans"/>
                <a:ea typeface="Canva Sans"/>
                <a:cs typeface="Canva Sans"/>
                <a:sym typeface="Canva Sans"/>
              </a:rPr>
              <a:t>   macro avg       0.64      0.88      0.72       346</a:t>
            </a:r>
          </a:p>
          <a:p>
            <a:pPr algn="just">
              <a:lnSpc>
                <a:spcPts val="2940"/>
              </a:lnSpc>
            </a:pPr>
            <a:r>
              <a:rPr lang="en-US" sz="2100">
                <a:solidFill>
                  <a:srgbClr val="FFFFFF"/>
                </a:solidFill>
                <a:latin typeface="Canva Sans"/>
                <a:ea typeface="Canva Sans"/>
                <a:cs typeface="Canva Sans"/>
                <a:sym typeface="Canva Sans"/>
              </a:rPr>
              <a:t>weighted avg       0.84      0.79      0.81       346</a:t>
            </a:r>
          </a:p>
          <a:p>
            <a:pPr algn="just">
              <a:lnSpc>
                <a:spcPts val="2940"/>
              </a:lnSpc>
            </a:pPr>
            <a:endParaRPr lang="en-US" sz="2100">
              <a:solidFill>
                <a:srgbClr val="FFFFFF"/>
              </a:solidFill>
              <a:latin typeface="Canva Sans"/>
              <a:ea typeface="Canva Sans"/>
              <a:cs typeface="Canva Sans"/>
              <a:sym typeface="Canva Sans"/>
            </a:endParaRPr>
          </a:p>
        </p:txBody>
      </p:sp>
      <p:sp>
        <p:nvSpPr>
          <p:cNvPr id="5" name="TextBox 5"/>
          <p:cNvSpPr txBox="1"/>
          <p:nvPr/>
        </p:nvSpPr>
        <p:spPr>
          <a:xfrm>
            <a:off x="9896552" y="5086350"/>
            <a:ext cx="6368137" cy="1721569"/>
          </a:xfrm>
          <a:prstGeom prst="rect">
            <a:avLst/>
          </a:prstGeom>
        </p:spPr>
        <p:txBody>
          <a:bodyPr lIns="0" tIns="0" rIns="0" bIns="0" rtlCol="0" anchor="t">
            <a:spAutoFit/>
          </a:bodyPr>
          <a:lstStyle/>
          <a:p>
            <a:pPr algn="just">
              <a:lnSpc>
                <a:spcPts val="2760"/>
              </a:lnSpc>
            </a:pPr>
            <a:r>
              <a:rPr lang="en-US" sz="1971">
                <a:solidFill>
                  <a:srgbClr val="FFFFFF"/>
                </a:solidFill>
                <a:latin typeface="Canva Sans"/>
                <a:ea typeface="Canva Sans"/>
                <a:cs typeface="Canva Sans"/>
                <a:sym typeface="Canva Sans"/>
              </a:rPr>
              <a:t>Class acc - TP: 55, FP: 35, FN: 22, TN: 234</a:t>
            </a:r>
          </a:p>
          <a:p>
            <a:pPr algn="just">
              <a:lnSpc>
                <a:spcPts val="2760"/>
              </a:lnSpc>
            </a:pPr>
            <a:r>
              <a:rPr lang="en-US" sz="1971">
                <a:solidFill>
                  <a:srgbClr val="FFFFFF"/>
                </a:solidFill>
                <a:latin typeface="Canva Sans"/>
                <a:ea typeface="Canva Sans"/>
                <a:cs typeface="Canva Sans"/>
                <a:sym typeface="Canva Sans"/>
              </a:rPr>
              <a:t>Class unacc - TP: 14, FP: 14, FN: 0, TN: 318</a:t>
            </a:r>
          </a:p>
          <a:p>
            <a:pPr algn="just">
              <a:lnSpc>
                <a:spcPts val="2760"/>
              </a:lnSpc>
            </a:pPr>
            <a:r>
              <a:rPr lang="en-US" sz="1971">
                <a:solidFill>
                  <a:srgbClr val="FFFFFF"/>
                </a:solidFill>
                <a:latin typeface="Canva Sans"/>
                <a:ea typeface="Canva Sans"/>
                <a:cs typeface="Canva Sans"/>
                <a:sym typeface="Canva Sans"/>
              </a:rPr>
              <a:t>Class good - TP: 193, FP: 9, FN: 49, TN: 95</a:t>
            </a:r>
          </a:p>
          <a:p>
            <a:pPr algn="just">
              <a:lnSpc>
                <a:spcPts val="2760"/>
              </a:lnSpc>
            </a:pPr>
            <a:r>
              <a:rPr lang="en-US" sz="1971">
                <a:solidFill>
                  <a:srgbClr val="FFFFFF"/>
                </a:solidFill>
                <a:latin typeface="Canva Sans"/>
                <a:ea typeface="Canva Sans"/>
                <a:cs typeface="Canva Sans"/>
                <a:sym typeface="Canva Sans"/>
              </a:rPr>
              <a:t>Class vgood - TP: 13, FP: 13, FN: 0, TN: 320</a:t>
            </a:r>
          </a:p>
          <a:p>
            <a:pPr algn="just">
              <a:lnSpc>
                <a:spcPts val="2760"/>
              </a:lnSpc>
            </a:pPr>
            <a:endParaRPr lang="en-US" sz="1971">
              <a:solidFill>
                <a:srgbClr val="FFFFFF"/>
              </a:solidFill>
              <a:latin typeface="Canva Sans"/>
              <a:ea typeface="Canva Sans"/>
              <a:cs typeface="Canva Sans"/>
              <a:sym typeface="Canva Sans"/>
            </a:endParaRPr>
          </a:p>
        </p:txBody>
      </p:sp>
      <p:sp>
        <p:nvSpPr>
          <p:cNvPr id="6" name="TextBox 6"/>
          <p:cNvSpPr txBox="1"/>
          <p:nvPr/>
        </p:nvSpPr>
        <p:spPr>
          <a:xfrm>
            <a:off x="9896552" y="7018305"/>
            <a:ext cx="6368137" cy="1035769"/>
          </a:xfrm>
          <a:prstGeom prst="rect">
            <a:avLst/>
          </a:prstGeom>
        </p:spPr>
        <p:txBody>
          <a:bodyPr lIns="0" tIns="0" rIns="0" bIns="0" rtlCol="0" anchor="t">
            <a:spAutoFit/>
          </a:bodyPr>
          <a:lstStyle/>
          <a:p>
            <a:pPr algn="just">
              <a:lnSpc>
                <a:spcPts val="2760"/>
              </a:lnSpc>
            </a:pPr>
            <a:r>
              <a:rPr lang="en-US" sz="1971">
                <a:solidFill>
                  <a:srgbClr val="FFFFFF"/>
                </a:solidFill>
                <a:latin typeface="Canva Sans"/>
                <a:ea typeface="Canva Sans"/>
                <a:cs typeface="Canva Sans"/>
                <a:sym typeface="Canva Sans"/>
              </a:rPr>
              <a:t>Memperoleh akurasi model 79% , Memiliki TP paling dominan prediksi kelas dengan benar di kelas good, namun banyak kesalahan prediksi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57150"/>
              <a:ext cx="1847501" cy="52141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344120" y="3187077"/>
            <a:ext cx="11089072" cy="1427457"/>
          </a:xfrm>
          <a:prstGeom prst="rect">
            <a:avLst/>
          </a:prstGeom>
        </p:spPr>
        <p:txBody>
          <a:bodyPr lIns="0" tIns="0" rIns="0" bIns="0" rtlCol="0" anchor="t">
            <a:spAutoFit/>
          </a:bodyPr>
          <a:lstStyle/>
          <a:p>
            <a:pPr algn="l">
              <a:lnSpc>
                <a:spcPts val="11621"/>
              </a:lnSpc>
            </a:pPr>
            <a:r>
              <a:rPr lang="en-US" sz="8300" b="1">
                <a:solidFill>
                  <a:srgbClr val="174876"/>
                </a:solidFill>
                <a:latin typeface="Antonio Bold"/>
                <a:ea typeface="Antonio Bold"/>
                <a:cs typeface="Antonio Bold"/>
                <a:sym typeface="Antonio Bold"/>
              </a:rPr>
              <a:t>TREE</a:t>
            </a:r>
          </a:p>
        </p:txBody>
      </p:sp>
      <p:sp>
        <p:nvSpPr>
          <p:cNvPr id="7" name="TextBox 7"/>
          <p:cNvSpPr txBox="1"/>
          <p:nvPr/>
        </p:nvSpPr>
        <p:spPr>
          <a:xfrm>
            <a:off x="775609" y="1776018"/>
            <a:ext cx="11097175" cy="1329132"/>
          </a:xfrm>
          <a:prstGeom prst="rect">
            <a:avLst/>
          </a:prstGeom>
        </p:spPr>
        <p:txBody>
          <a:bodyPr lIns="0" tIns="0" rIns="0" bIns="0" rtlCol="0" anchor="t">
            <a:spAutoFit/>
          </a:bodyPr>
          <a:lstStyle/>
          <a:p>
            <a:pPr algn="l">
              <a:lnSpc>
                <a:spcPts val="10239"/>
              </a:lnSpc>
            </a:pPr>
            <a:r>
              <a:rPr lang="en-US" sz="9308" b="1">
                <a:solidFill>
                  <a:srgbClr val="FFFFFF"/>
                </a:solidFill>
                <a:latin typeface="Antonio Bold"/>
                <a:ea typeface="Antonio Bold"/>
                <a:cs typeface="Antonio Bold"/>
                <a:sym typeface="Antonio Bold"/>
              </a:rPr>
              <a:t>DECISION</a:t>
            </a:r>
          </a:p>
        </p:txBody>
      </p:sp>
      <p:sp>
        <p:nvSpPr>
          <p:cNvPr id="8" name="TextBox 8"/>
          <p:cNvSpPr txBox="1"/>
          <p:nvPr/>
        </p:nvSpPr>
        <p:spPr>
          <a:xfrm>
            <a:off x="9144000" y="3204845"/>
            <a:ext cx="7028723" cy="1938655"/>
          </a:xfrm>
          <a:prstGeom prst="rect">
            <a:avLst/>
          </a:prstGeom>
        </p:spPr>
        <p:txBody>
          <a:bodyPr lIns="0" tIns="0" rIns="0" bIns="0" rtlCol="0" anchor="t">
            <a:spAutoFit/>
          </a:bodyPr>
          <a:lstStyle/>
          <a:p>
            <a:pPr algn="l">
              <a:lnSpc>
                <a:spcPts val="3500"/>
              </a:lnSpc>
            </a:pPr>
            <a:r>
              <a:rPr lang="en-US" sz="2500" i="1">
                <a:solidFill>
                  <a:srgbClr val="FFFFFF"/>
                </a:solidFill>
                <a:latin typeface="Canva Sans Italics"/>
                <a:ea typeface="Canva Sans Italics"/>
                <a:cs typeface="Canva Sans Italics"/>
                <a:sym typeface="Canva Sans Italics"/>
              </a:rPr>
              <a:t>Decision Tree Claasfication adalah metode klasifikasi yang menggunakan struktur pohon untuk memodelkan keputusan berdasarkan fitur (input) dan target (output).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22481" y="752078"/>
            <a:ext cx="8054346" cy="6773988"/>
          </a:xfrm>
          <a:custGeom>
            <a:avLst/>
            <a:gdLst/>
            <a:ahLst/>
            <a:cxnLst/>
            <a:rect l="l" t="t" r="r" b="b"/>
            <a:pathLst>
              <a:path w="8054346" h="6773988">
                <a:moveTo>
                  <a:pt x="0" y="0"/>
                </a:moveTo>
                <a:lnTo>
                  <a:pt x="8054346" y="0"/>
                </a:lnTo>
                <a:lnTo>
                  <a:pt x="8054346" y="6773988"/>
                </a:lnTo>
                <a:lnTo>
                  <a:pt x="0" y="6773988"/>
                </a:lnTo>
                <a:lnTo>
                  <a:pt x="0" y="0"/>
                </a:lnTo>
                <a:close/>
              </a:path>
            </a:pathLst>
          </a:custGeom>
          <a:blipFill>
            <a:blip r:embed="rId4"/>
            <a:stretch>
              <a:fillRect/>
            </a:stretch>
          </a:blipFill>
        </p:spPr>
      </p:sp>
      <p:sp>
        <p:nvSpPr>
          <p:cNvPr id="4" name="TextBox 4"/>
          <p:cNvSpPr txBox="1"/>
          <p:nvPr/>
        </p:nvSpPr>
        <p:spPr>
          <a:xfrm>
            <a:off x="10191714" y="407670"/>
            <a:ext cx="6782619" cy="4461510"/>
          </a:xfrm>
          <a:prstGeom prst="rect">
            <a:avLst/>
          </a:prstGeom>
        </p:spPr>
        <p:txBody>
          <a:bodyPr lIns="0" tIns="0" rIns="0" bIns="0" rtlCol="0" anchor="t">
            <a:spAutoFit/>
          </a:bodyPr>
          <a:lstStyle/>
          <a:p>
            <a:pPr algn="just">
              <a:lnSpc>
                <a:spcPts val="2940"/>
              </a:lnSpc>
            </a:pPr>
            <a:r>
              <a:rPr lang="en-US" sz="2100">
                <a:solidFill>
                  <a:srgbClr val="FFFFFF"/>
                </a:solidFill>
                <a:latin typeface="Canva Sans"/>
                <a:ea typeface="Canva Sans"/>
                <a:cs typeface="Canva Sans"/>
                <a:sym typeface="Canva Sans"/>
              </a:rPr>
              <a:t>Decision Tree Accuracy: 0.8323699421965318</a:t>
            </a:r>
          </a:p>
          <a:p>
            <a:pPr algn="just">
              <a:lnSpc>
                <a:spcPts val="2940"/>
              </a:lnSpc>
            </a:pPr>
            <a:r>
              <a:rPr lang="en-US" sz="2100">
                <a:solidFill>
                  <a:srgbClr val="FFFFFF"/>
                </a:solidFill>
                <a:latin typeface="Canva Sans"/>
                <a:ea typeface="Canva Sans"/>
                <a:cs typeface="Canva Sans"/>
                <a:sym typeface="Canva Sans"/>
              </a:rPr>
              <a:t>              precision    recall  f1-score   support</a:t>
            </a:r>
          </a:p>
          <a:p>
            <a:pPr algn="just">
              <a:lnSpc>
                <a:spcPts val="2940"/>
              </a:lnSpc>
            </a:pPr>
            <a:endParaRPr lang="en-US" sz="2100">
              <a:solidFill>
                <a:srgbClr val="FFFFFF"/>
              </a:solidFill>
              <a:latin typeface="Canva Sans"/>
              <a:ea typeface="Canva Sans"/>
              <a:cs typeface="Canva Sans"/>
              <a:sym typeface="Canva Sans"/>
            </a:endParaRPr>
          </a:p>
          <a:p>
            <a:pPr algn="just">
              <a:lnSpc>
                <a:spcPts val="2940"/>
              </a:lnSpc>
            </a:pPr>
            <a:r>
              <a:rPr lang="en-US" sz="2100">
                <a:solidFill>
                  <a:srgbClr val="FFFFFF"/>
                </a:solidFill>
                <a:latin typeface="Canva Sans"/>
                <a:ea typeface="Canva Sans"/>
                <a:cs typeface="Canva Sans"/>
                <a:sym typeface="Canva Sans"/>
              </a:rPr>
              <a:t>         acc       0.66      0.57      0.61        77</a:t>
            </a:r>
          </a:p>
          <a:p>
            <a:pPr algn="just">
              <a:lnSpc>
                <a:spcPts val="2940"/>
              </a:lnSpc>
            </a:pPr>
            <a:r>
              <a:rPr lang="en-US" sz="2100">
                <a:solidFill>
                  <a:srgbClr val="FFFFFF"/>
                </a:solidFill>
                <a:latin typeface="Canva Sans"/>
                <a:ea typeface="Canva Sans"/>
                <a:cs typeface="Canva Sans"/>
                <a:sym typeface="Canva Sans"/>
              </a:rPr>
              <a:t>        good       0.39      1.00      0.56        14</a:t>
            </a:r>
          </a:p>
          <a:p>
            <a:pPr algn="just">
              <a:lnSpc>
                <a:spcPts val="2940"/>
              </a:lnSpc>
            </a:pPr>
            <a:r>
              <a:rPr lang="en-US" sz="2100">
                <a:solidFill>
                  <a:srgbClr val="FFFFFF"/>
                </a:solidFill>
                <a:latin typeface="Canva Sans"/>
                <a:ea typeface="Canva Sans"/>
                <a:cs typeface="Canva Sans"/>
                <a:sym typeface="Canva Sans"/>
              </a:rPr>
              <a:t>       unacc       1.00      0.90      0.95       242</a:t>
            </a:r>
          </a:p>
          <a:p>
            <a:pPr algn="just">
              <a:lnSpc>
                <a:spcPts val="2940"/>
              </a:lnSpc>
            </a:pPr>
            <a:r>
              <a:rPr lang="en-US" sz="2100">
                <a:solidFill>
                  <a:srgbClr val="FFFFFF"/>
                </a:solidFill>
                <a:latin typeface="Canva Sans"/>
                <a:ea typeface="Canva Sans"/>
                <a:cs typeface="Canva Sans"/>
                <a:sym typeface="Canva Sans"/>
              </a:rPr>
              <a:t>       vgood       0.50      1.00      0.67        13</a:t>
            </a:r>
          </a:p>
          <a:p>
            <a:pPr algn="just">
              <a:lnSpc>
                <a:spcPts val="2940"/>
              </a:lnSpc>
            </a:pPr>
            <a:endParaRPr lang="en-US" sz="2100">
              <a:solidFill>
                <a:srgbClr val="FFFFFF"/>
              </a:solidFill>
              <a:latin typeface="Canva Sans"/>
              <a:ea typeface="Canva Sans"/>
              <a:cs typeface="Canva Sans"/>
              <a:sym typeface="Canva Sans"/>
            </a:endParaRPr>
          </a:p>
          <a:p>
            <a:pPr algn="just">
              <a:lnSpc>
                <a:spcPts val="2940"/>
              </a:lnSpc>
            </a:pPr>
            <a:r>
              <a:rPr lang="en-US" sz="2100">
                <a:solidFill>
                  <a:srgbClr val="FFFFFF"/>
                </a:solidFill>
                <a:latin typeface="Canva Sans"/>
                <a:ea typeface="Canva Sans"/>
                <a:cs typeface="Canva Sans"/>
                <a:sym typeface="Canva Sans"/>
              </a:rPr>
              <a:t>    accuracy                           0.83       346</a:t>
            </a:r>
          </a:p>
          <a:p>
            <a:pPr algn="just">
              <a:lnSpc>
                <a:spcPts val="2940"/>
              </a:lnSpc>
            </a:pPr>
            <a:r>
              <a:rPr lang="en-US" sz="2100">
                <a:solidFill>
                  <a:srgbClr val="FFFFFF"/>
                </a:solidFill>
                <a:latin typeface="Canva Sans"/>
                <a:ea typeface="Canva Sans"/>
                <a:cs typeface="Canva Sans"/>
                <a:sym typeface="Canva Sans"/>
              </a:rPr>
              <a:t>   macro avg       0.64      0.87      0.70       346</a:t>
            </a:r>
          </a:p>
          <a:p>
            <a:pPr algn="just">
              <a:lnSpc>
                <a:spcPts val="2940"/>
              </a:lnSpc>
            </a:pPr>
            <a:r>
              <a:rPr lang="en-US" sz="2100">
                <a:solidFill>
                  <a:srgbClr val="FFFFFF"/>
                </a:solidFill>
                <a:latin typeface="Canva Sans"/>
                <a:ea typeface="Canva Sans"/>
                <a:cs typeface="Canva Sans"/>
                <a:sym typeface="Canva Sans"/>
              </a:rPr>
              <a:t>weighted avg       0.88      0.83      0.85       346</a:t>
            </a:r>
          </a:p>
          <a:p>
            <a:pPr algn="just">
              <a:lnSpc>
                <a:spcPts val="2940"/>
              </a:lnSpc>
            </a:pPr>
            <a:endParaRPr lang="en-US" sz="2100">
              <a:solidFill>
                <a:srgbClr val="FFFFFF"/>
              </a:solidFill>
              <a:latin typeface="Canva Sans"/>
              <a:ea typeface="Canva Sans"/>
              <a:cs typeface="Canva Sans"/>
              <a:sym typeface="Canva Sans"/>
            </a:endParaRPr>
          </a:p>
        </p:txBody>
      </p:sp>
      <p:sp>
        <p:nvSpPr>
          <p:cNvPr id="5" name="TextBox 5"/>
          <p:cNvSpPr txBox="1"/>
          <p:nvPr/>
        </p:nvSpPr>
        <p:spPr>
          <a:xfrm>
            <a:off x="10191714" y="5086350"/>
            <a:ext cx="6782619" cy="1861185"/>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Class acc - TP: 44, FP: 23, FN: 33, TN: 246</a:t>
            </a:r>
          </a:p>
          <a:p>
            <a:pPr algn="l">
              <a:lnSpc>
                <a:spcPts val="2940"/>
              </a:lnSpc>
            </a:pPr>
            <a:r>
              <a:rPr lang="en-US" sz="2100">
                <a:solidFill>
                  <a:srgbClr val="FFFFFF"/>
                </a:solidFill>
                <a:latin typeface="Canva Sans"/>
                <a:ea typeface="Canva Sans"/>
                <a:cs typeface="Canva Sans"/>
                <a:sym typeface="Canva Sans"/>
              </a:rPr>
              <a:t>Class unacc - TP: 14, FP: 22, FN: 0, TN: 310</a:t>
            </a:r>
          </a:p>
          <a:p>
            <a:pPr algn="l">
              <a:lnSpc>
                <a:spcPts val="2940"/>
              </a:lnSpc>
            </a:pPr>
            <a:r>
              <a:rPr lang="en-US" sz="2100">
                <a:solidFill>
                  <a:srgbClr val="FFFFFF"/>
                </a:solidFill>
                <a:latin typeface="Canva Sans"/>
                <a:ea typeface="Canva Sans"/>
                <a:cs typeface="Canva Sans"/>
                <a:sym typeface="Canva Sans"/>
              </a:rPr>
              <a:t>Class good - TP: 217, FP: 0, FN: 25, TN: 104</a:t>
            </a:r>
          </a:p>
          <a:p>
            <a:pPr algn="l">
              <a:lnSpc>
                <a:spcPts val="2940"/>
              </a:lnSpc>
            </a:pPr>
            <a:r>
              <a:rPr lang="en-US" sz="2100">
                <a:solidFill>
                  <a:srgbClr val="FFFFFF"/>
                </a:solidFill>
                <a:latin typeface="Canva Sans"/>
                <a:ea typeface="Canva Sans"/>
                <a:cs typeface="Canva Sans"/>
                <a:sym typeface="Canva Sans"/>
              </a:rPr>
              <a:t>Class vgood - TP: 13, FP: 13, FN: 0, TN: 320</a:t>
            </a:r>
          </a:p>
          <a:p>
            <a:pPr algn="l">
              <a:lnSpc>
                <a:spcPts val="2940"/>
              </a:lnSpc>
            </a:pPr>
            <a:endParaRPr lang="en-US" sz="2100">
              <a:solidFill>
                <a:srgbClr val="FFFFFF"/>
              </a:solidFill>
              <a:latin typeface="Canva Sans"/>
              <a:ea typeface="Canva Sans"/>
              <a:cs typeface="Canva Sans"/>
              <a:sym typeface="Canva Sans"/>
            </a:endParaRPr>
          </a:p>
        </p:txBody>
      </p:sp>
      <p:sp>
        <p:nvSpPr>
          <p:cNvPr id="6" name="TextBox 6"/>
          <p:cNvSpPr txBox="1"/>
          <p:nvPr/>
        </p:nvSpPr>
        <p:spPr>
          <a:xfrm>
            <a:off x="10191714" y="7166610"/>
            <a:ext cx="6782619" cy="1489710"/>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memperoleh Akurasi model 83%, paling dominan memprediksi benar di kelas good, masih banyak kesalahan prediksi kelas</a:t>
            </a:r>
          </a:p>
          <a:p>
            <a:pPr algn="l">
              <a:lnSpc>
                <a:spcPts val="2940"/>
              </a:lnSpc>
            </a:pPr>
            <a:endParaRPr lang="en-US" sz="2100">
              <a:solidFill>
                <a:srgbClr val="FFFFFF"/>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1043</Words>
  <Application>Microsoft Office PowerPoint</Application>
  <PresentationFormat>Custom</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Canva Sans Italics</vt:lpstr>
      <vt:lpstr>Canva Sans</vt:lpstr>
      <vt:lpstr>Canva Sans Bold</vt:lpstr>
      <vt:lpstr>Antonio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Tech Startup Introduction Pitch Presentation</dc:title>
  <cp:lastModifiedBy>Lenovo Ideapad 3</cp:lastModifiedBy>
  <cp:revision>4</cp:revision>
  <dcterms:created xsi:type="dcterms:W3CDTF">2006-08-16T00:00:00Z</dcterms:created>
  <dcterms:modified xsi:type="dcterms:W3CDTF">2024-11-17T04:30:10Z</dcterms:modified>
  <dc:identifier>DAGWQ_jIilM</dc:identifier>
</cp:coreProperties>
</file>