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
  </p:notesMasterIdLst>
  <p:sldIdLst>
    <p:sldId id="256" r:id="rId2"/>
    <p:sldId id="257" r:id="rId3"/>
    <p:sldId id="258" r:id="rId4"/>
  </p:sldIdLst>
  <p:sldSz cx="12192000" cy="6858000"/>
  <p:notesSz cx="6858000" cy="9144000"/>
  <p:embeddedFontLst>
    <p:embeddedFont>
      <p:font typeface="Century Gothic" panose="020B0502020202020204" pitchFamily="34"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jcIWH7uAEdif5c0vwo/G3qfjOdL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21" autoAdjust="0"/>
  </p:normalViewPr>
  <p:slideViewPr>
    <p:cSldViewPr snapToGrid="0">
      <p:cViewPr>
        <p:scale>
          <a:sx n="66" d="100"/>
          <a:sy n="66" d="100"/>
        </p:scale>
        <p:origin x="130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2.fntdata"/><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1.fntdata"/><Relationship Id="rId5" Type="http://schemas.openxmlformats.org/officeDocument/2006/relationships/notesMaster" Target="notesMasters/notesMaster1.xml"/><Relationship Id="rId1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ja-JP"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ja-JP" sz="1200" b="1" i="0" dirty="0">
                <a:solidFill>
                  <a:schemeClr val="dk1"/>
                </a:solidFill>
                <a:latin typeface="MS Gothic"/>
                <a:ea typeface="MS Gothic"/>
                <a:cs typeface="MS Gothic"/>
                <a:sym typeface="MS Gothic"/>
              </a:rPr>
              <a:t>コンセンサスゲームとは</a:t>
            </a:r>
            <a:br>
              <a:rPr lang="ja-JP" sz="1200" b="1" i="0" dirty="0">
                <a:solidFill>
                  <a:schemeClr val="dk1"/>
                </a:solidFill>
                <a:latin typeface="MS Gothic"/>
                <a:ea typeface="MS Gothic"/>
                <a:cs typeface="MS Gothic"/>
                <a:sym typeface="MS Gothic"/>
              </a:rPr>
            </a:br>
            <a:endParaRPr sz="1200" b="1" i="0" dirty="0">
              <a:solidFill>
                <a:schemeClr val="dk1"/>
              </a:solidFill>
              <a:latin typeface="MS Gothic"/>
              <a:ea typeface="MS Gothic"/>
              <a:cs typeface="MS Gothic"/>
              <a:sym typeface="MS Gothic"/>
            </a:endParaRPr>
          </a:p>
          <a:p>
            <a:pPr marL="0" lvl="0" indent="0" algn="l" rtl="0">
              <a:spcBef>
                <a:spcPts val="0"/>
              </a:spcBef>
              <a:spcAft>
                <a:spcPts val="0"/>
              </a:spcAft>
              <a:buNone/>
            </a:pPr>
            <a:r>
              <a:rPr lang="ja-JP" sz="1200" b="0" i="0" dirty="0">
                <a:solidFill>
                  <a:schemeClr val="dk1"/>
                </a:solidFill>
                <a:latin typeface="MS Gothic"/>
                <a:ea typeface="MS Gothic"/>
                <a:cs typeface="MS Gothic"/>
                <a:sym typeface="MS Gothic"/>
              </a:rPr>
              <a:t>　コンセンサスゲームとは、重大な問題が発生した場合に、チームのメンバーとのコンセンサス（合意形成）を行いながら解決するゲームのことです。最初のオリエンテーション段階で、コンセンサスの取り方について考えさせていくことで、今後のグループワークを円滑に進めていくことを目的としています。</a:t>
            </a:r>
            <a:endParaRPr sz="1200" b="0" i="0" dirty="0">
              <a:solidFill>
                <a:schemeClr val="dk1"/>
              </a:solidFill>
              <a:latin typeface="MS Gothic"/>
              <a:ea typeface="MS Gothic"/>
              <a:cs typeface="MS Gothic"/>
              <a:sym typeface="MS Gothic"/>
            </a:endParaRPr>
          </a:p>
          <a:p>
            <a:pPr marL="0" lvl="0" indent="0" algn="l" rtl="0">
              <a:spcBef>
                <a:spcPts val="0"/>
              </a:spcBef>
              <a:spcAft>
                <a:spcPts val="0"/>
              </a:spcAft>
              <a:buNone/>
            </a:pPr>
            <a:endParaRPr sz="1200" b="0" i="0" dirty="0">
              <a:solidFill>
                <a:schemeClr val="dk1"/>
              </a:solidFill>
              <a:latin typeface="MS Gothic"/>
              <a:ea typeface="MS Gothic"/>
              <a:cs typeface="MS Gothic"/>
              <a:sym typeface="MS Gothic"/>
            </a:endParaRPr>
          </a:p>
          <a:p>
            <a:pPr marL="0" lvl="0" indent="0" algn="l" rtl="0">
              <a:spcBef>
                <a:spcPts val="0"/>
              </a:spcBef>
              <a:spcAft>
                <a:spcPts val="0"/>
              </a:spcAft>
              <a:buNone/>
            </a:pPr>
            <a:r>
              <a:rPr lang="ja-JP" sz="1200" b="1" i="0" dirty="0">
                <a:solidFill>
                  <a:schemeClr val="dk1"/>
                </a:solidFill>
                <a:latin typeface="MS Gothic"/>
                <a:ea typeface="MS Gothic"/>
                <a:cs typeface="MS Gothic"/>
                <a:sym typeface="MS Gothic"/>
              </a:rPr>
              <a:t>授業の目的</a:t>
            </a:r>
            <a:endParaRPr sz="1200" b="1" i="0" dirty="0">
              <a:solidFill>
                <a:schemeClr val="dk1"/>
              </a:solidFill>
              <a:latin typeface="MS Gothic"/>
              <a:ea typeface="MS Gothic"/>
              <a:cs typeface="MS Gothic"/>
              <a:sym typeface="MS Gothic"/>
            </a:endParaRPr>
          </a:p>
          <a:p>
            <a:pPr marL="0" lvl="0" indent="0" algn="l" rtl="0">
              <a:spcBef>
                <a:spcPts val="0"/>
              </a:spcBef>
              <a:spcAft>
                <a:spcPts val="0"/>
              </a:spcAft>
              <a:buNone/>
            </a:pPr>
            <a:endParaRPr sz="1200" b="1" i="0" dirty="0">
              <a:solidFill>
                <a:schemeClr val="dk1"/>
              </a:solidFill>
              <a:latin typeface="MS Gothic"/>
              <a:ea typeface="MS Gothic"/>
              <a:cs typeface="MS Gothic"/>
              <a:sym typeface="MS Gothic"/>
            </a:endParaRPr>
          </a:p>
          <a:p>
            <a:pPr marL="0" lvl="0" indent="0" algn="l" rtl="0">
              <a:spcBef>
                <a:spcPts val="0"/>
              </a:spcBef>
              <a:spcAft>
                <a:spcPts val="0"/>
              </a:spcAft>
              <a:buNone/>
            </a:pPr>
            <a:r>
              <a:rPr lang="ja-JP" sz="1200" b="0" i="0" dirty="0">
                <a:solidFill>
                  <a:schemeClr val="dk1"/>
                </a:solidFill>
                <a:latin typeface="MS Gothic"/>
                <a:ea typeface="MS Gothic"/>
                <a:cs typeface="MS Gothic"/>
                <a:sym typeface="MS Gothic"/>
              </a:rPr>
              <a:t>　物事を決める方法にはいくつか種類があります。例えば、個人で決めるやり方、グループの代表が決めるやり方、多数決で決めるやり方、そしてコンセンサスという決め方です。時間の制約や、素早い意思決定を行う必要があるときは、多数決などで決めるほうがよいのですが、重要なものごとを決めるときは、みんなのコンセンサスをとって決めていく方が妥当性や満足度が高くなっていきます</a:t>
            </a:r>
            <a:endParaRPr dirty="0"/>
          </a:p>
          <a:p>
            <a:pPr marL="0" lvl="0" indent="0" algn="l" rtl="0">
              <a:spcBef>
                <a:spcPts val="0"/>
              </a:spcBef>
              <a:spcAft>
                <a:spcPts val="0"/>
              </a:spcAft>
              <a:buNone/>
            </a:pPr>
            <a:endParaRPr sz="1200" b="0" i="0" dirty="0">
              <a:solidFill>
                <a:schemeClr val="dk1"/>
              </a:solidFill>
              <a:latin typeface="MS Gothic"/>
              <a:ea typeface="MS Gothic"/>
              <a:cs typeface="MS Gothic"/>
              <a:sym typeface="MS Gothic"/>
            </a:endParaRPr>
          </a:p>
          <a:p>
            <a:pPr marL="0" lvl="0" indent="0" algn="l" rtl="0">
              <a:spcBef>
                <a:spcPts val="0"/>
              </a:spcBef>
              <a:spcAft>
                <a:spcPts val="0"/>
              </a:spcAft>
              <a:buNone/>
            </a:pPr>
            <a:r>
              <a:rPr lang="ja-JP" sz="1200" b="0" i="0" dirty="0">
                <a:solidFill>
                  <a:schemeClr val="dk1"/>
                </a:solidFill>
                <a:latin typeface="MS Gothic"/>
                <a:ea typeface="MS Gothic"/>
                <a:cs typeface="MS Gothic"/>
                <a:sym typeface="MS Gothic"/>
              </a:rPr>
              <a:t>しかし、コンセンサスで決めようとしても考え方の違いが出たり、対立して意見がまとまらないことがよくあります。ここでは、その障害を乗り越えて、よりよいコンセンサスを得ていくには、個人として、グループとしてどうすればよいかを考えていくことを目的にしています。また、個人での決定とコンセンサスによる集団での決定との正確さを比較することで、意思決定の妥当性について気付かせるねらいもあります。</a:t>
            </a:r>
            <a:endParaRPr sz="1200" b="0" i="0" dirty="0">
              <a:solidFill>
                <a:schemeClr val="dk1"/>
              </a:solidFill>
              <a:latin typeface="MS Gothic"/>
              <a:ea typeface="MS Gothic"/>
              <a:cs typeface="MS Gothic"/>
              <a:sym typeface="MS Gothic"/>
            </a:endParaRPr>
          </a:p>
          <a:p>
            <a:pPr marL="0" lvl="0" indent="0" algn="l" rtl="0">
              <a:spcBef>
                <a:spcPts val="0"/>
              </a:spcBef>
              <a:spcAft>
                <a:spcPts val="0"/>
              </a:spcAft>
              <a:buNone/>
            </a:pPr>
            <a:endParaRPr sz="1200" b="0" i="0" dirty="0">
              <a:solidFill>
                <a:schemeClr val="dk1"/>
              </a:solidFill>
              <a:latin typeface="MS Gothic"/>
              <a:ea typeface="MS Gothic"/>
              <a:cs typeface="MS Gothic"/>
              <a:sym typeface="MS Gothic"/>
            </a:endParaRPr>
          </a:p>
          <a:p>
            <a:pPr marL="0" lvl="0" indent="0" algn="l" rtl="0">
              <a:spcBef>
                <a:spcPts val="0"/>
              </a:spcBef>
              <a:spcAft>
                <a:spcPts val="0"/>
              </a:spcAft>
              <a:buNone/>
            </a:pPr>
            <a:r>
              <a:rPr lang="ja-JP" sz="1200" b="0" i="0" dirty="0">
                <a:solidFill>
                  <a:schemeClr val="dk1"/>
                </a:solidFill>
                <a:latin typeface="MS Gothic"/>
                <a:ea typeface="MS Gothic"/>
                <a:cs typeface="MS Gothic"/>
                <a:sym typeface="MS Gothic"/>
              </a:rPr>
              <a:t>授業の目的やコンセンサスを得ることの重要性について話したあと、まず個人で優先順位を考えさせました。5分ほど時間をとったあと、グループで話し合いを行い、順位を決めていってもらいます。</a:t>
            </a:r>
            <a:endParaRPr dirty="0">
              <a:latin typeface="MS Gothic"/>
              <a:ea typeface="MS Gothic"/>
              <a:cs typeface="MS Gothic"/>
              <a:sym typeface="MS Gothic"/>
            </a:endParaRPr>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5"/>
        <p:cNvGrpSpPr/>
        <p:nvPr/>
      </p:nvGrpSpPr>
      <p:grpSpPr>
        <a:xfrm>
          <a:off x="0" y="0"/>
          <a:ext cx="0" cy="0"/>
          <a:chOff x="0" y="0"/>
          <a:chExt cx="0" cy="0"/>
        </a:xfrm>
      </p:grpSpPr>
      <p:sp>
        <p:nvSpPr>
          <p:cNvPr id="16" name="Google Shape;16;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縦書きテキスト" type="vertTx">
  <p:cSld name="VERTICAL_TEXT">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4"/>
        <p:cNvGrpSpPr/>
        <p:nvPr/>
      </p:nvGrpSpPr>
      <p:grpSpPr>
        <a:xfrm>
          <a:off x="0" y="0"/>
          <a:ext cx="0" cy="0"/>
          <a:chOff x="0" y="0"/>
          <a:chExt cx="0" cy="0"/>
        </a:xfrm>
      </p:grpSpPr>
      <p:sp>
        <p:nvSpPr>
          <p:cNvPr id="55" name="Google Shape;5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コンテンツ" type="objTx">
  <p:cSld name="OBJECT_WITH_CAPTION_TEXT">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Arial"/>
              <a:buNone/>
            </a:pPr>
            <a:r>
              <a:rPr lang="ja-JP"/>
              <a:t>NASA Game</a:t>
            </a:r>
            <a:endParaRPr/>
          </a:p>
        </p:txBody>
      </p:sp>
      <p:sp>
        <p:nvSpPr>
          <p:cNvPr id="89" name="Google Shape;89;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1136428" y="627564"/>
            <a:ext cx="747417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ja-JP" b="1"/>
              <a:t>Question＜問題＞</a:t>
            </a:r>
            <a:endParaRPr/>
          </a:p>
        </p:txBody>
      </p:sp>
      <p:sp>
        <p:nvSpPr>
          <p:cNvPr id="96" name="Google Shape;96;p2"/>
          <p:cNvSpPr txBox="1">
            <a:spLocks noGrp="1"/>
          </p:cNvSpPr>
          <p:nvPr>
            <p:ph type="body" idx="1"/>
          </p:nvPr>
        </p:nvSpPr>
        <p:spPr>
          <a:xfrm>
            <a:off x="622079" y="1703691"/>
            <a:ext cx="8293321" cy="4526745"/>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1800"/>
              <a:buChar char="•"/>
            </a:pPr>
            <a:r>
              <a:rPr lang="ja-JP" sz="1800" dirty="0">
                <a:latin typeface="MS PGothic"/>
                <a:ea typeface="MS PGothic"/>
                <a:cs typeface="MS PGothic"/>
                <a:sym typeface="MS PGothic"/>
              </a:rPr>
              <a:t>あなたは宇宙船に乗って月面に着陸しようとしている宇宙飛行士です。</a:t>
            </a:r>
            <a:br>
              <a:rPr lang="ja-JP" sz="1800" dirty="0">
                <a:latin typeface="MS PGothic"/>
                <a:ea typeface="MS PGothic"/>
                <a:cs typeface="MS PGothic"/>
                <a:sym typeface="MS PGothic"/>
              </a:rPr>
            </a:br>
            <a:r>
              <a:rPr lang="ja-JP" sz="1800" dirty="0">
                <a:latin typeface="MS PGothic"/>
                <a:ea typeface="MS PGothic"/>
                <a:cs typeface="MS PGothic"/>
                <a:sym typeface="MS PGothic"/>
              </a:rPr>
              <a:t>月面には母船が待っていますが、機械の故障で母船から約300km離れた所に不時着してしまいました。不時着時の衝撃で、宇宙船はほとんど壊れて動きません。</a:t>
            </a:r>
            <a:br>
              <a:rPr lang="ja-JP" sz="1800" dirty="0">
                <a:latin typeface="MS PGothic"/>
                <a:ea typeface="MS PGothic"/>
                <a:cs typeface="MS PGothic"/>
                <a:sym typeface="MS PGothic"/>
              </a:rPr>
            </a:br>
            <a:r>
              <a:rPr lang="ja-JP" sz="1800" dirty="0">
                <a:latin typeface="MS PGothic"/>
                <a:ea typeface="MS PGothic"/>
                <a:cs typeface="MS PGothic"/>
                <a:sym typeface="MS PGothic"/>
              </a:rPr>
              <a:t>しかし、次の1</a:t>
            </a:r>
            <a:r>
              <a:rPr lang="en-US" altLang="ja-JP" sz="1800" dirty="0">
                <a:latin typeface="MS PGothic"/>
                <a:ea typeface="MS PGothic"/>
                <a:cs typeface="MS PGothic"/>
                <a:sym typeface="MS PGothic"/>
              </a:rPr>
              <a:t>0</a:t>
            </a:r>
            <a:r>
              <a:rPr lang="ja-JP" sz="1800" dirty="0">
                <a:latin typeface="MS PGothic"/>
                <a:ea typeface="MS PGothic"/>
                <a:cs typeface="MS PGothic"/>
                <a:sym typeface="MS PGothic"/>
              </a:rPr>
              <a:t>アイテムは壊れずに残っていました。母船に無事たどりつくために、これらのアイテム全てに重要度の高いものから順位をつけなさい</a:t>
            </a:r>
            <a:r>
              <a:rPr lang="ja-JP" sz="1800" dirty="0">
                <a:latin typeface="Century Gothic"/>
                <a:ea typeface="Century Gothic"/>
                <a:cs typeface="Century Gothic"/>
                <a:sym typeface="Century Gothic"/>
              </a:rPr>
              <a:t>。</a:t>
            </a:r>
            <a:endParaRPr sz="1800" dirty="0">
              <a:latin typeface="Century Gothic"/>
              <a:ea typeface="Century Gothic"/>
              <a:cs typeface="Century Gothic"/>
              <a:sym typeface="Century Gothic"/>
            </a:endParaRPr>
          </a:p>
          <a:p>
            <a:pPr marL="0" lvl="0" indent="0" algn="l" rtl="0">
              <a:lnSpc>
                <a:spcPct val="90000"/>
              </a:lnSpc>
              <a:spcBef>
                <a:spcPts val="1000"/>
              </a:spcBef>
              <a:spcAft>
                <a:spcPts val="0"/>
              </a:spcAft>
              <a:buClr>
                <a:schemeClr val="dk1"/>
              </a:buClr>
              <a:buSzPts val="1800"/>
              <a:buNone/>
            </a:pPr>
            <a:endParaRPr sz="1800" dirty="0">
              <a:latin typeface="Century Gothic"/>
              <a:ea typeface="Century Gothic"/>
              <a:cs typeface="Century Gothic"/>
              <a:sym typeface="Century Gothic"/>
            </a:endParaRPr>
          </a:p>
          <a:p>
            <a:pPr marL="228600" lvl="0" indent="-228600" algn="l" rtl="0">
              <a:lnSpc>
                <a:spcPct val="90000"/>
              </a:lnSpc>
              <a:spcBef>
                <a:spcPts val="1000"/>
              </a:spcBef>
              <a:spcAft>
                <a:spcPts val="0"/>
              </a:spcAft>
              <a:buClr>
                <a:schemeClr val="dk1"/>
              </a:buClr>
              <a:buSzPts val="1800"/>
              <a:buChar char="•"/>
            </a:pPr>
            <a:r>
              <a:rPr lang="ja-JP" sz="1800" dirty="0">
                <a:latin typeface="Century Gothic"/>
                <a:ea typeface="Century Gothic"/>
                <a:cs typeface="Century Gothic"/>
                <a:sym typeface="Century Gothic"/>
              </a:rPr>
              <a:t>You are an astronaut who is about to land on the moon in a spacecraft. Your mother ship is waiting for you on the moon, but due to mechanical failure, it has crash-landed about 300 km away from the mother ship. The impact of the crash-landing has destroyed most of the spacecraft, making it nearly immobile. However, the next 1</a:t>
            </a:r>
            <a:r>
              <a:rPr lang="en-US" altLang="ja-JP" sz="1800">
                <a:latin typeface="Century Gothic"/>
                <a:ea typeface="Century Gothic"/>
                <a:cs typeface="Century Gothic"/>
                <a:sym typeface="Century Gothic"/>
              </a:rPr>
              <a:t>0</a:t>
            </a:r>
            <a:r>
              <a:rPr lang="ja-JP" sz="1800">
                <a:latin typeface="Century Gothic"/>
                <a:ea typeface="Century Gothic"/>
                <a:cs typeface="Century Gothic"/>
                <a:sym typeface="Century Gothic"/>
              </a:rPr>
              <a:t> </a:t>
            </a:r>
            <a:r>
              <a:rPr lang="ja-JP" sz="1800" dirty="0">
                <a:latin typeface="Century Gothic"/>
                <a:ea typeface="Century Gothic"/>
                <a:cs typeface="Century Gothic"/>
                <a:sym typeface="Century Gothic"/>
              </a:rPr>
              <a:t>items remain unbroken. Rank all of these items in order of importance </a:t>
            </a:r>
            <a:r>
              <a:rPr lang="en-US" altLang="ja-JP" sz="1800" dirty="0">
                <a:latin typeface="Century Gothic"/>
                <a:ea typeface="Century Gothic"/>
                <a:cs typeface="Century Gothic"/>
                <a:sym typeface="Century Gothic"/>
              </a:rPr>
              <a:t>for surviving before reaching</a:t>
            </a:r>
            <a:r>
              <a:rPr lang="ja-JP" sz="1800" dirty="0">
                <a:latin typeface="Century Gothic"/>
                <a:ea typeface="Century Gothic"/>
                <a:cs typeface="Century Gothic"/>
                <a:sym typeface="Century Gothic"/>
              </a:rPr>
              <a:t> </a:t>
            </a:r>
            <a:r>
              <a:rPr lang="en-US" altLang="ja-JP" sz="1800" dirty="0">
                <a:latin typeface="Century Gothic"/>
                <a:ea typeface="Century Gothic"/>
                <a:cs typeface="Century Gothic"/>
                <a:sym typeface="Century Gothic"/>
              </a:rPr>
              <a:t> to </a:t>
            </a:r>
            <a:r>
              <a:rPr lang="ja-JP" sz="1800" dirty="0">
                <a:latin typeface="Century Gothic"/>
                <a:ea typeface="Century Gothic"/>
                <a:cs typeface="Century Gothic"/>
                <a:sym typeface="Century Gothic"/>
              </a:rPr>
              <a:t>the mother ship safely.</a:t>
            </a:r>
            <a:endParaRPr sz="1800" dirty="0">
              <a:latin typeface="Century Gothic"/>
              <a:ea typeface="Century Gothic"/>
              <a:cs typeface="Century Gothic"/>
              <a:sym typeface="Century Gothic"/>
            </a:endParaRPr>
          </a:p>
        </p:txBody>
      </p:sp>
      <p:sp>
        <p:nvSpPr>
          <p:cNvPr id="97" name="Google Shape;97;p2"/>
          <p:cNvSpPr/>
          <p:nvPr/>
        </p:nvSpPr>
        <p:spPr>
          <a:xfrm>
            <a:off x="10088880" y="0"/>
            <a:ext cx="2103120" cy="6858000"/>
          </a:xfrm>
          <a:prstGeom prst="rect">
            <a:avLst/>
          </a:prstGeom>
          <a:solidFill>
            <a:srgbClr val="1B206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8" name="Google Shape;98;p2"/>
          <p:cNvSpPr/>
          <p:nvPr/>
        </p:nvSpPr>
        <p:spPr>
          <a:xfrm>
            <a:off x="8915400" y="2358913"/>
            <a:ext cx="2140172" cy="2140172"/>
          </a:xfrm>
          <a:prstGeom prst="ellipse">
            <a:avLst/>
          </a:prstGeom>
          <a:solidFill>
            <a:srgbClr val="FFFFFF"/>
          </a:solidFill>
          <a:ln w="22225" cap="flat" cmpd="sng">
            <a:solidFill>
              <a:srgbClr val="F59F0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99" name="Google Shape;99;p2" descr="宇宙船のイラスト（旅客機） | かわいいフリー素材集 いらすとや"/>
          <p:cNvPicPr preferRelativeResize="0"/>
          <p:nvPr/>
        </p:nvPicPr>
        <p:blipFill rotWithShape="1">
          <a:blip r:embed="rId3">
            <a:alphaModFix/>
          </a:blip>
          <a:srcRect l="2370" r="3103" b="-1"/>
          <a:stretch/>
        </p:blipFill>
        <p:spPr>
          <a:xfrm>
            <a:off x="9030743" y="2474254"/>
            <a:ext cx="1912560" cy="1909489"/>
          </a:xfrm>
          <a:custGeom>
            <a:avLst/>
            <a:gdLst/>
            <a:ahLst/>
            <a:cxnLst/>
            <a:rect l="l" t="t" r="r" b="b"/>
            <a:pathLst>
              <a:path w="6057610" h="6057610" extrusionOk="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3"/>
          <p:cNvPicPr preferRelativeResize="0"/>
          <p:nvPr/>
        </p:nvPicPr>
        <p:blipFill rotWithShape="1">
          <a:blip r:embed="rId3">
            <a:alphaModFix/>
          </a:blip>
          <a:srcRect/>
          <a:stretch/>
        </p:blipFill>
        <p:spPr>
          <a:xfrm>
            <a:off x="639960" y="644598"/>
            <a:ext cx="1352550" cy="1152525"/>
          </a:xfrm>
          <a:prstGeom prst="rect">
            <a:avLst/>
          </a:prstGeom>
          <a:noFill/>
          <a:ln>
            <a:noFill/>
          </a:ln>
        </p:spPr>
      </p:pic>
      <p:pic>
        <p:nvPicPr>
          <p:cNvPr id="105" name="Google Shape;105;p3"/>
          <p:cNvPicPr preferRelativeResize="0"/>
          <p:nvPr/>
        </p:nvPicPr>
        <p:blipFill rotWithShape="1">
          <a:blip r:embed="rId4">
            <a:alphaModFix/>
          </a:blip>
          <a:srcRect/>
          <a:stretch/>
        </p:blipFill>
        <p:spPr>
          <a:xfrm>
            <a:off x="3232974" y="644600"/>
            <a:ext cx="1239650" cy="1278732"/>
          </a:xfrm>
          <a:prstGeom prst="rect">
            <a:avLst/>
          </a:prstGeom>
          <a:noFill/>
          <a:ln>
            <a:noFill/>
          </a:ln>
        </p:spPr>
      </p:pic>
      <p:pic>
        <p:nvPicPr>
          <p:cNvPr id="106" name="Google Shape;106;p3"/>
          <p:cNvPicPr preferRelativeResize="0"/>
          <p:nvPr/>
        </p:nvPicPr>
        <p:blipFill rotWithShape="1">
          <a:blip r:embed="rId5">
            <a:alphaModFix/>
          </a:blip>
          <a:srcRect/>
          <a:stretch/>
        </p:blipFill>
        <p:spPr>
          <a:xfrm>
            <a:off x="5590744" y="644598"/>
            <a:ext cx="1239645" cy="1276351"/>
          </a:xfrm>
          <a:prstGeom prst="rect">
            <a:avLst/>
          </a:prstGeom>
          <a:noFill/>
          <a:ln>
            <a:noFill/>
          </a:ln>
        </p:spPr>
      </p:pic>
      <p:pic>
        <p:nvPicPr>
          <p:cNvPr id="107" name="Google Shape;107;p3"/>
          <p:cNvPicPr preferRelativeResize="0"/>
          <p:nvPr/>
        </p:nvPicPr>
        <p:blipFill rotWithShape="1">
          <a:blip r:embed="rId6">
            <a:alphaModFix/>
          </a:blip>
          <a:srcRect/>
          <a:stretch/>
        </p:blipFill>
        <p:spPr>
          <a:xfrm>
            <a:off x="8070850" y="644600"/>
            <a:ext cx="1239650" cy="1280012"/>
          </a:xfrm>
          <a:prstGeom prst="rect">
            <a:avLst/>
          </a:prstGeom>
          <a:noFill/>
          <a:ln>
            <a:noFill/>
          </a:ln>
        </p:spPr>
      </p:pic>
      <p:pic>
        <p:nvPicPr>
          <p:cNvPr id="108" name="Google Shape;108;p3"/>
          <p:cNvPicPr preferRelativeResize="0"/>
          <p:nvPr/>
        </p:nvPicPr>
        <p:blipFill rotWithShape="1">
          <a:blip r:embed="rId7">
            <a:alphaModFix/>
          </a:blip>
          <a:srcRect/>
          <a:stretch/>
        </p:blipFill>
        <p:spPr>
          <a:xfrm>
            <a:off x="10498400" y="644600"/>
            <a:ext cx="1117087" cy="1360325"/>
          </a:xfrm>
          <a:prstGeom prst="rect">
            <a:avLst/>
          </a:prstGeom>
          <a:noFill/>
          <a:ln>
            <a:noFill/>
          </a:ln>
        </p:spPr>
      </p:pic>
      <p:pic>
        <p:nvPicPr>
          <p:cNvPr id="109" name="Google Shape;109;p3"/>
          <p:cNvPicPr preferRelativeResize="0"/>
          <p:nvPr/>
        </p:nvPicPr>
        <p:blipFill rotWithShape="1">
          <a:blip r:embed="rId8">
            <a:alphaModFix/>
          </a:blip>
          <a:srcRect/>
          <a:stretch/>
        </p:blipFill>
        <p:spPr>
          <a:xfrm>
            <a:off x="679052" y="3111986"/>
            <a:ext cx="1274339" cy="1283067"/>
          </a:xfrm>
          <a:prstGeom prst="rect">
            <a:avLst/>
          </a:prstGeom>
          <a:noFill/>
          <a:ln>
            <a:noFill/>
          </a:ln>
        </p:spPr>
      </p:pic>
      <p:pic>
        <p:nvPicPr>
          <p:cNvPr id="110" name="Google Shape;110;p3"/>
          <p:cNvPicPr preferRelativeResize="0"/>
          <p:nvPr/>
        </p:nvPicPr>
        <p:blipFill rotWithShape="1">
          <a:blip r:embed="rId9">
            <a:alphaModFix/>
          </a:blip>
          <a:srcRect/>
          <a:stretch/>
        </p:blipFill>
        <p:spPr>
          <a:xfrm>
            <a:off x="3245828" y="3111986"/>
            <a:ext cx="984687" cy="1317852"/>
          </a:xfrm>
          <a:prstGeom prst="rect">
            <a:avLst/>
          </a:prstGeom>
          <a:noFill/>
          <a:ln>
            <a:noFill/>
          </a:ln>
        </p:spPr>
      </p:pic>
      <p:pic>
        <p:nvPicPr>
          <p:cNvPr id="111" name="Google Shape;111;p3"/>
          <p:cNvPicPr preferRelativeResize="0"/>
          <p:nvPr/>
        </p:nvPicPr>
        <p:blipFill rotWithShape="1">
          <a:blip r:embed="rId10">
            <a:alphaModFix/>
          </a:blip>
          <a:srcRect/>
          <a:stretch/>
        </p:blipFill>
        <p:spPr>
          <a:xfrm>
            <a:off x="5522951" y="3111986"/>
            <a:ext cx="1053644" cy="1360302"/>
          </a:xfrm>
          <a:prstGeom prst="rect">
            <a:avLst/>
          </a:prstGeom>
          <a:noFill/>
          <a:ln>
            <a:noFill/>
          </a:ln>
        </p:spPr>
      </p:pic>
      <p:pic>
        <p:nvPicPr>
          <p:cNvPr id="112" name="Google Shape;112;p3"/>
          <p:cNvPicPr preferRelativeResize="0"/>
          <p:nvPr/>
        </p:nvPicPr>
        <p:blipFill rotWithShape="1">
          <a:blip r:embed="rId11">
            <a:alphaModFix/>
          </a:blip>
          <a:srcRect/>
          <a:stretch/>
        </p:blipFill>
        <p:spPr>
          <a:xfrm>
            <a:off x="7869032" y="3111986"/>
            <a:ext cx="1257300" cy="1200150"/>
          </a:xfrm>
          <a:prstGeom prst="rect">
            <a:avLst/>
          </a:prstGeom>
          <a:noFill/>
          <a:ln>
            <a:noFill/>
          </a:ln>
        </p:spPr>
      </p:pic>
      <p:pic>
        <p:nvPicPr>
          <p:cNvPr id="113" name="Google Shape;113;p3"/>
          <p:cNvPicPr preferRelativeResize="0"/>
          <p:nvPr/>
        </p:nvPicPr>
        <p:blipFill rotWithShape="1">
          <a:blip r:embed="rId12">
            <a:alphaModFix/>
          </a:blip>
          <a:srcRect/>
          <a:stretch/>
        </p:blipFill>
        <p:spPr>
          <a:xfrm>
            <a:off x="10418775" y="3111977"/>
            <a:ext cx="1276350" cy="1317875"/>
          </a:xfrm>
          <a:prstGeom prst="rect">
            <a:avLst/>
          </a:prstGeom>
          <a:noFill/>
          <a:ln>
            <a:noFill/>
          </a:ln>
        </p:spPr>
      </p:pic>
      <p:sp>
        <p:nvSpPr>
          <p:cNvPr id="114" name="Google Shape;114;p3"/>
          <p:cNvSpPr txBox="1"/>
          <p:nvPr/>
        </p:nvSpPr>
        <p:spPr>
          <a:xfrm>
            <a:off x="639885" y="2135988"/>
            <a:ext cx="1352700" cy="646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2000" b="0" i="0" u="none" strike="noStrike" cap="none" dirty="0">
                <a:solidFill>
                  <a:schemeClr val="dk1"/>
                </a:solidFill>
                <a:latin typeface="Arial"/>
                <a:ea typeface="Arial"/>
                <a:cs typeface="Arial"/>
                <a:sym typeface="Arial"/>
              </a:rPr>
              <a:t>Match</a:t>
            </a:r>
            <a:endParaRPr sz="2000" b="0" i="0" u="none" strike="noStrike" cap="none" dirty="0">
              <a:solidFill>
                <a:schemeClr val="dk1"/>
              </a:solidFill>
              <a:latin typeface="Arial"/>
              <a:ea typeface="Arial"/>
              <a:cs typeface="Arial"/>
              <a:sym typeface="Arial"/>
            </a:endParaRPr>
          </a:p>
          <a:p>
            <a:pPr marL="0" marR="0" lvl="0" indent="0" algn="ctr" rtl="0">
              <a:spcBef>
                <a:spcPts val="0"/>
              </a:spcBef>
              <a:spcAft>
                <a:spcPts val="0"/>
              </a:spcAft>
              <a:buNone/>
            </a:pPr>
            <a:r>
              <a:rPr lang="ja-JP" sz="1800" b="0" i="0" u="none" strike="noStrike" cap="none" dirty="0">
                <a:solidFill>
                  <a:schemeClr val="dk1"/>
                </a:solidFill>
                <a:latin typeface="Arial"/>
                <a:ea typeface="Arial"/>
                <a:cs typeface="Arial"/>
                <a:sym typeface="Arial"/>
              </a:rPr>
              <a:t>マッチ</a:t>
            </a:r>
            <a:endParaRPr dirty="0"/>
          </a:p>
        </p:txBody>
      </p:sp>
      <p:sp>
        <p:nvSpPr>
          <p:cNvPr id="115" name="Google Shape;115;p3"/>
          <p:cNvSpPr txBox="1"/>
          <p:nvPr/>
        </p:nvSpPr>
        <p:spPr>
          <a:xfrm>
            <a:off x="3038897" y="2136000"/>
            <a:ext cx="1627800" cy="646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2000" b="0" i="0" u="none" strike="noStrike" cap="none" dirty="0">
                <a:solidFill>
                  <a:schemeClr val="dk1"/>
                </a:solidFill>
                <a:latin typeface="Arial"/>
                <a:ea typeface="Arial"/>
                <a:cs typeface="Arial"/>
                <a:sym typeface="Arial"/>
              </a:rPr>
              <a:t>space food</a:t>
            </a:r>
            <a:endParaRPr sz="1600" dirty="0"/>
          </a:p>
          <a:p>
            <a:pPr marL="0" marR="0" lvl="0" indent="0" algn="ctr" rtl="0">
              <a:spcBef>
                <a:spcPts val="0"/>
              </a:spcBef>
              <a:spcAft>
                <a:spcPts val="0"/>
              </a:spcAft>
              <a:buNone/>
            </a:pPr>
            <a:r>
              <a:rPr lang="ja-JP" sz="1800" b="0" i="0" u="none" strike="noStrike" cap="none" dirty="0">
                <a:solidFill>
                  <a:schemeClr val="dk1"/>
                </a:solidFill>
                <a:latin typeface="Arial"/>
                <a:ea typeface="Arial"/>
                <a:cs typeface="Arial"/>
                <a:sym typeface="Arial"/>
              </a:rPr>
              <a:t>宇宙食</a:t>
            </a:r>
            <a:endParaRPr dirty="0"/>
          </a:p>
        </p:txBody>
      </p:sp>
      <p:sp>
        <p:nvSpPr>
          <p:cNvPr id="116" name="Google Shape;116;p3"/>
          <p:cNvSpPr txBox="1"/>
          <p:nvPr/>
        </p:nvSpPr>
        <p:spPr>
          <a:xfrm>
            <a:off x="5396663" y="2136000"/>
            <a:ext cx="1627800" cy="64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2000" dirty="0"/>
              <a:t>parachute</a:t>
            </a:r>
            <a:endParaRPr sz="2000" dirty="0"/>
          </a:p>
          <a:p>
            <a:pPr marL="0" marR="0" lvl="0" indent="0" algn="ctr" rtl="0">
              <a:spcBef>
                <a:spcPts val="0"/>
              </a:spcBef>
              <a:spcAft>
                <a:spcPts val="0"/>
              </a:spcAft>
              <a:buNone/>
            </a:pPr>
            <a:r>
              <a:rPr lang="ja-JP" sz="1800" dirty="0">
                <a:solidFill>
                  <a:schemeClr val="dk1"/>
                </a:solidFill>
              </a:rPr>
              <a:t>パラシュート</a:t>
            </a:r>
            <a:endParaRPr dirty="0"/>
          </a:p>
        </p:txBody>
      </p:sp>
      <p:sp>
        <p:nvSpPr>
          <p:cNvPr id="117" name="Google Shape;117;p3"/>
          <p:cNvSpPr txBox="1"/>
          <p:nvPr/>
        </p:nvSpPr>
        <p:spPr>
          <a:xfrm>
            <a:off x="7651327" y="2136000"/>
            <a:ext cx="2078700" cy="64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2000" dirty="0">
                <a:solidFill>
                  <a:schemeClr val="dk1"/>
                </a:solidFill>
              </a:rPr>
              <a:t>portable heater</a:t>
            </a:r>
            <a:endParaRPr sz="2000" dirty="0">
              <a:solidFill>
                <a:schemeClr val="dk1"/>
              </a:solidFill>
            </a:endParaRPr>
          </a:p>
          <a:p>
            <a:pPr marL="0" marR="0" lvl="0" indent="0" algn="ctr" rtl="0">
              <a:spcBef>
                <a:spcPts val="0"/>
              </a:spcBef>
              <a:spcAft>
                <a:spcPts val="0"/>
              </a:spcAft>
              <a:buNone/>
            </a:pPr>
            <a:r>
              <a:rPr lang="ja-JP" sz="1800" dirty="0">
                <a:solidFill>
                  <a:schemeClr val="dk1"/>
                </a:solidFill>
              </a:rPr>
              <a:t>携帯用暖房機</a:t>
            </a:r>
            <a:endParaRPr dirty="0"/>
          </a:p>
        </p:txBody>
      </p:sp>
      <p:sp>
        <p:nvSpPr>
          <p:cNvPr id="118" name="Google Shape;118;p3"/>
          <p:cNvSpPr txBox="1"/>
          <p:nvPr/>
        </p:nvSpPr>
        <p:spPr>
          <a:xfrm>
            <a:off x="2792338" y="4721250"/>
            <a:ext cx="2078700" cy="7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2000" dirty="0">
                <a:solidFill>
                  <a:schemeClr val="dk1"/>
                </a:solidFill>
              </a:rPr>
              <a:t>19 liters of water</a:t>
            </a:r>
            <a:endParaRPr sz="2000" dirty="0">
              <a:solidFill>
                <a:schemeClr val="dk1"/>
              </a:solidFill>
            </a:endParaRPr>
          </a:p>
          <a:p>
            <a:pPr marL="0" marR="0" lvl="0" indent="0" algn="ctr" rtl="0">
              <a:spcBef>
                <a:spcPts val="0"/>
              </a:spcBef>
              <a:spcAft>
                <a:spcPts val="0"/>
              </a:spcAft>
              <a:buNone/>
            </a:pPr>
            <a:r>
              <a:rPr lang="ja-JP" sz="1800" dirty="0">
                <a:solidFill>
                  <a:schemeClr val="dk1"/>
                </a:solidFill>
              </a:rPr>
              <a:t>水１９リットル</a:t>
            </a:r>
            <a:endParaRPr dirty="0"/>
          </a:p>
        </p:txBody>
      </p:sp>
      <p:sp>
        <p:nvSpPr>
          <p:cNvPr id="119" name="Google Shape;119;p3"/>
          <p:cNvSpPr txBox="1"/>
          <p:nvPr/>
        </p:nvSpPr>
        <p:spPr>
          <a:xfrm>
            <a:off x="10243050" y="2136000"/>
            <a:ext cx="1627800" cy="64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1800" dirty="0">
                <a:solidFill>
                  <a:schemeClr val="dk1"/>
                </a:solidFill>
              </a:rPr>
              <a:t>oxygen tank</a:t>
            </a:r>
            <a:endParaRPr sz="1800" dirty="0">
              <a:solidFill>
                <a:schemeClr val="dk1"/>
              </a:solidFill>
            </a:endParaRPr>
          </a:p>
          <a:p>
            <a:pPr marL="0" marR="0" lvl="0" indent="0" algn="ctr" rtl="0">
              <a:spcBef>
                <a:spcPts val="0"/>
              </a:spcBef>
              <a:spcAft>
                <a:spcPts val="0"/>
              </a:spcAft>
              <a:buNone/>
            </a:pPr>
            <a:r>
              <a:rPr lang="ja-JP" sz="1800" dirty="0">
                <a:solidFill>
                  <a:schemeClr val="dk1"/>
                </a:solidFill>
              </a:rPr>
              <a:t>酸素ボンベ</a:t>
            </a:r>
            <a:endParaRPr dirty="0"/>
          </a:p>
        </p:txBody>
      </p:sp>
      <p:sp>
        <p:nvSpPr>
          <p:cNvPr id="120" name="Google Shape;120;p3"/>
          <p:cNvSpPr txBox="1"/>
          <p:nvPr/>
        </p:nvSpPr>
        <p:spPr>
          <a:xfrm>
            <a:off x="5140326" y="4721250"/>
            <a:ext cx="1818900" cy="646200"/>
          </a:xfrm>
          <a:prstGeom prst="rect">
            <a:avLst/>
          </a:prstGeom>
          <a:noFill/>
          <a:ln>
            <a:noFill/>
          </a:ln>
        </p:spPr>
        <p:txBody>
          <a:bodyPr spcFirstLastPara="1" wrap="square" lIns="91425" tIns="45700" rIns="91425" bIns="45700" anchor="t" anchorCtr="0">
            <a:noAutofit/>
          </a:bodyPr>
          <a:lstStyle/>
          <a:p>
            <a:pPr marL="0" marR="38100" lvl="0" indent="0" algn="ctr" rtl="0">
              <a:lnSpc>
                <a:spcPct val="128571"/>
              </a:lnSpc>
              <a:spcBef>
                <a:spcPts val="0"/>
              </a:spcBef>
              <a:spcAft>
                <a:spcPts val="0"/>
              </a:spcAft>
              <a:buSzPts val="1100"/>
              <a:buNone/>
            </a:pPr>
            <a:r>
              <a:rPr lang="en-US" altLang="ja-JP" sz="2000" dirty="0">
                <a:solidFill>
                  <a:schemeClr val="dk1"/>
                </a:solidFill>
              </a:rPr>
              <a:t>Signal</a:t>
            </a:r>
            <a:r>
              <a:rPr lang="ja-JP" sz="2000" dirty="0">
                <a:solidFill>
                  <a:schemeClr val="dk1"/>
                </a:solidFill>
              </a:rPr>
              <a:t> flare</a:t>
            </a:r>
            <a:r>
              <a:rPr lang="en-US" altLang="ja-JP" sz="2000" dirty="0">
                <a:solidFill>
                  <a:schemeClr val="dk1"/>
                </a:solidFill>
              </a:rPr>
              <a:t>s</a:t>
            </a:r>
            <a:endParaRPr sz="2000" dirty="0">
              <a:solidFill>
                <a:schemeClr val="dk1"/>
              </a:solidFill>
            </a:endParaRPr>
          </a:p>
          <a:p>
            <a:pPr marL="0" marR="0" lvl="0" indent="0" algn="ctr" rtl="0">
              <a:spcBef>
                <a:spcPts val="0"/>
              </a:spcBef>
              <a:spcAft>
                <a:spcPts val="0"/>
              </a:spcAft>
              <a:buNone/>
            </a:pPr>
            <a:r>
              <a:rPr lang="ja-JP" sz="1800" dirty="0">
                <a:solidFill>
                  <a:schemeClr val="dk1"/>
                </a:solidFill>
              </a:rPr>
              <a:t>宇宙用照明弾</a:t>
            </a:r>
            <a:endParaRPr dirty="0"/>
          </a:p>
        </p:txBody>
      </p:sp>
      <p:sp>
        <p:nvSpPr>
          <p:cNvPr id="121" name="Google Shape;121;p3"/>
          <p:cNvSpPr txBox="1"/>
          <p:nvPr/>
        </p:nvSpPr>
        <p:spPr>
          <a:xfrm>
            <a:off x="118749" y="4620926"/>
            <a:ext cx="2686500" cy="11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ja-JP" sz="2000" dirty="0">
                <a:solidFill>
                  <a:schemeClr val="dk1"/>
                </a:solidFill>
              </a:rPr>
              <a:t>Star Map</a:t>
            </a:r>
            <a:endParaRPr lang="ja-JP" altLang="en-US" sz="2000" dirty="0">
              <a:solidFill>
                <a:schemeClr val="dk1"/>
              </a:solidFill>
            </a:endParaRPr>
          </a:p>
          <a:p>
            <a:pPr marL="0" marR="0" lvl="0" indent="0" algn="ctr" rtl="0">
              <a:spcBef>
                <a:spcPts val="0"/>
              </a:spcBef>
              <a:spcAft>
                <a:spcPts val="0"/>
              </a:spcAft>
              <a:buNone/>
            </a:pPr>
            <a:r>
              <a:rPr lang="ja-JP" altLang="en-US" sz="1800" dirty="0">
                <a:solidFill>
                  <a:schemeClr val="dk1"/>
                </a:solidFill>
              </a:rPr>
              <a:t>月面で使う星座図</a:t>
            </a:r>
            <a:endParaRPr lang="ja-JP" altLang="en-US" dirty="0"/>
          </a:p>
        </p:txBody>
      </p:sp>
      <p:sp>
        <p:nvSpPr>
          <p:cNvPr id="122" name="Google Shape;122;p3"/>
          <p:cNvSpPr txBox="1"/>
          <p:nvPr/>
        </p:nvSpPr>
        <p:spPr>
          <a:xfrm>
            <a:off x="7412416" y="4721250"/>
            <a:ext cx="2200381" cy="1048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2000" dirty="0">
                <a:solidFill>
                  <a:schemeClr val="dk1"/>
                </a:solidFill>
              </a:rPr>
              <a:t>First aid kit </a:t>
            </a:r>
            <a:endParaRPr sz="2000" dirty="0">
              <a:solidFill>
                <a:schemeClr val="dk1"/>
              </a:solidFill>
            </a:endParaRPr>
          </a:p>
          <a:p>
            <a:pPr marL="0" marR="0" lvl="0" indent="0" algn="ctr" rtl="0">
              <a:spcBef>
                <a:spcPts val="0"/>
              </a:spcBef>
              <a:spcAft>
                <a:spcPts val="0"/>
              </a:spcAft>
              <a:buNone/>
            </a:pPr>
            <a:r>
              <a:rPr lang="en-US" altLang="ja-JP" sz="2000" dirty="0">
                <a:solidFill>
                  <a:schemeClr val="dk1"/>
                </a:solidFill>
              </a:rPr>
              <a:t>including</a:t>
            </a:r>
            <a:r>
              <a:rPr lang="ja-JP" sz="2000" dirty="0">
                <a:solidFill>
                  <a:schemeClr val="dk1"/>
                </a:solidFill>
              </a:rPr>
              <a:t> injection</a:t>
            </a:r>
            <a:endParaRPr sz="2000" dirty="0">
              <a:solidFill>
                <a:schemeClr val="dk1"/>
              </a:solidFill>
            </a:endParaRPr>
          </a:p>
          <a:p>
            <a:pPr marL="0" marR="0" lvl="0" indent="0" algn="ctr" rtl="0">
              <a:spcBef>
                <a:spcPts val="0"/>
              </a:spcBef>
              <a:spcAft>
                <a:spcPts val="0"/>
              </a:spcAft>
              <a:buNone/>
            </a:pPr>
            <a:r>
              <a:rPr lang="ja-JP" sz="1800" dirty="0">
                <a:solidFill>
                  <a:schemeClr val="dk1"/>
                </a:solidFill>
              </a:rPr>
              <a:t>注射入り救急箱</a:t>
            </a:r>
            <a:endParaRPr dirty="0"/>
          </a:p>
        </p:txBody>
      </p:sp>
      <p:sp>
        <p:nvSpPr>
          <p:cNvPr id="123" name="Google Shape;123;p3"/>
          <p:cNvSpPr txBox="1"/>
          <p:nvPr/>
        </p:nvSpPr>
        <p:spPr>
          <a:xfrm>
            <a:off x="9872869" y="4721250"/>
            <a:ext cx="2200381" cy="1200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1600" dirty="0">
                <a:solidFill>
                  <a:schemeClr val="dk1"/>
                </a:solidFill>
              </a:rPr>
              <a:t>Solar</a:t>
            </a:r>
            <a:r>
              <a:rPr lang="en-US" altLang="ja-JP" sz="1600" dirty="0">
                <a:solidFill>
                  <a:schemeClr val="dk1"/>
                </a:solidFill>
              </a:rPr>
              <a:t>-powered</a:t>
            </a:r>
            <a:endParaRPr sz="1600" dirty="0">
              <a:solidFill>
                <a:schemeClr val="dk1"/>
              </a:solidFill>
            </a:endParaRPr>
          </a:p>
          <a:p>
            <a:pPr marL="0" marR="0" lvl="0" indent="0" algn="ctr" rtl="0">
              <a:spcBef>
                <a:spcPts val="0"/>
              </a:spcBef>
              <a:spcAft>
                <a:spcPts val="0"/>
              </a:spcAft>
              <a:buNone/>
            </a:pPr>
            <a:r>
              <a:rPr lang="ja-JP" sz="1600" dirty="0">
                <a:solidFill>
                  <a:schemeClr val="dk1"/>
                </a:solidFill>
              </a:rPr>
              <a:t>FM </a:t>
            </a:r>
            <a:r>
              <a:rPr lang="en-US" altLang="ja-JP" sz="1600" dirty="0">
                <a:solidFill>
                  <a:schemeClr val="dk1"/>
                </a:solidFill>
              </a:rPr>
              <a:t>re</a:t>
            </a:r>
            <a:r>
              <a:rPr lang="ja-JP" sz="1600" dirty="0">
                <a:solidFill>
                  <a:schemeClr val="dk1"/>
                </a:solidFill>
              </a:rPr>
              <a:t>ceiver</a:t>
            </a:r>
            <a:r>
              <a:rPr lang="en-US" altLang="ja-JP" sz="1600" dirty="0">
                <a:solidFill>
                  <a:schemeClr val="dk1"/>
                </a:solidFill>
              </a:rPr>
              <a:t> transmitter</a:t>
            </a:r>
          </a:p>
          <a:p>
            <a:pPr marL="0" marR="0" lvl="0" indent="0" algn="ctr" rtl="0">
              <a:spcBef>
                <a:spcPts val="0"/>
              </a:spcBef>
              <a:spcAft>
                <a:spcPts val="0"/>
              </a:spcAft>
              <a:buNone/>
            </a:pPr>
            <a:r>
              <a:rPr lang="ja-JP" sz="1800" dirty="0">
                <a:solidFill>
                  <a:schemeClr val="dk1"/>
                </a:solidFill>
              </a:rPr>
              <a:t>ソーラー式FM送受信期</a:t>
            </a:r>
            <a:endParaRPr dirty="0"/>
          </a:p>
        </p:txBody>
      </p:sp>
      <p:sp>
        <p:nvSpPr>
          <p:cNvPr id="3" name="Google Shape;121;p3">
            <a:extLst>
              <a:ext uri="{FF2B5EF4-FFF2-40B4-BE49-F238E27FC236}">
                <a16:creationId xmlns:a16="http://schemas.microsoft.com/office/drawing/2014/main" id="{702B2BAD-9F90-4068-9E7C-39C496718C18}"/>
              </a:ext>
            </a:extLst>
          </p:cNvPr>
          <p:cNvSpPr txBox="1"/>
          <p:nvPr/>
        </p:nvSpPr>
        <p:spPr>
          <a:xfrm>
            <a:off x="118748" y="6247043"/>
            <a:ext cx="11954501" cy="69234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altLang="ja-JP" sz="1200" dirty="0">
                <a:solidFill>
                  <a:schemeClr val="dk1"/>
                </a:solidFill>
              </a:rPr>
              <a:t>Star Map - </a:t>
            </a:r>
            <a:r>
              <a:rPr lang="en-US" altLang="ja-JP" sz="1200" b="0" i="0" dirty="0">
                <a:solidFill>
                  <a:srgbClr val="222222"/>
                </a:solidFill>
                <a:effectLst/>
                <a:latin typeface="arial" panose="020B0604020202020204" pitchFamily="34" charset="0"/>
              </a:rPr>
              <a:t>A </a:t>
            </a:r>
            <a:r>
              <a:rPr lang="en-US" altLang="ja-JP" sz="1200" b="1" i="0" dirty="0">
                <a:solidFill>
                  <a:srgbClr val="222222"/>
                </a:solidFill>
                <a:effectLst/>
                <a:latin typeface="arial" panose="020B0604020202020204" pitchFamily="34" charset="0"/>
              </a:rPr>
              <a:t>star chart</a:t>
            </a:r>
            <a:r>
              <a:rPr lang="en-US" altLang="ja-JP" sz="1200" b="0" i="0" dirty="0">
                <a:solidFill>
                  <a:srgbClr val="222222"/>
                </a:solidFill>
                <a:effectLst/>
                <a:latin typeface="arial" panose="020B0604020202020204" pitchFamily="34" charset="0"/>
              </a:rPr>
              <a:t> or </a:t>
            </a:r>
            <a:r>
              <a:rPr lang="en-US" altLang="ja-JP" sz="1200" b="1" i="0" dirty="0">
                <a:solidFill>
                  <a:srgbClr val="222222"/>
                </a:solidFill>
                <a:effectLst/>
                <a:latin typeface="arial" panose="020B0604020202020204" pitchFamily="34" charset="0"/>
              </a:rPr>
              <a:t>star map</a:t>
            </a:r>
            <a:r>
              <a:rPr lang="en-US" altLang="ja-JP" sz="1200" b="0" i="0" dirty="0">
                <a:solidFill>
                  <a:srgbClr val="222222"/>
                </a:solidFill>
                <a:effectLst/>
                <a:latin typeface="arial" panose="020B0604020202020204" pitchFamily="34" charset="0"/>
              </a:rPr>
              <a:t>, also called a sky </a:t>
            </a:r>
            <a:r>
              <a:rPr lang="en-US" altLang="ja-JP" sz="1200" b="1" i="0" dirty="0">
                <a:solidFill>
                  <a:srgbClr val="222222"/>
                </a:solidFill>
                <a:effectLst/>
                <a:latin typeface="arial" panose="020B0604020202020204" pitchFamily="34" charset="0"/>
              </a:rPr>
              <a:t>chart</a:t>
            </a:r>
            <a:r>
              <a:rPr lang="en-US" altLang="ja-JP" sz="1200" b="0" i="0" dirty="0">
                <a:solidFill>
                  <a:srgbClr val="222222"/>
                </a:solidFill>
                <a:effectLst/>
                <a:latin typeface="arial" panose="020B0604020202020204" pitchFamily="34" charset="0"/>
              </a:rPr>
              <a:t> or sky </a:t>
            </a:r>
            <a:r>
              <a:rPr lang="en-US" altLang="ja-JP" sz="1200" b="1" i="0" dirty="0">
                <a:solidFill>
                  <a:srgbClr val="222222"/>
                </a:solidFill>
                <a:effectLst/>
                <a:latin typeface="arial" panose="020B0604020202020204" pitchFamily="34" charset="0"/>
              </a:rPr>
              <a:t>map</a:t>
            </a:r>
            <a:r>
              <a:rPr lang="en-US" altLang="ja-JP" sz="1200" b="0" i="0" dirty="0">
                <a:solidFill>
                  <a:srgbClr val="222222"/>
                </a:solidFill>
                <a:effectLst/>
                <a:latin typeface="arial" panose="020B0604020202020204" pitchFamily="34" charset="0"/>
              </a:rPr>
              <a:t>, is a </a:t>
            </a:r>
            <a:r>
              <a:rPr lang="en-US" altLang="ja-JP" sz="1200" b="1" i="0" dirty="0">
                <a:solidFill>
                  <a:srgbClr val="222222"/>
                </a:solidFill>
                <a:effectLst/>
                <a:latin typeface="arial" panose="020B0604020202020204" pitchFamily="34" charset="0"/>
              </a:rPr>
              <a:t>map</a:t>
            </a:r>
            <a:r>
              <a:rPr lang="en-US" altLang="ja-JP" sz="1200" b="0" i="0" dirty="0">
                <a:solidFill>
                  <a:srgbClr val="222222"/>
                </a:solidFill>
                <a:effectLst/>
                <a:latin typeface="arial" panose="020B0604020202020204" pitchFamily="34" charset="0"/>
              </a:rPr>
              <a:t> of the night sky. Astronomers divide these into grids to use them more easily. They are used to identify and locate </a:t>
            </a:r>
            <a:r>
              <a:rPr lang="en-US" altLang="ja-JP" sz="1200" b="1" i="0" dirty="0">
                <a:solidFill>
                  <a:srgbClr val="222222"/>
                </a:solidFill>
                <a:effectLst/>
                <a:latin typeface="arial" panose="020B0604020202020204" pitchFamily="34" charset="0"/>
              </a:rPr>
              <a:t>constellations</a:t>
            </a:r>
            <a:r>
              <a:rPr lang="en-US" altLang="ja-JP" sz="1200" b="0" i="0" dirty="0">
                <a:solidFill>
                  <a:srgbClr val="222222"/>
                </a:solidFill>
                <a:effectLst/>
                <a:latin typeface="arial" panose="020B0604020202020204" pitchFamily="34" charset="0"/>
              </a:rPr>
              <a:t> and astronomical objects such as stars, nebulae, and galaxies.</a:t>
            </a:r>
            <a:r>
              <a:rPr lang="en-US" altLang="ja-JP" sz="1200" dirty="0">
                <a:solidFill>
                  <a:schemeClr val="dk1"/>
                </a:solidFill>
              </a:rPr>
              <a:t> </a:t>
            </a:r>
          </a:p>
        </p:txBody>
      </p:sp>
    </p:spTree>
  </p:cSld>
  <p:clrMapOvr>
    <a:masterClrMapping/>
  </p:clrMapOvr>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1395</Words>
  <Application>Microsoft Office PowerPoint</Application>
  <PresentationFormat>Widescreen</PresentationFormat>
  <Paragraphs>39</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MS PGothic</vt:lpstr>
      <vt:lpstr>arial</vt:lpstr>
      <vt:lpstr>MS Gothic</vt:lpstr>
      <vt:lpstr>Century Gothic</vt:lpstr>
      <vt:lpstr>arial</vt:lpstr>
      <vt:lpstr>Office テーマ</vt:lpstr>
      <vt:lpstr>NASA Game</vt:lpstr>
      <vt:lpstr>Question＜問題＞</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Game</dc:title>
  <dc:creator>上原 一公</dc:creator>
  <cp:lastModifiedBy>Nang Moon Sam Shang</cp:lastModifiedBy>
  <cp:revision>8</cp:revision>
  <dcterms:created xsi:type="dcterms:W3CDTF">2020-07-31T06:39:15Z</dcterms:created>
  <dcterms:modified xsi:type="dcterms:W3CDTF">2020-08-03T04:25:35Z</dcterms:modified>
</cp:coreProperties>
</file>