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68" r:id="rId1"/>
  </p:sldMasterIdLst>
  <p:notesMasterIdLst>
    <p:notesMasterId r:id="rId31"/>
  </p:notesMasterIdLst>
  <p:handoutMasterIdLst>
    <p:handoutMasterId r:id="rId32"/>
  </p:handoutMasterIdLst>
  <p:sldIdLst>
    <p:sldId id="256" r:id="rId2"/>
    <p:sldId id="275" r:id="rId3"/>
    <p:sldId id="284" r:id="rId4"/>
    <p:sldId id="294" r:id="rId5"/>
    <p:sldId id="257" r:id="rId6"/>
    <p:sldId id="276" r:id="rId7"/>
    <p:sldId id="306" r:id="rId8"/>
    <p:sldId id="300" r:id="rId9"/>
    <p:sldId id="260" r:id="rId10"/>
    <p:sldId id="288" r:id="rId11"/>
    <p:sldId id="289" r:id="rId12"/>
    <p:sldId id="290" r:id="rId13"/>
    <p:sldId id="282" r:id="rId14"/>
    <p:sldId id="291" r:id="rId15"/>
    <p:sldId id="292" r:id="rId16"/>
    <p:sldId id="293" r:id="rId17"/>
    <p:sldId id="261" r:id="rId18"/>
    <p:sldId id="309" r:id="rId19"/>
    <p:sldId id="310" r:id="rId20"/>
    <p:sldId id="312" r:id="rId21"/>
    <p:sldId id="296" r:id="rId22"/>
    <p:sldId id="301" r:id="rId23"/>
    <p:sldId id="311" r:id="rId24"/>
    <p:sldId id="298" r:id="rId25"/>
    <p:sldId id="302" r:id="rId26"/>
    <p:sldId id="303" r:id="rId27"/>
    <p:sldId id="313" r:id="rId28"/>
    <p:sldId id="299" r:id="rId29"/>
    <p:sldId id="305" r:id="rId30"/>
  </p:sldIdLst>
  <p:sldSz cx="9144000" cy="6858000" type="screen4x3"/>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E6CC7F7E-2A8A-4900-A2DA-DF479DDEDFD0}">
          <p14:sldIdLst>
            <p14:sldId id="256"/>
            <p14:sldId id="275"/>
            <p14:sldId id="284"/>
            <p14:sldId id="294"/>
            <p14:sldId id="257"/>
            <p14:sldId id="276"/>
            <p14:sldId id="306"/>
            <p14:sldId id="300"/>
            <p14:sldId id="260"/>
            <p14:sldId id="288"/>
            <p14:sldId id="289"/>
            <p14:sldId id="290"/>
            <p14:sldId id="282"/>
            <p14:sldId id="291"/>
            <p14:sldId id="292"/>
            <p14:sldId id="293"/>
            <p14:sldId id="261"/>
            <p14:sldId id="309"/>
            <p14:sldId id="310"/>
            <p14:sldId id="312"/>
            <p14:sldId id="296"/>
            <p14:sldId id="301"/>
            <p14:sldId id="311"/>
            <p14:sldId id="298"/>
            <p14:sldId id="302"/>
            <p14:sldId id="303"/>
            <p14:sldId id="313"/>
            <p14:sldId id="299"/>
            <p14:sldId id="305"/>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24" autoAdjust="0"/>
    <p:restoredTop sz="93404" autoAdjust="0"/>
  </p:normalViewPr>
  <p:slideViewPr>
    <p:cSldViewPr>
      <p:cViewPr>
        <p:scale>
          <a:sx n="109" d="100"/>
          <a:sy n="109" d="100"/>
        </p:scale>
        <p:origin x="-1578" y="2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2" d="100"/>
          <a:sy n="62" d="100"/>
        </p:scale>
        <p:origin x="-2826" y="-96"/>
      </p:cViewPr>
      <p:guideLst>
        <p:guide orient="horz" pos="2144"/>
        <p:guide pos="313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4307047" cy="34036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992" y="0"/>
            <a:ext cx="4307047" cy="340360"/>
          </a:xfrm>
          <a:prstGeom prst="rect">
            <a:avLst/>
          </a:prstGeom>
        </p:spPr>
        <p:txBody>
          <a:bodyPr vert="horz" lIns="91440" tIns="45720" rIns="91440" bIns="45720" rtlCol="0"/>
          <a:lstStyle>
            <a:lvl1pPr algn="r">
              <a:defRPr sz="1200"/>
            </a:lvl1pPr>
          </a:lstStyle>
          <a:p>
            <a:fld id="{376897BE-C149-4387-A60E-52C7218D2E26}" type="datetimeFigureOut">
              <a:rPr kumimoji="1" lang="ja-JP" altLang="en-US" smtClean="0"/>
              <a:t>2016/5/16</a:t>
            </a:fld>
            <a:endParaRPr kumimoji="1" lang="ja-JP" altLang="en-US"/>
          </a:p>
        </p:txBody>
      </p:sp>
      <p:sp>
        <p:nvSpPr>
          <p:cNvPr id="4" name="フッター プレースホルダー 3"/>
          <p:cNvSpPr>
            <a:spLocks noGrp="1"/>
          </p:cNvSpPr>
          <p:nvPr>
            <p:ph type="ftr" sz="quarter" idx="2"/>
          </p:nvPr>
        </p:nvSpPr>
        <p:spPr>
          <a:xfrm>
            <a:off x="1" y="6465659"/>
            <a:ext cx="4307047" cy="34036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992" y="6465659"/>
            <a:ext cx="4307047" cy="340360"/>
          </a:xfrm>
          <a:prstGeom prst="rect">
            <a:avLst/>
          </a:prstGeom>
        </p:spPr>
        <p:txBody>
          <a:bodyPr vert="horz" lIns="91440" tIns="45720" rIns="91440" bIns="45720" rtlCol="0" anchor="b"/>
          <a:lstStyle>
            <a:lvl1pPr algn="r">
              <a:defRPr sz="1200"/>
            </a:lvl1pPr>
          </a:lstStyle>
          <a:p>
            <a:fld id="{2027F8DC-997E-4A04-9B41-7498592A28B3}" type="slidenum">
              <a:rPr kumimoji="1" lang="ja-JP" altLang="en-US" smtClean="0"/>
              <a:t>‹#›</a:t>
            </a:fld>
            <a:endParaRPr kumimoji="1" lang="ja-JP" altLang="en-US"/>
          </a:p>
        </p:txBody>
      </p:sp>
    </p:spTree>
    <p:extLst>
      <p:ext uri="{BB962C8B-B14F-4D97-AF65-F5344CB8AC3E}">
        <p14:creationId xmlns:p14="http://schemas.microsoft.com/office/powerpoint/2010/main" val="36439905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4307047" cy="34036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9992" y="0"/>
            <a:ext cx="4307047" cy="340360"/>
          </a:xfrm>
          <a:prstGeom prst="rect">
            <a:avLst/>
          </a:prstGeom>
        </p:spPr>
        <p:txBody>
          <a:bodyPr vert="horz" lIns="91440" tIns="45720" rIns="91440" bIns="45720" rtlCol="0"/>
          <a:lstStyle>
            <a:lvl1pPr algn="r">
              <a:defRPr sz="1200"/>
            </a:lvl1pPr>
          </a:lstStyle>
          <a:p>
            <a:fld id="{E5329594-252C-4AD3-904B-98B0AB5734C6}" type="datetimeFigureOut">
              <a:rPr kumimoji="1" lang="ja-JP" altLang="en-US" smtClean="0"/>
              <a:t>2016/5/16</a:t>
            </a:fld>
            <a:endParaRPr kumimoji="1" lang="ja-JP" altLang="en-US"/>
          </a:p>
        </p:txBody>
      </p:sp>
      <p:sp>
        <p:nvSpPr>
          <p:cNvPr id="4" name="スライド イメージ プレースホルダー 3"/>
          <p:cNvSpPr>
            <a:spLocks noGrp="1" noRot="1" noChangeAspect="1"/>
          </p:cNvSpPr>
          <p:nvPr>
            <p:ph type="sldImg" idx="2"/>
          </p:nvPr>
        </p:nvSpPr>
        <p:spPr>
          <a:xfrm>
            <a:off x="3268663" y="511175"/>
            <a:ext cx="3402012" cy="25511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3934" y="3233420"/>
            <a:ext cx="7951470" cy="306324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6465659"/>
            <a:ext cx="4307047" cy="34036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9992" y="6465659"/>
            <a:ext cx="4307047" cy="340360"/>
          </a:xfrm>
          <a:prstGeom prst="rect">
            <a:avLst/>
          </a:prstGeom>
        </p:spPr>
        <p:txBody>
          <a:bodyPr vert="horz" lIns="91440" tIns="45720" rIns="91440" bIns="45720" rtlCol="0" anchor="b"/>
          <a:lstStyle>
            <a:lvl1pPr algn="r">
              <a:defRPr sz="1200"/>
            </a:lvl1pPr>
          </a:lstStyle>
          <a:p>
            <a:fld id="{CAD6E613-7FCE-438A-8F8E-347C3DFFF13B}" type="slidenum">
              <a:rPr kumimoji="1" lang="ja-JP" altLang="en-US" smtClean="0"/>
              <a:t>‹#›</a:t>
            </a:fld>
            <a:endParaRPr kumimoji="1" lang="ja-JP" altLang="en-US"/>
          </a:p>
        </p:txBody>
      </p:sp>
    </p:spTree>
    <p:extLst>
      <p:ext uri="{BB962C8B-B14F-4D97-AF65-F5344CB8AC3E}">
        <p14:creationId xmlns:p14="http://schemas.microsoft.com/office/powerpoint/2010/main" val="19737502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AD6E613-7FCE-438A-8F8E-347C3DFFF13B}" type="slidenum">
              <a:rPr kumimoji="1" lang="ja-JP" altLang="en-US" smtClean="0"/>
              <a:t>1</a:t>
            </a:fld>
            <a:endParaRPr kumimoji="1" lang="ja-JP" altLang="en-US"/>
          </a:p>
        </p:txBody>
      </p:sp>
    </p:spTree>
    <p:extLst>
      <p:ext uri="{BB962C8B-B14F-4D97-AF65-F5344CB8AC3E}">
        <p14:creationId xmlns:p14="http://schemas.microsoft.com/office/powerpoint/2010/main" val="3859063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Font typeface="Arial" panose="020B0604020202020204" pitchFamily="34" charse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CAD6E613-7FCE-438A-8F8E-347C3DFFF13B}" type="slidenum">
              <a:rPr kumimoji="1" lang="ja-JP" altLang="en-US" smtClean="0"/>
              <a:t>10</a:t>
            </a:fld>
            <a:endParaRPr kumimoji="1" lang="ja-JP" altLang="en-US"/>
          </a:p>
        </p:txBody>
      </p:sp>
    </p:spTree>
    <p:extLst>
      <p:ext uri="{BB962C8B-B14F-4D97-AF65-F5344CB8AC3E}">
        <p14:creationId xmlns:p14="http://schemas.microsoft.com/office/powerpoint/2010/main" val="2408334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AD6E613-7FCE-438A-8F8E-347C3DFFF13B}" type="slidenum">
              <a:rPr kumimoji="1" lang="ja-JP" altLang="en-US" smtClean="0"/>
              <a:t>11</a:t>
            </a:fld>
            <a:endParaRPr kumimoji="1" lang="ja-JP" altLang="en-US"/>
          </a:p>
        </p:txBody>
      </p:sp>
    </p:spTree>
    <p:extLst>
      <p:ext uri="{BB962C8B-B14F-4D97-AF65-F5344CB8AC3E}">
        <p14:creationId xmlns:p14="http://schemas.microsoft.com/office/powerpoint/2010/main" val="2408334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AD6E613-7FCE-438A-8F8E-347C3DFFF13B}" type="slidenum">
              <a:rPr kumimoji="1" lang="ja-JP" altLang="en-US" smtClean="0"/>
              <a:t>12</a:t>
            </a:fld>
            <a:endParaRPr kumimoji="1" lang="ja-JP" altLang="en-US"/>
          </a:p>
        </p:txBody>
      </p:sp>
    </p:spTree>
    <p:extLst>
      <p:ext uri="{BB962C8B-B14F-4D97-AF65-F5344CB8AC3E}">
        <p14:creationId xmlns:p14="http://schemas.microsoft.com/office/powerpoint/2010/main" val="2408334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CAD6E613-7FCE-438A-8F8E-347C3DFFF13B}" type="slidenum">
              <a:rPr kumimoji="1" lang="ja-JP" altLang="en-US" smtClean="0"/>
              <a:t>13</a:t>
            </a:fld>
            <a:endParaRPr kumimoji="1" lang="ja-JP" altLang="en-US"/>
          </a:p>
        </p:txBody>
      </p:sp>
    </p:spTree>
    <p:extLst>
      <p:ext uri="{BB962C8B-B14F-4D97-AF65-F5344CB8AC3E}">
        <p14:creationId xmlns:p14="http://schemas.microsoft.com/office/powerpoint/2010/main" val="1368943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CAD6E613-7FCE-438A-8F8E-347C3DFFF13B}" type="slidenum">
              <a:rPr kumimoji="1" lang="ja-JP" altLang="en-US" smtClean="0"/>
              <a:t>14</a:t>
            </a:fld>
            <a:endParaRPr kumimoji="1" lang="ja-JP" altLang="en-US"/>
          </a:p>
        </p:txBody>
      </p:sp>
    </p:spTree>
    <p:extLst>
      <p:ext uri="{BB962C8B-B14F-4D97-AF65-F5344CB8AC3E}">
        <p14:creationId xmlns:p14="http://schemas.microsoft.com/office/powerpoint/2010/main" val="1368943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CAD6E613-7FCE-438A-8F8E-347C3DFFF13B}" type="slidenum">
              <a:rPr kumimoji="1" lang="ja-JP" altLang="en-US" smtClean="0"/>
              <a:t>15</a:t>
            </a:fld>
            <a:endParaRPr kumimoji="1" lang="ja-JP" altLang="en-US"/>
          </a:p>
        </p:txBody>
      </p:sp>
    </p:spTree>
    <p:extLst>
      <p:ext uri="{BB962C8B-B14F-4D97-AF65-F5344CB8AC3E}">
        <p14:creationId xmlns:p14="http://schemas.microsoft.com/office/powerpoint/2010/main" val="1368943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CAD6E613-7FCE-438A-8F8E-347C3DFFF13B}" type="slidenum">
              <a:rPr kumimoji="1" lang="ja-JP" altLang="en-US" smtClean="0"/>
              <a:t>16</a:t>
            </a:fld>
            <a:endParaRPr kumimoji="1" lang="ja-JP" altLang="en-US"/>
          </a:p>
        </p:txBody>
      </p:sp>
    </p:spTree>
    <p:extLst>
      <p:ext uri="{BB962C8B-B14F-4D97-AF65-F5344CB8AC3E}">
        <p14:creationId xmlns:p14="http://schemas.microsoft.com/office/powerpoint/2010/main" val="1368943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AD6E613-7FCE-438A-8F8E-347C3DFFF13B}" type="slidenum">
              <a:rPr kumimoji="1" lang="ja-JP" altLang="en-US" smtClean="0"/>
              <a:t>17</a:t>
            </a:fld>
            <a:endParaRPr kumimoji="1" lang="ja-JP" altLang="en-US"/>
          </a:p>
        </p:txBody>
      </p:sp>
    </p:spTree>
    <p:extLst>
      <p:ext uri="{BB962C8B-B14F-4D97-AF65-F5344CB8AC3E}">
        <p14:creationId xmlns:p14="http://schemas.microsoft.com/office/powerpoint/2010/main" val="35505969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AD6E613-7FCE-438A-8F8E-347C3DFFF13B}" type="slidenum">
              <a:rPr kumimoji="1" lang="ja-JP" altLang="en-US" smtClean="0"/>
              <a:t>18</a:t>
            </a:fld>
            <a:endParaRPr kumimoji="1" lang="ja-JP" altLang="en-US"/>
          </a:p>
        </p:txBody>
      </p:sp>
    </p:spTree>
    <p:extLst>
      <p:ext uri="{BB962C8B-B14F-4D97-AF65-F5344CB8AC3E}">
        <p14:creationId xmlns:p14="http://schemas.microsoft.com/office/powerpoint/2010/main" val="166832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AD6E613-7FCE-438A-8F8E-347C3DFFF13B}" type="slidenum">
              <a:rPr kumimoji="1" lang="ja-JP" altLang="en-US" smtClean="0"/>
              <a:t>19</a:t>
            </a:fld>
            <a:endParaRPr kumimoji="1" lang="ja-JP" altLang="en-US"/>
          </a:p>
        </p:txBody>
      </p:sp>
    </p:spTree>
    <p:extLst>
      <p:ext uri="{BB962C8B-B14F-4D97-AF65-F5344CB8AC3E}">
        <p14:creationId xmlns:p14="http://schemas.microsoft.com/office/powerpoint/2010/main" val="16683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AD6E613-7FCE-438A-8F8E-347C3DFFF13B}" type="slidenum">
              <a:rPr kumimoji="1" lang="ja-JP" altLang="en-US" smtClean="0"/>
              <a:t>2</a:t>
            </a:fld>
            <a:endParaRPr kumimoji="1" lang="ja-JP" altLang="en-US"/>
          </a:p>
        </p:txBody>
      </p:sp>
    </p:spTree>
    <p:extLst>
      <p:ext uri="{BB962C8B-B14F-4D97-AF65-F5344CB8AC3E}">
        <p14:creationId xmlns:p14="http://schemas.microsoft.com/office/powerpoint/2010/main" val="19114182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AD6E613-7FCE-438A-8F8E-347C3DFFF13B}" type="slidenum">
              <a:rPr kumimoji="1" lang="ja-JP" altLang="en-US" smtClean="0"/>
              <a:t>20</a:t>
            </a:fld>
            <a:endParaRPr kumimoji="1" lang="ja-JP" altLang="en-US"/>
          </a:p>
        </p:txBody>
      </p:sp>
    </p:spTree>
    <p:extLst>
      <p:ext uri="{BB962C8B-B14F-4D97-AF65-F5344CB8AC3E}">
        <p14:creationId xmlns:p14="http://schemas.microsoft.com/office/powerpoint/2010/main" val="166832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AD6E613-7FCE-438A-8F8E-347C3DFFF13B}" type="slidenum">
              <a:rPr kumimoji="1" lang="ja-JP" altLang="en-US" smtClean="0"/>
              <a:t>21</a:t>
            </a:fld>
            <a:endParaRPr kumimoji="1" lang="ja-JP" altLang="en-US"/>
          </a:p>
        </p:txBody>
      </p:sp>
    </p:spTree>
    <p:extLst>
      <p:ext uri="{BB962C8B-B14F-4D97-AF65-F5344CB8AC3E}">
        <p14:creationId xmlns:p14="http://schemas.microsoft.com/office/powerpoint/2010/main" val="166832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AD6E613-7FCE-438A-8F8E-347C3DFFF13B}" type="slidenum">
              <a:rPr kumimoji="1" lang="ja-JP" altLang="en-US" smtClean="0"/>
              <a:t>22</a:t>
            </a:fld>
            <a:endParaRPr kumimoji="1" lang="ja-JP" altLang="en-US"/>
          </a:p>
        </p:txBody>
      </p:sp>
    </p:spTree>
    <p:extLst>
      <p:ext uri="{BB962C8B-B14F-4D97-AF65-F5344CB8AC3E}">
        <p14:creationId xmlns:p14="http://schemas.microsoft.com/office/powerpoint/2010/main" val="166832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AD6E613-7FCE-438A-8F8E-347C3DFFF13B}" type="slidenum">
              <a:rPr kumimoji="1" lang="ja-JP" altLang="en-US" smtClean="0"/>
              <a:t>23</a:t>
            </a:fld>
            <a:endParaRPr kumimoji="1" lang="ja-JP" altLang="en-US"/>
          </a:p>
        </p:txBody>
      </p:sp>
    </p:spTree>
    <p:extLst>
      <p:ext uri="{BB962C8B-B14F-4D97-AF65-F5344CB8AC3E}">
        <p14:creationId xmlns:p14="http://schemas.microsoft.com/office/powerpoint/2010/main" val="166832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AD6E613-7FCE-438A-8F8E-347C3DFFF13B}" type="slidenum">
              <a:rPr kumimoji="1" lang="ja-JP" altLang="en-US" smtClean="0"/>
              <a:t>24</a:t>
            </a:fld>
            <a:endParaRPr kumimoji="1" lang="ja-JP" altLang="en-US"/>
          </a:p>
        </p:txBody>
      </p:sp>
    </p:spTree>
    <p:extLst>
      <p:ext uri="{BB962C8B-B14F-4D97-AF65-F5344CB8AC3E}">
        <p14:creationId xmlns:p14="http://schemas.microsoft.com/office/powerpoint/2010/main" val="166832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AD6E613-7FCE-438A-8F8E-347C3DFFF13B}" type="slidenum">
              <a:rPr kumimoji="1" lang="ja-JP" altLang="en-US" smtClean="0"/>
              <a:t>25</a:t>
            </a:fld>
            <a:endParaRPr kumimoji="1" lang="ja-JP" altLang="en-US"/>
          </a:p>
        </p:txBody>
      </p:sp>
    </p:spTree>
    <p:extLst>
      <p:ext uri="{BB962C8B-B14F-4D97-AF65-F5344CB8AC3E}">
        <p14:creationId xmlns:p14="http://schemas.microsoft.com/office/powerpoint/2010/main" val="166832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AD6E613-7FCE-438A-8F8E-347C3DFFF13B}" type="slidenum">
              <a:rPr kumimoji="1" lang="ja-JP" altLang="en-US" smtClean="0"/>
              <a:t>26</a:t>
            </a:fld>
            <a:endParaRPr kumimoji="1" lang="ja-JP" altLang="en-US"/>
          </a:p>
        </p:txBody>
      </p:sp>
    </p:spTree>
    <p:extLst>
      <p:ext uri="{BB962C8B-B14F-4D97-AF65-F5344CB8AC3E}">
        <p14:creationId xmlns:p14="http://schemas.microsoft.com/office/powerpoint/2010/main" val="166832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AD6E613-7FCE-438A-8F8E-347C3DFFF13B}" type="slidenum">
              <a:rPr kumimoji="1" lang="ja-JP" altLang="en-US" smtClean="0"/>
              <a:t>27</a:t>
            </a:fld>
            <a:endParaRPr kumimoji="1" lang="ja-JP" altLang="en-US"/>
          </a:p>
        </p:txBody>
      </p:sp>
    </p:spTree>
    <p:extLst>
      <p:ext uri="{BB962C8B-B14F-4D97-AF65-F5344CB8AC3E}">
        <p14:creationId xmlns:p14="http://schemas.microsoft.com/office/powerpoint/2010/main" val="166832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AD6E613-7FCE-438A-8F8E-347C3DFFF13B}" type="slidenum">
              <a:rPr kumimoji="1" lang="ja-JP" altLang="en-US" smtClean="0"/>
              <a:t>28</a:t>
            </a:fld>
            <a:endParaRPr kumimoji="1" lang="ja-JP" altLang="en-US"/>
          </a:p>
        </p:txBody>
      </p:sp>
    </p:spTree>
    <p:extLst>
      <p:ext uri="{BB962C8B-B14F-4D97-AF65-F5344CB8AC3E}">
        <p14:creationId xmlns:p14="http://schemas.microsoft.com/office/powerpoint/2010/main" val="30141947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AD6E613-7FCE-438A-8F8E-347C3DFFF13B}" type="slidenum">
              <a:rPr kumimoji="1" lang="ja-JP" altLang="en-US" smtClean="0"/>
              <a:t>29</a:t>
            </a:fld>
            <a:endParaRPr kumimoji="1" lang="ja-JP" altLang="en-US"/>
          </a:p>
        </p:txBody>
      </p:sp>
    </p:spTree>
    <p:extLst>
      <p:ext uri="{BB962C8B-B14F-4D97-AF65-F5344CB8AC3E}">
        <p14:creationId xmlns:p14="http://schemas.microsoft.com/office/powerpoint/2010/main" val="3014194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 typeface="Arial" panose="020B0604020202020204" pitchFamily="34" charset="0"/>
              <a:buChar char="•"/>
            </a:pPr>
            <a:endParaRPr kumimoji="1" lang="ja-JP" altLang="en-US" dirty="0"/>
          </a:p>
        </p:txBody>
      </p:sp>
      <p:sp>
        <p:nvSpPr>
          <p:cNvPr id="4" name="スライド番号プレースホルダー 3"/>
          <p:cNvSpPr>
            <a:spLocks noGrp="1"/>
          </p:cNvSpPr>
          <p:nvPr>
            <p:ph type="sldNum" sz="quarter" idx="10"/>
          </p:nvPr>
        </p:nvSpPr>
        <p:spPr/>
        <p:txBody>
          <a:bodyPr/>
          <a:lstStyle/>
          <a:p>
            <a:fld id="{CAD6E613-7FCE-438A-8F8E-347C3DFFF13B}" type="slidenum">
              <a:rPr kumimoji="1" lang="ja-JP" altLang="en-US" smtClean="0"/>
              <a:t>3</a:t>
            </a:fld>
            <a:endParaRPr kumimoji="1" lang="ja-JP" altLang="en-US"/>
          </a:p>
        </p:txBody>
      </p:sp>
    </p:spTree>
    <p:extLst>
      <p:ext uri="{BB962C8B-B14F-4D97-AF65-F5344CB8AC3E}">
        <p14:creationId xmlns:p14="http://schemas.microsoft.com/office/powerpoint/2010/main" val="1911418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Font typeface="Arial" panose="020B0604020202020204" pitchFamily="34" charse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CAD6E613-7FCE-438A-8F8E-347C3DFFF13B}" type="slidenum">
              <a:rPr kumimoji="1" lang="ja-JP" altLang="en-US" smtClean="0"/>
              <a:t>4</a:t>
            </a:fld>
            <a:endParaRPr kumimoji="1" lang="ja-JP" altLang="en-US"/>
          </a:p>
        </p:txBody>
      </p:sp>
    </p:spTree>
    <p:extLst>
      <p:ext uri="{BB962C8B-B14F-4D97-AF65-F5344CB8AC3E}">
        <p14:creationId xmlns:p14="http://schemas.microsoft.com/office/powerpoint/2010/main" val="1911418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AD6E613-7FCE-438A-8F8E-347C3DFFF13B}" type="slidenum">
              <a:rPr kumimoji="1" lang="ja-JP" altLang="en-US" smtClean="0"/>
              <a:t>5</a:t>
            </a:fld>
            <a:endParaRPr kumimoji="1" lang="ja-JP" altLang="en-US"/>
          </a:p>
        </p:txBody>
      </p:sp>
    </p:spTree>
    <p:extLst>
      <p:ext uri="{BB962C8B-B14F-4D97-AF65-F5344CB8AC3E}">
        <p14:creationId xmlns:p14="http://schemas.microsoft.com/office/powerpoint/2010/main" val="2322581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Font typeface="Arial" panose="020B0604020202020204" pitchFamily="34" charse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CAD6E613-7FCE-438A-8F8E-347C3DFFF13B}" type="slidenum">
              <a:rPr kumimoji="1" lang="ja-JP" altLang="en-US" smtClean="0"/>
              <a:t>6</a:t>
            </a:fld>
            <a:endParaRPr kumimoji="1" lang="ja-JP" altLang="en-US"/>
          </a:p>
        </p:txBody>
      </p:sp>
    </p:spTree>
    <p:extLst>
      <p:ext uri="{BB962C8B-B14F-4D97-AF65-F5344CB8AC3E}">
        <p14:creationId xmlns:p14="http://schemas.microsoft.com/office/powerpoint/2010/main" val="2705426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Font typeface="Arial" panose="020B0604020202020204" pitchFamily="34" charse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CAD6E613-7FCE-438A-8F8E-347C3DFFF13B}" type="slidenum">
              <a:rPr kumimoji="1" lang="ja-JP" altLang="en-US" smtClean="0"/>
              <a:t>7</a:t>
            </a:fld>
            <a:endParaRPr kumimoji="1" lang="ja-JP" altLang="en-US"/>
          </a:p>
        </p:txBody>
      </p:sp>
    </p:spTree>
    <p:extLst>
      <p:ext uri="{BB962C8B-B14F-4D97-AF65-F5344CB8AC3E}">
        <p14:creationId xmlns:p14="http://schemas.microsoft.com/office/powerpoint/2010/main" val="2705426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Font typeface="Arial" panose="020B0604020202020204" pitchFamily="34" charse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CAD6E613-7FCE-438A-8F8E-347C3DFFF13B}" type="slidenum">
              <a:rPr kumimoji="1" lang="ja-JP" altLang="en-US" smtClean="0"/>
              <a:t>8</a:t>
            </a:fld>
            <a:endParaRPr kumimoji="1" lang="ja-JP" altLang="en-US"/>
          </a:p>
        </p:txBody>
      </p:sp>
    </p:spTree>
    <p:extLst>
      <p:ext uri="{BB962C8B-B14F-4D97-AF65-F5344CB8AC3E}">
        <p14:creationId xmlns:p14="http://schemas.microsoft.com/office/powerpoint/2010/main" val="2705426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FontTx/>
              <a:buNone/>
            </a:pPr>
            <a:endParaRPr kumimoji="1" lang="ja-JP" altLang="en-US" dirty="0"/>
          </a:p>
        </p:txBody>
      </p:sp>
      <p:sp>
        <p:nvSpPr>
          <p:cNvPr id="4" name="スライド番号プレースホルダー 3"/>
          <p:cNvSpPr>
            <a:spLocks noGrp="1"/>
          </p:cNvSpPr>
          <p:nvPr>
            <p:ph type="sldNum" sz="quarter" idx="10"/>
          </p:nvPr>
        </p:nvSpPr>
        <p:spPr/>
        <p:txBody>
          <a:bodyPr/>
          <a:lstStyle/>
          <a:p>
            <a:fld id="{CAD6E613-7FCE-438A-8F8E-347C3DFFF13B}" type="slidenum">
              <a:rPr kumimoji="1" lang="ja-JP" altLang="en-US" smtClean="0"/>
              <a:t>9</a:t>
            </a:fld>
            <a:endParaRPr kumimoji="1" lang="ja-JP" altLang="en-US"/>
          </a:p>
        </p:txBody>
      </p:sp>
    </p:spTree>
    <p:extLst>
      <p:ext uri="{BB962C8B-B14F-4D97-AF65-F5344CB8AC3E}">
        <p14:creationId xmlns:p14="http://schemas.microsoft.com/office/powerpoint/2010/main" val="3651291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ja-JP" altLang="en-US" smtClean="0"/>
              <a:t>マスター タイトルの書式設定</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マスター サブタイトルの書式設定</a:t>
            </a:r>
            <a:endParaRPr kumimoji="0" lang="en-US"/>
          </a:p>
        </p:txBody>
      </p:sp>
      <p:sp>
        <p:nvSpPr>
          <p:cNvPr id="30" name="Date Placeholder 29"/>
          <p:cNvSpPr>
            <a:spLocks noGrp="1"/>
          </p:cNvSpPr>
          <p:nvPr>
            <p:ph type="dt" sz="half" idx="10"/>
          </p:nvPr>
        </p:nvSpPr>
        <p:spPr/>
        <p:txBody>
          <a:bodyPr/>
          <a:lstStyle/>
          <a:p>
            <a:fld id="{33E59127-2841-4C93-B5D6-F085CC592DD0}" type="datetime1">
              <a:rPr kumimoji="1" lang="ja-JP" altLang="en-US" smtClean="0"/>
              <a:t>2016/5/16</a:t>
            </a:fld>
            <a:endParaRPr kumimoji="1" lang="ja-JP" altLang="en-US"/>
          </a:p>
        </p:txBody>
      </p:sp>
      <p:sp>
        <p:nvSpPr>
          <p:cNvPr id="19" name="Footer Placeholder 18"/>
          <p:cNvSpPr>
            <a:spLocks noGrp="1"/>
          </p:cNvSpPr>
          <p:nvPr>
            <p:ph type="ftr" sz="quarter" idx="11"/>
          </p:nvPr>
        </p:nvSpPr>
        <p:spPr/>
        <p:txBody>
          <a:bodyPr/>
          <a:lstStyle/>
          <a:p>
            <a:endParaRPr kumimoji="1" lang="ja-JP" altLang="en-US"/>
          </a:p>
        </p:txBody>
      </p:sp>
      <p:sp>
        <p:nvSpPr>
          <p:cNvPr id="27" name="Slide Number Placeholder 2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ja-JP" altLang="en-US" smtClean="0"/>
              <a:t>マスター タイトルの書式設定</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Date Placeholder 3"/>
          <p:cNvSpPr>
            <a:spLocks noGrp="1"/>
          </p:cNvSpPr>
          <p:nvPr>
            <p:ph type="dt" sz="half" idx="10"/>
          </p:nvPr>
        </p:nvSpPr>
        <p:spPr/>
        <p:txBody>
          <a:bodyPr/>
          <a:lstStyle/>
          <a:p>
            <a:fld id="{9E4C51B4-EAC6-46B2-BBC5-6EE8FCCA9D73}" type="datetime1">
              <a:rPr kumimoji="1" lang="ja-JP" altLang="en-US" smtClean="0"/>
              <a:t>2016/5/16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ja-JP" altLang="en-US" smtClean="0"/>
              <a:t>マスター タイトルの書式設定</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Date Placeholder 3"/>
          <p:cNvSpPr>
            <a:spLocks noGrp="1"/>
          </p:cNvSpPr>
          <p:nvPr>
            <p:ph type="dt" sz="half" idx="10"/>
          </p:nvPr>
        </p:nvSpPr>
        <p:spPr/>
        <p:txBody>
          <a:bodyPr/>
          <a:lstStyle/>
          <a:p>
            <a:fld id="{9E4C51B4-EAC6-46B2-BBC5-6EE8FCCA9D73}" type="datetime1">
              <a:rPr kumimoji="1" lang="ja-JP" altLang="en-US" smtClean="0"/>
              <a:t>2016/5/16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632080"/>
            <a:ext cx="8229600" cy="852704"/>
          </a:xfrm>
        </p:spPr>
        <p:txBody>
          <a:bodyPr anchor="t" anchorCtr="0">
            <a:normAutofit/>
          </a:bodyPr>
          <a:lstStyle>
            <a:lvl1pPr>
              <a:defRPr sz="4500"/>
            </a:lvl1pPr>
          </a:lstStyle>
          <a:p>
            <a:r>
              <a:rPr kumimoji="0" lang="ja-JP" altLang="en-US" dirty="0" smtClean="0"/>
              <a:t>マスター タイトルの書式設定</a:t>
            </a:r>
            <a:endParaRPr kumimoji="0" lang="en-US" dirty="0"/>
          </a:p>
        </p:txBody>
      </p:sp>
      <p:sp>
        <p:nvSpPr>
          <p:cNvPr id="3" name="Content Placeholder 2"/>
          <p:cNvSpPr>
            <a:spLocks noGrp="1"/>
          </p:cNvSpPr>
          <p:nvPr>
            <p:ph idx="1"/>
          </p:nvPr>
        </p:nvSpPr>
        <p:spPr>
          <a:xfrm>
            <a:off x="457200" y="1556792"/>
            <a:ext cx="8229600" cy="4767808"/>
          </a:xfrm>
        </p:spPr>
        <p:txBody>
          <a:bodyPr spcCol="180000"/>
          <a:lstStyle>
            <a:lvl1pPr>
              <a:lnSpc>
                <a:spcPct val="120000"/>
              </a:lnSpc>
              <a:spcAft>
                <a:spcPts val="1200"/>
              </a:spcAft>
              <a:defRPr sz="2500"/>
            </a:lvl1pPr>
            <a:lvl2pPr>
              <a:lnSpc>
                <a:spcPct val="120000"/>
              </a:lnSpc>
              <a:spcAft>
                <a:spcPts val="1200"/>
              </a:spcAft>
              <a:defRPr sz="2200"/>
            </a:lvl2pPr>
            <a:lvl3pPr>
              <a:lnSpc>
                <a:spcPct val="120000"/>
              </a:lnSpc>
              <a:spcAft>
                <a:spcPts val="1200"/>
              </a:spcAft>
              <a:defRPr sz="1900"/>
            </a:lvl3pPr>
            <a:lvl4pPr>
              <a:lnSpc>
                <a:spcPct val="120000"/>
              </a:lnSpc>
              <a:spcAft>
                <a:spcPts val="1200"/>
              </a:spcAft>
              <a:defRPr sz="1700"/>
            </a:lvl4pPr>
            <a:lvl5pPr>
              <a:lnSpc>
                <a:spcPct val="120000"/>
              </a:lnSpc>
              <a:spcAft>
                <a:spcPts val="1200"/>
              </a:spcAft>
              <a:defRPr sz="1500"/>
            </a:lvl5pPr>
          </a:lstStyle>
          <a:p>
            <a:pPr lvl="0" eaLnBrk="1" latinLnBrk="0" hangingPunct="1"/>
            <a:r>
              <a:rPr lang="ja-JP" altLang="en-US" dirty="0" smtClean="0"/>
              <a:t>マスター テキストの書式設定</a:t>
            </a:r>
          </a:p>
          <a:p>
            <a:pPr lvl="1" eaLnBrk="1" latinLnBrk="0" hangingPunct="1"/>
            <a:r>
              <a:rPr lang="ja-JP" altLang="en-US" dirty="0" smtClean="0"/>
              <a:t>第 </a:t>
            </a:r>
            <a:r>
              <a:rPr lang="en-US" altLang="ja-JP" dirty="0" smtClean="0"/>
              <a:t>2 </a:t>
            </a:r>
            <a:r>
              <a:rPr lang="ja-JP" altLang="en-US" dirty="0" smtClean="0"/>
              <a:t>レベル</a:t>
            </a:r>
          </a:p>
          <a:p>
            <a:pPr lvl="2" eaLnBrk="1" latinLnBrk="0" hangingPunct="1"/>
            <a:r>
              <a:rPr lang="ja-JP" altLang="en-US" dirty="0" smtClean="0"/>
              <a:t>第 </a:t>
            </a:r>
            <a:r>
              <a:rPr lang="en-US" altLang="ja-JP" dirty="0" smtClean="0"/>
              <a:t>3 </a:t>
            </a:r>
            <a:r>
              <a:rPr lang="ja-JP" altLang="en-US" dirty="0" smtClean="0"/>
              <a:t>レベル</a:t>
            </a:r>
          </a:p>
          <a:p>
            <a:pPr lvl="3" eaLnBrk="1" latinLnBrk="0" hangingPunct="1"/>
            <a:r>
              <a:rPr lang="ja-JP" altLang="en-US" dirty="0" smtClean="0"/>
              <a:t>第 </a:t>
            </a:r>
            <a:r>
              <a:rPr lang="en-US" altLang="ja-JP" dirty="0" smtClean="0"/>
              <a:t>4 </a:t>
            </a:r>
            <a:r>
              <a:rPr lang="ja-JP" altLang="en-US" dirty="0" smtClean="0"/>
              <a:t>レベル</a:t>
            </a:r>
          </a:p>
          <a:p>
            <a:pPr lvl="4" eaLnBrk="1" latinLnBrk="0" hangingPunct="1"/>
            <a:r>
              <a:rPr lang="ja-JP" altLang="en-US" dirty="0" smtClean="0"/>
              <a:t>第 </a:t>
            </a:r>
            <a:r>
              <a:rPr lang="en-US" altLang="ja-JP" dirty="0" smtClean="0"/>
              <a:t>5 </a:t>
            </a:r>
            <a:r>
              <a:rPr lang="ja-JP" altLang="en-US" dirty="0" smtClean="0"/>
              <a:t>レベル</a:t>
            </a:r>
            <a:endParaRPr kumimoji="0" lang="en-US" dirty="0"/>
          </a:p>
        </p:txBody>
      </p:sp>
      <p:sp>
        <p:nvSpPr>
          <p:cNvPr id="4" name="Date Placeholder 3"/>
          <p:cNvSpPr>
            <a:spLocks noGrp="1"/>
          </p:cNvSpPr>
          <p:nvPr>
            <p:ph type="dt" sz="half" idx="10"/>
          </p:nvPr>
        </p:nvSpPr>
        <p:spPr/>
        <p:txBody>
          <a:bodyPr/>
          <a:lstStyle/>
          <a:p>
            <a:fld id="{D4259EA8-9589-4050-AD2B-04B3DB5E6AA5}" type="datetime1">
              <a:rPr kumimoji="1" lang="ja-JP" altLang="en-US" smtClean="0"/>
              <a:t>2016/5/16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ja-JP" altLang="en-US" smtClean="0"/>
              <a:t>マスター タイトルの書式設定</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マスター テキストの書式設定</a:t>
            </a:r>
          </a:p>
        </p:txBody>
      </p:sp>
      <p:sp>
        <p:nvSpPr>
          <p:cNvPr id="4" name="Date Placeholder 3"/>
          <p:cNvSpPr>
            <a:spLocks noGrp="1"/>
          </p:cNvSpPr>
          <p:nvPr>
            <p:ph type="dt" sz="half" idx="10"/>
          </p:nvPr>
        </p:nvSpPr>
        <p:spPr/>
        <p:txBody>
          <a:bodyPr/>
          <a:lstStyle/>
          <a:p>
            <a:fld id="{78DB228A-5A87-47B1-8896-EE1DCCC49E89}" type="datetime1">
              <a:rPr kumimoji="1" lang="ja-JP" altLang="en-US" smtClean="0"/>
              <a:t>2016/5/16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ja-JP" altLang="en-US" smtClean="0"/>
              <a:t>マスター タイトルの書式設定</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Date Placeholder 4"/>
          <p:cNvSpPr>
            <a:spLocks noGrp="1"/>
          </p:cNvSpPr>
          <p:nvPr>
            <p:ph type="dt" sz="half" idx="10"/>
          </p:nvPr>
        </p:nvSpPr>
        <p:spPr/>
        <p:txBody>
          <a:bodyPr/>
          <a:lstStyle/>
          <a:p>
            <a:fld id="{7BDB9FF3-C2D8-4981-8D7A-AA762AE93627}" type="datetime1">
              <a:rPr kumimoji="1" lang="ja-JP" altLang="en-US" smtClean="0"/>
              <a:t>2016/5/16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ja-JP" altLang="en-US" smtClean="0"/>
              <a:t>マスター タイトルの書式設定</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5" name="Content Placeholder 4"/>
          <p:cNvSpPr>
            <a:spLocks noGrp="1"/>
          </p:cNvSpPr>
          <p:nvPr>
            <p:ph sz="quarter" idx="2"/>
          </p:nvPr>
        </p:nvSpPr>
        <p:spPr>
          <a:xfrm>
            <a:off x="457200" y="2514600"/>
            <a:ext cx="4040188" cy="3845720"/>
          </a:xfrm>
        </p:spPr>
        <p:txBody>
          <a:bodyPr tIns="0"/>
          <a:lstStyle>
            <a:lvl1pPr>
              <a:lnSpc>
                <a:spcPct val="120000"/>
              </a:lnSpc>
              <a:defRPr sz="2200"/>
            </a:lvl1pPr>
            <a:lvl2pPr>
              <a:lnSpc>
                <a:spcPct val="120000"/>
              </a:lnSpc>
              <a:defRPr sz="2000"/>
            </a:lvl2pPr>
            <a:lvl3pPr>
              <a:lnSpc>
                <a:spcPct val="120000"/>
              </a:lnSpc>
              <a:defRPr sz="1800"/>
            </a:lvl3pPr>
            <a:lvl4pPr>
              <a:lnSpc>
                <a:spcPct val="120000"/>
              </a:lnSpc>
              <a:defRPr sz="1600"/>
            </a:lvl4pPr>
            <a:lvl5pPr>
              <a:lnSpc>
                <a:spcPct val="120000"/>
              </a:lnSpc>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lnSpc>
                <a:spcPct val="120000"/>
              </a:lnSpc>
              <a:defRPr sz="2200"/>
            </a:lvl1pPr>
            <a:lvl2pPr>
              <a:lnSpc>
                <a:spcPct val="120000"/>
              </a:lnSpc>
              <a:defRPr sz="2000"/>
            </a:lvl2pPr>
            <a:lvl3pPr>
              <a:lnSpc>
                <a:spcPct val="120000"/>
              </a:lnSpc>
              <a:defRPr sz="1800"/>
            </a:lvl3pPr>
            <a:lvl4pPr>
              <a:lnSpc>
                <a:spcPct val="120000"/>
              </a:lnSpc>
              <a:defRPr sz="1600"/>
            </a:lvl4pPr>
            <a:lvl5pPr>
              <a:lnSpc>
                <a:spcPct val="120000"/>
              </a:lnSpc>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Date Placeholder 6"/>
          <p:cNvSpPr>
            <a:spLocks noGrp="1"/>
          </p:cNvSpPr>
          <p:nvPr>
            <p:ph type="dt" sz="half" idx="10"/>
          </p:nvPr>
        </p:nvSpPr>
        <p:spPr/>
        <p:txBody>
          <a:bodyPr/>
          <a:lstStyle/>
          <a:p>
            <a:fld id="{CF6C482D-51EC-4E9B-B89A-BDA12B0BB633}" type="datetime1">
              <a:rPr kumimoji="1" lang="ja-JP" altLang="en-US" smtClean="0"/>
              <a:t>2016/5/16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ja-JP" altLang="en-US" smtClean="0"/>
              <a:t>マスター タイトルの書式設定</a:t>
            </a:r>
            <a:endParaRPr kumimoji="0" lang="en-US"/>
          </a:p>
        </p:txBody>
      </p:sp>
      <p:sp>
        <p:nvSpPr>
          <p:cNvPr id="3" name="Date Placeholder 2"/>
          <p:cNvSpPr>
            <a:spLocks noGrp="1"/>
          </p:cNvSpPr>
          <p:nvPr>
            <p:ph type="dt" sz="half" idx="10"/>
          </p:nvPr>
        </p:nvSpPr>
        <p:spPr/>
        <p:txBody>
          <a:bodyPr/>
          <a:lstStyle/>
          <a:p>
            <a:fld id="{75EDB9F0-0295-4B46-BBD6-F925C8414A29}" type="datetime1">
              <a:rPr kumimoji="1" lang="ja-JP" altLang="en-US" smtClean="0"/>
              <a:t>2016/5/16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F05742-CB38-4FCF-80C5-C2B1770B103F}" type="datetime1">
              <a:rPr kumimoji="1" lang="ja-JP" altLang="en-US" smtClean="0"/>
              <a:t>2016/5/16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ja-JP" altLang="en-US" smtClean="0"/>
              <a:t>マスター タイトルの書式設定</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ja-JP" altLang="en-US" smtClean="0"/>
              <a:t>マスター テキストの書式設定</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Date Placeholder 4"/>
          <p:cNvSpPr>
            <a:spLocks noGrp="1"/>
          </p:cNvSpPr>
          <p:nvPr>
            <p:ph type="dt" sz="half" idx="10"/>
          </p:nvPr>
        </p:nvSpPr>
        <p:spPr/>
        <p:txBody>
          <a:bodyPr/>
          <a:lstStyle/>
          <a:p>
            <a:fld id="{9E4C51B4-EAC6-46B2-BBC5-6EE8FCCA9D73}" type="datetime1">
              <a:rPr kumimoji="1" lang="ja-JP" altLang="en-US" smtClean="0"/>
              <a:t>2016/5/16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ja-JP" altLang="en-US" smtClean="0"/>
              <a:t>マスター タイトルの書式設定</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ja-JP" altLang="en-US" smtClean="0"/>
              <a:t>マスター テキストの書式設定</a:t>
            </a:r>
          </a:p>
        </p:txBody>
      </p:sp>
      <p:sp>
        <p:nvSpPr>
          <p:cNvPr id="5" name="Date Placeholder 4"/>
          <p:cNvSpPr>
            <a:spLocks noGrp="1"/>
          </p:cNvSpPr>
          <p:nvPr>
            <p:ph type="dt" sz="half" idx="10"/>
          </p:nvPr>
        </p:nvSpPr>
        <p:spPr/>
        <p:txBody>
          <a:bodyPr/>
          <a:lstStyle/>
          <a:p>
            <a:fld id="{210B9541-5181-40B5-8169-6905FE32F7A7}" type="datetime1">
              <a:rPr kumimoji="1" lang="ja-JP" altLang="en-US" smtClean="0"/>
              <a:t>2016/5/16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a:xfrm>
            <a:off x="8077200" y="6356350"/>
            <a:ext cx="609600" cy="365125"/>
          </a:xfrm>
        </p:spPr>
        <p:txBody>
          <a:bodyPr/>
          <a:lstStyle/>
          <a:p>
            <a:fld id="{D2D8002D-B5B0-4BAC-B1F6-782DDCCE6D9C}" type="slidenum">
              <a:rPr kumimoji="1" lang="ja-JP" altLang="en-US" smtClean="0"/>
              <a:t>‹#›</a:t>
            </a:fld>
            <a:endParaRPr kumimoji="1" lang="ja-JP"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ja-JP" altLang="en-US" smtClean="0"/>
              <a:t>アイコンをクリックして図を追加</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ja-JP" altLang="en-US" smtClean="0"/>
              <a:t>マスター タイトルの書式設定</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E4C51B4-EAC6-46B2-BBC5-6EE8FCCA9D73}" type="datetime1">
              <a:rPr kumimoji="1" lang="ja-JP" altLang="en-US" smtClean="0"/>
              <a:t>2016/5/16</a:t>
            </a:fld>
            <a:endParaRPr kumimoji="1" lang="ja-JP"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kumimoji="1" lang="ja-JP"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2D8002D-B5B0-4BAC-B1F6-782DDCCE6D9C}" type="slidenum">
              <a:rPr kumimoji="1" lang="ja-JP" altLang="en-US" smtClean="0"/>
              <a:t>‹#›</a:t>
            </a:fld>
            <a:endParaRPr kumimoji="1" lang="ja-JP"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369" r:id="rId1"/>
    <p:sldLayoutId id="2147484370" r:id="rId2"/>
    <p:sldLayoutId id="2147484371" r:id="rId3"/>
    <p:sldLayoutId id="2147484372" r:id="rId4"/>
    <p:sldLayoutId id="2147484373" r:id="rId5"/>
    <p:sldLayoutId id="2147484374" r:id="rId6"/>
    <p:sldLayoutId id="2147484375" r:id="rId7"/>
    <p:sldLayoutId id="2147484376" r:id="rId8"/>
    <p:sldLayoutId id="2147484377" r:id="rId9"/>
    <p:sldLayoutId id="2147484378" r:id="rId10"/>
    <p:sldLayoutId id="2147484379" r:id="rId11"/>
  </p:sldLayoutIdLst>
  <p:hf hdr="0" ftr="0" dt="0"/>
  <p:txStyles>
    <p:titleStyle>
      <a:lvl1pPr algn="l" rtl="0" eaLnBrk="1" latinLnBrk="0" hangingPunct="1">
        <a:spcBef>
          <a:spcPct val="0"/>
        </a:spcBef>
        <a:buNone/>
        <a:defRPr kumimoji="1"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1"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1"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1"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1"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1"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1" sz="140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96752"/>
            <a:ext cx="7772400" cy="1319460"/>
          </a:xfrm>
        </p:spPr>
        <p:txBody>
          <a:bodyPr>
            <a:normAutofit/>
          </a:bodyPr>
          <a:lstStyle/>
          <a:p>
            <a:r>
              <a:rPr lang="ja-JP" altLang="en-US" sz="4000" dirty="0" smtClean="0">
                <a:solidFill>
                  <a:srgbClr val="FFC000"/>
                </a:solidFill>
                <a:latin typeface="+mj-ea"/>
              </a:rPr>
              <a:t>システム開発演習</a:t>
            </a:r>
            <a:r>
              <a:rPr lang="en-US" altLang="ja-JP" sz="4000" dirty="0" smtClean="0">
                <a:solidFill>
                  <a:srgbClr val="FFC000"/>
                </a:solidFill>
                <a:latin typeface="+mj-ea"/>
              </a:rPr>
              <a:t/>
            </a:r>
            <a:br>
              <a:rPr lang="en-US" altLang="ja-JP" sz="4000" dirty="0" smtClean="0">
                <a:solidFill>
                  <a:srgbClr val="FFC000"/>
                </a:solidFill>
                <a:latin typeface="+mj-ea"/>
              </a:rPr>
            </a:br>
            <a:r>
              <a:rPr lang="ja-JP" altLang="en-US" sz="4000" dirty="0" smtClean="0">
                <a:solidFill>
                  <a:srgbClr val="FFC000"/>
                </a:solidFill>
                <a:latin typeface="+mj-ea"/>
              </a:rPr>
              <a:t>内部設計</a:t>
            </a:r>
            <a:endParaRPr kumimoji="1" lang="ja-JP" altLang="en-US" sz="4000" dirty="0">
              <a:solidFill>
                <a:srgbClr val="FFC000"/>
              </a:solidFill>
              <a:latin typeface="+mj-ea"/>
            </a:endParaRPr>
          </a:p>
        </p:txBody>
      </p:sp>
      <p:sp>
        <p:nvSpPr>
          <p:cNvPr id="3" name="サブタイトル 2"/>
          <p:cNvSpPr>
            <a:spLocks noGrp="1"/>
          </p:cNvSpPr>
          <p:nvPr>
            <p:ph type="subTitle" idx="1"/>
          </p:nvPr>
        </p:nvSpPr>
        <p:spPr>
          <a:xfrm>
            <a:off x="1403648" y="2835921"/>
            <a:ext cx="6400800" cy="1169143"/>
          </a:xfrm>
        </p:spPr>
        <p:txBody>
          <a:bodyPr>
            <a:noAutofit/>
          </a:bodyPr>
          <a:lstStyle/>
          <a:p>
            <a:pPr algn="ctr"/>
            <a:r>
              <a:rPr kumimoji="1" lang="ja-JP" altLang="en-US" sz="2800" dirty="0" smtClean="0"/>
              <a:t>平成２８年度新入社員専門教育</a:t>
            </a:r>
            <a:endParaRPr kumimoji="1" lang="en-US" altLang="ja-JP" sz="2800" dirty="0" smtClean="0"/>
          </a:p>
          <a:p>
            <a:pPr algn="ctr"/>
            <a:r>
              <a:rPr lang="ja-JP" altLang="en-US" sz="2800" dirty="0" smtClean="0"/>
              <a:t>平成２８年５月１８日</a:t>
            </a:r>
            <a:endParaRPr kumimoji="1" lang="ja-JP" altLang="en-US" sz="2800" dirty="0"/>
          </a:p>
        </p:txBody>
      </p:sp>
      <p:sp>
        <p:nvSpPr>
          <p:cNvPr id="4" name="スライド番号プレースホルダー 3"/>
          <p:cNvSpPr>
            <a:spLocks noGrp="1"/>
          </p:cNvSpPr>
          <p:nvPr>
            <p:ph type="sldNum" sz="quarter" idx="12"/>
          </p:nvPr>
        </p:nvSpPr>
        <p:spPr/>
        <p:txBody>
          <a:bodyPr>
            <a:normAutofit/>
          </a:bodyPr>
          <a:lstStyle/>
          <a:p>
            <a:fld id="{D2D8002D-B5B0-4BAC-B1F6-782DDCCE6D9C}" type="slidenum">
              <a:rPr kumimoji="1" lang="ja-JP" altLang="en-US" smtClean="0"/>
              <a:t>1</a:t>
            </a:fld>
            <a:endParaRPr kumimoji="1" lang="ja-JP" altLang="en-US" dirty="0"/>
          </a:p>
        </p:txBody>
      </p:sp>
      <p:sp>
        <p:nvSpPr>
          <p:cNvPr id="5" name="サブタイトル 2"/>
          <p:cNvSpPr txBox="1">
            <a:spLocks/>
          </p:cNvSpPr>
          <p:nvPr/>
        </p:nvSpPr>
        <p:spPr>
          <a:xfrm>
            <a:off x="395536" y="4365104"/>
            <a:ext cx="8496944" cy="1296144"/>
          </a:xfrm>
          <a:prstGeom prst="rect">
            <a:avLst/>
          </a:prstGeom>
        </p:spPr>
        <p:txBody>
          <a:bodyPr vert="horz" lIns="91440" tIns="45720" rIns="91440" bIns="45720" rtlCol="0">
            <a:normAutofit/>
          </a:bodyPr>
          <a:lstStyle>
            <a:lvl1pPr marL="0" indent="0" algn="ctr" defTabSz="914400" rtl="0" eaLnBrk="1" latinLnBrk="0" hangingPunct="1">
              <a:spcBef>
                <a:spcPct val="20000"/>
              </a:spcBef>
              <a:buClr>
                <a:schemeClr val="accent1"/>
              </a:buClr>
              <a:buSzPct val="100000"/>
              <a:buFont typeface="Symbol" pitchFamily="18" charset="2"/>
              <a:buNone/>
              <a:defRPr kumimoji="1" sz="2000" kern="1200">
                <a:solidFill>
                  <a:srgbClr val="FFFFFF"/>
                </a:solidFill>
                <a:latin typeface="+mn-lt"/>
                <a:ea typeface="+mn-ea"/>
                <a:cs typeface="+mn-cs"/>
              </a:defRPr>
            </a:lvl1pPr>
            <a:lvl2pPr marL="457200" indent="0" algn="ctr" defTabSz="914400" rtl="0" eaLnBrk="1" latinLnBrk="0" hangingPunct="1">
              <a:spcBef>
                <a:spcPct val="20000"/>
              </a:spcBef>
              <a:buClr>
                <a:schemeClr val="accent1"/>
              </a:buClr>
              <a:buSzPct val="100000"/>
              <a:buFont typeface="Symbol" pitchFamily="18" charset="2"/>
              <a:buNone/>
              <a:defRPr kumimoji="1"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100000"/>
              <a:buFont typeface="Symbol" pitchFamily="18" charset="2"/>
              <a:buNone/>
              <a:defRPr kumimoji="1"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100000"/>
              <a:buFont typeface="Symbol" pitchFamily="18" charset="2"/>
              <a:buNone/>
              <a:defRPr kumimoji="1"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Symbol" pitchFamily="18" charset="2"/>
              <a:buNone/>
              <a:defRPr kumimoji="1" sz="1600" kern="1200">
                <a:solidFill>
                  <a:schemeClr val="tx1">
                    <a:tint val="75000"/>
                  </a:schemeClr>
                </a:solidFill>
                <a:latin typeface="+mn-lt"/>
                <a:ea typeface="+mn-ea"/>
                <a:cs typeface="+mn-cs"/>
              </a:defRPr>
            </a:lvl5pPr>
            <a:lvl6pPr marL="2286000" indent="0" algn="ctr" defTabSz="914400" rtl="0" eaLnBrk="1" latinLnBrk="0" hangingPunct="1">
              <a:spcBef>
                <a:spcPts val="384"/>
              </a:spcBef>
              <a:buClr>
                <a:schemeClr val="accent1"/>
              </a:buClr>
              <a:buFont typeface="Symbol" pitchFamily="18" charset="2"/>
              <a:buNone/>
              <a:defRPr kumimoji="1" sz="1400" kern="1200">
                <a:solidFill>
                  <a:schemeClr val="tx1">
                    <a:tint val="75000"/>
                  </a:schemeClr>
                </a:solidFill>
                <a:latin typeface="+mn-lt"/>
                <a:ea typeface="+mn-ea"/>
                <a:cs typeface="+mn-cs"/>
              </a:defRPr>
            </a:lvl6pPr>
            <a:lvl7pPr marL="2743200" indent="0" algn="ctr" defTabSz="914400" rtl="0" eaLnBrk="1" latinLnBrk="0" hangingPunct="1">
              <a:spcBef>
                <a:spcPts val="384"/>
              </a:spcBef>
              <a:buClr>
                <a:schemeClr val="accent1"/>
              </a:buClr>
              <a:buFont typeface="Symbol" pitchFamily="18" charset="2"/>
              <a:buNone/>
              <a:defRPr kumimoji="1" sz="1400" kern="1200">
                <a:solidFill>
                  <a:schemeClr val="tx1">
                    <a:tint val="75000"/>
                  </a:schemeClr>
                </a:solidFill>
                <a:latin typeface="+mn-lt"/>
                <a:ea typeface="+mn-ea"/>
                <a:cs typeface="+mn-cs"/>
              </a:defRPr>
            </a:lvl7pPr>
            <a:lvl8pPr marL="3200400" indent="0" algn="ctr" defTabSz="914400" rtl="0" eaLnBrk="1" latinLnBrk="0" hangingPunct="1">
              <a:spcBef>
                <a:spcPts val="384"/>
              </a:spcBef>
              <a:buClr>
                <a:schemeClr val="accent1"/>
              </a:buClr>
              <a:buFont typeface="Symbol" pitchFamily="18" charset="2"/>
              <a:buNone/>
              <a:defRPr kumimoji="1" sz="1400" kern="1200">
                <a:solidFill>
                  <a:schemeClr val="tx1">
                    <a:tint val="75000"/>
                  </a:schemeClr>
                </a:solidFill>
                <a:latin typeface="+mn-lt"/>
                <a:ea typeface="+mn-ea"/>
                <a:cs typeface="+mn-cs"/>
              </a:defRPr>
            </a:lvl8pPr>
            <a:lvl9pPr marL="3657600" indent="0" algn="ctr" defTabSz="914400" rtl="0" eaLnBrk="1" latinLnBrk="0" hangingPunct="1">
              <a:spcBef>
                <a:spcPts val="384"/>
              </a:spcBef>
              <a:buClr>
                <a:schemeClr val="accent1"/>
              </a:buClr>
              <a:buFont typeface="Symbol" pitchFamily="18" charset="2"/>
              <a:buNone/>
              <a:defRPr kumimoji="1" sz="1400" kern="1200">
                <a:solidFill>
                  <a:schemeClr val="tx1">
                    <a:tint val="75000"/>
                  </a:schemeClr>
                </a:solidFill>
                <a:latin typeface="+mn-lt"/>
                <a:ea typeface="+mn-ea"/>
                <a:cs typeface="+mn-cs"/>
              </a:defRPr>
            </a:lvl9pPr>
          </a:lstStyle>
          <a:p>
            <a:pPr algn="r"/>
            <a:r>
              <a:rPr lang="ja-JP" altLang="en-US" sz="2400" dirty="0" smtClean="0"/>
              <a:t>自治体システム開発本部</a:t>
            </a:r>
            <a:endParaRPr lang="en-US" altLang="ja-JP" sz="2400" dirty="0" smtClean="0"/>
          </a:p>
          <a:p>
            <a:pPr algn="r"/>
            <a:r>
              <a:rPr lang="ja-JP" altLang="en-US" sz="2400" dirty="0" smtClean="0"/>
              <a:t>システム２部 福祉１グループ</a:t>
            </a:r>
            <a:r>
              <a:rPr lang="ja-JP" altLang="en-US" sz="2400" dirty="0"/>
              <a:t/>
            </a:r>
            <a:br>
              <a:rPr lang="ja-JP" altLang="en-US" sz="2400" dirty="0"/>
            </a:br>
            <a:r>
              <a:rPr lang="ja-JP" altLang="en-US" sz="2400" dirty="0" smtClean="0"/>
              <a:t>上里　卓</a:t>
            </a:r>
            <a:endParaRPr lang="ja-JP" altLang="en-US" sz="2400" dirty="0"/>
          </a:p>
        </p:txBody>
      </p:sp>
    </p:spTree>
    <p:extLst>
      <p:ext uri="{BB962C8B-B14F-4D97-AF65-F5344CB8AC3E}">
        <p14:creationId xmlns:p14="http://schemas.microsoft.com/office/powerpoint/2010/main" val="217720408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３</a:t>
            </a:r>
            <a:r>
              <a:rPr kumimoji="1" lang="ja-JP" altLang="en-US" dirty="0" smtClean="0"/>
              <a:t>．内部設計の必要性</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700" dirty="0" smtClean="0"/>
              <a:t>「何をどうする」を決めないとプログラムもできない。</a:t>
            </a:r>
            <a:endParaRPr kumimoji="1" lang="en-US" altLang="ja-JP" sz="2700" dirty="0" smtClean="0"/>
          </a:p>
          <a:p>
            <a:pPr lvl="1"/>
            <a:endParaRPr lang="en-US" altLang="ja-JP" dirty="0" smtClean="0"/>
          </a:p>
          <a:p>
            <a:pPr lvl="1"/>
            <a:r>
              <a:rPr lang="ja-JP" altLang="en-US" sz="2500" dirty="0" smtClean="0"/>
              <a:t>ログイン画面でアカウント情報は実際にはどのテーブルからとってくる？</a:t>
            </a:r>
            <a:endParaRPr lang="en-US" altLang="ja-JP" sz="2500" dirty="0" smtClean="0"/>
          </a:p>
          <a:p>
            <a:pPr lvl="1"/>
            <a:r>
              <a:rPr lang="ja-JP" altLang="en-US" sz="2500" dirty="0" smtClean="0"/>
              <a:t>集計ボタンを押したら、実際にはどのテーブルからどの情報をどのような条件でもってきて、どのように集計する？</a:t>
            </a:r>
            <a:endParaRPr lang="en-US" altLang="ja-JP" sz="2500" dirty="0"/>
          </a:p>
          <a:p>
            <a:pPr marL="0" indent="0">
              <a:buNone/>
            </a:pPr>
            <a:endParaRPr kumimoji="1" lang="ja-JP" altLang="en-US" sz="32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10</a:t>
            </a:fld>
            <a:endParaRPr kumimoji="1" lang="ja-JP" altLang="en-US"/>
          </a:p>
        </p:txBody>
      </p:sp>
    </p:spTree>
    <p:extLst>
      <p:ext uri="{BB962C8B-B14F-4D97-AF65-F5344CB8AC3E}">
        <p14:creationId xmlns:p14="http://schemas.microsoft.com/office/powerpoint/2010/main" val="22705061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３</a:t>
            </a:r>
            <a:r>
              <a:rPr kumimoji="1" lang="ja-JP" altLang="en-US" dirty="0" smtClean="0"/>
              <a:t>．内部設計の必要性</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ja-JP" altLang="en-US" sz="2900" dirty="0" smtClean="0"/>
              <a:t>外部設計で決めた仕様の穴を見つける。「実際につくるには・・・」をイメージすることで外部設計の漏れに気づく。</a:t>
            </a:r>
            <a:endParaRPr kumimoji="1" lang="en-US" altLang="ja-JP" sz="2900" dirty="0" smtClean="0"/>
          </a:p>
          <a:p>
            <a:pPr lvl="1"/>
            <a:endParaRPr kumimoji="1" lang="en-US" altLang="ja-JP" sz="2600" dirty="0" smtClean="0"/>
          </a:p>
          <a:p>
            <a:pPr lvl="1"/>
            <a:r>
              <a:rPr lang="ja-JP" altLang="en-US" sz="2600" dirty="0" smtClean="0"/>
              <a:t>ログイン画面で使用するアカウントテーブルを設計した。じゃあアカウントテーブルにデータを登録する登録画面も必要じゃないの？</a:t>
            </a:r>
            <a:endParaRPr lang="en-US" altLang="ja-JP" sz="2600" dirty="0" smtClean="0"/>
          </a:p>
          <a:p>
            <a:pPr lvl="1"/>
            <a:r>
              <a:rPr lang="ja-JP" altLang="en-US" sz="2600" dirty="0" smtClean="0"/>
              <a:t>感謝カードテーブルを設計したら登録画面の項目不足に気付いた。</a:t>
            </a:r>
            <a:endParaRPr lang="en-US" altLang="ja-JP" sz="2600" dirty="0" smtClean="0"/>
          </a:p>
          <a:p>
            <a:pPr lvl="1"/>
            <a:endParaRPr lang="en-US" altLang="ja-JP" sz="2800" dirty="0" smtClean="0"/>
          </a:p>
          <a:p>
            <a:pPr marL="0" indent="0">
              <a:buNone/>
            </a:pPr>
            <a:endParaRPr kumimoji="1" lang="ja-JP" altLang="en-US" sz="32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11</a:t>
            </a:fld>
            <a:endParaRPr kumimoji="1" lang="ja-JP" altLang="en-US"/>
          </a:p>
        </p:txBody>
      </p:sp>
    </p:spTree>
    <p:extLst>
      <p:ext uri="{BB962C8B-B14F-4D97-AF65-F5344CB8AC3E}">
        <p14:creationId xmlns:p14="http://schemas.microsoft.com/office/powerpoint/2010/main" val="22705061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３</a:t>
            </a:r>
            <a:r>
              <a:rPr kumimoji="1" lang="ja-JP" altLang="en-US" dirty="0" smtClean="0"/>
              <a:t>．内部設計の必要性</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500" dirty="0" smtClean="0"/>
              <a:t>本当に実現できるものをつくる。</a:t>
            </a:r>
            <a:endParaRPr lang="en-US" altLang="ja-JP" sz="2500" dirty="0" smtClean="0"/>
          </a:p>
          <a:p>
            <a:r>
              <a:rPr lang="ja-JP" altLang="en-US" sz="2500" dirty="0" smtClean="0"/>
              <a:t>開発工程において何をすればよいかのイメージやボリューム感が把握できる。</a:t>
            </a:r>
            <a:endParaRPr lang="en-US" altLang="ja-JP" sz="2500" dirty="0" smtClean="0"/>
          </a:p>
          <a:p>
            <a:pPr lvl="1"/>
            <a:r>
              <a:rPr lang="ja-JP" altLang="en-US" sz="2200" dirty="0" smtClean="0"/>
              <a:t>登録ボタンと更新ボタンは同じようなプログラムでいけそうだな・・・。</a:t>
            </a:r>
            <a:endParaRPr lang="en-US" altLang="ja-JP" sz="2200" dirty="0" smtClean="0"/>
          </a:p>
          <a:p>
            <a:pPr lvl="1"/>
            <a:r>
              <a:rPr lang="ja-JP" altLang="en-US" sz="2200" dirty="0" smtClean="0"/>
              <a:t>集計ボタンの機能にはかなり苦労しそうだな・・・。</a:t>
            </a:r>
            <a:endParaRPr lang="en-US" altLang="ja-JP" sz="2200" dirty="0" smtClean="0"/>
          </a:p>
          <a:p>
            <a:pPr lvl="1"/>
            <a:r>
              <a:rPr lang="ja-JP" altLang="en-US" sz="2200" dirty="0" smtClean="0"/>
              <a:t>この納期でこれだけの開発は無理があるのでは・・・。</a:t>
            </a:r>
            <a:endParaRPr lang="en-US" altLang="ja-JP" sz="2200" dirty="0" smtClean="0"/>
          </a:p>
          <a:p>
            <a:endParaRPr lang="en-US" altLang="ja-JP" sz="3200" dirty="0"/>
          </a:p>
          <a:p>
            <a:endParaRPr lang="en-US" altLang="ja-JP" sz="3200" dirty="0" smtClean="0"/>
          </a:p>
          <a:p>
            <a:endParaRPr kumimoji="1" lang="ja-JP" altLang="en-US" sz="32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12</a:t>
            </a:fld>
            <a:endParaRPr kumimoji="1" lang="ja-JP" altLang="en-US"/>
          </a:p>
        </p:txBody>
      </p:sp>
    </p:spTree>
    <p:extLst>
      <p:ext uri="{BB962C8B-B14F-4D97-AF65-F5344CB8AC3E}">
        <p14:creationId xmlns:p14="http://schemas.microsoft.com/office/powerpoint/2010/main" val="22705061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４</a:t>
            </a:r>
            <a:r>
              <a:rPr lang="ja-JP" altLang="en-US" dirty="0" smtClean="0"/>
              <a:t>．内部</a:t>
            </a:r>
            <a:r>
              <a:rPr kumimoji="1" lang="ja-JP" altLang="en-US" dirty="0" smtClean="0"/>
              <a:t>設計で行うこと</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800" dirty="0" smtClean="0"/>
              <a:t>データベース</a:t>
            </a:r>
            <a:r>
              <a:rPr lang="ja-JP" altLang="en-US" sz="2800" dirty="0"/>
              <a:t>設計</a:t>
            </a:r>
            <a:endParaRPr lang="en-US" altLang="ja-JP" sz="2800" dirty="0" smtClean="0"/>
          </a:p>
          <a:p>
            <a:r>
              <a:rPr lang="ja-JP" altLang="en-US" sz="2800" dirty="0" smtClean="0"/>
              <a:t>ＵＩ仕様のチェック</a:t>
            </a:r>
            <a:endParaRPr lang="en-US" altLang="ja-JP" sz="2800" dirty="0" smtClean="0"/>
          </a:p>
          <a:p>
            <a:r>
              <a:rPr kumimoji="1" lang="ja-JP" altLang="en-US" sz="2800" dirty="0" smtClean="0"/>
              <a:t>機能設計</a:t>
            </a:r>
            <a:endParaRPr kumimoji="1" lang="en-US" altLang="ja-JP" sz="2800" dirty="0" smtClean="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13</a:t>
            </a:fld>
            <a:endParaRPr kumimoji="1" lang="ja-JP" altLang="en-US"/>
          </a:p>
        </p:txBody>
      </p:sp>
    </p:spTree>
    <p:extLst>
      <p:ext uri="{BB962C8B-B14F-4D97-AF65-F5344CB8AC3E}">
        <p14:creationId xmlns:p14="http://schemas.microsoft.com/office/powerpoint/2010/main" val="463043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データベース設計</a:t>
            </a:r>
            <a:endParaRPr kumimoji="1" lang="ja-JP" altLang="en-US" dirty="0"/>
          </a:p>
        </p:txBody>
      </p:sp>
      <p:sp>
        <p:nvSpPr>
          <p:cNvPr id="3" name="コンテンツ プレースホルダー 2"/>
          <p:cNvSpPr>
            <a:spLocks noGrp="1"/>
          </p:cNvSpPr>
          <p:nvPr>
            <p:ph idx="1"/>
          </p:nvPr>
        </p:nvSpPr>
        <p:spPr>
          <a:xfrm>
            <a:off x="457200" y="1555200"/>
            <a:ext cx="8229600" cy="4074962"/>
          </a:xfrm>
        </p:spPr>
        <p:txBody>
          <a:bodyPr>
            <a:spAutoFit/>
          </a:bodyPr>
          <a:lstStyle/>
          <a:p>
            <a:pPr>
              <a:spcAft>
                <a:spcPts val="0"/>
              </a:spcAft>
            </a:pPr>
            <a:r>
              <a:rPr kumimoji="1" lang="ja-JP" altLang="en-US" sz="2500" dirty="0" smtClean="0"/>
              <a:t>データベース設計とは、情報の部品であるデータの構造を設計すること。</a:t>
            </a:r>
            <a:endParaRPr kumimoji="1" lang="en-US" altLang="ja-JP" sz="2500" dirty="0" smtClean="0"/>
          </a:p>
          <a:p>
            <a:pPr lvl="1">
              <a:spcAft>
                <a:spcPts val="0"/>
              </a:spcAft>
            </a:pPr>
            <a:endParaRPr lang="en-US" altLang="ja-JP" sz="2200" dirty="0" smtClean="0"/>
          </a:p>
          <a:p>
            <a:pPr lvl="1">
              <a:spcAft>
                <a:spcPts val="0"/>
              </a:spcAft>
            </a:pPr>
            <a:r>
              <a:rPr lang="ja-JP" altLang="en-US" sz="2200" dirty="0" smtClean="0"/>
              <a:t>保存</a:t>
            </a:r>
            <a:r>
              <a:rPr lang="ja-JP" altLang="en-US" sz="2200" dirty="0"/>
              <a:t>す</a:t>
            </a:r>
            <a:r>
              <a:rPr lang="ja-JP" altLang="en-US" sz="2200" dirty="0" smtClean="0"/>
              <a:t>べき情報の構造を決める。</a:t>
            </a:r>
            <a:endParaRPr lang="en-US" altLang="ja-JP" sz="2200" dirty="0" smtClean="0"/>
          </a:p>
          <a:p>
            <a:pPr lvl="2">
              <a:spcAft>
                <a:spcPts val="0"/>
              </a:spcAft>
            </a:pPr>
            <a:r>
              <a:rPr lang="ja-JP" altLang="en-US" sz="1900" dirty="0" smtClean="0"/>
              <a:t>テーブル名</a:t>
            </a:r>
            <a:endParaRPr lang="en-US" altLang="ja-JP" sz="1900" dirty="0" smtClean="0"/>
          </a:p>
          <a:p>
            <a:pPr lvl="2">
              <a:spcAft>
                <a:spcPts val="0"/>
              </a:spcAft>
            </a:pPr>
            <a:r>
              <a:rPr lang="ja-JP" altLang="en-US" sz="1900" dirty="0"/>
              <a:t>必要</a:t>
            </a:r>
            <a:r>
              <a:rPr lang="ja-JP" altLang="en-US" sz="1900" dirty="0" smtClean="0"/>
              <a:t>な項目名</a:t>
            </a:r>
            <a:endParaRPr lang="en-US" altLang="ja-JP" sz="1900" dirty="0" smtClean="0"/>
          </a:p>
          <a:p>
            <a:pPr lvl="2">
              <a:spcAft>
                <a:spcPts val="0"/>
              </a:spcAft>
            </a:pPr>
            <a:r>
              <a:rPr lang="ja-JP" altLang="en-US" sz="1900" dirty="0" smtClean="0"/>
              <a:t>テーブル間のリレーション</a:t>
            </a:r>
            <a:endParaRPr lang="en-US" altLang="ja-JP" sz="1900" dirty="0" smtClean="0"/>
          </a:p>
          <a:p>
            <a:pPr lvl="2">
              <a:spcAft>
                <a:spcPts val="0"/>
              </a:spcAft>
            </a:pPr>
            <a:endParaRPr lang="en-US" altLang="ja-JP" sz="1900" dirty="0"/>
          </a:p>
          <a:p>
            <a:pPr lvl="1">
              <a:spcAft>
                <a:spcPts val="0"/>
              </a:spcAft>
            </a:pPr>
            <a:r>
              <a:rPr lang="ja-JP" altLang="en-US" sz="2200" dirty="0" smtClean="0"/>
              <a:t>ＤＢ設計講習で学習したことを実践する。</a:t>
            </a:r>
            <a:endParaRPr lang="en-US" altLang="ja-JP" sz="22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14</a:t>
            </a:fld>
            <a:endParaRPr kumimoji="1" lang="ja-JP" altLang="en-US" dirty="0"/>
          </a:p>
        </p:txBody>
      </p:sp>
    </p:spTree>
    <p:extLst>
      <p:ext uri="{BB962C8B-B14F-4D97-AF65-F5344CB8AC3E}">
        <p14:creationId xmlns:p14="http://schemas.microsoft.com/office/powerpoint/2010/main" val="345646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ＵＩ仕様のチェック</a:t>
            </a:r>
            <a:endParaRPr kumimoji="1" lang="ja-JP" altLang="en-US" dirty="0"/>
          </a:p>
        </p:txBody>
      </p:sp>
      <p:sp>
        <p:nvSpPr>
          <p:cNvPr id="3" name="コンテンツ プレースホルダー 2"/>
          <p:cNvSpPr>
            <a:spLocks noGrp="1"/>
          </p:cNvSpPr>
          <p:nvPr>
            <p:ph idx="1"/>
          </p:nvPr>
        </p:nvSpPr>
        <p:spPr/>
        <p:txBody>
          <a:bodyPr>
            <a:normAutofit/>
          </a:bodyPr>
          <a:lstStyle/>
          <a:p>
            <a:pPr>
              <a:spcAft>
                <a:spcPts val="0"/>
              </a:spcAft>
            </a:pPr>
            <a:r>
              <a:rPr kumimoji="1" lang="ja-JP" altLang="en-US" sz="2500" dirty="0" smtClean="0"/>
              <a:t>ＤＢ設計が終わった段階で外部設計で作成した画面レイアウトとつきあわせてチェックする。</a:t>
            </a:r>
            <a:endParaRPr kumimoji="1" lang="en-US" altLang="ja-JP" sz="2500" dirty="0" smtClean="0"/>
          </a:p>
          <a:p>
            <a:pPr marL="914400" lvl="2" indent="0">
              <a:spcAft>
                <a:spcPts val="0"/>
              </a:spcAft>
              <a:buNone/>
            </a:pPr>
            <a:endParaRPr lang="en-US" altLang="ja-JP" sz="2600" dirty="0"/>
          </a:p>
          <a:p>
            <a:pPr lvl="1">
              <a:spcAft>
                <a:spcPts val="0"/>
              </a:spcAft>
            </a:pPr>
            <a:r>
              <a:rPr kumimoji="1" lang="ja-JP" altLang="en-US" sz="2200" dirty="0" smtClean="0"/>
              <a:t>処理を行うために必要な項目が画面レイアウトに含まれていること。</a:t>
            </a:r>
            <a:endParaRPr kumimoji="1" lang="en-US" altLang="ja-JP" sz="2200" dirty="0" smtClean="0"/>
          </a:p>
          <a:p>
            <a:pPr lvl="1">
              <a:spcAft>
                <a:spcPts val="0"/>
              </a:spcAft>
            </a:pPr>
            <a:r>
              <a:rPr lang="ja-JP" altLang="en-US" sz="2200" dirty="0" smtClean="0"/>
              <a:t>画面に表示する項目（集計画面で表示する項目も含む）がＤＢ項目に含まれている、または計算によって表示可能なこと。</a:t>
            </a:r>
            <a:endParaRPr lang="en-US" altLang="ja-JP" sz="2200" dirty="0" smtClean="0"/>
          </a:p>
          <a:p>
            <a:pPr lvl="1">
              <a:spcAft>
                <a:spcPts val="0"/>
              </a:spcAft>
            </a:pPr>
            <a:endParaRPr kumimoji="1" lang="en-US" altLang="ja-JP" sz="2800" dirty="0" smtClean="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15</a:t>
            </a:fld>
            <a:endParaRPr kumimoji="1" lang="ja-JP" altLang="en-US"/>
          </a:p>
        </p:txBody>
      </p:sp>
    </p:spTree>
    <p:extLst>
      <p:ext uri="{BB962C8B-B14F-4D97-AF65-F5344CB8AC3E}">
        <p14:creationId xmlns:p14="http://schemas.microsoft.com/office/powerpoint/2010/main" val="2842169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機能設計</a:t>
            </a:r>
            <a:endParaRPr kumimoji="1" lang="ja-JP" altLang="en-US" dirty="0"/>
          </a:p>
        </p:txBody>
      </p:sp>
      <p:sp>
        <p:nvSpPr>
          <p:cNvPr id="3" name="コンテンツ プレースホルダー 2"/>
          <p:cNvSpPr>
            <a:spLocks noGrp="1"/>
          </p:cNvSpPr>
          <p:nvPr>
            <p:ph idx="1"/>
          </p:nvPr>
        </p:nvSpPr>
        <p:spPr>
          <a:xfrm>
            <a:off x="457200" y="1555200"/>
            <a:ext cx="8229600" cy="4766400"/>
          </a:xfrm>
        </p:spPr>
        <p:txBody>
          <a:bodyPr>
            <a:noAutofit/>
          </a:bodyPr>
          <a:lstStyle/>
          <a:p>
            <a:pPr>
              <a:spcAft>
                <a:spcPts val="0"/>
              </a:spcAft>
            </a:pPr>
            <a:r>
              <a:rPr lang="ja-JP" altLang="en-US" dirty="0" smtClean="0"/>
              <a:t>外部設計で作成した画面レイアウトの部品（各項目やボタン等）にどのような処理が必要かを洗い出す。</a:t>
            </a:r>
            <a:endParaRPr lang="en-US" altLang="ja-JP" sz="2400" dirty="0" smtClean="0"/>
          </a:p>
          <a:p>
            <a:pPr lvl="1">
              <a:spcAft>
                <a:spcPts val="0"/>
              </a:spcAft>
            </a:pPr>
            <a:endParaRPr lang="en-US" altLang="ja-JP" dirty="0" smtClean="0"/>
          </a:p>
          <a:p>
            <a:pPr lvl="1">
              <a:spcAft>
                <a:spcPts val="0"/>
              </a:spcAft>
            </a:pPr>
            <a:r>
              <a:rPr lang="ja-JP" altLang="en-US" dirty="0" smtClean="0"/>
              <a:t>項目の入力チェック</a:t>
            </a:r>
            <a:endParaRPr lang="en-US" altLang="ja-JP" dirty="0" smtClean="0"/>
          </a:p>
          <a:p>
            <a:pPr lvl="2">
              <a:spcAft>
                <a:spcPts val="0"/>
              </a:spcAft>
            </a:pPr>
            <a:r>
              <a:rPr lang="ja-JP" altLang="en-US" dirty="0" smtClean="0"/>
              <a:t>〇〇入力画面の「名前」は必須入力</a:t>
            </a:r>
            <a:r>
              <a:rPr lang="ja-JP" altLang="en-US" dirty="0" err="1" smtClean="0"/>
              <a:t>？。</a:t>
            </a:r>
            <a:endParaRPr lang="en-US" altLang="ja-JP" dirty="0" smtClean="0"/>
          </a:p>
          <a:p>
            <a:pPr lvl="2">
              <a:spcAft>
                <a:spcPts val="0"/>
              </a:spcAft>
            </a:pPr>
            <a:r>
              <a:rPr lang="ja-JP" altLang="en-US" dirty="0"/>
              <a:t>〇〇</a:t>
            </a:r>
            <a:r>
              <a:rPr lang="ja-JP" altLang="en-US" dirty="0" smtClean="0"/>
              <a:t>入力</a:t>
            </a:r>
            <a:r>
              <a:rPr lang="ja-JP" altLang="en-US" dirty="0"/>
              <a:t>画面</a:t>
            </a:r>
            <a:r>
              <a:rPr lang="ja-JP" altLang="en-US" dirty="0" smtClean="0"/>
              <a:t>の「日付」は未来日はＮＧ</a:t>
            </a:r>
            <a:r>
              <a:rPr lang="ja-JP" altLang="en-US" dirty="0" err="1" smtClean="0"/>
              <a:t>？。</a:t>
            </a:r>
            <a:endParaRPr lang="en-US" altLang="ja-JP" dirty="0"/>
          </a:p>
          <a:p>
            <a:pPr lvl="1">
              <a:spcAft>
                <a:spcPts val="0"/>
              </a:spcAft>
            </a:pPr>
            <a:r>
              <a:rPr lang="ja-JP" altLang="en-US" dirty="0" smtClean="0"/>
              <a:t>ボタンの動作</a:t>
            </a:r>
            <a:endParaRPr lang="en-US" altLang="ja-JP" dirty="0" smtClean="0"/>
          </a:p>
          <a:p>
            <a:pPr lvl="2">
              <a:spcAft>
                <a:spcPts val="0"/>
              </a:spcAft>
            </a:pPr>
            <a:r>
              <a:rPr lang="ja-JP" altLang="en-US" dirty="0" smtClean="0"/>
              <a:t>登録ボタンを押したら〇〇チェックをして、○○テーブルに〇〇する。</a:t>
            </a:r>
            <a:endParaRPr lang="en-US" altLang="ja-JP" dirty="0"/>
          </a:p>
          <a:p>
            <a:pPr lvl="1">
              <a:spcAft>
                <a:spcPts val="0"/>
              </a:spcAft>
            </a:pPr>
            <a:r>
              <a:rPr lang="ja-JP" altLang="en-US" dirty="0" smtClean="0"/>
              <a:t>初期設定</a:t>
            </a:r>
            <a:endParaRPr lang="en-US" altLang="ja-JP" dirty="0" smtClean="0"/>
          </a:p>
          <a:p>
            <a:pPr lvl="2">
              <a:spcAft>
                <a:spcPts val="0"/>
              </a:spcAft>
            </a:pPr>
            <a:r>
              <a:rPr lang="ja-JP" altLang="en-US" dirty="0" smtClean="0"/>
              <a:t>〇〇登録画面の〇〇日には今日の日付を初期設定。</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16</a:t>
            </a:fld>
            <a:endParaRPr kumimoji="1" lang="ja-JP" altLang="en-US"/>
          </a:p>
        </p:txBody>
      </p:sp>
    </p:spTree>
    <p:extLst>
      <p:ext uri="{BB962C8B-B14F-4D97-AF65-F5344CB8AC3E}">
        <p14:creationId xmlns:p14="http://schemas.microsoft.com/office/powerpoint/2010/main" val="2842169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４</a:t>
            </a:r>
            <a:r>
              <a:rPr lang="ja-JP" altLang="en-US" dirty="0" smtClean="0"/>
              <a:t>．やってみよう！</a:t>
            </a:r>
            <a:endParaRPr kumimoji="1" lang="ja-JP" altLang="en-US" dirty="0"/>
          </a:p>
        </p:txBody>
      </p:sp>
      <p:sp>
        <p:nvSpPr>
          <p:cNvPr id="7" name="コンテンツ プレースホルダー 2"/>
          <p:cNvSpPr>
            <a:spLocks noGrp="1"/>
          </p:cNvSpPr>
          <p:nvPr>
            <p:ph idx="1"/>
          </p:nvPr>
        </p:nvSpPr>
        <p:spPr>
          <a:xfrm>
            <a:off x="683568" y="1988840"/>
            <a:ext cx="8064896" cy="4137323"/>
          </a:xfrm>
        </p:spPr>
        <p:txBody>
          <a:bodyPr>
            <a:noAutofit/>
          </a:bodyPr>
          <a:lstStyle/>
          <a:p>
            <a:r>
              <a:rPr lang="ja-JP" altLang="en-US" dirty="0" smtClean="0"/>
              <a:t>時間配分の目安</a:t>
            </a:r>
            <a:endParaRPr kumimoji="1" lang="en-US" altLang="ja-JP" dirty="0" smtClean="0"/>
          </a:p>
          <a:p>
            <a:pPr marL="1017270" lvl="1" indent="-742950">
              <a:buFont typeface="+mj-ea"/>
              <a:buAutoNum type="circleNumDbPlain"/>
            </a:pPr>
            <a:r>
              <a:rPr lang="ja-JP" altLang="en-US" sz="2200" dirty="0" smtClean="0"/>
              <a:t>ＤＢ設計（１時間３０分）　　  　</a:t>
            </a:r>
            <a:r>
              <a:rPr lang="ja-JP" altLang="en-US" sz="2200" dirty="0" smtClean="0"/>
              <a:t>１０：３０</a:t>
            </a:r>
            <a:r>
              <a:rPr lang="ja-JP" altLang="en-US" sz="2200" dirty="0" smtClean="0"/>
              <a:t>～１２：００</a:t>
            </a:r>
            <a:endParaRPr kumimoji="1" lang="en-US" altLang="ja-JP" sz="2200" dirty="0" smtClean="0"/>
          </a:p>
          <a:p>
            <a:pPr marL="1017270" lvl="1" indent="-742950">
              <a:buFont typeface="+mj-ea"/>
              <a:buAutoNum type="circleNumDbPlain"/>
            </a:pPr>
            <a:r>
              <a:rPr lang="ja-JP" altLang="en-US" sz="2200" dirty="0" smtClean="0"/>
              <a:t>ＵＩ仕様のチェック（１時間）</a:t>
            </a:r>
            <a:r>
              <a:rPr lang="ja-JP" altLang="en-US" sz="2200" dirty="0"/>
              <a:t>　</a:t>
            </a:r>
            <a:r>
              <a:rPr lang="ja-JP" altLang="en-US" sz="2200" dirty="0" smtClean="0"/>
              <a:t>１３：００～１４：００</a:t>
            </a:r>
            <a:endParaRPr lang="en-US" altLang="ja-JP" sz="2200" dirty="0"/>
          </a:p>
          <a:p>
            <a:pPr marL="1017270" lvl="1" indent="-742950">
              <a:buFont typeface="+mj-ea"/>
              <a:buAutoNum type="circleNumDbPlain" startAt="3"/>
            </a:pPr>
            <a:r>
              <a:rPr lang="ja-JP" altLang="en-US" sz="2200" dirty="0" smtClean="0"/>
              <a:t>機能設計（２時間）　　　　　 　１４：００～１６：００</a:t>
            </a:r>
            <a:endParaRPr lang="en-US" altLang="ja-JP" sz="2200" dirty="0"/>
          </a:p>
          <a:p>
            <a:pPr marL="274320" lvl="1" indent="0">
              <a:buNone/>
            </a:pPr>
            <a:endParaRPr lang="en-US" altLang="ja-JP" sz="2000" dirty="0" smtClean="0"/>
          </a:p>
          <a:p>
            <a:pPr marL="274320" lvl="1" indent="0">
              <a:buNone/>
            </a:pPr>
            <a:r>
              <a:rPr lang="en-US" altLang="ja-JP" sz="2000" dirty="0" smtClean="0"/>
              <a:t>※</a:t>
            </a:r>
            <a:r>
              <a:rPr lang="ja-JP" altLang="en-US" sz="2000" dirty="0" smtClean="0"/>
              <a:t>　適宜、進捗確認しながら調整します。</a:t>
            </a:r>
            <a:endParaRPr lang="en-US" altLang="ja-JP" sz="2000" dirty="0" smtClean="0"/>
          </a:p>
          <a:p>
            <a:pPr marL="274320" lvl="1" indent="0">
              <a:buNone/>
            </a:pPr>
            <a:r>
              <a:rPr kumimoji="1" lang="en-US" altLang="ja-JP" sz="2000" dirty="0" smtClean="0"/>
              <a:t>※</a:t>
            </a:r>
            <a:r>
              <a:rPr kumimoji="1" lang="ja-JP" altLang="en-US" sz="2000" dirty="0" smtClean="0"/>
              <a:t>　作業中、迷うところがある場合は質問をして下さい。</a:t>
            </a:r>
            <a:endParaRPr kumimoji="1" lang="en-US" altLang="ja-JP" sz="2000" dirty="0" smtClean="0"/>
          </a:p>
        </p:txBody>
      </p:sp>
      <p:sp>
        <p:nvSpPr>
          <p:cNvPr id="6" name="スライド番号プレースホルダー 5"/>
          <p:cNvSpPr>
            <a:spLocks noGrp="1"/>
          </p:cNvSpPr>
          <p:nvPr>
            <p:ph type="sldNum" sz="quarter" idx="12"/>
          </p:nvPr>
        </p:nvSpPr>
        <p:spPr/>
        <p:txBody>
          <a:bodyPr>
            <a:normAutofit/>
          </a:bodyPr>
          <a:lstStyle/>
          <a:p>
            <a:fld id="{D2D8002D-B5B0-4BAC-B1F6-782DDCCE6D9C}" type="slidenum">
              <a:rPr kumimoji="1" lang="ja-JP" altLang="en-US" smtClean="0"/>
              <a:t>17</a:t>
            </a:fld>
            <a:endParaRPr kumimoji="1" lang="ja-JP" altLang="en-US"/>
          </a:p>
        </p:txBody>
      </p:sp>
    </p:spTree>
    <p:extLst>
      <p:ext uri="{BB962C8B-B14F-4D97-AF65-F5344CB8AC3E}">
        <p14:creationId xmlns:p14="http://schemas.microsoft.com/office/powerpoint/2010/main" val="322222971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①ＤＢ設計</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画面レイアウトを基にＤＢ設計を行います。</a:t>
            </a:r>
            <a:endParaRPr kumimoji="1" lang="en-US" altLang="ja-JP" dirty="0" smtClean="0"/>
          </a:p>
          <a:p>
            <a:r>
              <a:rPr lang="ja-JP" altLang="en-US" dirty="0" smtClean="0"/>
              <a:t>今回の成果物</a:t>
            </a:r>
            <a:r>
              <a:rPr lang="ja-JP" altLang="en-US" dirty="0" smtClean="0"/>
              <a:t>は</a:t>
            </a:r>
            <a:r>
              <a:rPr lang="ja-JP" altLang="en-US" dirty="0" smtClean="0">
                <a:solidFill>
                  <a:srgbClr val="FF0000"/>
                </a:solidFill>
              </a:rPr>
              <a:t>テーブル定義</a:t>
            </a:r>
            <a:r>
              <a:rPr lang="ja-JP" altLang="en-US" dirty="0" smtClean="0"/>
              <a:t>・</a:t>
            </a:r>
            <a:r>
              <a:rPr lang="ja-JP" altLang="en-US" dirty="0" smtClean="0">
                <a:solidFill>
                  <a:srgbClr val="FF0000"/>
                </a:solidFill>
              </a:rPr>
              <a:t>ＥＲ図</a:t>
            </a:r>
            <a:r>
              <a:rPr lang="ja-JP" altLang="en-US" dirty="0" smtClean="0"/>
              <a:t>となります。</a:t>
            </a:r>
            <a:endParaRPr lang="en-US" altLang="ja-JP" dirty="0" smtClean="0"/>
          </a:p>
          <a:p>
            <a:r>
              <a:rPr kumimoji="1" lang="ja-JP" altLang="en-US" dirty="0" smtClean="0"/>
              <a:t>作成手順はＤＢ設計講習の資料をおさらいしなが</a:t>
            </a:r>
            <a:r>
              <a:rPr lang="ja-JP" altLang="en-US" dirty="0" smtClean="0"/>
              <a:t>ら進めて下さい。</a:t>
            </a:r>
            <a:endParaRPr lang="en-US" altLang="ja-JP" dirty="0" smtClean="0"/>
          </a:p>
          <a:p>
            <a:r>
              <a:rPr lang="ja-JP" altLang="en-US" dirty="0"/>
              <a:t>作成</a:t>
            </a:r>
            <a:r>
              <a:rPr lang="ja-JP" altLang="en-US" dirty="0" smtClean="0"/>
              <a:t>に使用するツールは</a:t>
            </a:r>
            <a:r>
              <a:rPr lang="en-US" altLang="ja-JP" dirty="0" smtClean="0"/>
              <a:t>A</a:t>
            </a:r>
            <a:r>
              <a:rPr lang="ja-JP" altLang="en-US" dirty="0" smtClean="0"/>
              <a:t>５</a:t>
            </a:r>
            <a:r>
              <a:rPr lang="en-US" altLang="ja-JP" dirty="0" smtClean="0"/>
              <a:t>M</a:t>
            </a:r>
            <a:r>
              <a:rPr lang="ja-JP" altLang="en-US" dirty="0" smtClean="0"/>
              <a:t>２がお勧めです。</a:t>
            </a:r>
            <a:endParaRPr lang="en-US" altLang="ja-JP" dirty="0" smtClean="0"/>
          </a:p>
          <a:p>
            <a:r>
              <a:rPr lang="ja-JP" altLang="en-US" dirty="0"/>
              <a:t>まずは入力系の</a:t>
            </a:r>
            <a:r>
              <a:rPr lang="ja-JP" altLang="en-US" dirty="0" smtClean="0"/>
              <a:t>画面から検討することをお勧めします。</a:t>
            </a:r>
            <a:endParaRPr lang="en-US" altLang="ja-JP" dirty="0" smtClean="0"/>
          </a:p>
          <a:p>
            <a:r>
              <a:rPr lang="ja-JP" altLang="en-US" dirty="0"/>
              <a:t>すぐ</a:t>
            </a:r>
            <a:r>
              <a:rPr lang="ja-JP" altLang="en-US" dirty="0" smtClean="0"/>
              <a:t>にテーブルから設計するのではなく、取り扱う情報で考えることをお勧めします。</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18</a:t>
            </a:fld>
            <a:endParaRPr kumimoji="1" lang="ja-JP" altLang="en-US"/>
          </a:p>
        </p:txBody>
      </p:sp>
    </p:spTree>
    <p:extLst>
      <p:ext uri="{BB962C8B-B14F-4D97-AF65-F5344CB8AC3E}">
        <p14:creationId xmlns:p14="http://schemas.microsoft.com/office/powerpoint/2010/main" val="279854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①ＤＢ設計</a:t>
            </a:r>
            <a:endParaRPr kumimoji="1" lang="ja-JP" altLang="en-US" dirty="0"/>
          </a:p>
        </p:txBody>
      </p:sp>
      <p:sp>
        <p:nvSpPr>
          <p:cNvPr id="3" name="コンテンツ プレースホルダー 2"/>
          <p:cNvSpPr>
            <a:spLocks noGrp="1"/>
          </p:cNvSpPr>
          <p:nvPr>
            <p:ph idx="1"/>
          </p:nvPr>
        </p:nvSpPr>
        <p:spPr>
          <a:xfrm>
            <a:off x="457200" y="1556792"/>
            <a:ext cx="8229600" cy="576064"/>
          </a:xfrm>
        </p:spPr>
        <p:txBody>
          <a:bodyPr>
            <a:normAutofit/>
          </a:bodyPr>
          <a:lstStyle/>
          <a:p>
            <a:r>
              <a:rPr lang="ja-JP" altLang="en-US" dirty="0" smtClean="0"/>
              <a:t>成果物</a:t>
            </a:r>
            <a:r>
              <a:rPr lang="en-US" altLang="ja-JP" dirty="0" smtClean="0"/>
              <a:t>(</a:t>
            </a:r>
            <a:r>
              <a:rPr lang="ja-JP" altLang="en-US" dirty="0" smtClean="0"/>
              <a:t>テーブル一覧、テーブル定義</a:t>
            </a:r>
            <a:r>
              <a:rPr lang="en-US" altLang="ja-JP" dirty="0" smtClean="0"/>
              <a:t>)</a:t>
            </a:r>
            <a:r>
              <a:rPr lang="ja-JP" altLang="en-US" dirty="0" smtClean="0"/>
              <a:t>イメージ</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19</a:t>
            </a:fld>
            <a:endParaRPr kumimoji="1" lang="ja-JP" alt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295525"/>
            <a:ext cx="4083489"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5488" y="2295525"/>
            <a:ext cx="4346992"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4100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本日のスケジュール（予定）</a:t>
            </a:r>
            <a:endParaRPr kumimoji="1" lang="ja-JP" altLang="en-US" dirty="0"/>
          </a:p>
        </p:txBody>
      </p:sp>
      <p:sp>
        <p:nvSpPr>
          <p:cNvPr id="3" name="コンテンツ プレースホルダー 2"/>
          <p:cNvSpPr>
            <a:spLocks noGrp="1"/>
          </p:cNvSpPr>
          <p:nvPr>
            <p:ph idx="1"/>
          </p:nvPr>
        </p:nvSpPr>
        <p:spPr/>
        <p:txBody>
          <a:bodyPr>
            <a:noAutofit/>
          </a:bodyPr>
          <a:lstStyle/>
          <a:p>
            <a:r>
              <a:rPr lang="ja-JP" altLang="en-US" dirty="0" smtClean="0"/>
              <a:t>座学　　</a:t>
            </a:r>
            <a:r>
              <a:rPr lang="ja-JP" altLang="en-US" dirty="0" smtClean="0"/>
              <a:t>　　１０：００</a:t>
            </a:r>
            <a:r>
              <a:rPr lang="ja-JP" altLang="en-US" dirty="0" smtClean="0"/>
              <a:t>～</a:t>
            </a:r>
            <a:r>
              <a:rPr lang="ja-JP" altLang="en-US" dirty="0" smtClean="0"/>
              <a:t>１０：３０</a:t>
            </a:r>
            <a:endParaRPr lang="en-US" altLang="ja-JP" dirty="0" smtClean="0"/>
          </a:p>
          <a:p>
            <a:r>
              <a:rPr lang="ja-JP" altLang="en-US" dirty="0" smtClean="0"/>
              <a:t>演習</a:t>
            </a:r>
            <a:r>
              <a:rPr lang="ja-JP" altLang="en-US" dirty="0"/>
              <a:t>　</a:t>
            </a:r>
            <a:r>
              <a:rPr lang="ja-JP" altLang="en-US" dirty="0" smtClean="0"/>
              <a:t>　</a:t>
            </a:r>
            <a:r>
              <a:rPr lang="ja-JP" altLang="en-US" dirty="0" smtClean="0"/>
              <a:t>　　１０：３０</a:t>
            </a:r>
            <a:r>
              <a:rPr lang="ja-JP" altLang="en-US" dirty="0" smtClean="0"/>
              <a:t>～１２：００、　１３：００～１６：００</a:t>
            </a:r>
            <a:endParaRPr lang="en-US" altLang="ja-JP" dirty="0" smtClean="0"/>
          </a:p>
          <a:p>
            <a:r>
              <a:rPr lang="ja-JP" altLang="en-US" dirty="0" smtClean="0"/>
              <a:t>レビュー</a:t>
            </a:r>
            <a:r>
              <a:rPr lang="ja-JP" altLang="en-US" dirty="0"/>
              <a:t>　</a:t>
            </a:r>
            <a:r>
              <a:rPr lang="ja-JP" altLang="en-US" dirty="0" smtClean="0"/>
              <a:t>　１６：００～</a:t>
            </a:r>
            <a:r>
              <a:rPr lang="ja-JP" altLang="en-US" dirty="0" smtClean="0"/>
              <a:t>１７：００</a:t>
            </a:r>
            <a:endParaRPr lang="en-US" altLang="ja-JP" dirty="0" smtClean="0"/>
          </a:p>
          <a:p>
            <a:r>
              <a:rPr lang="ja-JP" altLang="en-US" dirty="0" smtClean="0"/>
              <a:t>発表　</a:t>
            </a:r>
            <a:r>
              <a:rPr lang="ja-JP" altLang="en-US" dirty="0"/>
              <a:t>　</a:t>
            </a:r>
            <a:r>
              <a:rPr lang="ja-JP" altLang="en-US" dirty="0" smtClean="0"/>
              <a:t>　　１７：００</a:t>
            </a:r>
            <a:r>
              <a:rPr lang="ja-JP" altLang="en-US" dirty="0"/>
              <a:t>～</a:t>
            </a:r>
            <a:r>
              <a:rPr lang="ja-JP" altLang="en-US" dirty="0" smtClean="0"/>
              <a:t>１７：２０</a:t>
            </a:r>
            <a:endParaRPr lang="en-US" altLang="ja-JP" dirty="0" smtClean="0"/>
          </a:p>
          <a:p>
            <a:r>
              <a:rPr lang="ja-JP" altLang="en-US" dirty="0" smtClean="0"/>
              <a:t>修正　　　　</a:t>
            </a:r>
            <a:r>
              <a:rPr lang="ja-JP" altLang="en-US" dirty="0" smtClean="0"/>
              <a:t>１７：２０～１８：００</a:t>
            </a:r>
            <a:endParaRPr lang="en-US" altLang="ja-JP" dirty="0" smtClean="0"/>
          </a:p>
          <a:p>
            <a:pPr marL="0" indent="0">
              <a:buNone/>
            </a:pPr>
            <a:endParaRPr lang="en-US" altLang="ja-JP" sz="2400" dirty="0" smtClean="0"/>
          </a:p>
          <a:p>
            <a:pPr marL="0" indent="0">
              <a:buNone/>
            </a:pPr>
            <a:r>
              <a:rPr lang="en-US" altLang="ja-JP" sz="2400" dirty="0" smtClean="0"/>
              <a:t>※</a:t>
            </a:r>
            <a:r>
              <a:rPr lang="ja-JP" altLang="en-US" sz="2400" dirty="0" smtClean="0"/>
              <a:t>　休憩</a:t>
            </a:r>
            <a:r>
              <a:rPr lang="ja-JP" altLang="en-US" sz="2400" dirty="0" smtClean="0"/>
              <a:t>・昼食時間は</a:t>
            </a:r>
            <a:r>
              <a:rPr lang="ja-JP" altLang="en-US" sz="2400" dirty="0"/>
              <a:t>適宜</a:t>
            </a:r>
            <a:r>
              <a:rPr lang="ja-JP" altLang="en-US" sz="2400" dirty="0" smtClean="0"/>
              <a:t>調整します。</a:t>
            </a:r>
            <a:endParaRPr lang="en-US" altLang="ja-JP" sz="24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a:t>
            </a:fld>
            <a:endParaRPr kumimoji="1" lang="ja-JP" altLang="en-US"/>
          </a:p>
        </p:txBody>
      </p:sp>
    </p:spTree>
    <p:extLst>
      <p:ext uri="{BB962C8B-B14F-4D97-AF65-F5344CB8AC3E}">
        <p14:creationId xmlns:p14="http://schemas.microsoft.com/office/powerpoint/2010/main" val="1538529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①ＤＢ設計</a:t>
            </a:r>
            <a:endParaRPr kumimoji="1" lang="ja-JP" altLang="en-US" dirty="0"/>
          </a:p>
        </p:txBody>
      </p:sp>
      <p:sp>
        <p:nvSpPr>
          <p:cNvPr id="3" name="コンテンツ プレースホルダー 2"/>
          <p:cNvSpPr>
            <a:spLocks noGrp="1"/>
          </p:cNvSpPr>
          <p:nvPr>
            <p:ph idx="1"/>
          </p:nvPr>
        </p:nvSpPr>
        <p:spPr>
          <a:xfrm>
            <a:off x="457200" y="1556792"/>
            <a:ext cx="8229600" cy="576064"/>
          </a:xfrm>
        </p:spPr>
        <p:txBody>
          <a:bodyPr>
            <a:normAutofit/>
          </a:bodyPr>
          <a:lstStyle/>
          <a:p>
            <a:r>
              <a:rPr lang="ja-JP" altLang="en-US" dirty="0" smtClean="0"/>
              <a:t>成果物</a:t>
            </a:r>
            <a:r>
              <a:rPr lang="en-US" altLang="ja-JP" dirty="0" smtClean="0"/>
              <a:t>(</a:t>
            </a:r>
            <a:r>
              <a:rPr lang="ja-JP" altLang="en-US" dirty="0" smtClean="0"/>
              <a:t>ＥＲ図</a:t>
            </a:r>
            <a:r>
              <a:rPr lang="en-US" altLang="ja-JP" dirty="0" smtClean="0"/>
              <a:t>)</a:t>
            </a:r>
            <a:r>
              <a:rPr lang="ja-JP" altLang="en-US" dirty="0" smtClean="0"/>
              <a:t>イメージ</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20</a:t>
            </a:fld>
            <a:endParaRPr kumimoji="1" lang="ja-JP"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077642"/>
            <a:ext cx="6768752" cy="44477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8738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②ＵＩ仕様のチェック</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ＥＲ図と画面設計書（外部設計成果物）をつきあわせて各画面</a:t>
            </a:r>
            <a:r>
              <a:rPr kumimoji="1" lang="en-US" altLang="ja-JP" dirty="0" smtClean="0"/>
              <a:t>(</a:t>
            </a:r>
            <a:r>
              <a:rPr kumimoji="1" lang="ja-JP" altLang="en-US" dirty="0" smtClean="0"/>
              <a:t>機能・処理</a:t>
            </a:r>
            <a:r>
              <a:rPr kumimoji="1" lang="en-US" altLang="ja-JP" dirty="0" smtClean="0"/>
              <a:t>)</a:t>
            </a:r>
            <a:r>
              <a:rPr kumimoji="1" lang="ja-JP" altLang="en-US" dirty="0" smtClean="0"/>
              <a:t>の分析をします。</a:t>
            </a:r>
            <a:endParaRPr kumimoji="1" lang="en-US" altLang="ja-JP" dirty="0" smtClean="0"/>
          </a:p>
          <a:p>
            <a:r>
              <a:rPr kumimoji="1" lang="ja-JP" altLang="en-US" dirty="0" smtClean="0"/>
              <a:t>今回の成果物は</a:t>
            </a:r>
            <a:r>
              <a:rPr kumimoji="1" lang="ja-JP" altLang="en-US" dirty="0" smtClean="0">
                <a:solidFill>
                  <a:srgbClr val="FF0000"/>
                </a:solidFill>
              </a:rPr>
              <a:t>ＣＲＵＤ図</a:t>
            </a:r>
            <a:r>
              <a:rPr kumimoji="1" lang="ja-JP" altLang="en-US" dirty="0" smtClean="0"/>
              <a:t>となります。</a:t>
            </a:r>
            <a:endParaRPr kumimoji="1" lang="en-US" altLang="ja-JP" dirty="0" smtClean="0"/>
          </a:p>
          <a:p>
            <a:r>
              <a:rPr lang="ja-JP" altLang="en-US" dirty="0" smtClean="0"/>
              <a:t>ＣＲＵＤ図で、各テーブルの作成・照会・更新・削除に不足がないかチェックします。</a:t>
            </a:r>
            <a:endParaRPr lang="en-US" altLang="ja-JP" dirty="0"/>
          </a:p>
          <a:p>
            <a:r>
              <a:rPr lang="ja-JP" altLang="en-US" dirty="0" smtClean="0"/>
              <a:t>①のＤＢ設計の中で検出した設計漏れ</a:t>
            </a:r>
            <a:r>
              <a:rPr lang="ja-JP" altLang="en-US" dirty="0"/>
              <a:t>が</a:t>
            </a:r>
            <a:r>
              <a:rPr lang="ja-JP" altLang="en-US" dirty="0" smtClean="0"/>
              <a:t>あれば随時ＥＲ図や画面設計書を訂正しておいても構いません。</a:t>
            </a:r>
            <a:endParaRPr lang="en-US" altLang="ja-JP" dirty="0" smtClean="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21</a:t>
            </a:fld>
            <a:endParaRPr kumimoji="1" lang="ja-JP" altLang="en-US"/>
          </a:p>
        </p:txBody>
      </p:sp>
    </p:spTree>
    <p:extLst>
      <p:ext uri="{BB962C8B-B14F-4D97-AF65-F5344CB8AC3E}">
        <p14:creationId xmlns:p14="http://schemas.microsoft.com/office/powerpoint/2010/main" val="3605139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②ＵＩ仕様のチェック</a:t>
            </a:r>
            <a:endParaRPr kumimoji="1" lang="ja-JP" altLang="en-US" dirty="0"/>
          </a:p>
        </p:txBody>
      </p:sp>
      <p:sp>
        <p:nvSpPr>
          <p:cNvPr id="3" name="コンテンツ プレースホルダー 2"/>
          <p:cNvSpPr>
            <a:spLocks noGrp="1"/>
          </p:cNvSpPr>
          <p:nvPr>
            <p:ph idx="1"/>
          </p:nvPr>
        </p:nvSpPr>
        <p:spPr>
          <a:xfrm>
            <a:off x="611560" y="1844824"/>
            <a:ext cx="7984397" cy="3384376"/>
          </a:xfrm>
        </p:spPr>
        <p:txBody>
          <a:bodyPr>
            <a:noAutofit/>
          </a:bodyPr>
          <a:lstStyle/>
          <a:p>
            <a:pPr marL="0" indent="0">
              <a:buNone/>
            </a:pPr>
            <a:r>
              <a:rPr lang="en-US" altLang="ja-JP" dirty="0"/>
              <a:t>【</a:t>
            </a:r>
            <a:r>
              <a:rPr lang="ja-JP" altLang="en-US" dirty="0"/>
              <a:t>チェックポイント</a:t>
            </a:r>
            <a:r>
              <a:rPr lang="en-US" altLang="ja-JP" dirty="0" smtClean="0"/>
              <a:t>】</a:t>
            </a:r>
            <a:endParaRPr lang="en-US" altLang="ja-JP" sz="2200" dirty="0" smtClean="0"/>
          </a:p>
          <a:p>
            <a:r>
              <a:rPr lang="ja-JP" altLang="en-US" sz="2200" dirty="0" smtClean="0"/>
              <a:t>処理</a:t>
            </a:r>
            <a:r>
              <a:rPr lang="ja-JP" altLang="en-US" sz="2200" dirty="0"/>
              <a:t>を行うために必要な項目がきちんと入力項目に含まれていることを確認する</a:t>
            </a:r>
            <a:r>
              <a:rPr lang="ja-JP" altLang="en-US" sz="2200" dirty="0" smtClean="0"/>
              <a:t>。</a:t>
            </a:r>
            <a:endParaRPr lang="en-US" altLang="ja-JP" sz="2200" dirty="0" smtClean="0"/>
          </a:p>
          <a:p>
            <a:r>
              <a:rPr lang="ja-JP" altLang="en-US" sz="2200" dirty="0" smtClean="0"/>
              <a:t>出力</a:t>
            </a:r>
            <a:r>
              <a:rPr lang="ja-JP" altLang="en-US" sz="2200" dirty="0"/>
              <a:t>項目に対して対応する項目が揃っているかを確認する</a:t>
            </a:r>
            <a:r>
              <a:rPr lang="ja-JP" altLang="en-US" sz="2200" dirty="0" smtClean="0"/>
              <a:t>。</a:t>
            </a:r>
            <a:endParaRPr lang="en-US" altLang="ja-JP" sz="2200" dirty="0" smtClean="0"/>
          </a:p>
          <a:p>
            <a:r>
              <a:rPr lang="ja-JP" altLang="en-US" sz="2200" dirty="0" smtClean="0"/>
              <a:t>入力</a:t>
            </a:r>
            <a:r>
              <a:rPr lang="ja-JP" altLang="en-US" sz="2200" dirty="0"/>
              <a:t>項目から出力項目へ変換する方法を確認</a:t>
            </a:r>
            <a:r>
              <a:rPr lang="ja-JP" altLang="en-US" sz="2200" dirty="0" smtClean="0"/>
              <a:t>する。</a:t>
            </a:r>
            <a:endParaRPr lang="en-US" altLang="ja-JP" sz="2200" dirty="0"/>
          </a:p>
          <a:p>
            <a:r>
              <a:rPr lang="ja-JP" altLang="en-US" sz="2200" dirty="0" smtClean="0"/>
              <a:t>入力</a:t>
            </a:r>
            <a:r>
              <a:rPr lang="ja-JP" altLang="en-US" sz="2200" dirty="0"/>
              <a:t>と出力の正当な形式を確認する</a:t>
            </a:r>
            <a:r>
              <a:rPr lang="ja-JP" altLang="en-US" sz="2200" dirty="0" smtClean="0"/>
              <a:t>。</a:t>
            </a:r>
            <a:endParaRPr lang="ja-JP" altLang="en-US" sz="22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22</a:t>
            </a:fld>
            <a:endParaRPr kumimoji="1" lang="ja-JP" altLang="en-US"/>
          </a:p>
        </p:txBody>
      </p:sp>
    </p:spTree>
    <p:extLst>
      <p:ext uri="{BB962C8B-B14F-4D97-AF65-F5344CB8AC3E}">
        <p14:creationId xmlns:p14="http://schemas.microsoft.com/office/powerpoint/2010/main" val="1970577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②ＵＩ仕様のチェック</a:t>
            </a:r>
            <a:endParaRPr kumimoji="1" lang="ja-JP" altLang="en-US" dirty="0"/>
          </a:p>
        </p:txBody>
      </p:sp>
      <p:sp>
        <p:nvSpPr>
          <p:cNvPr id="3" name="コンテンツ プレースホルダー 2"/>
          <p:cNvSpPr>
            <a:spLocks noGrp="1"/>
          </p:cNvSpPr>
          <p:nvPr>
            <p:ph idx="1"/>
          </p:nvPr>
        </p:nvSpPr>
        <p:spPr>
          <a:xfrm>
            <a:off x="457200" y="1556792"/>
            <a:ext cx="8229600" cy="576064"/>
          </a:xfrm>
        </p:spPr>
        <p:txBody>
          <a:bodyPr>
            <a:normAutofit/>
          </a:bodyPr>
          <a:lstStyle/>
          <a:p>
            <a:r>
              <a:rPr kumimoji="1" lang="ja-JP" altLang="en-US" dirty="0" smtClean="0"/>
              <a:t>成果物</a:t>
            </a:r>
            <a:r>
              <a:rPr kumimoji="1" lang="en-US" altLang="ja-JP" dirty="0" smtClean="0"/>
              <a:t>(</a:t>
            </a:r>
            <a:r>
              <a:rPr kumimoji="1" lang="ja-JP" altLang="en-US" dirty="0" smtClean="0"/>
              <a:t>ＣＲＵＤ図</a:t>
            </a:r>
            <a:r>
              <a:rPr kumimoji="1" lang="en-US" altLang="ja-JP" dirty="0" smtClean="0"/>
              <a:t>)</a:t>
            </a:r>
            <a:r>
              <a:rPr kumimoji="1" lang="ja-JP" altLang="en-US" dirty="0" smtClean="0"/>
              <a:t>イメージ</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23</a:t>
            </a:fld>
            <a:endParaRPr kumimoji="1" lang="ja-JP" alt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993" y="2132856"/>
            <a:ext cx="8559487" cy="403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0909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③機能設計</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画面</a:t>
            </a:r>
            <a:r>
              <a:rPr lang="ja-JP" altLang="en-US" dirty="0"/>
              <a:t>設計書</a:t>
            </a:r>
            <a:r>
              <a:rPr kumimoji="1" lang="ja-JP" altLang="en-US" dirty="0" smtClean="0"/>
              <a:t>の各部品に必要な処理を検討します。</a:t>
            </a:r>
            <a:endParaRPr kumimoji="1" lang="en-US" altLang="ja-JP" dirty="0" smtClean="0"/>
          </a:p>
          <a:p>
            <a:r>
              <a:rPr lang="ja-JP" altLang="en-US" dirty="0" smtClean="0"/>
              <a:t>今回の成果物は</a:t>
            </a:r>
            <a:r>
              <a:rPr lang="ja-JP" altLang="en-US" dirty="0" smtClean="0">
                <a:solidFill>
                  <a:srgbClr val="FF0000"/>
                </a:solidFill>
              </a:rPr>
              <a:t>機能設計書</a:t>
            </a:r>
            <a:r>
              <a:rPr lang="ja-JP" altLang="en-US" dirty="0" smtClean="0"/>
              <a:t>となります。</a:t>
            </a:r>
            <a:endParaRPr lang="en-US" altLang="ja-JP" dirty="0" smtClean="0"/>
          </a:p>
          <a:p>
            <a:r>
              <a:rPr lang="ja-JP" altLang="en-US" dirty="0"/>
              <a:t>機能</a:t>
            </a:r>
            <a:r>
              <a:rPr lang="ja-JP" altLang="en-US" dirty="0" smtClean="0"/>
              <a:t>設計書のスタイルは問いませんが、</a:t>
            </a:r>
            <a:r>
              <a:rPr lang="en-US" altLang="ja-JP" dirty="0"/>
              <a:t> </a:t>
            </a:r>
            <a:r>
              <a:rPr lang="en-US" altLang="ja-JP" dirty="0" smtClean="0"/>
              <a:t>Excel</a:t>
            </a:r>
            <a:r>
              <a:rPr lang="ja-JP" altLang="en-US" dirty="0" smtClean="0"/>
              <a:t>で画面毎・部品毎に必要な処理をリストしていく方法がやりやすいと思います。</a:t>
            </a:r>
            <a:endParaRPr lang="en-US" altLang="ja-JP" dirty="0" smtClean="0"/>
          </a:p>
          <a:p>
            <a:r>
              <a:rPr lang="ja-JP" altLang="en-US" dirty="0" smtClean="0"/>
              <a:t>詳細に記述するほど開発フェーズでやることが明確になるため後あと楽になりますが、作業ボリュームも多いので、時間をみて記述粒度を調整して下さい。</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24</a:t>
            </a:fld>
            <a:endParaRPr kumimoji="1" lang="ja-JP" altLang="en-US"/>
          </a:p>
        </p:txBody>
      </p:sp>
    </p:spTree>
    <p:extLst>
      <p:ext uri="{BB962C8B-B14F-4D97-AF65-F5344CB8AC3E}">
        <p14:creationId xmlns:p14="http://schemas.microsoft.com/office/powerpoint/2010/main" val="2609474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③機能設計</a:t>
            </a:r>
            <a:endParaRPr kumimoji="1" lang="ja-JP" altLang="en-US" dirty="0"/>
          </a:p>
        </p:txBody>
      </p:sp>
      <p:sp>
        <p:nvSpPr>
          <p:cNvPr id="3" name="コンテンツ プレースホルダー 2"/>
          <p:cNvSpPr>
            <a:spLocks noGrp="1"/>
          </p:cNvSpPr>
          <p:nvPr>
            <p:ph idx="1"/>
          </p:nvPr>
        </p:nvSpPr>
        <p:spPr>
          <a:xfrm>
            <a:off x="755576" y="2060848"/>
            <a:ext cx="7776863" cy="3450696"/>
          </a:xfrm>
        </p:spPr>
        <p:txBody>
          <a:bodyPr>
            <a:normAutofit fontScale="92500" lnSpcReduction="20000"/>
          </a:bodyPr>
          <a:lstStyle/>
          <a:p>
            <a:pPr marL="0" indent="0">
              <a:buNone/>
            </a:pPr>
            <a:r>
              <a:rPr lang="en-US" altLang="ja-JP" dirty="0"/>
              <a:t>【</a:t>
            </a:r>
            <a:r>
              <a:rPr lang="ja-JP" altLang="en-US" dirty="0"/>
              <a:t>チェックポイント</a:t>
            </a:r>
            <a:r>
              <a:rPr lang="en-US" altLang="ja-JP" dirty="0"/>
              <a:t>】</a:t>
            </a:r>
            <a:r>
              <a:rPr lang="ja-JP" altLang="en-US" dirty="0"/>
              <a:t/>
            </a:r>
            <a:br>
              <a:rPr lang="ja-JP" altLang="en-US" dirty="0"/>
            </a:br>
            <a:endParaRPr lang="en-US" altLang="ja-JP" dirty="0" smtClean="0"/>
          </a:p>
          <a:p>
            <a:r>
              <a:rPr lang="ja-JP" altLang="en-US" dirty="0" smtClean="0"/>
              <a:t>イベント</a:t>
            </a:r>
            <a:r>
              <a:rPr lang="ja-JP" altLang="en-US" dirty="0"/>
              <a:t>の発生を伴う全ての画面項目が網羅されているか</a:t>
            </a:r>
            <a:r>
              <a:rPr lang="ja-JP" altLang="en-US" dirty="0" smtClean="0"/>
              <a:t>。</a:t>
            </a:r>
            <a:endParaRPr lang="en-US" altLang="ja-JP" dirty="0" smtClean="0"/>
          </a:p>
          <a:p>
            <a:r>
              <a:rPr lang="ja-JP" altLang="en-US" dirty="0" smtClean="0"/>
              <a:t>各入力</a:t>
            </a:r>
            <a:r>
              <a:rPr lang="ja-JP" altLang="en-US" dirty="0"/>
              <a:t>項目の初期値について考慮されているか</a:t>
            </a:r>
            <a:r>
              <a:rPr lang="ja-JP" altLang="en-US" dirty="0" smtClean="0"/>
              <a:t>。</a:t>
            </a:r>
            <a:endParaRPr lang="en-US" altLang="ja-JP" dirty="0" smtClean="0"/>
          </a:p>
          <a:p>
            <a:r>
              <a:rPr lang="ja-JP" altLang="en-US" dirty="0" smtClean="0"/>
              <a:t>入力</a:t>
            </a:r>
            <a:r>
              <a:rPr lang="ja-JP" altLang="en-US" dirty="0"/>
              <a:t>項目のバリデーション（入力検証）について考慮</a:t>
            </a:r>
            <a:r>
              <a:rPr lang="ja-JP" altLang="en-US" dirty="0" smtClean="0"/>
              <a:t>されて</a:t>
            </a:r>
            <a:r>
              <a:rPr lang="ja-JP" altLang="en-US" dirty="0"/>
              <a:t>いるか</a:t>
            </a:r>
            <a:r>
              <a:rPr lang="ja-JP" altLang="en-US" dirty="0" smtClean="0"/>
              <a:t>。</a:t>
            </a:r>
            <a:endParaRPr lang="en-US" altLang="ja-JP" dirty="0" smtClean="0"/>
          </a:p>
          <a:p>
            <a:r>
              <a:rPr lang="ja-JP" altLang="en-US" dirty="0" smtClean="0"/>
              <a:t>異常</a:t>
            </a:r>
            <a:r>
              <a:rPr lang="ja-JP" altLang="en-US" dirty="0"/>
              <a:t>発生時の処理について考慮されているか。</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25</a:t>
            </a:fld>
            <a:endParaRPr kumimoji="1" lang="ja-JP" altLang="en-US"/>
          </a:p>
        </p:txBody>
      </p:sp>
    </p:spTree>
    <p:extLst>
      <p:ext uri="{BB962C8B-B14F-4D97-AF65-F5344CB8AC3E}">
        <p14:creationId xmlns:p14="http://schemas.microsoft.com/office/powerpoint/2010/main" val="909789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③機能設計</a:t>
            </a:r>
            <a:endParaRPr kumimoji="1" lang="ja-JP" altLang="en-US" dirty="0"/>
          </a:p>
        </p:txBody>
      </p:sp>
      <p:sp>
        <p:nvSpPr>
          <p:cNvPr id="3" name="コンテンツ プレースホルダー 2"/>
          <p:cNvSpPr>
            <a:spLocks noGrp="1"/>
          </p:cNvSpPr>
          <p:nvPr>
            <p:ph idx="1"/>
          </p:nvPr>
        </p:nvSpPr>
        <p:spPr>
          <a:xfrm>
            <a:off x="539552" y="1556792"/>
            <a:ext cx="8280920" cy="4608512"/>
          </a:xfrm>
        </p:spPr>
        <p:txBody>
          <a:bodyPr>
            <a:noAutofit/>
          </a:bodyPr>
          <a:lstStyle/>
          <a:p>
            <a:pPr marL="0" indent="0">
              <a:buNone/>
            </a:pPr>
            <a:r>
              <a:rPr lang="en-US" altLang="ja-JP" sz="1900" dirty="0"/>
              <a:t>【</a:t>
            </a:r>
            <a:r>
              <a:rPr lang="ja-JP" altLang="en-US" sz="1900" dirty="0"/>
              <a:t>主な項目</a:t>
            </a:r>
            <a:r>
              <a:rPr lang="en-US" altLang="ja-JP" sz="1900" dirty="0" smtClean="0"/>
              <a:t>】</a:t>
            </a:r>
            <a:endParaRPr lang="en-US" altLang="ja-JP" sz="1900" dirty="0"/>
          </a:p>
          <a:p>
            <a:pPr>
              <a:spcAft>
                <a:spcPts val="600"/>
              </a:spcAft>
            </a:pPr>
            <a:r>
              <a:rPr lang="ja-JP" altLang="en-US" sz="1900" dirty="0" smtClean="0"/>
              <a:t>入力元（</a:t>
            </a:r>
            <a:r>
              <a:rPr lang="ja-JP" altLang="en-US" sz="1900" dirty="0"/>
              <a:t>画面、ファイル、データベース</a:t>
            </a:r>
            <a:r>
              <a:rPr lang="ja-JP" altLang="en-US" sz="1900" dirty="0" smtClean="0"/>
              <a:t>、他</a:t>
            </a:r>
            <a:r>
              <a:rPr lang="ja-JP" altLang="en-US" sz="1900" dirty="0"/>
              <a:t>のプログラムなど</a:t>
            </a:r>
            <a:r>
              <a:rPr lang="ja-JP" altLang="en-US" sz="1900" dirty="0" smtClean="0"/>
              <a:t>）</a:t>
            </a:r>
            <a:endParaRPr lang="en-US" altLang="ja-JP" sz="1900" dirty="0" smtClean="0"/>
          </a:p>
          <a:p>
            <a:pPr>
              <a:spcAft>
                <a:spcPts val="600"/>
              </a:spcAft>
            </a:pPr>
            <a:r>
              <a:rPr lang="ja-JP" altLang="en-US" sz="1900" dirty="0" smtClean="0"/>
              <a:t>入力項目</a:t>
            </a:r>
            <a:endParaRPr lang="en-US" altLang="ja-JP" sz="1900" dirty="0" smtClean="0"/>
          </a:p>
          <a:p>
            <a:pPr>
              <a:spcAft>
                <a:spcPts val="600"/>
              </a:spcAft>
            </a:pPr>
            <a:r>
              <a:rPr lang="ja-JP" altLang="en-US" sz="1900" dirty="0" smtClean="0"/>
              <a:t>出力先（</a:t>
            </a:r>
            <a:r>
              <a:rPr lang="ja-JP" altLang="en-US" sz="1900" dirty="0"/>
              <a:t>画面、ファイル、データベース</a:t>
            </a:r>
            <a:r>
              <a:rPr lang="ja-JP" altLang="en-US" sz="1900" dirty="0" smtClean="0"/>
              <a:t>、他</a:t>
            </a:r>
            <a:r>
              <a:rPr lang="ja-JP" altLang="en-US" sz="1900" dirty="0"/>
              <a:t>のプログラム、帳票など</a:t>
            </a:r>
            <a:r>
              <a:rPr lang="ja-JP" altLang="en-US" sz="1900" dirty="0" smtClean="0"/>
              <a:t>）</a:t>
            </a:r>
            <a:endParaRPr lang="en-US" altLang="ja-JP" sz="1900" dirty="0" smtClean="0"/>
          </a:p>
          <a:p>
            <a:pPr>
              <a:spcAft>
                <a:spcPts val="600"/>
              </a:spcAft>
            </a:pPr>
            <a:r>
              <a:rPr lang="ja-JP" altLang="en-US" sz="1900" dirty="0" smtClean="0"/>
              <a:t>出力項目</a:t>
            </a:r>
            <a:endParaRPr lang="en-US" altLang="ja-JP" sz="1900" dirty="0" smtClean="0"/>
          </a:p>
          <a:p>
            <a:pPr>
              <a:spcAft>
                <a:spcPts val="600"/>
              </a:spcAft>
            </a:pPr>
            <a:r>
              <a:rPr lang="ja-JP" altLang="en-US" sz="1900" dirty="0" smtClean="0"/>
              <a:t>バリデーション処理</a:t>
            </a:r>
            <a:endParaRPr lang="en-US" altLang="ja-JP" sz="1900" dirty="0" smtClean="0"/>
          </a:p>
          <a:p>
            <a:pPr>
              <a:spcAft>
                <a:spcPts val="600"/>
              </a:spcAft>
            </a:pPr>
            <a:r>
              <a:rPr lang="ja-JP" altLang="en-US" sz="1900" dirty="0" smtClean="0"/>
              <a:t>エラー処理</a:t>
            </a:r>
            <a:endParaRPr lang="en-US" altLang="ja-JP" sz="1900" dirty="0" smtClean="0"/>
          </a:p>
          <a:p>
            <a:pPr>
              <a:spcAft>
                <a:spcPts val="600"/>
              </a:spcAft>
            </a:pPr>
            <a:r>
              <a:rPr lang="ja-JP" altLang="en-US" sz="1900" dirty="0" smtClean="0"/>
              <a:t>処理</a:t>
            </a:r>
            <a:r>
              <a:rPr lang="ja-JP" altLang="en-US" sz="1900" dirty="0"/>
              <a:t>（イベント）発生の</a:t>
            </a:r>
            <a:r>
              <a:rPr lang="ja-JP" altLang="en-US" sz="1900" dirty="0" smtClean="0"/>
              <a:t>タイミング</a:t>
            </a:r>
            <a:endParaRPr lang="en-US" altLang="ja-JP" sz="1900" dirty="0" smtClean="0"/>
          </a:p>
          <a:p>
            <a:pPr>
              <a:spcAft>
                <a:spcPts val="600"/>
              </a:spcAft>
            </a:pPr>
            <a:r>
              <a:rPr lang="ja-JP" altLang="en-US" sz="1900" dirty="0" smtClean="0"/>
              <a:t>処理</a:t>
            </a:r>
            <a:r>
              <a:rPr lang="ja-JP" altLang="en-US" sz="1900" dirty="0"/>
              <a:t>（動作）の内容</a:t>
            </a:r>
            <a:endParaRPr kumimoji="1" lang="ja-JP" altLang="en-US" sz="19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26</a:t>
            </a:fld>
            <a:endParaRPr kumimoji="1" lang="ja-JP" altLang="en-US"/>
          </a:p>
        </p:txBody>
      </p:sp>
    </p:spTree>
    <p:extLst>
      <p:ext uri="{BB962C8B-B14F-4D97-AF65-F5344CB8AC3E}">
        <p14:creationId xmlns:p14="http://schemas.microsoft.com/office/powerpoint/2010/main" val="386017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③機能設計</a:t>
            </a:r>
            <a:endParaRPr kumimoji="1" lang="ja-JP" altLang="en-US" dirty="0"/>
          </a:p>
        </p:txBody>
      </p:sp>
      <p:sp>
        <p:nvSpPr>
          <p:cNvPr id="3" name="コンテンツ プレースホルダー 2"/>
          <p:cNvSpPr>
            <a:spLocks noGrp="1"/>
          </p:cNvSpPr>
          <p:nvPr>
            <p:ph idx="1"/>
          </p:nvPr>
        </p:nvSpPr>
        <p:spPr>
          <a:xfrm>
            <a:off x="457200" y="1556792"/>
            <a:ext cx="8229600" cy="576064"/>
          </a:xfrm>
        </p:spPr>
        <p:txBody>
          <a:bodyPr>
            <a:normAutofit/>
          </a:bodyPr>
          <a:lstStyle/>
          <a:p>
            <a:r>
              <a:rPr lang="ja-JP" altLang="en-US" dirty="0" smtClean="0"/>
              <a:t>成果物</a:t>
            </a:r>
            <a:r>
              <a:rPr lang="en-US" altLang="ja-JP" dirty="0" smtClean="0"/>
              <a:t>(</a:t>
            </a:r>
            <a:r>
              <a:rPr lang="ja-JP" altLang="en-US" dirty="0" smtClean="0"/>
              <a:t>機能設計書</a:t>
            </a:r>
            <a:r>
              <a:rPr lang="en-US" altLang="ja-JP" dirty="0" smtClean="0"/>
              <a:t>)</a:t>
            </a:r>
            <a:r>
              <a:rPr lang="ja-JP" altLang="en-US" dirty="0" smtClean="0"/>
              <a:t>イメージ</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27</a:t>
            </a:fld>
            <a:endParaRPr kumimoji="1" lang="ja-JP" alt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244" y="2239144"/>
            <a:ext cx="8356436"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3668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p:txBody>
          <a:bodyPr>
            <a:normAutofit/>
          </a:bodyPr>
          <a:lstStyle/>
          <a:p>
            <a:r>
              <a:rPr lang="ja-JP" altLang="en-US" dirty="0" smtClean="0"/>
              <a:t>おさらい</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28</a:t>
            </a:fld>
            <a:endParaRPr kumimoji="1" lang="ja-JP" altLang="en-US"/>
          </a:p>
        </p:txBody>
      </p:sp>
      <p:sp>
        <p:nvSpPr>
          <p:cNvPr id="6" name="コンテンツ プレースホルダー 2"/>
          <p:cNvSpPr txBox="1">
            <a:spLocks/>
          </p:cNvSpPr>
          <p:nvPr/>
        </p:nvSpPr>
        <p:spPr>
          <a:xfrm>
            <a:off x="457200" y="2492896"/>
            <a:ext cx="8229600" cy="3168352"/>
          </a:xfrm>
          <a:prstGeom prst="rect">
            <a:avLst/>
          </a:prstGeom>
        </p:spPr>
        <p:txBody>
          <a:bodyPr vert="horz" lIns="91440" tIns="45720" rIns="91440" bIns="45720" rtlCol="0">
            <a:normAutofit lnSpcReduction="10000"/>
          </a:bodyPr>
          <a:lstStyle>
            <a:lvl1pPr marL="274320" indent="-274320" algn="l" defTabSz="914400" rtl="0" eaLnBrk="1" latinLnBrk="0" hangingPunct="1">
              <a:spcBef>
                <a:spcPct val="20000"/>
              </a:spcBef>
              <a:buClr>
                <a:schemeClr val="accent1"/>
              </a:buClr>
              <a:buSzPct val="100000"/>
              <a:buFont typeface="Symbol" pitchFamily="18" charset="2"/>
              <a:buChar char=""/>
              <a:defRPr kumimoji="1"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kumimoji="1"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kumimoji="1"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kumimoji="1"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kumimoji="1"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9pPr>
          </a:lstStyle>
          <a:p>
            <a:pPr>
              <a:spcAft>
                <a:spcPts val="600"/>
              </a:spcAft>
            </a:pPr>
            <a:r>
              <a:rPr lang="ja-JP" altLang="en-US" sz="3200" dirty="0" smtClean="0"/>
              <a:t>要件定義とは？</a:t>
            </a:r>
            <a:endParaRPr lang="en-US" altLang="ja-JP" sz="3200" dirty="0" smtClean="0"/>
          </a:p>
          <a:p>
            <a:pPr>
              <a:spcAft>
                <a:spcPts val="600"/>
              </a:spcAft>
            </a:pPr>
            <a:r>
              <a:rPr lang="ja-JP" altLang="en-US" sz="3200" dirty="0" smtClean="0"/>
              <a:t>設計とは？</a:t>
            </a:r>
            <a:endParaRPr lang="en-US" altLang="ja-JP" sz="3200" dirty="0" smtClean="0"/>
          </a:p>
          <a:p>
            <a:pPr>
              <a:spcAft>
                <a:spcPts val="600"/>
              </a:spcAft>
            </a:pPr>
            <a:r>
              <a:rPr lang="ja-JP" altLang="en-US" sz="3200" dirty="0"/>
              <a:t>外部設計と</a:t>
            </a:r>
            <a:r>
              <a:rPr lang="ja-JP" altLang="en-US" sz="3200" dirty="0" smtClean="0"/>
              <a:t>は？</a:t>
            </a:r>
            <a:endParaRPr lang="en-US" altLang="ja-JP" sz="3200" dirty="0" smtClean="0"/>
          </a:p>
          <a:p>
            <a:pPr>
              <a:spcAft>
                <a:spcPts val="600"/>
              </a:spcAft>
            </a:pPr>
            <a:r>
              <a:rPr lang="ja-JP" altLang="en-US" sz="3200" dirty="0"/>
              <a:t>内部設計と</a:t>
            </a:r>
            <a:r>
              <a:rPr lang="ja-JP" altLang="en-US" sz="3200" dirty="0" smtClean="0"/>
              <a:t>は？</a:t>
            </a:r>
            <a:endParaRPr lang="en-US" altLang="ja-JP" sz="3200" dirty="0" smtClean="0"/>
          </a:p>
          <a:p>
            <a:pPr>
              <a:spcAft>
                <a:spcPts val="600"/>
              </a:spcAft>
            </a:pPr>
            <a:r>
              <a:rPr lang="ja-JP" altLang="en-US" sz="3200" dirty="0" smtClean="0"/>
              <a:t>何のため？　誰のため？</a:t>
            </a:r>
            <a:endParaRPr lang="ja-JP" altLang="en-US" sz="3200" dirty="0"/>
          </a:p>
        </p:txBody>
      </p:sp>
    </p:spTree>
    <p:extLst>
      <p:ext uri="{BB962C8B-B14F-4D97-AF65-F5344CB8AC3E}">
        <p14:creationId xmlns:p14="http://schemas.microsoft.com/office/powerpoint/2010/main" val="1618838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角丸四角形 2"/>
          <p:cNvSpPr/>
          <p:nvPr/>
        </p:nvSpPr>
        <p:spPr>
          <a:xfrm>
            <a:off x="611560" y="4718631"/>
            <a:ext cx="7920880" cy="1505655"/>
          </a:xfrm>
          <a:prstGeom prst="roundRect">
            <a:avLst/>
          </a:prstGeom>
          <a:noFill/>
          <a:ln>
            <a:solidFill>
              <a:schemeClr val="bg2">
                <a:lumMod val="50000"/>
              </a:schemeClr>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ja-JP" altLang="en-US" sz="2800" dirty="0">
                <a:solidFill>
                  <a:srgbClr val="FF0000"/>
                </a:solidFill>
                <a:latin typeface="HGP創英角ﾎﾟｯﾌﾟ体" panose="040B0A00000000000000" pitchFamily="50" charset="-128"/>
                <a:ea typeface="HGP創英角ﾎﾟｯﾌﾟ体" panose="040B0A00000000000000" pitchFamily="50" charset="-128"/>
              </a:rPr>
              <a:t>チーム（お客様、プログラマ）で仕事をするためのコミュニケーションツール</a:t>
            </a:r>
            <a:endParaRPr lang="en-US" altLang="ja-JP" sz="2800" dirty="0">
              <a:solidFill>
                <a:srgbClr val="FF0000"/>
              </a:solidFill>
              <a:latin typeface="HGP創英角ﾎﾟｯﾌﾟ体" panose="040B0A00000000000000" pitchFamily="50" charset="-128"/>
              <a:ea typeface="HGP創英角ﾎﾟｯﾌﾟ体" panose="040B0A00000000000000" pitchFamily="50" charset="-128"/>
            </a:endParaRPr>
          </a:p>
          <a:p>
            <a:pPr marL="342900" indent="-342900">
              <a:buFont typeface="Arial" panose="020B0604020202020204" pitchFamily="34" charset="0"/>
              <a:buChar char="•"/>
            </a:pPr>
            <a:r>
              <a:rPr lang="ja-JP" altLang="en-US" sz="2800" dirty="0">
                <a:solidFill>
                  <a:srgbClr val="FF0000"/>
                </a:solidFill>
                <a:latin typeface="HGP創英角ﾎﾟｯﾌﾟ体" panose="040B0A00000000000000" pitchFamily="50" charset="-128"/>
                <a:ea typeface="HGP創英角ﾎﾟｯﾌﾟ体" panose="040B0A00000000000000" pitchFamily="50" charset="-128"/>
              </a:rPr>
              <a:t>あいまいさを極力</a:t>
            </a:r>
            <a:r>
              <a:rPr lang="ja-JP" altLang="en-US" sz="2800" dirty="0" smtClean="0">
                <a:solidFill>
                  <a:srgbClr val="FF0000"/>
                </a:solidFill>
                <a:latin typeface="HGP創英角ﾎﾟｯﾌﾟ体" panose="040B0A00000000000000" pitchFamily="50" charset="-128"/>
                <a:ea typeface="HGP創英角ﾎﾟｯﾌﾟ体" panose="040B0A00000000000000" pitchFamily="50" charset="-128"/>
              </a:rPr>
              <a:t>排除</a:t>
            </a:r>
            <a:endParaRPr lang="en-US" altLang="ja-JP" sz="2800" dirty="0">
              <a:solidFill>
                <a:srgbClr val="FF0000"/>
              </a:solidFill>
              <a:latin typeface="HGP創英角ﾎﾟｯﾌﾟ体" panose="040B0A00000000000000" pitchFamily="50" charset="-128"/>
              <a:ea typeface="HGP創英角ﾎﾟｯﾌﾟ体" panose="040B0A00000000000000" pitchFamily="50" charset="-128"/>
            </a:endParaRPr>
          </a:p>
        </p:txBody>
      </p:sp>
      <p:sp>
        <p:nvSpPr>
          <p:cNvPr id="5" name="タイトル 1"/>
          <p:cNvSpPr>
            <a:spLocks noGrp="1"/>
          </p:cNvSpPr>
          <p:nvPr>
            <p:ph type="title"/>
          </p:nvPr>
        </p:nvSpPr>
        <p:spPr/>
        <p:txBody>
          <a:bodyPr>
            <a:normAutofit/>
          </a:bodyPr>
          <a:lstStyle/>
          <a:p>
            <a:r>
              <a:rPr lang="ja-JP" altLang="en-US" dirty="0" smtClean="0"/>
              <a:t>おさらい</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29</a:t>
            </a:fld>
            <a:endParaRPr kumimoji="1" lang="ja-JP" altLang="en-US"/>
          </a:p>
        </p:txBody>
      </p:sp>
      <p:sp>
        <p:nvSpPr>
          <p:cNvPr id="6" name="コンテンツ プレースホルダー 2"/>
          <p:cNvSpPr txBox="1">
            <a:spLocks/>
          </p:cNvSpPr>
          <p:nvPr/>
        </p:nvSpPr>
        <p:spPr>
          <a:xfrm>
            <a:off x="457200" y="1600200"/>
            <a:ext cx="8229600" cy="2692896"/>
          </a:xfrm>
          <a:prstGeom prst="rect">
            <a:avLst/>
          </a:prstGeom>
        </p:spPr>
        <p:txBody>
          <a:bodyPr vert="horz" lIns="91440" tIns="45720" rIns="91440" bIns="45720" rtlCol="0">
            <a:normAutofit fontScale="77500" lnSpcReduction="20000"/>
          </a:bodyPr>
          <a:lstStyle>
            <a:lvl1pPr marL="274320" indent="-274320" algn="l" defTabSz="914400" rtl="0" eaLnBrk="1" latinLnBrk="0" hangingPunct="1">
              <a:spcBef>
                <a:spcPct val="20000"/>
              </a:spcBef>
              <a:buClr>
                <a:schemeClr val="accent1"/>
              </a:buClr>
              <a:buSzPct val="100000"/>
              <a:buFont typeface="Symbol" pitchFamily="18" charset="2"/>
              <a:buChar char=""/>
              <a:defRPr kumimoji="1"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kumimoji="1"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kumimoji="1"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kumimoji="1"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kumimoji="1"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9pPr>
          </a:lstStyle>
          <a:p>
            <a:pPr marL="0" indent="0">
              <a:buNone/>
            </a:pPr>
            <a:r>
              <a:rPr lang="ja-JP" altLang="en-US" sz="3200" dirty="0" smtClean="0"/>
              <a:t>設計（書）とは？　何</a:t>
            </a:r>
            <a:r>
              <a:rPr lang="ja-JP" altLang="en-US" sz="3200" dirty="0"/>
              <a:t>のため？　誰のため</a:t>
            </a:r>
            <a:r>
              <a:rPr lang="ja-JP" altLang="en-US" sz="3200" dirty="0" smtClean="0"/>
              <a:t>？</a:t>
            </a:r>
            <a:endParaRPr lang="en-US" altLang="ja-JP" sz="3200" dirty="0" smtClean="0"/>
          </a:p>
          <a:p>
            <a:pPr marL="0" indent="0">
              <a:buNone/>
            </a:pPr>
            <a:endParaRPr lang="en-US" altLang="ja-JP" sz="3200" dirty="0" smtClean="0"/>
          </a:p>
          <a:p>
            <a:r>
              <a:rPr lang="ja-JP" altLang="en-US" sz="3200" dirty="0" smtClean="0"/>
              <a:t>要件を仕様（設計書）に変換する。</a:t>
            </a:r>
            <a:endParaRPr lang="en-US" altLang="ja-JP" sz="3200" dirty="0" smtClean="0"/>
          </a:p>
          <a:p>
            <a:r>
              <a:rPr lang="ja-JP" altLang="en-US" sz="3200" dirty="0" smtClean="0"/>
              <a:t>システムの具体的な動作を決める作業。</a:t>
            </a:r>
            <a:endParaRPr lang="en-US" altLang="ja-JP" sz="3200" dirty="0" smtClean="0"/>
          </a:p>
          <a:p>
            <a:r>
              <a:rPr lang="ja-JP" altLang="en-US" sz="3200" dirty="0"/>
              <a:t>共同</a:t>
            </a:r>
            <a:r>
              <a:rPr lang="ja-JP" altLang="en-US" sz="3200" dirty="0" smtClean="0"/>
              <a:t>で</a:t>
            </a:r>
            <a:r>
              <a:rPr lang="ja-JP" altLang="en-US" sz="3200" dirty="0"/>
              <a:t>開発する</a:t>
            </a:r>
            <a:r>
              <a:rPr lang="ja-JP" altLang="en-US" sz="3200" dirty="0" smtClean="0"/>
              <a:t>ため</a:t>
            </a:r>
            <a:endParaRPr lang="en-US" altLang="ja-JP" sz="3200" dirty="0" smtClean="0"/>
          </a:p>
          <a:p>
            <a:r>
              <a:rPr lang="ja-JP" altLang="en-US" sz="3200" dirty="0" smtClean="0"/>
              <a:t>品質の検証のため</a:t>
            </a:r>
            <a:endParaRPr lang="en-US" altLang="ja-JP" sz="3200" dirty="0" smtClean="0"/>
          </a:p>
          <a:p>
            <a:r>
              <a:rPr lang="ja-JP" altLang="en-US" sz="3200" dirty="0" smtClean="0"/>
              <a:t>保守のため</a:t>
            </a:r>
            <a:endParaRPr lang="en-US" altLang="ja-JP" sz="3200" dirty="0" smtClean="0"/>
          </a:p>
        </p:txBody>
      </p:sp>
      <p:sp>
        <p:nvSpPr>
          <p:cNvPr id="2" name="下矢印 1"/>
          <p:cNvSpPr/>
          <p:nvPr/>
        </p:nvSpPr>
        <p:spPr>
          <a:xfrm>
            <a:off x="4139952" y="4005064"/>
            <a:ext cx="864096" cy="792088"/>
          </a:xfrm>
          <a:prstGeom prst="down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2857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目標</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20000"/>
              </a:lnSpc>
              <a:spcAft>
                <a:spcPts val="0"/>
              </a:spcAft>
            </a:pPr>
            <a:r>
              <a:rPr lang="ja-JP" altLang="en-US" sz="2800" dirty="0"/>
              <a:t>お客様に提供</a:t>
            </a:r>
            <a:r>
              <a:rPr lang="ja-JP" altLang="en-US" sz="2800" dirty="0" smtClean="0"/>
              <a:t>するシステムを</a:t>
            </a:r>
            <a:r>
              <a:rPr lang="ja-JP" altLang="en-US" sz="2800" dirty="0" smtClean="0">
                <a:solidFill>
                  <a:srgbClr val="FF0000"/>
                </a:solidFill>
              </a:rPr>
              <a:t>システム内部でどのように実現するか</a:t>
            </a:r>
            <a:r>
              <a:rPr lang="ja-JP" altLang="en-US" sz="2800" dirty="0" smtClean="0"/>
              <a:t>を決定する。</a:t>
            </a:r>
            <a:endParaRPr lang="en-US" altLang="ja-JP" sz="2800" dirty="0" smtClean="0"/>
          </a:p>
          <a:p>
            <a:pPr>
              <a:lnSpc>
                <a:spcPct val="120000"/>
              </a:lnSpc>
              <a:spcAft>
                <a:spcPts val="0"/>
              </a:spcAft>
            </a:pPr>
            <a:endParaRPr lang="en-US" altLang="ja-JP" sz="2800" dirty="0" smtClean="0"/>
          </a:p>
          <a:p>
            <a:pPr>
              <a:lnSpc>
                <a:spcPct val="120000"/>
              </a:lnSpc>
              <a:spcAft>
                <a:spcPts val="0"/>
              </a:spcAft>
            </a:pPr>
            <a:r>
              <a:rPr lang="ja-JP" altLang="en-US" sz="2800" dirty="0" smtClean="0"/>
              <a:t>具体的には・・・</a:t>
            </a:r>
            <a:endParaRPr lang="en-US" altLang="ja-JP" sz="2800" dirty="0"/>
          </a:p>
          <a:p>
            <a:pPr>
              <a:lnSpc>
                <a:spcPct val="120000"/>
              </a:lnSpc>
              <a:spcAft>
                <a:spcPts val="0"/>
              </a:spcAft>
            </a:pPr>
            <a:endParaRPr lang="en-US" altLang="ja-JP" sz="2800" dirty="0" smtClean="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a:t>
            </a:fld>
            <a:endParaRPr kumimoji="1" lang="ja-JP" altLang="en-US"/>
          </a:p>
        </p:txBody>
      </p:sp>
    </p:spTree>
    <p:extLst>
      <p:ext uri="{BB962C8B-B14F-4D97-AF65-F5344CB8AC3E}">
        <p14:creationId xmlns:p14="http://schemas.microsoft.com/office/powerpoint/2010/main" val="342514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目標</a:t>
            </a:r>
            <a:endParaRPr kumimoji="1" lang="ja-JP" altLang="en-US" dirty="0"/>
          </a:p>
        </p:txBody>
      </p:sp>
      <p:sp>
        <p:nvSpPr>
          <p:cNvPr id="3" name="コンテンツ プレースホルダー 2"/>
          <p:cNvSpPr>
            <a:spLocks noGrp="1"/>
          </p:cNvSpPr>
          <p:nvPr>
            <p:ph idx="1"/>
          </p:nvPr>
        </p:nvSpPr>
        <p:spPr>
          <a:xfrm>
            <a:off x="395536" y="1628800"/>
            <a:ext cx="8352928" cy="2160240"/>
          </a:xfrm>
        </p:spPr>
        <p:txBody>
          <a:bodyPr>
            <a:noAutofit/>
          </a:bodyPr>
          <a:lstStyle/>
          <a:p>
            <a:pPr>
              <a:spcAft>
                <a:spcPts val="0"/>
              </a:spcAft>
            </a:pPr>
            <a:r>
              <a:rPr lang="ja-JP" altLang="en-US" sz="2700" dirty="0"/>
              <a:t>開発工程における内部設計の概要及び実施工程について説明できるようになる。</a:t>
            </a:r>
          </a:p>
          <a:p>
            <a:pPr>
              <a:spcAft>
                <a:spcPts val="0"/>
              </a:spcAft>
            </a:pPr>
            <a:r>
              <a:rPr lang="ja-JP" altLang="en-US" sz="2700" dirty="0"/>
              <a:t>内部設計時の各成果物のインプットとアウトプットを理解し、実際に成果物を作成する</a:t>
            </a:r>
            <a:r>
              <a:rPr lang="ja-JP" altLang="en-US" sz="2700" dirty="0" smtClean="0"/>
              <a:t>。</a:t>
            </a:r>
            <a:endParaRPr lang="ja-JP" altLang="en-US" sz="27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4</a:t>
            </a:fld>
            <a:endParaRPr kumimoji="1" lang="ja-JP" altLang="en-US"/>
          </a:p>
        </p:txBody>
      </p:sp>
      <p:sp>
        <p:nvSpPr>
          <p:cNvPr id="5" name="コンテンツ プレースホルダー 2"/>
          <p:cNvSpPr txBox="1">
            <a:spLocks/>
          </p:cNvSpPr>
          <p:nvPr/>
        </p:nvSpPr>
        <p:spPr>
          <a:xfrm>
            <a:off x="611560" y="3789040"/>
            <a:ext cx="3312368" cy="2808312"/>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kumimoji="1"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kumimoji="1"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kumimoji="1"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kumimoji="1"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kumimoji="1"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9pPr>
          </a:lstStyle>
          <a:p>
            <a:pPr>
              <a:lnSpc>
                <a:spcPct val="120000"/>
              </a:lnSpc>
            </a:pPr>
            <a:r>
              <a:rPr lang="ja-JP" altLang="en-US" sz="2000" dirty="0" smtClean="0"/>
              <a:t>外部設計の成果物</a:t>
            </a:r>
            <a:endParaRPr lang="en-US" altLang="ja-JP" sz="2000" dirty="0" smtClean="0"/>
          </a:p>
          <a:p>
            <a:pPr lvl="1">
              <a:lnSpc>
                <a:spcPct val="120000"/>
              </a:lnSpc>
            </a:pPr>
            <a:r>
              <a:rPr lang="ja-JP" altLang="en-US" sz="1700" dirty="0" smtClean="0"/>
              <a:t>画面一覧</a:t>
            </a:r>
            <a:endParaRPr lang="en-US" altLang="ja-JP" sz="1700" dirty="0" smtClean="0"/>
          </a:p>
          <a:p>
            <a:pPr lvl="1">
              <a:lnSpc>
                <a:spcPct val="120000"/>
              </a:lnSpc>
            </a:pPr>
            <a:r>
              <a:rPr lang="ja-JP" altLang="en-US" sz="1700" dirty="0" smtClean="0"/>
              <a:t>画面レイアウト</a:t>
            </a:r>
            <a:endParaRPr lang="en-US" altLang="ja-JP" sz="1700" dirty="0" smtClean="0"/>
          </a:p>
          <a:p>
            <a:pPr lvl="1">
              <a:lnSpc>
                <a:spcPct val="120000"/>
              </a:lnSpc>
            </a:pPr>
            <a:r>
              <a:rPr lang="ja-JP" altLang="en-US" sz="1700" dirty="0" smtClean="0"/>
              <a:t>画面遷移図</a:t>
            </a:r>
            <a:endParaRPr lang="en-US" altLang="ja-JP" sz="1700" dirty="0" smtClean="0"/>
          </a:p>
          <a:p>
            <a:pPr marL="301943" lvl="1" indent="0">
              <a:lnSpc>
                <a:spcPct val="120000"/>
              </a:lnSpc>
              <a:buNone/>
            </a:pPr>
            <a:r>
              <a:rPr lang="ja-JP" altLang="en-US" sz="1700" dirty="0" smtClean="0"/>
              <a:t>・・・・・</a:t>
            </a:r>
            <a:endParaRPr lang="en-US" altLang="ja-JP" sz="1700" dirty="0" smtClean="0"/>
          </a:p>
        </p:txBody>
      </p:sp>
      <p:sp>
        <p:nvSpPr>
          <p:cNvPr id="6" name="コンテンツ プレースホルダー 2"/>
          <p:cNvSpPr txBox="1">
            <a:spLocks/>
          </p:cNvSpPr>
          <p:nvPr/>
        </p:nvSpPr>
        <p:spPr>
          <a:xfrm>
            <a:off x="3995936" y="3789040"/>
            <a:ext cx="3456384" cy="2808312"/>
          </a:xfrm>
          <a:prstGeom prst="rect">
            <a:avLst/>
          </a:prstGeom>
        </p:spPr>
        <p:txBody>
          <a:bodyPr vert="horz" lIns="91440" tIns="45720" rIns="91440" bIns="45720" rtlCol="0">
            <a:normAutofit fontScale="92500" lnSpcReduction="10000"/>
          </a:bodyPr>
          <a:lstStyle>
            <a:lvl1pPr marL="274320" indent="-274320" algn="l" defTabSz="914400" rtl="0" eaLnBrk="1" latinLnBrk="0" hangingPunct="1">
              <a:spcBef>
                <a:spcPct val="20000"/>
              </a:spcBef>
              <a:buClr>
                <a:schemeClr val="accent1"/>
              </a:buClr>
              <a:buSzPct val="100000"/>
              <a:buFont typeface="Symbol" pitchFamily="18" charset="2"/>
              <a:buChar char=""/>
              <a:defRPr kumimoji="1"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kumimoji="1"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kumimoji="1"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kumimoji="1"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kumimoji="1"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9pPr>
          </a:lstStyle>
          <a:p>
            <a:pPr>
              <a:lnSpc>
                <a:spcPct val="120000"/>
              </a:lnSpc>
            </a:pPr>
            <a:r>
              <a:rPr lang="ja-JP" altLang="en-US" sz="2000" dirty="0" smtClean="0"/>
              <a:t>内部設計の成果物</a:t>
            </a:r>
            <a:endParaRPr lang="en-US" altLang="ja-JP" sz="2000" dirty="0" smtClean="0"/>
          </a:p>
          <a:p>
            <a:pPr lvl="1">
              <a:lnSpc>
                <a:spcPct val="120000"/>
              </a:lnSpc>
            </a:pPr>
            <a:r>
              <a:rPr lang="ja-JP" altLang="en-US" sz="1800" dirty="0" smtClean="0">
                <a:solidFill>
                  <a:srgbClr val="FF0000"/>
                </a:solidFill>
              </a:rPr>
              <a:t>テーブル定義</a:t>
            </a:r>
            <a:endParaRPr lang="en-US" altLang="ja-JP" sz="1800" dirty="0" smtClean="0">
              <a:solidFill>
                <a:srgbClr val="FF0000"/>
              </a:solidFill>
            </a:endParaRPr>
          </a:p>
          <a:p>
            <a:pPr lvl="1">
              <a:lnSpc>
                <a:spcPct val="120000"/>
              </a:lnSpc>
            </a:pPr>
            <a:r>
              <a:rPr lang="ja-JP" altLang="en-US" sz="1800" dirty="0" smtClean="0">
                <a:solidFill>
                  <a:srgbClr val="FF0000"/>
                </a:solidFill>
              </a:rPr>
              <a:t>ＥＲ図</a:t>
            </a:r>
            <a:endParaRPr lang="en-US" altLang="ja-JP" sz="1800" dirty="0" smtClean="0">
              <a:solidFill>
                <a:srgbClr val="FF0000"/>
              </a:solidFill>
            </a:endParaRPr>
          </a:p>
          <a:p>
            <a:pPr lvl="1">
              <a:lnSpc>
                <a:spcPct val="120000"/>
              </a:lnSpc>
            </a:pPr>
            <a:r>
              <a:rPr lang="ja-JP" altLang="en-US" sz="1800" dirty="0" smtClean="0">
                <a:solidFill>
                  <a:srgbClr val="FF0000"/>
                </a:solidFill>
              </a:rPr>
              <a:t>ＣＲＵＤ図</a:t>
            </a:r>
            <a:endParaRPr lang="en-US" altLang="ja-JP" sz="1800" dirty="0" smtClean="0">
              <a:solidFill>
                <a:srgbClr val="FF0000"/>
              </a:solidFill>
            </a:endParaRPr>
          </a:p>
          <a:p>
            <a:pPr lvl="1">
              <a:lnSpc>
                <a:spcPct val="120000"/>
              </a:lnSpc>
            </a:pPr>
            <a:r>
              <a:rPr lang="ja-JP" altLang="en-US" sz="1800" dirty="0" smtClean="0">
                <a:solidFill>
                  <a:srgbClr val="FF0000"/>
                </a:solidFill>
              </a:rPr>
              <a:t>機能設計書</a:t>
            </a:r>
            <a:endParaRPr lang="en-US" altLang="ja-JP" sz="1800" dirty="0" smtClean="0">
              <a:solidFill>
                <a:srgbClr val="FF0000"/>
              </a:solidFill>
            </a:endParaRPr>
          </a:p>
          <a:p>
            <a:pPr lvl="1">
              <a:lnSpc>
                <a:spcPct val="120000"/>
              </a:lnSpc>
            </a:pPr>
            <a:r>
              <a:rPr lang="ja-JP" altLang="en-US" sz="1800" dirty="0"/>
              <a:t>状態</a:t>
            </a:r>
            <a:r>
              <a:rPr lang="ja-JP" altLang="en-US" sz="1800" dirty="0" smtClean="0"/>
              <a:t>遷移図</a:t>
            </a:r>
            <a:endParaRPr lang="en-US" altLang="ja-JP" sz="1800" dirty="0" smtClean="0"/>
          </a:p>
          <a:p>
            <a:pPr lvl="1">
              <a:lnSpc>
                <a:spcPct val="120000"/>
              </a:lnSpc>
            </a:pPr>
            <a:r>
              <a:rPr lang="ja-JP" altLang="en-US" sz="1800" dirty="0"/>
              <a:t>アクティビティ図</a:t>
            </a:r>
            <a:endParaRPr lang="en-US" altLang="ja-JP" sz="1800" dirty="0" smtClean="0"/>
          </a:p>
          <a:p>
            <a:pPr marL="301943" lvl="1" indent="0">
              <a:lnSpc>
                <a:spcPct val="120000"/>
              </a:lnSpc>
              <a:buNone/>
            </a:pPr>
            <a:r>
              <a:rPr lang="ja-JP" altLang="en-US" sz="1800" dirty="0"/>
              <a:t>・・・・</a:t>
            </a:r>
            <a:r>
              <a:rPr lang="ja-JP" altLang="en-US" sz="1800" dirty="0" smtClean="0"/>
              <a:t>・</a:t>
            </a:r>
            <a:endParaRPr lang="en-US" altLang="ja-JP" sz="1800" dirty="0" smtClean="0"/>
          </a:p>
        </p:txBody>
      </p:sp>
      <p:sp>
        <p:nvSpPr>
          <p:cNvPr id="9" name="右中かっこ 8"/>
          <p:cNvSpPr/>
          <p:nvPr/>
        </p:nvSpPr>
        <p:spPr>
          <a:xfrm>
            <a:off x="6300192" y="4246290"/>
            <a:ext cx="360040" cy="1198933"/>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角丸四角形 9"/>
          <p:cNvSpPr/>
          <p:nvPr/>
        </p:nvSpPr>
        <p:spPr>
          <a:xfrm>
            <a:off x="6804248" y="4437112"/>
            <a:ext cx="1296144"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今回の</a:t>
            </a:r>
            <a:endParaRPr kumimoji="1" lang="en-US" altLang="ja-JP" dirty="0" smtClean="0"/>
          </a:p>
          <a:p>
            <a:pPr algn="ctr"/>
            <a:r>
              <a:rPr kumimoji="1" lang="ja-JP" altLang="en-US" dirty="0" smtClean="0"/>
              <a:t>成果物</a:t>
            </a:r>
            <a:endParaRPr kumimoji="1" lang="ja-JP" altLang="en-US" dirty="0"/>
          </a:p>
        </p:txBody>
      </p:sp>
    </p:spTree>
    <p:extLst>
      <p:ext uri="{BB962C8B-B14F-4D97-AF65-F5344CB8AC3E}">
        <p14:creationId xmlns:p14="http://schemas.microsoft.com/office/powerpoint/2010/main" val="2379735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latin typeface="+mj-ea"/>
              </a:rPr>
              <a:t>全体の流れ</a:t>
            </a:r>
            <a:endParaRPr kumimoji="1" lang="ja-JP" altLang="en-US" sz="4000" dirty="0">
              <a:latin typeface="+mj-ea"/>
            </a:endParaRPr>
          </a:p>
        </p:txBody>
      </p:sp>
      <p:sp>
        <p:nvSpPr>
          <p:cNvPr id="3" name="コンテンツ プレースホルダー 2"/>
          <p:cNvSpPr>
            <a:spLocks noGrp="1"/>
          </p:cNvSpPr>
          <p:nvPr>
            <p:ph idx="1"/>
          </p:nvPr>
        </p:nvSpPr>
        <p:spPr/>
        <p:txBody>
          <a:bodyPr>
            <a:noAutofit/>
          </a:bodyPr>
          <a:lstStyle/>
          <a:p>
            <a:pPr marL="822960" lvl="1" indent="-457200">
              <a:buFont typeface="+mj-lt"/>
              <a:buAutoNum type="arabicPeriod"/>
            </a:pPr>
            <a:r>
              <a:rPr lang="ja-JP" altLang="en-US" sz="3000" dirty="0" smtClean="0">
                <a:latin typeface="+mn-ea"/>
              </a:rPr>
              <a:t>設計とは？</a:t>
            </a:r>
            <a:endParaRPr lang="en-US" altLang="ja-JP" sz="3000" dirty="0" smtClean="0">
              <a:latin typeface="+mn-ea"/>
            </a:endParaRPr>
          </a:p>
          <a:p>
            <a:pPr marL="822960" lvl="1" indent="-457200">
              <a:buFont typeface="+mj-lt"/>
              <a:buAutoNum type="arabicPeriod"/>
            </a:pPr>
            <a:r>
              <a:rPr lang="ja-JP" altLang="en-US" sz="3000" dirty="0" smtClean="0">
                <a:latin typeface="+mn-ea"/>
              </a:rPr>
              <a:t>内部設計とは？</a:t>
            </a:r>
            <a:endParaRPr lang="en-US" altLang="ja-JP" sz="3000" dirty="0" smtClean="0">
              <a:latin typeface="+mn-ea"/>
            </a:endParaRPr>
          </a:p>
          <a:p>
            <a:pPr marL="822960" lvl="1" indent="-457200">
              <a:buFont typeface="+mj-lt"/>
              <a:buAutoNum type="arabicPeriod"/>
            </a:pPr>
            <a:r>
              <a:rPr lang="ja-JP" altLang="en-US" sz="3000" dirty="0">
                <a:latin typeface="+mn-ea"/>
              </a:rPr>
              <a:t>内部</a:t>
            </a:r>
            <a:r>
              <a:rPr lang="ja-JP" altLang="en-US" sz="3000" dirty="0" smtClean="0">
                <a:latin typeface="+mn-ea"/>
              </a:rPr>
              <a:t>設計の必要性</a:t>
            </a:r>
            <a:endParaRPr lang="en-US" altLang="ja-JP" sz="3000" dirty="0" smtClean="0">
              <a:latin typeface="+mn-ea"/>
            </a:endParaRPr>
          </a:p>
          <a:p>
            <a:pPr marL="822960" lvl="1" indent="-457200">
              <a:buFont typeface="+mj-lt"/>
              <a:buAutoNum type="arabicPeriod"/>
            </a:pPr>
            <a:r>
              <a:rPr lang="ja-JP" altLang="en-US" sz="3000" dirty="0" smtClean="0">
                <a:latin typeface="+mn-ea"/>
              </a:rPr>
              <a:t>内部設計で行うこと</a:t>
            </a:r>
            <a:endParaRPr lang="en-US" altLang="ja-JP" sz="3000" dirty="0" smtClean="0">
              <a:latin typeface="+mn-ea"/>
            </a:endParaRPr>
          </a:p>
          <a:p>
            <a:pPr marL="822960" lvl="1" indent="-457200">
              <a:buFont typeface="+mj-lt"/>
              <a:buAutoNum type="arabicPeriod"/>
            </a:pPr>
            <a:r>
              <a:rPr lang="ja-JP" altLang="en-US" sz="3000" dirty="0" smtClean="0">
                <a:latin typeface="+mn-ea"/>
              </a:rPr>
              <a:t>やってみよう！</a:t>
            </a:r>
            <a:endParaRPr lang="en-US" altLang="ja-JP" sz="3000" dirty="0">
              <a:latin typeface="+mn-ea"/>
            </a:endParaRPr>
          </a:p>
          <a:p>
            <a:pPr marL="822960" lvl="1" indent="-457200">
              <a:buFont typeface="+mj-lt"/>
              <a:buAutoNum type="arabicPeriod"/>
            </a:pPr>
            <a:r>
              <a:rPr lang="ja-JP" altLang="en-US" sz="3000" dirty="0" smtClean="0">
                <a:latin typeface="+mn-ea"/>
              </a:rPr>
              <a:t>発表！</a:t>
            </a:r>
            <a:endParaRPr lang="en-US" altLang="ja-JP" sz="3000" dirty="0" smtClean="0">
              <a:latin typeface="+mn-ea"/>
            </a:endParaRPr>
          </a:p>
          <a:p>
            <a:pPr marL="365760" lvl="1" indent="0">
              <a:buNone/>
            </a:pPr>
            <a:endParaRPr lang="ja-JP" altLang="ja-JP" sz="3200" dirty="0">
              <a:latin typeface="+mn-ea"/>
            </a:endParaRPr>
          </a:p>
          <a:p>
            <a:pPr marL="457200" indent="-457200">
              <a:buFont typeface="+mj-lt"/>
              <a:buAutoNum type="arabicPeriod"/>
            </a:pPr>
            <a:endParaRPr kumimoji="1" lang="ja-JP" altLang="en-US" sz="3200" dirty="0">
              <a:latin typeface="+mn-ea"/>
            </a:endParaRPr>
          </a:p>
        </p:txBody>
      </p:sp>
      <p:sp>
        <p:nvSpPr>
          <p:cNvPr id="4" name="スライド番号プレースホルダー 3"/>
          <p:cNvSpPr>
            <a:spLocks noGrp="1"/>
          </p:cNvSpPr>
          <p:nvPr>
            <p:ph type="sldNum" sz="quarter" idx="12"/>
          </p:nvPr>
        </p:nvSpPr>
        <p:spPr/>
        <p:txBody>
          <a:bodyPr>
            <a:normAutofit/>
          </a:bodyPr>
          <a:lstStyle/>
          <a:p>
            <a:fld id="{D2D8002D-B5B0-4BAC-B1F6-782DDCCE6D9C}" type="slidenum">
              <a:rPr kumimoji="1" lang="ja-JP" altLang="en-US" smtClean="0"/>
              <a:t>5</a:t>
            </a:fld>
            <a:endParaRPr kumimoji="1" lang="ja-JP" altLang="en-US"/>
          </a:p>
        </p:txBody>
      </p:sp>
    </p:spTree>
    <p:extLst>
      <p:ext uri="{BB962C8B-B14F-4D97-AF65-F5344CB8AC3E}">
        <p14:creationId xmlns:p14="http://schemas.microsoft.com/office/powerpoint/2010/main" val="215088363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１．設計とは？</a:t>
            </a:r>
            <a:endParaRPr kumimoji="1" lang="ja-JP" altLang="en-US" dirty="0"/>
          </a:p>
        </p:txBody>
      </p:sp>
      <p:sp>
        <p:nvSpPr>
          <p:cNvPr id="9" name="コンテンツ プレースホルダー 2"/>
          <p:cNvSpPr>
            <a:spLocks noGrp="1"/>
          </p:cNvSpPr>
          <p:nvPr>
            <p:ph idx="1"/>
          </p:nvPr>
        </p:nvSpPr>
        <p:spPr>
          <a:xfrm>
            <a:off x="971600" y="2852936"/>
            <a:ext cx="7272808" cy="2376264"/>
          </a:xfrm>
        </p:spPr>
        <p:txBody>
          <a:bodyPr>
            <a:noAutofit/>
          </a:bodyPr>
          <a:lstStyle/>
          <a:p>
            <a:r>
              <a:rPr kumimoji="1" lang="ja-JP" altLang="en-US" sz="3000" dirty="0" smtClean="0"/>
              <a:t>設計とは？</a:t>
            </a:r>
            <a:endParaRPr kumimoji="1" lang="en-US" altLang="ja-JP" sz="3000" dirty="0" smtClean="0"/>
          </a:p>
          <a:p>
            <a:pPr marL="0" indent="0">
              <a:buNone/>
            </a:pPr>
            <a:endParaRPr kumimoji="1" lang="en-US" altLang="ja-JP" sz="3000" dirty="0"/>
          </a:p>
          <a:p>
            <a:r>
              <a:rPr lang="ja-JP" altLang="en-US" sz="3000" dirty="0" smtClean="0"/>
              <a:t>何のため？　誰のため？</a:t>
            </a:r>
            <a:endParaRPr kumimoji="1" lang="ja-JP" altLang="en-US" sz="30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6</a:t>
            </a:fld>
            <a:endParaRPr kumimoji="1" lang="ja-JP" altLang="en-US"/>
          </a:p>
        </p:txBody>
      </p:sp>
    </p:spTree>
    <p:extLst>
      <p:ext uri="{BB962C8B-B14F-4D97-AF65-F5344CB8AC3E}">
        <p14:creationId xmlns:p14="http://schemas.microsoft.com/office/powerpoint/2010/main" val="252176553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１．設計とは？</a:t>
            </a:r>
            <a:endParaRPr kumimoji="1" lang="ja-JP" altLang="en-US" dirty="0"/>
          </a:p>
        </p:txBody>
      </p:sp>
      <p:sp>
        <p:nvSpPr>
          <p:cNvPr id="7" name="コンテンツ プレースホルダー 2"/>
          <p:cNvSpPr>
            <a:spLocks noGrp="1"/>
          </p:cNvSpPr>
          <p:nvPr>
            <p:ph idx="1"/>
          </p:nvPr>
        </p:nvSpPr>
        <p:spPr>
          <a:xfrm>
            <a:off x="457200" y="1988840"/>
            <a:ext cx="8229600" cy="2088232"/>
          </a:xfrm>
        </p:spPr>
        <p:txBody>
          <a:bodyPr>
            <a:noAutofit/>
          </a:bodyPr>
          <a:lstStyle/>
          <a:p>
            <a:r>
              <a:rPr kumimoji="1" lang="ja-JP" altLang="en-US" sz="2500" dirty="0" smtClean="0"/>
              <a:t>要件を仕様（設計書）に変換する。</a:t>
            </a:r>
            <a:endParaRPr kumimoji="1" lang="en-US" altLang="ja-JP" sz="2500" dirty="0" smtClean="0"/>
          </a:p>
          <a:p>
            <a:r>
              <a:rPr kumimoji="1" lang="ja-JP" altLang="en-US" sz="2500" dirty="0" smtClean="0"/>
              <a:t>システム開発中の工程のひとつ。</a:t>
            </a:r>
            <a:endParaRPr kumimoji="1" lang="en-US" altLang="ja-JP" sz="2500" dirty="0" smtClean="0"/>
          </a:p>
          <a:p>
            <a:r>
              <a:rPr lang="ja-JP" altLang="en-US" sz="2500" dirty="0" smtClean="0"/>
              <a:t>システムの具体的な動作を決める作業。</a:t>
            </a:r>
            <a:endParaRPr lang="en-US" altLang="ja-JP" sz="2500" dirty="0" smtClean="0"/>
          </a:p>
          <a:p>
            <a:endParaRPr kumimoji="1" lang="en-US" altLang="ja-JP" sz="2500" dirty="0"/>
          </a:p>
          <a:p>
            <a:pPr marL="0" indent="0">
              <a:buNone/>
            </a:pPr>
            <a:endParaRPr kumimoji="1" lang="ja-JP" altLang="en-US" sz="25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7</a:t>
            </a:fld>
            <a:endParaRPr kumimoji="1" lang="ja-JP" altLang="en-US"/>
          </a:p>
        </p:txBody>
      </p:sp>
      <p:grpSp>
        <p:nvGrpSpPr>
          <p:cNvPr id="6" name="グループ化 5"/>
          <p:cNvGrpSpPr/>
          <p:nvPr/>
        </p:nvGrpSpPr>
        <p:grpSpPr>
          <a:xfrm>
            <a:off x="176001" y="4365104"/>
            <a:ext cx="8791998" cy="1874912"/>
            <a:chOff x="176001" y="4005064"/>
            <a:chExt cx="8791998" cy="1874912"/>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001" y="4005064"/>
              <a:ext cx="8791998" cy="1874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正方形/長方形 4"/>
            <p:cNvSpPr/>
            <p:nvPr/>
          </p:nvSpPr>
          <p:spPr>
            <a:xfrm>
              <a:off x="2411760" y="4797152"/>
              <a:ext cx="1152128" cy="1082824"/>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3322868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BL201205-41-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5572" y="2713458"/>
            <a:ext cx="6098916" cy="3163814"/>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kumimoji="1" lang="ja-JP" altLang="en-US" dirty="0" smtClean="0"/>
              <a:t>１．設計とは？</a:t>
            </a:r>
            <a:endParaRPr kumimoji="1" lang="ja-JP" altLang="en-US" dirty="0"/>
          </a:p>
        </p:txBody>
      </p:sp>
      <p:sp>
        <p:nvSpPr>
          <p:cNvPr id="3" name="コンテンツ プレースホルダー 2"/>
          <p:cNvSpPr>
            <a:spLocks noGrp="1"/>
          </p:cNvSpPr>
          <p:nvPr>
            <p:ph idx="1"/>
          </p:nvPr>
        </p:nvSpPr>
        <p:spPr>
          <a:xfrm>
            <a:off x="611560" y="1921370"/>
            <a:ext cx="8229600" cy="4387950"/>
          </a:xfrm>
        </p:spPr>
        <p:txBody>
          <a:bodyPr>
            <a:normAutofit fontScale="85000" lnSpcReduction="20000"/>
          </a:bodyPr>
          <a:lstStyle/>
          <a:p>
            <a:pPr marL="0" indent="0">
              <a:buNone/>
            </a:pPr>
            <a:r>
              <a:rPr lang="ja-JP" altLang="en-US" sz="3200" dirty="0"/>
              <a:t>何のため？　誰のため</a:t>
            </a:r>
            <a:r>
              <a:rPr lang="ja-JP" altLang="en-US" sz="3200" dirty="0" smtClean="0"/>
              <a:t>？</a:t>
            </a:r>
            <a:endParaRPr kumimoji="1" lang="en-US" altLang="ja-JP" sz="3200" dirty="0" smtClean="0"/>
          </a:p>
          <a:p>
            <a:endParaRPr lang="en-US" altLang="ja-JP" sz="3200" dirty="0" smtClean="0"/>
          </a:p>
          <a:p>
            <a:endParaRPr lang="en-US" altLang="ja-JP" sz="3200" dirty="0"/>
          </a:p>
          <a:p>
            <a:endParaRPr kumimoji="1" lang="en-US" altLang="ja-JP" sz="3200" dirty="0" smtClean="0"/>
          </a:p>
          <a:p>
            <a:r>
              <a:rPr lang="ja-JP" altLang="en-US" sz="3200" dirty="0" smtClean="0"/>
              <a:t>保守のため</a:t>
            </a:r>
            <a:endParaRPr lang="en-US" altLang="ja-JP" sz="3200" dirty="0" smtClean="0"/>
          </a:p>
          <a:p>
            <a:r>
              <a:rPr lang="ja-JP" altLang="en-US" sz="3200" dirty="0"/>
              <a:t>品質</a:t>
            </a:r>
            <a:r>
              <a:rPr lang="ja-JP" altLang="en-US" sz="3200" dirty="0" smtClean="0"/>
              <a:t>の検証</a:t>
            </a:r>
            <a:r>
              <a:rPr lang="ja-JP" altLang="en-US" sz="3200" dirty="0"/>
              <a:t>の</a:t>
            </a:r>
            <a:r>
              <a:rPr lang="ja-JP" altLang="en-US" sz="3200" dirty="0" smtClean="0"/>
              <a:t>ため</a:t>
            </a:r>
            <a:endParaRPr lang="en-US" altLang="ja-JP" sz="3200" dirty="0" smtClean="0"/>
          </a:p>
          <a:p>
            <a:r>
              <a:rPr lang="ja-JP" altLang="en-US" sz="3200" dirty="0" smtClean="0"/>
              <a:t>共同</a:t>
            </a:r>
            <a:r>
              <a:rPr lang="ja-JP" altLang="en-US" sz="3200" dirty="0"/>
              <a:t>で開発する</a:t>
            </a:r>
            <a:r>
              <a:rPr lang="ja-JP" altLang="en-US" sz="3200" dirty="0" smtClean="0"/>
              <a:t>ため</a:t>
            </a:r>
            <a:endParaRPr lang="en-US" altLang="ja-JP" sz="32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8</a:t>
            </a:fld>
            <a:endParaRPr kumimoji="1" lang="ja-JP" altLang="en-US"/>
          </a:p>
        </p:txBody>
      </p:sp>
    </p:spTree>
    <p:extLst>
      <p:ext uri="{BB962C8B-B14F-4D97-AF65-F5344CB8AC3E}">
        <p14:creationId xmlns:p14="http://schemas.microsoft.com/office/powerpoint/2010/main" val="14318582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２．内部設計とは何か？</a:t>
            </a:r>
            <a:endParaRPr kumimoji="1" lang="ja-JP" altLang="en-US" sz="4000" dirty="0"/>
          </a:p>
        </p:txBody>
      </p:sp>
      <p:sp>
        <p:nvSpPr>
          <p:cNvPr id="3" name="コンテンツ プレースホルダー 2"/>
          <p:cNvSpPr>
            <a:spLocks noGrp="1"/>
          </p:cNvSpPr>
          <p:nvPr>
            <p:ph idx="1"/>
          </p:nvPr>
        </p:nvSpPr>
        <p:spPr>
          <a:xfrm>
            <a:off x="539552" y="1556792"/>
            <a:ext cx="8064895" cy="5134879"/>
          </a:xfrm>
        </p:spPr>
        <p:txBody>
          <a:bodyPr>
            <a:noAutofit/>
          </a:bodyPr>
          <a:lstStyle/>
          <a:p>
            <a:pPr>
              <a:lnSpc>
                <a:spcPct val="140000"/>
              </a:lnSpc>
            </a:pPr>
            <a:r>
              <a:rPr lang="ja-JP" altLang="en-US" sz="2700" dirty="0" smtClean="0"/>
              <a:t>お客様に提供するサービス（外部設計で決めたこと）を</a:t>
            </a:r>
            <a:r>
              <a:rPr lang="ja-JP" altLang="en-US" sz="2700" dirty="0" smtClean="0">
                <a:solidFill>
                  <a:srgbClr val="FF0000"/>
                </a:solidFill>
              </a:rPr>
              <a:t>システム内部でどのように実現するか</a:t>
            </a:r>
            <a:r>
              <a:rPr lang="ja-JP" altLang="en-US" sz="2700" dirty="0" smtClean="0"/>
              <a:t>を定義する。</a:t>
            </a:r>
            <a:endParaRPr lang="en-US" altLang="ja-JP" sz="2700" dirty="0" smtClean="0"/>
          </a:p>
          <a:p>
            <a:pPr lvl="1">
              <a:lnSpc>
                <a:spcPct val="140000"/>
              </a:lnSpc>
              <a:spcAft>
                <a:spcPts val="600"/>
              </a:spcAft>
            </a:pPr>
            <a:r>
              <a:rPr lang="ja-JP" altLang="en-US" sz="2500" dirty="0"/>
              <a:t>お客様</a:t>
            </a:r>
            <a:r>
              <a:rPr lang="ja-JP" altLang="en-US" sz="2500" dirty="0" smtClean="0"/>
              <a:t>とのレビューは必要ない。</a:t>
            </a:r>
            <a:endParaRPr lang="en-US" altLang="ja-JP" sz="2500" dirty="0" smtClean="0"/>
          </a:p>
          <a:p>
            <a:pPr lvl="2">
              <a:spcAft>
                <a:spcPts val="0"/>
              </a:spcAft>
            </a:pPr>
            <a:r>
              <a:rPr lang="ja-JP" altLang="en-US" sz="2200" dirty="0" smtClean="0"/>
              <a:t>要件定義・外部設計　⇒　利用者にみえる。</a:t>
            </a:r>
            <a:endParaRPr lang="en-US" altLang="ja-JP" sz="2200" dirty="0" smtClean="0"/>
          </a:p>
          <a:p>
            <a:pPr lvl="2">
              <a:spcAft>
                <a:spcPts val="0"/>
              </a:spcAft>
            </a:pPr>
            <a:r>
              <a:rPr lang="ja-JP" altLang="en-US" sz="2200" dirty="0" smtClean="0"/>
              <a:t>内部設計・開発　　　　⇒　利用者にみえない。</a:t>
            </a:r>
            <a:endParaRPr lang="en-US" altLang="ja-JP" sz="2200" dirty="0" smtClean="0"/>
          </a:p>
          <a:p>
            <a:pPr lvl="1">
              <a:lnSpc>
                <a:spcPct val="140000"/>
              </a:lnSpc>
              <a:spcBef>
                <a:spcPts val="1200"/>
              </a:spcBef>
            </a:pPr>
            <a:r>
              <a:rPr lang="ja-JP" altLang="en-US" sz="2500" dirty="0" smtClean="0"/>
              <a:t>技術者がプロとしての見識に基づいて行えばよい。</a:t>
            </a:r>
            <a:endParaRPr lang="en-US" altLang="ja-JP" sz="2500" dirty="0" smtClean="0"/>
          </a:p>
        </p:txBody>
      </p:sp>
      <p:sp>
        <p:nvSpPr>
          <p:cNvPr id="5" name="スライド番号プレースホルダー 4"/>
          <p:cNvSpPr>
            <a:spLocks noGrp="1"/>
          </p:cNvSpPr>
          <p:nvPr>
            <p:ph type="sldNum" sz="quarter" idx="12"/>
          </p:nvPr>
        </p:nvSpPr>
        <p:spPr/>
        <p:txBody>
          <a:bodyPr>
            <a:normAutofit/>
          </a:bodyPr>
          <a:lstStyle/>
          <a:p>
            <a:fld id="{D2D8002D-B5B0-4BAC-B1F6-782DDCCE6D9C}" type="slidenum">
              <a:rPr kumimoji="1" lang="ja-JP" altLang="en-US" smtClean="0"/>
              <a:t>9</a:t>
            </a:fld>
            <a:endParaRPr kumimoji="1" lang="ja-JP" altLang="en-US" dirty="0"/>
          </a:p>
        </p:txBody>
      </p:sp>
    </p:spTree>
    <p:extLst>
      <p:ext uri="{BB962C8B-B14F-4D97-AF65-F5344CB8AC3E}">
        <p14:creationId xmlns:p14="http://schemas.microsoft.com/office/powerpoint/2010/main" val="373722949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リゾート">
  <a:themeElements>
    <a:clrScheme name="リゾート">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リゾート">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リゾート">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4347</TotalTime>
  <Words>1255</Words>
  <Application>Microsoft Office PowerPoint</Application>
  <PresentationFormat>画面に合わせる (4:3)</PresentationFormat>
  <Paragraphs>238</Paragraphs>
  <Slides>29</Slides>
  <Notes>29</Notes>
  <HiddenSlides>0</HiddenSlides>
  <MMClips>0</MMClips>
  <ScaleCrop>false</ScaleCrop>
  <HeadingPairs>
    <vt:vector size="4" baseType="variant">
      <vt:variant>
        <vt:lpstr>テーマ</vt:lpstr>
      </vt:variant>
      <vt:variant>
        <vt:i4>1</vt:i4>
      </vt:variant>
      <vt:variant>
        <vt:lpstr>スライド タイトル</vt:lpstr>
      </vt:variant>
      <vt:variant>
        <vt:i4>29</vt:i4>
      </vt:variant>
    </vt:vector>
  </HeadingPairs>
  <TitlesOfParts>
    <vt:vector size="30" baseType="lpstr">
      <vt:lpstr>リゾート</vt:lpstr>
      <vt:lpstr>システム開発演習 内部設計</vt:lpstr>
      <vt:lpstr>本日のスケジュール（予定）</vt:lpstr>
      <vt:lpstr>目標</vt:lpstr>
      <vt:lpstr>目標</vt:lpstr>
      <vt:lpstr>全体の流れ</vt:lpstr>
      <vt:lpstr>１．設計とは？</vt:lpstr>
      <vt:lpstr>１．設計とは？</vt:lpstr>
      <vt:lpstr>１．設計とは？</vt:lpstr>
      <vt:lpstr>２．内部設計とは何か？</vt:lpstr>
      <vt:lpstr>３．内部設計の必要性</vt:lpstr>
      <vt:lpstr>３．内部設計の必要性</vt:lpstr>
      <vt:lpstr>３．内部設計の必要性</vt:lpstr>
      <vt:lpstr>４．内部設計で行うこと</vt:lpstr>
      <vt:lpstr>データベース設計</vt:lpstr>
      <vt:lpstr>ＵＩ仕様のチェック</vt:lpstr>
      <vt:lpstr>機能設計</vt:lpstr>
      <vt:lpstr>４．やってみよう！</vt:lpstr>
      <vt:lpstr>①ＤＢ設計</vt:lpstr>
      <vt:lpstr>①ＤＢ設計</vt:lpstr>
      <vt:lpstr>①ＤＢ設計</vt:lpstr>
      <vt:lpstr>②ＵＩ仕様のチェック</vt:lpstr>
      <vt:lpstr>②ＵＩ仕様のチェック</vt:lpstr>
      <vt:lpstr>②ＵＩ仕様のチェック</vt:lpstr>
      <vt:lpstr>③機能設計</vt:lpstr>
      <vt:lpstr>③機能設計</vt:lpstr>
      <vt:lpstr>③機能設計</vt:lpstr>
      <vt:lpstr>③機能設計</vt:lpstr>
      <vt:lpstr>おさらい</vt:lpstr>
      <vt:lpstr>おさらい</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平成24年度新人専門教育カリキュラム</dc:title>
  <dc:creator>村松　明保</dc:creator>
  <cp:lastModifiedBy>上里 卓</cp:lastModifiedBy>
  <cp:revision>169</cp:revision>
  <cp:lastPrinted>2016-05-16T05:04:03Z</cp:lastPrinted>
  <dcterms:created xsi:type="dcterms:W3CDTF">2012-05-08T02:30:09Z</dcterms:created>
  <dcterms:modified xsi:type="dcterms:W3CDTF">2016-05-16T06:57:16Z</dcterms:modified>
</cp:coreProperties>
</file>