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59" r:id="rId3"/>
    <p:sldId id="257" r:id="rId4"/>
    <p:sldId id="258" r:id="rId5"/>
    <p:sldId id="261" r:id="rId6"/>
    <p:sldId id="270" r:id="rId7"/>
    <p:sldId id="262" r:id="rId8"/>
    <p:sldId id="266" r:id="rId9"/>
    <p:sldId id="267" r:id="rId10"/>
    <p:sldId id="268" r:id="rId11"/>
    <p:sldId id="269" r:id="rId12"/>
    <p:sldId id="263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2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74FE-9FB0-4306-8457-6F35D61E9F1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5F708-1FBD-48CD-B97E-FFE8A44D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B94CC-585E-45C5-AA87-F85FB62CF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6C36-9A3C-4ED2-AF7B-459EB8707ED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8242-AAC1-4889-A06D-B6455FF5E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63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" y="3928872"/>
            <a:ext cx="396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84" y="653820"/>
            <a:ext cx="4191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36" y="3756398"/>
            <a:ext cx="4087368" cy="306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206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3160" y="3622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6316" y="35717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35941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76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9-21-14, 4 condition pre infusion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" y="789956"/>
            <a:ext cx="3789331" cy="284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85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206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3160" y="3622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6197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66688" y="36543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76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9-21-14, 4 condition post infusion (</a:t>
            </a:r>
            <a:r>
              <a:rPr lang="en-US" dirty="0" err="1" smtClean="0"/>
              <a:t>scopolomine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1" y="731544"/>
            <a:ext cx="3816763" cy="286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12" y="690896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0" y="3939064"/>
            <a:ext cx="3740389" cy="280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40" y="3989094"/>
            <a:ext cx="3856839" cy="289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8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42" y="53340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7. Connections between PFC and </a:t>
            </a:r>
            <a:r>
              <a:rPr lang="en-US" dirty="0" err="1"/>
              <a:t>aud</a:t>
            </a:r>
            <a:r>
              <a:rPr lang="en-US" dirty="0"/>
              <a:t>, which is altered by </a:t>
            </a:r>
            <a:r>
              <a:rPr lang="en-US" dirty="0" err="1"/>
              <a:t>Scop</a:t>
            </a:r>
            <a:r>
              <a:rPr lang="en-US" dirty="0"/>
              <a:t>. Show LFP-LFP </a:t>
            </a:r>
            <a:r>
              <a:rPr lang="en-US" dirty="0" err="1"/>
              <a:t>coherograms</a:t>
            </a:r>
            <a:r>
              <a:rPr lang="en-US" dirty="0"/>
              <a:t> between </a:t>
            </a:r>
            <a:r>
              <a:rPr lang="en-US" dirty="0" err="1"/>
              <a:t>aud</a:t>
            </a:r>
            <a:r>
              <a:rPr lang="en-US" dirty="0"/>
              <a:t> and PFC with and without </a:t>
            </a:r>
            <a:r>
              <a:rPr lang="en-US" dirty="0" err="1"/>
              <a:t>scop</a:t>
            </a:r>
            <a:r>
              <a:rPr lang="en-US" dirty="0"/>
              <a:t>.    Plot a few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8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756401"/>
            <a:ext cx="10735662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39851" y="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8-26-14 </a:t>
            </a:r>
            <a:r>
              <a:rPr lang="en-US" dirty="0" err="1" smtClean="0"/>
              <a:t>aud</a:t>
            </a:r>
            <a:r>
              <a:rPr lang="en-US" dirty="0" smtClean="0"/>
              <a:t> channel 1-16, </a:t>
            </a:r>
            <a:r>
              <a:rPr lang="en-US" dirty="0" err="1" smtClean="0"/>
              <a:t>pfc</a:t>
            </a:r>
            <a:r>
              <a:rPr lang="en-US" dirty="0" smtClean="0"/>
              <a:t> channels 1-16, sound alone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48526"/>
            <a:ext cx="1362437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01977" y="-1806356"/>
            <a:ext cx="135255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07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42" y="53340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8. Presynaptic </a:t>
            </a:r>
            <a:r>
              <a:rPr lang="en-US" dirty="0" err="1"/>
              <a:t>Aud</a:t>
            </a:r>
            <a:r>
              <a:rPr lang="en-US" dirty="0"/>
              <a:t> input influence information  processing in PFC. Spike in PFC phase locked to field in LFP, coherence on interesting LFP channels in </a:t>
            </a:r>
            <a:r>
              <a:rPr lang="en-US" dirty="0" err="1"/>
              <a:t>Aud</a:t>
            </a:r>
            <a:r>
              <a:rPr lang="en-US" dirty="0"/>
              <a:t>, and PFC.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73766" y="503421"/>
            <a:ext cx="3819114" cy="4134396"/>
            <a:chOff x="2438400" y="1267606"/>
            <a:chExt cx="3819114" cy="4134396"/>
          </a:xfrm>
        </p:grpSpPr>
        <p:grpSp>
          <p:nvGrpSpPr>
            <p:cNvPr id="3" name="Group 2"/>
            <p:cNvGrpSpPr/>
            <p:nvPr/>
          </p:nvGrpSpPr>
          <p:grpSpPr>
            <a:xfrm>
              <a:off x="2438400" y="1576674"/>
              <a:ext cx="3819114" cy="3825328"/>
              <a:chOff x="1676400" y="68383"/>
              <a:chExt cx="4382143" cy="461481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249"/>
              <a:stretch/>
            </p:blipFill>
            <p:spPr bwMode="auto">
              <a:xfrm>
                <a:off x="1676400" y="76200"/>
                <a:ext cx="1920240" cy="4469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82" r="6287"/>
              <a:stretch/>
            </p:blipFill>
            <p:spPr bwMode="auto">
              <a:xfrm>
                <a:off x="4046863" y="68383"/>
                <a:ext cx="2011680" cy="4614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4" name="Rectangle 73"/>
            <p:cNvSpPr/>
            <p:nvPr/>
          </p:nvSpPr>
          <p:spPr>
            <a:xfrm rot="5021781">
              <a:off x="3680450" y="887431"/>
              <a:ext cx="73299" cy="881157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 rot="5021781">
              <a:off x="5241161" y="801455"/>
              <a:ext cx="142016" cy="1074317"/>
              <a:chOff x="5194452" y="1305478"/>
              <a:chExt cx="295275" cy="2390843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265890" y="1305478"/>
                <a:ext cx="152401" cy="1960974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ardrop 76"/>
              <p:cNvSpPr/>
              <p:nvPr/>
            </p:nvSpPr>
            <p:spPr>
              <a:xfrm rot="19734913">
                <a:off x="5194452" y="3315321"/>
                <a:ext cx="295275" cy="381000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101211" y="2204641"/>
            <a:ext cx="1872403" cy="1498005"/>
            <a:chOff x="-114922" y="2204958"/>
            <a:chExt cx="1872403" cy="1498005"/>
          </a:xfrm>
        </p:grpSpPr>
        <p:grpSp>
          <p:nvGrpSpPr>
            <p:cNvPr id="2" name="Group 1"/>
            <p:cNvGrpSpPr/>
            <p:nvPr/>
          </p:nvGrpSpPr>
          <p:grpSpPr>
            <a:xfrm rot="11135051">
              <a:off x="217799" y="2204958"/>
              <a:ext cx="1539682" cy="1498005"/>
              <a:chOff x="7269480" y="1691640"/>
              <a:chExt cx="1344045" cy="1371600"/>
            </a:xfrm>
          </p:grpSpPr>
          <p:pic>
            <p:nvPicPr>
              <p:cNvPr id="70" name="Picture 4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02" t="206" r="20119" b="21954"/>
              <a:stretch/>
            </p:blipFill>
            <p:spPr bwMode="auto">
              <a:xfrm rot="5400000">
                <a:off x="7178040" y="1783080"/>
                <a:ext cx="1371600" cy="1188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913691">
                <a:off x="7698151" y="1954914"/>
                <a:ext cx="1024486" cy="80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-114922" y="2881635"/>
              <a:ext cx="1073763" cy="151991"/>
              <a:chOff x="-114922" y="2881635"/>
              <a:chExt cx="1073763" cy="151991"/>
            </a:xfrm>
          </p:grpSpPr>
          <p:sp>
            <p:nvSpPr>
              <p:cNvPr id="88" name="Rectangle 87"/>
              <p:cNvSpPr/>
              <p:nvPr/>
            </p:nvSpPr>
            <p:spPr>
              <a:xfrm rot="-5340000">
                <a:off x="289007" y="2477706"/>
                <a:ext cx="73299" cy="881157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ardrop 88"/>
              <p:cNvSpPr/>
              <p:nvPr/>
            </p:nvSpPr>
            <p:spPr>
              <a:xfrm rot="-6360000">
                <a:off x="802233" y="2877017"/>
                <a:ext cx="142016" cy="171201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Oval 86"/>
          <p:cNvSpPr/>
          <p:nvPr/>
        </p:nvSpPr>
        <p:spPr>
          <a:xfrm>
            <a:off x="627027" y="2558674"/>
            <a:ext cx="820773" cy="71792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94887" y="47244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Scopolamine reduces noise-evoked intra-cortical current sources in auditory cortex. (left) Illustration of recording electrode/infusion pipette configuration and position within auditory cortex.     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67400" y="19666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CSD and Spectral/</a:t>
            </a:r>
            <a:r>
              <a:rPr lang="en-US" dirty="0" err="1" smtClean="0"/>
              <a:t>pop_CSD_sound_only</a:t>
            </a:r>
            <a:r>
              <a:rPr lang="en-US" dirty="0" smtClean="0"/>
              <a:t> (snipped from pdf)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79043" y="983119"/>
            <a:ext cx="2824456" cy="3151109"/>
            <a:chOff x="6296335" y="1843075"/>
            <a:chExt cx="1973905" cy="2398538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064181"/>
              <a:ext cx="1564640" cy="1177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843075"/>
              <a:ext cx="1524000" cy="122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 rot="17021627">
              <a:off x="6459609" y="2050387"/>
              <a:ext cx="50799" cy="354392"/>
              <a:chOff x="566444" y="298800"/>
              <a:chExt cx="295275" cy="2382720"/>
            </a:xfrm>
            <a:solidFill>
              <a:schemeClr val="accent1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631359" y="298800"/>
                <a:ext cx="152399" cy="1960977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9734913">
                <a:off x="566444" y="2300520"/>
                <a:ext cx="295275" cy="381000"/>
              </a:xfrm>
              <a:prstGeom prst="teardrop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7021627">
              <a:off x="6448736" y="3410342"/>
              <a:ext cx="50799" cy="355601"/>
              <a:chOff x="698329" y="2414070"/>
              <a:chExt cx="295275" cy="239084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69767" y="2414070"/>
                <a:ext cx="152400" cy="1960973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6" name="Teardrop 25"/>
              <p:cNvSpPr/>
              <p:nvPr/>
            </p:nvSpPr>
            <p:spPr>
              <a:xfrm rot="19734913">
                <a:off x="698329" y="4423914"/>
                <a:ext cx="295275" cy="381000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1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58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15716"/>
            <a:ext cx="1756410" cy="99250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3046"/>
            <a:ext cx="1717040" cy="981075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11" name="Group 10"/>
          <p:cNvGrpSpPr/>
          <p:nvPr/>
        </p:nvGrpSpPr>
        <p:grpSpPr>
          <a:xfrm rot="17021627">
            <a:off x="1100138" y="2584945"/>
            <a:ext cx="50799" cy="653415"/>
            <a:chOff x="738862" y="2321359"/>
            <a:chExt cx="295275" cy="2390844"/>
          </a:xfrm>
        </p:grpSpPr>
        <p:sp>
          <p:nvSpPr>
            <p:cNvPr id="12" name="Rectangle 11"/>
            <p:cNvSpPr/>
            <p:nvPr/>
          </p:nvSpPr>
          <p:spPr>
            <a:xfrm>
              <a:off x="810300" y="2321359"/>
              <a:ext cx="152400" cy="1960973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9734913">
              <a:off x="738862" y="4331203"/>
              <a:ext cx="295275" cy="381000"/>
            </a:xfrm>
            <a:prstGeom prst="teardrop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 rot="17021627">
            <a:off x="985701" y="1468985"/>
            <a:ext cx="26035" cy="535305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6" name="Teardrop 15"/>
          <p:cNvSpPr/>
          <p:nvPr/>
        </p:nvSpPr>
        <p:spPr>
          <a:xfrm rot="15156540">
            <a:off x="1297169" y="1763942"/>
            <a:ext cx="50800" cy="103505"/>
          </a:xfrm>
          <a:prstGeom prst="teardrop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043" y="46482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Scopolamine </a:t>
            </a:r>
            <a:r>
              <a:rPr lang="en-US" dirty="0"/>
              <a:t>effects on PFC. Population spiking (A), LFP ERP (B).</a:t>
            </a:r>
          </a:p>
          <a:p>
            <a:r>
              <a:rPr lang="en-US" dirty="0"/>
              <a:t>Demonstrate reduced amplitude ERPs with scopolamine (add spikes after noise rejection)</a:t>
            </a:r>
          </a:p>
        </p:txBody>
      </p:sp>
    </p:spTree>
    <p:extLst>
      <p:ext uri="{BB962C8B-B14F-4D97-AF65-F5344CB8AC3E}">
        <p14:creationId xmlns:p14="http://schemas.microsoft.com/office/powerpoint/2010/main" val="4147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43" y="51816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</a:t>
            </a:r>
            <a:r>
              <a:rPr lang="en-US" dirty="0" err="1"/>
              <a:t>Mecamylamine</a:t>
            </a:r>
            <a:r>
              <a:rPr lang="en-US" dirty="0"/>
              <a:t> effects on Auditory and PFC (Other data go into supplemental). Population spiking (A), LFP ERP (B).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043" y="4114800"/>
            <a:ext cx="829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PFC ERP before and after </a:t>
            </a:r>
            <a:r>
              <a:rPr lang="en-US" dirty="0" err="1" smtClean="0"/>
              <a:t>mec</a:t>
            </a:r>
            <a:r>
              <a:rPr lang="en-US" dirty="0" smtClean="0"/>
              <a:t>, p=0.6968.  paired </a:t>
            </a:r>
            <a:r>
              <a:rPr lang="en-US" dirty="0" err="1" smtClean="0"/>
              <a:t>ttest</a:t>
            </a:r>
            <a:r>
              <a:rPr lang="en-US" dirty="0" smtClean="0"/>
              <a:t> all mice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42" y="51816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5. </a:t>
            </a:r>
            <a:r>
              <a:rPr lang="en-US" dirty="0" err="1"/>
              <a:t>Scop</a:t>
            </a:r>
            <a:r>
              <a:rPr lang="en-US" dirty="0"/>
              <a:t> alters different </a:t>
            </a:r>
            <a:r>
              <a:rPr lang="en-US" dirty="0" err="1"/>
              <a:t>freq</a:t>
            </a:r>
            <a:r>
              <a:rPr lang="en-US" dirty="0"/>
              <a:t> components in Aud. Population LFP spectrum within auditory cortex during 500 </a:t>
            </a:r>
            <a:r>
              <a:rPr lang="en-US" dirty="0" err="1"/>
              <a:t>ms</a:t>
            </a:r>
            <a:r>
              <a:rPr lang="en-US" dirty="0"/>
              <a:t> sound presentation with and without </a:t>
            </a:r>
            <a:r>
              <a:rPr lang="en-US" dirty="0" err="1"/>
              <a:t>scop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2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" y="1219200"/>
            <a:ext cx="4546922" cy="424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40" y="1219200"/>
            <a:ext cx="4850108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1524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9-16-14</a:t>
            </a:r>
            <a:br>
              <a:rPr lang="en-US" dirty="0" smtClean="0"/>
            </a:br>
            <a:r>
              <a:rPr lang="en-US" dirty="0" smtClean="0"/>
              <a:t>Before 100 </a:t>
            </a:r>
            <a:r>
              <a:rPr lang="en-US" dirty="0" err="1" smtClean="0"/>
              <a:t>ug</a:t>
            </a:r>
            <a:r>
              <a:rPr lang="en-US" dirty="0" smtClean="0"/>
              <a:t>/</a:t>
            </a:r>
            <a:r>
              <a:rPr lang="en-US" dirty="0" err="1" smtClean="0"/>
              <a:t>ugl</a:t>
            </a:r>
            <a:r>
              <a:rPr lang="en-US" dirty="0" smtClean="0"/>
              <a:t> </a:t>
            </a:r>
            <a:r>
              <a:rPr lang="en-US" dirty="0" err="1" smtClean="0"/>
              <a:t>scop</a:t>
            </a:r>
            <a:r>
              <a:rPr lang="en-US" dirty="0" smtClean="0"/>
              <a:t>.</a:t>
            </a:r>
            <a:r>
              <a:rPr lang="en-US" dirty="0" smtClean="0">
                <a:sym typeface="Wingdings" panose="05000000000000000000" pitchFamily="2" charset="2"/>
              </a:rPr>
              <a:t> After infusion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6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42" y="53340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6. </a:t>
            </a:r>
            <a:r>
              <a:rPr lang="en-US" dirty="0" err="1"/>
              <a:t>Scop</a:t>
            </a:r>
            <a:r>
              <a:rPr lang="en-US" dirty="0"/>
              <a:t> alters different </a:t>
            </a:r>
            <a:r>
              <a:rPr lang="en-US" dirty="0" err="1"/>
              <a:t>freq</a:t>
            </a:r>
            <a:r>
              <a:rPr lang="en-US" dirty="0"/>
              <a:t> components in PFC. Population LFP spectrum within PFC during 500 </a:t>
            </a:r>
            <a:r>
              <a:rPr lang="en-US" dirty="0" err="1"/>
              <a:t>ms</a:t>
            </a:r>
            <a:r>
              <a:rPr lang="en-US" dirty="0"/>
              <a:t> sound presentation with and without </a:t>
            </a:r>
            <a:r>
              <a:rPr lang="en-US" dirty="0" err="1"/>
              <a:t>scop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24047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59528" y="514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2191" y="4955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36672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3590" y="36555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126254"/>
            <a:ext cx="349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9-16-14, 4 condition pre-infusion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2" y="952503"/>
            <a:ext cx="3619659" cy="271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83" y="4024856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24856"/>
            <a:ext cx="3663072" cy="27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1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36030"/>
            <a:ext cx="3556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16980"/>
            <a:ext cx="3581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78224"/>
            <a:ext cx="3708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30134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35200" y="60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8900" y="6154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5200" y="37273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83590" y="36555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152400"/>
            <a:ext cx="59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9-16-14, 4 condition post-infusion (</a:t>
            </a:r>
            <a:r>
              <a:rPr lang="en-US" dirty="0" err="1" smtClean="0"/>
              <a:t>scopolomine</a:t>
            </a:r>
            <a:r>
              <a:rPr lang="en-US" dirty="0" smtClean="0"/>
              <a:t> 100 </a:t>
            </a:r>
            <a:r>
              <a:rPr lang="en-US" dirty="0" err="1" smtClean="0"/>
              <a:t>ug</a:t>
            </a:r>
            <a:r>
              <a:rPr lang="en-US" dirty="0" smtClean="0"/>
              <a:t>/</a:t>
            </a:r>
            <a:r>
              <a:rPr lang="en-US" dirty="0" err="1" smtClean="0"/>
              <a:t>uL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9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284</Words>
  <Application>Microsoft Office PowerPoint</Application>
  <PresentationFormat>On-screen Show (4:3)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Nicholas, Montgomery</dc:creator>
  <cp:lastModifiedBy>James, Nicholas, Montgomery</cp:lastModifiedBy>
  <cp:revision>8</cp:revision>
  <dcterms:created xsi:type="dcterms:W3CDTF">2015-03-23T22:46:37Z</dcterms:created>
  <dcterms:modified xsi:type="dcterms:W3CDTF">2015-03-24T18:04:53Z</dcterms:modified>
</cp:coreProperties>
</file>