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6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63CBEF-DC2F-44AC-BD52-D155123BED0D}"/>
              </a:ext>
            </a:extLst>
          </p:cNvPr>
          <p:cNvSpPr>
            <a:spLocks noGrp="1"/>
          </p:cNvSpPr>
          <p:nvPr>
            <p:ph type="ctrTitle"/>
          </p:nvPr>
        </p:nvSpPr>
        <p:spPr/>
        <p:txBody>
          <a:bodyPr/>
          <a:lstStyle/>
          <a:p>
            <a:pPr algn="l"/>
            <a:r>
              <a:rPr kumimoji="1" lang="ja-JP" altLang="en-US" dirty="0"/>
              <a:t>ステレオカメラを用いた農作物と雑草の判別</a:t>
            </a:r>
          </a:p>
        </p:txBody>
      </p:sp>
      <p:sp>
        <p:nvSpPr>
          <p:cNvPr id="3" name="字幕 2">
            <a:extLst>
              <a:ext uri="{FF2B5EF4-FFF2-40B4-BE49-F238E27FC236}">
                <a16:creationId xmlns:a16="http://schemas.microsoft.com/office/drawing/2014/main" id="{1429DAFF-5356-4EE1-838D-320DC7D027F3}"/>
              </a:ext>
            </a:extLst>
          </p:cNvPr>
          <p:cNvSpPr>
            <a:spLocks noGrp="1"/>
          </p:cNvSpPr>
          <p:nvPr>
            <p:ph type="subTitle" idx="1"/>
          </p:nvPr>
        </p:nvSpPr>
        <p:spPr/>
        <p:txBody>
          <a:bodyPr/>
          <a:lstStyle/>
          <a:p>
            <a:pPr algn="l"/>
            <a:r>
              <a:rPr kumimoji="1" lang="ja-JP" altLang="en-US" dirty="0"/>
              <a:t>旭川工業高等専門学校　システム制御情報工学科　</a:t>
            </a:r>
            <a:r>
              <a:rPr kumimoji="1" lang="en-US" altLang="ja-JP" dirty="0"/>
              <a:t>5</a:t>
            </a:r>
            <a:r>
              <a:rPr kumimoji="1" lang="ja-JP" altLang="en-US" dirty="0"/>
              <a:t>年　篠原　啓希</a:t>
            </a:r>
          </a:p>
        </p:txBody>
      </p:sp>
    </p:spTree>
    <p:extLst>
      <p:ext uri="{BB962C8B-B14F-4D97-AF65-F5344CB8AC3E}">
        <p14:creationId xmlns:p14="http://schemas.microsoft.com/office/powerpoint/2010/main" val="423270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5481F7-FEAA-41BD-970D-7FB1435CEF2F}"/>
              </a:ext>
            </a:extLst>
          </p:cNvPr>
          <p:cNvSpPr>
            <a:spLocks noGrp="1"/>
          </p:cNvSpPr>
          <p:nvPr>
            <p:ph type="title"/>
          </p:nvPr>
        </p:nvSpPr>
        <p:spPr/>
        <p:txBody>
          <a:bodyPr/>
          <a:lstStyle/>
          <a:p>
            <a:r>
              <a:rPr kumimoji="1" lang="ja-JP" altLang="en-US" dirty="0"/>
              <a:t>実験結果</a:t>
            </a:r>
          </a:p>
        </p:txBody>
      </p:sp>
      <p:sp>
        <p:nvSpPr>
          <p:cNvPr id="3" name="コンテンツ プレースホルダー 2">
            <a:extLst>
              <a:ext uri="{FF2B5EF4-FFF2-40B4-BE49-F238E27FC236}">
                <a16:creationId xmlns:a16="http://schemas.microsoft.com/office/drawing/2014/main" id="{9F409B6D-71FF-409A-A62B-9441BB73A790}"/>
              </a:ext>
            </a:extLst>
          </p:cNvPr>
          <p:cNvSpPr>
            <a:spLocks noGrp="1"/>
          </p:cNvSpPr>
          <p:nvPr>
            <p:ph idx="1"/>
          </p:nvPr>
        </p:nvSpPr>
        <p:spPr/>
        <p:txBody>
          <a:bodyPr/>
          <a:lstStyle/>
          <a:p>
            <a:r>
              <a:rPr kumimoji="1" lang="ja-JP" altLang="en-US" dirty="0"/>
              <a:t>本研究では、</a:t>
            </a:r>
            <a:r>
              <a:rPr lang="ja-JP" altLang="en-US" dirty="0"/>
              <a:t>松の葉を作物に見立てた映像に対し</a:t>
            </a:r>
            <a:r>
              <a:rPr kumimoji="1" lang="en-US" altLang="ja-JP" dirty="0"/>
              <a:t>1</a:t>
            </a:r>
            <a:r>
              <a:rPr kumimoji="1" lang="ja-JP" altLang="en-US" dirty="0"/>
              <a:t>フレーム分の画像と計算結果を抜き出し評価する。縦の画素値が大きいほど手前側になる。</a:t>
            </a:r>
            <a:endParaRPr kumimoji="1" lang="en-US" altLang="ja-JP" dirty="0"/>
          </a:p>
          <a:p>
            <a:endParaRPr lang="en-US" altLang="ja-JP" dirty="0"/>
          </a:p>
          <a:p>
            <a:r>
              <a:rPr kumimoji="1" lang="ja-JP" altLang="en-US" dirty="0"/>
              <a:t>この実験ではモルフォロジー変換のパラメータをオープニングでの収縮と膨張の回数を</a:t>
            </a:r>
            <a:r>
              <a:rPr lang="en-US" altLang="ja-JP" dirty="0"/>
              <a:t>1</a:t>
            </a:r>
            <a:r>
              <a:rPr kumimoji="1" lang="ja-JP" altLang="en-US" dirty="0"/>
              <a:t>、クロージングでの膨張と収縮の回数を</a:t>
            </a:r>
            <a:r>
              <a:rPr lang="en-US" altLang="ja-JP" dirty="0"/>
              <a:t>4</a:t>
            </a:r>
            <a:r>
              <a:rPr kumimoji="1" lang="ja-JP" altLang="en-US" dirty="0"/>
              <a:t>としたものと、オープニングでの収縮と膨張の回数を</a:t>
            </a:r>
            <a:r>
              <a:rPr lang="en-US" altLang="ja-JP" dirty="0"/>
              <a:t>4</a:t>
            </a:r>
            <a:r>
              <a:rPr lang="ja-JP" altLang="en-US" dirty="0"/>
              <a:t>、</a:t>
            </a:r>
            <a:r>
              <a:rPr kumimoji="1" lang="ja-JP" altLang="en-US" dirty="0"/>
              <a:t>クロージングでの膨張と収縮の回数を</a:t>
            </a:r>
            <a:r>
              <a:rPr lang="en-US" altLang="ja-JP" dirty="0"/>
              <a:t>1</a:t>
            </a:r>
            <a:r>
              <a:rPr kumimoji="1" lang="ja-JP" altLang="en-US" dirty="0"/>
              <a:t>としたものの</a:t>
            </a:r>
            <a:r>
              <a:rPr kumimoji="1" lang="en-US" altLang="ja-JP" dirty="0"/>
              <a:t>2</a:t>
            </a:r>
            <a:r>
              <a:rPr kumimoji="1" lang="ja-JP" altLang="en-US" dirty="0"/>
              <a:t>つで行った</a:t>
            </a:r>
          </a:p>
        </p:txBody>
      </p:sp>
    </p:spTree>
    <p:extLst>
      <p:ext uri="{BB962C8B-B14F-4D97-AF65-F5344CB8AC3E}">
        <p14:creationId xmlns:p14="http://schemas.microsoft.com/office/powerpoint/2010/main" val="124373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274FC-9D22-4EB7-B406-9FC93AB858D9}"/>
              </a:ext>
            </a:extLst>
          </p:cNvPr>
          <p:cNvSpPr>
            <a:spLocks noGrp="1"/>
          </p:cNvSpPr>
          <p:nvPr>
            <p:ph type="title"/>
          </p:nvPr>
        </p:nvSpPr>
        <p:spPr/>
        <p:txBody>
          <a:bodyPr/>
          <a:lstStyle/>
          <a:p>
            <a:r>
              <a:rPr kumimoji="1" lang="ja-JP" altLang="en-US" dirty="0"/>
              <a:t>結果</a:t>
            </a:r>
            <a:r>
              <a:rPr kumimoji="1" lang="en-US" altLang="ja-JP" dirty="0"/>
              <a:t>1</a:t>
            </a:r>
            <a:endParaRPr kumimoji="1" lang="ja-JP" altLang="en-US" dirty="0"/>
          </a:p>
        </p:txBody>
      </p:sp>
      <p:sp>
        <p:nvSpPr>
          <p:cNvPr id="5" name="コンテンツ プレースホルダー 4">
            <a:extLst>
              <a:ext uri="{FF2B5EF4-FFF2-40B4-BE49-F238E27FC236}">
                <a16:creationId xmlns:a16="http://schemas.microsoft.com/office/drawing/2014/main" id="{579A32CE-EB91-4A5E-83A2-4E1DD1CBF6DA}"/>
              </a:ext>
            </a:extLst>
          </p:cNvPr>
          <p:cNvSpPr>
            <a:spLocks noGrp="1"/>
          </p:cNvSpPr>
          <p:nvPr>
            <p:ph idx="1"/>
          </p:nvPr>
        </p:nvSpPr>
        <p:spPr/>
        <p:txBody>
          <a:bodyPr/>
          <a:lstStyle/>
          <a:p>
            <a:r>
              <a:rPr lang="ja-JP" altLang="en-US" dirty="0"/>
              <a:t>白い判別部分に各行に一つだけ中心線を引くことはできているが、松の枝がノイズになる他にも、白いノイズが多く、選んだ</a:t>
            </a:r>
            <a:r>
              <a:rPr lang="en-US" altLang="ja-JP" dirty="0"/>
              <a:t>1</a:t>
            </a:r>
            <a:r>
              <a:rPr lang="ja-JP" altLang="en-US" dirty="0"/>
              <a:t>フレームではいい結果が得られなかった。</a:t>
            </a:r>
            <a:endParaRPr kumimoji="1" lang="ja-JP" altLang="en-US" dirty="0"/>
          </a:p>
        </p:txBody>
      </p:sp>
      <p:pic>
        <p:nvPicPr>
          <p:cNvPr id="9" name="図 8">
            <a:extLst>
              <a:ext uri="{FF2B5EF4-FFF2-40B4-BE49-F238E27FC236}">
                <a16:creationId xmlns:a16="http://schemas.microsoft.com/office/drawing/2014/main" id="{9A0D42A0-D642-4807-A253-2F980142E5E3}"/>
              </a:ext>
            </a:extLst>
          </p:cNvPr>
          <p:cNvPicPr>
            <a:picLocks noChangeAspect="1"/>
          </p:cNvPicPr>
          <p:nvPr/>
        </p:nvPicPr>
        <p:blipFill>
          <a:blip r:embed="rId2"/>
          <a:stretch>
            <a:fillRect/>
          </a:stretch>
        </p:blipFill>
        <p:spPr>
          <a:xfrm>
            <a:off x="7992117" y="3841217"/>
            <a:ext cx="3806183" cy="2430334"/>
          </a:xfrm>
          <a:prstGeom prst="rect">
            <a:avLst/>
          </a:prstGeom>
        </p:spPr>
      </p:pic>
      <p:pic>
        <p:nvPicPr>
          <p:cNvPr id="4" name="図 3"/>
          <p:cNvPicPr>
            <a:picLocks noChangeAspect="1"/>
          </p:cNvPicPr>
          <p:nvPr/>
        </p:nvPicPr>
        <p:blipFill>
          <a:blip r:embed="rId3"/>
          <a:stretch>
            <a:fillRect/>
          </a:stretch>
        </p:blipFill>
        <p:spPr>
          <a:xfrm>
            <a:off x="564843" y="4067268"/>
            <a:ext cx="3428933" cy="1978231"/>
          </a:xfrm>
          <a:prstGeom prst="rect">
            <a:avLst/>
          </a:prstGeom>
        </p:spPr>
      </p:pic>
    </p:spTree>
    <p:extLst>
      <p:ext uri="{BB962C8B-B14F-4D97-AF65-F5344CB8AC3E}">
        <p14:creationId xmlns:p14="http://schemas.microsoft.com/office/powerpoint/2010/main" val="391965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9C975A-9054-46CC-965B-AE078A02F548}"/>
              </a:ext>
            </a:extLst>
          </p:cNvPr>
          <p:cNvSpPr>
            <a:spLocks noGrp="1"/>
          </p:cNvSpPr>
          <p:nvPr>
            <p:ph type="title"/>
          </p:nvPr>
        </p:nvSpPr>
        <p:spPr/>
        <p:txBody>
          <a:bodyPr/>
          <a:lstStyle/>
          <a:p>
            <a:r>
              <a:rPr lang="ja-JP" altLang="en-US" dirty="0"/>
              <a:t>結果</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76B6419-D1BA-44D7-AD65-39DA2DC1EA1F}"/>
              </a:ext>
            </a:extLst>
          </p:cNvPr>
          <p:cNvSpPr>
            <a:spLocks noGrp="1"/>
          </p:cNvSpPr>
          <p:nvPr>
            <p:ph idx="1"/>
          </p:nvPr>
        </p:nvSpPr>
        <p:spPr/>
        <p:txBody>
          <a:bodyPr/>
          <a:lstStyle/>
          <a:p>
            <a:r>
              <a:rPr lang="ja-JP" altLang="en-US" dirty="0"/>
              <a:t>白い判別部分に各行に一つだけ中心線を引くことはできているが、全体的に前者の条件より白い判別部分が減ったが検出された部分のノイズは少なくなった。選んだ</a:t>
            </a:r>
            <a:r>
              <a:rPr lang="en-US" altLang="ja-JP" dirty="0"/>
              <a:t>1</a:t>
            </a:r>
            <a:r>
              <a:rPr lang="ja-JP" altLang="en-US" dirty="0"/>
              <a:t>フレームではいい結果が得られなかった。</a:t>
            </a:r>
          </a:p>
        </p:txBody>
      </p:sp>
      <p:pic>
        <p:nvPicPr>
          <p:cNvPr id="4" name="図 3">
            <a:extLst>
              <a:ext uri="{FF2B5EF4-FFF2-40B4-BE49-F238E27FC236}">
                <a16:creationId xmlns:a16="http://schemas.microsoft.com/office/drawing/2014/main" id="{76603AC5-A95A-4712-A23F-5755FD6FF6E3}"/>
              </a:ext>
            </a:extLst>
          </p:cNvPr>
          <p:cNvPicPr>
            <a:picLocks noChangeAspect="1"/>
          </p:cNvPicPr>
          <p:nvPr/>
        </p:nvPicPr>
        <p:blipFill>
          <a:blip r:embed="rId2"/>
          <a:stretch>
            <a:fillRect/>
          </a:stretch>
        </p:blipFill>
        <p:spPr>
          <a:xfrm>
            <a:off x="8153770" y="3721613"/>
            <a:ext cx="3772098" cy="2549938"/>
          </a:xfrm>
          <a:prstGeom prst="rect">
            <a:avLst/>
          </a:prstGeom>
        </p:spPr>
      </p:pic>
    </p:spTree>
    <p:extLst>
      <p:ext uri="{BB962C8B-B14F-4D97-AF65-F5344CB8AC3E}">
        <p14:creationId xmlns:p14="http://schemas.microsoft.com/office/powerpoint/2010/main" val="2783094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02BA1-83D3-4EC8-B576-C99332E228E7}"/>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95167702-454A-478C-9B5B-C41E8BEC0C87}"/>
              </a:ext>
            </a:extLst>
          </p:cNvPr>
          <p:cNvSpPr>
            <a:spLocks noGrp="1"/>
          </p:cNvSpPr>
          <p:nvPr>
            <p:ph idx="1"/>
          </p:nvPr>
        </p:nvSpPr>
        <p:spPr/>
        <p:txBody>
          <a:bodyPr/>
          <a:lstStyle/>
          <a:p>
            <a:r>
              <a:rPr lang="ja-JP" altLang="en-US" dirty="0"/>
              <a:t>結果より、オープニングが少ないかクロージングが多いかで白いノイズが多くなり、クロージングが少ないかオープニングが多いかで過度に白いノイズを消してしまうことが言える。</a:t>
            </a:r>
            <a:endParaRPr lang="en-US" altLang="ja-JP" dirty="0"/>
          </a:p>
          <a:p>
            <a:endParaRPr lang="en-US" altLang="ja-JP" dirty="0"/>
          </a:p>
          <a:p>
            <a:r>
              <a:rPr lang="ja-JP" altLang="ja-JP" dirty="0"/>
              <a:t>モルフォロジー変換はノイズを除去するためのものだが、何度も行うと画像の原形を留めることができなくなることから、適切な回数を見つけるか、ほかのノイズ除去方法を使用することも検討することも必要だと考えた。</a:t>
            </a:r>
            <a:endParaRPr lang="en-US" altLang="ja-JP" dirty="0"/>
          </a:p>
          <a:p>
            <a:endParaRPr kumimoji="1" lang="en-US" altLang="ja-JP" dirty="0"/>
          </a:p>
          <a:p>
            <a:r>
              <a:rPr lang="ja-JP" altLang="en-US" dirty="0"/>
              <a:t>全体的に左の映像のほうが明るく、白い判別領域も多く、右の映像のほうが暗く、白い判別領域も少なかったため、左右での明るさの差も考慮すべきだと考えた。</a:t>
            </a:r>
            <a:endParaRPr kumimoji="1" lang="ja-JP" altLang="en-US" dirty="0"/>
          </a:p>
        </p:txBody>
      </p:sp>
    </p:spTree>
    <p:extLst>
      <p:ext uri="{BB962C8B-B14F-4D97-AF65-F5344CB8AC3E}">
        <p14:creationId xmlns:p14="http://schemas.microsoft.com/office/powerpoint/2010/main" val="401705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1AF67-E33D-4750-B388-0ED4134C9E4A}"/>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E314D15-9F67-494E-AEEF-6D44279CED0E}"/>
              </a:ext>
            </a:extLst>
          </p:cNvPr>
          <p:cNvSpPr>
            <a:spLocks noGrp="1"/>
          </p:cNvSpPr>
          <p:nvPr>
            <p:ph idx="1"/>
          </p:nvPr>
        </p:nvSpPr>
        <p:spPr/>
        <p:txBody>
          <a:bodyPr/>
          <a:lstStyle/>
          <a:p>
            <a:r>
              <a:rPr lang="ja-JP" altLang="ja-JP" dirty="0"/>
              <a:t>ノイズが少ない場合中心線を正確に得やすかったが、ノイズが多い場合や大きい場合にはうまく得られなかったため、どういったものがノイズになりやすいかを考慮すべきだと感じた。</a:t>
            </a:r>
            <a:endParaRPr lang="en-US" altLang="ja-JP" dirty="0"/>
          </a:p>
          <a:p>
            <a:endParaRPr lang="en-US" altLang="ja-JP" dirty="0"/>
          </a:p>
          <a:p>
            <a:r>
              <a:rPr lang="ja-JP" altLang="ja-JP" dirty="0"/>
              <a:t>実験のたびにカメラキャリブレーションを行うため、手間がかかる</a:t>
            </a:r>
            <a:r>
              <a:rPr lang="ja-JP" altLang="en-US" dirty="0"/>
              <a:t>。</a:t>
            </a:r>
            <a:endParaRPr lang="en-US" altLang="ja-JP" dirty="0"/>
          </a:p>
          <a:p>
            <a:endParaRPr lang="en-US" altLang="ja-JP" dirty="0"/>
          </a:p>
          <a:p>
            <a:r>
              <a:rPr lang="ja-JP" altLang="ja-JP" dirty="0"/>
              <a:t>キャリブレーションを行うたびにその精度が変わり、補正</a:t>
            </a:r>
            <a:r>
              <a:rPr lang="ja-JP" altLang="en-US" dirty="0"/>
              <a:t>後の</a:t>
            </a:r>
            <a:r>
              <a:rPr lang="ja-JP" altLang="ja-JP" dirty="0"/>
              <a:t>画像が変わってしまうことが今後の課題だと感じた。</a:t>
            </a:r>
          </a:p>
          <a:p>
            <a:endParaRPr kumimoji="1" lang="ja-JP" altLang="en-US" dirty="0"/>
          </a:p>
        </p:txBody>
      </p:sp>
    </p:spTree>
    <p:extLst>
      <p:ext uri="{BB962C8B-B14F-4D97-AF65-F5344CB8AC3E}">
        <p14:creationId xmlns:p14="http://schemas.microsoft.com/office/powerpoint/2010/main" val="171469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51B11-3416-4CD6-A897-FF7109625F9F}"/>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784F031-75E3-4005-8E0D-EF99818C75A3}"/>
              </a:ext>
            </a:extLst>
          </p:cNvPr>
          <p:cNvSpPr>
            <a:spLocks noGrp="1"/>
          </p:cNvSpPr>
          <p:nvPr>
            <p:ph idx="1"/>
          </p:nvPr>
        </p:nvSpPr>
        <p:spPr>
          <a:xfrm>
            <a:off x="677334" y="2160589"/>
            <a:ext cx="8596668" cy="3929818"/>
          </a:xfrm>
        </p:spPr>
        <p:txBody>
          <a:bodyPr/>
          <a:lstStyle/>
          <a:p>
            <a:r>
              <a:rPr lang="ja-JP" altLang="en-US" dirty="0"/>
              <a:t>カルチベーターによる除草→</a:t>
            </a:r>
            <a:endParaRPr lang="en-US" altLang="ja-JP" dirty="0"/>
          </a:p>
          <a:p>
            <a:pPr marL="0" indent="0">
              <a:buNone/>
            </a:pPr>
            <a:r>
              <a:rPr lang="ja-JP" altLang="en-US" dirty="0"/>
              <a:t>　　　除草剤の使用量を削減でき、環境的・経済的。</a:t>
            </a:r>
            <a:endParaRPr lang="en-US" altLang="ja-JP" dirty="0"/>
          </a:p>
          <a:p>
            <a:pPr marL="0" indent="0">
              <a:buNone/>
            </a:pPr>
            <a:endParaRPr lang="en-US" altLang="ja-JP" dirty="0"/>
          </a:p>
          <a:p>
            <a:r>
              <a:rPr lang="ja-JP" altLang="en-US" dirty="0"/>
              <a:t>カルチベーターの除草の効率化に関する具体例が少ない。</a:t>
            </a:r>
            <a:endParaRPr lang="en-US" altLang="ja-JP" dirty="0"/>
          </a:p>
          <a:p>
            <a:endParaRPr lang="en-US" altLang="ja-JP" dirty="0"/>
          </a:p>
          <a:p>
            <a:endParaRPr lang="en-US" altLang="ja-JP" dirty="0"/>
          </a:p>
          <a:p>
            <a:endParaRPr kumimoji="1" lang="ja-JP" altLang="en-US" dirty="0"/>
          </a:p>
        </p:txBody>
      </p:sp>
      <p:pic>
        <p:nvPicPr>
          <p:cNvPr id="4" name="図 3">
            <a:extLst>
              <a:ext uri="{FF2B5EF4-FFF2-40B4-BE49-F238E27FC236}">
                <a16:creationId xmlns:a16="http://schemas.microsoft.com/office/drawing/2014/main" id="{41A61122-5FF1-0CE6-8ADB-C36569F88A2F}"/>
              </a:ext>
            </a:extLst>
          </p:cNvPr>
          <p:cNvPicPr>
            <a:picLocks noChangeAspect="1"/>
          </p:cNvPicPr>
          <p:nvPr/>
        </p:nvPicPr>
        <p:blipFill>
          <a:blip r:embed="rId2"/>
          <a:stretch>
            <a:fillRect/>
          </a:stretch>
        </p:blipFill>
        <p:spPr>
          <a:xfrm>
            <a:off x="7234178" y="699916"/>
            <a:ext cx="4097438" cy="2297710"/>
          </a:xfrm>
          <a:prstGeom prst="rect">
            <a:avLst/>
          </a:prstGeom>
        </p:spPr>
      </p:pic>
      <p:pic>
        <p:nvPicPr>
          <p:cNvPr id="5" name="図 4">
            <a:extLst>
              <a:ext uri="{FF2B5EF4-FFF2-40B4-BE49-F238E27FC236}">
                <a16:creationId xmlns:a16="http://schemas.microsoft.com/office/drawing/2014/main" id="{642BC9F6-3EF9-8361-3B87-87645C7457ED}"/>
              </a:ext>
            </a:extLst>
          </p:cNvPr>
          <p:cNvPicPr>
            <a:picLocks noChangeAspect="1"/>
          </p:cNvPicPr>
          <p:nvPr/>
        </p:nvPicPr>
        <p:blipFill>
          <a:blip r:embed="rId3"/>
          <a:stretch>
            <a:fillRect/>
          </a:stretch>
        </p:blipFill>
        <p:spPr>
          <a:xfrm>
            <a:off x="6730074" y="3973019"/>
            <a:ext cx="4601542" cy="2581592"/>
          </a:xfrm>
          <a:prstGeom prst="rect">
            <a:avLst/>
          </a:prstGeom>
        </p:spPr>
      </p:pic>
    </p:spTree>
    <p:extLst>
      <p:ext uri="{BB962C8B-B14F-4D97-AF65-F5344CB8AC3E}">
        <p14:creationId xmlns:p14="http://schemas.microsoft.com/office/powerpoint/2010/main" val="172008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D9FD3-AB28-4BBD-8B1D-127B9114F921}"/>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D6C70CE1-7644-4075-A7E8-AC0667221CE2}"/>
              </a:ext>
            </a:extLst>
          </p:cNvPr>
          <p:cNvSpPr>
            <a:spLocks noGrp="1"/>
          </p:cNvSpPr>
          <p:nvPr>
            <p:ph idx="1"/>
          </p:nvPr>
        </p:nvSpPr>
        <p:spPr/>
        <p:txBody>
          <a:bodyPr/>
          <a:lstStyle/>
          <a:p>
            <a:r>
              <a:rPr lang="ja-JP" altLang="en-US" dirty="0"/>
              <a:t>ステレオカメラを用いたカメラキャリブレーションと画像処理で農作物と雑草を判別する。</a:t>
            </a:r>
            <a:endParaRPr lang="en-US" altLang="ja-JP" dirty="0"/>
          </a:p>
          <a:p>
            <a:pPr marL="0" indent="0">
              <a:buNone/>
            </a:pPr>
            <a:endParaRPr lang="en-US" altLang="ja-JP" dirty="0"/>
          </a:p>
          <a:p>
            <a:r>
              <a:rPr lang="ja-JP" altLang="en-US" dirty="0"/>
              <a:t>カメラキャリブレーションと画像処理から、カメラと農作物の距離を三角測量の原理から求める。</a:t>
            </a:r>
            <a:endParaRPr lang="en-US" altLang="ja-JP" dirty="0"/>
          </a:p>
          <a:p>
            <a:endParaRPr kumimoji="1" lang="ja-JP" altLang="en-US" dirty="0"/>
          </a:p>
        </p:txBody>
      </p:sp>
    </p:spTree>
    <p:extLst>
      <p:ext uri="{BB962C8B-B14F-4D97-AF65-F5344CB8AC3E}">
        <p14:creationId xmlns:p14="http://schemas.microsoft.com/office/powerpoint/2010/main" val="207045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D5389-8088-4CE4-B28C-55083432807B}"/>
              </a:ext>
            </a:extLst>
          </p:cNvPr>
          <p:cNvSpPr>
            <a:spLocks noGrp="1"/>
          </p:cNvSpPr>
          <p:nvPr>
            <p:ph type="title"/>
          </p:nvPr>
        </p:nvSpPr>
        <p:spPr>
          <a:xfrm>
            <a:off x="677334" y="609600"/>
            <a:ext cx="8596668" cy="640360"/>
          </a:xfrm>
        </p:spPr>
        <p:txBody>
          <a:bodyPr/>
          <a:lstStyle/>
          <a:p>
            <a:r>
              <a:rPr kumimoji="1" lang="ja-JP" altLang="en-US" dirty="0"/>
              <a:t>使用技術・装備</a:t>
            </a:r>
          </a:p>
        </p:txBody>
      </p:sp>
      <p:sp>
        <p:nvSpPr>
          <p:cNvPr id="3" name="コンテンツ プレースホルダー 2">
            <a:extLst>
              <a:ext uri="{FF2B5EF4-FFF2-40B4-BE49-F238E27FC236}">
                <a16:creationId xmlns:a16="http://schemas.microsoft.com/office/drawing/2014/main" id="{C9823921-D7AC-40F7-9822-7812D1FD65CC}"/>
              </a:ext>
            </a:extLst>
          </p:cNvPr>
          <p:cNvSpPr>
            <a:spLocks noGrp="1"/>
          </p:cNvSpPr>
          <p:nvPr>
            <p:ph idx="1"/>
          </p:nvPr>
        </p:nvSpPr>
        <p:spPr>
          <a:xfrm>
            <a:off x="744446" y="1640471"/>
            <a:ext cx="8596668" cy="3880773"/>
          </a:xfrm>
        </p:spPr>
        <p:txBody>
          <a:bodyPr>
            <a:normAutofit/>
          </a:bodyPr>
          <a:lstStyle/>
          <a:p>
            <a:r>
              <a:rPr kumimoji="1" lang="en-US" altLang="ja-JP" dirty="0"/>
              <a:t>OpenCV</a:t>
            </a:r>
          </a:p>
          <a:p>
            <a:pPr marL="0" indent="0">
              <a:buNone/>
            </a:pPr>
            <a:r>
              <a:rPr lang="ja-JP" altLang="en-US" dirty="0"/>
              <a:t>画像の変換処理やテンプレートマッチ、物体認識、映像解析などのアルゴリズムが多数用意されている無償のオープンソース画像処理ライブラリ集。</a:t>
            </a:r>
          </a:p>
          <a:p>
            <a:pPr marL="0" indent="0">
              <a:buNone/>
            </a:pPr>
            <a:endParaRPr kumimoji="1" lang="en-US" altLang="ja-JP" dirty="0"/>
          </a:p>
          <a:p>
            <a:r>
              <a:rPr lang="ja-JP" altLang="en-US" dirty="0"/>
              <a:t>ステレオカメラ</a:t>
            </a:r>
            <a:endParaRPr lang="en-US" altLang="ja-JP" dirty="0"/>
          </a:p>
          <a:p>
            <a:pPr marL="0" indent="0">
              <a:buNone/>
            </a:pPr>
            <a:r>
              <a:rPr lang="ja-JP" altLang="en-US" dirty="0"/>
              <a:t>本研究では、</a:t>
            </a:r>
            <a:r>
              <a:rPr lang="en-US" altLang="ja-JP" dirty="0"/>
              <a:t>Web</a:t>
            </a:r>
            <a:r>
              <a:rPr lang="ja-JP" altLang="en-US" dirty="0"/>
              <a:t>カメラ</a:t>
            </a:r>
            <a:r>
              <a:rPr lang="en-US" altLang="ja-JP" dirty="0"/>
              <a:t>2</a:t>
            </a:r>
            <a:r>
              <a:rPr lang="ja-JP" altLang="en-US" dirty="0"/>
              <a:t>台を雲台に取り付けたステレオカメラを</a:t>
            </a:r>
            <a:endParaRPr lang="en-US" altLang="ja-JP" dirty="0"/>
          </a:p>
          <a:p>
            <a:pPr marL="0" indent="0">
              <a:buNone/>
            </a:pPr>
            <a:r>
              <a:rPr lang="ja-JP" altLang="en-US" dirty="0"/>
              <a:t>用い、トラクターに乗せることを想定する。</a:t>
            </a:r>
            <a:endParaRPr kumimoji="1" lang="ja-JP" altLang="en-US" dirty="0"/>
          </a:p>
        </p:txBody>
      </p:sp>
      <p:pic>
        <p:nvPicPr>
          <p:cNvPr id="4" name="図 3">
            <a:extLst>
              <a:ext uri="{FF2B5EF4-FFF2-40B4-BE49-F238E27FC236}">
                <a16:creationId xmlns:a16="http://schemas.microsoft.com/office/drawing/2014/main" id="{0AD751E5-3F56-4CAA-A4B8-CA3C6DF319AB}"/>
              </a:ext>
            </a:extLst>
          </p:cNvPr>
          <p:cNvPicPr>
            <a:picLocks noChangeAspect="1"/>
          </p:cNvPicPr>
          <p:nvPr/>
        </p:nvPicPr>
        <p:blipFill>
          <a:blip r:embed="rId2"/>
          <a:stretch>
            <a:fillRect/>
          </a:stretch>
        </p:blipFill>
        <p:spPr>
          <a:xfrm>
            <a:off x="7756307" y="3429000"/>
            <a:ext cx="4212701" cy="2627604"/>
          </a:xfrm>
          <a:prstGeom prst="rect">
            <a:avLst/>
          </a:prstGeom>
        </p:spPr>
      </p:pic>
    </p:spTree>
    <p:extLst>
      <p:ext uri="{BB962C8B-B14F-4D97-AF65-F5344CB8AC3E}">
        <p14:creationId xmlns:p14="http://schemas.microsoft.com/office/powerpoint/2010/main" val="353005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95804-6B4B-4E73-B221-F8EE89485C61}"/>
              </a:ext>
            </a:extLst>
          </p:cNvPr>
          <p:cNvSpPr>
            <a:spLocks noGrp="1"/>
          </p:cNvSpPr>
          <p:nvPr>
            <p:ph type="title"/>
          </p:nvPr>
        </p:nvSpPr>
        <p:spPr/>
        <p:txBody>
          <a:bodyPr/>
          <a:lstStyle/>
          <a:p>
            <a:r>
              <a:rPr kumimoji="1" lang="ja-JP" altLang="en-US" dirty="0"/>
              <a:t>手順</a:t>
            </a:r>
          </a:p>
        </p:txBody>
      </p:sp>
      <p:sp>
        <p:nvSpPr>
          <p:cNvPr id="3" name="コンテンツ プレースホルダー 2">
            <a:extLst>
              <a:ext uri="{FF2B5EF4-FFF2-40B4-BE49-F238E27FC236}">
                <a16:creationId xmlns:a16="http://schemas.microsoft.com/office/drawing/2014/main" id="{6976E04B-2B05-4E3B-B5B7-7F3D240862D5}"/>
              </a:ext>
            </a:extLst>
          </p:cNvPr>
          <p:cNvSpPr>
            <a:spLocks noGrp="1"/>
          </p:cNvSpPr>
          <p:nvPr>
            <p:ph idx="1"/>
          </p:nvPr>
        </p:nvSpPr>
        <p:spPr>
          <a:xfrm>
            <a:off x="8955083" y="263213"/>
            <a:ext cx="2894735" cy="1164562"/>
          </a:xfrm>
        </p:spPr>
        <p:txBody>
          <a:bodyPr/>
          <a:lstStyle/>
          <a:p>
            <a:pPr marL="0" indent="0">
              <a:buNone/>
            </a:pPr>
            <a:endParaRPr kumimoji="1" lang="ja-JP" altLang="en-US" dirty="0"/>
          </a:p>
        </p:txBody>
      </p:sp>
      <p:sp>
        <p:nvSpPr>
          <p:cNvPr id="16" name="テキスト ボックス 15">
            <a:extLst>
              <a:ext uri="{FF2B5EF4-FFF2-40B4-BE49-F238E27FC236}">
                <a16:creationId xmlns:a16="http://schemas.microsoft.com/office/drawing/2014/main" id="{09C98E66-5192-4F19-8552-1DBCA2E40C0C}"/>
              </a:ext>
            </a:extLst>
          </p:cNvPr>
          <p:cNvSpPr txBox="1"/>
          <p:nvPr/>
        </p:nvSpPr>
        <p:spPr>
          <a:xfrm>
            <a:off x="4660958" y="2451276"/>
            <a:ext cx="2984499" cy="492443"/>
          </a:xfrm>
          <a:prstGeom prst="rect">
            <a:avLst/>
          </a:prstGeom>
          <a:noFill/>
        </p:spPr>
        <p:txBody>
          <a:bodyPr wrap="square" rtlCol="0">
            <a:spAutoFit/>
          </a:bodyPr>
          <a:lstStyle/>
          <a:p>
            <a:pPr algn="ctr"/>
            <a:r>
              <a:rPr kumimoji="1" lang="en-US" altLang="ja-JP" sz="2600" dirty="0"/>
              <a:t>:</a:t>
            </a:r>
            <a:r>
              <a:rPr kumimoji="1" lang="ja-JP" altLang="en-US" sz="2600" dirty="0"/>
              <a:t>　</a:t>
            </a:r>
            <a:r>
              <a:rPr kumimoji="1" lang="en-US" altLang="ja-JP" sz="2600" dirty="0"/>
              <a:t>Zhang</a:t>
            </a:r>
            <a:r>
              <a:rPr kumimoji="1" lang="ja-JP" altLang="en-US" sz="2600" dirty="0"/>
              <a:t>の方法</a:t>
            </a:r>
          </a:p>
        </p:txBody>
      </p:sp>
      <p:sp>
        <p:nvSpPr>
          <p:cNvPr id="17" name="正方形/長方形 16">
            <a:extLst>
              <a:ext uri="{FF2B5EF4-FFF2-40B4-BE49-F238E27FC236}">
                <a16:creationId xmlns:a16="http://schemas.microsoft.com/office/drawing/2014/main" id="{2BF7D3AE-A96E-46AF-BDF5-CB64565CDC72}"/>
              </a:ext>
            </a:extLst>
          </p:cNvPr>
          <p:cNvSpPr/>
          <p:nvPr/>
        </p:nvSpPr>
        <p:spPr>
          <a:xfrm>
            <a:off x="677334" y="1549400"/>
            <a:ext cx="9372677" cy="5086292"/>
          </a:xfrm>
          <a:prstGeom prst="rect">
            <a:avLst/>
          </a:prstGeom>
          <a:noFill/>
          <a:ln w="5715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A9B57D5-C2BF-452E-88AC-9650E007A993}"/>
              </a:ext>
            </a:extLst>
          </p:cNvPr>
          <p:cNvSpPr txBox="1"/>
          <p:nvPr/>
        </p:nvSpPr>
        <p:spPr>
          <a:xfrm>
            <a:off x="1135002" y="2501986"/>
            <a:ext cx="4067417" cy="461665"/>
          </a:xfrm>
          <a:prstGeom prst="rect">
            <a:avLst/>
          </a:prstGeom>
          <a:noFill/>
        </p:spPr>
        <p:txBody>
          <a:bodyPr wrap="square" rtlCol="0">
            <a:spAutoFit/>
          </a:bodyPr>
          <a:lstStyle/>
          <a:p>
            <a:r>
              <a:rPr kumimoji="1" lang="ja-JP" altLang="en-US" sz="2400" dirty="0">
                <a:highlight>
                  <a:srgbClr val="FFCCCC"/>
                </a:highlight>
              </a:rPr>
              <a:t>カメラキャリブレーション</a:t>
            </a:r>
            <a:endParaRPr kumimoji="1" lang="ja-JP" altLang="en-US" sz="2400" dirty="0"/>
          </a:p>
        </p:txBody>
      </p:sp>
      <p:sp>
        <p:nvSpPr>
          <p:cNvPr id="23" name="テキスト ボックス 22">
            <a:extLst>
              <a:ext uri="{FF2B5EF4-FFF2-40B4-BE49-F238E27FC236}">
                <a16:creationId xmlns:a16="http://schemas.microsoft.com/office/drawing/2014/main" id="{42498F7B-75E7-4432-A0C1-E8F74E9C2632}"/>
              </a:ext>
            </a:extLst>
          </p:cNvPr>
          <p:cNvSpPr txBox="1"/>
          <p:nvPr/>
        </p:nvSpPr>
        <p:spPr>
          <a:xfrm>
            <a:off x="1203768" y="5198196"/>
            <a:ext cx="4106372" cy="461665"/>
          </a:xfrm>
          <a:prstGeom prst="rect">
            <a:avLst/>
          </a:prstGeom>
          <a:noFill/>
        </p:spPr>
        <p:txBody>
          <a:bodyPr wrap="square" rtlCol="0">
            <a:spAutoFit/>
          </a:bodyPr>
          <a:lstStyle/>
          <a:p>
            <a:r>
              <a:rPr lang="ja-JP" altLang="en-US" sz="2400" dirty="0">
                <a:highlight>
                  <a:srgbClr val="66CCFF"/>
                </a:highlight>
              </a:rPr>
              <a:t>農作物の領域の中心線取得</a:t>
            </a:r>
            <a:endParaRPr kumimoji="1" lang="ja-JP" altLang="en-US" sz="2400" dirty="0">
              <a:highlight>
                <a:srgbClr val="66CCFF"/>
              </a:highlight>
            </a:endParaRPr>
          </a:p>
        </p:txBody>
      </p:sp>
      <p:sp>
        <p:nvSpPr>
          <p:cNvPr id="24" name="テキスト ボックス 23">
            <a:extLst>
              <a:ext uri="{FF2B5EF4-FFF2-40B4-BE49-F238E27FC236}">
                <a16:creationId xmlns:a16="http://schemas.microsoft.com/office/drawing/2014/main" id="{61AF290D-1985-4805-A492-99DF536A8C84}"/>
              </a:ext>
            </a:extLst>
          </p:cNvPr>
          <p:cNvSpPr txBox="1"/>
          <p:nvPr/>
        </p:nvSpPr>
        <p:spPr>
          <a:xfrm>
            <a:off x="1167804" y="5844692"/>
            <a:ext cx="4458185" cy="461665"/>
          </a:xfrm>
          <a:prstGeom prst="rect">
            <a:avLst/>
          </a:prstGeom>
          <a:noFill/>
        </p:spPr>
        <p:txBody>
          <a:bodyPr wrap="square" rtlCol="0">
            <a:spAutoFit/>
          </a:bodyPr>
          <a:lstStyle/>
          <a:p>
            <a:r>
              <a:rPr lang="ja-JP" altLang="en-US" sz="2400" dirty="0">
                <a:highlight>
                  <a:srgbClr val="66CCFF"/>
                </a:highlight>
              </a:rPr>
              <a:t>カメラと農作物の距離推定</a:t>
            </a:r>
            <a:endParaRPr kumimoji="1" lang="ja-JP" altLang="en-US" sz="2400" dirty="0">
              <a:highlight>
                <a:srgbClr val="66CCFF"/>
              </a:highlight>
            </a:endParaRPr>
          </a:p>
        </p:txBody>
      </p:sp>
      <p:sp>
        <p:nvSpPr>
          <p:cNvPr id="25" name="矢印: 下 24">
            <a:extLst>
              <a:ext uri="{FF2B5EF4-FFF2-40B4-BE49-F238E27FC236}">
                <a16:creationId xmlns:a16="http://schemas.microsoft.com/office/drawing/2014/main" id="{4D08ED7E-08D4-4CAF-B9AC-0E879485E7A7}"/>
              </a:ext>
            </a:extLst>
          </p:cNvPr>
          <p:cNvSpPr/>
          <p:nvPr/>
        </p:nvSpPr>
        <p:spPr>
          <a:xfrm>
            <a:off x="2628960" y="3251640"/>
            <a:ext cx="1079500" cy="565123"/>
          </a:xfrm>
          <a:prstGeom prst="downArrow">
            <a:avLst/>
          </a:prstGeom>
          <a:solidFill>
            <a:srgbClr val="CC99FF"/>
          </a:solidFill>
          <a:ln>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6D1B286F-5CA3-4FF5-B99C-9E32898F4E8D}"/>
              </a:ext>
            </a:extLst>
          </p:cNvPr>
          <p:cNvSpPr txBox="1"/>
          <p:nvPr/>
        </p:nvSpPr>
        <p:spPr>
          <a:xfrm>
            <a:off x="1471040" y="4114251"/>
            <a:ext cx="3395339" cy="461665"/>
          </a:xfrm>
          <a:prstGeom prst="rect">
            <a:avLst/>
          </a:prstGeom>
          <a:noFill/>
        </p:spPr>
        <p:txBody>
          <a:bodyPr wrap="square" rtlCol="0">
            <a:spAutoFit/>
          </a:bodyPr>
          <a:lstStyle/>
          <a:p>
            <a:r>
              <a:rPr lang="ja-JP" altLang="en-US" sz="2400" dirty="0">
                <a:highlight>
                  <a:srgbClr val="66CCFF"/>
                </a:highlight>
              </a:rPr>
              <a:t>雑草と農作物の判別</a:t>
            </a:r>
            <a:endParaRPr kumimoji="1" lang="ja-JP" altLang="en-US" sz="2400" dirty="0">
              <a:highlight>
                <a:srgbClr val="66CCFF"/>
              </a:highlight>
            </a:endParaRPr>
          </a:p>
        </p:txBody>
      </p:sp>
      <p:sp>
        <p:nvSpPr>
          <p:cNvPr id="33" name="テキスト ボックス 32">
            <a:extLst>
              <a:ext uri="{FF2B5EF4-FFF2-40B4-BE49-F238E27FC236}">
                <a16:creationId xmlns:a16="http://schemas.microsoft.com/office/drawing/2014/main" id="{0B786C4E-9F32-464A-8360-7B26ABCB7C5C}"/>
              </a:ext>
            </a:extLst>
          </p:cNvPr>
          <p:cNvSpPr txBox="1"/>
          <p:nvPr/>
        </p:nvSpPr>
        <p:spPr>
          <a:xfrm>
            <a:off x="1772261" y="1846380"/>
            <a:ext cx="2984499" cy="461665"/>
          </a:xfrm>
          <a:prstGeom prst="rect">
            <a:avLst/>
          </a:prstGeom>
          <a:noFill/>
        </p:spPr>
        <p:txBody>
          <a:bodyPr wrap="square" rtlCol="0">
            <a:spAutoFit/>
          </a:bodyPr>
          <a:lstStyle/>
          <a:p>
            <a:r>
              <a:rPr kumimoji="1" lang="ja-JP" altLang="en-US" sz="2400" dirty="0">
                <a:solidFill>
                  <a:srgbClr val="FF0000"/>
                </a:solidFill>
              </a:rPr>
              <a:t>左右の画像入力</a:t>
            </a:r>
          </a:p>
        </p:txBody>
      </p:sp>
      <p:sp>
        <p:nvSpPr>
          <p:cNvPr id="34" name="テキスト ボックス 33">
            <a:extLst>
              <a:ext uri="{FF2B5EF4-FFF2-40B4-BE49-F238E27FC236}">
                <a16:creationId xmlns:a16="http://schemas.microsoft.com/office/drawing/2014/main" id="{750B5329-3DDE-41D4-BD85-C7DEB0DFD341}"/>
              </a:ext>
            </a:extLst>
          </p:cNvPr>
          <p:cNvSpPr txBox="1"/>
          <p:nvPr/>
        </p:nvSpPr>
        <p:spPr>
          <a:xfrm>
            <a:off x="3753037" y="3221416"/>
            <a:ext cx="4190841" cy="461665"/>
          </a:xfrm>
          <a:prstGeom prst="rect">
            <a:avLst/>
          </a:prstGeom>
          <a:noFill/>
        </p:spPr>
        <p:txBody>
          <a:bodyPr wrap="square" rtlCol="0">
            <a:spAutoFit/>
          </a:bodyPr>
          <a:lstStyle/>
          <a:p>
            <a:r>
              <a:rPr kumimoji="1" lang="ja-JP" altLang="en-US" sz="2400" dirty="0">
                <a:solidFill>
                  <a:srgbClr val="FF0000"/>
                </a:solidFill>
              </a:rPr>
              <a:t>パラメータ取得・画像補正</a:t>
            </a:r>
          </a:p>
        </p:txBody>
      </p:sp>
      <p:sp>
        <p:nvSpPr>
          <p:cNvPr id="35" name="楕円 34">
            <a:extLst>
              <a:ext uri="{FF2B5EF4-FFF2-40B4-BE49-F238E27FC236}">
                <a16:creationId xmlns:a16="http://schemas.microsoft.com/office/drawing/2014/main" id="{3C372E60-A314-40C2-B924-E21F7298F591}"/>
              </a:ext>
            </a:extLst>
          </p:cNvPr>
          <p:cNvSpPr/>
          <p:nvPr/>
        </p:nvSpPr>
        <p:spPr>
          <a:xfrm>
            <a:off x="3871422" y="987391"/>
            <a:ext cx="2984500" cy="927100"/>
          </a:xfrm>
          <a:prstGeom prst="ellipse">
            <a:avLst/>
          </a:prstGeom>
          <a:solidFill>
            <a:srgbClr val="CCCCFF"/>
          </a:solidFill>
          <a:ln>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ja-JP" altLang="en-US" sz="2800" dirty="0">
                <a:solidFill>
                  <a:prstClr val="black"/>
                </a:solidFill>
              </a:rPr>
              <a:t>プログラム</a:t>
            </a:r>
          </a:p>
        </p:txBody>
      </p:sp>
      <p:sp>
        <p:nvSpPr>
          <p:cNvPr id="38" name="テキスト ボックス 37">
            <a:extLst>
              <a:ext uri="{FF2B5EF4-FFF2-40B4-BE49-F238E27FC236}">
                <a16:creationId xmlns:a16="http://schemas.microsoft.com/office/drawing/2014/main" id="{9678F96E-57A9-4A0E-B787-E997EDFB6D77}"/>
              </a:ext>
            </a:extLst>
          </p:cNvPr>
          <p:cNvSpPr txBox="1"/>
          <p:nvPr/>
        </p:nvSpPr>
        <p:spPr>
          <a:xfrm>
            <a:off x="4299969" y="3823953"/>
            <a:ext cx="2984499" cy="492443"/>
          </a:xfrm>
          <a:prstGeom prst="rect">
            <a:avLst/>
          </a:prstGeom>
          <a:noFill/>
        </p:spPr>
        <p:txBody>
          <a:bodyPr wrap="square" rtlCol="0">
            <a:spAutoFit/>
          </a:bodyPr>
          <a:lstStyle/>
          <a:p>
            <a:pPr algn="ctr"/>
            <a:r>
              <a:rPr kumimoji="1" lang="en-US" altLang="ja-JP" sz="2600" dirty="0"/>
              <a:t>:</a:t>
            </a:r>
            <a:r>
              <a:rPr kumimoji="1" lang="ja-JP" altLang="en-US" sz="2600" dirty="0"/>
              <a:t>　二値化</a:t>
            </a:r>
          </a:p>
        </p:txBody>
      </p:sp>
      <p:sp>
        <p:nvSpPr>
          <p:cNvPr id="39" name="テキスト ボックス 38">
            <a:extLst>
              <a:ext uri="{FF2B5EF4-FFF2-40B4-BE49-F238E27FC236}">
                <a16:creationId xmlns:a16="http://schemas.microsoft.com/office/drawing/2014/main" id="{1B3B9873-2C4A-4011-A63E-472B85C44946}"/>
              </a:ext>
            </a:extLst>
          </p:cNvPr>
          <p:cNvSpPr txBox="1"/>
          <p:nvPr/>
        </p:nvSpPr>
        <p:spPr>
          <a:xfrm>
            <a:off x="4873781" y="4354497"/>
            <a:ext cx="3727392" cy="492443"/>
          </a:xfrm>
          <a:prstGeom prst="rect">
            <a:avLst/>
          </a:prstGeom>
          <a:noFill/>
        </p:spPr>
        <p:txBody>
          <a:bodyPr wrap="square" rtlCol="0">
            <a:spAutoFit/>
          </a:bodyPr>
          <a:lstStyle/>
          <a:p>
            <a:pPr algn="ctr"/>
            <a:r>
              <a:rPr kumimoji="1" lang="en-US" altLang="ja-JP" sz="2600" dirty="0"/>
              <a:t>:</a:t>
            </a:r>
            <a:r>
              <a:rPr kumimoji="1" lang="ja-JP" altLang="en-US" sz="2600" dirty="0"/>
              <a:t>　モルフォロジー変換</a:t>
            </a:r>
          </a:p>
        </p:txBody>
      </p:sp>
      <p:sp>
        <p:nvSpPr>
          <p:cNvPr id="41" name="テキスト ボックス 40">
            <a:extLst>
              <a:ext uri="{FF2B5EF4-FFF2-40B4-BE49-F238E27FC236}">
                <a16:creationId xmlns:a16="http://schemas.microsoft.com/office/drawing/2014/main" id="{3D007447-AB20-48F7-91B8-428F9E813ED7}"/>
              </a:ext>
            </a:extLst>
          </p:cNvPr>
          <p:cNvSpPr txBox="1"/>
          <p:nvPr/>
        </p:nvSpPr>
        <p:spPr>
          <a:xfrm>
            <a:off x="4434535" y="5808371"/>
            <a:ext cx="2984499" cy="492443"/>
          </a:xfrm>
          <a:prstGeom prst="rect">
            <a:avLst/>
          </a:prstGeom>
          <a:noFill/>
        </p:spPr>
        <p:txBody>
          <a:bodyPr wrap="square" rtlCol="0">
            <a:spAutoFit/>
          </a:bodyPr>
          <a:lstStyle/>
          <a:p>
            <a:pPr algn="ctr"/>
            <a:r>
              <a:rPr kumimoji="1" lang="en-US" altLang="ja-JP" sz="2600" dirty="0"/>
              <a:t>:</a:t>
            </a:r>
            <a:r>
              <a:rPr kumimoji="1" lang="ja-JP" altLang="en-US" sz="2600" dirty="0"/>
              <a:t>　三角測量</a:t>
            </a:r>
          </a:p>
        </p:txBody>
      </p:sp>
      <p:sp>
        <p:nvSpPr>
          <p:cNvPr id="42" name="テキスト ボックス 41">
            <a:extLst>
              <a:ext uri="{FF2B5EF4-FFF2-40B4-BE49-F238E27FC236}">
                <a16:creationId xmlns:a16="http://schemas.microsoft.com/office/drawing/2014/main" id="{EDF71E96-3340-4978-9A23-8D4918A72FC7}"/>
              </a:ext>
            </a:extLst>
          </p:cNvPr>
          <p:cNvSpPr txBox="1"/>
          <p:nvPr/>
        </p:nvSpPr>
        <p:spPr>
          <a:xfrm>
            <a:off x="4603749" y="5156490"/>
            <a:ext cx="2984499" cy="492443"/>
          </a:xfrm>
          <a:prstGeom prst="rect">
            <a:avLst/>
          </a:prstGeom>
          <a:noFill/>
        </p:spPr>
        <p:txBody>
          <a:bodyPr wrap="square" rtlCol="0">
            <a:spAutoFit/>
          </a:bodyPr>
          <a:lstStyle/>
          <a:p>
            <a:pPr algn="ctr"/>
            <a:r>
              <a:rPr kumimoji="1" lang="en-US" altLang="ja-JP" sz="2600" dirty="0"/>
              <a:t>:</a:t>
            </a:r>
            <a:r>
              <a:rPr kumimoji="1" lang="ja-JP" altLang="en-US" sz="2600" dirty="0"/>
              <a:t>　中心線取得</a:t>
            </a:r>
          </a:p>
        </p:txBody>
      </p:sp>
    </p:spTree>
    <p:extLst>
      <p:ext uri="{BB962C8B-B14F-4D97-AF65-F5344CB8AC3E}">
        <p14:creationId xmlns:p14="http://schemas.microsoft.com/office/powerpoint/2010/main" val="163908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235F0-66F6-4EC0-9487-06C274BDDA3C}"/>
              </a:ext>
            </a:extLst>
          </p:cNvPr>
          <p:cNvSpPr>
            <a:spLocks noGrp="1"/>
          </p:cNvSpPr>
          <p:nvPr>
            <p:ph type="title"/>
          </p:nvPr>
        </p:nvSpPr>
        <p:spPr/>
        <p:txBody>
          <a:bodyPr/>
          <a:lstStyle/>
          <a:p>
            <a:r>
              <a:rPr kumimoji="1" lang="ja-JP" altLang="en-US" dirty="0"/>
              <a:t>カメラキャリブレーション</a:t>
            </a:r>
          </a:p>
        </p:txBody>
      </p:sp>
      <p:sp>
        <p:nvSpPr>
          <p:cNvPr id="3" name="コンテンツ プレースホルダー 2">
            <a:extLst>
              <a:ext uri="{FF2B5EF4-FFF2-40B4-BE49-F238E27FC236}">
                <a16:creationId xmlns:a16="http://schemas.microsoft.com/office/drawing/2014/main" id="{328960C4-BCF5-4869-A335-2A67DD1EE705}"/>
              </a:ext>
            </a:extLst>
          </p:cNvPr>
          <p:cNvSpPr>
            <a:spLocks noGrp="1"/>
          </p:cNvSpPr>
          <p:nvPr>
            <p:ph idx="1"/>
          </p:nvPr>
        </p:nvSpPr>
        <p:spPr/>
        <p:txBody>
          <a:bodyPr>
            <a:normAutofit lnSpcReduction="10000"/>
          </a:bodyPr>
          <a:lstStyle/>
          <a:p>
            <a:r>
              <a:rPr lang="ja-JP" altLang="ja-JP" dirty="0"/>
              <a:t>撮影画像からカメラの位置姿勢や</a:t>
            </a:r>
            <a:r>
              <a:rPr lang="ja-JP" altLang="en-US" dirty="0"/>
              <a:t>レンズのゆがみなどの</a:t>
            </a:r>
            <a:endParaRPr lang="en-US" altLang="ja-JP" dirty="0"/>
          </a:p>
          <a:p>
            <a:pPr marL="0" indent="0">
              <a:buNone/>
            </a:pPr>
            <a:r>
              <a:rPr lang="ja-JP" altLang="en-US" dirty="0"/>
              <a:t>　  </a:t>
            </a:r>
            <a:r>
              <a:rPr lang="ja-JP" altLang="ja-JP" dirty="0"/>
              <a:t>特性を推定すること焦点距離を取得</a:t>
            </a:r>
            <a:endParaRPr lang="en-US" altLang="ja-JP" dirty="0"/>
          </a:p>
          <a:p>
            <a:endParaRPr lang="en-US" altLang="ja-JP" dirty="0"/>
          </a:p>
          <a:p>
            <a:r>
              <a:rPr lang="ja-JP" altLang="en-US" dirty="0"/>
              <a:t>得たパラメータから入力画像を補正する</a:t>
            </a:r>
            <a:endParaRPr lang="en-US" altLang="ja-JP" dirty="0"/>
          </a:p>
          <a:p>
            <a:endParaRPr lang="en-US" altLang="ja-JP" dirty="0"/>
          </a:p>
          <a:p>
            <a:r>
              <a:rPr lang="en-US" altLang="ja-JP" dirty="0"/>
              <a:t>Zhang</a:t>
            </a:r>
            <a:r>
              <a:rPr lang="ja-JP" altLang="ja-JP" dirty="0"/>
              <a:t>の手法は、幾何特性が既知の平面パターンを多方向から</a:t>
            </a:r>
            <a:r>
              <a:rPr lang="en-US" altLang="ja-JP" dirty="0"/>
              <a:t>3</a:t>
            </a:r>
            <a:r>
              <a:rPr lang="ja-JP" altLang="ja-JP" dirty="0"/>
              <a:t>回以上撮影し得られた画像中の特徴点をもとにカメラパラメータを推定する。本実験では</a:t>
            </a:r>
            <a:r>
              <a:rPr lang="en-US" altLang="ja-JP" dirty="0"/>
              <a:t>20</a:t>
            </a:r>
            <a:r>
              <a:rPr lang="ja-JP" altLang="ja-JP" dirty="0"/>
              <a:t>回撮影する。平面パターンはチェックパターンを使用し、横線と縦線の交点の座標値</a:t>
            </a:r>
            <a:r>
              <a:rPr lang="ja-JP" altLang="en-US" dirty="0"/>
              <a:t>から</a:t>
            </a:r>
            <a:r>
              <a:rPr lang="ja-JP" altLang="ja-JP" dirty="0"/>
              <a:t>パラメータの推定を行う</a:t>
            </a:r>
            <a:endParaRPr lang="en-US" altLang="ja-JP" dirty="0"/>
          </a:p>
          <a:p>
            <a:endParaRPr lang="en-US" altLang="ja-JP" dirty="0"/>
          </a:p>
          <a:p>
            <a:pPr marL="0" indent="0">
              <a:buNone/>
            </a:pPr>
            <a:r>
              <a:rPr lang="ja-JP" altLang="en-US" dirty="0"/>
              <a:t>　　</a:t>
            </a:r>
            <a:endParaRPr kumimoji="1"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9779C9DD-A3BE-0603-FAD3-A1BFDDCDA45B}"/>
              </a:ext>
            </a:extLst>
          </p:cNvPr>
          <p:cNvPicPr>
            <a:picLocks noChangeAspect="1"/>
          </p:cNvPicPr>
          <p:nvPr/>
        </p:nvPicPr>
        <p:blipFill>
          <a:blip r:embed="rId2"/>
          <a:stretch>
            <a:fillRect/>
          </a:stretch>
        </p:blipFill>
        <p:spPr>
          <a:xfrm>
            <a:off x="7457952" y="811837"/>
            <a:ext cx="4380843" cy="2467315"/>
          </a:xfrm>
          <a:prstGeom prst="rect">
            <a:avLst/>
          </a:prstGeom>
        </p:spPr>
      </p:pic>
    </p:spTree>
    <p:extLst>
      <p:ext uri="{BB962C8B-B14F-4D97-AF65-F5344CB8AC3E}">
        <p14:creationId xmlns:p14="http://schemas.microsoft.com/office/powerpoint/2010/main" val="73934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70EBC-3F77-4FDD-889F-E5D8C54367D7}"/>
              </a:ext>
            </a:extLst>
          </p:cNvPr>
          <p:cNvSpPr>
            <a:spLocks noGrp="1"/>
          </p:cNvSpPr>
          <p:nvPr>
            <p:ph type="title"/>
          </p:nvPr>
        </p:nvSpPr>
        <p:spPr/>
        <p:txBody>
          <a:bodyPr/>
          <a:lstStyle/>
          <a:p>
            <a:r>
              <a:rPr lang="ja-JP" altLang="en-US" dirty="0"/>
              <a:t>雑草と農作物の判別</a:t>
            </a:r>
            <a:endParaRPr kumimoji="1" lang="ja-JP" altLang="en-US" dirty="0"/>
          </a:p>
        </p:txBody>
      </p:sp>
      <p:sp>
        <p:nvSpPr>
          <p:cNvPr id="3" name="コンテンツ プレースホルダー 2">
            <a:extLst>
              <a:ext uri="{FF2B5EF4-FFF2-40B4-BE49-F238E27FC236}">
                <a16:creationId xmlns:a16="http://schemas.microsoft.com/office/drawing/2014/main" id="{9888945D-B279-42FC-9837-B863B467CC1A}"/>
              </a:ext>
            </a:extLst>
          </p:cNvPr>
          <p:cNvSpPr>
            <a:spLocks noGrp="1"/>
          </p:cNvSpPr>
          <p:nvPr>
            <p:ph idx="1"/>
          </p:nvPr>
        </p:nvSpPr>
        <p:spPr/>
        <p:txBody>
          <a:bodyPr/>
          <a:lstStyle/>
          <a:p>
            <a:r>
              <a:rPr lang="ja-JP" altLang="ja-JP" dirty="0"/>
              <a:t>緑要素が他の要素よりも大きい画素を白、その他の画素を黒とした二値画像を生成することで抽出</a:t>
            </a:r>
            <a:endParaRPr lang="en-US" altLang="ja-JP" dirty="0"/>
          </a:p>
          <a:p>
            <a:endParaRPr kumimoji="1" lang="en-US" altLang="ja-JP" dirty="0"/>
          </a:p>
          <a:p>
            <a:r>
              <a:rPr lang="ja-JP" altLang="ja-JP" dirty="0"/>
              <a:t>ノイズのほか、小さい雑草も緑色部分として抽出されるため、モルフォロジー変換によるノイズ除去を行う。本研究では、収縮と膨張の順で繰り返すオープニング処理ののち、膨張と収縮の順で繰り返すクロージング処理を行う。</a:t>
            </a:r>
            <a:endParaRPr kumimoji="1" lang="ja-JP" altLang="en-US" dirty="0"/>
          </a:p>
        </p:txBody>
      </p:sp>
      <p:pic>
        <p:nvPicPr>
          <p:cNvPr id="4" name="図 3">
            <a:extLst>
              <a:ext uri="{FF2B5EF4-FFF2-40B4-BE49-F238E27FC236}">
                <a16:creationId xmlns:a16="http://schemas.microsoft.com/office/drawing/2014/main" id="{40E98FA8-55A8-90E4-C72F-0B7AFEDB0926}"/>
              </a:ext>
            </a:extLst>
          </p:cNvPr>
          <p:cNvPicPr>
            <a:picLocks noChangeAspect="1"/>
          </p:cNvPicPr>
          <p:nvPr/>
        </p:nvPicPr>
        <p:blipFill>
          <a:blip r:embed="rId2"/>
          <a:stretch>
            <a:fillRect/>
          </a:stretch>
        </p:blipFill>
        <p:spPr>
          <a:xfrm>
            <a:off x="4530067" y="4516941"/>
            <a:ext cx="2679591" cy="1941733"/>
          </a:xfrm>
          <a:prstGeom prst="rect">
            <a:avLst/>
          </a:prstGeom>
        </p:spPr>
      </p:pic>
      <p:pic>
        <p:nvPicPr>
          <p:cNvPr id="5" name="図 4">
            <a:extLst>
              <a:ext uri="{FF2B5EF4-FFF2-40B4-BE49-F238E27FC236}">
                <a16:creationId xmlns:a16="http://schemas.microsoft.com/office/drawing/2014/main" id="{251898A6-305F-7F7C-4BAB-FF3236946AC5}"/>
              </a:ext>
            </a:extLst>
          </p:cNvPr>
          <p:cNvPicPr>
            <a:picLocks noChangeAspect="1"/>
          </p:cNvPicPr>
          <p:nvPr/>
        </p:nvPicPr>
        <p:blipFill>
          <a:blip r:embed="rId3"/>
          <a:stretch>
            <a:fillRect/>
          </a:stretch>
        </p:blipFill>
        <p:spPr>
          <a:xfrm>
            <a:off x="8823606" y="4516941"/>
            <a:ext cx="2691060" cy="1941733"/>
          </a:xfrm>
          <a:prstGeom prst="rect">
            <a:avLst/>
          </a:prstGeom>
        </p:spPr>
      </p:pic>
      <p:sp>
        <p:nvSpPr>
          <p:cNvPr id="6" name="矢印: 右 5">
            <a:extLst>
              <a:ext uri="{FF2B5EF4-FFF2-40B4-BE49-F238E27FC236}">
                <a16:creationId xmlns:a16="http://schemas.microsoft.com/office/drawing/2014/main" id="{F9B0090E-66FD-7BCB-3296-548AE719E6F6}"/>
              </a:ext>
            </a:extLst>
          </p:cNvPr>
          <p:cNvSpPr/>
          <p:nvPr/>
        </p:nvSpPr>
        <p:spPr>
          <a:xfrm>
            <a:off x="3225381" y="4989230"/>
            <a:ext cx="995423" cy="1122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C3BE491-BC7A-45AC-98E0-EAB96217DD1F}"/>
              </a:ext>
            </a:extLst>
          </p:cNvPr>
          <p:cNvSpPr/>
          <p:nvPr/>
        </p:nvSpPr>
        <p:spPr>
          <a:xfrm>
            <a:off x="7518920" y="4989230"/>
            <a:ext cx="995423" cy="1122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61C0C1A-02DC-4613-B1FD-E7876DC8C851}"/>
              </a:ext>
            </a:extLst>
          </p:cNvPr>
          <p:cNvPicPr>
            <a:picLocks noChangeAspect="1"/>
          </p:cNvPicPr>
          <p:nvPr/>
        </p:nvPicPr>
        <p:blipFill>
          <a:blip r:embed="rId4"/>
          <a:stretch>
            <a:fillRect/>
          </a:stretch>
        </p:blipFill>
        <p:spPr>
          <a:xfrm>
            <a:off x="398253" y="4641909"/>
            <a:ext cx="2517866" cy="1816765"/>
          </a:xfrm>
          <a:prstGeom prst="rect">
            <a:avLst/>
          </a:prstGeom>
        </p:spPr>
      </p:pic>
    </p:spTree>
    <p:extLst>
      <p:ext uri="{BB962C8B-B14F-4D97-AF65-F5344CB8AC3E}">
        <p14:creationId xmlns:p14="http://schemas.microsoft.com/office/powerpoint/2010/main" val="379712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DC098-4E04-4C21-9D0C-81EB97997729}"/>
              </a:ext>
            </a:extLst>
          </p:cNvPr>
          <p:cNvSpPr>
            <a:spLocks noGrp="1"/>
          </p:cNvSpPr>
          <p:nvPr>
            <p:ph type="title"/>
          </p:nvPr>
        </p:nvSpPr>
        <p:spPr/>
        <p:txBody>
          <a:bodyPr/>
          <a:lstStyle/>
          <a:p>
            <a:r>
              <a:rPr lang="ja-JP" altLang="en-US" dirty="0"/>
              <a:t>農作物の領域の中心線取得</a:t>
            </a:r>
            <a:endParaRPr kumimoji="1" lang="ja-JP" altLang="en-US" dirty="0"/>
          </a:p>
        </p:txBody>
      </p:sp>
      <p:sp>
        <p:nvSpPr>
          <p:cNvPr id="3" name="コンテンツ プレースホルダー 2">
            <a:extLst>
              <a:ext uri="{FF2B5EF4-FFF2-40B4-BE49-F238E27FC236}">
                <a16:creationId xmlns:a16="http://schemas.microsoft.com/office/drawing/2014/main" id="{DA454F9D-CD9D-49D3-B943-B709EDA80343}"/>
              </a:ext>
            </a:extLst>
          </p:cNvPr>
          <p:cNvSpPr>
            <a:spLocks noGrp="1"/>
          </p:cNvSpPr>
          <p:nvPr>
            <p:ph idx="1"/>
          </p:nvPr>
        </p:nvSpPr>
        <p:spPr>
          <a:xfrm>
            <a:off x="677334" y="2160589"/>
            <a:ext cx="9600986" cy="3880773"/>
          </a:xfrm>
        </p:spPr>
        <p:txBody>
          <a:bodyPr/>
          <a:lstStyle/>
          <a:p>
            <a:r>
              <a:rPr lang="ja-JP" altLang="ja-JP" dirty="0"/>
              <a:t>画像の各行において白い部分の右端と左端の画素の座標を足して</a:t>
            </a:r>
            <a:r>
              <a:rPr lang="en-US" altLang="ja-JP" dirty="0"/>
              <a:t>2</a:t>
            </a:r>
            <a:r>
              <a:rPr lang="ja-JP" altLang="ja-JP" dirty="0"/>
              <a:t>で割った座標の画素を赤で表示し、これをすべての行で繰り返し</a:t>
            </a:r>
            <a:endParaRPr lang="en-US" altLang="ja-JP" dirty="0"/>
          </a:p>
          <a:p>
            <a:pPr marL="0" indent="0">
              <a:buNone/>
            </a:pPr>
            <a:endParaRPr lang="en-US" altLang="ja-JP" dirty="0"/>
          </a:p>
          <a:p>
            <a:r>
              <a:rPr lang="ja-JP" altLang="ja-JP" dirty="0"/>
              <a:t>中心線が各行に複数ある場合</a:t>
            </a:r>
            <a:r>
              <a:rPr lang="ja-JP" altLang="en-US" dirty="0"/>
              <a:t>は</a:t>
            </a:r>
            <a:r>
              <a:rPr lang="ja-JP" altLang="ja-JP" dirty="0"/>
              <a:t>視差が定まらないため、本研究では作物の中心線が画像の中央付近にあると仮定し、画像の中心の列に一番近い座標の中心線を作物の中心線とする。</a:t>
            </a:r>
            <a:endParaRPr lang="en-US" altLang="ja-JP" dirty="0"/>
          </a:p>
          <a:p>
            <a:endParaRPr kumimoji="1" lang="en-US" altLang="ja-JP" dirty="0"/>
          </a:p>
          <a:p>
            <a:r>
              <a:rPr lang="ja-JP" altLang="ja-JP" dirty="0"/>
              <a:t>各列で得た左カメラの画像の中心線の座標から右カメラの中心線の座標を引いたものを視差とする。</a:t>
            </a:r>
            <a:endParaRPr kumimoji="1" lang="ja-JP" altLang="en-US" dirty="0"/>
          </a:p>
        </p:txBody>
      </p:sp>
      <p:pic>
        <p:nvPicPr>
          <p:cNvPr id="4" name="図 3">
            <a:extLst>
              <a:ext uri="{FF2B5EF4-FFF2-40B4-BE49-F238E27FC236}">
                <a16:creationId xmlns:a16="http://schemas.microsoft.com/office/drawing/2014/main" id="{91E0BB23-FEE8-CB3A-E1FB-4EC9D07EA22D}"/>
              </a:ext>
            </a:extLst>
          </p:cNvPr>
          <p:cNvPicPr>
            <a:picLocks noChangeAspect="1"/>
          </p:cNvPicPr>
          <p:nvPr/>
        </p:nvPicPr>
        <p:blipFill>
          <a:blip r:embed="rId2"/>
          <a:stretch>
            <a:fillRect/>
          </a:stretch>
        </p:blipFill>
        <p:spPr>
          <a:xfrm>
            <a:off x="3713687" y="5053428"/>
            <a:ext cx="2382314" cy="1703296"/>
          </a:xfrm>
          <a:prstGeom prst="rect">
            <a:avLst/>
          </a:prstGeom>
        </p:spPr>
      </p:pic>
      <p:pic>
        <p:nvPicPr>
          <p:cNvPr id="5" name="図 4">
            <a:extLst>
              <a:ext uri="{FF2B5EF4-FFF2-40B4-BE49-F238E27FC236}">
                <a16:creationId xmlns:a16="http://schemas.microsoft.com/office/drawing/2014/main" id="{24CE3207-68D5-3DFE-A204-E3C7D4FAC936}"/>
              </a:ext>
            </a:extLst>
          </p:cNvPr>
          <p:cNvPicPr>
            <a:picLocks noChangeAspect="1"/>
          </p:cNvPicPr>
          <p:nvPr/>
        </p:nvPicPr>
        <p:blipFill>
          <a:blip r:embed="rId3"/>
          <a:stretch>
            <a:fillRect/>
          </a:stretch>
        </p:blipFill>
        <p:spPr>
          <a:xfrm>
            <a:off x="6756135" y="5044283"/>
            <a:ext cx="2376219" cy="1720314"/>
          </a:xfrm>
          <a:prstGeom prst="rect">
            <a:avLst/>
          </a:prstGeom>
        </p:spPr>
      </p:pic>
    </p:spTree>
    <p:extLst>
      <p:ext uri="{BB962C8B-B14F-4D97-AF65-F5344CB8AC3E}">
        <p14:creationId xmlns:p14="http://schemas.microsoft.com/office/powerpoint/2010/main" val="2975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C570F-C01B-4375-8D18-E4C9D86BE03C}"/>
              </a:ext>
            </a:extLst>
          </p:cNvPr>
          <p:cNvSpPr>
            <a:spLocks noGrp="1"/>
          </p:cNvSpPr>
          <p:nvPr>
            <p:ph type="title"/>
          </p:nvPr>
        </p:nvSpPr>
        <p:spPr/>
        <p:txBody>
          <a:bodyPr/>
          <a:lstStyle/>
          <a:p>
            <a:r>
              <a:rPr lang="ja-JP" altLang="en-US" dirty="0"/>
              <a:t>カメラと農作物の距離推定</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EE9408-CB70-4113-8AFD-2F83187EA1D3}"/>
                  </a:ext>
                </a:extLst>
              </p:cNvPr>
              <p:cNvSpPr>
                <a:spLocks noGrp="1"/>
              </p:cNvSpPr>
              <p:nvPr>
                <p:ph idx="1"/>
              </p:nvPr>
            </p:nvSpPr>
            <p:spPr/>
            <p:txBody>
              <a:bodyPr/>
              <a:lstStyle/>
              <a:p>
                <a:r>
                  <a:rPr lang="ja-JP" altLang="ja-JP" dirty="0"/>
                  <a:t>三角測量を行うことにより導かれる実距離</a:t>
                </a:r>
                <a:r>
                  <a:rPr lang="en-US" altLang="ja-JP" b="1" i="1" dirty="0"/>
                  <a:t>z</a:t>
                </a:r>
                <a:r>
                  <a:rPr lang="ja-JP" altLang="ja-JP" dirty="0"/>
                  <a:t>は</a:t>
                </a:r>
                <a:r>
                  <a:rPr lang="ja-JP" altLang="en-US" dirty="0"/>
                  <a:t>以下の</a:t>
                </a:r>
                <a:r>
                  <a:rPr lang="ja-JP" altLang="ja-JP" dirty="0"/>
                  <a:t>式より求まる。</a:t>
                </a:r>
                <a:r>
                  <a:rPr lang="ja-JP" altLang="en-US" dirty="0"/>
                  <a:t>ここで</a:t>
                </a:r>
                <a:r>
                  <a:rPr lang="en-US" altLang="ja-JP" b="1" i="1" dirty="0"/>
                  <a:t>B</a:t>
                </a:r>
                <a:r>
                  <a:rPr lang="ja-JP" altLang="en-US" dirty="0"/>
                  <a:t>はカメラ間距離、</a:t>
                </a:r>
                <a:r>
                  <a:rPr lang="ja-JP" altLang="en-US" b="1" i="1" dirty="0"/>
                  <a:t>ｆ</a:t>
                </a:r>
                <a:r>
                  <a:rPr lang="ja-JP" altLang="en-US" dirty="0"/>
                  <a:t>は焦点距離、</a:t>
                </a:r>
                <a:r>
                  <a:rPr lang="en-US" altLang="ja-JP" b="1" i="1" dirty="0"/>
                  <a:t>d</a:t>
                </a:r>
                <a:r>
                  <a:rPr lang="ja-JP" altLang="en-US" dirty="0"/>
                  <a:t>は視差。</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1" i="1" kern="100">
                          <a:latin typeface="Cambria Math" panose="02040503050406030204" pitchFamily="18" charset="0"/>
                          <a:ea typeface="ＭＳ 明朝" panose="02020609040205080304" pitchFamily="17" charset="-128"/>
                          <a:cs typeface="Times New Roman" panose="02020603050405020304" pitchFamily="18" charset="0"/>
                        </a:rPr>
                        <m:t>𝒛</m:t>
                      </m:r>
                      <m:r>
                        <a:rPr lang="en-US" altLang="ja-JP" i="1" kern="100">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b="1" i="1">
                              <a:latin typeface="Cambria Math" panose="02040503050406030204" pitchFamily="18" charset="0"/>
                              <a:ea typeface="Cambria Math" panose="02040503050406030204" pitchFamily="18" charset="0"/>
                            </a:rPr>
                          </m:ctrlPr>
                        </m:fPr>
                        <m:num>
                          <m:r>
                            <a:rPr lang="en-US" altLang="ja-JP" b="1" i="1" kern="100">
                              <a:latin typeface="Cambria Math" panose="02040503050406030204" pitchFamily="18" charset="0"/>
                              <a:ea typeface="ＭＳ 明朝" panose="02020609040205080304" pitchFamily="17" charset="-128"/>
                              <a:cs typeface="Times New Roman" panose="02020603050405020304" pitchFamily="18" charset="0"/>
                            </a:rPr>
                            <m:t>𝑩𝒇</m:t>
                          </m:r>
                        </m:num>
                        <m:den>
                          <m:r>
                            <a:rPr lang="en-US" altLang="ja-JP" b="1" i="1" kern="100">
                              <a:latin typeface="Cambria Math" panose="02040503050406030204" pitchFamily="18" charset="0"/>
                              <a:ea typeface="ＭＳ 明朝" panose="02020609040205080304" pitchFamily="17" charset="-128"/>
                              <a:cs typeface="Times New Roman" panose="02020603050405020304" pitchFamily="18" charset="0"/>
                            </a:rPr>
                            <m:t>𝒅</m:t>
                          </m:r>
                        </m:den>
                      </m:f>
                    </m:oMath>
                  </m:oMathPara>
                </a14:m>
                <a:endParaRPr lang="en-US" altLang="ja-JP" b="1" dirty="0"/>
              </a:p>
              <a:p>
                <a:pPr marL="0" indent="0">
                  <a:buNone/>
                </a:pPr>
                <a:endParaRPr lang="en-US" altLang="ja-JP" b="1" dirty="0"/>
              </a:p>
              <a:p>
                <a:r>
                  <a:rPr lang="ja-JP" altLang="ja-JP" dirty="0"/>
                  <a:t>奥行きである</a:t>
                </a:r>
                <a:r>
                  <a:rPr lang="en-US" altLang="ja-JP" b="1" i="1" dirty="0"/>
                  <a:t>z</a:t>
                </a:r>
                <a:r>
                  <a:rPr lang="ja-JP" altLang="ja-JP" dirty="0"/>
                  <a:t>の値を、カメラと農作物の距離として計算する。</a:t>
                </a:r>
              </a:p>
              <a:p>
                <a:pPr marL="0" indent="0">
                  <a:buNone/>
                </a:pPr>
                <a:endParaRPr lang="ja-JP" altLang="ja-JP" dirty="0"/>
              </a:p>
            </p:txBody>
          </p:sp>
        </mc:Choice>
        <mc:Fallback xmlns="">
          <p:sp>
            <p:nvSpPr>
              <p:cNvPr id="3" name="コンテンツ プレースホルダー 2">
                <a:extLst>
                  <a:ext uri="{FF2B5EF4-FFF2-40B4-BE49-F238E27FC236}">
                    <a16:creationId xmlns:a16="http://schemas.microsoft.com/office/drawing/2014/main" id="{FAEE9408-CB70-4113-8AFD-2F83187EA1D3}"/>
                  </a:ext>
                </a:extLst>
              </p:cNvPr>
              <p:cNvSpPr>
                <a:spLocks noGrp="1" noRot="1" noChangeAspect="1" noMove="1" noResize="1" noEditPoints="1" noAdjustHandles="1" noChangeArrowheads="1" noChangeShapeType="1" noTextEdit="1"/>
              </p:cNvSpPr>
              <p:nvPr>
                <p:ph idx="1"/>
              </p:nvPr>
            </p:nvSpPr>
            <p:spPr>
              <a:blipFill>
                <a:blip r:embed="rId2"/>
                <a:stretch>
                  <a:fillRect l="-142" t="-1413" r="-355"/>
                </a:stretch>
              </a:blipFill>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E559682C-DE5E-9CAF-B8F4-F4C92C54AD49}"/>
              </a:ext>
            </a:extLst>
          </p:cNvPr>
          <p:cNvPicPr>
            <a:picLocks noChangeAspect="1"/>
          </p:cNvPicPr>
          <p:nvPr/>
        </p:nvPicPr>
        <p:blipFill rotWithShape="1">
          <a:blip r:embed="rId3"/>
          <a:srcRect l="40211" t="31812" r="30982" b="23710"/>
          <a:stretch/>
        </p:blipFill>
        <p:spPr>
          <a:xfrm>
            <a:off x="7900471" y="2910089"/>
            <a:ext cx="4102475" cy="3562922"/>
          </a:xfrm>
          <a:prstGeom prst="rect">
            <a:avLst/>
          </a:prstGeom>
        </p:spPr>
      </p:pic>
    </p:spTree>
    <p:extLst>
      <p:ext uri="{BB962C8B-B14F-4D97-AF65-F5344CB8AC3E}">
        <p14:creationId xmlns:p14="http://schemas.microsoft.com/office/powerpoint/2010/main" val="2775353657"/>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3364</TotalTime>
  <Words>851</Words>
  <Application>Microsoft Office PowerPoint</Application>
  <PresentationFormat>ワイド画面</PresentationFormat>
  <Paragraphs>77</Paragraphs>
  <Slides>14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ＭＳ 明朝</vt:lpstr>
      <vt:lpstr>メイリオ</vt:lpstr>
      <vt:lpstr>Arial</vt:lpstr>
      <vt:lpstr>Cambria Math</vt:lpstr>
      <vt:lpstr>Times New Roman</vt:lpstr>
      <vt:lpstr>Trebuchet MS</vt:lpstr>
      <vt:lpstr>Wingdings 3</vt:lpstr>
      <vt:lpstr>ファセット</vt:lpstr>
      <vt:lpstr>ステレオカメラを用いた農作物と雑草の判別</vt:lpstr>
      <vt:lpstr>研究背景</vt:lpstr>
      <vt:lpstr>研究目的</vt:lpstr>
      <vt:lpstr>使用技術・装備</vt:lpstr>
      <vt:lpstr>手順</vt:lpstr>
      <vt:lpstr>カメラキャリブレーション</vt:lpstr>
      <vt:lpstr>雑草と農作物の判別</vt:lpstr>
      <vt:lpstr>農作物の領域の中心線取得</vt:lpstr>
      <vt:lpstr>カメラと農作物の距離推定</vt:lpstr>
      <vt:lpstr>実験結果</vt:lpstr>
      <vt:lpstr>結果1</vt:lpstr>
      <vt:lpstr>結果2</vt:lpstr>
      <vt:lpstr>考察</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s183123_旭川</dc:creator>
  <cp:lastModifiedBy>Windows ユーザー</cp:lastModifiedBy>
  <cp:revision>35</cp:revision>
  <dcterms:created xsi:type="dcterms:W3CDTF">2022-12-07T04:23:08Z</dcterms:created>
  <dcterms:modified xsi:type="dcterms:W3CDTF">2025-07-30T02:24:10Z</dcterms:modified>
</cp:coreProperties>
</file>