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7" r:id="rId3"/>
    <p:sldId id="264" r:id="rId5"/>
    <p:sldId id="273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C1C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Point a has lower risk and lower return than Point b, but the utility of both points is the same because the higher return at Point b is offset by the higher risk.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>
              <a:lnSpc>
                <a:spcPct val="150000"/>
              </a:lnSpc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Point a has lower risk and lower return than Point b, but the utility of both points is the same because the higher return at Point b is offset by the higher risk.</a:t>
            </a:r>
            <a:endParaRPr 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>
              <a:lnSpc>
                <a:spcPct val="150000"/>
              </a:lnSpc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0" name="图片 59" descr="院徽"/>
          <p:cNvPicPr>
            <a:picLocks noChangeAspect="1"/>
          </p:cNvPicPr>
          <p:nvPr userDrawn="1"/>
        </p:nvPicPr>
        <p:blipFill rotWithShape="1">
          <a:blip r:embed="rId4"/>
          <a:srcRect t="31154" r="84488"/>
          <a:stretch>
            <a:fillRect/>
          </a:stretch>
        </p:blipFill>
        <p:spPr>
          <a:xfrm>
            <a:off x="14886683" y="94320"/>
            <a:ext cx="1048797" cy="1127172"/>
          </a:xfrm>
          <a:prstGeom prst="rect">
            <a:avLst/>
          </a:prstGeom>
        </p:spPr>
      </p:pic>
      <p:pic>
        <p:nvPicPr>
          <p:cNvPr id="2" name="图片 1" descr="院徽"/>
          <p:cNvPicPr>
            <a:picLocks noChangeAspect="1"/>
          </p:cNvPicPr>
          <p:nvPr userDrawn="1"/>
        </p:nvPicPr>
        <p:blipFill rotWithShape="1">
          <a:blip r:embed="rId4"/>
          <a:srcRect t="31154" r="84488"/>
          <a:stretch>
            <a:fillRect/>
          </a:stretch>
        </p:blipFill>
        <p:spPr>
          <a:xfrm>
            <a:off x="15056016" y="263653"/>
            <a:ext cx="1048797" cy="1127172"/>
          </a:xfrm>
          <a:prstGeom prst="rect">
            <a:avLst/>
          </a:prstGeom>
        </p:spPr>
      </p:pic>
      <p:pic>
        <p:nvPicPr>
          <p:cNvPr id="5" name="图片 4" descr="院徽"/>
          <p:cNvPicPr>
            <a:picLocks noChangeAspect="1"/>
          </p:cNvPicPr>
          <p:nvPr userDrawn="1"/>
        </p:nvPicPr>
        <p:blipFill rotWithShape="1">
          <a:blip r:embed="rId4"/>
          <a:srcRect t="31154" r="84488"/>
          <a:stretch>
            <a:fillRect/>
          </a:stretch>
        </p:blipFill>
        <p:spPr>
          <a:xfrm>
            <a:off x="15225349" y="432987"/>
            <a:ext cx="1048797" cy="1127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7718" y="1355403"/>
            <a:ext cx="12192000" cy="4455462"/>
          </a:xfrm>
          <a:prstGeom prst="rect">
            <a:avLst/>
          </a:prstGeom>
          <a:solidFill>
            <a:srgbClr val="294C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-142499" y="2917739"/>
            <a:ext cx="12418818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4400" b="1" kern="100" dirty="0">
                <a:solidFill>
                  <a:prstClr val="white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P</a:t>
            </a:r>
            <a:r>
              <a:rPr lang="en-US" altLang="zh-CN" sz="4400" b="1" kern="100" dirty="0">
                <a:solidFill>
                  <a:prstClr val="white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IXIU</a:t>
            </a:r>
            <a:endParaRPr lang="en-US" altLang="zh-CN" sz="4400" b="1" kern="100" dirty="0">
              <a:solidFill>
                <a:prstClr val="white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52" y="500955"/>
            <a:ext cx="1708896" cy="1708896"/>
          </a:xfrm>
          <a:prstGeom prst="ellipse">
            <a:avLst/>
          </a:prstGeom>
          <a:effectLst>
            <a:outerShdw dist="50800" dir="5400000" sx="200000" sy="2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4242919" y="4148498"/>
            <a:ext cx="364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 Regular" panose="02020603050405020304" charset="0"/>
                <a:ea typeface="微软雅黑" charset="-122"/>
                <a:cs typeface="Times New Roman Regular" panose="02020603050405020304" charset="0"/>
              </a:rPr>
              <a:t>Xiao Zhang</a:t>
            </a:r>
            <a:endParaRPr lang="en-US" altLang="zh-CN" dirty="0">
              <a:solidFill>
                <a:schemeClr val="bg1"/>
              </a:solidFill>
              <a:latin typeface="Times New Roman Regular" panose="02020603050405020304" charset="0"/>
              <a:ea typeface="微软雅黑" charset="-122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317461" y="179040"/>
            <a:ext cx="3129915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latin typeface="Times New Roman Bold" panose="02020603050405020304" charset="0"/>
                <a:ea typeface="微软雅黑" charset="-122"/>
                <a:cs typeface="Times New Roman Bold" panose="02020603050405020304" charset="0"/>
              </a:rPr>
              <a:t>Spanish Data</a:t>
            </a:r>
            <a:r>
              <a:rPr lang="en-US" altLang="zh-CN" sz="3200" b="1" kern="100" dirty="0">
                <a:latin typeface="Times New Roman Bold" panose="02020603050405020304" charset="0"/>
                <a:ea typeface="微软雅黑" charset="-122"/>
                <a:cs typeface="Times New Roman Bold" panose="02020603050405020304" charset="0"/>
              </a:rPr>
              <a:t>sets</a:t>
            </a:r>
            <a:endParaRPr lang="en-US" altLang="zh-CN" sz="3200" b="1" kern="100" dirty="0">
              <a:latin typeface="Times New Roman Bold" panose="02020603050405020304" charset="0"/>
              <a:ea typeface="微软雅黑" charset="-122"/>
              <a:cs typeface="Times New Roman Bold" panose="0202060305040502030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9353" y="955887"/>
            <a:ext cx="11861800" cy="101600"/>
            <a:chOff x="247135" y="747537"/>
            <a:chExt cx="7745928" cy="45719"/>
          </a:xfrm>
          <a:solidFill>
            <a:srgbClr val="294C1C"/>
          </a:solidFill>
        </p:grpSpPr>
        <p:cxnSp>
          <p:nvCxnSpPr>
            <p:cNvPr id="12" name="直接连接符 11"/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1" name="图片 7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325" y="635"/>
            <a:ext cx="955040" cy="955040"/>
          </a:xfrm>
          <a:prstGeom prst="ellipse">
            <a:avLst/>
          </a:prstGeom>
          <a:effectLst>
            <a:outerShdw dist="50800" dir="5400000" sx="200000" sy="200000" algn="ctr" rotWithShape="0">
              <a:srgbClr val="000000">
                <a:alpha val="0"/>
              </a:srgbClr>
            </a:outerShdw>
          </a:effectLst>
        </p:spPr>
      </p:pic>
      <p:sp>
        <p:nvSpPr>
          <p:cNvPr id="19" name="文本框 18"/>
          <p:cNvSpPr txBox="1"/>
          <p:nvPr/>
        </p:nvSpPr>
        <p:spPr>
          <a:xfrm>
            <a:off x="11819255" y="645223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2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7500" y="1250315"/>
            <a:ext cx="10608310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Times New Roman Bold" panose="02020603050405020304" charset="0"/>
                <a:cs typeface="Times New Roman Bold" panose="02020603050405020304" charset="0"/>
              </a:rPr>
              <a:t>1. Financial Exams conducted in Spanish</a:t>
            </a:r>
            <a:endParaRPr lang="en-US" sz="20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endParaRPr lang="en-US" sz="20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 European Financial Advisor (EFA)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(1) EFP.json       37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records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choose from A,B,C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(2) EFPA.json    228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records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choose from A,B,C, and D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{"query:":  the instruction and all the details of the question,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Answer:", A or B or C,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"text":  all the infromation about this quesiotn ,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"choices":["A", "B", "C"]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"gold":0 for A, 1 for B, and 2 for C }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(3) Sentiment Analysis dataset,    3828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records 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https://peerj.com/articles/cs-1377/#supp-2%3E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020" y="4304030"/>
            <a:ext cx="6571615" cy="2232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6009"/>
    </mc:Choice>
    <mc:Fallback>
      <p:transition spd="med" advTm="6600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317461" y="179040"/>
            <a:ext cx="3129915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latin typeface="Times New Roman Bold" panose="02020603050405020304" charset="0"/>
                <a:ea typeface="微软雅黑" charset="-122"/>
                <a:cs typeface="Times New Roman Bold" panose="02020603050405020304" charset="0"/>
              </a:rPr>
              <a:t>Spanish Data</a:t>
            </a:r>
            <a:r>
              <a:rPr lang="en-US" altLang="zh-CN" sz="3200" b="1" kern="100" dirty="0">
                <a:latin typeface="Times New Roman Bold" panose="02020603050405020304" charset="0"/>
                <a:ea typeface="微软雅黑" charset="-122"/>
                <a:cs typeface="Times New Roman Bold" panose="02020603050405020304" charset="0"/>
              </a:rPr>
              <a:t>sets</a:t>
            </a:r>
            <a:endParaRPr lang="en-US" altLang="zh-CN" sz="3200" b="1" kern="100" dirty="0">
              <a:latin typeface="Times New Roman Bold" panose="02020603050405020304" charset="0"/>
              <a:ea typeface="微软雅黑" charset="-122"/>
              <a:cs typeface="Times New Roman Bold" panose="0202060305040502030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9353" y="955887"/>
            <a:ext cx="11861800" cy="101600"/>
            <a:chOff x="247135" y="747537"/>
            <a:chExt cx="7745928" cy="45719"/>
          </a:xfrm>
          <a:solidFill>
            <a:srgbClr val="294C1C"/>
          </a:solidFill>
        </p:grpSpPr>
        <p:cxnSp>
          <p:nvCxnSpPr>
            <p:cNvPr id="12" name="直接连接符 11"/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1" name="图片 7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325" y="635"/>
            <a:ext cx="955040" cy="955040"/>
          </a:xfrm>
          <a:prstGeom prst="ellipse">
            <a:avLst/>
          </a:prstGeom>
          <a:effectLst>
            <a:outerShdw dist="50800" dir="5400000" sx="200000" sy="200000" algn="ctr" rotWithShape="0">
              <a:srgbClr val="000000">
                <a:alpha val="0"/>
              </a:srgbClr>
            </a:outerShdw>
          </a:effectLst>
        </p:spPr>
      </p:pic>
      <p:sp>
        <p:nvSpPr>
          <p:cNvPr id="19" name="文本框 18"/>
          <p:cNvSpPr txBox="1"/>
          <p:nvPr/>
        </p:nvSpPr>
        <p:spPr>
          <a:xfrm>
            <a:off x="11819255" y="6452235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2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9565" y="1428750"/>
            <a:ext cx="10608310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Times New Roman Bold" panose="02020603050405020304" charset="0"/>
                <a:cs typeface="Times New Roman Bold" panose="02020603050405020304" charset="0"/>
              </a:rPr>
              <a:t>1. Financial Exams conducted in Spanish</a:t>
            </a:r>
            <a:endParaRPr lang="en-US" sz="20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(4) text dataset labeled as “tax”, “technology”, “finance”, “government”  ect.       4132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records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(5)  dataset of summaries    182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(6)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2459355"/>
            <a:ext cx="11039475" cy="103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" y="4899660"/>
            <a:ext cx="3862070" cy="1612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890" y="5039995"/>
            <a:ext cx="3376295" cy="13169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860" y="5046345"/>
            <a:ext cx="3636010" cy="1173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6009"/>
    </mc:Choice>
    <mc:Fallback>
      <p:transition spd="med" advTm="66009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WPS Spreadsheets</Application>
  <PresentationFormat>宽屏</PresentationFormat>
  <Paragraphs>44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4" baseType="lpstr">
      <vt:lpstr>Arial</vt:lpstr>
      <vt:lpstr>宋体</vt:lpstr>
      <vt:lpstr>Wingdings</vt:lpstr>
      <vt:lpstr>Calibri Light</vt:lpstr>
      <vt:lpstr>微软雅黑 Light</vt:lpstr>
      <vt:lpstr>Times New Roman</vt:lpstr>
      <vt:lpstr>微软雅黑</vt:lpstr>
      <vt:lpstr>汉仪旗黑</vt:lpstr>
      <vt:lpstr>Times New Roman Regular</vt:lpstr>
      <vt:lpstr>Calibri</vt:lpstr>
      <vt:lpstr>Times New Roman Bold</vt:lpstr>
      <vt:lpstr>Times New Roman Italic</vt:lpstr>
      <vt:lpstr>Helvetica Neue</vt:lpstr>
      <vt:lpstr>宋体</vt:lpstr>
      <vt:lpstr>Arial Unicode MS</vt:lpstr>
      <vt:lpstr>汉仪书宋二KW</vt:lpstr>
      <vt:lpstr>Calibri</vt:lpstr>
      <vt:lpstr>汉仪中黑KW</vt:lpstr>
      <vt:lpstr>微软雅黑</vt:lpstr>
      <vt:lpstr>微软雅黑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shinohara_xiao</dc:creator>
  <cp:lastModifiedBy>竹</cp:lastModifiedBy>
  <cp:revision>16</cp:revision>
  <dcterms:created xsi:type="dcterms:W3CDTF">2023-08-02T15:37:26Z</dcterms:created>
  <dcterms:modified xsi:type="dcterms:W3CDTF">2023-08-02T15:37:26Z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1033-4.6.1.7467</vt:lpwstr>
  </property>
  <property fmtid="{D5CDD505-2E9C-101B-9397-08002B2CF9AE}" pid="3" name="ICV">
    <vt:lpwstr>3DB77D1DF849EBE425488464EFF0996A</vt:lpwstr>
  </property>
</Properties>
</file>