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408" r:id="rId2"/>
    <p:sldId id="483" r:id="rId3"/>
    <p:sldId id="484" r:id="rId4"/>
    <p:sldId id="485" r:id="rId5"/>
    <p:sldId id="486" r:id="rId6"/>
    <p:sldId id="487" r:id="rId7"/>
    <p:sldId id="490" r:id="rId8"/>
    <p:sldId id="488" r:id="rId9"/>
    <p:sldId id="491" r:id="rId10"/>
    <p:sldId id="492" r:id="rId11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45A8D"/>
    <a:srgbClr val="DB5F2A"/>
    <a:srgbClr val="D9561D"/>
    <a:srgbClr val="0977BF"/>
    <a:srgbClr val="F0BC41"/>
    <a:srgbClr val="1D2088"/>
    <a:srgbClr val="0000FF"/>
    <a:srgbClr val="E6E6E6"/>
    <a:srgbClr val="02C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4" autoAdjust="0"/>
    <p:restoredTop sz="86374" autoAdjust="0"/>
  </p:normalViewPr>
  <p:slideViewPr>
    <p:cSldViewPr>
      <p:cViewPr>
        <p:scale>
          <a:sx n="125" d="100"/>
          <a:sy n="125" d="100"/>
        </p:scale>
        <p:origin x="9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67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3076363" cy="511730"/>
          </a:xfrm>
          <a:prstGeom prst="rect">
            <a:avLst/>
          </a:prstGeom>
        </p:spPr>
        <p:txBody>
          <a:bodyPr vert="horz" lIns="94701" tIns="47350" rIns="94701" bIns="47350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297" y="4"/>
            <a:ext cx="3076363" cy="511730"/>
          </a:xfrm>
          <a:prstGeom prst="rect">
            <a:avLst/>
          </a:prstGeom>
        </p:spPr>
        <p:txBody>
          <a:bodyPr vert="horz" lIns="94701" tIns="47350" rIns="94701" bIns="47350" rtlCol="0"/>
          <a:lstStyle>
            <a:lvl1pPr algn="r">
              <a:defRPr sz="1300"/>
            </a:lvl1pPr>
          </a:lstStyle>
          <a:p>
            <a:fld id="{915868A9-8120-4894-8173-1ED591CF8D15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721110"/>
            <a:ext cx="3076363" cy="511730"/>
          </a:xfrm>
          <a:prstGeom prst="rect">
            <a:avLst/>
          </a:prstGeom>
        </p:spPr>
        <p:txBody>
          <a:bodyPr vert="horz" lIns="94701" tIns="47350" rIns="94701" bIns="47350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297" y="9721110"/>
            <a:ext cx="3076363" cy="511730"/>
          </a:xfrm>
          <a:prstGeom prst="rect">
            <a:avLst/>
          </a:prstGeom>
        </p:spPr>
        <p:txBody>
          <a:bodyPr vert="horz" lIns="94701" tIns="47350" rIns="94701" bIns="47350" rtlCol="0" anchor="b"/>
          <a:lstStyle>
            <a:lvl1pPr algn="r">
              <a:defRPr sz="1300"/>
            </a:lvl1pPr>
          </a:lstStyle>
          <a:p>
            <a:fld id="{90C0EB58-1E5F-4603-9D6B-F4A3F3233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82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3076363" cy="511730"/>
          </a:xfrm>
          <a:prstGeom prst="rect">
            <a:avLst/>
          </a:prstGeom>
        </p:spPr>
        <p:txBody>
          <a:bodyPr vert="horz" lIns="94701" tIns="47350" rIns="94701" bIns="47350" rtlCol="0"/>
          <a:lstStyle>
            <a:lvl1pPr algn="l">
              <a:defRPr sz="1300"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1297" y="4"/>
            <a:ext cx="3076363" cy="511730"/>
          </a:xfrm>
          <a:prstGeom prst="rect">
            <a:avLst/>
          </a:prstGeom>
        </p:spPr>
        <p:txBody>
          <a:bodyPr vert="horz" lIns="94701" tIns="47350" rIns="94701" bIns="47350" rtlCol="0"/>
          <a:lstStyle>
            <a:lvl1pPr algn="r">
              <a:defRPr sz="1300"/>
            </a:lvl1pPr>
          </a:lstStyle>
          <a:p>
            <a:pPr>
              <a:defRPr/>
            </a:pPr>
            <a:fld id="{491F32A4-27E3-4BF4-ACF2-94E61A3B20D2}" type="datetimeFigureOut">
              <a:rPr lang="ja-JP" altLang="en-US"/>
              <a:pPr>
                <a:defRPr/>
              </a:pPr>
              <a:t>2024/6/14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1" tIns="47350" rIns="94701" bIns="4735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9931" y="4861446"/>
            <a:ext cx="5679440" cy="4605575"/>
          </a:xfrm>
          <a:prstGeom prst="rect">
            <a:avLst/>
          </a:prstGeom>
        </p:spPr>
        <p:txBody>
          <a:bodyPr vert="horz" lIns="94701" tIns="47350" rIns="94701" bIns="4735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3" y="9721110"/>
            <a:ext cx="3076363" cy="511730"/>
          </a:xfrm>
          <a:prstGeom prst="rect">
            <a:avLst/>
          </a:prstGeom>
        </p:spPr>
        <p:txBody>
          <a:bodyPr vert="horz" lIns="94701" tIns="47350" rIns="94701" bIns="47350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1297" y="9721110"/>
            <a:ext cx="3076363" cy="511730"/>
          </a:xfrm>
          <a:prstGeom prst="rect">
            <a:avLst/>
          </a:prstGeom>
        </p:spPr>
        <p:txBody>
          <a:bodyPr vert="horz" lIns="94701" tIns="47350" rIns="94701" bIns="47350" rtlCol="0" anchor="b"/>
          <a:lstStyle>
            <a:lvl1pPr algn="r">
              <a:defRPr sz="1300"/>
            </a:lvl1pPr>
          </a:lstStyle>
          <a:p>
            <a:pPr>
              <a:defRPr/>
            </a:pPr>
            <a:fld id="{89E667C3-FB67-45CE-AA47-4CA2E2FCDD3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109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52400" y="773113"/>
            <a:ext cx="6859588" cy="3859212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667C3-FB67-45CE-AA47-4CA2E2FCDD39}" type="slidenum">
              <a:rPr lang="ja-JP" altLang="en-US" smtClean="0"/>
              <a:pPr>
                <a:defRPr/>
              </a:pPr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346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26954C-BA09-4CAA-9F5A-4302535E5C53}"/>
              </a:ext>
            </a:extLst>
          </p:cNvPr>
          <p:cNvSpPr/>
          <p:nvPr/>
        </p:nvSpPr>
        <p:spPr>
          <a:xfrm>
            <a:off x="0" y="4148582"/>
            <a:ext cx="12192000" cy="2709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DE71DE-F372-4BB8-B8C3-FBC9D67FC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29" y="1031515"/>
            <a:ext cx="11508828" cy="2774731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790B92-34B8-4C4E-AD10-47DC8D907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29" y="4445877"/>
            <a:ext cx="11508828" cy="21215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4797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7170C-E069-479F-B404-99592C85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578813-F236-4B5A-BC77-F463D96D4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8A362E-A215-43AC-8ED6-2E5BA3AF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BF223D8-DFD9-4ADB-A816-1B426A864A72}" type="datetime1">
              <a:rPr lang="ja-JP" altLang="en-US" smtClean="0"/>
              <a:t>2024/6/14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4617CD-C67B-4591-A69F-668A017E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B6706E-7777-4A57-871B-A75D698C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D1DC6B2-FEE1-4A62-B682-A8E7B37630D9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571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992E058-BA2B-46CD-84C5-BEB00168F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E0A6A5-8868-438C-9CD6-274E32454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077DB4-5894-458F-AB52-6D5E541B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6EE9211-EDE4-4CB7-B81D-A8F0C031DBA5}" type="datetime1">
              <a:rPr lang="ja-JP" altLang="en-US" smtClean="0"/>
              <a:t>2024/6/14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6E187B-F777-4380-9B81-9BE5DE67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D5FB48-DE13-4CAD-9643-696E377A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EA788D2-775C-4D3E-A72F-6AED175B0086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439130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A232FB-5FA4-4C9F-A550-F310FACFFF4F}"/>
              </a:ext>
            </a:extLst>
          </p:cNvPr>
          <p:cNvSpPr/>
          <p:nvPr/>
        </p:nvSpPr>
        <p:spPr>
          <a:xfrm>
            <a:off x="0" y="0"/>
            <a:ext cx="12192000" cy="14954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B0FB321-71B9-489A-ABC8-515E2057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93"/>
            <a:ext cx="10515600" cy="9424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DF69E-E48A-43B6-ABAA-C5AA4F5EE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965"/>
            <a:ext cx="10515600" cy="4809542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054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21DA1-EF66-43D9-8CFB-A32A76E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A62EA4-EB99-465E-BE66-13A05D22F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A219C6-1BB7-4F19-9E06-5A8BE027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821F41-3008-4A78-A714-E6C704D3FB22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127999-3A6D-41FD-813F-9B1F47D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4344B0-D037-41B7-85FC-B0A5B4A4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45DC3F-8960-4899-9C9F-203F71A27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24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8F1625-B5B0-449C-916D-8F44FC02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504265-CB06-4079-999F-1FDB37ED1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A4DCC3-05A7-4F0B-9CFC-4BFC7A2E2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D3CE5B-ED00-41DA-ABFD-8CAA07C7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821F41-3008-4A78-A714-E6C704D3FB22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CF0D75-CBFF-4A22-931D-DF874D22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C161D0-02EF-4FE0-8A5F-9D33BB19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45DC3F-8960-4899-9C9F-203F71A27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15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D6B572-125E-48D0-85DC-1E88FD3C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BE4E4A-51B7-42A9-AB66-9DA23F39E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3632BE-2BCB-403F-96B2-746097429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38FD62-E0E7-4DCE-9D5C-C1329BC1F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AE29594-3F2C-4979-92D8-A87CE4BE3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555668-5B11-4601-A457-6C6033EA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821F41-3008-4A78-A714-E6C704D3FB22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FCD9C6-664E-4EE4-81BF-A7B29B6D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D0A075-11A7-4CD5-A992-B357999A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45DC3F-8960-4899-9C9F-203F71A27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29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78A4D-F8BF-4268-965F-E7E87DBA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11EFE8-D103-47F8-91DD-A3D29DB8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821F41-3008-4A78-A714-E6C704D3FB22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281D6A-FC2A-45A0-B429-62FFA2AF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13135D-5EDF-4714-94AA-C808F0D2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45DC3F-8960-4899-9C9F-203F71A27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42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8FE146B-DEF6-4F40-BDE3-E287E5E6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821F41-3008-4A78-A714-E6C704D3FB22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6335555-83BC-42D0-B256-E635B9A4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D883DB-543A-4877-9524-EDE3AF90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45DC3F-8960-4899-9C9F-203F71A27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18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35200-0C6F-4233-A65A-3A7026CA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35B6D0-FB8B-4F2D-BF08-AD777BF06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FD2460-4199-4543-ADA2-AA3D7703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BD990F-8941-46F2-B118-6C828F10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D243F2-216B-4AD7-A2D5-BD85695EDAE9}" type="datetime1">
              <a:rPr lang="ja-JP" altLang="en-US" smtClean="0"/>
              <a:t>2024/6/14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C8E8D8-A8E7-48A7-AE11-810CA30B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CCFE48-FFA0-4FBE-886D-7727C544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F9B897-420B-48C4-AA74-363A4431EB51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010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2DEFA-CA0E-400C-A4A1-32DB7C73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3F4D38-A747-437D-93C4-4D021E06F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0F5083-D69A-4EA4-B1BF-97826BA6A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D7F228-8053-40CC-8931-44E478CA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76CFC6F-14F6-4335-9DA4-5814777D2FCA}" type="datetime1">
              <a:rPr lang="ja-JP" altLang="en-US" smtClean="0"/>
              <a:t>2024/6/14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060690-D779-42A6-A315-752120E6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9E3205-6071-45D7-9556-48DC58F9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A63302-412A-4B1C-A33E-B81840809D73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161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51D0C7-DC0B-4463-A87E-1AAE734E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640B67-89C2-4770-8A31-87CD00BBD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537F7F-EF40-4D61-AF24-79C532E46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21F41-3008-4A78-A714-E6C704D3FB22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AE3A63-B922-4B08-9356-5E51FDEA2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B7FF21-561C-4851-A6CB-8C583070A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5DC3F-8960-4899-9C9F-203F71A27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1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daplayground.com/x/CpdS" TargetMode="External"/><Relationship Id="rId2" Type="http://schemas.openxmlformats.org/officeDocument/2006/relationships/hyperlink" Target="https://edaplayground.com/x/RfD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hyperlink" Target="https://edaplayground.com/x/fpZj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1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74.png"/><Relationship Id="rId10" Type="http://schemas.openxmlformats.org/officeDocument/2006/relationships/image" Target="../media/image15.png"/><Relationship Id="rId4" Type="http://schemas.openxmlformats.org/officeDocument/2006/relationships/image" Target="../media/image70.png"/><Relationship Id="rId9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36.png"/><Relationship Id="rId12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800"/>
              <a:t>2024</a:t>
            </a:r>
            <a:r>
              <a:rPr lang="ja-JP" altLang="en-US" sz="4800"/>
              <a:t>年度 </a:t>
            </a:r>
            <a:r>
              <a:rPr lang="ja-JP" altLang="en-US" sz="4800" dirty="0"/>
              <a:t>複雑理工学実験概論</a:t>
            </a:r>
            <a:br>
              <a:rPr lang="en-US" altLang="ja-JP" sz="4800" dirty="0"/>
            </a:br>
            <a:r>
              <a:rPr lang="ja-JP" altLang="en-US" sz="4800" dirty="0"/>
              <a:t>計測コース 生体計測グループ</a:t>
            </a:r>
            <a:br>
              <a:rPr lang="en-US" altLang="ja-JP" sz="4800" dirty="0"/>
            </a:br>
            <a:r>
              <a:rPr lang="ja-JP" altLang="en-US" sz="4800" dirty="0"/>
              <a:t>第</a:t>
            </a:r>
            <a:r>
              <a:rPr lang="en-US" altLang="ja-JP" sz="4800" dirty="0"/>
              <a:t>2</a:t>
            </a:r>
            <a:r>
              <a:rPr lang="ja-JP" altLang="en-US" sz="4800" dirty="0"/>
              <a:t>回</a:t>
            </a:r>
            <a:endParaRPr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篠田・牧野研究室　特任助教</a:t>
            </a:r>
            <a:endParaRPr kumimoji="1" lang="en-US" altLang="ja-JP" sz="2800" dirty="0"/>
          </a:p>
          <a:p>
            <a:r>
              <a:rPr kumimoji="1" lang="ja-JP" altLang="en-US" sz="2800" dirty="0"/>
              <a:t>鈴木 颯</a:t>
            </a:r>
            <a:endParaRPr kumimoji="1" lang="en-US" altLang="ja-JP" sz="2800" dirty="0"/>
          </a:p>
          <a:p>
            <a:r>
              <a:rPr lang="en-US" altLang="ja-JP" sz="2800" dirty="0"/>
              <a:t>2024</a:t>
            </a:r>
            <a:r>
              <a:rPr lang="ja-JP" altLang="en-US" sz="2800" dirty="0"/>
              <a:t>年</a:t>
            </a:r>
            <a:r>
              <a:rPr lang="en-US" altLang="ja-JP" sz="2800" dirty="0"/>
              <a:t>6</a:t>
            </a:r>
            <a:r>
              <a:rPr lang="ja-JP" altLang="en-US" sz="2800" dirty="0"/>
              <a:t>月</a:t>
            </a:r>
            <a:r>
              <a:rPr lang="en-US" altLang="ja-JP" sz="2800" dirty="0"/>
              <a:t>14</a:t>
            </a:r>
            <a:r>
              <a:rPr lang="ja-JP" altLang="en-US" sz="2800" dirty="0"/>
              <a:t>日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122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C0FABA-BC47-4C7B-B0C7-EF802572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LTI</a:t>
            </a:r>
            <a:r>
              <a:rPr kumimoji="1" lang="ja-JP" altLang="en-US" dirty="0"/>
              <a:t>システムの</a:t>
            </a:r>
            <a:r>
              <a:rPr kumimoji="1" lang="en-US" altLang="ja-JP" dirty="0"/>
              <a:t>Verilog</a:t>
            </a:r>
            <a:r>
              <a:rPr kumimoji="1" lang="ja-JP" altLang="en-US" dirty="0"/>
              <a:t>コードサンプル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F85C32-EC1D-F783-CE3E-761B75A91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入力を</a:t>
                </a:r>
                <a:r>
                  <a:rPr lang="en-US" altLang="ja-JP" dirty="0"/>
                  <a:t>2</a:t>
                </a:r>
                <a:r>
                  <a:rPr kumimoji="1" lang="ja-JP" altLang="en-US" dirty="0"/>
                  <a:t>倍する</a:t>
                </a:r>
                <a:r>
                  <a:rPr kumimoji="1" lang="en-US" altLang="ja-JP" dirty="0"/>
                  <a:t>LTI</a:t>
                </a:r>
                <a:r>
                  <a:rPr kumimoji="1" lang="ja-JP" altLang="en-US" dirty="0"/>
                  <a:t>システムの例</a:t>
                </a:r>
                <a:endParaRPr lang="en-US" altLang="ja-JP" dirty="0"/>
              </a:p>
              <a:p>
                <a:pPr lvl="1"/>
                <a:r>
                  <a:rPr kumimoji="1" lang="en-US" altLang="ja-JP" dirty="0">
                    <a:hlinkClick r:id="rId2"/>
                  </a:rPr>
                  <a:t>https://edaplayground.com/x/RfDD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入力を</a:t>
                </a: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時刻遅延させる</a:t>
                </a:r>
                <a:r>
                  <a:rPr kumimoji="1" lang="en-US" altLang="ja-JP" dirty="0"/>
                  <a:t>LTI</a:t>
                </a:r>
                <a:r>
                  <a:rPr kumimoji="1" lang="ja-JP" altLang="en-US" dirty="0"/>
                  <a:t>システムの例</a:t>
                </a:r>
                <a:endParaRPr kumimoji="1" lang="en-US" altLang="ja-JP" dirty="0"/>
              </a:p>
              <a:p>
                <a:pPr lvl="1"/>
                <a:r>
                  <a:rPr kumimoji="1" lang="en-US" altLang="ja-JP" dirty="0">
                    <a:hlinkClick r:id="rId3"/>
                  </a:rPr>
                  <a:t>https://edaplayground.com/x/CpdS</a:t>
                </a:r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r>
                  <a:rPr lang="ja-JP" altLang="en-US" dirty="0"/>
                  <a:t>インパルス応答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kumimoji="1" lang="ja-JP" altLang="en-US" dirty="0"/>
                  <a:t>となる</a:t>
                </a:r>
                <a:r>
                  <a:rPr kumimoji="1" lang="en-US" altLang="ja-JP" dirty="0"/>
                  <a:t>LTI</a:t>
                </a:r>
                <a:r>
                  <a:rPr kumimoji="1" lang="ja-JP" altLang="en-US" dirty="0"/>
                  <a:t>システム</a:t>
                </a:r>
                <a:endParaRPr kumimoji="1" lang="en-US" altLang="ja-JP" dirty="0"/>
              </a:p>
              <a:p>
                <a:pPr lvl="1"/>
                <a:r>
                  <a:rPr kumimoji="1" lang="en-US" altLang="ja-JP" dirty="0">
                    <a:hlinkClick r:id="rId4"/>
                  </a:rPr>
                  <a:t>https://edaplayground.com/x/fpZj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F85C32-EC1D-F783-CE3E-761B75A91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2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784D4C-35A4-9C61-F984-8EC7A24D46DE}"/>
              </a:ext>
            </a:extLst>
          </p:cNvPr>
          <p:cNvSpPr txBox="1"/>
          <p:nvPr/>
        </p:nvSpPr>
        <p:spPr>
          <a:xfrm>
            <a:off x="1775520" y="5877272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注</a:t>
            </a:r>
            <a:r>
              <a:rPr lang="en-US" altLang="ja-JP" dirty="0"/>
              <a:t>: </a:t>
            </a:r>
            <a:r>
              <a:rPr kumimoji="1" lang="ja-JP" altLang="en-US" dirty="0"/>
              <a:t>上記のサンプルは厳密には線形性を持っていない</a:t>
            </a:r>
            <a:endParaRPr kumimoji="1" lang="en-US" altLang="ja-JP" dirty="0"/>
          </a:p>
          <a:p>
            <a:r>
              <a:rPr kumimoji="1" lang="en-US" altLang="ja-JP" dirty="0"/>
              <a:t>       </a:t>
            </a:r>
            <a:r>
              <a:rPr kumimoji="1" lang="ja-JP" altLang="en-US" dirty="0"/>
              <a:t>どこが問題</a:t>
            </a:r>
            <a:r>
              <a:rPr lang="ja-JP" altLang="en-US" dirty="0"/>
              <a:t>なのか考えてみよう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041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D325E-1E1E-4D4B-9718-0E64B841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前回の復習 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B88C4D-F63E-4909-A924-1F7FBA0C5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72" y="1916831"/>
            <a:ext cx="10515600" cy="4488591"/>
          </a:xfrm>
        </p:spPr>
        <p:txBody>
          <a:bodyPr/>
          <a:lstStyle/>
          <a:p>
            <a:r>
              <a:rPr kumimoji="1" lang="ja-JP" altLang="en-US" dirty="0"/>
              <a:t>任意の</a:t>
            </a:r>
            <a:r>
              <a:rPr kumimoji="1" lang="en-US" altLang="ja-JP" dirty="0"/>
              <a:t>LTI</a:t>
            </a:r>
            <a:r>
              <a:rPr kumimoji="1" lang="ja-JP" altLang="en-US" dirty="0"/>
              <a:t>システム </a:t>
            </a:r>
            <a:r>
              <a:rPr kumimoji="1" lang="en-US" altLang="ja-JP" dirty="0"/>
              <a:t>(</a:t>
            </a:r>
            <a:r>
              <a:rPr kumimoji="1" lang="ja-JP" altLang="en-US" dirty="0"/>
              <a:t>線形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時不変システム</a:t>
            </a:r>
            <a:r>
              <a:rPr kumimoji="1" lang="en-US" altLang="ja-JP" dirty="0"/>
              <a:t>) </a:t>
            </a:r>
            <a:r>
              <a:rPr kumimoji="1" lang="ja-JP" altLang="en-US" dirty="0"/>
              <a:t>の出力はインパルス応答で特徴づけられる</a:t>
            </a:r>
            <a:endParaRPr kumimoji="1" lang="en-US" altLang="ja-JP" dirty="0"/>
          </a:p>
          <a:p>
            <a:pPr lvl="1"/>
            <a:r>
              <a:rPr lang="ja-JP" altLang="en-US" dirty="0"/>
              <a:t>出力は入力とインパルス応答の畳み込みになる</a:t>
            </a:r>
            <a:endParaRPr kumimoji="1" lang="en-US" altLang="ja-JP" dirty="0"/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78AECA81-3DA8-E6FE-F87C-C5626A989677}"/>
              </a:ext>
            </a:extLst>
          </p:cNvPr>
          <p:cNvGrpSpPr/>
          <p:nvPr/>
        </p:nvGrpSpPr>
        <p:grpSpPr>
          <a:xfrm>
            <a:off x="1127448" y="3428897"/>
            <a:ext cx="10704512" cy="3368531"/>
            <a:chOff x="838200" y="1431897"/>
            <a:chExt cx="11353800" cy="5149610"/>
          </a:xfrm>
        </p:grpSpPr>
        <p:sp>
          <p:nvSpPr>
            <p:cNvPr id="63" name="コンテンツ プレースホルダー 4">
              <a:extLst>
                <a:ext uri="{FF2B5EF4-FFF2-40B4-BE49-F238E27FC236}">
                  <a16:creationId xmlns:a16="http://schemas.microsoft.com/office/drawing/2014/main" id="{5C288794-4F20-721A-D8A6-71EC1FCCBA56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431897"/>
              <a:ext cx="10515600" cy="51496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800" dirty="0"/>
                <a:t>線形性 </a:t>
              </a:r>
              <a:r>
                <a:rPr lang="en-US" altLang="ja-JP" sz="1800" dirty="0"/>
                <a:t>(linearity)</a:t>
              </a:r>
              <a:endParaRPr lang="ja-JP" altLang="en-US" sz="1800" dirty="0"/>
            </a:p>
          </p:txBody>
        </p:sp>
        <p:sp>
          <p:nvSpPr>
            <p:cNvPr id="64" name="コンテンツ プレースホルダー 5">
              <a:extLst>
                <a:ext uri="{FF2B5EF4-FFF2-40B4-BE49-F238E27FC236}">
                  <a16:creationId xmlns:a16="http://schemas.microsoft.com/office/drawing/2014/main" id="{920CD525-991D-5CAD-6F8C-FDED2C4B4D6B}"/>
                </a:ext>
              </a:extLst>
            </p:cNvPr>
            <p:cNvSpPr txBox="1">
              <a:spLocks/>
            </p:cNvSpPr>
            <p:nvPr/>
          </p:nvSpPr>
          <p:spPr>
            <a:xfrm>
              <a:off x="7010400" y="1468438"/>
              <a:ext cx="5181600" cy="43513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800" dirty="0"/>
                <a:t>時不変性 </a:t>
              </a:r>
              <a:r>
                <a:rPr lang="en-US" altLang="ja-JP" sz="1800" dirty="0"/>
                <a:t>(time-invariant)</a:t>
              </a:r>
              <a:endParaRPr lang="ja-JP" altLang="en-US" sz="1800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6E271695-C9E7-41C4-10CF-B3F11C6F749F}"/>
                </a:ext>
              </a:extLst>
            </p:cNvPr>
            <p:cNvSpPr/>
            <p:nvPr/>
          </p:nvSpPr>
          <p:spPr>
            <a:xfrm>
              <a:off x="2619591" y="2351781"/>
              <a:ext cx="1187666" cy="55727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4D4D4D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LTI</a:t>
              </a:r>
              <a:endParaRPr kumimoji="1" lang="ja-JP" altLang="en-US" sz="28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53AFAD74-8966-003A-863F-35920E1BCC8A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3807257" y="2630419"/>
              <a:ext cx="1208623" cy="0"/>
            </a:xfrm>
            <a:prstGeom prst="straightConnector1">
              <a:avLst/>
            </a:prstGeom>
            <a:ln w="22225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5AFB4C7D-779D-5B8A-F7AD-67902EB50084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1487488" y="2630419"/>
              <a:ext cx="1132103" cy="0"/>
            </a:xfrm>
            <a:prstGeom prst="straightConnector1">
              <a:avLst/>
            </a:prstGeom>
            <a:ln w="22225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12A09119-16FD-D07E-2CDC-D32F80DECD3B}"/>
                    </a:ext>
                  </a:extLst>
                </p:cNvPr>
                <p:cNvSpPr/>
                <p:nvPr/>
              </p:nvSpPr>
              <p:spPr>
                <a:xfrm>
                  <a:off x="1431925" y="2132857"/>
                  <a:ext cx="760209" cy="5175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16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12A09119-16FD-D07E-2CDC-D32F80DECD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925" y="2132857"/>
                  <a:ext cx="760209" cy="51756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4F337324-4F81-519D-34E1-77032B1D6B44}"/>
                    </a:ext>
                  </a:extLst>
                </p:cNvPr>
                <p:cNvSpPr/>
                <p:nvPr/>
              </p:nvSpPr>
              <p:spPr>
                <a:xfrm>
                  <a:off x="4040752" y="2132857"/>
                  <a:ext cx="762521" cy="5175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16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4F337324-4F81-519D-34E1-77032B1D6B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0752" y="2132857"/>
                  <a:ext cx="762521" cy="517561"/>
                </a:xfrm>
                <a:prstGeom prst="rect">
                  <a:avLst/>
                </a:prstGeom>
                <a:blipFill>
                  <a:blip r:embed="rId3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05B72F7-5635-2C1B-D6F5-7366EF9B830C}"/>
                </a:ext>
              </a:extLst>
            </p:cNvPr>
            <p:cNvSpPr/>
            <p:nvPr/>
          </p:nvSpPr>
          <p:spPr>
            <a:xfrm>
              <a:off x="2619591" y="3159756"/>
              <a:ext cx="1187666" cy="55727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4D4D4D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LTI</a:t>
              </a:r>
              <a:endParaRPr kumimoji="1" lang="ja-JP" altLang="en-US" sz="28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4671BFAA-4915-EEFD-856B-93E9F4A5B863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3807257" y="3438394"/>
              <a:ext cx="1208623" cy="0"/>
            </a:xfrm>
            <a:prstGeom prst="straightConnector1">
              <a:avLst/>
            </a:prstGeom>
            <a:ln w="22225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9EF4C6C4-8CEB-2370-3A82-BE51A92FA048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1487488" y="3438394"/>
              <a:ext cx="1132103" cy="0"/>
            </a:xfrm>
            <a:prstGeom prst="straightConnector1">
              <a:avLst/>
            </a:prstGeom>
            <a:ln w="22225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7B9293CC-F13F-7394-179C-B4D17F01D505}"/>
                    </a:ext>
                  </a:extLst>
                </p:cNvPr>
                <p:cNvSpPr/>
                <p:nvPr/>
              </p:nvSpPr>
              <p:spPr>
                <a:xfrm>
                  <a:off x="1431925" y="2959619"/>
                  <a:ext cx="765242" cy="5175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16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7B9293CC-F13F-7394-179C-B4D17F01D5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925" y="2959619"/>
                  <a:ext cx="765242" cy="51756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B5C8FBF1-E359-A555-09AF-AD94A7A64DD1}"/>
                    </a:ext>
                  </a:extLst>
                </p:cNvPr>
                <p:cNvSpPr/>
                <p:nvPr/>
              </p:nvSpPr>
              <p:spPr>
                <a:xfrm>
                  <a:off x="4040752" y="2959619"/>
                  <a:ext cx="767554" cy="5175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16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B5C8FBF1-E359-A555-09AF-AD94A7A64D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0752" y="2959619"/>
                  <a:ext cx="767554" cy="517561"/>
                </a:xfrm>
                <a:prstGeom prst="rect">
                  <a:avLst/>
                </a:prstGeom>
                <a:blipFill>
                  <a:blip r:embed="rId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F27E5DAC-AAEA-BBA1-9733-D7C457639B08}"/>
                    </a:ext>
                  </a:extLst>
                </p:cNvPr>
                <p:cNvSpPr/>
                <p:nvPr/>
              </p:nvSpPr>
              <p:spPr>
                <a:xfrm>
                  <a:off x="991148" y="4533011"/>
                  <a:ext cx="1135417" cy="8939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ja-JP" sz="16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altLang="ja-JP" sz="1600" b="0" i="1" dirty="0">
                    <a:solidFill>
                      <a:srgbClr val="4D4D4D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altLang="ja-JP" sz="1600" dirty="0">
                      <a:solidFill>
                        <a:srgbClr val="4D4D4D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endParaRPr lang="ja-JP" altLang="en-US" sz="16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F27E5DAC-AAEA-BBA1-9733-D7C457639B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148" y="4533011"/>
                  <a:ext cx="1135417" cy="89396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A73D87A-C3F6-AB1A-B2D0-528531C454B6}"/>
                </a:ext>
              </a:extLst>
            </p:cNvPr>
            <p:cNvSpPr/>
            <p:nvPr/>
          </p:nvSpPr>
          <p:spPr>
            <a:xfrm>
              <a:off x="2619591" y="5117325"/>
              <a:ext cx="1187666" cy="55727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4D4D4D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LTI</a:t>
              </a:r>
              <a:endParaRPr kumimoji="1" lang="ja-JP" altLang="en-US" sz="28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742FD069-97DE-FDA2-FFCF-E05E274B987F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>
              <a:off x="3807257" y="5395963"/>
              <a:ext cx="1208623" cy="0"/>
            </a:xfrm>
            <a:prstGeom prst="straightConnector1">
              <a:avLst/>
            </a:prstGeom>
            <a:ln w="22225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0ACA1E9B-49A0-2468-4FFD-51579C478D40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>
              <a:off x="1487488" y="5395963"/>
              <a:ext cx="1132103" cy="0"/>
            </a:xfrm>
            <a:prstGeom prst="straightConnector1">
              <a:avLst/>
            </a:prstGeom>
            <a:ln w="22225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27FF3F70-0CCE-1CDE-361C-2EB1D2617CEF}"/>
                    </a:ext>
                  </a:extLst>
                </p:cNvPr>
                <p:cNvSpPr/>
                <p:nvPr/>
              </p:nvSpPr>
              <p:spPr>
                <a:xfrm>
                  <a:off x="3807257" y="4533011"/>
                  <a:ext cx="1137729" cy="8939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ja-JP" sz="16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altLang="ja-JP" sz="1600" b="0" i="1" dirty="0">
                    <a:solidFill>
                      <a:srgbClr val="4D4D4D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altLang="ja-JP" sz="1600" dirty="0">
                      <a:solidFill>
                        <a:srgbClr val="4D4D4D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endParaRPr lang="ja-JP" altLang="en-US" sz="16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27FF3F70-0CCE-1CDE-361C-2EB1D2617C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257" y="4533011"/>
                  <a:ext cx="1137729" cy="893969"/>
                </a:xfrm>
                <a:prstGeom prst="rect">
                  <a:avLst/>
                </a:prstGeom>
                <a:blipFill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矢印: 下 79">
              <a:extLst>
                <a:ext uri="{FF2B5EF4-FFF2-40B4-BE49-F238E27FC236}">
                  <a16:creationId xmlns:a16="http://schemas.microsoft.com/office/drawing/2014/main" id="{B302F88F-F1E7-733E-17E5-24CD8B2375F1}"/>
                </a:ext>
              </a:extLst>
            </p:cNvPr>
            <p:cNvSpPr/>
            <p:nvPr/>
          </p:nvSpPr>
          <p:spPr>
            <a:xfrm>
              <a:off x="2742146" y="4007656"/>
              <a:ext cx="947068" cy="375356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A830B65D-774B-B431-3F31-8B9A0FECDD08}"/>
                </a:ext>
              </a:extLst>
            </p:cNvPr>
            <p:cNvSpPr/>
            <p:nvPr/>
          </p:nvSpPr>
          <p:spPr>
            <a:xfrm>
              <a:off x="7639837" y="2783829"/>
              <a:ext cx="1187666" cy="55727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4D4D4D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LTI</a:t>
              </a:r>
              <a:endParaRPr kumimoji="1" lang="ja-JP" altLang="en-US" sz="28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C30B692B-F7D0-86C3-827A-7225D191EB87}"/>
                </a:ext>
              </a:extLst>
            </p:cNvPr>
            <p:cNvCxnSpPr>
              <a:cxnSpLocks/>
              <a:stCxn id="81" idx="3"/>
            </p:cNvCxnSpPr>
            <p:nvPr/>
          </p:nvCxnSpPr>
          <p:spPr>
            <a:xfrm>
              <a:off x="8827503" y="3062467"/>
              <a:ext cx="1208623" cy="0"/>
            </a:xfrm>
            <a:prstGeom prst="straightConnector1">
              <a:avLst/>
            </a:prstGeom>
            <a:ln w="22225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E40DB062-AB0F-103C-E701-978D71C0CB73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6507734" y="3062467"/>
              <a:ext cx="1132103" cy="0"/>
            </a:xfrm>
            <a:prstGeom prst="straightConnector1">
              <a:avLst/>
            </a:prstGeom>
            <a:ln w="22225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ADBC7D3B-1261-2298-1AB8-674EC7816A9C}"/>
                    </a:ext>
                  </a:extLst>
                </p:cNvPr>
                <p:cNvSpPr/>
                <p:nvPr/>
              </p:nvSpPr>
              <p:spPr>
                <a:xfrm>
                  <a:off x="6452171" y="2564905"/>
                  <a:ext cx="673088" cy="5175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16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ADBC7D3B-1261-2298-1AB8-674EC7816A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171" y="2564905"/>
                  <a:ext cx="673088" cy="51756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621211-D015-68FA-414D-78B48F404D7F}"/>
                    </a:ext>
                  </a:extLst>
                </p:cNvPr>
                <p:cNvSpPr/>
                <p:nvPr/>
              </p:nvSpPr>
              <p:spPr>
                <a:xfrm>
                  <a:off x="9060998" y="2564905"/>
                  <a:ext cx="677032" cy="5175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16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621211-D015-68FA-414D-78B48F404D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0998" y="2564905"/>
                  <a:ext cx="677032" cy="517561"/>
                </a:xfrm>
                <a:prstGeom prst="rect">
                  <a:avLst/>
                </a:prstGeom>
                <a:blipFill>
                  <a:blip r:embed="rId9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9929C70D-38BA-3F66-A68B-FD2CF604A5AB}"/>
                    </a:ext>
                  </a:extLst>
                </p:cNvPr>
                <p:cNvSpPr/>
                <p:nvPr/>
              </p:nvSpPr>
              <p:spPr>
                <a:xfrm>
                  <a:off x="6141239" y="4901099"/>
                  <a:ext cx="1118686" cy="5175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oMath>
                    </m:oMathPara>
                  </a14:m>
                  <a:endParaRPr lang="ja-JP" altLang="en-US" sz="16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9929C70D-38BA-3F66-A68B-FD2CF604A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239" y="4901099"/>
                  <a:ext cx="1118686" cy="51756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49306CE3-9C57-20BE-CCE3-05217D63FC41}"/>
                </a:ext>
              </a:extLst>
            </p:cNvPr>
            <p:cNvSpPr/>
            <p:nvPr/>
          </p:nvSpPr>
          <p:spPr>
            <a:xfrm>
              <a:off x="7639837" y="5141921"/>
              <a:ext cx="1187666" cy="55727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4D4D4D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LTI</a:t>
              </a:r>
              <a:endParaRPr kumimoji="1" lang="ja-JP" altLang="en-US" sz="28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C40A4BF5-268E-FFD1-CB4D-0904540F4288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>
              <a:off x="8827503" y="5420559"/>
              <a:ext cx="1208623" cy="0"/>
            </a:xfrm>
            <a:prstGeom prst="straightConnector1">
              <a:avLst/>
            </a:prstGeom>
            <a:ln w="22225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899604C6-6ECE-F325-2807-876CEADA80C4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6507734" y="5420559"/>
              <a:ext cx="1132103" cy="0"/>
            </a:xfrm>
            <a:prstGeom prst="straightConnector1">
              <a:avLst/>
            </a:prstGeom>
            <a:ln w="22225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676EA5FD-BCDA-90DD-06B6-B034CC75260F}"/>
                    </a:ext>
                  </a:extLst>
                </p:cNvPr>
                <p:cNvSpPr/>
                <p:nvPr/>
              </p:nvSpPr>
              <p:spPr>
                <a:xfrm>
                  <a:off x="9038977" y="4901099"/>
                  <a:ext cx="1122631" cy="5175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oMath>
                    </m:oMathPara>
                  </a14:m>
                  <a:endParaRPr lang="ja-JP" altLang="en-US" sz="16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676EA5FD-BCDA-90DD-06B6-B034CC7526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8977" y="4901099"/>
                  <a:ext cx="1122631" cy="517561"/>
                </a:xfrm>
                <a:prstGeom prst="rect">
                  <a:avLst/>
                </a:prstGeom>
                <a:blipFill>
                  <a:blip r:embed="rId11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矢印: 下 90">
              <a:extLst>
                <a:ext uri="{FF2B5EF4-FFF2-40B4-BE49-F238E27FC236}">
                  <a16:creationId xmlns:a16="http://schemas.microsoft.com/office/drawing/2014/main" id="{1A9F86EC-EFFC-A45C-3DF6-98AF38BFD1F3}"/>
                </a:ext>
              </a:extLst>
            </p:cNvPr>
            <p:cNvSpPr/>
            <p:nvPr/>
          </p:nvSpPr>
          <p:spPr>
            <a:xfrm>
              <a:off x="7760136" y="4007656"/>
              <a:ext cx="947068" cy="375356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50571063-5201-8FAC-98BF-12AA62E9C2BC}"/>
                    </a:ext>
                  </a:extLst>
                </p:cNvPr>
                <p:cNvSpPr txBox="1"/>
                <p:nvPr/>
              </p:nvSpPr>
              <p:spPr>
                <a:xfrm>
                  <a:off x="3357518" y="5858806"/>
                  <a:ext cx="1518105" cy="470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400" dirty="0">
                      <a:solidFill>
                        <a:srgbClr val="4D4D4D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※ </a:t>
                  </a:r>
                  <a14:m>
                    <m:oMath xmlns:m="http://schemas.openxmlformats.org/officeDocument/2006/math">
                      <m:r>
                        <a:rPr lang="en-US" altLang="ja-JP" sz="1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ja-JP" sz="1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altLang="ja-JP" sz="1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ja-JP" sz="1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ja-JP" altLang="en-US" sz="1400" dirty="0">
                      <a:solidFill>
                        <a:srgbClr val="4D4D4D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 は定数</a:t>
                  </a:r>
                </a:p>
              </p:txBody>
            </p:sp>
          </mc:Choice>
          <mc:Fallback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50571063-5201-8FAC-98BF-12AA62E9C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7518" y="5858806"/>
                  <a:ext cx="1518105" cy="470511"/>
                </a:xfrm>
                <a:prstGeom prst="rect">
                  <a:avLst/>
                </a:prstGeom>
                <a:blipFill>
                  <a:blip r:embed="rId12"/>
                  <a:stretch>
                    <a:fillRect l="-1282" t="-4000" r="-427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09F20EE4-2736-A22A-7478-B0E8094FFD39}"/>
                    </a:ext>
                  </a:extLst>
                </p:cNvPr>
                <p:cNvSpPr txBox="1"/>
                <p:nvPr/>
              </p:nvSpPr>
              <p:spPr>
                <a:xfrm>
                  <a:off x="8472264" y="5802712"/>
                  <a:ext cx="1758247" cy="470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400" dirty="0">
                      <a:solidFill>
                        <a:srgbClr val="4D4D4D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※</a:t>
                  </a:r>
                  <a:r>
                    <a:rPr lang="ja-JP" altLang="en-US" sz="1400" dirty="0">
                      <a:solidFill>
                        <a:srgbClr val="4D4D4D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1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ja-JP" altLang="en-US" sz="1400" dirty="0">
                      <a:solidFill>
                        <a:srgbClr val="4D4D4D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 は任意の整数</a:t>
                  </a:r>
                </a:p>
              </p:txBody>
            </p:sp>
          </mc:Choice>
          <mc:Fallback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09F20EE4-2736-A22A-7478-B0E8094FF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2264" y="5802712"/>
                  <a:ext cx="1758247" cy="470511"/>
                </a:xfrm>
                <a:prstGeom prst="rect">
                  <a:avLst/>
                </a:prstGeom>
                <a:blipFill>
                  <a:blip r:embed="rId13"/>
                  <a:stretch>
                    <a:fillRect l="-1103" t="-1961" b="-1960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030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5A00FC2-B18C-F214-8F14-A11FD425AE12}"/>
              </a:ext>
            </a:extLst>
          </p:cNvPr>
          <p:cNvSpPr/>
          <p:nvPr/>
        </p:nvSpPr>
        <p:spPr>
          <a:xfrm>
            <a:off x="8021776" y="4497608"/>
            <a:ext cx="2925392" cy="429456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76D1A84-3B59-447A-A171-0D9DCD44C226}"/>
              </a:ext>
            </a:extLst>
          </p:cNvPr>
          <p:cNvSpPr/>
          <p:nvPr/>
        </p:nvSpPr>
        <p:spPr>
          <a:xfrm>
            <a:off x="1946472" y="4460263"/>
            <a:ext cx="2925392" cy="429456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D1D325E-1E1E-4D4B-9718-0E64B841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前回の復習 </a:t>
            </a:r>
            <a:r>
              <a:rPr lang="en-US" altLang="ja-JP" dirty="0"/>
              <a:t>(2)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5B88C4D-F63E-4909-A924-1F7FBA0C5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172" y="1595881"/>
                <a:ext cx="10515600" cy="4809542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2400" dirty="0"/>
                  <a:t>「畳み込み定理」より出力信号の周波数特性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 は</a:t>
                </a:r>
                <a:r>
                  <a:rPr kumimoji="1" lang="en-US" altLang="ja-JP" sz="2400" dirty="0"/>
                  <a:t>, LTI</a:t>
                </a:r>
                <a:r>
                  <a:rPr kumimoji="1" lang="ja-JP" altLang="en-US" sz="2400" dirty="0"/>
                  <a:t>システムの周波数応答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ja-JP" sz="2400" dirty="0"/>
                  <a:t> </a:t>
                </a:r>
                <a:r>
                  <a:rPr kumimoji="1" lang="ja-JP" altLang="en-US" sz="2400" dirty="0"/>
                  <a:t>と入力信号の周波数特性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 の積になる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5B88C4D-F63E-4909-A924-1F7FBA0C5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172" y="1595881"/>
                <a:ext cx="10515600" cy="4809542"/>
              </a:xfrm>
              <a:blipFill>
                <a:blip r:embed="rId2"/>
                <a:stretch>
                  <a:fillRect l="-812" t="-1901" r="-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2F49725-BA11-4D87-9376-F66190BE7748}"/>
              </a:ext>
            </a:extLst>
          </p:cNvPr>
          <p:cNvGrpSpPr/>
          <p:nvPr/>
        </p:nvGrpSpPr>
        <p:grpSpPr>
          <a:xfrm>
            <a:off x="1055440" y="3228947"/>
            <a:ext cx="5040560" cy="952676"/>
            <a:chOff x="1975140" y="2476324"/>
            <a:chExt cx="5040560" cy="952676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2049E72-BC17-4971-A839-F4D7E0F0338B}"/>
                </a:ext>
              </a:extLst>
            </p:cNvPr>
            <p:cNvGrpSpPr/>
            <p:nvPr/>
          </p:nvGrpSpPr>
          <p:grpSpPr>
            <a:xfrm>
              <a:off x="1975140" y="2575659"/>
              <a:ext cx="5040560" cy="853341"/>
              <a:chOff x="3791744" y="2213027"/>
              <a:chExt cx="5040560" cy="906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正方形/長方形 5">
                    <a:extLst>
                      <a:ext uri="{FF2B5EF4-FFF2-40B4-BE49-F238E27FC236}">
                        <a16:creationId xmlns:a16="http://schemas.microsoft.com/office/drawing/2014/main" id="{CD14EAED-50A3-4B47-AEBB-23B784A2ABF9}"/>
                      </a:ext>
                    </a:extLst>
                  </p:cNvPr>
                  <p:cNvSpPr/>
                  <p:nvPr/>
                </p:nvSpPr>
                <p:spPr>
                  <a:xfrm>
                    <a:off x="5447928" y="2213027"/>
                    <a:ext cx="1728192" cy="906048"/>
                  </a:xfrm>
                  <a:prstGeom prst="rect">
                    <a:avLst/>
                  </a:prstGeom>
                  <a:solidFill>
                    <a:schemeClr val="bg1"/>
                  </a:solidFill>
                  <a:ln w="34925">
                    <a:solidFill>
                      <a:srgbClr val="4D4D4D"/>
                    </a:solidFill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8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ja-JP" altLang="en-US" sz="2800" dirty="0">
                      <a:solidFill>
                        <a:srgbClr val="4D4D4D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6" name="正方形/長方形 5">
                    <a:extLst>
                      <a:ext uri="{FF2B5EF4-FFF2-40B4-BE49-F238E27FC236}">
                        <a16:creationId xmlns:a16="http://schemas.microsoft.com/office/drawing/2014/main" id="{CD14EAED-50A3-4B47-AEBB-23B784A2AB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7928" y="2213027"/>
                    <a:ext cx="1728192" cy="90604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4925">
                    <a:solidFill>
                      <a:srgbClr val="4D4D4D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71C8C076-1F15-4DF9-A0EC-BD5C56DB7343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7176120" y="2666051"/>
                <a:ext cx="1656184" cy="0"/>
              </a:xfrm>
              <a:prstGeom prst="straightConnector1">
                <a:avLst/>
              </a:prstGeom>
              <a:ln w="25400">
                <a:solidFill>
                  <a:srgbClr val="4D4D4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B63C9CD1-4509-4F32-B222-AE9073688B4D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3791744" y="2666051"/>
                <a:ext cx="1656184" cy="0"/>
              </a:xfrm>
              <a:prstGeom prst="straightConnector1">
                <a:avLst/>
              </a:prstGeom>
              <a:ln w="25400">
                <a:solidFill>
                  <a:srgbClr val="4D4D4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B9C2A125-08F4-4167-ABA7-FA7D6D787ED2}"/>
                    </a:ext>
                  </a:extLst>
                </p:cNvPr>
                <p:cNvSpPr/>
                <p:nvPr/>
              </p:nvSpPr>
              <p:spPr>
                <a:xfrm>
                  <a:off x="1990653" y="2476324"/>
                  <a:ext cx="972574" cy="52322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28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8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B9C2A125-08F4-4167-ABA7-FA7D6D787E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653" y="2476324"/>
                  <a:ext cx="972574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854834EF-C927-4521-9586-C596D930CC6D}"/>
                    </a:ext>
                  </a:extLst>
                </p:cNvPr>
                <p:cNvSpPr/>
                <p:nvPr/>
              </p:nvSpPr>
              <p:spPr>
                <a:xfrm>
                  <a:off x="6038253" y="2476324"/>
                  <a:ext cx="977447" cy="52322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28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8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854834EF-C927-4521-9586-C596D930CC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253" y="2476324"/>
                  <a:ext cx="97744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7CC2ED16-81AC-4094-B8BA-C89476B7F889}"/>
                  </a:ext>
                </a:extLst>
              </p:cNvPr>
              <p:cNvSpPr/>
              <p:nvPr/>
            </p:nvSpPr>
            <p:spPr>
              <a:xfrm>
                <a:off x="1821949" y="4448733"/>
                <a:ext cx="3869871" cy="1460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4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4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ja-JP" sz="24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ja-JP" sz="24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4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ja-JP" sz="24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ja-JP" altLang="en-US" sz="2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7CC2ED16-81AC-4094-B8BA-C89476B7F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949" y="4448733"/>
                <a:ext cx="3869871" cy="14601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CABF7CE5-728D-4DED-8B0F-D8450BC39EEC}"/>
              </a:ext>
            </a:extLst>
          </p:cNvPr>
          <p:cNvSpPr txBox="1">
            <a:spLocks/>
          </p:cNvSpPr>
          <p:nvPr/>
        </p:nvSpPr>
        <p:spPr>
          <a:xfrm>
            <a:off x="2279576" y="2580230"/>
            <a:ext cx="2592288" cy="5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04A6"/>
              </a:buClr>
              <a:buSzPct val="12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25475" indent="-3508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04A6"/>
              </a:buClr>
              <a:buFont typeface="Wingdings" panose="05000000000000000000" pitchFamily="2" charset="2"/>
              <a:buChar char="p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808038" indent="-255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57300" indent="-2286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616075" indent="-2444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4D4D4D"/>
                </a:solidFill>
              </a:rPr>
              <a:t>時間領域表現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68D2E55-D16C-4BD1-BE1E-EB4C0FE06C7E}"/>
              </a:ext>
            </a:extLst>
          </p:cNvPr>
          <p:cNvGrpSpPr/>
          <p:nvPr/>
        </p:nvGrpSpPr>
        <p:grpSpPr>
          <a:xfrm>
            <a:off x="6803378" y="3228947"/>
            <a:ext cx="5136484" cy="952676"/>
            <a:chOff x="1975140" y="2476324"/>
            <a:chExt cx="5136484" cy="952676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FA17687F-518F-4BEB-98A2-5C3604116C55}"/>
                </a:ext>
              </a:extLst>
            </p:cNvPr>
            <p:cNvGrpSpPr/>
            <p:nvPr/>
          </p:nvGrpSpPr>
          <p:grpSpPr>
            <a:xfrm>
              <a:off x="1975140" y="2575659"/>
              <a:ext cx="5040560" cy="853341"/>
              <a:chOff x="3791744" y="2213027"/>
              <a:chExt cx="5040560" cy="906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608FBFD3-98EF-4EAA-ABA0-6F46C7FBC458}"/>
                      </a:ext>
                    </a:extLst>
                  </p:cNvPr>
                  <p:cNvSpPr/>
                  <p:nvPr/>
                </p:nvSpPr>
                <p:spPr>
                  <a:xfrm>
                    <a:off x="5447928" y="2213027"/>
                    <a:ext cx="1728192" cy="906048"/>
                  </a:xfrm>
                  <a:prstGeom prst="rect">
                    <a:avLst/>
                  </a:prstGeom>
                  <a:solidFill>
                    <a:schemeClr val="bg1"/>
                  </a:solidFill>
                  <a:ln w="34925">
                    <a:solidFill>
                      <a:srgbClr val="4D4D4D"/>
                    </a:solidFill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ja-JP" sz="28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oMath>
                      </m:oMathPara>
                    </a14:m>
                    <a:endParaRPr lang="ja-JP" altLang="en-US" sz="2800" dirty="0">
                      <a:solidFill>
                        <a:srgbClr val="4D4D4D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608FBFD3-98EF-4EAA-ABA0-6F46C7FBC4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7928" y="2213027"/>
                    <a:ext cx="1728192" cy="9060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4925">
                    <a:solidFill>
                      <a:srgbClr val="4D4D4D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4927908F-5B00-4484-AA34-83461B7FC01E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7176120" y="2666051"/>
                <a:ext cx="1656184" cy="0"/>
              </a:xfrm>
              <a:prstGeom prst="straightConnector1">
                <a:avLst/>
              </a:prstGeom>
              <a:ln w="25400">
                <a:solidFill>
                  <a:srgbClr val="4D4D4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FF772E3B-B51D-4C0B-9968-59E6F3035891}"/>
                  </a:ext>
                </a:extLst>
              </p:cNvPr>
              <p:cNvCxnSpPr>
                <a:cxnSpLocks/>
                <a:endCxn id="18" idx="1"/>
              </p:cNvCxnSpPr>
              <p:nvPr/>
            </p:nvCxnSpPr>
            <p:spPr>
              <a:xfrm>
                <a:off x="3791744" y="2666051"/>
                <a:ext cx="1656184" cy="0"/>
              </a:xfrm>
              <a:prstGeom prst="straightConnector1">
                <a:avLst/>
              </a:prstGeom>
              <a:ln w="25400">
                <a:solidFill>
                  <a:srgbClr val="4D4D4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4DFBED09-DA81-43B6-821D-F04BA46A6649}"/>
                    </a:ext>
                  </a:extLst>
                </p:cNvPr>
                <p:cNvSpPr/>
                <p:nvPr/>
              </p:nvSpPr>
              <p:spPr>
                <a:xfrm>
                  <a:off x="1990653" y="2476324"/>
                  <a:ext cx="1087798" cy="52322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ja-JP" sz="28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ja-JP" sz="28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oMath>
                    </m:oMathPara>
                  </a14:m>
                  <a:endParaRPr lang="ja-JP" altLang="en-US" sz="28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4DFBED09-DA81-43B6-821D-F04BA46A6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653" y="2476324"/>
                  <a:ext cx="1087798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7B6F8281-5238-4535-9EB1-BFB5BDAE9AB1}"/>
                    </a:ext>
                  </a:extLst>
                </p:cNvPr>
                <p:cNvSpPr/>
                <p:nvPr/>
              </p:nvSpPr>
              <p:spPr>
                <a:xfrm>
                  <a:off x="6038253" y="2476324"/>
                  <a:ext cx="1073371" cy="52322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sz="28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ja-JP" sz="28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oMath>
                    </m:oMathPara>
                  </a14:m>
                  <a:endParaRPr lang="ja-JP" altLang="en-US" sz="28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7B6F8281-5238-4535-9EB1-BFB5BDAE9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253" y="2476324"/>
                  <a:ext cx="1073371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7047F73D-E44D-436C-A3C2-5DAA65B94EEB}"/>
                  </a:ext>
                </a:extLst>
              </p:cNvPr>
              <p:cNvSpPr/>
              <p:nvPr/>
            </p:nvSpPr>
            <p:spPr>
              <a:xfrm>
                <a:off x="7447967" y="4448733"/>
                <a:ext cx="41928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ja-JP" sz="24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ja-JP" sz="24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ja-JP" sz="24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ja-JP" altLang="en-US" sz="2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7047F73D-E44D-436C-A3C2-5DAA65B94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967" y="4448733"/>
                <a:ext cx="41928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BB16A562-1056-4640-99B6-3177B71B0D75}"/>
              </a:ext>
            </a:extLst>
          </p:cNvPr>
          <p:cNvSpPr txBox="1">
            <a:spLocks/>
          </p:cNvSpPr>
          <p:nvPr/>
        </p:nvSpPr>
        <p:spPr>
          <a:xfrm>
            <a:off x="8091965" y="2597994"/>
            <a:ext cx="2867618" cy="5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04A6"/>
              </a:buClr>
              <a:buSzPct val="12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25475" indent="-3508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04A6"/>
              </a:buClr>
              <a:buFont typeface="Wingdings" panose="05000000000000000000" pitchFamily="2" charset="2"/>
              <a:buChar char="p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808038" indent="-255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57300" indent="-2286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616075" indent="-2444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4D4D4D"/>
                </a:solidFill>
              </a:rPr>
              <a:t>周波数領域表現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A6E321B3-59AF-45B3-BD0B-D8C5002A128B}"/>
                  </a:ext>
                </a:extLst>
              </p:cNvPr>
              <p:cNvSpPr/>
              <p:nvPr/>
            </p:nvSpPr>
            <p:spPr>
              <a:xfrm>
                <a:off x="8616280" y="5128712"/>
                <a:ext cx="315194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DTFT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A6E321B3-59AF-45B3-BD0B-D8C5002A1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128712"/>
                <a:ext cx="3151948" cy="4001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6DC08BA3-DF39-4DFB-8FFA-C389E84117CE}"/>
                  </a:ext>
                </a:extLst>
              </p:cNvPr>
              <p:cNvSpPr/>
              <p:nvPr/>
            </p:nvSpPr>
            <p:spPr>
              <a:xfrm>
                <a:off x="8616280" y="5623709"/>
                <a:ext cx="315194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DTFT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6DC08BA3-DF39-4DFB-8FFA-C389E84117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23709"/>
                <a:ext cx="3151948" cy="400110"/>
              </a:xfrm>
              <a:prstGeom prst="rect">
                <a:avLst/>
              </a:prstGeom>
              <a:blipFill>
                <a:blip r:embed="rId12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97DE1CB6-515E-4A6E-8F15-773AE1563ADB}"/>
                  </a:ext>
                </a:extLst>
              </p:cNvPr>
              <p:cNvSpPr/>
              <p:nvPr/>
            </p:nvSpPr>
            <p:spPr>
              <a:xfrm>
                <a:off x="8616280" y="6118706"/>
                <a:ext cx="315194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DTFT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97DE1CB6-515E-4A6E-8F15-773AE1563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6118706"/>
                <a:ext cx="3151948" cy="400110"/>
              </a:xfrm>
              <a:prstGeom prst="rect">
                <a:avLst/>
              </a:prstGeom>
              <a:blipFill>
                <a:blip r:embed="rId1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矢印: 下カーブ 22">
            <a:extLst>
              <a:ext uri="{FF2B5EF4-FFF2-40B4-BE49-F238E27FC236}">
                <a16:creationId xmlns:a16="http://schemas.microsoft.com/office/drawing/2014/main" id="{778CCA3F-25E8-4C37-9D8B-E3DF329B372A}"/>
              </a:ext>
            </a:extLst>
          </p:cNvPr>
          <p:cNvSpPr/>
          <p:nvPr/>
        </p:nvSpPr>
        <p:spPr>
          <a:xfrm>
            <a:off x="5628098" y="4327373"/>
            <a:ext cx="1755708" cy="265780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矢印: 下カーブ 33">
            <a:extLst>
              <a:ext uri="{FF2B5EF4-FFF2-40B4-BE49-F238E27FC236}">
                <a16:creationId xmlns:a16="http://schemas.microsoft.com/office/drawing/2014/main" id="{614DB6BF-E00A-4369-B773-753D3FF07403}"/>
              </a:ext>
            </a:extLst>
          </p:cNvPr>
          <p:cNvSpPr/>
          <p:nvPr/>
        </p:nvSpPr>
        <p:spPr>
          <a:xfrm rot="10800000">
            <a:off x="5628098" y="4799619"/>
            <a:ext cx="1755708" cy="265780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7434863-DE47-4EE1-A2B8-C53E7D577C62}"/>
              </a:ext>
            </a:extLst>
          </p:cNvPr>
          <p:cNvSpPr txBox="1"/>
          <p:nvPr/>
        </p:nvSpPr>
        <p:spPr>
          <a:xfrm>
            <a:off x="6073123" y="3953243"/>
            <a:ext cx="84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DTFT</a:t>
            </a:r>
            <a:endParaRPr kumimoji="1" lang="ja-JP" altLang="en-US" sz="2000" dirty="0">
              <a:solidFill>
                <a:srgbClr val="4D4D4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EC11C84-EEED-4487-931C-D5066F168168}"/>
              </a:ext>
            </a:extLst>
          </p:cNvPr>
          <p:cNvSpPr txBox="1"/>
          <p:nvPr/>
        </p:nvSpPr>
        <p:spPr>
          <a:xfrm>
            <a:off x="6073123" y="5071811"/>
            <a:ext cx="951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IDTFT</a:t>
            </a:r>
            <a:endParaRPr kumimoji="1" lang="ja-JP" altLang="en-US" sz="2000" dirty="0">
              <a:solidFill>
                <a:srgbClr val="4D4D4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830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F31140-9D04-63B6-7D83-B74F2DE3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前回の復習 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A84EAC-AE61-565C-CF2D-571F7838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つまり</a:t>
            </a:r>
            <a:r>
              <a:rPr kumimoji="1" lang="en-US" altLang="ja-JP" dirty="0"/>
              <a:t>, </a:t>
            </a:r>
            <a:r>
              <a:rPr lang="ja-JP" altLang="en-US" dirty="0"/>
              <a:t>ほしい周波数特性を決めて</a:t>
            </a:r>
            <a:r>
              <a:rPr lang="en-US" altLang="ja-JP" dirty="0"/>
              <a:t>, </a:t>
            </a:r>
            <a:r>
              <a:rPr lang="ja-JP" altLang="en-US" dirty="0"/>
              <a:t>その</a:t>
            </a:r>
            <a:r>
              <a:rPr lang="en-US" altLang="ja-JP" dirty="0"/>
              <a:t>IDTFT (</a:t>
            </a:r>
            <a:r>
              <a:rPr lang="ja-JP" altLang="en-US" dirty="0"/>
              <a:t>逆離散時間フーリエ変換</a:t>
            </a:r>
            <a:r>
              <a:rPr lang="en-US" altLang="ja-JP" dirty="0"/>
              <a:t>) </a:t>
            </a:r>
            <a:r>
              <a:rPr lang="ja-JP" altLang="en-US" dirty="0"/>
              <a:t>を計算すれば</a:t>
            </a:r>
            <a:r>
              <a:rPr lang="en-US" altLang="ja-JP" dirty="0"/>
              <a:t>, </a:t>
            </a:r>
            <a:r>
              <a:rPr lang="ja-JP" altLang="en-US" dirty="0"/>
              <a:t>所望の特性を持つ</a:t>
            </a:r>
            <a:r>
              <a:rPr lang="en-US" altLang="ja-JP" dirty="0"/>
              <a:t>LTI</a:t>
            </a:r>
            <a:r>
              <a:rPr lang="ja-JP" altLang="en-US" dirty="0"/>
              <a:t>システムのインパルス応答 </a:t>
            </a:r>
            <a:r>
              <a:rPr lang="en-US" altLang="ja-JP" dirty="0"/>
              <a:t>(= LTI</a:t>
            </a:r>
            <a:r>
              <a:rPr lang="ja-JP" altLang="en-US" dirty="0"/>
              <a:t>システムそのもの</a:t>
            </a:r>
            <a:r>
              <a:rPr lang="en-US" altLang="ja-JP" dirty="0"/>
              <a:t>) </a:t>
            </a:r>
            <a:r>
              <a:rPr lang="ja-JP" altLang="en-US" dirty="0"/>
              <a:t>を決定できる</a:t>
            </a:r>
            <a:endParaRPr lang="en-US" altLang="ja-JP" dirty="0"/>
          </a:p>
          <a:p>
            <a:endParaRPr kumimoji="1" lang="en-US" altLang="ja-JP" dirty="0"/>
          </a:p>
          <a:p>
            <a:pPr lvl="1"/>
            <a:r>
              <a:rPr lang="ja-JP" altLang="en-US" dirty="0"/>
              <a:t>例</a:t>
            </a:r>
            <a:r>
              <a:rPr lang="en-US" altLang="ja-JP" dirty="0"/>
              <a:t>: LPF</a:t>
            </a:r>
            <a:r>
              <a:rPr lang="ja-JP" altLang="en-US" dirty="0"/>
              <a:t>の周波数応答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003153-453A-0235-68AE-42F7F3F62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81" t="3084" r="17516" b="7123"/>
          <a:stretch/>
        </p:blipFill>
        <p:spPr>
          <a:xfrm>
            <a:off x="5159896" y="2996952"/>
            <a:ext cx="3325218" cy="33454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BB795510-371A-1817-AAD8-9F565D3BF9BF}"/>
                  </a:ext>
                </a:extLst>
              </p:cNvPr>
              <p:cNvSpPr/>
              <p:nvPr/>
            </p:nvSpPr>
            <p:spPr>
              <a:xfrm rot="16200000">
                <a:off x="4300677" y="4846166"/>
                <a:ext cx="83946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BB795510-371A-1817-AAD8-9F565D3BF9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00677" y="4846166"/>
                <a:ext cx="83946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80718754-F89D-0317-DE86-AAB4E9D0875D}"/>
                  </a:ext>
                </a:extLst>
              </p:cNvPr>
              <p:cNvSpPr/>
              <p:nvPr/>
            </p:nvSpPr>
            <p:spPr>
              <a:xfrm>
                <a:off x="6680027" y="6329731"/>
                <a:ext cx="43313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80718754-F89D-0317-DE86-AAB4E9D08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027" y="6329731"/>
                <a:ext cx="43313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67E4C6-0536-76BC-CF1F-923D1EE79B97}"/>
              </a:ext>
            </a:extLst>
          </p:cNvPr>
          <p:cNvCxnSpPr>
            <a:cxnSpLocks/>
          </p:cNvCxnSpPr>
          <p:nvPr/>
        </p:nvCxnSpPr>
        <p:spPr>
          <a:xfrm>
            <a:off x="6175250" y="4646111"/>
            <a:ext cx="1442686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84057EE-52AD-7A92-084C-50346F0BF516}"/>
              </a:ext>
            </a:extLst>
          </p:cNvPr>
          <p:cNvCxnSpPr>
            <a:cxnSpLocks/>
          </p:cNvCxnSpPr>
          <p:nvPr/>
        </p:nvCxnSpPr>
        <p:spPr>
          <a:xfrm>
            <a:off x="7617936" y="4646111"/>
            <a:ext cx="777764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A6EDB8E-BDDF-0779-0F8D-43C0CC9EB2F5}"/>
              </a:ext>
            </a:extLst>
          </p:cNvPr>
          <p:cNvCxnSpPr>
            <a:cxnSpLocks/>
          </p:cNvCxnSpPr>
          <p:nvPr/>
        </p:nvCxnSpPr>
        <p:spPr>
          <a:xfrm>
            <a:off x="5385776" y="4646111"/>
            <a:ext cx="792000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AF6E6E-D27A-52C5-928A-39C8D41F7298}"/>
              </a:ext>
            </a:extLst>
          </p:cNvPr>
          <p:cNvSpPr txBox="1"/>
          <p:nvPr/>
        </p:nvSpPr>
        <p:spPr>
          <a:xfrm>
            <a:off x="6456914" y="4246001"/>
            <a:ext cx="95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通過域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3117F2A-38B9-F4D3-EB24-0DAED4234BDD}"/>
              </a:ext>
            </a:extLst>
          </p:cNvPr>
          <p:cNvSpPr txBox="1"/>
          <p:nvPr/>
        </p:nvSpPr>
        <p:spPr>
          <a:xfrm>
            <a:off x="7630958" y="4246001"/>
            <a:ext cx="95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阻止域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A5120E-CC52-5FC2-EA33-9553B18A3756}"/>
              </a:ext>
            </a:extLst>
          </p:cNvPr>
          <p:cNvSpPr txBox="1"/>
          <p:nvPr/>
        </p:nvSpPr>
        <p:spPr>
          <a:xfrm>
            <a:off x="5264062" y="4237574"/>
            <a:ext cx="95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阻止域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3592422-9151-078F-9AA4-5369E5B50209}"/>
                  </a:ext>
                </a:extLst>
              </p:cNvPr>
              <p:cNvSpPr txBox="1"/>
              <p:nvPr/>
            </p:nvSpPr>
            <p:spPr>
              <a:xfrm>
                <a:off x="5236163" y="2996952"/>
                <a:ext cx="341356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>
                    <a:solidFill>
                      <a:srgbClr val="C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遮断周波数</a:t>
                </a:r>
                <a:r>
                  <a:rPr lang="en-US" altLang="ja-JP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ja-JP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ja-JP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ja-JP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sz="2000" dirty="0">
                    <a:solidFill>
                      <a:srgbClr val="C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</a:t>
                </a:r>
                <a:r>
                  <a:rPr kumimoji="1" lang="ja-JP" altLang="en-US" sz="2000" dirty="0">
                    <a:solidFill>
                      <a:srgbClr val="C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の場合</a:t>
                </a: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3592422-9151-078F-9AA4-5369E5B50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163" y="2996952"/>
                <a:ext cx="3413563" cy="400110"/>
              </a:xfrm>
              <a:prstGeom prst="rect">
                <a:avLst/>
              </a:prstGeom>
              <a:blipFill>
                <a:blip r:embed="rId5"/>
                <a:stretch>
                  <a:fillRect l="-1964" t="-116923" r="-536" b="-18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47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096374-FF0D-CA1D-9511-35D40525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所望のインパルス応答を持つ</a:t>
            </a:r>
            <a:r>
              <a:rPr lang="en-US" altLang="ja-JP" dirty="0"/>
              <a:t>LTI</a:t>
            </a:r>
            <a:r>
              <a:rPr lang="ja-JP" altLang="en-US" dirty="0"/>
              <a:t>システム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50CDE5-7F15-A295-670A-CAC171A2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では</a:t>
            </a:r>
            <a:r>
              <a:rPr kumimoji="1" lang="en-US" altLang="ja-JP" dirty="0"/>
              <a:t>, </a:t>
            </a:r>
            <a:r>
              <a:rPr kumimoji="1" lang="ja-JP" altLang="en-US" dirty="0"/>
              <a:t>所望のインパルス応答を持つ</a:t>
            </a:r>
            <a:r>
              <a:rPr kumimoji="1" lang="en-US" altLang="ja-JP" dirty="0"/>
              <a:t>LTI</a:t>
            </a:r>
            <a:r>
              <a:rPr kumimoji="1" lang="ja-JP" altLang="en-US" dirty="0"/>
              <a:t>システムを具体的にどう構成する</a:t>
            </a:r>
            <a:r>
              <a:rPr kumimoji="1" lang="en-US" altLang="ja-JP" dirty="0"/>
              <a:t>?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→ 有限個の遅延器 </a:t>
            </a:r>
            <a:r>
              <a:rPr kumimoji="1" lang="en-US" altLang="ja-JP" dirty="0"/>
              <a:t>(</a:t>
            </a:r>
            <a:r>
              <a:rPr kumimoji="1" lang="ja-JP" altLang="en-US" dirty="0"/>
              <a:t>メモリ</a:t>
            </a:r>
            <a:r>
              <a:rPr kumimoji="1" lang="en-US" altLang="ja-JP" dirty="0"/>
              <a:t>), </a:t>
            </a:r>
            <a:r>
              <a:rPr kumimoji="1" lang="ja-JP" altLang="en-US" dirty="0"/>
              <a:t>加算器</a:t>
            </a:r>
            <a:r>
              <a:rPr kumimoji="1" lang="en-US" altLang="ja-JP" dirty="0"/>
              <a:t>, </a:t>
            </a:r>
            <a:r>
              <a:rPr lang="ja-JP" altLang="en-US" dirty="0"/>
              <a:t>乗算</a:t>
            </a:r>
            <a:r>
              <a:rPr kumimoji="1" lang="ja-JP" altLang="en-US" dirty="0"/>
              <a:t>器で構成可能</a:t>
            </a:r>
          </a:p>
        </p:txBody>
      </p:sp>
    </p:spTree>
    <p:extLst>
      <p:ext uri="{BB962C8B-B14F-4D97-AF65-F5344CB8AC3E}">
        <p14:creationId xmlns:p14="http://schemas.microsoft.com/office/powerpoint/2010/main" val="98377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781E0D-6806-C5AB-86FD-0052EE32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入力を</a:t>
            </a:r>
            <a:r>
              <a:rPr kumimoji="1" lang="en-US" altLang="ja-JP" i="1" dirty="0"/>
              <a:t>b</a:t>
            </a:r>
            <a:r>
              <a:rPr kumimoji="1" lang="ja-JP" altLang="en-US" dirty="0"/>
              <a:t>倍する</a:t>
            </a:r>
            <a:r>
              <a:rPr kumimoji="1" lang="en-US" altLang="ja-JP" dirty="0"/>
              <a:t>LTI</a:t>
            </a:r>
            <a:r>
              <a:rPr kumimoji="1" lang="ja-JP" altLang="en-US" dirty="0"/>
              <a:t>システム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CDA36D4-76EF-17B1-2C9D-C0C5AAADD225}"/>
              </a:ext>
            </a:extLst>
          </p:cNvPr>
          <p:cNvSpPr/>
          <p:nvPr/>
        </p:nvSpPr>
        <p:spPr>
          <a:xfrm>
            <a:off x="2693082" y="262530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B6FBFAE-54CA-874B-9466-4D5BA53CF469}"/>
              </a:ext>
            </a:extLst>
          </p:cNvPr>
          <p:cNvSpPr/>
          <p:nvPr/>
        </p:nvSpPr>
        <p:spPr>
          <a:xfrm>
            <a:off x="7229586" y="262530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DAD64AF-14B0-E6EB-22EB-16DC047C7746}"/>
                  </a:ext>
                </a:extLst>
              </p:cNvPr>
              <p:cNvSpPr/>
              <p:nvPr/>
            </p:nvSpPr>
            <p:spPr>
              <a:xfrm>
                <a:off x="1724616" y="2131910"/>
                <a:ext cx="972574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DAD64AF-14B0-E6EB-22EB-16DC047C77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616" y="2131910"/>
                <a:ext cx="97257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3BFD981-DDB6-0638-832B-64EABF80695F}"/>
                  </a:ext>
                </a:extLst>
              </p:cNvPr>
              <p:cNvSpPr/>
              <p:nvPr/>
            </p:nvSpPr>
            <p:spPr>
              <a:xfrm>
                <a:off x="7661634" y="2136675"/>
                <a:ext cx="977447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3BFD981-DDB6-0638-832B-64EABF806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634" y="2136675"/>
                <a:ext cx="97744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F4EAB01C-579F-5910-6C1A-F7B8E577B464}"/>
              </a:ext>
            </a:extLst>
          </p:cNvPr>
          <p:cNvSpPr/>
          <p:nvPr/>
        </p:nvSpPr>
        <p:spPr>
          <a:xfrm rot="5400000">
            <a:off x="9840416" y="2015966"/>
            <a:ext cx="360040" cy="36004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5873904-7495-7704-E56A-ED53BB965188}"/>
              </a:ext>
            </a:extLst>
          </p:cNvPr>
          <p:cNvSpPr txBox="1"/>
          <p:nvPr/>
        </p:nvSpPr>
        <p:spPr>
          <a:xfrm>
            <a:off x="10344472" y="20159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乗算器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E054BF1-BCC0-516B-2E0B-DA5385F2732D}"/>
                  </a:ext>
                </a:extLst>
              </p:cNvPr>
              <p:cNvSpPr/>
              <p:nvPr/>
            </p:nvSpPr>
            <p:spPr>
              <a:xfrm>
                <a:off x="4634807" y="2913333"/>
                <a:ext cx="508344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𝑏</m:t>
                      </m:r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E054BF1-BCC0-516B-2E0B-DA5385F27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07" y="2913333"/>
                <a:ext cx="5083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F28B3BB-60C6-6D7C-D2E5-2834CF726125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981114" y="2769317"/>
            <a:ext cx="42484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281E3346-BE06-9A11-5169-8B7FAF0E7642}"/>
              </a:ext>
            </a:extLst>
          </p:cNvPr>
          <p:cNvSpPr/>
          <p:nvPr/>
        </p:nvSpPr>
        <p:spPr>
          <a:xfrm rot="5400000">
            <a:off x="4605055" y="2589297"/>
            <a:ext cx="360040" cy="36004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92E1DA-B242-61D9-021B-55A6FF99AB13}"/>
              </a:ext>
            </a:extLst>
          </p:cNvPr>
          <p:cNvSpPr txBox="1"/>
          <p:nvPr/>
        </p:nvSpPr>
        <p:spPr>
          <a:xfrm>
            <a:off x="4534888" y="595842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線形性と時不変性は明らか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563593C-1EA9-36DD-E36C-845721101C08}"/>
                  </a:ext>
                </a:extLst>
              </p:cNvPr>
              <p:cNvSpPr/>
              <p:nvPr/>
            </p:nvSpPr>
            <p:spPr>
              <a:xfrm>
                <a:off x="838195" y="3542326"/>
                <a:ext cx="7466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563593C-1EA9-36DD-E36C-845721101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5" y="3542326"/>
                <a:ext cx="74661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E3D8DD8-BE4B-D9A7-FA3C-BAA54B781A6B}"/>
              </a:ext>
            </a:extLst>
          </p:cNvPr>
          <p:cNvCxnSpPr>
            <a:cxnSpLocks/>
          </p:cNvCxnSpPr>
          <p:nvPr/>
        </p:nvCxnSpPr>
        <p:spPr>
          <a:xfrm>
            <a:off x="1233837" y="4655930"/>
            <a:ext cx="219786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A3B95B1-B77C-7339-AD24-D093F33CDC57}"/>
              </a:ext>
            </a:extLst>
          </p:cNvPr>
          <p:cNvCxnSpPr>
            <a:cxnSpLocks/>
          </p:cNvCxnSpPr>
          <p:nvPr/>
        </p:nvCxnSpPr>
        <p:spPr>
          <a:xfrm flipV="1">
            <a:off x="1897189" y="4027022"/>
            <a:ext cx="0" cy="6289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97388E3C-2022-A200-6EFF-AE5A4F058208}"/>
              </a:ext>
            </a:extLst>
          </p:cNvPr>
          <p:cNvSpPr>
            <a:spLocks noChangeAspect="1"/>
          </p:cNvSpPr>
          <p:nvPr/>
        </p:nvSpPr>
        <p:spPr>
          <a:xfrm>
            <a:off x="1861189" y="395502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AE47AF9-F90A-3A25-0056-479B25741D26}"/>
              </a:ext>
            </a:extLst>
          </p:cNvPr>
          <p:cNvSpPr>
            <a:spLocks noChangeAspect="1"/>
          </p:cNvSpPr>
          <p:nvPr/>
        </p:nvSpPr>
        <p:spPr>
          <a:xfrm>
            <a:off x="2150062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0958844-3893-599A-322D-BAAF1B0EC08B}"/>
              </a:ext>
            </a:extLst>
          </p:cNvPr>
          <p:cNvSpPr>
            <a:spLocks noChangeAspect="1"/>
          </p:cNvSpPr>
          <p:nvPr/>
        </p:nvSpPr>
        <p:spPr>
          <a:xfrm>
            <a:off x="2469136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31EDD0E-C7CC-916C-0D18-16821A07F8A5}"/>
              </a:ext>
            </a:extLst>
          </p:cNvPr>
          <p:cNvSpPr>
            <a:spLocks noChangeAspect="1"/>
          </p:cNvSpPr>
          <p:nvPr/>
        </p:nvSpPr>
        <p:spPr>
          <a:xfrm>
            <a:off x="2800365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7014ED1-E42D-E3CD-AE81-EB395E879C53}"/>
              </a:ext>
            </a:extLst>
          </p:cNvPr>
          <p:cNvSpPr>
            <a:spLocks noChangeAspect="1"/>
          </p:cNvSpPr>
          <p:nvPr/>
        </p:nvSpPr>
        <p:spPr>
          <a:xfrm>
            <a:off x="3119439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AD761F4-00C9-8701-D79C-FBF52640DABB}"/>
              </a:ext>
            </a:extLst>
          </p:cNvPr>
          <p:cNvSpPr>
            <a:spLocks noChangeAspect="1"/>
          </p:cNvSpPr>
          <p:nvPr/>
        </p:nvSpPr>
        <p:spPr>
          <a:xfrm>
            <a:off x="1246886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E17DF413-825E-3323-A9FB-DD85FC80DE37}"/>
              </a:ext>
            </a:extLst>
          </p:cNvPr>
          <p:cNvSpPr>
            <a:spLocks noChangeAspect="1"/>
          </p:cNvSpPr>
          <p:nvPr/>
        </p:nvSpPr>
        <p:spPr>
          <a:xfrm>
            <a:off x="1608317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7D848A2-A809-474E-7D29-50F8FC8DF065}"/>
                  </a:ext>
                </a:extLst>
              </p:cNvPr>
              <p:cNvSpPr txBox="1"/>
              <p:nvPr/>
            </p:nvSpPr>
            <p:spPr>
              <a:xfrm>
                <a:off x="1724616" y="3618415"/>
                <a:ext cx="3449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1</m:t>
                      </m:r>
                    </m:oMath>
                  </m:oMathPara>
                </a14:m>
                <a:endPara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7D848A2-A809-474E-7D29-50F8FC8DF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616" y="3618415"/>
                <a:ext cx="3449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C483619-3EB1-9215-4C1D-53986EF61BD8}"/>
              </a:ext>
            </a:extLst>
          </p:cNvPr>
          <p:cNvGrpSpPr/>
          <p:nvPr/>
        </p:nvGrpSpPr>
        <p:grpSpPr>
          <a:xfrm>
            <a:off x="745498" y="4943962"/>
            <a:ext cx="3257964" cy="307778"/>
            <a:chOff x="6766884" y="4149080"/>
            <a:chExt cx="3257964" cy="307778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8BAC5039-6E8C-0398-F6D4-D6F0E08E66A3}"/>
                </a:ext>
              </a:extLst>
            </p:cNvPr>
            <p:cNvSpPr txBox="1"/>
            <p:nvPr/>
          </p:nvSpPr>
          <p:spPr>
            <a:xfrm>
              <a:off x="841870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3A52BDF1-6615-867C-5E4A-93BA014FAF3E}"/>
                </a:ext>
              </a:extLst>
            </p:cNvPr>
            <p:cNvSpPr txBox="1"/>
            <p:nvPr/>
          </p:nvSpPr>
          <p:spPr>
            <a:xfrm>
              <a:off x="7804481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9A2AE600-260C-CA13-F14F-FAB76871AD5A}"/>
                </a:ext>
              </a:extLst>
            </p:cNvPr>
            <p:cNvSpPr txBox="1"/>
            <p:nvPr/>
          </p:nvSpPr>
          <p:spPr>
            <a:xfrm>
              <a:off x="809335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4C4CA797-9D78-C144-37FB-D9F78C22A520}"/>
                </a:ext>
              </a:extLst>
            </p:cNvPr>
            <p:cNvSpPr txBox="1"/>
            <p:nvPr/>
          </p:nvSpPr>
          <p:spPr>
            <a:xfrm>
              <a:off x="8743658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7D45A4D-C55E-0217-6858-D8452DB0D8AB}"/>
                </a:ext>
              </a:extLst>
            </p:cNvPr>
            <p:cNvSpPr txBox="1"/>
            <p:nvPr/>
          </p:nvSpPr>
          <p:spPr>
            <a:xfrm>
              <a:off x="9068206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ABD73BB-8F4C-D8CA-97F2-1189D12AD384}"/>
                </a:ext>
              </a:extLst>
            </p:cNvPr>
            <p:cNvSpPr txBox="1"/>
            <p:nvPr/>
          </p:nvSpPr>
          <p:spPr>
            <a:xfrm>
              <a:off x="7472755" y="4149080"/>
              <a:ext cx="375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2B550422-8417-E96B-7A8D-98C6B030088C}"/>
                </a:ext>
              </a:extLst>
            </p:cNvPr>
            <p:cNvSpPr txBox="1"/>
            <p:nvPr/>
          </p:nvSpPr>
          <p:spPr>
            <a:xfrm>
              <a:off x="6766884" y="4149081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　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A11C6EDA-D554-AF7F-81DD-130E94A17C2D}"/>
                </a:ext>
              </a:extLst>
            </p:cNvPr>
            <p:cNvSpPr txBox="1"/>
            <p:nvPr/>
          </p:nvSpPr>
          <p:spPr>
            <a:xfrm>
              <a:off x="9338442" y="4149080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  </a:t>
              </a:r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44B50F0B-78E4-185B-4622-AAEC6B8A42A1}"/>
                  </a:ext>
                </a:extLst>
              </p:cNvPr>
              <p:cNvSpPr/>
              <p:nvPr/>
            </p:nvSpPr>
            <p:spPr>
              <a:xfrm>
                <a:off x="5979913" y="3526975"/>
                <a:ext cx="7512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44B50F0B-78E4-185B-4622-AAEC6B8A4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913" y="3526975"/>
                <a:ext cx="751231" cy="400110"/>
              </a:xfrm>
              <a:prstGeom prst="rect">
                <a:avLst/>
              </a:prstGeom>
              <a:blipFill>
                <a:blip r:embed="rId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F0AE166-1EC2-033D-2817-00FC291204A5}"/>
              </a:ext>
            </a:extLst>
          </p:cNvPr>
          <p:cNvCxnSpPr>
            <a:cxnSpLocks/>
          </p:cNvCxnSpPr>
          <p:nvPr/>
        </p:nvCxnSpPr>
        <p:spPr>
          <a:xfrm>
            <a:off x="6375555" y="4640579"/>
            <a:ext cx="219786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A815D6C-5D0E-E6AB-D4F4-C6722A516801}"/>
              </a:ext>
            </a:extLst>
          </p:cNvPr>
          <p:cNvCxnSpPr>
            <a:cxnSpLocks/>
          </p:cNvCxnSpPr>
          <p:nvPr/>
        </p:nvCxnSpPr>
        <p:spPr>
          <a:xfrm flipV="1">
            <a:off x="7038907" y="4011671"/>
            <a:ext cx="0" cy="6289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38EF5F5F-4B08-8F23-B944-AD838E013C96}"/>
              </a:ext>
            </a:extLst>
          </p:cNvPr>
          <p:cNvSpPr>
            <a:spLocks noChangeAspect="1"/>
          </p:cNvSpPr>
          <p:nvPr/>
        </p:nvSpPr>
        <p:spPr>
          <a:xfrm>
            <a:off x="7002907" y="3939670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2838896-9932-338F-241A-08F63FFFF998}"/>
              </a:ext>
            </a:extLst>
          </p:cNvPr>
          <p:cNvSpPr>
            <a:spLocks noChangeAspect="1"/>
          </p:cNvSpPr>
          <p:nvPr/>
        </p:nvSpPr>
        <p:spPr>
          <a:xfrm>
            <a:off x="7291780" y="460050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AAB1AFC2-6B8E-37E5-2A84-ECD7FEAB1FA2}"/>
              </a:ext>
            </a:extLst>
          </p:cNvPr>
          <p:cNvSpPr>
            <a:spLocks noChangeAspect="1"/>
          </p:cNvSpPr>
          <p:nvPr/>
        </p:nvSpPr>
        <p:spPr>
          <a:xfrm>
            <a:off x="7610854" y="460050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A2C56ABE-7318-0933-52F3-21D5E734C307}"/>
              </a:ext>
            </a:extLst>
          </p:cNvPr>
          <p:cNvSpPr>
            <a:spLocks noChangeAspect="1"/>
          </p:cNvSpPr>
          <p:nvPr/>
        </p:nvSpPr>
        <p:spPr>
          <a:xfrm>
            <a:off x="7942083" y="460050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A048BEE9-A394-AE39-A0A6-B4559BB89E9A}"/>
              </a:ext>
            </a:extLst>
          </p:cNvPr>
          <p:cNvSpPr>
            <a:spLocks noChangeAspect="1"/>
          </p:cNvSpPr>
          <p:nvPr/>
        </p:nvSpPr>
        <p:spPr>
          <a:xfrm>
            <a:off x="8261157" y="460050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719DEEE3-51AF-D150-2496-EE57A2F32617}"/>
              </a:ext>
            </a:extLst>
          </p:cNvPr>
          <p:cNvSpPr>
            <a:spLocks noChangeAspect="1"/>
          </p:cNvSpPr>
          <p:nvPr/>
        </p:nvSpPr>
        <p:spPr>
          <a:xfrm>
            <a:off x="6388604" y="460050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3E64909E-785F-2325-9E1E-9D23F476AFB6}"/>
              </a:ext>
            </a:extLst>
          </p:cNvPr>
          <p:cNvSpPr>
            <a:spLocks noChangeAspect="1"/>
          </p:cNvSpPr>
          <p:nvPr/>
        </p:nvSpPr>
        <p:spPr>
          <a:xfrm>
            <a:off x="6750035" y="460050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FB97BAA2-1D50-22DD-E11D-5F351BFF97A2}"/>
                  </a:ext>
                </a:extLst>
              </p:cNvPr>
              <p:cNvSpPr txBox="1"/>
              <p:nvPr/>
            </p:nvSpPr>
            <p:spPr>
              <a:xfrm>
                <a:off x="6866334" y="3603064"/>
                <a:ext cx="3457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𝑏</m:t>
                      </m:r>
                    </m:oMath>
                  </m:oMathPara>
                </a14:m>
                <a:endPara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FB97BAA2-1D50-22DD-E11D-5F351BFF9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334" y="3603064"/>
                <a:ext cx="34573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BFEC7CA0-E072-D9A8-74F2-A4288D999DB1}"/>
              </a:ext>
            </a:extLst>
          </p:cNvPr>
          <p:cNvGrpSpPr/>
          <p:nvPr/>
        </p:nvGrpSpPr>
        <p:grpSpPr>
          <a:xfrm>
            <a:off x="5887216" y="4928611"/>
            <a:ext cx="3257964" cy="307778"/>
            <a:chOff x="6766884" y="4149080"/>
            <a:chExt cx="3257964" cy="307778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F6E1F7F5-D433-67A3-2DD6-DD63A911A118}"/>
                </a:ext>
              </a:extLst>
            </p:cNvPr>
            <p:cNvSpPr txBox="1"/>
            <p:nvPr/>
          </p:nvSpPr>
          <p:spPr>
            <a:xfrm>
              <a:off x="841870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1D9D4FEF-4651-2F64-C737-DD188D691610}"/>
                </a:ext>
              </a:extLst>
            </p:cNvPr>
            <p:cNvSpPr txBox="1"/>
            <p:nvPr/>
          </p:nvSpPr>
          <p:spPr>
            <a:xfrm>
              <a:off x="7804481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27DEC54B-CF63-A426-69BA-9C9814364C90}"/>
                </a:ext>
              </a:extLst>
            </p:cNvPr>
            <p:cNvSpPr txBox="1"/>
            <p:nvPr/>
          </p:nvSpPr>
          <p:spPr>
            <a:xfrm>
              <a:off x="809335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F62DB563-57C3-F0B8-E61A-067A2F54222E}"/>
                </a:ext>
              </a:extLst>
            </p:cNvPr>
            <p:cNvSpPr txBox="1"/>
            <p:nvPr/>
          </p:nvSpPr>
          <p:spPr>
            <a:xfrm>
              <a:off x="8743658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7B91AA5-B3DA-2EAB-3CC9-041745260FBF}"/>
                </a:ext>
              </a:extLst>
            </p:cNvPr>
            <p:cNvSpPr txBox="1"/>
            <p:nvPr/>
          </p:nvSpPr>
          <p:spPr>
            <a:xfrm>
              <a:off x="9068206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0D8514EA-7986-4F65-F5F2-A9ED7609F3BB}"/>
                </a:ext>
              </a:extLst>
            </p:cNvPr>
            <p:cNvSpPr txBox="1"/>
            <p:nvPr/>
          </p:nvSpPr>
          <p:spPr>
            <a:xfrm>
              <a:off x="7472755" y="4149080"/>
              <a:ext cx="375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EDC53E94-933B-446B-B286-FB753B3B255B}"/>
                </a:ext>
              </a:extLst>
            </p:cNvPr>
            <p:cNvSpPr txBox="1"/>
            <p:nvPr/>
          </p:nvSpPr>
          <p:spPr>
            <a:xfrm>
              <a:off x="6766884" y="4149081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　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CE1D0C7B-99FB-CE84-7C00-3AA0DBEE8E5D}"/>
                </a:ext>
              </a:extLst>
            </p:cNvPr>
            <p:cNvSpPr txBox="1"/>
            <p:nvPr/>
          </p:nvSpPr>
          <p:spPr>
            <a:xfrm>
              <a:off x="9338442" y="4149080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  </a:t>
              </a:r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425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F28B3BB-60C6-6D7C-D2E5-2834CF726125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981114" y="2769317"/>
            <a:ext cx="42484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B58F4A35-7AD4-277B-580A-A95510612084}"/>
                  </a:ext>
                </a:extLst>
              </p:cNvPr>
              <p:cNvSpPr/>
              <p:nvPr/>
            </p:nvSpPr>
            <p:spPr>
              <a:xfrm>
                <a:off x="4452962" y="2584651"/>
                <a:ext cx="648072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4D4D4D"/>
                  </a:solidFill>
                </a:endParaRPr>
              </a:p>
            </p:txBody>
          </p:sp>
        </mc:Choice>
        <mc:Fallback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B58F4A35-7AD4-277B-580A-A95510612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962" y="2584651"/>
                <a:ext cx="64807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28781E0D-6806-C5AB-86FD-0052EE32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入力を</a:t>
            </a:r>
            <a:r>
              <a:rPr lang="en-US" altLang="ja-JP" dirty="0"/>
              <a:t>1</a:t>
            </a:r>
            <a:r>
              <a:rPr lang="ja-JP" altLang="en-US" dirty="0"/>
              <a:t>時刻遅延</a:t>
            </a:r>
            <a:r>
              <a:rPr kumimoji="1" lang="ja-JP" altLang="en-US" dirty="0"/>
              <a:t>する</a:t>
            </a:r>
            <a:r>
              <a:rPr kumimoji="1" lang="en-US" altLang="ja-JP" dirty="0"/>
              <a:t>LTI</a:t>
            </a:r>
            <a:r>
              <a:rPr kumimoji="1" lang="ja-JP" altLang="en-US" dirty="0"/>
              <a:t>システム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CDA36D4-76EF-17B1-2C9D-C0C5AAADD225}"/>
              </a:ext>
            </a:extLst>
          </p:cNvPr>
          <p:cNvSpPr/>
          <p:nvPr/>
        </p:nvSpPr>
        <p:spPr>
          <a:xfrm>
            <a:off x="2693082" y="262530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B6FBFAE-54CA-874B-9466-4D5BA53CF469}"/>
              </a:ext>
            </a:extLst>
          </p:cNvPr>
          <p:cNvSpPr/>
          <p:nvPr/>
        </p:nvSpPr>
        <p:spPr>
          <a:xfrm>
            <a:off x="7229586" y="262530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DAD64AF-14B0-E6EB-22EB-16DC047C7746}"/>
                  </a:ext>
                </a:extLst>
              </p:cNvPr>
              <p:cNvSpPr/>
              <p:nvPr/>
            </p:nvSpPr>
            <p:spPr>
              <a:xfrm>
                <a:off x="1724616" y="2131910"/>
                <a:ext cx="972574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DAD64AF-14B0-E6EB-22EB-16DC047C77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616" y="2131910"/>
                <a:ext cx="9725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3BFD981-DDB6-0638-832B-64EABF80695F}"/>
                  </a:ext>
                </a:extLst>
              </p:cNvPr>
              <p:cNvSpPr/>
              <p:nvPr/>
            </p:nvSpPr>
            <p:spPr>
              <a:xfrm>
                <a:off x="7661634" y="2136675"/>
                <a:ext cx="977447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3BFD981-DDB6-0638-832B-64EABF806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634" y="2136675"/>
                <a:ext cx="97744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5873904-7495-7704-E56A-ED53BB965188}"/>
              </a:ext>
            </a:extLst>
          </p:cNvPr>
          <p:cNvSpPr txBox="1"/>
          <p:nvPr/>
        </p:nvSpPr>
        <p:spPr>
          <a:xfrm>
            <a:off x="10322518" y="20493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遅延器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92E1DA-B242-61D9-021B-55A6FF99AB13}"/>
              </a:ext>
            </a:extLst>
          </p:cNvPr>
          <p:cNvSpPr txBox="1"/>
          <p:nvPr/>
        </p:nvSpPr>
        <p:spPr>
          <a:xfrm>
            <a:off x="4534888" y="595842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線形性と時不変性は明らか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563593C-1EA9-36DD-E36C-845721101C08}"/>
                  </a:ext>
                </a:extLst>
              </p:cNvPr>
              <p:cNvSpPr/>
              <p:nvPr/>
            </p:nvSpPr>
            <p:spPr>
              <a:xfrm>
                <a:off x="838195" y="3542326"/>
                <a:ext cx="7466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563593C-1EA9-36DD-E36C-845721101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5" y="3542326"/>
                <a:ext cx="74661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E3D8DD8-BE4B-D9A7-FA3C-BAA54B781A6B}"/>
              </a:ext>
            </a:extLst>
          </p:cNvPr>
          <p:cNvCxnSpPr>
            <a:cxnSpLocks/>
          </p:cNvCxnSpPr>
          <p:nvPr/>
        </p:nvCxnSpPr>
        <p:spPr>
          <a:xfrm>
            <a:off x="1233837" y="4655930"/>
            <a:ext cx="219786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A3B95B1-B77C-7339-AD24-D093F33CDC57}"/>
              </a:ext>
            </a:extLst>
          </p:cNvPr>
          <p:cNvCxnSpPr>
            <a:cxnSpLocks/>
          </p:cNvCxnSpPr>
          <p:nvPr/>
        </p:nvCxnSpPr>
        <p:spPr>
          <a:xfrm flipV="1">
            <a:off x="1897189" y="4027022"/>
            <a:ext cx="0" cy="6289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97388E3C-2022-A200-6EFF-AE5A4F058208}"/>
              </a:ext>
            </a:extLst>
          </p:cNvPr>
          <p:cNvSpPr>
            <a:spLocks noChangeAspect="1"/>
          </p:cNvSpPr>
          <p:nvPr/>
        </p:nvSpPr>
        <p:spPr>
          <a:xfrm>
            <a:off x="1861189" y="395502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AE47AF9-F90A-3A25-0056-479B25741D26}"/>
              </a:ext>
            </a:extLst>
          </p:cNvPr>
          <p:cNvSpPr>
            <a:spLocks noChangeAspect="1"/>
          </p:cNvSpPr>
          <p:nvPr/>
        </p:nvSpPr>
        <p:spPr>
          <a:xfrm>
            <a:off x="2150062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0958844-3893-599A-322D-BAAF1B0EC08B}"/>
              </a:ext>
            </a:extLst>
          </p:cNvPr>
          <p:cNvSpPr>
            <a:spLocks noChangeAspect="1"/>
          </p:cNvSpPr>
          <p:nvPr/>
        </p:nvSpPr>
        <p:spPr>
          <a:xfrm>
            <a:off x="2469136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31EDD0E-C7CC-916C-0D18-16821A07F8A5}"/>
              </a:ext>
            </a:extLst>
          </p:cNvPr>
          <p:cNvSpPr>
            <a:spLocks noChangeAspect="1"/>
          </p:cNvSpPr>
          <p:nvPr/>
        </p:nvSpPr>
        <p:spPr>
          <a:xfrm>
            <a:off x="2800365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7014ED1-E42D-E3CD-AE81-EB395E879C53}"/>
              </a:ext>
            </a:extLst>
          </p:cNvPr>
          <p:cNvSpPr>
            <a:spLocks noChangeAspect="1"/>
          </p:cNvSpPr>
          <p:nvPr/>
        </p:nvSpPr>
        <p:spPr>
          <a:xfrm>
            <a:off x="3119439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AD761F4-00C9-8701-D79C-FBF52640DABB}"/>
              </a:ext>
            </a:extLst>
          </p:cNvPr>
          <p:cNvSpPr>
            <a:spLocks noChangeAspect="1"/>
          </p:cNvSpPr>
          <p:nvPr/>
        </p:nvSpPr>
        <p:spPr>
          <a:xfrm>
            <a:off x="1246886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E17DF413-825E-3323-A9FB-DD85FC80DE37}"/>
              </a:ext>
            </a:extLst>
          </p:cNvPr>
          <p:cNvSpPr>
            <a:spLocks noChangeAspect="1"/>
          </p:cNvSpPr>
          <p:nvPr/>
        </p:nvSpPr>
        <p:spPr>
          <a:xfrm>
            <a:off x="1608317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7D848A2-A809-474E-7D29-50F8FC8DF065}"/>
                  </a:ext>
                </a:extLst>
              </p:cNvPr>
              <p:cNvSpPr txBox="1"/>
              <p:nvPr/>
            </p:nvSpPr>
            <p:spPr>
              <a:xfrm>
                <a:off x="1724616" y="3618415"/>
                <a:ext cx="3449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1</m:t>
                      </m:r>
                    </m:oMath>
                  </m:oMathPara>
                </a14:m>
                <a:endPara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7D848A2-A809-474E-7D29-50F8FC8DF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616" y="3618415"/>
                <a:ext cx="3449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C483619-3EB1-9215-4C1D-53986EF61BD8}"/>
              </a:ext>
            </a:extLst>
          </p:cNvPr>
          <p:cNvGrpSpPr/>
          <p:nvPr/>
        </p:nvGrpSpPr>
        <p:grpSpPr>
          <a:xfrm>
            <a:off x="745498" y="4943962"/>
            <a:ext cx="3257964" cy="307778"/>
            <a:chOff x="6766884" y="4149080"/>
            <a:chExt cx="3257964" cy="307778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8BAC5039-6E8C-0398-F6D4-D6F0E08E66A3}"/>
                </a:ext>
              </a:extLst>
            </p:cNvPr>
            <p:cNvSpPr txBox="1"/>
            <p:nvPr/>
          </p:nvSpPr>
          <p:spPr>
            <a:xfrm>
              <a:off x="841870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3A52BDF1-6615-867C-5E4A-93BA014FAF3E}"/>
                </a:ext>
              </a:extLst>
            </p:cNvPr>
            <p:cNvSpPr txBox="1"/>
            <p:nvPr/>
          </p:nvSpPr>
          <p:spPr>
            <a:xfrm>
              <a:off x="7804481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9A2AE600-260C-CA13-F14F-FAB76871AD5A}"/>
                </a:ext>
              </a:extLst>
            </p:cNvPr>
            <p:cNvSpPr txBox="1"/>
            <p:nvPr/>
          </p:nvSpPr>
          <p:spPr>
            <a:xfrm>
              <a:off x="809335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4C4CA797-9D78-C144-37FB-D9F78C22A520}"/>
                </a:ext>
              </a:extLst>
            </p:cNvPr>
            <p:cNvSpPr txBox="1"/>
            <p:nvPr/>
          </p:nvSpPr>
          <p:spPr>
            <a:xfrm>
              <a:off x="8743658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7D45A4D-C55E-0217-6858-D8452DB0D8AB}"/>
                </a:ext>
              </a:extLst>
            </p:cNvPr>
            <p:cNvSpPr txBox="1"/>
            <p:nvPr/>
          </p:nvSpPr>
          <p:spPr>
            <a:xfrm>
              <a:off x="9068206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ABD73BB-8F4C-D8CA-97F2-1189D12AD384}"/>
                </a:ext>
              </a:extLst>
            </p:cNvPr>
            <p:cNvSpPr txBox="1"/>
            <p:nvPr/>
          </p:nvSpPr>
          <p:spPr>
            <a:xfrm>
              <a:off x="7472755" y="4149080"/>
              <a:ext cx="375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2B550422-8417-E96B-7A8D-98C6B030088C}"/>
                </a:ext>
              </a:extLst>
            </p:cNvPr>
            <p:cNvSpPr txBox="1"/>
            <p:nvPr/>
          </p:nvSpPr>
          <p:spPr>
            <a:xfrm>
              <a:off x="6766884" y="4149081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　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A11C6EDA-D554-AF7F-81DD-130E94A17C2D}"/>
                </a:ext>
              </a:extLst>
            </p:cNvPr>
            <p:cNvSpPr txBox="1"/>
            <p:nvPr/>
          </p:nvSpPr>
          <p:spPr>
            <a:xfrm>
              <a:off x="9338442" y="4149080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  </a:t>
              </a:r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44B50F0B-78E4-185B-4622-AAEC6B8A42A1}"/>
                  </a:ext>
                </a:extLst>
              </p:cNvPr>
              <p:cNvSpPr/>
              <p:nvPr/>
            </p:nvSpPr>
            <p:spPr>
              <a:xfrm>
                <a:off x="5979913" y="3526975"/>
                <a:ext cx="7512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44B50F0B-78E4-185B-4622-AAEC6B8A4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913" y="3526975"/>
                <a:ext cx="751231" cy="400110"/>
              </a:xfrm>
              <a:prstGeom prst="rect">
                <a:avLst/>
              </a:prstGeom>
              <a:blipFill>
                <a:blip r:embed="rId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F0AE166-1EC2-033D-2817-00FC291204A5}"/>
              </a:ext>
            </a:extLst>
          </p:cNvPr>
          <p:cNvCxnSpPr>
            <a:cxnSpLocks/>
          </p:cNvCxnSpPr>
          <p:nvPr/>
        </p:nvCxnSpPr>
        <p:spPr>
          <a:xfrm>
            <a:off x="6375555" y="4640579"/>
            <a:ext cx="219786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A815D6C-5D0E-E6AB-D4F4-C6722A516801}"/>
              </a:ext>
            </a:extLst>
          </p:cNvPr>
          <p:cNvCxnSpPr>
            <a:cxnSpLocks/>
          </p:cNvCxnSpPr>
          <p:nvPr/>
        </p:nvCxnSpPr>
        <p:spPr>
          <a:xfrm flipV="1">
            <a:off x="7328450" y="4005064"/>
            <a:ext cx="0" cy="6289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38EF5F5F-4B08-8F23-B944-AD838E013C96}"/>
              </a:ext>
            </a:extLst>
          </p:cNvPr>
          <p:cNvSpPr>
            <a:spLocks noChangeAspect="1"/>
          </p:cNvSpPr>
          <p:nvPr/>
        </p:nvSpPr>
        <p:spPr>
          <a:xfrm>
            <a:off x="7032438" y="4597972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2838896-9932-338F-241A-08F63FFFF998}"/>
              </a:ext>
            </a:extLst>
          </p:cNvPr>
          <p:cNvSpPr>
            <a:spLocks noChangeAspect="1"/>
          </p:cNvSpPr>
          <p:nvPr/>
        </p:nvSpPr>
        <p:spPr>
          <a:xfrm>
            <a:off x="7292835" y="39363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AAB1AFC2-6B8E-37E5-2A84-ECD7FEAB1FA2}"/>
              </a:ext>
            </a:extLst>
          </p:cNvPr>
          <p:cNvSpPr>
            <a:spLocks noChangeAspect="1"/>
          </p:cNvSpPr>
          <p:nvPr/>
        </p:nvSpPr>
        <p:spPr>
          <a:xfrm>
            <a:off x="7610854" y="460050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A2C56ABE-7318-0933-52F3-21D5E734C307}"/>
              </a:ext>
            </a:extLst>
          </p:cNvPr>
          <p:cNvSpPr>
            <a:spLocks noChangeAspect="1"/>
          </p:cNvSpPr>
          <p:nvPr/>
        </p:nvSpPr>
        <p:spPr>
          <a:xfrm>
            <a:off x="7942083" y="460050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A048BEE9-A394-AE39-A0A6-B4559BB89E9A}"/>
              </a:ext>
            </a:extLst>
          </p:cNvPr>
          <p:cNvSpPr>
            <a:spLocks noChangeAspect="1"/>
          </p:cNvSpPr>
          <p:nvPr/>
        </p:nvSpPr>
        <p:spPr>
          <a:xfrm>
            <a:off x="8261157" y="460050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719DEEE3-51AF-D150-2496-EE57A2F32617}"/>
              </a:ext>
            </a:extLst>
          </p:cNvPr>
          <p:cNvSpPr>
            <a:spLocks noChangeAspect="1"/>
          </p:cNvSpPr>
          <p:nvPr/>
        </p:nvSpPr>
        <p:spPr>
          <a:xfrm>
            <a:off x="6388604" y="460050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3E64909E-785F-2325-9E1E-9D23F476AFB6}"/>
              </a:ext>
            </a:extLst>
          </p:cNvPr>
          <p:cNvSpPr>
            <a:spLocks noChangeAspect="1"/>
          </p:cNvSpPr>
          <p:nvPr/>
        </p:nvSpPr>
        <p:spPr>
          <a:xfrm>
            <a:off x="6750035" y="460050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FB97BAA2-1D50-22DD-E11D-5F351BFF97A2}"/>
                  </a:ext>
                </a:extLst>
              </p:cNvPr>
              <p:cNvSpPr txBox="1"/>
              <p:nvPr/>
            </p:nvSpPr>
            <p:spPr>
              <a:xfrm>
                <a:off x="7155967" y="3596654"/>
                <a:ext cx="3449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1</m:t>
                      </m:r>
                    </m:oMath>
                  </m:oMathPara>
                </a14:m>
                <a:endPara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FB97BAA2-1D50-22DD-E11D-5F351BFF9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967" y="3596654"/>
                <a:ext cx="3449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BFEC7CA0-E072-D9A8-74F2-A4288D999DB1}"/>
              </a:ext>
            </a:extLst>
          </p:cNvPr>
          <p:cNvGrpSpPr/>
          <p:nvPr/>
        </p:nvGrpSpPr>
        <p:grpSpPr>
          <a:xfrm>
            <a:off x="5887216" y="4928611"/>
            <a:ext cx="3257964" cy="307778"/>
            <a:chOff x="6766884" y="4149080"/>
            <a:chExt cx="3257964" cy="307778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F6E1F7F5-D433-67A3-2DD6-DD63A911A118}"/>
                </a:ext>
              </a:extLst>
            </p:cNvPr>
            <p:cNvSpPr txBox="1"/>
            <p:nvPr/>
          </p:nvSpPr>
          <p:spPr>
            <a:xfrm>
              <a:off x="841870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1D9D4FEF-4651-2F64-C737-DD188D691610}"/>
                </a:ext>
              </a:extLst>
            </p:cNvPr>
            <p:cNvSpPr txBox="1"/>
            <p:nvPr/>
          </p:nvSpPr>
          <p:spPr>
            <a:xfrm>
              <a:off x="7804481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27DEC54B-CF63-A426-69BA-9C9814364C90}"/>
                </a:ext>
              </a:extLst>
            </p:cNvPr>
            <p:cNvSpPr txBox="1"/>
            <p:nvPr/>
          </p:nvSpPr>
          <p:spPr>
            <a:xfrm>
              <a:off x="809335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F62DB563-57C3-F0B8-E61A-067A2F54222E}"/>
                </a:ext>
              </a:extLst>
            </p:cNvPr>
            <p:cNvSpPr txBox="1"/>
            <p:nvPr/>
          </p:nvSpPr>
          <p:spPr>
            <a:xfrm>
              <a:off x="8743658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7B91AA5-B3DA-2EAB-3CC9-041745260FBF}"/>
                </a:ext>
              </a:extLst>
            </p:cNvPr>
            <p:cNvSpPr txBox="1"/>
            <p:nvPr/>
          </p:nvSpPr>
          <p:spPr>
            <a:xfrm>
              <a:off x="9068206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0D8514EA-7986-4F65-F5F2-A9ED7609F3BB}"/>
                </a:ext>
              </a:extLst>
            </p:cNvPr>
            <p:cNvSpPr txBox="1"/>
            <p:nvPr/>
          </p:nvSpPr>
          <p:spPr>
            <a:xfrm>
              <a:off x="7472755" y="4149080"/>
              <a:ext cx="375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EDC53E94-933B-446B-B286-FB753B3B255B}"/>
                </a:ext>
              </a:extLst>
            </p:cNvPr>
            <p:cNvSpPr txBox="1"/>
            <p:nvPr/>
          </p:nvSpPr>
          <p:spPr>
            <a:xfrm>
              <a:off x="6766884" y="4149081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　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CE1D0C7B-99FB-CE84-7C00-3AA0DBEE8E5D}"/>
                </a:ext>
              </a:extLst>
            </p:cNvPr>
            <p:cNvSpPr txBox="1"/>
            <p:nvPr/>
          </p:nvSpPr>
          <p:spPr>
            <a:xfrm>
              <a:off x="9338442" y="4149080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  </a:t>
              </a:r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613B9E6-D35F-3196-527D-1E2C84B127E9}"/>
                  </a:ext>
                </a:extLst>
              </p:cNvPr>
              <p:cNvSpPr/>
              <p:nvPr/>
            </p:nvSpPr>
            <p:spPr>
              <a:xfrm>
                <a:off x="9671557" y="2049365"/>
                <a:ext cx="648072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4D4D4D"/>
                  </a:solidFill>
                </a:endParaRPr>
              </a:p>
            </p:txBody>
          </p:sp>
        </mc:Choice>
        <mc:Fallback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613B9E6-D35F-3196-527D-1E2C84B12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557" y="2049365"/>
                <a:ext cx="6480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46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865D50-4954-D470-3735-195970F3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加算器と組み合わせると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17D0DD26-E93F-523D-CAFE-47702380935C}"/>
              </a:ext>
            </a:extLst>
          </p:cNvPr>
          <p:cNvSpPr/>
          <p:nvPr/>
        </p:nvSpPr>
        <p:spPr>
          <a:xfrm>
            <a:off x="2693082" y="262530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9254015-E9A7-D8A4-AEB5-0D46201834ED}"/>
              </a:ext>
            </a:extLst>
          </p:cNvPr>
          <p:cNvSpPr/>
          <p:nvPr/>
        </p:nvSpPr>
        <p:spPr>
          <a:xfrm>
            <a:off x="7229586" y="262530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DF2DA59A-97EA-A0EA-E16E-D2E1D802C0A2}"/>
                  </a:ext>
                </a:extLst>
              </p:cNvPr>
              <p:cNvSpPr/>
              <p:nvPr/>
            </p:nvSpPr>
            <p:spPr>
              <a:xfrm>
                <a:off x="1724616" y="2131910"/>
                <a:ext cx="972574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DF2DA59A-97EA-A0EA-E16E-D2E1D802C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616" y="2131910"/>
                <a:ext cx="97257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6007153D-C0CF-624B-C77C-9EE4914964E8}"/>
                  </a:ext>
                </a:extLst>
              </p:cNvPr>
              <p:cNvSpPr/>
              <p:nvPr/>
            </p:nvSpPr>
            <p:spPr>
              <a:xfrm>
                <a:off x="7661634" y="2136675"/>
                <a:ext cx="977447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6007153D-C0CF-624B-C77C-9EE491496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634" y="2136675"/>
                <a:ext cx="97744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F9DD772A-D90C-4F7C-6FFE-32FFFA39F699}"/>
                  </a:ext>
                </a:extLst>
              </p:cNvPr>
              <p:cNvSpPr/>
              <p:nvPr/>
            </p:nvSpPr>
            <p:spPr>
              <a:xfrm>
                <a:off x="4644390" y="2831742"/>
                <a:ext cx="656205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F9DD772A-D90C-4F7C-6FFE-32FFFA39F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90" y="2831742"/>
                <a:ext cx="65620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36A5614-3FC6-A31C-2323-CCA0AAF819C5}"/>
              </a:ext>
            </a:extLst>
          </p:cNvPr>
          <p:cNvCxnSpPr>
            <a:stCxn id="55" idx="6"/>
            <a:endCxn id="56" idx="2"/>
          </p:cNvCxnSpPr>
          <p:nvPr/>
        </p:nvCxnSpPr>
        <p:spPr>
          <a:xfrm>
            <a:off x="2981114" y="2769317"/>
            <a:ext cx="42484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C354AA4A-8E2E-4160-8D87-0D646209B97A}"/>
              </a:ext>
            </a:extLst>
          </p:cNvPr>
          <p:cNvSpPr/>
          <p:nvPr/>
        </p:nvSpPr>
        <p:spPr>
          <a:xfrm rot="5400000">
            <a:off x="4605055" y="2589297"/>
            <a:ext cx="360040" cy="36004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B4FD467E-3D47-4D73-8580-A7F3248876FA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949580" y="2769317"/>
            <a:ext cx="0" cy="953857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99CABC05-2554-4E42-C297-841B8AC1C293}"/>
                  </a:ext>
                </a:extLst>
              </p:cNvPr>
              <p:cNvSpPr/>
              <p:nvPr/>
            </p:nvSpPr>
            <p:spPr>
              <a:xfrm>
                <a:off x="3625544" y="3723174"/>
                <a:ext cx="648072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4D4D4D"/>
                  </a:solidFill>
                </a:endParaRPr>
              </a:p>
            </p:txBody>
          </p:sp>
        </mc:Choice>
        <mc:Fallback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99CABC05-2554-4E42-C297-841B8AC1C2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44" y="3723174"/>
                <a:ext cx="6480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楕円 70">
            <a:extLst>
              <a:ext uri="{FF2B5EF4-FFF2-40B4-BE49-F238E27FC236}">
                <a16:creationId xmlns:a16="http://schemas.microsoft.com/office/drawing/2014/main" id="{1FB8BDD4-F015-0B2D-6684-ABECECB1B277}"/>
              </a:ext>
            </a:extLst>
          </p:cNvPr>
          <p:cNvSpPr/>
          <p:nvPr/>
        </p:nvSpPr>
        <p:spPr>
          <a:xfrm>
            <a:off x="5533637" y="262530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4D4D4D"/>
                </a:solidFill>
              </a:rPr>
              <a:t>+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D9DCBE7-53FF-697F-6611-A4CA98B0E5D0}"/>
              </a:ext>
            </a:extLst>
          </p:cNvPr>
          <p:cNvCxnSpPr>
            <a:stCxn id="63" idx="3"/>
            <a:endCxn id="71" idx="4"/>
          </p:cNvCxnSpPr>
          <p:nvPr/>
        </p:nvCxnSpPr>
        <p:spPr>
          <a:xfrm flipV="1">
            <a:off x="4273616" y="2913333"/>
            <a:ext cx="1404037" cy="99450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3734DA77-70A2-6F9C-9304-01FA51B94692}"/>
              </a:ext>
            </a:extLst>
          </p:cNvPr>
          <p:cNvSpPr/>
          <p:nvPr/>
        </p:nvSpPr>
        <p:spPr>
          <a:xfrm rot="5400000">
            <a:off x="4606280" y="3712152"/>
            <a:ext cx="360040" cy="36004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3FE0148E-E881-0E96-248F-DBDF8AD0F5A4}"/>
                  </a:ext>
                </a:extLst>
              </p:cNvPr>
              <p:cNvSpPr/>
              <p:nvPr/>
            </p:nvSpPr>
            <p:spPr>
              <a:xfrm>
                <a:off x="4644390" y="4092506"/>
                <a:ext cx="647933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3FE0148E-E881-0E96-248F-DBDF8AD0F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90" y="4092506"/>
                <a:ext cx="6479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548E90B8-8AEF-48C8-F315-4D86379BF267}"/>
                  </a:ext>
                </a:extLst>
              </p:cNvPr>
              <p:cNvSpPr/>
              <p:nvPr/>
            </p:nvSpPr>
            <p:spPr>
              <a:xfrm>
                <a:off x="6476729" y="4052826"/>
                <a:ext cx="7512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548E90B8-8AEF-48C8-F315-4D86379BF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729" y="4052826"/>
                <a:ext cx="751231" cy="400110"/>
              </a:xfrm>
              <a:prstGeom prst="rect">
                <a:avLst/>
              </a:prstGeom>
              <a:blipFill>
                <a:blip r:embed="rId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8130C8EC-BB3F-2D79-F38E-0634BA724207}"/>
              </a:ext>
            </a:extLst>
          </p:cNvPr>
          <p:cNvCxnSpPr>
            <a:cxnSpLocks/>
          </p:cNvCxnSpPr>
          <p:nvPr/>
        </p:nvCxnSpPr>
        <p:spPr>
          <a:xfrm>
            <a:off x="6872371" y="5166430"/>
            <a:ext cx="219786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13959396-BC1B-9A9B-31EF-7F21A7258D35}"/>
              </a:ext>
            </a:extLst>
          </p:cNvPr>
          <p:cNvCxnSpPr>
            <a:cxnSpLocks/>
          </p:cNvCxnSpPr>
          <p:nvPr/>
        </p:nvCxnSpPr>
        <p:spPr>
          <a:xfrm flipV="1">
            <a:off x="7535723" y="4537522"/>
            <a:ext cx="0" cy="6289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9D1B4917-BDA8-CDEF-7680-42F244811829}"/>
              </a:ext>
            </a:extLst>
          </p:cNvPr>
          <p:cNvSpPr>
            <a:spLocks noChangeAspect="1"/>
          </p:cNvSpPr>
          <p:nvPr/>
        </p:nvSpPr>
        <p:spPr>
          <a:xfrm>
            <a:off x="7499723" y="446552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0D967992-C350-0AD6-E13B-8F548D339C22}"/>
              </a:ext>
            </a:extLst>
          </p:cNvPr>
          <p:cNvSpPr>
            <a:spLocks noChangeAspect="1"/>
          </p:cNvSpPr>
          <p:nvPr/>
        </p:nvSpPr>
        <p:spPr>
          <a:xfrm>
            <a:off x="8107670" y="51263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ECC4D493-1894-0E66-3127-82AA211EB953}"/>
              </a:ext>
            </a:extLst>
          </p:cNvPr>
          <p:cNvSpPr>
            <a:spLocks noChangeAspect="1"/>
          </p:cNvSpPr>
          <p:nvPr/>
        </p:nvSpPr>
        <p:spPr>
          <a:xfrm>
            <a:off x="8438899" y="51263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F8CFF18B-F400-A33A-C42A-A3036B0E4B54}"/>
              </a:ext>
            </a:extLst>
          </p:cNvPr>
          <p:cNvSpPr>
            <a:spLocks noChangeAspect="1"/>
          </p:cNvSpPr>
          <p:nvPr/>
        </p:nvSpPr>
        <p:spPr>
          <a:xfrm>
            <a:off x="8757973" y="51263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9618A0AC-1C9D-A2D3-7295-327B5167D2A8}"/>
              </a:ext>
            </a:extLst>
          </p:cNvPr>
          <p:cNvSpPr>
            <a:spLocks noChangeAspect="1"/>
          </p:cNvSpPr>
          <p:nvPr/>
        </p:nvSpPr>
        <p:spPr>
          <a:xfrm>
            <a:off x="6885420" y="51263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6221AC84-B3D4-28D3-1DEE-117D34FC453F}"/>
              </a:ext>
            </a:extLst>
          </p:cNvPr>
          <p:cNvSpPr>
            <a:spLocks noChangeAspect="1"/>
          </p:cNvSpPr>
          <p:nvPr/>
        </p:nvSpPr>
        <p:spPr>
          <a:xfrm>
            <a:off x="7246851" y="51263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071BA67A-D498-E6FD-EE7B-2C63741BB29E}"/>
                  </a:ext>
                </a:extLst>
              </p:cNvPr>
              <p:cNvSpPr txBox="1"/>
              <p:nvPr/>
            </p:nvSpPr>
            <p:spPr>
              <a:xfrm>
                <a:off x="7363150" y="4128915"/>
                <a:ext cx="4188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071BA67A-D498-E6FD-EE7B-2C63741BB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150" y="4128915"/>
                <a:ext cx="41883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747BCADC-751F-1742-D9A9-889BA5843344}"/>
              </a:ext>
            </a:extLst>
          </p:cNvPr>
          <p:cNvGrpSpPr/>
          <p:nvPr/>
        </p:nvGrpSpPr>
        <p:grpSpPr>
          <a:xfrm>
            <a:off x="6384032" y="5454462"/>
            <a:ext cx="3257964" cy="307778"/>
            <a:chOff x="6766884" y="4149080"/>
            <a:chExt cx="3257964" cy="307778"/>
          </a:xfrm>
        </p:grpSpPr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FF0090EF-C3BA-618D-0D6C-5CB6D8A86661}"/>
                </a:ext>
              </a:extLst>
            </p:cNvPr>
            <p:cNvSpPr txBox="1"/>
            <p:nvPr/>
          </p:nvSpPr>
          <p:spPr>
            <a:xfrm>
              <a:off x="841870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AA142CEE-930D-EDDD-3E99-D58E45E35322}"/>
                </a:ext>
              </a:extLst>
            </p:cNvPr>
            <p:cNvSpPr txBox="1"/>
            <p:nvPr/>
          </p:nvSpPr>
          <p:spPr>
            <a:xfrm>
              <a:off x="7804481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E93775E1-324F-79A4-6E72-8E5D029DAB12}"/>
                </a:ext>
              </a:extLst>
            </p:cNvPr>
            <p:cNvSpPr txBox="1"/>
            <p:nvPr/>
          </p:nvSpPr>
          <p:spPr>
            <a:xfrm>
              <a:off x="809335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5BC8836C-64AB-E3D4-52BE-8ED9448368B3}"/>
                </a:ext>
              </a:extLst>
            </p:cNvPr>
            <p:cNvSpPr txBox="1"/>
            <p:nvPr/>
          </p:nvSpPr>
          <p:spPr>
            <a:xfrm>
              <a:off x="8743658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C0A7996B-699E-B46D-6D59-31288E7EB762}"/>
                </a:ext>
              </a:extLst>
            </p:cNvPr>
            <p:cNvSpPr txBox="1"/>
            <p:nvPr/>
          </p:nvSpPr>
          <p:spPr>
            <a:xfrm>
              <a:off x="9068206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8ED5305-8912-2855-1EBF-51B00E0A2B40}"/>
                </a:ext>
              </a:extLst>
            </p:cNvPr>
            <p:cNvSpPr txBox="1"/>
            <p:nvPr/>
          </p:nvSpPr>
          <p:spPr>
            <a:xfrm>
              <a:off x="7472755" y="4149080"/>
              <a:ext cx="375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D2BDF2F2-4802-38AB-9E1D-1CD7A5320ABF}"/>
                </a:ext>
              </a:extLst>
            </p:cNvPr>
            <p:cNvSpPr txBox="1"/>
            <p:nvPr/>
          </p:nvSpPr>
          <p:spPr>
            <a:xfrm>
              <a:off x="6766884" y="4149081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　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E1BF2AD4-0987-5463-28D2-330106F34117}"/>
                </a:ext>
              </a:extLst>
            </p:cNvPr>
            <p:cNvSpPr txBox="1"/>
            <p:nvPr/>
          </p:nvSpPr>
          <p:spPr>
            <a:xfrm>
              <a:off x="9338442" y="4149080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  </a:t>
              </a:r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8199E91-6636-A7C3-1FEA-633B03393EE5}"/>
              </a:ext>
            </a:extLst>
          </p:cNvPr>
          <p:cNvCxnSpPr>
            <a:cxnSpLocks/>
            <a:endCxn id="98" idx="4"/>
          </p:cNvCxnSpPr>
          <p:nvPr/>
        </p:nvCxnSpPr>
        <p:spPr>
          <a:xfrm flipV="1">
            <a:off x="7817983" y="4651726"/>
            <a:ext cx="0" cy="51470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楕円 97">
            <a:extLst>
              <a:ext uri="{FF2B5EF4-FFF2-40B4-BE49-F238E27FC236}">
                <a16:creationId xmlns:a16="http://schemas.microsoft.com/office/drawing/2014/main" id="{7683F6C6-4A63-6C7E-9B8D-02A02E4AEC23}"/>
              </a:ext>
            </a:extLst>
          </p:cNvPr>
          <p:cNvSpPr>
            <a:spLocks noChangeAspect="1"/>
          </p:cNvSpPr>
          <p:nvPr/>
        </p:nvSpPr>
        <p:spPr>
          <a:xfrm>
            <a:off x="7781983" y="4579726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AAC14FC-F325-BB8A-6A91-0AB340E914E2}"/>
                  </a:ext>
                </a:extLst>
              </p:cNvPr>
              <p:cNvSpPr txBox="1"/>
              <p:nvPr/>
            </p:nvSpPr>
            <p:spPr>
              <a:xfrm>
                <a:off x="7734426" y="4248758"/>
                <a:ext cx="414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AAC14FC-F325-BB8A-6A91-0AB340E91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426" y="4248758"/>
                <a:ext cx="41466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2400FE8E-C76B-BE5C-AFB9-AB610E7999F9}"/>
                  </a:ext>
                </a:extLst>
              </p:cNvPr>
              <p:cNvSpPr/>
              <p:nvPr/>
            </p:nvSpPr>
            <p:spPr>
              <a:xfrm>
                <a:off x="979906" y="4048608"/>
                <a:ext cx="7466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2400FE8E-C76B-BE5C-AFB9-AB610E799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06" y="4048608"/>
                <a:ext cx="74661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CDAFAA39-B96B-C9B6-CC43-10E6A2CB08A0}"/>
              </a:ext>
            </a:extLst>
          </p:cNvPr>
          <p:cNvCxnSpPr>
            <a:cxnSpLocks/>
          </p:cNvCxnSpPr>
          <p:nvPr/>
        </p:nvCxnSpPr>
        <p:spPr>
          <a:xfrm>
            <a:off x="1375548" y="5162212"/>
            <a:ext cx="219786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E45B191E-2754-C2F9-3596-770F12AB03F4}"/>
              </a:ext>
            </a:extLst>
          </p:cNvPr>
          <p:cNvCxnSpPr>
            <a:cxnSpLocks/>
          </p:cNvCxnSpPr>
          <p:nvPr/>
        </p:nvCxnSpPr>
        <p:spPr>
          <a:xfrm flipV="1">
            <a:off x="2038900" y="4533304"/>
            <a:ext cx="0" cy="6289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楕円 104">
            <a:extLst>
              <a:ext uri="{FF2B5EF4-FFF2-40B4-BE49-F238E27FC236}">
                <a16:creationId xmlns:a16="http://schemas.microsoft.com/office/drawing/2014/main" id="{C52FE5F8-D238-4650-4EA2-E7D2B921197C}"/>
              </a:ext>
            </a:extLst>
          </p:cNvPr>
          <p:cNvSpPr>
            <a:spLocks noChangeAspect="1"/>
          </p:cNvSpPr>
          <p:nvPr/>
        </p:nvSpPr>
        <p:spPr>
          <a:xfrm>
            <a:off x="2002900" y="4461303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DF2E7BD7-23C3-1F8A-C3AE-2335F2396435}"/>
              </a:ext>
            </a:extLst>
          </p:cNvPr>
          <p:cNvSpPr>
            <a:spLocks noChangeAspect="1"/>
          </p:cNvSpPr>
          <p:nvPr/>
        </p:nvSpPr>
        <p:spPr>
          <a:xfrm>
            <a:off x="2291773" y="512214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4C7A510A-24AC-9D20-3B92-78EF5F81CD06}"/>
              </a:ext>
            </a:extLst>
          </p:cNvPr>
          <p:cNvSpPr>
            <a:spLocks noChangeAspect="1"/>
          </p:cNvSpPr>
          <p:nvPr/>
        </p:nvSpPr>
        <p:spPr>
          <a:xfrm>
            <a:off x="2610847" y="512214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BA542B5-DD73-CDAA-7764-5EBC54E67562}"/>
              </a:ext>
            </a:extLst>
          </p:cNvPr>
          <p:cNvSpPr>
            <a:spLocks noChangeAspect="1"/>
          </p:cNvSpPr>
          <p:nvPr/>
        </p:nvSpPr>
        <p:spPr>
          <a:xfrm>
            <a:off x="2942076" y="512214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A2B57205-B5B0-B9F3-D05D-CBE095D5DA7A}"/>
              </a:ext>
            </a:extLst>
          </p:cNvPr>
          <p:cNvSpPr>
            <a:spLocks noChangeAspect="1"/>
          </p:cNvSpPr>
          <p:nvPr/>
        </p:nvSpPr>
        <p:spPr>
          <a:xfrm>
            <a:off x="3261150" y="512214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A266AC0B-DFC8-8028-C086-30153B4A6E69}"/>
              </a:ext>
            </a:extLst>
          </p:cNvPr>
          <p:cNvSpPr>
            <a:spLocks noChangeAspect="1"/>
          </p:cNvSpPr>
          <p:nvPr/>
        </p:nvSpPr>
        <p:spPr>
          <a:xfrm>
            <a:off x="1388597" y="512214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10005A21-2E03-2EC5-9B5B-80892A974F2C}"/>
              </a:ext>
            </a:extLst>
          </p:cNvPr>
          <p:cNvSpPr>
            <a:spLocks noChangeAspect="1"/>
          </p:cNvSpPr>
          <p:nvPr/>
        </p:nvSpPr>
        <p:spPr>
          <a:xfrm>
            <a:off x="1750028" y="512214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164E89FB-B264-72AB-08CE-0F014B4B999E}"/>
                  </a:ext>
                </a:extLst>
              </p:cNvPr>
              <p:cNvSpPr txBox="1"/>
              <p:nvPr/>
            </p:nvSpPr>
            <p:spPr>
              <a:xfrm>
                <a:off x="1866327" y="4124697"/>
                <a:ext cx="3449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1</m:t>
                      </m:r>
                    </m:oMath>
                  </m:oMathPara>
                </a14:m>
                <a:endPara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164E89FB-B264-72AB-08CE-0F014B4B9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327" y="4124697"/>
                <a:ext cx="34496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A2021E8E-23ED-3D02-D9E1-E05290E5A18F}"/>
              </a:ext>
            </a:extLst>
          </p:cNvPr>
          <p:cNvGrpSpPr/>
          <p:nvPr/>
        </p:nvGrpSpPr>
        <p:grpSpPr>
          <a:xfrm>
            <a:off x="887209" y="5450244"/>
            <a:ext cx="3257964" cy="307778"/>
            <a:chOff x="6766884" y="4149080"/>
            <a:chExt cx="3257964" cy="307778"/>
          </a:xfrm>
        </p:grpSpPr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7C08D836-C448-7FCE-1BAD-2C24D23EEAA4}"/>
                </a:ext>
              </a:extLst>
            </p:cNvPr>
            <p:cNvSpPr txBox="1"/>
            <p:nvPr/>
          </p:nvSpPr>
          <p:spPr>
            <a:xfrm>
              <a:off x="841870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CC4BBA5C-819E-7295-EAD1-7F7AC00FD409}"/>
                </a:ext>
              </a:extLst>
            </p:cNvPr>
            <p:cNvSpPr txBox="1"/>
            <p:nvPr/>
          </p:nvSpPr>
          <p:spPr>
            <a:xfrm>
              <a:off x="7804481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06625B9D-171D-B4DC-D0A8-1412DCC052D3}"/>
                </a:ext>
              </a:extLst>
            </p:cNvPr>
            <p:cNvSpPr txBox="1"/>
            <p:nvPr/>
          </p:nvSpPr>
          <p:spPr>
            <a:xfrm>
              <a:off x="809335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EBF1526E-F734-6282-7A30-7C8693AFCD59}"/>
                </a:ext>
              </a:extLst>
            </p:cNvPr>
            <p:cNvSpPr txBox="1"/>
            <p:nvPr/>
          </p:nvSpPr>
          <p:spPr>
            <a:xfrm>
              <a:off x="8743658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AFB19E71-1291-9338-FB74-B1DAE2EE0422}"/>
                </a:ext>
              </a:extLst>
            </p:cNvPr>
            <p:cNvSpPr txBox="1"/>
            <p:nvPr/>
          </p:nvSpPr>
          <p:spPr>
            <a:xfrm>
              <a:off x="9068206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6CA26DD2-516C-CD33-1F47-4FDC3683B5ED}"/>
                </a:ext>
              </a:extLst>
            </p:cNvPr>
            <p:cNvSpPr txBox="1"/>
            <p:nvPr/>
          </p:nvSpPr>
          <p:spPr>
            <a:xfrm>
              <a:off x="7472755" y="4149080"/>
              <a:ext cx="375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1614DE2A-C2EF-1F07-0CA6-5A39F346755E}"/>
                </a:ext>
              </a:extLst>
            </p:cNvPr>
            <p:cNvSpPr txBox="1"/>
            <p:nvPr/>
          </p:nvSpPr>
          <p:spPr>
            <a:xfrm>
              <a:off x="6766884" y="4149081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　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163C5DD8-D489-2B42-D1E9-2C4717EC78F3}"/>
                </a:ext>
              </a:extLst>
            </p:cNvPr>
            <p:cNvSpPr txBox="1"/>
            <p:nvPr/>
          </p:nvSpPr>
          <p:spPr>
            <a:xfrm>
              <a:off x="9338442" y="4149080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  </a:t>
              </a:r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52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6D9E07A-5DC2-9A72-CE22-989D4BBDBFC6}"/>
              </a:ext>
            </a:extLst>
          </p:cNvPr>
          <p:cNvCxnSpPr>
            <a:cxnSpLocks/>
          </p:cNvCxnSpPr>
          <p:nvPr/>
        </p:nvCxnSpPr>
        <p:spPr>
          <a:xfrm flipV="1">
            <a:off x="8137523" y="4128915"/>
            <a:ext cx="0" cy="10362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96B17D7-D459-E593-CD5A-941A2DD1F42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9580" y="2769317"/>
            <a:ext cx="0" cy="195385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A5865D50-4954-D470-3735-195970F3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多段にすると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17D0DD26-E93F-523D-CAFE-47702380935C}"/>
              </a:ext>
            </a:extLst>
          </p:cNvPr>
          <p:cNvSpPr/>
          <p:nvPr/>
        </p:nvSpPr>
        <p:spPr>
          <a:xfrm>
            <a:off x="2693082" y="262530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9254015-E9A7-D8A4-AEB5-0D46201834ED}"/>
              </a:ext>
            </a:extLst>
          </p:cNvPr>
          <p:cNvSpPr/>
          <p:nvPr/>
        </p:nvSpPr>
        <p:spPr>
          <a:xfrm>
            <a:off x="7229586" y="262530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DF2DA59A-97EA-A0EA-E16E-D2E1D802C0A2}"/>
                  </a:ext>
                </a:extLst>
              </p:cNvPr>
              <p:cNvSpPr/>
              <p:nvPr/>
            </p:nvSpPr>
            <p:spPr>
              <a:xfrm>
                <a:off x="1724616" y="2131910"/>
                <a:ext cx="972574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DF2DA59A-97EA-A0EA-E16E-D2E1D802C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616" y="2131910"/>
                <a:ext cx="97257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6007153D-C0CF-624B-C77C-9EE4914964E8}"/>
                  </a:ext>
                </a:extLst>
              </p:cNvPr>
              <p:cNvSpPr/>
              <p:nvPr/>
            </p:nvSpPr>
            <p:spPr>
              <a:xfrm>
                <a:off x="7661634" y="2136675"/>
                <a:ext cx="977447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6007153D-C0CF-624B-C77C-9EE491496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634" y="2136675"/>
                <a:ext cx="97744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F9DD772A-D90C-4F7C-6FFE-32FFFA39F699}"/>
                  </a:ext>
                </a:extLst>
              </p:cNvPr>
              <p:cNvSpPr/>
              <p:nvPr/>
            </p:nvSpPr>
            <p:spPr>
              <a:xfrm>
                <a:off x="4644390" y="2831742"/>
                <a:ext cx="656205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F9DD772A-D90C-4F7C-6FFE-32FFFA39F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90" y="2831742"/>
                <a:ext cx="65620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36A5614-3FC6-A31C-2323-CCA0AAF819C5}"/>
              </a:ext>
            </a:extLst>
          </p:cNvPr>
          <p:cNvCxnSpPr>
            <a:stCxn id="55" idx="6"/>
            <a:endCxn id="56" idx="2"/>
          </p:cNvCxnSpPr>
          <p:nvPr/>
        </p:nvCxnSpPr>
        <p:spPr>
          <a:xfrm>
            <a:off x="2981114" y="2769317"/>
            <a:ext cx="42484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C354AA4A-8E2E-4160-8D87-0D646209B97A}"/>
              </a:ext>
            </a:extLst>
          </p:cNvPr>
          <p:cNvSpPr/>
          <p:nvPr/>
        </p:nvSpPr>
        <p:spPr>
          <a:xfrm rot="5400000">
            <a:off x="4605055" y="2589297"/>
            <a:ext cx="360040" cy="36004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B4FD467E-3D47-4D73-8580-A7F3248876FA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949580" y="2769317"/>
            <a:ext cx="0" cy="953857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99CABC05-2554-4E42-C297-841B8AC1C293}"/>
                  </a:ext>
                </a:extLst>
              </p:cNvPr>
              <p:cNvSpPr/>
              <p:nvPr/>
            </p:nvSpPr>
            <p:spPr>
              <a:xfrm>
                <a:off x="3625544" y="3723174"/>
                <a:ext cx="648072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4D4D4D"/>
                  </a:solidFill>
                </a:endParaRPr>
              </a:p>
            </p:txBody>
          </p:sp>
        </mc:Choice>
        <mc:Fallback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99CABC05-2554-4E42-C297-841B8AC1C2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44" y="3723174"/>
                <a:ext cx="6480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楕円 70">
            <a:extLst>
              <a:ext uri="{FF2B5EF4-FFF2-40B4-BE49-F238E27FC236}">
                <a16:creationId xmlns:a16="http://schemas.microsoft.com/office/drawing/2014/main" id="{1FB8BDD4-F015-0B2D-6684-ABECECB1B277}"/>
              </a:ext>
            </a:extLst>
          </p:cNvPr>
          <p:cNvSpPr/>
          <p:nvPr/>
        </p:nvSpPr>
        <p:spPr>
          <a:xfrm>
            <a:off x="5533637" y="262530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4D4D4D"/>
                </a:solidFill>
              </a:rPr>
              <a:t>+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D9DCBE7-53FF-697F-6611-A4CA98B0E5D0}"/>
              </a:ext>
            </a:extLst>
          </p:cNvPr>
          <p:cNvCxnSpPr>
            <a:stCxn id="63" idx="3"/>
            <a:endCxn id="71" idx="4"/>
          </p:cNvCxnSpPr>
          <p:nvPr/>
        </p:nvCxnSpPr>
        <p:spPr>
          <a:xfrm flipV="1">
            <a:off x="4273616" y="2913333"/>
            <a:ext cx="1404037" cy="99450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3734DA77-70A2-6F9C-9304-01FA51B94692}"/>
              </a:ext>
            </a:extLst>
          </p:cNvPr>
          <p:cNvSpPr/>
          <p:nvPr/>
        </p:nvSpPr>
        <p:spPr>
          <a:xfrm rot="5400000">
            <a:off x="4606280" y="3712152"/>
            <a:ext cx="360040" cy="36004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3FE0148E-E881-0E96-248F-DBDF8AD0F5A4}"/>
                  </a:ext>
                </a:extLst>
              </p:cNvPr>
              <p:cNvSpPr/>
              <p:nvPr/>
            </p:nvSpPr>
            <p:spPr>
              <a:xfrm>
                <a:off x="4644390" y="4092506"/>
                <a:ext cx="647933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3FE0148E-E881-0E96-248F-DBDF8AD0F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90" y="4092506"/>
                <a:ext cx="6479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548E90B8-8AEF-48C8-F315-4D86379BF267}"/>
                  </a:ext>
                </a:extLst>
              </p:cNvPr>
              <p:cNvSpPr/>
              <p:nvPr/>
            </p:nvSpPr>
            <p:spPr>
              <a:xfrm>
                <a:off x="6476729" y="4052826"/>
                <a:ext cx="7512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548E90B8-8AEF-48C8-F315-4D86379BF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729" y="4052826"/>
                <a:ext cx="751231" cy="400110"/>
              </a:xfrm>
              <a:prstGeom prst="rect">
                <a:avLst/>
              </a:prstGeom>
              <a:blipFill>
                <a:blip r:embed="rId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8130C8EC-BB3F-2D79-F38E-0634BA724207}"/>
              </a:ext>
            </a:extLst>
          </p:cNvPr>
          <p:cNvCxnSpPr>
            <a:cxnSpLocks/>
          </p:cNvCxnSpPr>
          <p:nvPr/>
        </p:nvCxnSpPr>
        <p:spPr>
          <a:xfrm>
            <a:off x="6872371" y="5166430"/>
            <a:ext cx="219786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13959396-BC1B-9A9B-31EF-7F21A7258D35}"/>
              </a:ext>
            </a:extLst>
          </p:cNvPr>
          <p:cNvCxnSpPr>
            <a:cxnSpLocks/>
          </p:cNvCxnSpPr>
          <p:nvPr/>
        </p:nvCxnSpPr>
        <p:spPr>
          <a:xfrm flipV="1">
            <a:off x="7535723" y="4537522"/>
            <a:ext cx="0" cy="6289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9D1B4917-BDA8-CDEF-7680-42F244811829}"/>
              </a:ext>
            </a:extLst>
          </p:cNvPr>
          <p:cNvSpPr>
            <a:spLocks noChangeAspect="1"/>
          </p:cNvSpPr>
          <p:nvPr/>
        </p:nvSpPr>
        <p:spPr>
          <a:xfrm>
            <a:off x="7499723" y="446552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ECC4D493-1894-0E66-3127-82AA211EB953}"/>
              </a:ext>
            </a:extLst>
          </p:cNvPr>
          <p:cNvSpPr>
            <a:spLocks noChangeAspect="1"/>
          </p:cNvSpPr>
          <p:nvPr/>
        </p:nvSpPr>
        <p:spPr>
          <a:xfrm>
            <a:off x="8438899" y="51263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F8CFF18B-F400-A33A-C42A-A3036B0E4B54}"/>
              </a:ext>
            </a:extLst>
          </p:cNvPr>
          <p:cNvSpPr>
            <a:spLocks noChangeAspect="1"/>
          </p:cNvSpPr>
          <p:nvPr/>
        </p:nvSpPr>
        <p:spPr>
          <a:xfrm>
            <a:off x="8757973" y="51263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9618A0AC-1C9D-A2D3-7295-327B5167D2A8}"/>
              </a:ext>
            </a:extLst>
          </p:cNvPr>
          <p:cNvSpPr>
            <a:spLocks noChangeAspect="1"/>
          </p:cNvSpPr>
          <p:nvPr/>
        </p:nvSpPr>
        <p:spPr>
          <a:xfrm>
            <a:off x="6885420" y="51263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6221AC84-B3D4-28D3-1DEE-117D34FC453F}"/>
              </a:ext>
            </a:extLst>
          </p:cNvPr>
          <p:cNvSpPr>
            <a:spLocks noChangeAspect="1"/>
          </p:cNvSpPr>
          <p:nvPr/>
        </p:nvSpPr>
        <p:spPr>
          <a:xfrm>
            <a:off x="7246851" y="51263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071BA67A-D498-E6FD-EE7B-2C63741BB29E}"/>
                  </a:ext>
                </a:extLst>
              </p:cNvPr>
              <p:cNvSpPr txBox="1"/>
              <p:nvPr/>
            </p:nvSpPr>
            <p:spPr>
              <a:xfrm>
                <a:off x="7363150" y="4128915"/>
                <a:ext cx="4188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071BA67A-D498-E6FD-EE7B-2C63741BB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150" y="4128915"/>
                <a:ext cx="41883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747BCADC-751F-1742-D9A9-889BA5843344}"/>
              </a:ext>
            </a:extLst>
          </p:cNvPr>
          <p:cNvGrpSpPr/>
          <p:nvPr/>
        </p:nvGrpSpPr>
        <p:grpSpPr>
          <a:xfrm>
            <a:off x="6384032" y="5454462"/>
            <a:ext cx="3257964" cy="307778"/>
            <a:chOff x="6766884" y="4149080"/>
            <a:chExt cx="3257964" cy="307778"/>
          </a:xfrm>
        </p:grpSpPr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FF0090EF-C3BA-618D-0D6C-5CB6D8A86661}"/>
                </a:ext>
              </a:extLst>
            </p:cNvPr>
            <p:cNvSpPr txBox="1"/>
            <p:nvPr/>
          </p:nvSpPr>
          <p:spPr>
            <a:xfrm>
              <a:off x="841870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AA142CEE-930D-EDDD-3E99-D58E45E35322}"/>
                </a:ext>
              </a:extLst>
            </p:cNvPr>
            <p:cNvSpPr txBox="1"/>
            <p:nvPr/>
          </p:nvSpPr>
          <p:spPr>
            <a:xfrm>
              <a:off x="7804481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E93775E1-324F-79A4-6E72-8E5D029DAB12}"/>
                </a:ext>
              </a:extLst>
            </p:cNvPr>
            <p:cNvSpPr txBox="1"/>
            <p:nvPr/>
          </p:nvSpPr>
          <p:spPr>
            <a:xfrm>
              <a:off x="809335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5BC8836C-64AB-E3D4-52BE-8ED9448368B3}"/>
                </a:ext>
              </a:extLst>
            </p:cNvPr>
            <p:cNvSpPr txBox="1"/>
            <p:nvPr/>
          </p:nvSpPr>
          <p:spPr>
            <a:xfrm>
              <a:off x="8743658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C0A7996B-699E-B46D-6D59-31288E7EB762}"/>
                </a:ext>
              </a:extLst>
            </p:cNvPr>
            <p:cNvSpPr txBox="1"/>
            <p:nvPr/>
          </p:nvSpPr>
          <p:spPr>
            <a:xfrm>
              <a:off x="9068206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8ED5305-8912-2855-1EBF-51B00E0A2B40}"/>
                </a:ext>
              </a:extLst>
            </p:cNvPr>
            <p:cNvSpPr txBox="1"/>
            <p:nvPr/>
          </p:nvSpPr>
          <p:spPr>
            <a:xfrm>
              <a:off x="7472755" y="4149080"/>
              <a:ext cx="375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D2BDF2F2-4802-38AB-9E1D-1CD7A5320ABF}"/>
                </a:ext>
              </a:extLst>
            </p:cNvPr>
            <p:cNvSpPr txBox="1"/>
            <p:nvPr/>
          </p:nvSpPr>
          <p:spPr>
            <a:xfrm>
              <a:off x="6766884" y="4149081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　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E1BF2AD4-0987-5463-28D2-330106F34117}"/>
                </a:ext>
              </a:extLst>
            </p:cNvPr>
            <p:cNvSpPr txBox="1"/>
            <p:nvPr/>
          </p:nvSpPr>
          <p:spPr>
            <a:xfrm>
              <a:off x="9338442" y="4149080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  </a:t>
              </a:r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8199E91-6636-A7C3-1FEA-633B03393EE5}"/>
              </a:ext>
            </a:extLst>
          </p:cNvPr>
          <p:cNvCxnSpPr>
            <a:cxnSpLocks/>
            <a:endCxn id="98" idx="4"/>
          </p:cNvCxnSpPr>
          <p:nvPr/>
        </p:nvCxnSpPr>
        <p:spPr>
          <a:xfrm flipV="1">
            <a:off x="7817983" y="4651726"/>
            <a:ext cx="0" cy="51470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楕円 97">
            <a:extLst>
              <a:ext uri="{FF2B5EF4-FFF2-40B4-BE49-F238E27FC236}">
                <a16:creationId xmlns:a16="http://schemas.microsoft.com/office/drawing/2014/main" id="{7683F6C6-4A63-6C7E-9B8D-02A02E4AEC23}"/>
              </a:ext>
            </a:extLst>
          </p:cNvPr>
          <p:cNvSpPr>
            <a:spLocks noChangeAspect="1"/>
          </p:cNvSpPr>
          <p:nvPr/>
        </p:nvSpPr>
        <p:spPr>
          <a:xfrm>
            <a:off x="7781983" y="4579726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AAC14FC-F325-BB8A-6A91-0AB340E914E2}"/>
                  </a:ext>
                </a:extLst>
              </p:cNvPr>
              <p:cNvSpPr txBox="1"/>
              <p:nvPr/>
            </p:nvSpPr>
            <p:spPr>
              <a:xfrm>
                <a:off x="7734426" y="4248758"/>
                <a:ext cx="414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AAC14FC-F325-BB8A-6A91-0AB340E91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426" y="4248758"/>
                <a:ext cx="41466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9C52C200-7CB5-1198-C210-2249D13F22F1}"/>
                  </a:ext>
                </a:extLst>
              </p:cNvPr>
              <p:cNvSpPr/>
              <p:nvPr/>
            </p:nvSpPr>
            <p:spPr>
              <a:xfrm>
                <a:off x="3625544" y="4723167"/>
                <a:ext cx="648072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4D4D4D"/>
                  </a:solidFill>
                </a:endParaRPr>
              </a:p>
            </p:txBody>
          </p:sp>
        </mc:Choice>
        <mc:Fallback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9C52C200-7CB5-1198-C210-2249D13F2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44" y="4723167"/>
                <a:ext cx="6480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72">
            <a:extLst>
              <a:ext uri="{FF2B5EF4-FFF2-40B4-BE49-F238E27FC236}">
                <a16:creationId xmlns:a16="http://schemas.microsoft.com/office/drawing/2014/main" id="{F6846ECB-6311-AC4D-D4BD-49F1AB7D65BF}"/>
              </a:ext>
            </a:extLst>
          </p:cNvPr>
          <p:cNvCxnSpPr>
            <a:cxnSpLocks/>
            <a:stCxn id="25" idx="3"/>
            <a:endCxn id="71" idx="4"/>
          </p:cNvCxnSpPr>
          <p:nvPr/>
        </p:nvCxnSpPr>
        <p:spPr>
          <a:xfrm flipV="1">
            <a:off x="4273616" y="2913333"/>
            <a:ext cx="1404037" cy="19945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B4BD4481-608F-1E21-08E0-294BF689CCA6}"/>
              </a:ext>
            </a:extLst>
          </p:cNvPr>
          <p:cNvSpPr/>
          <p:nvPr/>
        </p:nvSpPr>
        <p:spPr>
          <a:xfrm rot="5400000">
            <a:off x="4606280" y="4712145"/>
            <a:ext cx="360040" cy="36004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B723F2D1-AD6A-0DBE-93C2-F9C609607A97}"/>
                  </a:ext>
                </a:extLst>
              </p:cNvPr>
              <p:cNvSpPr/>
              <p:nvPr/>
            </p:nvSpPr>
            <p:spPr>
              <a:xfrm>
                <a:off x="4644390" y="5126359"/>
                <a:ext cx="656205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B723F2D1-AD6A-0DBE-93C2-F9C609607A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90" y="5126359"/>
                <a:ext cx="65620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楕円 38">
            <a:extLst>
              <a:ext uri="{FF2B5EF4-FFF2-40B4-BE49-F238E27FC236}">
                <a16:creationId xmlns:a16="http://schemas.microsoft.com/office/drawing/2014/main" id="{7E79A642-3A05-F686-D588-2CC4E4B584E7}"/>
              </a:ext>
            </a:extLst>
          </p:cNvPr>
          <p:cNvSpPr>
            <a:spLocks noChangeAspect="1"/>
          </p:cNvSpPr>
          <p:nvPr/>
        </p:nvSpPr>
        <p:spPr>
          <a:xfrm>
            <a:off x="8107670" y="408894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5644287D-08E4-2C97-FBC7-84145C39793A}"/>
                  </a:ext>
                </a:extLst>
              </p:cNvPr>
              <p:cNvSpPr txBox="1"/>
              <p:nvPr/>
            </p:nvSpPr>
            <p:spPr>
              <a:xfrm>
                <a:off x="8062063" y="3820515"/>
                <a:ext cx="4188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5644287D-08E4-2C97-FBC7-84145C397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063" y="3820515"/>
                <a:ext cx="41883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0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">
      <a:majorFont>
        <a:latin typeface="Noto Sans CJK JP Medium"/>
        <a:ea typeface="Noto Sans CJK JP Medium"/>
        <a:cs typeface=""/>
      </a:majorFont>
      <a:minorFont>
        <a:latin typeface="Noto Sans CJK JP Regular"/>
        <a:ea typeface="Noto Sans CJK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ハプティクス特論_鈴木.pptx" id="{81DA2433-0E0F-482F-9974-4ADA8C8F4474}" vid="{0105A30C-5CAC-42B0-9A94-B0519E21E68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48431</TotalTime>
  <Words>608</Words>
  <Application>Microsoft Office PowerPoint</Application>
  <PresentationFormat>ワイド画面</PresentationFormat>
  <Paragraphs>174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Meiryo UI</vt:lpstr>
      <vt:lpstr>Noto Sans CJK JP Medium</vt:lpstr>
      <vt:lpstr>Noto Sans CJK JP Regular</vt:lpstr>
      <vt:lpstr>Arial</vt:lpstr>
      <vt:lpstr>Calibri</vt:lpstr>
      <vt:lpstr>Cambria Math</vt:lpstr>
      <vt:lpstr>Office テーマ</vt:lpstr>
      <vt:lpstr>2024年度 複雑理工学実験概論 計測コース 生体計測グループ 第2回</vt:lpstr>
      <vt:lpstr>前回の復習 (1)</vt:lpstr>
      <vt:lpstr>前回の復習 (2)</vt:lpstr>
      <vt:lpstr>前回の復習 (3)</vt:lpstr>
      <vt:lpstr>所望のインパルス応答を持つLTIシステム</vt:lpstr>
      <vt:lpstr>入力をb倍するLTIシステム</vt:lpstr>
      <vt:lpstr>入力を1時刻遅延するLTIシステム</vt:lpstr>
      <vt:lpstr>加算器と組み合わせると</vt:lpstr>
      <vt:lpstr>多段にすると</vt:lpstr>
      <vt:lpstr>LTIシステムのVerilogコードサンプル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ミーティング資料:12ページ (2011/11/1)</dc:title>
  <dc:creator>t2ladmin</dc:creator>
  <cp:lastModifiedBy>鈴木　颯</cp:lastModifiedBy>
  <cp:revision>1945</cp:revision>
  <cp:lastPrinted>2019-05-31T05:57:26Z</cp:lastPrinted>
  <dcterms:created xsi:type="dcterms:W3CDTF">2011-10-17T06:38:51Z</dcterms:created>
  <dcterms:modified xsi:type="dcterms:W3CDTF">2024-06-14T04:56:17Z</dcterms:modified>
</cp:coreProperties>
</file>