
<file path=[Content_Types].xml><?xml version="1.0" encoding="utf-8"?>
<Types xmlns="http://schemas.openxmlformats.org/package/2006/content-types"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64" r:id="rId2"/>
    <p:sldId id="256" r:id="rId3"/>
    <p:sldId id="258" r:id="rId4"/>
    <p:sldId id="263" r:id="rId5"/>
    <p:sldId id="259" r:id="rId6"/>
    <p:sldId id="260" r:id="rId7"/>
    <p:sldId id="261" r:id="rId8"/>
    <p:sldId id="262" r:id="rId9"/>
    <p:sldId id="265" r:id="rId10"/>
    <p:sldId id="266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2502;&#12483;&#12463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style val="2"/>
  <c:chart>
    <c:plotArea>
      <c:layout/>
      <c:scatterChart>
        <c:scatterStyle val="lineMarker"/>
        <c:ser>
          <c:idx val="0"/>
          <c:order val="0"/>
          <c:tx>
            <c:strRef>
              <c:f>Sheet1!$D$1</c:f>
              <c:strCache>
                <c:ptCount val="1"/>
                <c:pt idx="0">
                  <c:v>GPU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Sheet1!$C$5:$C$13</c:f>
              <c:numCache>
                <c:formatCode>yy"年"mm"月"</c:formatCode>
                <c:ptCount val="9"/>
                <c:pt idx="0">
                  <c:v>37560.0</c:v>
                </c:pt>
                <c:pt idx="1">
                  <c:v>37733.0</c:v>
                </c:pt>
                <c:pt idx="2">
                  <c:v>38046.0</c:v>
                </c:pt>
                <c:pt idx="3">
                  <c:v>37925.0</c:v>
                </c:pt>
                <c:pt idx="4">
                  <c:v>38352.0</c:v>
                </c:pt>
                <c:pt idx="5">
                  <c:v>38776.0</c:v>
                </c:pt>
                <c:pt idx="6">
                  <c:v>39021.0</c:v>
                </c:pt>
                <c:pt idx="7">
                  <c:v>39399.0</c:v>
                </c:pt>
                <c:pt idx="8">
                  <c:v>39507.0</c:v>
                </c:pt>
              </c:numCache>
            </c:numRef>
          </c:xVal>
          <c:yVal>
            <c:numRef>
              <c:f>Sheet1!$D$5:$D$13</c:f>
              <c:numCache>
                <c:formatCode>General</c:formatCode>
                <c:ptCount val="9"/>
                <c:pt idx="0">
                  <c:v>345.6</c:v>
                </c:pt>
                <c:pt idx="2">
                  <c:v>432.1</c:v>
                </c:pt>
                <c:pt idx="4">
                  <c:v>1062.0</c:v>
                </c:pt>
                <c:pt idx="5">
                  <c:v>1360.0</c:v>
                </c:pt>
                <c:pt idx="6">
                  <c:v>1581.0</c:v>
                </c:pt>
                <c:pt idx="8">
                  <c:v>3090.0</c:v>
                </c:pt>
              </c:numCache>
            </c:numRef>
          </c:yVal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CPU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Sheet1!$C$5:$C$13</c:f>
              <c:numCache>
                <c:formatCode>yy"年"mm"月"</c:formatCode>
                <c:ptCount val="9"/>
                <c:pt idx="0">
                  <c:v>37560.0</c:v>
                </c:pt>
                <c:pt idx="1">
                  <c:v>37733.0</c:v>
                </c:pt>
                <c:pt idx="2">
                  <c:v>38046.0</c:v>
                </c:pt>
                <c:pt idx="3">
                  <c:v>37925.0</c:v>
                </c:pt>
                <c:pt idx="4">
                  <c:v>38352.0</c:v>
                </c:pt>
                <c:pt idx="5">
                  <c:v>38776.0</c:v>
                </c:pt>
                <c:pt idx="6">
                  <c:v>39021.0</c:v>
                </c:pt>
                <c:pt idx="7">
                  <c:v>39399.0</c:v>
                </c:pt>
                <c:pt idx="8">
                  <c:v>39507.0</c:v>
                </c:pt>
              </c:numCache>
            </c:numRef>
          </c:xVal>
          <c:yVal>
            <c:numRef>
              <c:f>Sheet1!$E$5:$E$13</c:f>
              <c:numCache>
                <c:formatCode>General</c:formatCode>
                <c:ptCount val="9"/>
                <c:pt idx="1">
                  <c:v>16.0</c:v>
                </c:pt>
                <c:pt idx="3">
                  <c:v>48.0</c:v>
                </c:pt>
                <c:pt idx="5">
                  <c:v>79.9</c:v>
                </c:pt>
                <c:pt idx="7">
                  <c:v>158.4</c:v>
                </c:pt>
              </c:numCache>
            </c:numRef>
          </c:yVal>
        </c:ser>
        <c:axId val="457795880"/>
        <c:axId val="457890536"/>
      </c:scatterChart>
      <c:valAx>
        <c:axId val="457795880"/>
        <c:scaling>
          <c:orientation val="minMax"/>
          <c:max val="39700.0"/>
        </c:scaling>
        <c:axPos val="b"/>
        <c:numFmt formatCode="yyyy.m" sourceLinked="0"/>
        <c:tickLblPos val="nextTo"/>
        <c:crossAx val="457890536"/>
        <c:crosses val="autoZero"/>
        <c:crossBetween val="midCat"/>
      </c:valAx>
      <c:valAx>
        <c:axId val="457890536"/>
        <c:scaling>
          <c:orientation val="minMax"/>
          <c:max val="3100.0"/>
          <c:min val="0.0"/>
        </c:scaling>
        <c:axPos val="l"/>
        <c:majorGridlines/>
        <c:numFmt formatCode="General" sourceLinked="1"/>
        <c:tickLblPos val="nextTo"/>
        <c:crossAx val="45779588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681F-14FD-9C47-B43C-A879610F6B25}" type="datetimeFigureOut">
              <a:rPr lang="ja-JP" altLang="en-US"/>
              <a:pPr/>
              <a:t>12.8.31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21F8-EC88-EB47-BAF0-DD831B887042}" type="slidenum">
              <a:rPr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681F-14FD-9C47-B43C-A879610F6B25}" type="datetimeFigureOut">
              <a:rPr lang="ja-JP" altLang="en-US"/>
              <a:pPr/>
              <a:t>12.8.31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21F8-EC88-EB47-BAF0-DD831B887042}" type="slidenum">
              <a:rPr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681F-14FD-9C47-B43C-A879610F6B25}" type="datetimeFigureOut">
              <a:rPr lang="ja-JP" altLang="en-US"/>
              <a:pPr/>
              <a:t>12.8.31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21F8-EC88-EB47-BAF0-DD831B887042}" type="slidenum">
              <a:rPr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681F-14FD-9C47-B43C-A879610F6B25}" type="datetimeFigureOut">
              <a:rPr lang="ja-JP" altLang="en-US"/>
              <a:pPr/>
              <a:t>12.8.31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21F8-EC88-EB47-BAF0-DD831B887042}" type="slidenum">
              <a:rPr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681F-14FD-9C47-B43C-A879610F6B25}" type="datetimeFigureOut">
              <a:rPr lang="ja-JP" altLang="en-US"/>
              <a:pPr/>
              <a:t>12.8.31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21F8-EC88-EB47-BAF0-DD831B887042}" type="slidenum">
              <a:rPr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681F-14FD-9C47-B43C-A879610F6B25}" type="datetimeFigureOut">
              <a:rPr lang="ja-JP" altLang="en-US"/>
              <a:pPr/>
              <a:t>12.8.31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21F8-EC88-EB47-BAF0-DD831B887042}" type="slidenum">
              <a:rPr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681F-14FD-9C47-B43C-A879610F6B25}" type="datetimeFigureOut">
              <a:rPr lang="ja-JP" altLang="en-US"/>
              <a:pPr/>
              <a:t>12.8.31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21F8-EC88-EB47-BAF0-DD831B887042}" type="slidenum">
              <a:rPr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681F-14FD-9C47-B43C-A879610F6B25}" type="datetimeFigureOut">
              <a:rPr lang="ja-JP" altLang="en-US"/>
              <a:pPr/>
              <a:t>12.8.31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21F8-EC88-EB47-BAF0-DD831B887042}" type="slidenum">
              <a:rPr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681F-14FD-9C47-B43C-A879610F6B25}" type="datetimeFigureOut">
              <a:rPr lang="ja-JP" altLang="en-US"/>
              <a:pPr/>
              <a:t>12.8.31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21F8-EC88-EB47-BAF0-DD831B887042}" type="slidenum">
              <a:rPr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681F-14FD-9C47-B43C-A879610F6B25}" type="datetimeFigureOut">
              <a:rPr lang="ja-JP" altLang="en-US"/>
              <a:pPr/>
              <a:t>12.8.31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21F8-EC88-EB47-BAF0-DD831B887042}" type="slidenum">
              <a:rPr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681F-14FD-9C47-B43C-A879610F6B25}" type="datetimeFigureOut">
              <a:rPr lang="ja-JP" altLang="en-US"/>
              <a:pPr/>
              <a:t>12.8.31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21F8-EC88-EB47-BAF0-DD831B887042}" type="slidenum">
              <a:rPr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1681F-14FD-9C47-B43C-A879610F6B25}" type="datetimeFigureOut">
              <a:rPr lang="ja-JP" altLang="en-US"/>
              <a:pPr/>
              <a:t>12.8.31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321F8-EC88-EB47-BAF0-DD831B887042}" type="slidenum">
              <a:rPr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図形グループ 122"/>
          <p:cNvGrpSpPr/>
          <p:nvPr/>
        </p:nvGrpSpPr>
        <p:grpSpPr>
          <a:xfrm>
            <a:off x="612648" y="1739657"/>
            <a:ext cx="7915384" cy="3391699"/>
            <a:chOff x="612648" y="1739657"/>
            <a:chExt cx="7915384" cy="3391699"/>
          </a:xfrm>
        </p:grpSpPr>
        <p:cxnSp>
          <p:nvCxnSpPr>
            <p:cNvPr id="106" name="直線コネクタ 105"/>
            <p:cNvCxnSpPr>
              <a:stCxn id="35" idx="2"/>
            </p:cNvCxnSpPr>
            <p:nvPr/>
          </p:nvCxnSpPr>
          <p:spPr>
            <a:xfrm rot="16200000" flipH="1">
              <a:off x="3591776" y="3969488"/>
              <a:ext cx="396469" cy="4896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5" name="角丸四角形 4"/>
            <p:cNvSpPr/>
            <p:nvPr/>
          </p:nvSpPr>
          <p:spPr>
            <a:xfrm>
              <a:off x="612648" y="1739658"/>
              <a:ext cx="1769369" cy="26497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START</a:t>
              </a:r>
              <a:endParaRPr kumimoji="1" lang="ja-JP" altLang="en-US" sz="120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16620" y="2190566"/>
              <a:ext cx="1769369" cy="26497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initialize</a:t>
              </a:r>
              <a:endParaRPr kumimoji="1" lang="ja-JP" altLang="en-US" sz="120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614237" y="3274555"/>
              <a:ext cx="1769369" cy="26497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work</a:t>
              </a:r>
              <a:endParaRPr kumimoji="1" lang="ja-JP" altLang="en-US" sz="120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9" name="ひし形 8"/>
            <p:cNvSpPr/>
            <p:nvPr/>
          </p:nvSpPr>
          <p:spPr>
            <a:xfrm>
              <a:off x="613443" y="3772113"/>
              <a:ext cx="1769369" cy="379944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D</a:t>
              </a:r>
              <a:r>
                <a:rPr kumimoji="1"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one?</a:t>
              </a:r>
              <a:endParaRPr kumimoji="1" lang="ja-JP" altLang="en-US" sz="120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13443" y="2723053"/>
              <a:ext cx="1769369" cy="26497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sleep</a:t>
              </a:r>
              <a:endParaRPr kumimoji="1" lang="ja-JP" altLang="en-US" sz="120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617415" y="4337704"/>
              <a:ext cx="1769369" cy="26497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END</a:t>
              </a:r>
              <a:endParaRPr kumimoji="1" lang="ja-JP" altLang="en-US" sz="120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818524" y="3274555"/>
              <a:ext cx="1359206" cy="26497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work</a:t>
              </a:r>
              <a:endParaRPr kumimoji="1" lang="ja-JP" altLang="en-US" sz="120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902082" y="2210861"/>
              <a:ext cx="1769369" cy="26497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Dequeue(cmd)</a:t>
              </a:r>
              <a:endParaRPr kumimoji="1" lang="ja-JP" altLang="en-US" sz="120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14" name="ひし形 13"/>
            <p:cNvSpPr/>
            <p:nvPr/>
          </p:nvSpPr>
          <p:spPr>
            <a:xfrm>
              <a:off x="2902082" y="2623254"/>
              <a:ext cx="1769369" cy="440901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c</a:t>
              </a:r>
              <a:r>
                <a:rPr kumimoji="1"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md</a:t>
              </a:r>
            </a:p>
            <a:p>
              <a:pPr algn="ctr"/>
              <a:r>
                <a:rPr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0x00</a:t>
              </a:r>
              <a:endParaRPr kumimoji="1" lang="ja-JP" altLang="en-US" sz="120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cxnSp>
          <p:nvCxnSpPr>
            <p:cNvPr id="17" name="直線コネクタ 16"/>
            <p:cNvCxnSpPr>
              <a:endCxn id="7" idx="0"/>
            </p:cNvCxnSpPr>
            <p:nvPr/>
          </p:nvCxnSpPr>
          <p:spPr>
            <a:xfrm rot="5400000">
              <a:off x="1369878" y="2059138"/>
              <a:ext cx="262855" cy="1588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8" name="直線コネクタ 17"/>
            <p:cNvCxnSpPr>
              <a:stCxn id="7" idx="2"/>
              <a:endCxn id="10" idx="0"/>
            </p:cNvCxnSpPr>
            <p:nvPr/>
          </p:nvCxnSpPr>
          <p:spPr>
            <a:xfrm rot="5400000">
              <a:off x="1365961" y="2587708"/>
              <a:ext cx="267513" cy="317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9" name="直線コネクタ 18"/>
            <p:cNvCxnSpPr>
              <a:stCxn id="10" idx="2"/>
              <a:endCxn id="12" idx="0"/>
            </p:cNvCxnSpPr>
            <p:nvPr/>
          </p:nvCxnSpPr>
          <p:spPr>
            <a:xfrm rot="5400000">
              <a:off x="1354864" y="3131291"/>
              <a:ext cx="286528" cy="1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0" name="直線コネクタ 19"/>
            <p:cNvCxnSpPr>
              <a:stCxn id="12" idx="2"/>
              <a:endCxn id="9" idx="0"/>
            </p:cNvCxnSpPr>
            <p:nvPr/>
          </p:nvCxnSpPr>
          <p:spPr>
            <a:xfrm rot="16200000" flipH="1">
              <a:off x="1381835" y="3655820"/>
              <a:ext cx="232584" cy="1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1" name="直線コネクタ 20"/>
            <p:cNvCxnSpPr>
              <a:stCxn id="9" idx="2"/>
              <a:endCxn id="11" idx="0"/>
            </p:cNvCxnSpPr>
            <p:nvPr/>
          </p:nvCxnSpPr>
          <p:spPr>
            <a:xfrm rot="16200000" flipH="1">
              <a:off x="1407291" y="4242894"/>
              <a:ext cx="185647" cy="397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2" name="直線コネクタ 21"/>
            <p:cNvCxnSpPr>
              <a:endCxn id="13" idx="0"/>
            </p:cNvCxnSpPr>
            <p:nvPr/>
          </p:nvCxnSpPr>
          <p:spPr>
            <a:xfrm rot="5400000">
              <a:off x="3683652" y="2107746"/>
              <a:ext cx="206230" cy="1588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3" name="直線コネクタ 22"/>
            <p:cNvCxnSpPr>
              <a:stCxn id="13" idx="2"/>
              <a:endCxn id="14" idx="0"/>
            </p:cNvCxnSpPr>
            <p:nvPr/>
          </p:nvCxnSpPr>
          <p:spPr>
            <a:xfrm rot="5400000">
              <a:off x="3713058" y="2549544"/>
              <a:ext cx="147419" cy="1588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4" name="直線コネクタ 23"/>
            <p:cNvCxnSpPr>
              <a:stCxn id="14" idx="2"/>
              <a:endCxn id="35" idx="0"/>
            </p:cNvCxnSpPr>
            <p:nvPr/>
          </p:nvCxnSpPr>
          <p:spPr>
            <a:xfrm rot="16200000" flipH="1">
              <a:off x="3661055" y="3189866"/>
              <a:ext cx="252218" cy="795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6" name="直線コネクタ 25"/>
            <p:cNvCxnSpPr>
              <a:stCxn id="14" idx="3"/>
              <a:endCxn id="40" idx="1"/>
            </p:cNvCxnSpPr>
            <p:nvPr/>
          </p:nvCxnSpPr>
          <p:spPr>
            <a:xfrm flipV="1">
              <a:off x="4671451" y="2842116"/>
              <a:ext cx="193730" cy="1589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27" name="角丸四角形 26"/>
            <p:cNvSpPr/>
            <p:nvPr/>
          </p:nvSpPr>
          <p:spPr>
            <a:xfrm>
              <a:off x="2898444" y="1739658"/>
              <a:ext cx="1769369" cy="26497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work</a:t>
              </a:r>
            </a:p>
          </p:txBody>
        </p:sp>
        <p:cxnSp>
          <p:nvCxnSpPr>
            <p:cNvPr id="28" name="カギ線コネクタ 90"/>
            <p:cNvCxnSpPr>
              <a:stCxn id="40" idx="3"/>
            </p:cNvCxnSpPr>
            <p:nvPr/>
          </p:nvCxnSpPr>
          <p:spPr>
            <a:xfrm flipH="1">
              <a:off x="3810000" y="2842116"/>
              <a:ext cx="2368682" cy="1882284"/>
            </a:xfrm>
            <a:prstGeom prst="bentConnector3">
              <a:avLst>
                <a:gd name="adj1" fmla="val -9651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29" name="角丸四角形 28"/>
            <p:cNvSpPr/>
            <p:nvPr/>
          </p:nvSpPr>
          <p:spPr>
            <a:xfrm>
              <a:off x="2907774" y="4866382"/>
              <a:ext cx="1769369" cy="26497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END</a:t>
              </a:r>
              <a:endParaRPr kumimoji="1" lang="ja-JP" altLang="en-US" sz="120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cxnSp>
          <p:nvCxnSpPr>
            <p:cNvPr id="30" name="直線コネクタ 29"/>
            <p:cNvCxnSpPr>
              <a:stCxn id="32" idx="2"/>
              <a:endCxn id="29" idx="0"/>
            </p:cNvCxnSpPr>
            <p:nvPr/>
          </p:nvCxnSpPr>
          <p:spPr>
            <a:xfrm rot="16200000" flipH="1">
              <a:off x="3593024" y="4666947"/>
              <a:ext cx="397780" cy="1089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31" name="正方形/長方形 30"/>
            <p:cNvSpPr/>
            <p:nvPr/>
          </p:nvSpPr>
          <p:spPr>
            <a:xfrm>
              <a:off x="3125969" y="4202039"/>
              <a:ext cx="1313501" cy="26497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work</a:t>
              </a:r>
              <a:endParaRPr kumimoji="1" lang="ja-JP" altLang="en-US" sz="120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3332013" y="4203628"/>
              <a:ext cx="918714" cy="26497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error</a:t>
              </a:r>
              <a:endParaRPr kumimoji="1" lang="ja-JP" altLang="en-US" sz="120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cxnSp>
          <p:nvCxnSpPr>
            <p:cNvPr id="36" name="直線コネクタ 35"/>
            <p:cNvCxnSpPr>
              <a:stCxn id="35" idx="3"/>
              <a:endCxn id="38" idx="1"/>
            </p:cNvCxnSpPr>
            <p:nvPr/>
          </p:nvCxnSpPr>
          <p:spPr>
            <a:xfrm flipV="1">
              <a:off x="4672246" y="3541117"/>
              <a:ext cx="192935" cy="3921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6178682" y="3539529"/>
              <a:ext cx="232776" cy="1588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38" name="正方形/長方形 37"/>
            <p:cNvSpPr/>
            <p:nvPr/>
          </p:nvSpPr>
          <p:spPr>
            <a:xfrm>
              <a:off x="4865181" y="3408630"/>
              <a:ext cx="1313501" cy="26497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work</a:t>
              </a:r>
              <a:endParaRPr kumimoji="1" lang="ja-JP" altLang="en-US" sz="120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5071225" y="3408630"/>
              <a:ext cx="918714" cy="26497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func01</a:t>
              </a:r>
              <a:endParaRPr kumimoji="1" lang="ja-JP" altLang="en-US" sz="120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4865181" y="2709629"/>
              <a:ext cx="1313501" cy="26497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work</a:t>
              </a:r>
              <a:endParaRPr kumimoji="1" lang="ja-JP" altLang="en-US" sz="120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5071225" y="2711218"/>
              <a:ext cx="918714" cy="26497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func00</a:t>
              </a:r>
              <a:endParaRPr kumimoji="1" lang="ja-JP" altLang="en-US" sz="120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42" name="角丸四角形 41"/>
            <p:cNvSpPr/>
            <p:nvPr/>
          </p:nvSpPr>
          <p:spPr>
            <a:xfrm>
              <a:off x="6757869" y="1739657"/>
              <a:ext cx="1769369" cy="26497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I</a:t>
              </a:r>
              <a:r>
                <a:rPr kumimoji="1" lang="ja-JP" altLang="en-US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ｈ</a:t>
              </a:r>
              <a:r>
                <a:rPr kumimoji="1"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body</a:t>
              </a: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6757869" y="2325857"/>
              <a:ext cx="1769369" cy="26497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Enqueue(cmd)</a:t>
              </a:r>
              <a:endParaRPr kumimoji="1" lang="ja-JP" altLang="en-US" sz="120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cxnSp>
          <p:nvCxnSpPr>
            <p:cNvPr id="44" name="直線コネクタ 43"/>
            <p:cNvCxnSpPr>
              <a:stCxn id="42" idx="2"/>
              <a:endCxn id="43" idx="0"/>
            </p:cNvCxnSpPr>
            <p:nvPr/>
          </p:nvCxnSpPr>
          <p:spPr>
            <a:xfrm rot="5400000">
              <a:off x="7481941" y="2165244"/>
              <a:ext cx="321226" cy="1588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45" name="角丸四角形 44"/>
            <p:cNvSpPr/>
            <p:nvPr/>
          </p:nvSpPr>
          <p:spPr>
            <a:xfrm>
              <a:off x="6758663" y="3508728"/>
              <a:ext cx="1769369" cy="26497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END</a:t>
              </a:r>
              <a:endParaRPr kumimoji="1" lang="ja-JP" altLang="en-US" sz="120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 rot="5400000">
              <a:off x="7480353" y="2750650"/>
              <a:ext cx="321226" cy="1588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47" name="正方形/長方形 46"/>
            <p:cNvSpPr/>
            <p:nvPr/>
          </p:nvSpPr>
          <p:spPr>
            <a:xfrm>
              <a:off x="6755487" y="2912057"/>
              <a:ext cx="1769369" cy="26497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Sleep release</a:t>
              </a:r>
              <a:endParaRPr kumimoji="1" lang="ja-JP" altLang="en-US" sz="120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cxnSp>
          <p:nvCxnSpPr>
            <p:cNvPr id="48" name="直線コネクタ 47"/>
            <p:cNvCxnSpPr>
              <a:stCxn id="47" idx="2"/>
              <a:endCxn id="45" idx="0"/>
            </p:cNvCxnSpPr>
            <p:nvPr/>
          </p:nvCxnSpPr>
          <p:spPr>
            <a:xfrm rot="16200000" flipH="1">
              <a:off x="7475912" y="3341291"/>
              <a:ext cx="331697" cy="3176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9" name="カギ線コネクタ 90"/>
            <p:cNvCxnSpPr>
              <a:stCxn id="9" idx="3"/>
            </p:cNvCxnSpPr>
            <p:nvPr/>
          </p:nvCxnSpPr>
          <p:spPr>
            <a:xfrm flipH="1" flipV="1">
              <a:off x="1524000" y="2514600"/>
              <a:ext cx="858812" cy="1447485"/>
            </a:xfrm>
            <a:prstGeom prst="bentConnector4">
              <a:avLst>
                <a:gd name="adj1" fmla="val -26618"/>
                <a:gd name="adj2" fmla="val 9931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25" name="小波 24"/>
            <p:cNvSpPr/>
            <p:nvPr/>
          </p:nvSpPr>
          <p:spPr>
            <a:xfrm>
              <a:off x="2907770" y="3916366"/>
              <a:ext cx="3681229" cy="45719"/>
            </a:xfrm>
            <a:prstGeom prst="doubleWave">
              <a:avLst>
                <a:gd name="adj1" fmla="val 12500"/>
                <a:gd name="adj2" fmla="val 1505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35" name="ひし形 34"/>
            <p:cNvSpPr/>
            <p:nvPr/>
          </p:nvSpPr>
          <p:spPr>
            <a:xfrm>
              <a:off x="2902877" y="3316373"/>
              <a:ext cx="1769369" cy="457329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c</a:t>
              </a:r>
              <a:r>
                <a:rPr kumimoji="1"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md</a:t>
              </a:r>
            </a:p>
            <a:p>
              <a:pPr algn="ctr"/>
              <a:r>
                <a:rPr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0x01</a:t>
              </a:r>
              <a:endParaRPr kumimoji="1" lang="ja-JP" altLang="en-US" sz="120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4454666" y="2514600"/>
              <a:ext cx="444954" cy="276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>
                  <a:latin typeface="Osaka"/>
                  <a:ea typeface="Osaka"/>
                  <a:cs typeface="Osaka"/>
                </a:rPr>
                <a:t>Yes</a:t>
              </a:r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4454666" y="3256114"/>
              <a:ext cx="444954" cy="276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>
                  <a:latin typeface="Osaka"/>
                  <a:ea typeface="Osaka"/>
                  <a:cs typeface="Osaka"/>
                </a:rPr>
                <a:t>Yes</a:t>
              </a:r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1732776" y="4060705"/>
              <a:ext cx="444954" cy="276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>
                  <a:latin typeface="Osaka"/>
                  <a:ea typeface="Osaka"/>
                  <a:cs typeface="Osaka"/>
                </a:rPr>
                <a:t>Yes</a:t>
              </a:r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2159540" y="3673604"/>
              <a:ext cx="386644" cy="276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>
                  <a:latin typeface="Osaka"/>
                  <a:ea typeface="Osaka"/>
                  <a:cs typeface="Osaka"/>
                </a:rPr>
                <a:t>No</a:t>
              </a:r>
            </a:p>
          </p:txBody>
        </p:sp>
        <p:sp>
          <p:nvSpPr>
            <p:cNvPr id="119" name="テキスト ボックス 118"/>
            <p:cNvSpPr txBox="1"/>
            <p:nvPr/>
          </p:nvSpPr>
          <p:spPr>
            <a:xfrm>
              <a:off x="3261073" y="2979115"/>
              <a:ext cx="386644" cy="276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>
                  <a:latin typeface="Osaka"/>
                  <a:ea typeface="Osaka"/>
                  <a:cs typeface="Osaka"/>
                </a:rPr>
                <a:t>No</a:t>
              </a:r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3261073" y="3687504"/>
              <a:ext cx="386644" cy="276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>
                  <a:latin typeface="Osaka"/>
                  <a:ea typeface="Osaka"/>
                  <a:cs typeface="Osaka"/>
                </a:rPr>
                <a:t>No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1033993" y="1117598"/>
            <a:ext cx="2016123" cy="26511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Osaka"/>
                <a:ea typeface="Osaka"/>
                <a:cs typeface="Osaka"/>
              </a:rPr>
              <a:t>Source Code</a:t>
            </a:r>
            <a:endParaRPr kumimoji="1" lang="ja-JP" altLang="en-US" sz="1200">
              <a:latin typeface="Osaka"/>
              <a:ea typeface="Osaka"/>
              <a:cs typeface="Osak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037170" y="1739881"/>
            <a:ext cx="2016123" cy="26511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Osaka"/>
                <a:ea typeface="Osaka"/>
                <a:cs typeface="Osaka"/>
              </a:rPr>
              <a:t>LLVM IR</a:t>
            </a:r>
            <a:endParaRPr kumimoji="1" lang="ja-JP" altLang="en-US" sz="1200">
              <a:latin typeface="Osaka"/>
              <a:ea typeface="Osaka"/>
              <a:cs typeface="Osaka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033992" y="2830473"/>
            <a:ext cx="2016123" cy="26511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Osaka"/>
                <a:ea typeface="Osaka"/>
                <a:cs typeface="Osaka"/>
              </a:rPr>
              <a:t>Object Code</a:t>
            </a:r>
            <a:endParaRPr kumimoji="1" lang="ja-JP" altLang="en-US" sz="1200">
              <a:latin typeface="Osaka"/>
              <a:ea typeface="Osaka"/>
              <a:cs typeface="Osak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037170" y="2288361"/>
            <a:ext cx="2016123" cy="26511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Osaka"/>
                <a:ea typeface="Osaka"/>
                <a:cs typeface="Osaka"/>
              </a:rPr>
              <a:t>Assembly</a:t>
            </a:r>
            <a:endParaRPr kumimoji="1" lang="ja-JP" altLang="en-US" sz="1200">
              <a:latin typeface="Osaka"/>
              <a:ea typeface="Osaka"/>
              <a:cs typeface="Osaka"/>
            </a:endParaRPr>
          </a:p>
        </p:txBody>
      </p:sp>
      <p:cxnSp>
        <p:nvCxnSpPr>
          <p:cNvPr id="18" name="直線矢印コネクタ 17"/>
          <p:cNvCxnSpPr>
            <a:stCxn id="14" idx="2"/>
            <a:endCxn id="15" idx="0"/>
          </p:cNvCxnSpPr>
          <p:nvPr/>
        </p:nvCxnSpPr>
        <p:spPr>
          <a:xfrm rot="16200000" flipH="1">
            <a:off x="1865058" y="1559707"/>
            <a:ext cx="357170" cy="317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2"/>
            <a:endCxn id="17" idx="0"/>
          </p:cNvCxnSpPr>
          <p:nvPr/>
        </p:nvCxnSpPr>
        <p:spPr>
          <a:xfrm rot="5400000">
            <a:off x="1903549" y="2146677"/>
            <a:ext cx="283367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7" idx="2"/>
            <a:endCxn id="16" idx="0"/>
          </p:cNvCxnSpPr>
          <p:nvPr/>
        </p:nvCxnSpPr>
        <p:spPr>
          <a:xfrm rot="5400000">
            <a:off x="1905144" y="2690384"/>
            <a:ext cx="276999" cy="317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209800" y="2057400"/>
            <a:ext cx="13615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latin typeface="Osaka"/>
                <a:ea typeface="Osaka"/>
                <a:cs typeface="Osaka"/>
              </a:rPr>
              <a:t>LLVM Backend</a:t>
            </a:r>
            <a:endParaRPr kumimoji="1" lang="ja-JP" altLang="en-US" sz="1200">
              <a:latin typeface="Osaka"/>
              <a:ea typeface="Osaka"/>
              <a:cs typeface="Osak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177780" y="1462882"/>
            <a:ext cx="13935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latin typeface="Osaka"/>
                <a:ea typeface="Osaka"/>
                <a:cs typeface="Osaka"/>
              </a:rPr>
              <a:t>LLVM Frontend</a:t>
            </a:r>
            <a:endParaRPr kumimoji="1" lang="ja-JP" altLang="en-US" sz="1200">
              <a:latin typeface="Osaka"/>
              <a:ea typeface="Osaka"/>
              <a:cs typeface="Osak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77780" y="2553474"/>
            <a:ext cx="13935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200">
                <a:latin typeface="Osaka"/>
                <a:ea typeface="Osaka"/>
                <a:cs typeface="Osaka"/>
              </a:rPr>
              <a:t>Assembler</a:t>
            </a:r>
            <a:endParaRPr kumimoji="1" lang="ja-JP" altLang="en-US" sz="1200">
              <a:latin typeface="Osaka"/>
              <a:ea typeface="Osaka"/>
              <a:cs typeface="Osak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カギ線コネクタ 2"/>
          <p:cNvCxnSpPr>
            <a:stCxn id="11" idx="0"/>
          </p:cNvCxnSpPr>
          <p:nvPr/>
        </p:nvCxnSpPr>
        <p:spPr>
          <a:xfrm rot="16200000" flipH="1">
            <a:off x="2051951" y="1413987"/>
            <a:ext cx="1744192" cy="1828800"/>
          </a:xfrm>
          <a:prstGeom prst="bentConnector4">
            <a:avLst>
              <a:gd name="adj1" fmla="val 87720"/>
              <a:gd name="adj2" fmla="val 98956"/>
            </a:avLst>
          </a:prstGeom>
          <a:solidFill>
            <a:srgbClr val="FFFFFF"/>
          </a:solidFill>
          <a:ln w="317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3279648" y="1455498"/>
            <a:ext cx="2235200" cy="27526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rPr>
              <a:t>Source Code </a:t>
            </a:r>
            <a:r>
              <a:rPr lang="en-US" altLang="ja-JP" sz="1400" dirty="0" smtClean="0">
                <a:solidFill>
                  <a:schemeClr val="tx1"/>
                </a:solidFill>
                <a:latin typeface="Osaka"/>
                <a:ea typeface="Osaka"/>
                <a:cs typeface="Osaka"/>
              </a:rPr>
              <a:t>: m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Osaka"/>
                <a:ea typeface="Osaka"/>
                <a:cs typeface="Osaka"/>
              </a:rPr>
              <a:t>ain.c…</a:t>
            </a:r>
            <a:endParaRPr kumimoji="1" lang="ja-JP" altLang="en-US" sz="1400" dirty="0">
              <a:solidFill>
                <a:schemeClr val="tx1"/>
              </a:solidFill>
              <a:latin typeface="Osaka"/>
              <a:ea typeface="Osaka"/>
              <a:cs typeface="Osak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280443" y="4309136"/>
            <a:ext cx="2235200" cy="27526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  <a:latin typeface="Osaka"/>
                <a:ea typeface="Osaka"/>
                <a:cs typeface="Osaka"/>
              </a:rPr>
              <a:t>BinaryFile</a:t>
            </a:r>
            <a:r>
              <a:rPr lang="en-US" altLang="ja-JP" sz="1400" dirty="0">
                <a:solidFill>
                  <a:schemeClr val="tx1"/>
                </a:solidFill>
                <a:latin typeface="Osaka"/>
                <a:ea typeface="Osaka"/>
                <a:cs typeface="Osaka"/>
              </a:rPr>
              <a:t> : firmware.bin</a:t>
            </a:r>
            <a:endParaRPr kumimoji="1" lang="ja-JP" altLang="en-US" sz="1400" dirty="0">
              <a:solidFill>
                <a:schemeClr val="tx1"/>
              </a:solidFill>
              <a:latin typeface="Osaka"/>
              <a:ea typeface="Osaka"/>
              <a:cs typeface="Osak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782343" y="4308342"/>
            <a:ext cx="2235200" cy="27526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Osaka"/>
                <a:ea typeface="Osaka"/>
                <a:cs typeface="Osaka"/>
              </a:rPr>
              <a:t>firmware.data.bin</a:t>
            </a:r>
            <a:endParaRPr kumimoji="1" lang="ja-JP" altLang="en-US" sz="1400" dirty="0">
              <a:solidFill>
                <a:schemeClr val="tx1"/>
              </a:solidFill>
              <a:latin typeface="Osaka"/>
              <a:ea typeface="Osaka"/>
              <a:cs typeface="Osak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79648" y="3758885"/>
            <a:ext cx="2235200" cy="27526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rPr>
              <a:t>Assembly</a:t>
            </a:r>
            <a:r>
              <a:rPr lang="en-US" altLang="ja-JP" sz="1400" dirty="0" smtClean="0">
                <a:solidFill>
                  <a:schemeClr val="tx1"/>
                </a:solidFill>
                <a:latin typeface="Osaka"/>
                <a:ea typeface="Osaka"/>
                <a:cs typeface="Osaka"/>
              </a:rPr>
              <a:t> : firmware.S</a:t>
            </a:r>
            <a:endParaRPr kumimoji="1" lang="ja-JP" altLang="en-US" sz="1400" dirty="0">
              <a:solidFill>
                <a:schemeClr val="tx1"/>
              </a:solidFill>
              <a:latin typeface="Osaka"/>
              <a:ea typeface="Osaka"/>
              <a:cs typeface="Osak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782343" y="3758884"/>
            <a:ext cx="2235200" cy="27526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Osaka"/>
                <a:ea typeface="Osaka"/>
                <a:cs typeface="Osaka"/>
              </a:rPr>
              <a:t>firmware.data.S</a:t>
            </a:r>
            <a:endParaRPr kumimoji="1" lang="ja-JP" altLang="en-US" sz="1400" dirty="0">
              <a:solidFill>
                <a:schemeClr val="tx1"/>
              </a:solidFill>
              <a:latin typeface="Osaka"/>
              <a:ea typeface="Osaka"/>
              <a:cs typeface="Osak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278854" y="2594499"/>
            <a:ext cx="2235200" cy="27526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Osaka"/>
                <a:ea typeface="Osaka"/>
                <a:cs typeface="Osaka"/>
              </a:rPr>
              <a:t>firmware.tmp</a:t>
            </a:r>
            <a:endParaRPr kumimoji="1" lang="ja-JP" altLang="en-US" sz="1400" dirty="0">
              <a:solidFill>
                <a:schemeClr val="tx1"/>
              </a:solidFill>
              <a:latin typeface="Osaka"/>
              <a:ea typeface="Osaka"/>
              <a:cs typeface="Osak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279648" y="2043441"/>
            <a:ext cx="2235200" cy="27526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  <a:latin typeface="Osaka"/>
                <a:ea typeface="Osaka"/>
                <a:cs typeface="Osaka"/>
              </a:rPr>
              <a:t>LLVM IR </a:t>
            </a:r>
            <a:r>
              <a:rPr lang="en-US" altLang="ja-JP" sz="1400" dirty="0">
                <a:solidFill>
                  <a:schemeClr val="tx1"/>
                </a:solidFill>
                <a:latin typeface="Osaka"/>
                <a:ea typeface="Osaka"/>
                <a:cs typeface="Osaka"/>
              </a:rPr>
              <a:t>:firmware</a:t>
            </a:r>
            <a:r>
              <a:rPr lang="en-US" altLang="ja-JP" sz="1400" dirty="0" smtClean="0">
                <a:solidFill>
                  <a:schemeClr val="tx1"/>
                </a:solidFill>
                <a:latin typeface="Osaka"/>
                <a:ea typeface="Osaka"/>
                <a:cs typeface="Osaka"/>
              </a:rPr>
              <a:t>.bc</a:t>
            </a:r>
            <a:endParaRPr kumimoji="1" lang="ja-JP" altLang="en-US" sz="1400" dirty="0">
              <a:solidFill>
                <a:schemeClr val="tx1"/>
              </a:solidFill>
              <a:latin typeface="Osaka"/>
              <a:ea typeface="Osaka"/>
              <a:cs typeface="Osak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92047" y="1456291"/>
            <a:ext cx="2235200" cy="27526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Osaka"/>
                <a:ea typeface="Osaka"/>
                <a:cs typeface="Osaka"/>
              </a:rPr>
              <a:t>BootstrapCode</a:t>
            </a:r>
            <a:r>
              <a:rPr lang="en-US" altLang="ja-JP" sz="1400" dirty="0" smtClean="0">
                <a:solidFill>
                  <a:schemeClr val="tx1"/>
                </a:solidFill>
                <a:latin typeface="Osaka"/>
                <a:ea typeface="Osaka"/>
                <a:cs typeface="Osaka"/>
              </a:rPr>
              <a:t> : b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Osaka"/>
                <a:ea typeface="Osaka"/>
                <a:cs typeface="Osaka"/>
              </a:rPr>
              <a:t>oot.S</a:t>
            </a:r>
            <a:endParaRPr kumimoji="1" lang="ja-JP" altLang="en-US" sz="1400" dirty="0">
              <a:solidFill>
                <a:schemeClr val="tx1"/>
              </a:solidFill>
              <a:latin typeface="Osaka"/>
              <a:ea typeface="Osaka"/>
              <a:cs typeface="Osak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278854" y="3199689"/>
            <a:ext cx="2235200" cy="27526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Osaka"/>
                <a:ea typeface="Osaka"/>
                <a:cs typeface="Osaka"/>
              </a:rPr>
              <a:t>firmware</a:t>
            </a:r>
            <a:r>
              <a:rPr lang="en-US" altLang="ja-JP" sz="1400" dirty="0" smtClean="0">
                <a:solidFill>
                  <a:schemeClr val="tx1"/>
                </a:solidFill>
                <a:latin typeface="Osaka"/>
                <a:ea typeface="Osaka"/>
                <a:cs typeface="Osaka"/>
              </a:rPr>
              <a:t>.tmp.s</a:t>
            </a:r>
            <a:endParaRPr kumimoji="1" lang="ja-JP" altLang="en-US" sz="1400" dirty="0">
              <a:solidFill>
                <a:schemeClr val="tx1"/>
              </a:solidFill>
              <a:latin typeface="Osaka"/>
              <a:ea typeface="Osaka"/>
              <a:cs typeface="Osak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499394" y="4987593"/>
            <a:ext cx="7124700" cy="39568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Osaka"/>
                <a:ea typeface="Osaka"/>
                <a:cs typeface="Osaka"/>
              </a:rPr>
              <a:t>GPU micro controller</a:t>
            </a:r>
            <a:endParaRPr kumimoji="1" lang="ja-JP" altLang="en-US" sz="1400" dirty="0">
              <a:solidFill>
                <a:schemeClr val="tx1"/>
              </a:solidFill>
              <a:latin typeface="Osaka"/>
              <a:ea typeface="Osaka"/>
              <a:cs typeface="Osaka"/>
            </a:endParaRPr>
          </a:p>
        </p:txBody>
      </p:sp>
      <p:cxnSp>
        <p:nvCxnSpPr>
          <p:cNvPr id="14" name="カギ線コネクタ 13"/>
          <p:cNvCxnSpPr>
            <a:stCxn id="12" idx="2"/>
            <a:endCxn id="7" idx="0"/>
          </p:cNvCxnSpPr>
          <p:nvPr/>
        </p:nvCxnSpPr>
        <p:spPr>
          <a:xfrm rot="16200000" flipH="1">
            <a:off x="4254883" y="3616520"/>
            <a:ext cx="283936" cy="794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317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7" idx="2"/>
            <a:endCxn id="5" idx="0"/>
          </p:cNvCxnSpPr>
          <p:nvPr/>
        </p:nvCxnSpPr>
        <p:spPr>
          <a:xfrm rot="16200000" flipH="1">
            <a:off x="4260150" y="4171242"/>
            <a:ext cx="274991" cy="795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317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5" idx="2"/>
          </p:cNvCxnSpPr>
          <p:nvPr/>
        </p:nvCxnSpPr>
        <p:spPr>
          <a:xfrm rot="16200000" flipH="1">
            <a:off x="4196842" y="4785597"/>
            <a:ext cx="403197" cy="794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317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6" idx="2"/>
          </p:cNvCxnSpPr>
          <p:nvPr/>
        </p:nvCxnSpPr>
        <p:spPr>
          <a:xfrm rot="16200000" flipH="1">
            <a:off x="6698345" y="4785200"/>
            <a:ext cx="403991" cy="794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317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8" idx="2"/>
            <a:endCxn id="6" idx="0"/>
          </p:cNvCxnSpPr>
          <p:nvPr/>
        </p:nvCxnSpPr>
        <p:spPr>
          <a:xfrm rot="5400000">
            <a:off x="6762844" y="4171243"/>
            <a:ext cx="274198" cy="1588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317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stCxn id="9" idx="2"/>
            <a:endCxn id="8" idx="0"/>
          </p:cNvCxnSpPr>
          <p:nvPr/>
        </p:nvCxnSpPr>
        <p:spPr>
          <a:xfrm rot="16200000" flipH="1">
            <a:off x="5203636" y="2062576"/>
            <a:ext cx="889125" cy="2503489"/>
          </a:xfrm>
          <a:prstGeom prst="bentConnector3">
            <a:avLst>
              <a:gd name="adj1" fmla="val 13372"/>
            </a:avLst>
          </a:prstGeom>
          <a:solidFill>
            <a:srgbClr val="FFFFFF"/>
          </a:solidFill>
          <a:ln w="317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9" idx="2"/>
            <a:endCxn id="12" idx="0"/>
          </p:cNvCxnSpPr>
          <p:nvPr/>
        </p:nvCxnSpPr>
        <p:spPr>
          <a:xfrm rot="5400000">
            <a:off x="4231489" y="3034724"/>
            <a:ext cx="329930" cy="1588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317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10" idx="2"/>
            <a:endCxn id="9" idx="0"/>
          </p:cNvCxnSpPr>
          <p:nvPr/>
        </p:nvCxnSpPr>
        <p:spPr>
          <a:xfrm rot="5400000">
            <a:off x="4258952" y="2456203"/>
            <a:ext cx="275798" cy="794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317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4" idx="2"/>
            <a:endCxn id="10" idx="0"/>
          </p:cNvCxnSpPr>
          <p:nvPr/>
        </p:nvCxnSpPr>
        <p:spPr>
          <a:xfrm rot="5400000">
            <a:off x="4240907" y="1887099"/>
            <a:ext cx="312683" cy="1588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317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角丸四角形吹き出し 22"/>
          <p:cNvSpPr/>
          <p:nvPr/>
        </p:nvSpPr>
        <p:spPr>
          <a:xfrm>
            <a:off x="5781547" y="1731551"/>
            <a:ext cx="2235200" cy="275798"/>
          </a:xfrm>
          <a:prstGeom prst="wedgeRoundRectCallout">
            <a:avLst>
              <a:gd name="adj1" fmla="val -89384"/>
              <a:gd name="adj2" fmla="val 15026"/>
              <a:gd name="adj3" fmla="val 16667"/>
            </a:avLst>
          </a:prstGeom>
          <a:solidFill>
            <a:srgbClr val="FFFFFF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Osaka"/>
                <a:ea typeface="Osaka"/>
                <a:cs typeface="Osaka"/>
              </a:rPr>
              <a:t>Clang</a:t>
            </a:r>
            <a:endParaRPr lang="ja-JP" altLang="en-US" sz="1400" dirty="0">
              <a:solidFill>
                <a:schemeClr val="tx1"/>
              </a:solidFill>
              <a:latin typeface="Osaka"/>
              <a:ea typeface="Osaka"/>
              <a:cs typeface="Osaka"/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5781547" y="2318701"/>
            <a:ext cx="2235201" cy="275798"/>
          </a:xfrm>
          <a:prstGeom prst="wedgeRoundRectCallout">
            <a:avLst>
              <a:gd name="adj1" fmla="val -88248"/>
              <a:gd name="adj2" fmla="val 10421"/>
              <a:gd name="adj3" fmla="val 16667"/>
            </a:avLst>
          </a:prstGeom>
          <a:solidFill>
            <a:srgbClr val="FFFFFF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ja-JP" sz="1400" smtClean="0">
                <a:solidFill>
                  <a:schemeClr val="tx1"/>
                </a:solidFill>
                <a:latin typeface="Osaka"/>
                <a:ea typeface="Osaka"/>
                <a:cs typeface="Osaka"/>
              </a:rPr>
              <a:t>LLC with nvuc</a:t>
            </a:r>
            <a:endParaRPr lang="ja-JP" altLang="en-US" sz="1400" dirty="0">
              <a:solidFill>
                <a:schemeClr val="tx1"/>
              </a:solidFill>
              <a:latin typeface="Osaka"/>
              <a:ea typeface="Osaka"/>
              <a:cs typeface="Osaka"/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6389690" y="2681847"/>
            <a:ext cx="2234404" cy="246529"/>
          </a:xfrm>
          <a:prstGeom prst="wedgeRoundRectCallout">
            <a:avLst>
              <a:gd name="adj1" fmla="val -82363"/>
              <a:gd name="adj2" fmla="val 72064"/>
              <a:gd name="adj3" fmla="val 16667"/>
            </a:avLst>
          </a:prstGeom>
          <a:solidFill>
            <a:srgbClr val="FFFFFF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Osaka"/>
                <a:ea typeface="Osaka"/>
                <a:cs typeface="Osaka"/>
              </a:rPr>
              <a:t>LLVM to envyas</a:t>
            </a:r>
            <a:endParaRPr lang="ja-JP" altLang="en-US" sz="1400" dirty="0">
              <a:solidFill>
                <a:schemeClr val="tx1"/>
              </a:solidFill>
              <a:latin typeface="Osaka"/>
              <a:ea typeface="Osaka"/>
              <a:cs typeface="Osaka"/>
            </a:endParaRPr>
          </a:p>
        </p:txBody>
      </p:sp>
      <p:sp>
        <p:nvSpPr>
          <p:cNvPr id="26" name="角丸四角形吹き出し 25"/>
          <p:cNvSpPr/>
          <p:nvPr/>
        </p:nvSpPr>
        <p:spPr>
          <a:xfrm>
            <a:off x="8016748" y="4034144"/>
            <a:ext cx="1127252" cy="274992"/>
          </a:xfrm>
          <a:prstGeom prst="wedgeRoundRectCallout">
            <a:avLst>
              <a:gd name="adj1" fmla="val -124903"/>
              <a:gd name="adj2" fmla="val 10260"/>
              <a:gd name="adj3" fmla="val 16667"/>
            </a:avLst>
          </a:prstGeom>
          <a:solidFill>
            <a:srgbClr val="FFFFFF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Osaka"/>
                <a:ea typeface="Osaka"/>
                <a:cs typeface="Osaka"/>
              </a:rPr>
              <a:t>hex to bin</a:t>
            </a:r>
            <a:endParaRPr lang="ja-JP" altLang="en-US" sz="1400" dirty="0">
              <a:solidFill>
                <a:schemeClr val="tx1"/>
              </a:solidFill>
              <a:latin typeface="Osaka"/>
              <a:ea typeface="Osaka"/>
              <a:cs typeface="Osaka"/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2295144" y="3060727"/>
            <a:ext cx="873252" cy="275798"/>
          </a:xfrm>
          <a:prstGeom prst="wedgeRoundRectCallout">
            <a:avLst>
              <a:gd name="adj1" fmla="val 90365"/>
              <a:gd name="adj2" fmla="val -45734"/>
              <a:gd name="adj3" fmla="val 16667"/>
            </a:avLst>
          </a:prstGeom>
          <a:solidFill>
            <a:srgbClr val="FFFFFF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Osaka"/>
                <a:ea typeface="Osaka"/>
                <a:cs typeface="Osaka"/>
              </a:rPr>
              <a:t>union</a:t>
            </a:r>
            <a:endParaRPr lang="ja-JP" altLang="en-US" sz="1400" dirty="0">
              <a:solidFill>
                <a:schemeClr val="tx1"/>
              </a:solidFill>
              <a:latin typeface="Osaka"/>
              <a:ea typeface="Osaka"/>
              <a:cs typeface="Osaka"/>
            </a:endParaRPr>
          </a:p>
        </p:txBody>
      </p:sp>
      <p:sp>
        <p:nvSpPr>
          <p:cNvPr id="28" name="角丸四角形吹き出し 27"/>
          <p:cNvSpPr/>
          <p:nvPr/>
        </p:nvSpPr>
        <p:spPr>
          <a:xfrm>
            <a:off x="2295144" y="4034938"/>
            <a:ext cx="873252" cy="275798"/>
          </a:xfrm>
          <a:prstGeom prst="wedgeRoundRectCallout">
            <a:avLst>
              <a:gd name="adj1" fmla="val 128177"/>
              <a:gd name="adj2" fmla="val 12217"/>
              <a:gd name="adj3" fmla="val 16667"/>
            </a:avLst>
          </a:prstGeom>
          <a:solidFill>
            <a:srgbClr val="FFFFFF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Osaka"/>
                <a:ea typeface="Osaka"/>
                <a:cs typeface="Osaka"/>
              </a:rPr>
              <a:t>envyas</a:t>
            </a:r>
            <a:endParaRPr lang="ja-JP" altLang="en-US" sz="1400" dirty="0">
              <a:solidFill>
                <a:schemeClr val="tx1"/>
              </a:solidFill>
              <a:latin typeface="Osaka"/>
              <a:ea typeface="Osaka"/>
              <a:cs typeface="Osaka"/>
            </a:endParaRPr>
          </a:p>
        </p:txBody>
      </p:sp>
      <p:sp>
        <p:nvSpPr>
          <p:cNvPr id="29" name="角丸四角形吹き出し 28"/>
          <p:cNvSpPr/>
          <p:nvPr/>
        </p:nvSpPr>
        <p:spPr>
          <a:xfrm>
            <a:off x="477621" y="4419600"/>
            <a:ext cx="2690775" cy="497969"/>
          </a:xfrm>
          <a:prstGeom prst="wedgeRoundRectCallout">
            <a:avLst>
              <a:gd name="adj1" fmla="val 89072"/>
              <a:gd name="adj2" fmla="val 40525"/>
              <a:gd name="adj3" fmla="val 16667"/>
            </a:avLst>
          </a:prstGeom>
          <a:solidFill>
            <a:srgbClr val="FFFFFF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Osaka"/>
                <a:ea typeface="Osaka"/>
                <a:cs typeface="Osaka"/>
              </a:rPr>
              <a:t>Device driver or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Osaka"/>
                <a:ea typeface="Osaka"/>
                <a:cs typeface="Osaka"/>
              </a:rPr>
              <a:t> Debbug support tools</a:t>
            </a:r>
            <a:endParaRPr lang="ja-JP" altLang="en-US" sz="1400" dirty="0">
              <a:solidFill>
                <a:schemeClr val="tx1"/>
              </a:solidFill>
              <a:latin typeface="Osaka"/>
              <a:ea typeface="Osaka"/>
              <a:cs typeface="Osak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図形グループ 66"/>
          <p:cNvGrpSpPr/>
          <p:nvPr/>
        </p:nvGrpSpPr>
        <p:grpSpPr>
          <a:xfrm>
            <a:off x="1018242" y="570463"/>
            <a:ext cx="2250686" cy="3693670"/>
            <a:chOff x="3268928" y="691976"/>
            <a:chExt cx="2250686" cy="3693670"/>
          </a:xfrm>
        </p:grpSpPr>
        <p:sp>
          <p:nvSpPr>
            <p:cNvPr id="4" name="正方形/長方形 3"/>
            <p:cNvSpPr/>
            <p:nvPr/>
          </p:nvSpPr>
          <p:spPr>
            <a:xfrm>
              <a:off x="3283620" y="1279920"/>
              <a:ext cx="2235200" cy="27526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Write Firmware </a:t>
              </a:r>
              <a:endParaRPr kumimoji="1" lang="ja-JP" altLang="en-US" sz="1200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284414" y="2417298"/>
              <a:ext cx="2235200" cy="27526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Send CMD,DATA</a:t>
              </a:r>
              <a:endParaRPr kumimoji="1" lang="ja-JP" altLang="en-US" sz="1200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cxnSp>
          <p:nvCxnSpPr>
            <p:cNvPr id="21" name="カギ線コネクタ 20"/>
            <p:cNvCxnSpPr>
              <a:endCxn id="30" idx="0"/>
            </p:cNvCxnSpPr>
            <p:nvPr/>
          </p:nvCxnSpPr>
          <p:spPr>
            <a:xfrm rot="5400000">
              <a:off x="4258953" y="2828471"/>
              <a:ext cx="275798" cy="3971"/>
            </a:xfrm>
            <a:prstGeom prst="bentConnector3">
              <a:avLst>
                <a:gd name="adj1" fmla="val 50000"/>
              </a:avLst>
            </a:prstGeom>
            <a:solidFill>
              <a:srgbClr val="FFFFFF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カギ線コネクタ 21"/>
            <p:cNvCxnSpPr/>
            <p:nvPr/>
          </p:nvCxnSpPr>
          <p:spPr>
            <a:xfrm rot="5400000">
              <a:off x="4242495" y="1122784"/>
              <a:ext cx="312683" cy="1588"/>
            </a:xfrm>
            <a:prstGeom prst="bentConnector3">
              <a:avLst>
                <a:gd name="adj1" fmla="val 50000"/>
              </a:avLst>
            </a:prstGeom>
            <a:solidFill>
              <a:srgbClr val="FFFFFF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正方形/長方形 29"/>
            <p:cNvSpPr/>
            <p:nvPr/>
          </p:nvSpPr>
          <p:spPr>
            <a:xfrm>
              <a:off x="3277266" y="2968355"/>
              <a:ext cx="2235200" cy="27526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Read Register</a:t>
              </a:r>
              <a:endParaRPr kumimoji="1" lang="ja-JP" altLang="en-US" sz="1200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31" name="角丸四角形 30"/>
            <p:cNvSpPr/>
            <p:nvPr/>
          </p:nvSpPr>
          <p:spPr>
            <a:xfrm>
              <a:off x="3278854" y="691976"/>
              <a:ext cx="2234406" cy="27526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Start Loader</a:t>
              </a:r>
              <a:endParaRPr kumimoji="1" lang="ja-JP" altLang="en-US" sz="1200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cxnSp>
          <p:nvCxnSpPr>
            <p:cNvPr id="32" name="カギ線コネクタ 31"/>
            <p:cNvCxnSpPr>
              <a:stCxn id="4" idx="2"/>
              <a:endCxn id="35" idx="3"/>
            </p:cNvCxnSpPr>
            <p:nvPr/>
          </p:nvCxnSpPr>
          <p:spPr>
            <a:xfrm rot="5400000">
              <a:off x="4263590" y="1692810"/>
              <a:ext cx="275260" cy="1588"/>
            </a:xfrm>
            <a:prstGeom prst="bentConnector3">
              <a:avLst>
                <a:gd name="adj1" fmla="val 50000"/>
              </a:avLst>
            </a:prstGeom>
            <a:solidFill>
              <a:srgbClr val="FFFFFF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片側の 2 つの角を切り取った四角形 34"/>
            <p:cNvSpPr/>
            <p:nvPr/>
          </p:nvSpPr>
          <p:spPr>
            <a:xfrm>
              <a:off x="3283620" y="1830440"/>
              <a:ext cx="2235200" cy="275260"/>
            </a:xfrm>
            <a:prstGeom prst="snip2SameRect">
              <a:avLst>
                <a:gd name="adj1" fmla="val 50000"/>
                <a:gd name="adj2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ja-JP" sz="120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Done?</a:t>
              </a:r>
              <a:endParaRPr lang="ja-JP" altLang="en-US" sz="120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38" name="片側の 2 つの角を切り取った四角形 37"/>
            <p:cNvSpPr/>
            <p:nvPr/>
          </p:nvSpPr>
          <p:spPr>
            <a:xfrm rot="10800000">
              <a:off x="3277266" y="3506570"/>
              <a:ext cx="2226068" cy="275260"/>
            </a:xfrm>
            <a:prstGeom prst="snip2SameRect">
              <a:avLst>
                <a:gd name="adj1" fmla="val 50000"/>
                <a:gd name="adj2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ja-JP" sz="1200">
                  <a:solidFill>
                    <a:srgbClr val="000000"/>
                  </a:solidFill>
                  <a:latin typeface="Osaka"/>
                  <a:ea typeface="Osaka"/>
                  <a:cs typeface="Osaka"/>
                </a:rPr>
                <a:t>Done?</a:t>
              </a:r>
              <a:endParaRPr lang="ja-JP" altLang="en-US" sz="1200">
                <a:solidFill>
                  <a:srgbClr val="000000"/>
                </a:solidFill>
                <a:latin typeface="Osaka"/>
                <a:ea typeface="Osaka"/>
                <a:cs typeface="Osaka"/>
              </a:endParaRPr>
            </a:p>
          </p:txBody>
        </p:sp>
        <p:cxnSp>
          <p:nvCxnSpPr>
            <p:cNvPr id="42" name="カギ線コネクタ 41"/>
            <p:cNvCxnSpPr>
              <a:stCxn id="30" idx="2"/>
              <a:endCxn id="38" idx="1"/>
            </p:cNvCxnSpPr>
            <p:nvPr/>
          </p:nvCxnSpPr>
          <p:spPr>
            <a:xfrm rot="5400000">
              <a:off x="4261106" y="3372809"/>
              <a:ext cx="262955" cy="4566"/>
            </a:xfrm>
            <a:prstGeom prst="bentConnector3">
              <a:avLst>
                <a:gd name="adj1" fmla="val 50000"/>
              </a:avLst>
            </a:prstGeom>
            <a:solidFill>
              <a:srgbClr val="FFFFFF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カギ線コネクタ 52"/>
            <p:cNvCxnSpPr>
              <a:endCxn id="10" idx="0"/>
            </p:cNvCxnSpPr>
            <p:nvPr/>
          </p:nvCxnSpPr>
          <p:spPr>
            <a:xfrm rot="5400000">
              <a:off x="4247009" y="2260705"/>
              <a:ext cx="311598" cy="1588"/>
            </a:xfrm>
            <a:prstGeom prst="bentConnector3">
              <a:avLst>
                <a:gd name="adj1" fmla="val 50000"/>
              </a:avLst>
            </a:prstGeom>
            <a:solidFill>
              <a:srgbClr val="FFFFFF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角丸四角形 55"/>
            <p:cNvSpPr/>
            <p:nvPr/>
          </p:nvSpPr>
          <p:spPr>
            <a:xfrm>
              <a:off x="3268928" y="4110386"/>
              <a:ext cx="2234406" cy="27526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End </a:t>
              </a:r>
              <a:endParaRPr kumimoji="1" lang="ja-JP" altLang="en-US" sz="1200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cxnSp>
          <p:nvCxnSpPr>
            <p:cNvPr id="57" name="カギ線コネクタ 56"/>
            <p:cNvCxnSpPr>
              <a:stCxn id="38" idx="3"/>
              <a:endCxn id="56" idx="0"/>
            </p:cNvCxnSpPr>
            <p:nvPr/>
          </p:nvCxnSpPr>
          <p:spPr>
            <a:xfrm rot="5400000">
              <a:off x="4223938" y="3944024"/>
              <a:ext cx="328556" cy="4169"/>
            </a:xfrm>
            <a:prstGeom prst="bentConnector3">
              <a:avLst>
                <a:gd name="adj1" fmla="val 50000"/>
              </a:avLst>
            </a:prstGeom>
            <a:solidFill>
              <a:srgbClr val="FFFFFF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図形グループ 124"/>
          <p:cNvGrpSpPr/>
          <p:nvPr/>
        </p:nvGrpSpPr>
        <p:grpSpPr>
          <a:xfrm>
            <a:off x="4891919" y="581759"/>
            <a:ext cx="2436860" cy="3430716"/>
            <a:chOff x="4891919" y="581759"/>
            <a:chExt cx="2436860" cy="3430716"/>
          </a:xfrm>
        </p:grpSpPr>
        <p:sp>
          <p:nvSpPr>
            <p:cNvPr id="17" name="正方形/長方形 16"/>
            <p:cNvSpPr/>
            <p:nvPr/>
          </p:nvSpPr>
          <p:spPr>
            <a:xfrm>
              <a:off x="4900257" y="1158407"/>
              <a:ext cx="2235200" cy="27526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Write Firmware </a:t>
              </a:r>
              <a:endParaRPr kumimoji="1" lang="ja-JP" altLang="en-US" sz="1200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900257" y="1757355"/>
              <a:ext cx="2243936" cy="27526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Send CMD,DATA</a:t>
              </a:r>
              <a:endParaRPr kumimoji="1" lang="ja-JP" altLang="en-US" sz="1200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cxnSp>
          <p:nvCxnSpPr>
            <p:cNvPr id="19" name="カギ線コネクタ 18"/>
            <p:cNvCxnSpPr>
              <a:endCxn id="23" idx="0"/>
            </p:cNvCxnSpPr>
            <p:nvPr/>
          </p:nvCxnSpPr>
          <p:spPr>
            <a:xfrm rot="16200000" flipH="1">
              <a:off x="5884128" y="2170315"/>
              <a:ext cx="275798" cy="396"/>
            </a:xfrm>
            <a:prstGeom prst="bentConnector3">
              <a:avLst>
                <a:gd name="adj1" fmla="val 50000"/>
              </a:avLst>
            </a:prstGeom>
            <a:solidFill>
              <a:srgbClr val="FFFFFF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カギ線コネクタ 19"/>
            <p:cNvCxnSpPr>
              <a:stCxn id="24" idx="2"/>
              <a:endCxn id="17" idx="0"/>
            </p:cNvCxnSpPr>
            <p:nvPr/>
          </p:nvCxnSpPr>
          <p:spPr>
            <a:xfrm rot="5400000">
              <a:off x="5867263" y="1007614"/>
              <a:ext cx="301388" cy="199"/>
            </a:xfrm>
            <a:prstGeom prst="bentConnector3">
              <a:avLst>
                <a:gd name="adj1" fmla="val 50000"/>
              </a:avLst>
            </a:prstGeom>
            <a:solidFill>
              <a:srgbClr val="FFFFFF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正方形/長方形 22"/>
            <p:cNvSpPr/>
            <p:nvPr/>
          </p:nvSpPr>
          <p:spPr>
            <a:xfrm>
              <a:off x="4900257" y="2308412"/>
              <a:ext cx="2243935" cy="27526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Read Register</a:t>
              </a:r>
              <a:endParaRPr kumimoji="1" lang="ja-JP" altLang="en-US" sz="1200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4891919" y="581759"/>
              <a:ext cx="2252274" cy="27526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Start Loader</a:t>
              </a:r>
              <a:endParaRPr kumimoji="1" lang="ja-JP" altLang="en-US" sz="1200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cxnSp>
          <p:nvCxnSpPr>
            <p:cNvPr id="25" name="カギ線コネクタ 24"/>
            <p:cNvCxnSpPr>
              <a:stCxn id="17" idx="2"/>
              <a:endCxn id="18" idx="0"/>
            </p:cNvCxnSpPr>
            <p:nvPr/>
          </p:nvCxnSpPr>
          <p:spPr>
            <a:xfrm rot="16200000" flipH="1">
              <a:off x="5858197" y="1593327"/>
              <a:ext cx="323688" cy="4368"/>
            </a:xfrm>
            <a:prstGeom prst="bentConnector3">
              <a:avLst>
                <a:gd name="adj1" fmla="val 50000"/>
              </a:avLst>
            </a:prstGeom>
            <a:solidFill>
              <a:srgbClr val="FFFFFF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角丸四角形 32"/>
            <p:cNvSpPr/>
            <p:nvPr/>
          </p:nvSpPr>
          <p:spPr>
            <a:xfrm>
              <a:off x="4900257" y="3737215"/>
              <a:ext cx="2243936" cy="27526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  <a:latin typeface="Osaka"/>
                  <a:ea typeface="Osaka"/>
                  <a:cs typeface="Osaka"/>
                </a:rPr>
                <a:t>End </a:t>
              </a:r>
              <a:endParaRPr kumimoji="1" lang="ja-JP" altLang="en-US" sz="1200" dirty="0">
                <a:solidFill>
                  <a:schemeClr val="tx1"/>
                </a:solidFill>
                <a:latin typeface="Osaka"/>
                <a:ea typeface="Osaka"/>
                <a:cs typeface="Osaka"/>
              </a:endParaRPr>
            </a:p>
          </p:txBody>
        </p:sp>
        <p:cxnSp>
          <p:nvCxnSpPr>
            <p:cNvPr id="34" name="カギ線コネクタ 33"/>
            <p:cNvCxnSpPr>
              <a:stCxn id="41" idx="2"/>
              <a:endCxn id="33" idx="0"/>
            </p:cNvCxnSpPr>
            <p:nvPr/>
          </p:nvCxnSpPr>
          <p:spPr>
            <a:xfrm rot="5400000">
              <a:off x="5851794" y="3566783"/>
              <a:ext cx="340863" cy="1588"/>
            </a:xfrm>
            <a:prstGeom prst="bentConnector3">
              <a:avLst>
                <a:gd name="adj1" fmla="val 50000"/>
              </a:avLst>
            </a:prstGeom>
            <a:solidFill>
              <a:srgbClr val="FFFFFF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フローチャート: 判断 40"/>
            <p:cNvSpPr/>
            <p:nvPr/>
          </p:nvSpPr>
          <p:spPr>
            <a:xfrm>
              <a:off x="4900257" y="2858138"/>
              <a:ext cx="2243936" cy="538214"/>
            </a:xfrm>
            <a:prstGeom prst="flowChartDecision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>
                  <a:latin typeface="Osaka"/>
                  <a:ea typeface="Osaka"/>
                  <a:cs typeface="Osaka"/>
                </a:rPr>
                <a:t>Done?</a:t>
              </a:r>
              <a:endParaRPr kumimoji="1" lang="ja-JP" altLang="en-US" sz="1200">
                <a:latin typeface="Osaka"/>
                <a:ea typeface="Osaka"/>
                <a:cs typeface="Osaka"/>
              </a:endParaRPr>
            </a:p>
          </p:txBody>
        </p:sp>
        <p:cxnSp>
          <p:nvCxnSpPr>
            <p:cNvPr id="44" name="カギ線コネクタ 43"/>
            <p:cNvCxnSpPr>
              <a:stCxn id="23" idx="2"/>
              <a:endCxn id="41" idx="0"/>
            </p:cNvCxnSpPr>
            <p:nvPr/>
          </p:nvCxnSpPr>
          <p:spPr>
            <a:xfrm rot="5400000">
              <a:off x="5884992" y="2720905"/>
              <a:ext cx="274466" cy="1588"/>
            </a:xfrm>
            <a:prstGeom prst="bentConnector3">
              <a:avLst>
                <a:gd name="adj1" fmla="val 50000"/>
              </a:avLst>
            </a:prstGeom>
            <a:solidFill>
              <a:srgbClr val="FFFFFF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カギ線コネクタ 63"/>
            <p:cNvCxnSpPr>
              <a:stCxn id="41" idx="3"/>
            </p:cNvCxnSpPr>
            <p:nvPr/>
          </p:nvCxnSpPr>
          <p:spPr>
            <a:xfrm flipH="1" flipV="1">
              <a:off x="6023019" y="1585353"/>
              <a:ext cx="1121174" cy="1541892"/>
            </a:xfrm>
            <a:prstGeom prst="bentConnector4">
              <a:avLst>
                <a:gd name="adj1" fmla="val -20389"/>
                <a:gd name="adj2" fmla="val 100264"/>
              </a:avLst>
            </a:prstGeom>
            <a:solidFill>
              <a:srgbClr val="FFFFFF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/>
            <p:cNvSpPr txBox="1"/>
            <p:nvPr/>
          </p:nvSpPr>
          <p:spPr>
            <a:xfrm>
              <a:off x="6942135" y="2850246"/>
              <a:ext cx="386644" cy="276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>
                  <a:latin typeface="Osaka"/>
                  <a:ea typeface="Osaka"/>
                  <a:cs typeface="Osaka"/>
                </a:rPr>
                <a:t>No</a:t>
              </a:r>
              <a:endParaRPr kumimoji="1" lang="ja-JP" altLang="en-US" sz="1200">
                <a:latin typeface="Osaka"/>
                <a:ea typeface="Osaka"/>
                <a:cs typeface="Osaka"/>
              </a:endParaRPr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6022622" y="3394614"/>
              <a:ext cx="444954" cy="276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>
                  <a:latin typeface="Osaka"/>
                  <a:ea typeface="Osaka"/>
                  <a:cs typeface="Osaka"/>
                </a:rPr>
                <a:t>Yes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図形グループ 62"/>
          <p:cNvGrpSpPr/>
          <p:nvPr/>
        </p:nvGrpSpPr>
        <p:grpSpPr>
          <a:xfrm>
            <a:off x="660390" y="2432278"/>
            <a:ext cx="5877513" cy="3772405"/>
            <a:chOff x="660390" y="2432278"/>
            <a:chExt cx="5877513" cy="3772405"/>
          </a:xfrm>
        </p:grpSpPr>
        <p:sp>
          <p:nvSpPr>
            <p:cNvPr id="10" name="角丸四角形 9"/>
            <p:cNvSpPr/>
            <p:nvPr/>
          </p:nvSpPr>
          <p:spPr>
            <a:xfrm>
              <a:off x="2183616" y="2774467"/>
              <a:ext cx="2474625" cy="3430216"/>
            </a:xfrm>
            <a:prstGeom prst="roundRect">
              <a:avLst>
                <a:gd name="adj" fmla="val 4869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2433329" y="2982743"/>
              <a:ext cx="1943100" cy="3429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/>
                <a:t>Control flow analysis</a:t>
              </a:r>
              <a:endParaRPr kumimoji="1" lang="ja-JP" altLang="en-US" sz="160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436507" y="3622911"/>
              <a:ext cx="1943100" cy="3429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Optimization</a:t>
              </a:r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436507" y="4989749"/>
              <a:ext cx="1943100" cy="3429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Register allocation</a:t>
              </a:r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433330" y="4303949"/>
              <a:ext cx="1943100" cy="3429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/>
                <a:t>Instruction Selection</a:t>
              </a:r>
              <a:endParaRPr kumimoji="1" lang="ja-JP" altLang="en-US" sz="1600"/>
            </a:p>
          </p:txBody>
        </p:sp>
        <p:cxnSp>
          <p:nvCxnSpPr>
            <p:cNvPr id="7" name="直線矢印コネクタ 6"/>
            <p:cNvCxnSpPr>
              <a:stCxn id="3" idx="2"/>
              <a:endCxn id="4" idx="0"/>
            </p:cNvCxnSpPr>
            <p:nvPr/>
          </p:nvCxnSpPr>
          <p:spPr>
            <a:xfrm rot="16200000" flipH="1">
              <a:off x="3257834" y="3472688"/>
              <a:ext cx="297268" cy="3178"/>
            </a:xfrm>
            <a:prstGeom prst="straightConnector1">
              <a:avLst/>
            </a:prstGeom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endCxn id="6" idx="0"/>
            </p:cNvCxnSpPr>
            <p:nvPr/>
          </p:nvCxnSpPr>
          <p:spPr>
            <a:xfrm rot="5400000">
              <a:off x="3237003" y="4133689"/>
              <a:ext cx="338138" cy="2383"/>
            </a:xfrm>
            <a:prstGeom prst="straightConnector1">
              <a:avLst/>
            </a:prstGeom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endCxn id="5" idx="0"/>
            </p:cNvCxnSpPr>
            <p:nvPr/>
          </p:nvCxnSpPr>
          <p:spPr>
            <a:xfrm rot="16200000" flipH="1">
              <a:off x="3235018" y="4816710"/>
              <a:ext cx="342900" cy="3177"/>
            </a:xfrm>
            <a:prstGeom prst="straightConnector1">
              <a:avLst/>
            </a:prstGeom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2933521" y="2554069"/>
              <a:ext cx="942715" cy="3429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llc</a:t>
              </a:r>
              <a:endParaRPr kumimoji="1" lang="ja-JP" altLang="en-US"/>
            </a:p>
          </p:txBody>
        </p:sp>
        <p:grpSp>
          <p:nvGrpSpPr>
            <p:cNvPr id="39" name="図形グループ 38"/>
            <p:cNvGrpSpPr/>
            <p:nvPr/>
          </p:nvGrpSpPr>
          <p:grpSpPr>
            <a:xfrm>
              <a:off x="5071626" y="2432278"/>
              <a:ext cx="1466277" cy="1871672"/>
              <a:chOff x="6518984" y="4908955"/>
              <a:chExt cx="1466277" cy="2012557"/>
            </a:xfrm>
          </p:grpSpPr>
          <p:sp>
            <p:nvSpPr>
              <p:cNvPr id="17" name="角丸四角形 16"/>
              <p:cNvSpPr/>
              <p:nvPr/>
            </p:nvSpPr>
            <p:spPr>
              <a:xfrm>
                <a:off x="6518984" y="5039913"/>
                <a:ext cx="1466277" cy="1881599"/>
              </a:xfrm>
              <a:prstGeom prst="roundRect">
                <a:avLst>
                  <a:gd name="adj" fmla="val 7706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6768697" y="5288681"/>
                <a:ext cx="985772" cy="261911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/>
                  <a:t>MIPS</a:t>
                </a:r>
                <a:endParaRPr kumimoji="1" lang="ja-JP" altLang="en-US" sz="1400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6775052" y="5639830"/>
                <a:ext cx="982594" cy="261911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/>
                  <a:t>X86</a:t>
                </a:r>
                <a:endParaRPr kumimoji="1" lang="ja-JP" altLang="en-US" sz="1400"/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6771875" y="6032696"/>
                <a:ext cx="985771" cy="261911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/>
                  <a:t>SPARC</a:t>
                </a:r>
                <a:endParaRPr kumimoji="1" lang="ja-JP" altLang="en-US" sz="1400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6768697" y="4908955"/>
                <a:ext cx="985771" cy="261911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/>
                  <a:t>Target Machine</a:t>
                </a:r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6775052" y="6557920"/>
                <a:ext cx="985771" cy="261912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/>
                  <a:t>※nvfc</a:t>
                </a:r>
                <a:endParaRPr kumimoji="1" lang="ja-JP" altLang="en-US" sz="140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 rot="5400000">
                <a:off x="7016027" y="6428959"/>
                <a:ext cx="5309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800"/>
                  <a:t>・・・</a:t>
                </a:r>
              </a:p>
            </p:txBody>
          </p:sp>
        </p:grpSp>
        <p:sp>
          <p:nvSpPr>
            <p:cNvPr id="37" name="正方形/長方形 36"/>
            <p:cNvSpPr/>
            <p:nvPr/>
          </p:nvSpPr>
          <p:spPr>
            <a:xfrm>
              <a:off x="2436507" y="5675549"/>
              <a:ext cx="1943100" cy="3429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Code generation</a:t>
              </a:r>
              <a:endParaRPr kumimoji="1" lang="ja-JP" altLang="en-US"/>
            </a:p>
          </p:txBody>
        </p:sp>
        <p:cxnSp>
          <p:nvCxnSpPr>
            <p:cNvPr id="38" name="直線矢印コネクタ 37"/>
            <p:cNvCxnSpPr>
              <a:endCxn id="37" idx="0"/>
            </p:cNvCxnSpPr>
            <p:nvPr/>
          </p:nvCxnSpPr>
          <p:spPr>
            <a:xfrm rot="16200000" flipH="1">
              <a:off x="3235018" y="5502510"/>
              <a:ext cx="342900" cy="3177"/>
            </a:xfrm>
            <a:prstGeom prst="straightConnector1">
              <a:avLst/>
            </a:prstGeom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>
              <a:stCxn id="17" idx="2"/>
              <a:endCxn id="6" idx="3"/>
            </p:cNvCxnSpPr>
            <p:nvPr/>
          </p:nvCxnSpPr>
          <p:spPr>
            <a:xfrm rot="5400000">
              <a:off x="5004874" y="3675508"/>
              <a:ext cx="171448" cy="1428335"/>
            </a:xfrm>
            <a:prstGeom prst="bentConnector2">
              <a:avLst/>
            </a:prstGeom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/>
            <p:nvPr/>
          </p:nvCxnSpPr>
          <p:spPr>
            <a:xfrm flipV="1">
              <a:off x="4379611" y="5827949"/>
              <a:ext cx="692016" cy="2"/>
            </a:xfrm>
            <a:prstGeom prst="straightConnector1">
              <a:avLst/>
            </a:prstGeom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>
              <a:stCxn id="55" idx="2"/>
              <a:endCxn id="3" idx="1"/>
            </p:cNvCxnSpPr>
            <p:nvPr/>
          </p:nvCxnSpPr>
          <p:spPr>
            <a:xfrm rot="16200000" flipH="1">
              <a:off x="1796631" y="2517494"/>
              <a:ext cx="120739" cy="1152657"/>
            </a:xfrm>
            <a:prstGeom prst="bentConnector2">
              <a:avLst/>
            </a:prstGeom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5" name="角丸四角形 54"/>
            <p:cNvSpPr/>
            <p:nvPr/>
          </p:nvSpPr>
          <p:spPr>
            <a:xfrm>
              <a:off x="660390" y="2603017"/>
              <a:ext cx="1240564" cy="43043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LLVM IR</a:t>
              </a:r>
              <a:endParaRPr kumimoji="1" lang="ja-JP" altLang="en-US"/>
            </a:p>
          </p:txBody>
        </p:sp>
        <p:sp>
          <p:nvSpPr>
            <p:cNvPr id="57" name="角丸四角形 56"/>
            <p:cNvSpPr/>
            <p:nvPr/>
          </p:nvSpPr>
          <p:spPr>
            <a:xfrm>
              <a:off x="5029178" y="5588012"/>
              <a:ext cx="1508725" cy="43043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Assembly</a:t>
              </a:r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161487" y="1628334"/>
            <a:ext cx="5264687" cy="20408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ja-JP" sz="1600">
                <a:solidFill>
                  <a:schemeClr val="tx1"/>
                </a:solidFill>
                <a:effectLst/>
                <a:latin typeface="Century"/>
                <a:cs typeface="Century"/>
              </a:rPr>
              <a:t> define i32 @nv_rd32(i32 %reg) nounwind {</a:t>
            </a:r>
          </a:p>
          <a:p>
            <a:pPr>
              <a:buNone/>
            </a:pPr>
            <a:r>
              <a:rPr lang="en-US" altLang="ja-JP" sz="1600">
                <a:solidFill>
                  <a:schemeClr val="tx1"/>
                </a:solidFill>
                <a:effectLst/>
                <a:latin typeface="Century"/>
                <a:cs typeface="Century"/>
              </a:rPr>
              <a:t>   %1 = or i32 %reg, -2147483648</a:t>
            </a:r>
          </a:p>
          <a:p>
            <a:pPr>
              <a:buNone/>
            </a:pPr>
            <a:r>
              <a:rPr lang="en-US" altLang="ja-JP" sz="1600">
                <a:solidFill>
                  <a:schemeClr val="tx1"/>
                </a:solidFill>
                <a:effectLst/>
                <a:latin typeface="Century"/>
                <a:cs typeface="Century"/>
              </a:rPr>
              <a:t>    tail call fastcc void @mmio_write(i32 1832, i32 %1)</a:t>
            </a:r>
          </a:p>
          <a:p>
            <a:pPr>
              <a:buNone/>
            </a:pPr>
            <a:r>
              <a:rPr lang="en-US" altLang="ja-JP" sz="1600">
                <a:solidFill>
                  <a:schemeClr val="tx1"/>
                </a:solidFill>
                <a:effectLst/>
                <a:latin typeface="Century"/>
                <a:cs typeface="Century"/>
              </a:rPr>
              <a:t>    %2 = tail call fastcc i32 @mmio_read(i32 1832)</a:t>
            </a:r>
          </a:p>
          <a:p>
            <a:pPr>
              <a:buNone/>
            </a:pPr>
            <a:r>
              <a:rPr lang="en-US" altLang="ja-JP" sz="1600">
                <a:solidFill>
                  <a:schemeClr val="tx1"/>
                </a:solidFill>
                <a:effectLst/>
                <a:latin typeface="Century"/>
                <a:cs typeface="Century"/>
              </a:rPr>
              <a:t>    tail call void @wait_doneo(i32 6)</a:t>
            </a:r>
          </a:p>
          <a:p>
            <a:pPr>
              <a:buNone/>
            </a:pPr>
            <a:r>
              <a:rPr lang="en-US" altLang="ja-JP" sz="1600">
                <a:solidFill>
                  <a:schemeClr val="tx1"/>
                </a:solidFill>
                <a:effectLst/>
                <a:latin typeface="Century"/>
                <a:cs typeface="Century"/>
              </a:rPr>
              <a:t>    %3 = tail call fastcc i32 @mmio_read(i32 1836)</a:t>
            </a:r>
          </a:p>
          <a:p>
            <a:pPr>
              <a:buNone/>
            </a:pPr>
            <a:r>
              <a:rPr lang="en-US" altLang="ja-JP" sz="1600">
                <a:solidFill>
                  <a:schemeClr val="tx1"/>
                </a:solidFill>
                <a:effectLst/>
                <a:latin typeface="Century"/>
                <a:cs typeface="Century"/>
              </a:rPr>
              <a:t>    ret i32 %3</a:t>
            </a:r>
          </a:p>
          <a:p>
            <a:pPr>
              <a:buNone/>
            </a:pPr>
            <a:r>
              <a:rPr lang="en-US" altLang="ja-JP" sz="1600">
                <a:solidFill>
                  <a:schemeClr val="tx1"/>
                </a:solidFill>
                <a:effectLst/>
                <a:latin typeface="Century"/>
                <a:cs typeface="Century"/>
              </a:rPr>
              <a:t>  }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14948" y="298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図形グループ 15"/>
          <p:cNvGrpSpPr/>
          <p:nvPr/>
        </p:nvGrpSpPr>
        <p:grpSpPr>
          <a:xfrm>
            <a:off x="737178" y="1215823"/>
            <a:ext cx="6120822" cy="3584777"/>
            <a:chOff x="737178" y="1215823"/>
            <a:chExt cx="6120822" cy="3584777"/>
          </a:xfrm>
        </p:grpSpPr>
        <p:graphicFrame>
          <p:nvGraphicFramePr>
            <p:cNvPr id="2" name="グラフ 1"/>
            <p:cNvGraphicFramePr/>
            <p:nvPr/>
          </p:nvGraphicFramePr>
          <p:xfrm>
            <a:off x="883372" y="1215823"/>
            <a:ext cx="5974628" cy="35847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7" name="フリーフォーム 16"/>
            <p:cNvSpPr/>
            <p:nvPr/>
          </p:nvSpPr>
          <p:spPr>
            <a:xfrm>
              <a:off x="2040744" y="1367801"/>
              <a:ext cx="3658143" cy="2681323"/>
            </a:xfrm>
            <a:custGeom>
              <a:avLst/>
              <a:gdLst>
                <a:gd name="connsiteX0" fmla="*/ 0 w 3658143"/>
                <a:gd name="connsiteY0" fmla="*/ 2681323 h 2681323"/>
                <a:gd name="connsiteX1" fmla="*/ 2735466 w 3658143"/>
                <a:gd name="connsiteY1" fmla="*/ 1487211 h 2681323"/>
                <a:gd name="connsiteX2" fmla="*/ 3658143 w 3658143"/>
                <a:gd name="connsiteY2" fmla="*/ 0 h 2681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8143" h="2681323">
                  <a:moveTo>
                    <a:pt x="0" y="2681323"/>
                  </a:moveTo>
                  <a:cubicBezTo>
                    <a:pt x="1062888" y="2307710"/>
                    <a:pt x="2125776" y="1934098"/>
                    <a:pt x="2735466" y="1487211"/>
                  </a:cubicBezTo>
                  <a:cubicBezTo>
                    <a:pt x="3345156" y="1040324"/>
                    <a:pt x="3497127" y="307574"/>
                    <a:pt x="3658143" y="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リーフォーム 17"/>
            <p:cNvSpPr/>
            <p:nvPr/>
          </p:nvSpPr>
          <p:spPr>
            <a:xfrm>
              <a:off x="2355540" y="4201102"/>
              <a:ext cx="3104537" cy="173689"/>
            </a:xfrm>
            <a:custGeom>
              <a:avLst/>
              <a:gdLst>
                <a:gd name="connsiteX0" fmla="*/ 0 w 3104537"/>
                <a:gd name="connsiteY0" fmla="*/ 173689 h 173689"/>
                <a:gd name="connsiteX1" fmla="*/ 1943049 w 3104537"/>
                <a:gd name="connsiteY1" fmla="*/ 108555 h 173689"/>
                <a:gd name="connsiteX2" fmla="*/ 3104537 w 3104537"/>
                <a:gd name="connsiteY2" fmla="*/ 0 h 173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04537" h="173689">
                  <a:moveTo>
                    <a:pt x="0" y="173689"/>
                  </a:moveTo>
                  <a:lnTo>
                    <a:pt x="1943049" y="108555"/>
                  </a:lnTo>
                  <a:cubicBezTo>
                    <a:pt x="2460472" y="79607"/>
                    <a:pt x="3104537" y="0"/>
                    <a:pt x="3104537" y="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 rot="16200000">
              <a:off x="525748" y="2554594"/>
              <a:ext cx="71524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00" b="1"/>
                <a:t>GFLOPS</a:t>
              </a:r>
              <a:endParaRPr kumimoji="1" lang="ja-JP" altLang="en-US" sz="1300" b="1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698887" y="1215823"/>
              <a:ext cx="588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/>
                <a:t>GTX680</a:t>
              </a:r>
              <a:endParaRPr kumimoji="1" lang="ja-JP" altLang="en-US" sz="100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3870686" y="2659791"/>
              <a:ext cx="588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/>
                <a:t>GTX480</a:t>
              </a:r>
              <a:endParaRPr kumimoji="1" lang="ja-JP" altLang="en-US" sz="100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5023491" y="2659791"/>
              <a:ext cx="588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/>
                <a:t>GTX580</a:t>
              </a:r>
              <a:endParaRPr kumimoji="1" lang="ja-JP" altLang="en-US" sz="100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091296" y="3058412"/>
              <a:ext cx="588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/>
                <a:t>GTX280</a:t>
              </a:r>
              <a:endParaRPr kumimoji="1" lang="ja-JP" altLang="en-US" sz="100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949203" y="3669179"/>
              <a:ext cx="6539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/>
                <a:t>9800GTX</a:t>
              </a:r>
              <a:endParaRPr kumimoji="1" lang="ja-JP" altLang="en-US" sz="100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1550016" y="3698468"/>
              <a:ext cx="6539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/>
                <a:t>8800GTX</a:t>
              </a:r>
              <a:endParaRPr kumimoji="1" lang="ja-JP" altLang="en-US" sz="100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1713752" y="4201102"/>
              <a:ext cx="5072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/>
                <a:t>E4300</a:t>
              </a:r>
              <a:endParaRPr kumimoji="1" lang="ja-JP" altLang="en-US" sz="100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45252" y="3954881"/>
              <a:ext cx="5112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/>
                <a:t>3960X</a:t>
              </a:r>
              <a:endParaRPr kumimoji="1" lang="ja-JP" altLang="en-US" sz="100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204064" y="3984170"/>
              <a:ext cx="508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/>
                <a:t>980XE</a:t>
              </a:r>
              <a:endParaRPr kumimoji="1" lang="ja-JP" altLang="en-US" sz="100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694785" y="4077991"/>
              <a:ext cx="530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/>
                <a:t>Q9650</a:t>
              </a:r>
              <a:endParaRPr kumimoji="1" lang="ja-JP" altLang="en-US" sz="10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58782" y="742950"/>
            <a:ext cx="7322634" cy="3490718"/>
            <a:chOff x="58782" y="742950"/>
            <a:chExt cx="7051259" cy="3490718"/>
          </a:xfrm>
        </p:grpSpPr>
        <p:sp>
          <p:nvSpPr>
            <p:cNvPr id="2" name="正方形/長方形 1"/>
            <p:cNvSpPr/>
            <p:nvPr/>
          </p:nvSpPr>
          <p:spPr>
            <a:xfrm>
              <a:off x="5329817" y="1117599"/>
              <a:ext cx="1780224" cy="3116069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200"/>
                <a:t> </a:t>
              </a:r>
              <a:r>
                <a:rPr lang="en-US" altLang="ja-JP" sz="1200"/>
                <a:t>main:      // @main</a:t>
              </a:r>
            </a:p>
            <a:p>
              <a:r>
                <a:rPr lang="en-US" altLang="ja-JP" sz="1200"/>
                <a:t> // BB0:             </a:t>
              </a:r>
            </a:p>
            <a:p>
              <a:r>
                <a:rPr lang="en-US" altLang="ja-JP" sz="1200"/>
                <a:t> // %bb#nph</a:t>
              </a:r>
            </a:p>
            <a:p>
              <a:r>
                <a:rPr lang="en-US" altLang="ja-JP" sz="1200"/>
                <a:t>         push    $r1</a:t>
              </a:r>
            </a:p>
            <a:p>
              <a:r>
                <a:rPr lang="en-US" altLang="ja-JP" sz="1200"/>
                <a:t>         clear b32 $r1</a:t>
              </a:r>
            </a:p>
            <a:p>
              <a:r>
                <a:rPr lang="en-US" altLang="ja-JP" sz="1200"/>
                <a:t>         mov     $r1 0x1</a:t>
              </a:r>
            </a:p>
            <a:p>
              <a:r>
                <a:rPr lang="en-US" altLang="ja-JP" sz="1200"/>
                <a:t> LBB1_1: </a:t>
              </a:r>
            </a:p>
            <a:p>
              <a:r>
                <a:rPr lang="en-US" altLang="ja-JP" sz="1200"/>
                <a:t>         muls    $r15 $r1</a:t>
              </a:r>
            </a:p>
            <a:p>
              <a:r>
                <a:rPr lang="en-US" altLang="ja-JP" sz="1200"/>
                <a:t>         add b32 $r1 0x1</a:t>
              </a:r>
            </a:p>
            <a:p>
              <a:r>
                <a:rPr lang="en-US" altLang="ja-JP" sz="1200"/>
                <a:t>         cmp b32 $r1 0x64</a:t>
              </a:r>
            </a:p>
            <a:p>
              <a:r>
                <a:rPr lang="en-US" altLang="ja-JP" sz="1200"/>
                <a:t>         bra ne  #LBB1_1</a:t>
              </a:r>
            </a:p>
            <a:p>
              <a:r>
                <a:rPr lang="en-US" altLang="ja-JP" sz="1200"/>
                <a:t>// BB2: // %#_crit_edge</a:t>
              </a:r>
            </a:p>
            <a:p>
              <a:r>
                <a:rPr lang="en-US" altLang="ja-JP" sz="1200"/>
                <a:t>         pop     $r1</a:t>
              </a:r>
            </a:p>
            <a:p>
              <a:r>
                <a:rPr lang="en-US" altLang="ja-JP" sz="1200"/>
                <a:t>         ret </a:t>
              </a: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58782" y="1117599"/>
              <a:ext cx="1710587" cy="3116069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200"/>
                <a:t>int main(void)</a:t>
              </a:r>
            </a:p>
            <a:p>
              <a:r>
                <a:rPr lang="en-US" altLang="ja-JP" sz="1200"/>
                <a:t>  {</a:t>
              </a:r>
            </a:p>
            <a:p>
              <a:r>
                <a:rPr lang="en-US" altLang="ja-JP" sz="1200"/>
                <a:t>    int i,ans;</a:t>
              </a:r>
            </a:p>
            <a:p>
              <a:r>
                <a:rPr lang="en-US" altLang="ja-JP" sz="1200"/>
                <a:t>    for( i=1;i&lt;100;i++){</a:t>
              </a:r>
            </a:p>
            <a:p>
              <a:r>
                <a:rPr lang="en-US" altLang="ja-JP" sz="1200"/>
                <a:t>      ans=ans*i;</a:t>
              </a:r>
            </a:p>
            <a:p>
              <a:r>
                <a:rPr lang="en-US" altLang="ja-JP" sz="1200"/>
                <a:t>    }</a:t>
              </a:r>
            </a:p>
            <a:p>
              <a:r>
                <a:rPr lang="en-US" altLang="ja-JP" sz="1200"/>
                <a:t>    return ans;</a:t>
              </a:r>
            </a:p>
            <a:p>
              <a:r>
                <a:rPr lang="en-US" altLang="ja-JP" sz="1200"/>
                <a:t>  }</a:t>
              </a:r>
              <a:endParaRPr lang="ja-JP" altLang="en-US" sz="120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769369" y="1117599"/>
              <a:ext cx="3560447" cy="3116069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200"/>
                <a:t>define i32 @main() nounwind readnone {</a:t>
              </a:r>
            </a:p>
            <a:p>
              <a:r>
                <a:rPr lang="en-US" altLang="ja-JP" sz="1200"/>
                <a:t>bb.nph:</a:t>
              </a:r>
            </a:p>
            <a:p>
              <a:r>
                <a:rPr lang="en-US" altLang="ja-JP" sz="1200"/>
                <a:t>br label %0</a:t>
              </a:r>
            </a:p>
            <a:p>
              <a:r>
                <a:rPr lang="en-US" altLang="ja-JP" sz="1200"/>
                <a:t> </a:t>
              </a:r>
            </a:p>
            <a:p>
              <a:r>
                <a:rPr lang="en-US" altLang="ja-JP" sz="1200"/>
                <a:t> ; &lt;label&gt;:0; preds = %bb.nph, %0</a:t>
              </a:r>
            </a:p>
            <a:p>
              <a:r>
                <a:rPr lang="en-US" altLang="ja-JP" sz="1200"/>
                <a:t>    %indvar = phi i32 [ 0, %bb.nph ], [ %indvar.next, %0 ]</a:t>
              </a:r>
            </a:p>
            <a:p>
              <a:r>
                <a:rPr lang="en-US" altLang="ja-JP" sz="1200"/>
                <a:t>    %ans.02 = phi i32 [ undef, %bb.nph ], [ %1, %0 ]</a:t>
              </a:r>
            </a:p>
            <a:p>
              <a:r>
                <a:rPr lang="en-US" altLang="ja-JP" sz="1200"/>
                <a:t>    %i.01 = add i32 %indvar, 1</a:t>
              </a:r>
            </a:p>
            <a:p>
              <a:r>
                <a:rPr lang="en-US" altLang="ja-JP" sz="1200"/>
                <a:t>    %1 = mul nsw i32 %ans.02, %i.01</a:t>
              </a:r>
            </a:p>
            <a:p>
              <a:r>
                <a:rPr lang="en-US" altLang="ja-JP" sz="1200"/>
                <a:t>    %indvar.next = add i32 %indvar, 1</a:t>
              </a:r>
            </a:p>
            <a:p>
              <a:r>
                <a:rPr lang="en-US" altLang="ja-JP" sz="1200"/>
                <a:t>    %exitcond = icmp eq i32 %indvar.next, 99</a:t>
              </a:r>
            </a:p>
            <a:p>
              <a:r>
                <a:rPr lang="en-US" altLang="ja-JP" sz="1200"/>
                <a:t>    br i1 %exitcond, label %._crit_edge, label %0</a:t>
              </a:r>
            </a:p>
            <a:p>
              <a:r>
                <a:rPr lang="en-US" altLang="ja-JP" sz="1200"/>
                <a:t>  </a:t>
              </a:r>
            </a:p>
            <a:p>
              <a:r>
                <a:rPr lang="en-US" altLang="ja-JP" sz="1200"/>
                <a:t>  ._crit_edge:                       ; preds = %0</a:t>
              </a:r>
            </a:p>
            <a:p>
              <a:r>
                <a:rPr lang="en-US" altLang="ja-JP" sz="1200"/>
                <a:t>    ret i32 %1</a:t>
              </a:r>
            </a:p>
            <a:p>
              <a:r>
                <a:rPr lang="en-US" altLang="ja-JP" sz="1200"/>
                <a:t>  }</a:t>
              </a: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04800" y="762000"/>
              <a:ext cx="942715" cy="32385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C </a:t>
              </a:r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824408" y="742950"/>
              <a:ext cx="942715" cy="3429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LLVM IR</a:t>
              </a:r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497684" y="742950"/>
              <a:ext cx="1267507" cy="3429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Assembly</a:t>
              </a:r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図形グループ 9"/>
          <p:cNvGrpSpPr/>
          <p:nvPr/>
        </p:nvGrpSpPr>
        <p:grpSpPr>
          <a:xfrm>
            <a:off x="58782" y="742950"/>
            <a:ext cx="8291940" cy="1905808"/>
            <a:chOff x="58782" y="742950"/>
            <a:chExt cx="8291940" cy="1905808"/>
          </a:xfrm>
        </p:grpSpPr>
        <p:sp>
          <p:nvSpPr>
            <p:cNvPr id="4" name="正方形/長方形 3"/>
            <p:cNvSpPr/>
            <p:nvPr/>
          </p:nvSpPr>
          <p:spPr>
            <a:xfrm>
              <a:off x="58782" y="1117599"/>
              <a:ext cx="2177353" cy="1531159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300">
                  <a:latin typeface="Osaka−等幅"/>
                  <a:ea typeface="Osaka−等幅"/>
                  <a:cs typeface="Osaka−等幅"/>
                </a:rPr>
                <a:t>int max(int a,int b){</a:t>
              </a:r>
            </a:p>
            <a:p>
              <a:r>
                <a:rPr lang="en-US" altLang="ja-JP" sz="1300">
                  <a:latin typeface="Osaka−等幅"/>
                  <a:ea typeface="Osaka−等幅"/>
                  <a:cs typeface="Osaka−等幅"/>
                </a:rPr>
                <a:t>   return a &gt; b ? a : b;</a:t>
              </a:r>
            </a:p>
            <a:p>
              <a:r>
                <a:rPr lang="en-US" altLang="ja-JP" sz="1300">
                  <a:latin typeface="Osaka−等幅"/>
                  <a:ea typeface="Osaka−等幅"/>
                  <a:cs typeface="Osaka−等幅"/>
                </a:rPr>
                <a:t>} </a:t>
              </a: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236135" y="1117599"/>
              <a:ext cx="3739612" cy="1531159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300"/>
                <a:t> </a:t>
              </a:r>
              <a:r>
                <a:rPr lang="en-US" altLang="ja-JP" sz="1300"/>
                <a:t>define i32 @max(i32 %a, i32 %b) nounwind readnone {</a:t>
              </a:r>
            </a:p>
            <a:p>
              <a:r>
                <a:rPr lang="en-US" altLang="ja-JP" sz="1300"/>
                <a:t>   %1 = icmp sgt i32 %a, %b</a:t>
              </a:r>
            </a:p>
            <a:p>
              <a:r>
                <a:rPr lang="en-US" altLang="ja-JP" sz="1300"/>
                <a:t>   %2 = select i1 %1, i32 %a, i32 %b</a:t>
              </a:r>
            </a:p>
            <a:p>
              <a:r>
                <a:rPr lang="en-US" altLang="ja-JP" sz="1300"/>
                <a:t>    ret i32 %2</a:t>
              </a:r>
            </a:p>
            <a:p>
              <a:r>
                <a:rPr lang="en-US" altLang="ja-JP" sz="1300"/>
                <a:t>  }</a:t>
              </a:r>
            </a:p>
            <a:p>
              <a:r>
                <a:rPr lang="en-US" altLang="ja-JP" sz="1300"/>
                <a:t>  </a:t>
              </a: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14268" y="762000"/>
              <a:ext cx="978996" cy="32385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300"/>
                <a:t>C </a:t>
              </a:r>
              <a:endParaRPr kumimoji="1" lang="ja-JP" altLang="en-US" sz="130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420344" y="742950"/>
              <a:ext cx="978996" cy="3429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300"/>
                <a:t>LLVM IR</a:t>
              </a:r>
              <a:endParaRPr kumimoji="1" lang="ja-JP" altLang="en-US" sz="130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6538831" y="742950"/>
              <a:ext cx="1316288" cy="3429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300"/>
                <a:t>Assembly</a:t>
              </a:r>
              <a:endParaRPr kumimoji="1" lang="ja-JP" altLang="en-US" sz="130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975747" y="1117600"/>
              <a:ext cx="2374975" cy="1531158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>
              <a:noAutofit/>
            </a:bodyPr>
            <a:lstStyle/>
            <a:p>
              <a:r>
                <a:rPr lang="ja-JP" altLang="en-US" sz="1300">
                  <a:latin typeface="Osaka−等幅"/>
                  <a:ea typeface="Osaka−等幅"/>
                  <a:cs typeface="Osaka−等幅"/>
                </a:rPr>
                <a:t> </a:t>
              </a:r>
              <a:r>
                <a:rPr lang="en-US" altLang="ja-JP" sz="1300">
                  <a:latin typeface="Osaka−等幅"/>
                  <a:ea typeface="Osaka−等幅"/>
                  <a:cs typeface="Osaka−等幅"/>
                </a:rPr>
                <a:t>max:                               </a:t>
              </a:r>
            </a:p>
            <a:p>
              <a:r>
                <a:rPr lang="en-US" altLang="ja-JP" sz="1300">
                  <a:latin typeface="Osaka−等幅"/>
                  <a:ea typeface="Osaka−等幅"/>
                  <a:cs typeface="Osaka−等幅"/>
                </a:rPr>
                <a:t>       cmp b32 $r14 $r15</a:t>
              </a:r>
            </a:p>
            <a:p>
              <a:r>
                <a:rPr lang="en-US" altLang="ja-JP" sz="1300">
                  <a:latin typeface="Osaka−等幅"/>
                  <a:ea typeface="Osaka−等幅"/>
                  <a:cs typeface="Osaka−等幅"/>
                </a:rPr>
                <a:t>       bra l   #LBB1_2</a:t>
              </a:r>
            </a:p>
            <a:p>
              <a:r>
                <a:rPr lang="en-US" altLang="ja-JP" sz="1300">
                  <a:latin typeface="Osaka−等幅"/>
                  <a:ea typeface="Osaka−等幅"/>
                  <a:cs typeface="Osaka−等幅"/>
                </a:rPr>
                <a:t>       sub b32 $r15 $r14 0</a:t>
              </a:r>
            </a:p>
            <a:p>
              <a:r>
                <a:rPr lang="en-US" altLang="ja-JP" sz="1300">
                  <a:latin typeface="Osaka−等幅"/>
                  <a:ea typeface="Osaka−等幅"/>
                  <a:cs typeface="Osaka−等幅"/>
                </a:rPr>
                <a:t> LBB1_2:</a:t>
              </a:r>
            </a:p>
            <a:p>
              <a:r>
                <a:rPr lang="en-US" altLang="ja-JP" sz="1300">
                  <a:latin typeface="Osaka−等幅"/>
                  <a:ea typeface="Osaka−等幅"/>
                  <a:cs typeface="Osaka−等幅"/>
                </a:rPr>
                <a:t>       ret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12984</TotalTime>
  <Words>623</Words>
  <Application>Microsoft Macintosh PowerPoint</Application>
  <PresentationFormat>画面に合わせる (4:3)</PresentationFormat>
  <Paragraphs>162</Paragraphs>
  <Slides>10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</vt:vector>
  </TitlesOfParts>
  <Company>立命館大学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藤居 祐輔</dc:creator>
  <cp:lastModifiedBy>藤居 祐輔</cp:lastModifiedBy>
  <cp:revision>21</cp:revision>
  <dcterms:created xsi:type="dcterms:W3CDTF">2012-08-31T12:45:58Z</dcterms:created>
  <dcterms:modified xsi:type="dcterms:W3CDTF">2012-09-01T14:47:10Z</dcterms:modified>
</cp:coreProperties>
</file>