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7" r:id="rId4"/>
    <p:sldId id="274" r:id="rId5"/>
    <p:sldId id="276" r:id="rId6"/>
    <p:sldId id="268" r:id="rId7"/>
    <p:sldId id="275" r:id="rId8"/>
    <p:sldId id="280" r:id="rId9"/>
    <p:sldId id="278" r:id="rId10"/>
    <p:sldId id="281" r:id="rId11"/>
    <p:sldId id="282" r:id="rId12"/>
    <p:sldId id="279" r:id="rId13"/>
    <p:sldId id="283" r:id="rId14"/>
    <p:sldId id="284" r:id="rId15"/>
    <p:sldId id="261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751" autoAdjust="0"/>
  </p:normalViewPr>
  <p:slideViewPr>
    <p:cSldViewPr showGuides="1">
      <p:cViewPr>
        <p:scale>
          <a:sx n="86" d="100"/>
          <a:sy n="86" d="100"/>
        </p:scale>
        <p:origin x="780" y="29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EC-43B1-8447-6BFD012CA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4520527"/>
        <c:axId val="1524525935"/>
      </c:scatterChart>
      <c:valAx>
        <c:axId val="152452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525935"/>
        <c:crosses val="autoZero"/>
        <c:crossBetween val="midCat"/>
      </c:valAx>
      <c:valAx>
        <c:axId val="152452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5205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#</a:t>
            </a:r>
            <a:r>
              <a:rPr lang="en-US" sz="2400" baseline="0" dirty="0" smtClean="0"/>
              <a:t> of Backer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Backer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66.900000000000006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B-44C2-A571-EF30AC0D7A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Backer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B-44C2-A571-EF30AC0D7A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 Model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Backer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AB-44C2-A571-EF30AC0D7A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438945727"/>
        <c:axId val="1438929503"/>
      </c:barChart>
      <c:catAx>
        <c:axId val="1438945727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38929503"/>
        <c:crosses val="autoZero"/>
        <c:auto val="1"/>
        <c:lblAlgn val="ctr"/>
        <c:lblOffset val="100"/>
        <c:noMultiLvlLbl val="0"/>
      </c:catAx>
      <c:valAx>
        <c:axId val="143892950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94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#</a:t>
            </a:r>
            <a:r>
              <a:rPr lang="en-US" sz="2400" baseline="0" dirty="0" smtClean="0"/>
              <a:t> of Funding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Funding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FC-4437-9C4E-C1AB8357FD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Funding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FC-4437-9C4E-C1AB8357FD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 Model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Funding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FC-4437-9C4E-C1AB8357F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438945727"/>
        <c:axId val="1438929503"/>
      </c:barChart>
      <c:catAx>
        <c:axId val="1438945727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38929503"/>
        <c:crosses val="autoZero"/>
        <c:auto val="1"/>
        <c:lblAlgn val="ctr"/>
        <c:lblOffset val="100"/>
        <c:noMultiLvlLbl val="0"/>
      </c:catAx>
      <c:valAx>
        <c:axId val="143892950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94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Cleaned(Remain)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Understand the influence of multiple factors toward the number of backers and the amount of final pledged money that a certain project can receive. We will show statistic values to illustrate for such influence.</a:t>
            </a:r>
          </a:p>
          <a:p>
            <a:r>
              <a:rPr lang="en-US" dirty="0" smtClean="0"/>
              <a:t>Given a project, we build a model to predict how much pledged fund the creator can receive.</a:t>
            </a:r>
          </a:p>
          <a:p>
            <a:r>
              <a:rPr lang="en-US" dirty="0" smtClean="0"/>
              <a:t>Building a model to predict how many backers will fund for the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7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Categorize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RMSE(Root-mean-square Error): measure of the differences between values (sample and population values) predicted by a model and the values actually observed</a:t>
            </a:r>
          </a:p>
          <a:p>
            <a:r>
              <a:rPr lang="en-US" sz="1200" dirty="0" smtClean="0"/>
              <a:t>These individual differences are called residuals when the calculations are performed over the data sample that was used for estimation, and are called prediction errors when computed out-of-sample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3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9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Normalized(0-1), Funding based coefficient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0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9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8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8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08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14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3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C6F8EA-316C-41DE-B9A4-EDCC3A85ED9A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to Succeed in Crowdfunding:</a:t>
            </a:r>
            <a:br>
              <a:rPr lang="en-US" sz="4400" dirty="0"/>
            </a:br>
            <a:r>
              <a:rPr lang="en-US" sz="4400" dirty="0"/>
              <a:t>Setting a perfect goal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CS7930: Social Media Mining</a:t>
            </a:r>
          </a:p>
          <a:p>
            <a:pPr algn="r"/>
            <a:r>
              <a:rPr lang="en-US" sz="2000" dirty="0" err="1" smtClean="0"/>
              <a:t>Hongkyu</a:t>
            </a:r>
            <a:r>
              <a:rPr lang="en-US" sz="2000" dirty="0" smtClean="0"/>
              <a:t> Choi</a:t>
            </a:r>
            <a:r>
              <a:rPr lang="en-US" sz="2000" dirty="0"/>
              <a:t>, </a:t>
            </a:r>
            <a:r>
              <a:rPr lang="en-US" sz="2000" dirty="0" err="1"/>
              <a:t>Thanh</a:t>
            </a:r>
            <a:r>
              <a:rPr lang="en-US" sz="2000" dirty="0"/>
              <a:t> Tran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143000"/>
            <a:ext cx="10016104" cy="838199"/>
          </a:xfrm>
        </p:spPr>
        <p:txBody>
          <a:bodyPr/>
          <a:lstStyle/>
          <a:p>
            <a:r>
              <a:rPr lang="en-US" b="1" dirty="0" smtClean="0"/>
              <a:t>Our Model - Non Linear Model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903412" y="2590800"/>
                <a:ext cx="9906000" cy="3124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Fit regression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Finding beta: maximize this likelihood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𝑛𝑙𝑜𝑔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grow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p>
                              </m:sSub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Xβ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>
                          <a:latin typeface="Cambria Math" panose="02040503050406030204" pitchFamily="18" charset="0"/>
                        </a:rPr>
                        <m:t>+ (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903412" y="2590800"/>
                <a:ext cx="9906000" cy="3124200"/>
              </a:xfrm>
              <a:blipFill>
                <a:blip r:embed="rId2"/>
                <a:stretch>
                  <a:fillRect l="-1846" t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7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761999"/>
          </a:xfrm>
        </p:spPr>
        <p:txBody>
          <a:bodyPr/>
          <a:lstStyle/>
          <a:p>
            <a:r>
              <a:rPr lang="en-US" sz="4000" b="1" dirty="0" smtClean="0"/>
              <a:t>Finding Lambda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3501" y="1667933"/>
            <a:ext cx="4605988" cy="576262"/>
          </a:xfrm>
        </p:spPr>
        <p:txBody>
          <a:bodyPr/>
          <a:lstStyle/>
          <a:p>
            <a:r>
              <a:rPr lang="en-US" dirty="0" smtClean="0"/>
              <a:t>Backer: </a:t>
            </a:r>
            <a:r>
              <a:rPr lang="el-GR" dirty="0" smtClean="0"/>
              <a:t>λ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0479" y="1676400"/>
            <a:ext cx="4621333" cy="576262"/>
          </a:xfrm>
        </p:spPr>
        <p:txBody>
          <a:bodyPr/>
          <a:lstStyle/>
          <a:p>
            <a:r>
              <a:rPr lang="en-US" dirty="0" smtClean="0"/>
              <a:t>Funding: </a:t>
            </a:r>
            <a:r>
              <a:rPr lang="el-GR" dirty="0" smtClean="0"/>
              <a:t>λ</a:t>
            </a:r>
            <a:r>
              <a:rPr lang="en-US" dirty="0" smtClean="0"/>
              <a:t>=0.15</a:t>
            </a:r>
            <a:endParaRPr lang="en-US" dirty="0"/>
          </a:p>
        </p:txBody>
      </p:sp>
      <p:pic>
        <p:nvPicPr>
          <p:cNvPr id="7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72685" y="2344738"/>
            <a:ext cx="4155094" cy="3751262"/>
          </a:xfrm>
          <a:prstGeom prst="rect">
            <a:avLst/>
          </a:prstGeom>
        </p:spPr>
      </p:pic>
      <p:pic>
        <p:nvPicPr>
          <p:cNvPr id="8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35964" y="2344738"/>
            <a:ext cx="4074314" cy="37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57200"/>
            <a:ext cx="10016104" cy="914399"/>
          </a:xfrm>
        </p:spPr>
        <p:txBody>
          <a:bodyPr/>
          <a:lstStyle/>
          <a:p>
            <a:r>
              <a:rPr lang="en-US" b="1" dirty="0" smtClean="0"/>
              <a:t>Final Results</a:t>
            </a:r>
            <a:endParaRPr lang="en-US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293812" y="2590800"/>
            <a:ext cx="48006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664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399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9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99790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799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2587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999650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801696"/>
              </p:ext>
            </p:extLst>
          </p:nvPr>
        </p:nvGraphicFramePr>
        <p:xfrm>
          <a:off x="1423911" y="2209800"/>
          <a:ext cx="5356301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652542"/>
              </p:ext>
            </p:extLst>
          </p:nvPr>
        </p:nvGraphicFramePr>
        <p:xfrm>
          <a:off x="6744757" y="2209800"/>
          <a:ext cx="5356301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319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76537"/>
            <a:ext cx="10016104" cy="797734"/>
          </a:xfrm>
        </p:spPr>
        <p:txBody>
          <a:bodyPr/>
          <a:lstStyle/>
          <a:p>
            <a:r>
              <a:rPr lang="en-US" b="1" dirty="0" smtClean="0"/>
              <a:t>Coefficient of Features</a:t>
            </a:r>
            <a:endParaRPr lang="en-US" b="1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717107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664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399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9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99790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799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2587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999650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2498" y="1411069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Significant Features with Coefficient</a:t>
            </a:r>
          </a:p>
          <a:p>
            <a:r>
              <a:rPr lang="en-US" dirty="0" smtClean="0"/>
              <a:t>* &lt; 0.05, **&lt;0.01, ***&lt;0.001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2411" y="2209795"/>
          <a:ext cx="10363200" cy="434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1892569983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370514819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3253547067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398518093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598799875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142000557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3204759360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3430087132"/>
                    </a:ext>
                  </a:extLst>
                </a:gridCol>
              </a:tblGrid>
              <a:tr h="3948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Feature 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Coefficient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Feature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Feature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Feature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848611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numProjectComments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23539.09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smogMain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341.549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cnumBioSentence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141.075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cfacebookConnected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-643.742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493611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numUpdates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2816.502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numMainSentences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335.187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numFaqs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cbackedCategories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-697.825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693767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cnumFbFriends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293.621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cbackedCategories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cbackedCategories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-847.89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8285330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numRewards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951.701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cbackedCategories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291.544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numImages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cnumCreated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-1915.6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114768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Goal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cbackedCategories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cbackedCategories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7125558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previousProjectSuccessRate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779.975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cnumCreatorComment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cwebsiteCount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1025407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numVideos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594.218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cbackedCategories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ctwitterConnected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753734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smogBio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444.779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cbackedCategories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cbackedCategories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-61.033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395418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cbackedCategories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429.861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cbackedCategories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cyoutubeConnected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-183.622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5419640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backedProjectSuccessfulRate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cbackedCategories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158.055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cbackedCategories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-249.037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4690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3733800"/>
            <a:ext cx="10016104" cy="1752599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Q &amp; A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63787" y="643465"/>
            <a:ext cx="10282416" cy="10668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Kickstarter</a:t>
            </a:r>
            <a:endParaRPr lang="en-US" sz="48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0124" y="1981200"/>
            <a:ext cx="5448688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All or nothing crowdfunding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Predicting the amount of money or the number of backers are very important for Kickstarter creators to raise fund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957" y="1962934"/>
            <a:ext cx="4661191" cy="4437866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60779"/>
              </p:ext>
            </p:extLst>
          </p:nvPr>
        </p:nvGraphicFramePr>
        <p:xfrm>
          <a:off x="1996737" y="4622800"/>
          <a:ext cx="4575461" cy="149013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29001">
                  <a:extLst>
                    <a:ext uri="{9D8B030D-6E8A-4147-A177-3AD203B41FA5}">
                      <a16:colId xmlns:a16="http://schemas.microsoft.com/office/drawing/2014/main" val="814323390"/>
                    </a:ext>
                  </a:extLst>
                </a:gridCol>
                <a:gridCol w="1146460">
                  <a:extLst>
                    <a:ext uri="{9D8B030D-6E8A-4147-A177-3AD203B41FA5}">
                      <a16:colId xmlns:a16="http://schemas.microsoft.com/office/drawing/2014/main" val="1304107263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53023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dirty="0" smtClean="0"/>
                        <a:t># of Kickstarter Projects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151,608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51121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dirty="0" smtClean="0"/>
                        <a:t># of</a:t>
                      </a:r>
                      <a:r>
                        <a:rPr lang="en-US" baseline="0" dirty="0" smtClean="0"/>
                        <a:t> Kickstarter Users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142,890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135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7108" y="685801"/>
            <a:ext cx="10016104" cy="1752599"/>
          </a:xfrm>
        </p:spPr>
        <p:txBody>
          <a:bodyPr/>
          <a:lstStyle/>
          <a:p>
            <a:r>
              <a:rPr lang="en-US" b="1" dirty="0" smtClean="0"/>
              <a:t>Distinctions from Previous Work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93308" y="2667000"/>
            <a:ext cx="10016104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Previous Work: Whether the project success or not / Recommend a user to proper project which he/she might be interested / Predict the range of pledged money(Dr. Lee’s work)</a:t>
            </a:r>
          </a:p>
          <a:p>
            <a:r>
              <a:rPr lang="en-US" dirty="0" smtClean="0"/>
              <a:t>Our Work: Predict exactly the amount of pledged money + number of backers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1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990600"/>
            <a:ext cx="10016104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Distributions of # of Backers and Pledged Money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7212" y="2514601"/>
            <a:ext cx="4483034" cy="343904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7812" y="2514601"/>
            <a:ext cx="4433217" cy="34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2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573866"/>
            <a:ext cx="10016104" cy="1219199"/>
          </a:xfrm>
        </p:spPr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717107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664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399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9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99790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799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2587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999650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518" y="1834266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Number of Feature Extracted: 41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95720"/>
              </p:ext>
            </p:extLst>
          </p:nvPr>
        </p:nvGraphicFramePr>
        <p:xfrm>
          <a:off x="1717106" y="2584598"/>
          <a:ext cx="10320906" cy="368744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4026">
                  <a:extLst>
                    <a:ext uri="{9D8B030D-6E8A-4147-A177-3AD203B41FA5}">
                      <a16:colId xmlns:a16="http://schemas.microsoft.com/office/drawing/2014/main" val="509610090"/>
                    </a:ext>
                  </a:extLst>
                </a:gridCol>
                <a:gridCol w="3244880">
                  <a:extLst>
                    <a:ext uri="{9D8B030D-6E8A-4147-A177-3AD203B41FA5}">
                      <a16:colId xmlns:a16="http://schemas.microsoft.com/office/drawing/2014/main" val="352498703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215446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217766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numProjectComments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numUpdates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cnumCreated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numUpdates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smogReward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cnumBioSentence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562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numRewards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numRewardSentences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cnumBacked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(15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features)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63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numImages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numMainSentences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cnumCreatorComment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10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numVideos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smogMain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160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numFaqs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0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smogBio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cnumFbFriends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goal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ctwitterConnected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9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backedProjectSuccessfulRate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cfacebookConnected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46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fundRaisingDuration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previousProjectSuccessRate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cyoutubeConnected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cwebsiteCount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4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57200"/>
            <a:ext cx="10016104" cy="914399"/>
          </a:xfrm>
        </p:spPr>
        <p:txBody>
          <a:bodyPr/>
          <a:lstStyle/>
          <a:p>
            <a:r>
              <a:rPr lang="en-US" b="1" dirty="0" smtClean="0"/>
              <a:t>Feature Selection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858" y="1862667"/>
            <a:ext cx="5025658" cy="4487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3"/>
              <p:cNvSpPr txBox="1">
                <a:spLocks/>
              </p:cNvSpPr>
              <p:nvPr/>
            </p:nvSpPr>
            <p:spPr>
              <a:xfrm>
                <a:off x="1685270" y="1862667"/>
                <a:ext cx="4800600" cy="4419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664" indent="-285664" algn="l" defTabSz="457063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399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727" indent="-285664" algn="l" defTabSz="457063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999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99790" indent="-285664" algn="l" defTabSz="457063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799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2587" indent="-171399" algn="l" defTabSz="457063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999650" indent="-171399" algn="l" defTabSz="457063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3846" indent="-228531" algn="l" defTabSz="457063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0908" indent="-228531" algn="l" defTabSz="457063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7971" indent="-228531" algn="l" defTabSz="457063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5034" indent="-228531" algn="l" defTabSz="457063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Discovering correlation between features</a:t>
                </a:r>
              </a:p>
              <a:p>
                <a:r>
                  <a:rPr lang="en-US" dirty="0" smtClean="0"/>
                  <a:t>+1: Strong positive relation,</a:t>
                </a:r>
                <a:br>
                  <a:rPr lang="en-US" dirty="0" smtClean="0"/>
                </a:br>
                <a:r>
                  <a:rPr lang="en-US" dirty="0" smtClean="0"/>
                  <a:t>-1: Strong negative relation</a:t>
                </a:r>
              </a:p>
              <a:p>
                <a:r>
                  <a:rPr lang="en-US" dirty="0" smtClean="0"/>
                  <a:t>Eliminate one feature which correlation value over 0.7</a:t>
                </a:r>
              </a:p>
              <a:p>
                <a:r>
                  <a:rPr lang="en-US" dirty="0" smtClean="0"/>
                  <a:t>Step AIC: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70" y="1862667"/>
                <a:ext cx="4800600" cy="4419600"/>
              </a:xfrm>
              <a:prstGeom prst="rect">
                <a:avLst/>
              </a:prstGeom>
              <a:blipFill>
                <a:blip r:embed="rId3"/>
                <a:stretch>
                  <a:fillRect l="-3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9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143000"/>
            <a:ext cx="10016104" cy="838199"/>
          </a:xfrm>
        </p:spPr>
        <p:txBody>
          <a:bodyPr/>
          <a:lstStyle/>
          <a:p>
            <a:r>
              <a:rPr lang="en-US" b="1" dirty="0" smtClean="0"/>
              <a:t>Evaluation Measurement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70012" y="3200400"/>
                <a:ext cx="9906000" cy="1143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70012" y="3200400"/>
                <a:ext cx="9906000" cy="1143000"/>
              </a:xfrm>
              <a:blipFill>
                <a:blip r:embed="rId3"/>
                <a:stretch>
                  <a:fillRect t="-29255" b="-30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23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761999"/>
          </a:xfrm>
        </p:spPr>
        <p:txBody>
          <a:bodyPr/>
          <a:lstStyle/>
          <a:p>
            <a:r>
              <a:rPr lang="en-US" sz="4000" b="1" dirty="0" smtClean="0"/>
              <a:t>Linear Regression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55812" y="1866310"/>
                <a:ext cx="9121917" cy="2439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800" dirty="0">
                    <a:latin typeface="Calibri" panose="020F050202020403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Linear function: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12" y="1866310"/>
                <a:ext cx="9121917" cy="2439579"/>
              </a:xfrm>
              <a:prstGeom prst="rect">
                <a:avLst/>
              </a:prstGeom>
              <a:blipFill>
                <a:blip r:embed="rId3"/>
                <a:stretch>
                  <a:fillRect l="-1336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3760"/>
              </p:ext>
            </p:extLst>
          </p:nvPr>
        </p:nvGraphicFramePr>
        <p:xfrm>
          <a:off x="2360611" y="4724400"/>
          <a:ext cx="8665266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689">
                  <a:extLst>
                    <a:ext uri="{9D8B030D-6E8A-4147-A177-3AD203B41FA5}">
                      <a16:colId xmlns:a16="http://schemas.microsoft.com/office/drawing/2014/main" val="3084723990"/>
                    </a:ext>
                  </a:extLst>
                </a:gridCol>
                <a:gridCol w="1858155">
                  <a:extLst>
                    <a:ext uri="{9D8B030D-6E8A-4147-A177-3AD203B41FA5}">
                      <a16:colId xmlns:a16="http://schemas.microsoft.com/office/drawing/2014/main" val="1129073732"/>
                    </a:ext>
                  </a:extLst>
                </a:gridCol>
                <a:gridCol w="2888422">
                  <a:extLst>
                    <a:ext uri="{9D8B030D-6E8A-4147-A177-3AD203B41FA5}">
                      <a16:colId xmlns:a16="http://schemas.microsoft.com/office/drawing/2014/main" val="866757165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marL="92917" marR="929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Backers</a:t>
                      </a:r>
                      <a:endParaRPr lang="en-US" dirty="0"/>
                    </a:p>
                  </a:txBody>
                  <a:tcPr marL="92917" marR="929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Funding</a:t>
                      </a:r>
                      <a:endParaRPr lang="en-US" dirty="0"/>
                    </a:p>
                  </a:txBody>
                  <a:tcPr marL="92917" marR="92917" anchor="ctr"/>
                </a:tc>
                <a:extLst>
                  <a:ext uri="{0D108BD9-81ED-4DB2-BD59-A6C34878D82A}">
                    <a16:rowId xmlns:a16="http://schemas.microsoft.com/office/drawing/2014/main" val="149691746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marL="92917" marR="929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66.9</a:t>
                      </a:r>
                      <a:endParaRPr lang="en-US" dirty="0"/>
                    </a:p>
                  </a:txBody>
                  <a:tcPr marL="92917" marR="929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$5,320</a:t>
                      </a:r>
                      <a:endParaRPr lang="en-US" dirty="0"/>
                    </a:p>
                  </a:txBody>
                  <a:tcPr marL="92917" marR="92917" anchor="ctr"/>
                </a:tc>
                <a:extLst>
                  <a:ext uri="{0D108BD9-81ED-4DB2-BD59-A6C34878D82A}">
                    <a16:rowId xmlns:a16="http://schemas.microsoft.com/office/drawing/2014/main" val="2503215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060" y="404169"/>
            <a:ext cx="10016104" cy="761999"/>
          </a:xfrm>
        </p:spPr>
        <p:txBody>
          <a:bodyPr/>
          <a:lstStyle/>
          <a:p>
            <a:r>
              <a:rPr lang="en-US" sz="4000" b="1" dirty="0" smtClean="0"/>
              <a:t>Boosting Regression Model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83903"/>
              </p:ext>
            </p:extLst>
          </p:nvPr>
        </p:nvGraphicFramePr>
        <p:xfrm>
          <a:off x="2474912" y="4669014"/>
          <a:ext cx="9067800" cy="165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27">
                  <a:extLst>
                    <a:ext uri="{9D8B030D-6E8A-4147-A177-3AD203B41FA5}">
                      <a16:colId xmlns:a16="http://schemas.microsoft.com/office/drawing/2014/main" val="2252916427"/>
                    </a:ext>
                  </a:extLst>
                </a:gridCol>
                <a:gridCol w="1944473">
                  <a:extLst>
                    <a:ext uri="{9D8B030D-6E8A-4147-A177-3AD203B41FA5}">
                      <a16:colId xmlns:a16="http://schemas.microsoft.com/office/drawing/2014/main" val="1006602785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3589251835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marL="92917" marR="929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Backers</a:t>
                      </a:r>
                      <a:endParaRPr lang="en-US" dirty="0"/>
                    </a:p>
                  </a:txBody>
                  <a:tcPr marL="92917" marR="929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Funding</a:t>
                      </a:r>
                      <a:endParaRPr lang="en-US" dirty="0"/>
                    </a:p>
                  </a:txBody>
                  <a:tcPr marL="92917" marR="92917" anchor="ctr"/>
                </a:tc>
                <a:extLst>
                  <a:ext uri="{0D108BD9-81ED-4DB2-BD59-A6C34878D82A}">
                    <a16:rowId xmlns:a16="http://schemas.microsoft.com/office/drawing/2014/main" val="3573372327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marL="92917" marR="929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66.9</a:t>
                      </a:r>
                      <a:endParaRPr lang="en-US" dirty="0"/>
                    </a:p>
                  </a:txBody>
                  <a:tcPr marL="92917" marR="929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$5,320</a:t>
                      </a:r>
                      <a:endParaRPr lang="en-US" dirty="0"/>
                    </a:p>
                  </a:txBody>
                  <a:tcPr marL="92917" marR="92917" anchor="ctr"/>
                </a:tc>
                <a:extLst>
                  <a:ext uri="{0D108BD9-81ED-4DB2-BD59-A6C34878D82A}">
                    <a16:rowId xmlns:a16="http://schemas.microsoft.com/office/drawing/2014/main" val="247422193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Boost</a:t>
                      </a:r>
                      <a:endParaRPr lang="en-US" dirty="0"/>
                    </a:p>
                  </a:txBody>
                  <a:tcPr marL="92917" marR="929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28.7</a:t>
                      </a:r>
                      <a:endParaRPr lang="en-US" dirty="0"/>
                    </a:p>
                  </a:txBody>
                  <a:tcPr marL="92917" marR="929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$2,121</a:t>
                      </a:r>
                      <a:endParaRPr lang="en-US" dirty="0"/>
                    </a:p>
                  </a:txBody>
                  <a:tcPr marL="92917" marR="92917" anchor="ctr"/>
                </a:tc>
                <a:extLst>
                  <a:ext uri="{0D108BD9-81ED-4DB2-BD59-A6C34878D82A}">
                    <a16:rowId xmlns:a16="http://schemas.microsoft.com/office/drawing/2014/main" val="17717625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81791" y="1364077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Multiple Linear Regression </a:t>
            </a:r>
            <a:endParaRPr lang="en-US" sz="24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06570713"/>
              </p:ext>
            </p:extLst>
          </p:nvPr>
        </p:nvGraphicFramePr>
        <p:xfrm>
          <a:off x="2488670" y="2007364"/>
          <a:ext cx="9067800" cy="248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2945870" y="2997964"/>
            <a:ext cx="8382000" cy="60960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555470" y="2256778"/>
            <a:ext cx="1752600" cy="1981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60570" y="2256778"/>
            <a:ext cx="1752600" cy="1981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041870" y="2312164"/>
            <a:ext cx="1752600" cy="1981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516</Words>
  <Application>Microsoft Office PowerPoint</Application>
  <PresentationFormat>Custom</PresentationFormat>
  <Paragraphs>180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Euphemia</vt:lpstr>
      <vt:lpstr>맑은 고딕</vt:lpstr>
      <vt:lpstr>Arial</vt:lpstr>
      <vt:lpstr>Calibri</vt:lpstr>
      <vt:lpstr>Cambria Math</vt:lpstr>
      <vt:lpstr>Corbel</vt:lpstr>
      <vt:lpstr>Times New Roman</vt:lpstr>
      <vt:lpstr>Parallax</vt:lpstr>
      <vt:lpstr>How to Succeed in Crowdfunding: Setting a perfect goal</vt:lpstr>
      <vt:lpstr>Kickstarter</vt:lpstr>
      <vt:lpstr>Distinctions from Previous Work</vt:lpstr>
      <vt:lpstr>Distributions of # of Backers and Pledged Money</vt:lpstr>
      <vt:lpstr>Features</vt:lpstr>
      <vt:lpstr>Feature Selection</vt:lpstr>
      <vt:lpstr>Evaluation Measurement</vt:lpstr>
      <vt:lpstr>Linear Regression Model</vt:lpstr>
      <vt:lpstr>Boosting Regression Model</vt:lpstr>
      <vt:lpstr>Our Model - Non Linear Model</vt:lpstr>
      <vt:lpstr>Finding Lambda Values</vt:lpstr>
      <vt:lpstr>Final Results</vt:lpstr>
      <vt:lpstr>Coefficient of Features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2016-04-19T03:10:16Z</dcterms:created>
  <dcterms:modified xsi:type="dcterms:W3CDTF">2016-04-19T22:20:39Z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