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0" r:id="rId4"/>
    <p:sldId id="271" r:id="rId5"/>
    <p:sldId id="272" r:id="rId6"/>
    <p:sldId id="275" r:id="rId7"/>
    <p:sldId id="262" r:id="rId8"/>
    <p:sldId id="263" r:id="rId9"/>
    <p:sldId id="284" r:id="rId10"/>
    <p:sldId id="265" r:id="rId11"/>
    <p:sldId id="259" r:id="rId12"/>
    <p:sldId id="267" r:id="rId13"/>
    <p:sldId id="266" r:id="rId14"/>
    <p:sldId id="277" r:id="rId15"/>
    <p:sldId id="261" r:id="rId16"/>
    <p:sldId id="257" r:id="rId17"/>
    <p:sldId id="283" r:id="rId18"/>
    <p:sldId id="260" r:id="rId19"/>
    <p:sldId id="273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207">
          <p15:clr>
            <a:srgbClr val="A4A3A4"/>
          </p15:clr>
        </p15:guide>
        <p15:guide id="3" orient="horz" pos="367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0"/>
    <a:srgbClr val="4290BC"/>
    <a:srgbClr val="990000"/>
    <a:srgbClr val="175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132" autoAdjust="0"/>
  </p:normalViewPr>
  <p:slideViewPr>
    <p:cSldViewPr snapToGrid="0">
      <p:cViewPr varScale="1">
        <p:scale>
          <a:sx n="88" d="100"/>
          <a:sy n="88" d="100"/>
        </p:scale>
        <p:origin x="-2292" y="-102"/>
      </p:cViewPr>
      <p:guideLst>
        <p:guide orient="horz" pos="2160"/>
        <p:guide orient="horz" pos="4207"/>
        <p:guide orient="horz" pos="367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6A19A7E-EEA9-4116-946B-0042122AFC12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23699B-7972-42AB-9DD1-42952970C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10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1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01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08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87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6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3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22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30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8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RBO_logo_rgb_l_30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0875" y="238125"/>
            <a:ext cx="4418013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450850" y="5138738"/>
            <a:ext cx="8240713" cy="0"/>
          </a:xfrm>
          <a:prstGeom prst="line">
            <a:avLst/>
          </a:prstGeom>
          <a:noFill/>
          <a:ln w="9525">
            <a:solidFill>
              <a:srgbClr val="4290B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8" descr="tu-logo_schriftzug_sw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3638" y="6010275"/>
            <a:ext cx="24939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0" name="Titelplatzhalter 1"/>
          <p:cNvSpPr>
            <a:spLocks noGrp="1"/>
          </p:cNvSpPr>
          <p:nvPr>
            <p:ph type="ctrTitle"/>
          </p:nvPr>
        </p:nvSpPr>
        <p:spPr>
          <a:xfrm>
            <a:off x="450850" y="3914775"/>
            <a:ext cx="8247063" cy="1143000"/>
          </a:xfrm>
        </p:spPr>
        <p:txBody>
          <a:bodyPr anchor="b"/>
          <a:lstStyle>
            <a:lvl1pPr algn="l">
              <a:defRPr sz="3200" smtClean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4211" name="Textplatzhalter 2"/>
          <p:cNvSpPr>
            <a:spLocks noGrp="1"/>
          </p:cNvSpPr>
          <p:nvPr>
            <p:ph type="subTitle" idx="1"/>
          </p:nvPr>
        </p:nvSpPr>
        <p:spPr>
          <a:xfrm>
            <a:off x="450850" y="5226050"/>
            <a:ext cx="6240463" cy="1304925"/>
          </a:xfrm>
        </p:spPr>
        <p:txBody>
          <a:bodyPr/>
          <a:lstStyle>
            <a:lvl1pPr marL="0" indent="0">
              <a:spcBef>
                <a:spcPct val="10000"/>
              </a:spcBef>
              <a:buNone/>
              <a:defRPr sz="2000" smtClean="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8F306D-5DC5-4341-A225-345DB770BFF5}" type="datetimeFigureOut">
              <a:rPr lang="de-DE"/>
              <a:pPr>
                <a:defRPr/>
              </a:pPr>
              <a:t>21.04.2016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0F0155-858A-4870-94CC-4F65E8FD262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A96F6-1016-4D16-A9ED-8E6C0FF741CE}" type="datetimeFigureOut">
              <a:rPr lang="de-DE"/>
              <a:pPr>
                <a:defRPr/>
              </a:pPr>
              <a:t>21.04.2016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DB766-72FE-4A35-B157-2A0EE7B2F85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70C3E-33AD-4B87-8E9D-054EDDDD0678}" type="datetimeFigureOut">
              <a:rPr lang="de-DE"/>
              <a:pPr>
                <a:defRPr/>
              </a:pPr>
              <a:t>21.04.2016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E0B55-AC75-4CD4-B8F5-059842DC5CF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450850" y="928003"/>
            <a:ext cx="8240713" cy="0"/>
          </a:xfrm>
          <a:prstGeom prst="line">
            <a:avLst/>
          </a:prstGeom>
          <a:noFill/>
          <a:ln w="9525">
            <a:solidFill>
              <a:srgbClr val="00589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6B179-DBC7-4A0D-955F-0C5FDDF70249}" type="datetimeFigureOut">
              <a:rPr lang="de-DE"/>
              <a:pPr>
                <a:defRPr/>
              </a:pPr>
              <a:t>21.04.2016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A5979-C73A-4FE5-9005-C3A792C2ED8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ED296-C870-45F5-A4C4-FE867AA8E843}" type="datetimeFigureOut">
              <a:rPr lang="de-DE"/>
              <a:pPr>
                <a:defRPr/>
              </a:pPr>
              <a:t>21.04.2016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C2198-EDB6-4DE8-91E4-4AAF7EA406D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8D2A1-30F9-4F31-A0CB-1B9A35DF7195}" type="datetimeFigureOut">
              <a:rPr lang="de-DE"/>
              <a:pPr>
                <a:defRPr/>
              </a:pPr>
              <a:t>21.04.2016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D95C8-52BE-41E3-9971-CDA7EFE7844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450850" y="911225"/>
            <a:ext cx="8240713" cy="0"/>
          </a:xfrm>
          <a:prstGeom prst="line">
            <a:avLst/>
          </a:prstGeom>
          <a:noFill/>
          <a:ln w="9525">
            <a:solidFill>
              <a:srgbClr val="00589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4381F-2BBE-4326-AB92-F331EE97AC27}" type="datetimeFigureOut">
              <a:rPr lang="de-DE"/>
              <a:pPr>
                <a:defRPr/>
              </a:pPr>
              <a:t>21.04.2016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9D9D4-A983-46C7-BFC4-9D7069A00AC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6C26D-952B-49FB-ACF4-F3EAC7EC6CAF}" type="datetimeFigureOut">
              <a:rPr lang="de-DE"/>
              <a:pPr>
                <a:defRPr/>
              </a:pPr>
              <a:t>21.04.2016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DAEAB-AB1C-4F7C-9A1F-904EF79F2D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450850" y="911225"/>
            <a:ext cx="8240713" cy="0"/>
          </a:xfrm>
          <a:prstGeom prst="line">
            <a:avLst/>
          </a:prstGeom>
          <a:noFill/>
          <a:ln w="9525">
            <a:solidFill>
              <a:srgbClr val="00589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1A4EF-E8B2-46F7-AB29-58C637F0D970}" type="datetimeFigureOut">
              <a:rPr lang="de-DE"/>
              <a:pPr>
                <a:defRPr/>
              </a:pPr>
              <a:t>21.04.2016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C57DF-8E65-4F87-B370-31BBD828F59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1" name="Line 7"/>
          <p:cNvSpPr>
            <a:spLocks noChangeShapeType="1"/>
          </p:cNvSpPr>
          <p:nvPr userDrawn="1"/>
        </p:nvSpPr>
        <p:spPr bwMode="auto">
          <a:xfrm>
            <a:off x="450850" y="911225"/>
            <a:ext cx="8240713" cy="0"/>
          </a:xfrm>
          <a:prstGeom prst="line">
            <a:avLst/>
          </a:prstGeom>
          <a:noFill/>
          <a:ln w="9525">
            <a:solidFill>
              <a:srgbClr val="00589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0A395-5833-498F-92B0-B69E74A9637C}" type="datetimeFigureOut">
              <a:rPr lang="de-DE"/>
              <a:pPr>
                <a:defRPr/>
              </a:pPr>
              <a:t>21.04.2016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FE107-22AC-4786-A69C-B8854FC2BF4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450850" y="911225"/>
            <a:ext cx="8240713" cy="0"/>
          </a:xfrm>
          <a:prstGeom prst="line">
            <a:avLst/>
          </a:prstGeom>
          <a:noFill/>
          <a:ln w="9525">
            <a:solidFill>
              <a:srgbClr val="00589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FE05F-9E8B-405E-B8CC-3E4C7DDDDF3B}" type="datetimeFigureOut">
              <a:rPr lang="de-DE"/>
              <a:pPr>
                <a:defRPr/>
              </a:pPr>
              <a:t>21.04.2016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4F84D-953E-4078-A342-39872C885E4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9D951-4E09-4827-B3B9-AF28ED3DB110}" type="datetimeFigureOut">
              <a:rPr lang="de-DE"/>
              <a:pPr>
                <a:defRPr/>
              </a:pPr>
              <a:t>21.04.2016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6F7B6-642A-43C5-9194-37DB2A5E630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RBO_logo_rgb_s_300dpi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3675" y="6162675"/>
            <a:ext cx="1370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450850" y="430213"/>
            <a:ext cx="82296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edit Master title style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1047750"/>
            <a:ext cx="8229600" cy="532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232C5A-0869-4CB8-BCCB-B970AC4E5B08}" type="datetimeFigureOut">
              <a:rPr lang="de-DE"/>
              <a:pPr>
                <a:defRPr/>
              </a:pPr>
              <a:t>21.04.2016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CCDE473-F9F5-4C52-BD65-8C644DD997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A9B07EA-1E23-4FE1-9D2C-2D000F016DA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1033" name="Picture 11" descr="tu-logo_schriftzug_sw"/>
          <p:cNvPicPr>
            <a:picLocks noChangeAspect="1" noChangeArrowheads="1"/>
          </p:cNvPicPr>
          <p:nvPr userDrawn="1"/>
        </p:nvPicPr>
        <p:blipFill>
          <a:blip r:embed="rId15" cstate="print"/>
          <a:srcRect l="68941" b="1608"/>
          <a:stretch>
            <a:fillRect/>
          </a:stretch>
        </p:blipFill>
        <p:spPr bwMode="auto">
          <a:xfrm>
            <a:off x="8396288" y="6375400"/>
            <a:ext cx="547687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574675" indent="-341313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85000"/>
        <a:buFont typeface="Arial" charset="0"/>
        <a:buChar char="►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38188" indent="-222250" algn="l" rtl="0" eaLnBrk="0" fontAlgn="base" hangingPunct="0">
        <a:spcBef>
          <a:spcPct val="20000"/>
        </a:spcBef>
        <a:spcAft>
          <a:spcPct val="0"/>
        </a:spcAft>
        <a:buClr>
          <a:srgbClr val="005890"/>
        </a:buClr>
        <a:buChar char="•"/>
        <a:defRPr sz="22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74725" indent="-176213" algn="l" rtl="0" eaLnBrk="0" fontAlgn="base" hangingPunct="0">
        <a:spcBef>
          <a:spcPct val="20000"/>
        </a:spcBef>
        <a:spcAft>
          <a:spcPct val="0"/>
        </a:spcAft>
        <a:buClr>
          <a:srgbClr val="4290BC"/>
        </a:buClr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252538" indent="-163513" algn="l" rtl="0" eaLnBrk="0" fontAlgn="base" hangingPunct="0">
        <a:spcBef>
          <a:spcPct val="20000"/>
        </a:spcBef>
        <a:spcAft>
          <a:spcPct val="0"/>
        </a:spcAft>
        <a:buClr>
          <a:srgbClr val="4290BC"/>
        </a:buClr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546225" indent="-174625" algn="l" rtl="0" eaLnBrk="0" fontAlgn="base" hangingPunct="0">
        <a:spcBef>
          <a:spcPct val="20000"/>
        </a:spcBef>
        <a:spcAft>
          <a:spcPct val="0"/>
        </a:spcAft>
        <a:buClr>
          <a:srgbClr val="4290BC"/>
        </a:buClr>
        <a:buChar char="•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lgodatwms@robotics.tu-berlin.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sis.tu-berlin.de/course/view.php?id=6983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hindertenberatung.tu-berlin.de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sis.tu-berlin.de/course/view.php?id=698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eaching.inet.tu-berlin.de/tubitauth/osiris-sose16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quoc-hung.dinh@campus.tu-berlin.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asmaa.haja@mailbox.tu-Berlin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AlgoDat</a:t>
            </a:r>
            <a:r>
              <a:rPr lang="en-US" dirty="0"/>
              <a:t>: </a:t>
            </a:r>
            <a:r>
              <a:rPr lang="en-US" dirty="0" err="1" smtClean="0"/>
              <a:t>Willkommen</a:t>
            </a:r>
            <a:r>
              <a:rPr lang="en-US" dirty="0" smtClean="0"/>
              <a:t>!</a:t>
            </a:r>
            <a:endParaRPr lang="de-DE" dirty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Oliver Brock</a:t>
            </a:r>
            <a:endParaRPr lang="de-DE" dirty="0"/>
          </a:p>
          <a:p>
            <a:pPr eaLnBrk="1" hangingPunct="1"/>
            <a:r>
              <a:rPr lang="en-US" dirty="0"/>
              <a:t>Robotics and Biology Laboratory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Prüfungsmodalitäten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Portfolioprüfung:</a:t>
            </a:r>
          </a:p>
          <a:p>
            <a:pPr lvl="1"/>
            <a:r>
              <a:rPr lang="de-DE" sz="2400" dirty="0"/>
              <a:t>11 Übungsblätter zu je 3 Punkten: 33%</a:t>
            </a:r>
          </a:p>
          <a:p>
            <a:pPr lvl="1"/>
            <a:r>
              <a:rPr lang="de-DE" sz="2400" dirty="0"/>
              <a:t>Schriftlicher Test: 67%</a:t>
            </a:r>
          </a:p>
          <a:p>
            <a:r>
              <a:rPr lang="de-DE" sz="2600" dirty="0"/>
              <a:t>Notenschlüssel: Fakultät IV – Notenschlüssel 2:</a:t>
            </a:r>
          </a:p>
          <a:p>
            <a:pPr lvl="2"/>
            <a:r>
              <a:rPr lang="de-DE" sz="2200" dirty="0"/>
              <a:t>&gt;= 95 Punkte: 1,0</a:t>
            </a:r>
          </a:p>
          <a:p>
            <a:pPr lvl="2"/>
            <a:r>
              <a:rPr lang="de-DE" sz="2200" dirty="0"/>
              <a:t>&gt;= 90 Punkte: 1,3</a:t>
            </a:r>
          </a:p>
          <a:p>
            <a:pPr lvl="2"/>
            <a:r>
              <a:rPr lang="de-DE" sz="2200" dirty="0"/>
              <a:t>&gt;= 85 Punkte: 1,7</a:t>
            </a:r>
          </a:p>
          <a:p>
            <a:pPr lvl="2"/>
            <a:r>
              <a:rPr lang="de-DE" sz="2200" dirty="0"/>
              <a:t>..</a:t>
            </a:r>
          </a:p>
          <a:p>
            <a:pPr lvl="2"/>
            <a:r>
              <a:rPr lang="de-DE" sz="2200" dirty="0"/>
              <a:t>&gt;= 50 Punkte: 4,0</a:t>
            </a:r>
          </a:p>
          <a:p>
            <a:pPr lvl="2"/>
            <a:r>
              <a:rPr lang="de-DE" sz="2200" dirty="0"/>
              <a:t>&lt; 50 Punkte: 5,0</a:t>
            </a:r>
          </a:p>
          <a:p>
            <a:r>
              <a:rPr lang="de-DE" sz="2800" b="1" dirty="0" smtClean="0">
                <a:solidFill>
                  <a:srgbClr val="FF0000"/>
                </a:solidFill>
              </a:rPr>
              <a:t>Anmeldefrist QISPOS: 15.05.2016</a:t>
            </a:r>
            <a:endParaRPr lang="de-DE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3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Prüfungsanmeldung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Anmeldefrist</a:t>
            </a:r>
            <a:r>
              <a:rPr lang="de-DE" dirty="0"/>
              <a:t>: </a:t>
            </a:r>
            <a:r>
              <a:rPr lang="de-DE" dirty="0">
                <a:solidFill>
                  <a:srgbClr val="FF0000"/>
                </a:solidFill>
              </a:rPr>
              <a:t>Sonntag 15. Mai </a:t>
            </a:r>
            <a:r>
              <a:rPr lang="de-DE" dirty="0" smtClean="0">
                <a:solidFill>
                  <a:srgbClr val="FF0000"/>
                </a:solidFill>
              </a:rPr>
              <a:t>2016</a:t>
            </a:r>
            <a:br>
              <a:rPr lang="de-DE" dirty="0" smtClean="0">
                <a:solidFill>
                  <a:srgbClr val="FF0000"/>
                </a:solidFill>
              </a:rPr>
            </a:br>
            <a:r>
              <a:rPr lang="de-DE" dirty="0" smtClean="0"/>
              <a:t>Registriert Euch so bald wie möglich!</a:t>
            </a:r>
            <a:endParaRPr lang="de-DE" dirty="0"/>
          </a:p>
          <a:p>
            <a:r>
              <a:rPr lang="de-DE" dirty="0"/>
              <a:t>Studierende Informatik/TI: Anmeldung in </a:t>
            </a:r>
            <a:r>
              <a:rPr lang="de-DE" dirty="0" smtClean="0"/>
              <a:t>QISPOS</a:t>
            </a:r>
            <a:br>
              <a:rPr lang="de-DE" dirty="0" smtClean="0"/>
            </a:br>
            <a:r>
              <a:rPr lang="de-DE" dirty="0" smtClean="0"/>
              <a:t>(StuPO</a:t>
            </a:r>
            <a:r>
              <a:rPr lang="de-DE" dirty="0" smtClean="0"/>
              <a:t>13: bitte für MPGI2 in QISPOS registrieren)</a:t>
            </a:r>
            <a:endParaRPr lang="de-DE" dirty="0" smtClean="0"/>
          </a:p>
          <a:p>
            <a:r>
              <a:rPr lang="de-DE" dirty="0" smtClean="0"/>
              <a:t>Erasmus </a:t>
            </a:r>
            <a:r>
              <a:rPr lang="de-DE" dirty="0"/>
              <a:t>Studenten: Email an </a:t>
            </a:r>
            <a:r>
              <a:rPr lang="de-DE" dirty="0">
                <a:hlinkClick r:id="rId3"/>
              </a:rPr>
              <a:t>algodatwms@robotics.tu-berlin.de</a:t>
            </a:r>
            <a:r>
              <a:rPr lang="de-DE" dirty="0"/>
              <a:t> mit </a:t>
            </a:r>
            <a:r>
              <a:rPr lang="de-DE" dirty="0" err="1"/>
              <a:t>Matr-Nr</a:t>
            </a:r>
            <a:r>
              <a:rPr lang="de-DE" dirty="0"/>
              <a:t> und </a:t>
            </a:r>
            <a:r>
              <a:rPr lang="de-DE" dirty="0" smtClean="0"/>
              <a:t>Name</a:t>
            </a:r>
            <a:endParaRPr lang="de-DE" dirty="0"/>
          </a:p>
          <a:p>
            <a:r>
              <a:rPr lang="de-DE" dirty="0" err="1"/>
              <a:t>MINTgrün</a:t>
            </a:r>
            <a:r>
              <a:rPr lang="de-DE" dirty="0"/>
              <a:t> Studenten: Anmeldung per email mit der </a:t>
            </a:r>
            <a:r>
              <a:rPr lang="de-DE" dirty="0" err="1"/>
              <a:t>MINTgrün</a:t>
            </a:r>
            <a:r>
              <a:rPr lang="de-DE" dirty="0"/>
              <a:t> Vorlage </a:t>
            </a:r>
          </a:p>
          <a:p>
            <a:r>
              <a:rPr lang="de-DE" dirty="0" smtClean="0"/>
              <a:t>Alle Anderen: </a:t>
            </a:r>
            <a:r>
              <a:rPr lang="de-DE" dirty="0"/>
              <a:t>Anmeldung mit gelbem Zettel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33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Prüfungsanmeldung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Klausuren:</a:t>
            </a:r>
          </a:p>
          <a:p>
            <a:pPr lvl="1"/>
            <a:r>
              <a:rPr lang="de-DE" sz="2400" dirty="0"/>
              <a:t>1. Klausur: 26.07.2016</a:t>
            </a:r>
          </a:p>
          <a:p>
            <a:pPr lvl="1"/>
            <a:r>
              <a:rPr lang="de-DE" sz="2400" dirty="0"/>
              <a:t>2. Klausur (Nachklausur): 04.10.2016</a:t>
            </a:r>
          </a:p>
          <a:p>
            <a:pPr lvl="1"/>
            <a:endParaRPr lang="de-DE" sz="2400" dirty="0"/>
          </a:p>
          <a:p>
            <a:r>
              <a:rPr lang="de-DE" sz="2600" dirty="0"/>
              <a:t>Bitte </a:t>
            </a:r>
            <a:r>
              <a:rPr lang="de-DE" sz="2600" dirty="0" smtClean="0"/>
              <a:t>meldet Euch auf </a:t>
            </a:r>
            <a:r>
              <a:rPr lang="de-DE" sz="2600" dirty="0" smtClean="0">
                <a:solidFill>
                  <a:srgbClr val="FF0000"/>
                </a:solidFill>
              </a:rPr>
              <a:t>jeden Fall für die erste</a:t>
            </a:r>
            <a:r>
              <a:rPr lang="de-DE" sz="2600" dirty="0" smtClean="0"/>
              <a:t> </a:t>
            </a:r>
            <a:r>
              <a:rPr lang="de-DE" sz="2600" dirty="0"/>
              <a:t>Klausur in QISPOS </a:t>
            </a:r>
            <a:r>
              <a:rPr lang="de-DE" sz="2600" dirty="0" smtClean="0"/>
              <a:t>an, auch wenn ihr nur die </a:t>
            </a:r>
            <a:r>
              <a:rPr lang="de-DE" sz="2600" dirty="0" smtClean="0">
                <a:solidFill>
                  <a:srgbClr val="FF0000"/>
                </a:solidFill>
              </a:rPr>
              <a:t>zweite</a:t>
            </a:r>
            <a:r>
              <a:rPr lang="de-DE" sz="2600" dirty="0" smtClean="0"/>
              <a:t> </a:t>
            </a:r>
            <a:r>
              <a:rPr lang="de-DE" sz="2600" dirty="0"/>
              <a:t>Klausur schreiben möchtet!</a:t>
            </a:r>
          </a:p>
        </p:txBody>
      </p:sp>
    </p:spTree>
    <p:extLst>
      <p:ext uri="{BB962C8B-B14F-4D97-AF65-F5344CB8AC3E}">
        <p14:creationId xmlns:p14="http://schemas.microsoft.com/office/powerpoint/2010/main" val="18159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Abgaben – Wie?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Mittels </a:t>
            </a:r>
            <a:r>
              <a:rPr lang="de-DE" dirty="0" smtClean="0"/>
              <a:t>Versionsverwaltungssystem (siehe </a:t>
            </a:r>
            <a:r>
              <a:rPr lang="de-DE" dirty="0" err="1" smtClean="0"/>
              <a:t>IntroProg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/>
              <a:t>System zur Erfassung von Änderungen an Dokumenten oder Dateien </a:t>
            </a:r>
          </a:p>
          <a:p>
            <a:pPr lvl="1"/>
            <a:r>
              <a:rPr lang="de-DE" dirty="0"/>
              <a:t>Alle Versionen werden mit Zeitstempel und Benutzerkennung gesichert </a:t>
            </a:r>
          </a:p>
          <a:p>
            <a:pPr lvl="1"/>
            <a:r>
              <a:rPr lang="de-DE" dirty="0"/>
              <a:t>Versionen können später wiederhergestellt werden</a:t>
            </a:r>
          </a:p>
          <a:p>
            <a:pPr lvl="1"/>
            <a:r>
              <a:rPr lang="de-DE" dirty="0"/>
              <a:t>Versionsverwaltungssysteme werden u.a. in der Softwareentwicklung zur Quelltextverwaltung eingesetzt </a:t>
            </a:r>
          </a:p>
          <a:p>
            <a:r>
              <a:rPr lang="de-DE" dirty="0"/>
              <a:t>Wir verwenden Subversion (SVN) </a:t>
            </a:r>
          </a:p>
          <a:p>
            <a:r>
              <a:rPr lang="de-DE" dirty="0" smtClean="0"/>
              <a:t>SVN </a:t>
            </a:r>
            <a:r>
              <a:rPr lang="de-DE" dirty="0"/>
              <a:t>Einführung: Im ersten Tutorium! </a:t>
            </a:r>
          </a:p>
          <a:p>
            <a:r>
              <a:rPr lang="de-DE" dirty="0"/>
              <a:t>Weitere Informationen zum SVN siehe ISIS </a:t>
            </a:r>
          </a:p>
        </p:txBody>
      </p:sp>
    </p:spTree>
    <p:extLst>
      <p:ext uri="{BB962C8B-B14F-4D97-AF65-F5344CB8AC3E}">
        <p14:creationId xmlns:p14="http://schemas.microsoft.com/office/powerpoint/2010/main" val="478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Betrugsversuch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Betrugsversuch</a:t>
            </a:r>
            <a:r>
              <a:rPr lang="en-US" b="1" dirty="0" smtClean="0"/>
              <a:t> </a:t>
            </a:r>
            <a:r>
              <a:rPr lang="en-US" b="1" dirty="0" err="1" smtClean="0"/>
              <a:t>bedeutet</a:t>
            </a:r>
            <a:r>
              <a:rPr lang="en-US" b="1" dirty="0" smtClean="0"/>
              <a:t> </a:t>
            </a:r>
            <a:r>
              <a:rPr lang="en-US" b="1" dirty="0" err="1" smtClean="0"/>
              <a:t>Nichtbestehen</a:t>
            </a:r>
            <a:r>
              <a:rPr lang="en-US" b="1" dirty="0" smtClean="0"/>
              <a:t> des </a:t>
            </a:r>
            <a:r>
              <a:rPr lang="en-US" b="1" dirty="0" err="1" smtClean="0"/>
              <a:t>Kurses</a:t>
            </a:r>
            <a:endParaRPr lang="en-US" b="1" dirty="0" smtClean="0"/>
          </a:p>
          <a:p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Plagiatserkennungssoftware</a:t>
            </a:r>
            <a:r>
              <a:rPr lang="en-US" dirty="0" smtClean="0"/>
              <a:t> für </a:t>
            </a:r>
            <a:r>
              <a:rPr lang="en-US" dirty="0" err="1" smtClean="0"/>
              <a:t>Eure</a:t>
            </a:r>
            <a:r>
              <a:rPr lang="en-US" dirty="0" smtClean="0"/>
              <a:t> </a:t>
            </a:r>
            <a:r>
              <a:rPr lang="en-US" dirty="0" err="1" smtClean="0"/>
              <a:t>Programmieraufgaben</a:t>
            </a:r>
            <a:r>
              <a:rPr lang="en-US" dirty="0" smtClean="0"/>
              <a:t> (</a:t>
            </a:r>
            <a:r>
              <a:rPr lang="en-US" dirty="0" err="1" smtClean="0"/>
              <a:t>Umgehungsversuch</a:t>
            </a:r>
            <a:r>
              <a:rPr lang="en-US" dirty="0" smtClean="0"/>
              <a:t> </a:t>
            </a:r>
            <a:r>
              <a:rPr lang="en-US" dirty="0" err="1" smtClean="0"/>
              <a:t>zwecklos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Buchstabe</a:t>
            </a:r>
            <a:r>
              <a:rPr lang="en-US" dirty="0" smtClean="0"/>
              <a:t> </a:t>
            </a:r>
            <a:r>
              <a:rPr lang="en-US" dirty="0" err="1" smtClean="0"/>
              <a:t>Deines</a:t>
            </a:r>
            <a:r>
              <a:rPr lang="en-US" dirty="0" smtClean="0"/>
              <a:t> </a:t>
            </a:r>
            <a:r>
              <a:rPr lang="en-US" dirty="0" err="1" smtClean="0"/>
              <a:t>Quelltextes</a:t>
            </a:r>
            <a:r>
              <a:rPr lang="en-US" dirty="0" smtClean="0"/>
              <a:t> muss von Dir </a:t>
            </a:r>
            <a:r>
              <a:rPr lang="en-US" dirty="0" err="1" smtClean="0"/>
              <a:t>persönlich</a:t>
            </a:r>
            <a:r>
              <a:rPr lang="en-US" dirty="0" smtClean="0"/>
              <a:t> </a:t>
            </a:r>
            <a:r>
              <a:rPr lang="en-US" dirty="0" err="1" smtClean="0"/>
              <a:t>erzeugt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sein</a:t>
            </a:r>
            <a:endParaRPr lang="en-US" dirty="0"/>
          </a:p>
          <a:p>
            <a:r>
              <a:rPr lang="en-US" dirty="0" err="1" smtClean="0"/>
              <a:t>Keinen</a:t>
            </a:r>
            <a:r>
              <a:rPr lang="en-US" dirty="0" smtClean="0"/>
              <a:t> </a:t>
            </a:r>
            <a:r>
              <a:rPr lang="en-US" dirty="0" err="1" smtClean="0"/>
              <a:t>Quelltext</a:t>
            </a:r>
            <a:r>
              <a:rPr lang="en-US" dirty="0" smtClean="0"/>
              <a:t> von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Personen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Quellen</a:t>
            </a:r>
            <a:endParaRPr lang="en-US" dirty="0" smtClean="0"/>
          </a:p>
          <a:p>
            <a:r>
              <a:rPr lang="en-US" dirty="0" err="1" smtClean="0"/>
              <a:t>Keinen</a:t>
            </a:r>
            <a:r>
              <a:rPr lang="en-US" dirty="0" smtClean="0"/>
              <a:t> </a:t>
            </a:r>
            <a:r>
              <a:rPr lang="en-US" dirty="0" err="1" smtClean="0"/>
              <a:t>Quelltext</a:t>
            </a:r>
            <a:r>
              <a:rPr lang="en-US" dirty="0" smtClean="0"/>
              <a:t> an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Personen</a:t>
            </a:r>
            <a:endParaRPr lang="en-US" dirty="0"/>
          </a:p>
          <a:p>
            <a:r>
              <a:rPr lang="en-US" dirty="0" err="1" smtClean="0"/>
              <a:t>Sowohl</a:t>
            </a:r>
            <a:r>
              <a:rPr lang="en-US" dirty="0" smtClean="0"/>
              <a:t> </a:t>
            </a:r>
            <a:r>
              <a:rPr lang="en-US" dirty="0"/>
              <a:t>die “Geber”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die “</a:t>
            </a:r>
            <a:r>
              <a:rPr lang="en-US" dirty="0" err="1"/>
              <a:t>Nehmer</a:t>
            </a:r>
            <a:r>
              <a:rPr lang="en-US" dirty="0"/>
              <a:t>” von </a:t>
            </a:r>
            <a:r>
              <a:rPr lang="en-US" dirty="0" err="1" smtClean="0"/>
              <a:t>Quellcode</a:t>
            </a:r>
            <a:r>
              <a:rPr lang="en-US" dirty="0" smtClean="0"/>
              <a:t> </a:t>
            </a:r>
            <a:r>
              <a:rPr lang="en-US" dirty="0" err="1" smtClean="0"/>
              <a:t>begehen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Betrugsversuch</a:t>
            </a:r>
            <a:endParaRPr lang="en-US" dirty="0" smtClean="0"/>
          </a:p>
          <a:p>
            <a:r>
              <a:rPr lang="en-US" i="1" dirty="0" err="1" smtClean="0"/>
              <a:t>Diskussionen</a:t>
            </a:r>
            <a:r>
              <a:rPr lang="en-US" i="1" dirty="0" smtClean="0"/>
              <a:t> </a:t>
            </a:r>
            <a:r>
              <a:rPr lang="en-US" i="1" dirty="0" err="1" smtClean="0"/>
              <a:t>über</a:t>
            </a:r>
            <a:r>
              <a:rPr lang="en-US" i="1" dirty="0" smtClean="0"/>
              <a:t> </a:t>
            </a:r>
            <a:r>
              <a:rPr lang="en-US" i="1" dirty="0" err="1" smtClean="0"/>
              <a:t>Lösungswege</a:t>
            </a:r>
            <a:r>
              <a:rPr lang="en-US" i="1" dirty="0" smtClean="0"/>
              <a:t> </a:t>
            </a:r>
            <a:r>
              <a:rPr lang="en-US" i="1" dirty="0" err="1" smtClean="0"/>
              <a:t>ausdrücklich</a:t>
            </a:r>
            <a:r>
              <a:rPr lang="en-US" i="1" dirty="0" smtClean="0"/>
              <a:t> </a:t>
            </a:r>
            <a:r>
              <a:rPr lang="en-US" i="1" dirty="0" err="1" smtClean="0"/>
              <a:t>erlaubt</a:t>
            </a:r>
            <a:endParaRPr lang="en-US" i="1" dirty="0" smtClean="0"/>
          </a:p>
          <a:p>
            <a:r>
              <a:rPr lang="en-US" i="1" dirty="0" smtClean="0"/>
              <a:t>Debugging-</a:t>
            </a:r>
            <a:r>
              <a:rPr lang="en-US" i="1" dirty="0" err="1" smtClean="0"/>
              <a:t>Hilfe</a:t>
            </a:r>
            <a:r>
              <a:rPr lang="en-US" i="1" dirty="0" smtClean="0"/>
              <a:t> </a:t>
            </a:r>
            <a:r>
              <a:rPr lang="en-US" i="1" dirty="0" err="1" smtClean="0"/>
              <a:t>ausdrücklich</a:t>
            </a:r>
            <a:r>
              <a:rPr lang="en-US" i="1" dirty="0" smtClean="0"/>
              <a:t> </a:t>
            </a:r>
            <a:r>
              <a:rPr lang="en-US" i="1" dirty="0" err="1" smtClean="0"/>
              <a:t>erlaubt</a:t>
            </a:r>
            <a:endParaRPr lang="en-US" i="1" dirty="0" smtClean="0"/>
          </a:p>
          <a:p>
            <a:r>
              <a:rPr lang="en-US" i="1" dirty="0" smtClean="0"/>
              <a:t>Code-Reviews </a:t>
            </a:r>
            <a:r>
              <a:rPr lang="en-US" i="1" dirty="0" err="1" smtClean="0"/>
              <a:t>ausdrücklich</a:t>
            </a:r>
            <a:r>
              <a:rPr lang="en-US" i="1" dirty="0" smtClean="0"/>
              <a:t> </a:t>
            </a:r>
            <a:r>
              <a:rPr lang="en-US" i="1" dirty="0" err="1" smtClean="0"/>
              <a:t>erlaubt</a:t>
            </a:r>
            <a:endParaRPr lang="en-US" i="1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747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Plagiate – Was Euch erwartet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 werden alle Abgaben mit </a:t>
            </a:r>
            <a:r>
              <a:rPr lang="de-DE" dirty="0" smtClean="0"/>
              <a:t>Plagiatserkennungssoftware </a:t>
            </a:r>
            <a:r>
              <a:rPr lang="de-DE" dirty="0"/>
              <a:t>überprüfen! </a:t>
            </a:r>
            <a:endParaRPr lang="de-DE" dirty="0" smtClean="0"/>
          </a:p>
          <a:p>
            <a:r>
              <a:rPr lang="de-DE" dirty="0" smtClean="0"/>
              <a:t>Suspekte Abgaben </a:t>
            </a:r>
            <a:r>
              <a:rPr lang="de-DE" dirty="0"/>
              <a:t>werden </a:t>
            </a:r>
            <a:r>
              <a:rPr lang="de-DE" dirty="0" smtClean="0"/>
              <a:t>von uns im Detail geprüft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 err="1" smtClean="0"/>
              <a:t>erst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Gespräch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Euch</a:t>
            </a:r>
            <a:endParaRPr lang="de-DE" dirty="0" smtClean="0"/>
          </a:p>
          <a:p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Plagiatsfall</a:t>
            </a:r>
            <a:r>
              <a:rPr lang="en-US" dirty="0" smtClean="0"/>
              <a:t>: </a:t>
            </a:r>
            <a:r>
              <a:rPr lang="en-US" dirty="0" err="1" smtClean="0"/>
              <a:t>sowohl</a:t>
            </a:r>
            <a:r>
              <a:rPr lang="en-US" dirty="0" smtClean="0"/>
              <a:t> die “Geber”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die “</a:t>
            </a:r>
            <a:r>
              <a:rPr lang="en-US" dirty="0" err="1" smtClean="0"/>
              <a:t>Nehmer</a:t>
            </a:r>
            <a:r>
              <a:rPr lang="en-US" dirty="0" smtClean="0"/>
              <a:t>” von </a:t>
            </a:r>
            <a:r>
              <a:rPr lang="en-US" dirty="0" err="1" smtClean="0"/>
              <a:t>Quellcode</a:t>
            </a:r>
            <a:r>
              <a:rPr lang="en-US" dirty="0" smtClean="0"/>
              <a:t> </a:t>
            </a:r>
            <a:r>
              <a:rPr lang="en-US" dirty="0" err="1" smtClean="0"/>
              <a:t>dürfen</a:t>
            </a:r>
            <a:r>
              <a:rPr lang="en-US" dirty="0" smtClean="0"/>
              <a:t> den </a:t>
            </a:r>
            <a:r>
              <a:rPr lang="en-US" dirty="0" err="1" smtClean="0"/>
              <a:t>Kurs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fortsetzen</a:t>
            </a:r>
            <a:endParaRPr lang="en-US" dirty="0" smtClean="0"/>
          </a:p>
          <a:p>
            <a:endParaRPr lang="de-DE" dirty="0"/>
          </a:p>
          <a:p>
            <a:pPr marL="233362" indent="0" algn="ctr">
              <a:buNone/>
            </a:pPr>
            <a:r>
              <a:rPr lang="de-DE" b="1" dirty="0" smtClean="0">
                <a:solidFill>
                  <a:srgbClr val="FF0000"/>
                </a:solidFill>
              </a:rPr>
              <a:t>Bitte macht Eure Hausaufgaben selbständig!</a:t>
            </a:r>
            <a:endParaRPr lang="de-DE" b="1" dirty="0">
              <a:solidFill>
                <a:srgbClr val="FF0000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418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Wichtige</a:t>
            </a:r>
            <a:r>
              <a:rPr lang="en-US" dirty="0"/>
              <a:t> </a:t>
            </a:r>
            <a:r>
              <a:rPr lang="en-US" dirty="0" err="1"/>
              <a:t>Kontakte</a:t>
            </a:r>
            <a:endParaRPr lang="de-DE" dirty="0"/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ISIS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https://isis.tu-berlin.de/course/view.php?id=6983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 smtClean="0"/>
              <a:t>organisatorischen</a:t>
            </a:r>
            <a:r>
              <a:rPr lang="en-US" dirty="0" smtClean="0"/>
              <a:t> </a:t>
            </a:r>
            <a:r>
              <a:rPr lang="en-US" dirty="0" err="1" smtClean="0"/>
              <a:t>Fragen</a:t>
            </a:r>
            <a:r>
              <a:rPr lang="en-US" dirty="0"/>
              <a:t> </a:t>
            </a:r>
            <a:r>
              <a:rPr lang="en-US" dirty="0" smtClean="0"/>
              <a:t>auf den </a:t>
            </a:r>
            <a:r>
              <a:rPr lang="en-US" dirty="0"/>
              <a:t>ISIS </a:t>
            </a:r>
            <a:r>
              <a:rPr lang="en-US" dirty="0" err="1" smtClean="0"/>
              <a:t>Foren</a:t>
            </a:r>
            <a:r>
              <a:rPr lang="en-US" dirty="0" smtClean="0"/>
              <a:t> </a:t>
            </a:r>
            <a:r>
              <a:rPr lang="en-US" dirty="0" err="1" smtClean="0"/>
              <a:t>posten</a:t>
            </a:r>
            <a:endParaRPr lang="en-US" dirty="0"/>
          </a:p>
          <a:p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Infos</a:t>
            </a:r>
            <a:r>
              <a:rPr lang="en-US" dirty="0"/>
              <a:t>, </a:t>
            </a:r>
            <a:r>
              <a:rPr lang="en-US" dirty="0" err="1"/>
              <a:t>Aufgabenblätter</a:t>
            </a:r>
            <a:r>
              <a:rPr lang="en-US" dirty="0"/>
              <a:t>, </a:t>
            </a:r>
            <a:r>
              <a:rPr lang="en-US" dirty="0" err="1"/>
              <a:t>Termine</a:t>
            </a:r>
            <a:r>
              <a:rPr lang="en-US" dirty="0"/>
              <a:t>, </a:t>
            </a:r>
            <a:r>
              <a:rPr lang="en-US" dirty="0" smtClean="0"/>
              <a:t>etc. </a:t>
            </a:r>
            <a:r>
              <a:rPr lang="en-US" dirty="0" err="1" smtClean="0"/>
              <a:t>findet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auf ISIS</a:t>
            </a:r>
          </a:p>
          <a:p>
            <a:endParaRPr lang="en-US" sz="2600" dirty="0"/>
          </a:p>
          <a:p>
            <a:r>
              <a:rPr lang="en-US" sz="1600" dirty="0" smtClean="0"/>
              <a:t>WM </a:t>
            </a:r>
            <a:r>
              <a:rPr lang="en-US" sz="1600" dirty="0" err="1" smtClean="0"/>
              <a:t>kontaktieren</a:t>
            </a:r>
            <a:r>
              <a:rPr lang="en-US" sz="1600" dirty="0" smtClean="0"/>
              <a:t>: </a:t>
            </a:r>
            <a:r>
              <a:rPr lang="en-US" sz="1600" dirty="0"/>
              <a:t>algodatwms@robotics.tu-berlin.de</a:t>
            </a:r>
            <a:endParaRPr lang="de-DE" sz="1600" dirty="0"/>
          </a:p>
          <a:p>
            <a:pPr lvl="1"/>
            <a:r>
              <a:rPr lang="en-US" sz="1600" dirty="0"/>
              <a:t>Raphael Deimel</a:t>
            </a:r>
          </a:p>
          <a:p>
            <a:pPr lvl="1"/>
            <a:r>
              <a:rPr lang="en-US" sz="1600" dirty="0"/>
              <a:t>Mahmoud Mabrouk</a:t>
            </a:r>
          </a:p>
          <a:p>
            <a:pPr lvl="1"/>
            <a:r>
              <a:rPr lang="en-US" sz="1600" dirty="0"/>
              <a:t>Arne Sieverling</a:t>
            </a:r>
          </a:p>
          <a:p>
            <a:pPr lvl="1"/>
            <a:r>
              <a:rPr lang="en-US" sz="1600" dirty="0"/>
              <a:t>Damien </a:t>
            </a:r>
            <a:r>
              <a:rPr lang="en-US" sz="1600" dirty="0" err="1"/>
              <a:t>Foucard</a:t>
            </a:r>
            <a:endParaRPr lang="en-US" sz="1600" dirty="0"/>
          </a:p>
          <a:p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Kontakt</a:t>
            </a:r>
            <a:r>
              <a:rPr lang="en-US" dirty="0" smtClean="0"/>
              <a:t> für </a:t>
            </a:r>
            <a:r>
              <a:rPr lang="en-US" dirty="0" err="1" smtClean="0"/>
              <a:t>Leute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Lernbehinderungen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http://www.behindertenberatung.tu-berlin.de/ </a:t>
            </a:r>
            <a:endParaRPr lang="de-DE" dirty="0" smtClean="0"/>
          </a:p>
          <a:p>
            <a:r>
              <a:rPr lang="en-US" dirty="0" smtClean="0"/>
              <a:t>Mechthild </a:t>
            </a:r>
            <a:r>
              <a:rPr lang="en-US" dirty="0" err="1" smtClean="0"/>
              <a:t>Rolfes</a:t>
            </a:r>
            <a:r>
              <a:rPr lang="en-US" dirty="0" smtClean="0"/>
              <a:t> </a:t>
            </a:r>
            <a:r>
              <a:rPr lang="de-DE" dirty="0" err="1" smtClean="0"/>
              <a:t>mechthild.rolfes</a:t>
            </a:r>
            <a:r>
              <a:rPr lang="de-DE" dirty="0" smtClean="0"/>
              <a:t> (at) tu-berlin.de</a:t>
            </a:r>
          </a:p>
          <a:p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Möglichkeiten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Zeit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Klausuren</a:t>
            </a:r>
            <a:endParaRPr lang="en-US" dirty="0" smtClean="0"/>
          </a:p>
          <a:p>
            <a:pPr lvl="1"/>
            <a:r>
              <a:rPr lang="en-US" dirty="0" err="1" smtClean="0"/>
              <a:t>Hilfe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Mitschreiben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23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Jetzt:</a:t>
            </a:r>
          </a:p>
          <a:p>
            <a:pPr lvl="2"/>
            <a:r>
              <a:rPr lang="de-DE" dirty="0"/>
              <a:t>Bei ISIS registrieren (Infos, Folien, Aufgabenblätter..):</a:t>
            </a:r>
            <a:br>
              <a:rPr lang="de-DE" dirty="0"/>
            </a:br>
            <a:r>
              <a:rPr lang="en-US" dirty="0"/>
              <a:t> </a:t>
            </a:r>
            <a:r>
              <a:rPr lang="en-US" dirty="0">
                <a:hlinkClick r:id="rId3"/>
              </a:rPr>
              <a:t>https://isis.tu-berlin.de/course/view.php?id=6983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Für die erste </a:t>
            </a:r>
            <a:r>
              <a:rPr lang="de-DE" dirty="0" err="1"/>
              <a:t>AlgoDat</a:t>
            </a:r>
            <a:r>
              <a:rPr lang="de-DE" dirty="0"/>
              <a:t> Klausur in QISPOS (oder ..) anzumelden</a:t>
            </a:r>
          </a:p>
          <a:p>
            <a:r>
              <a:rPr lang="de-DE" dirty="0"/>
              <a:t>Ab Montag:</a:t>
            </a:r>
          </a:p>
          <a:p>
            <a:pPr lvl="2"/>
            <a:r>
              <a:rPr lang="de-DE" dirty="0"/>
              <a:t>Bei OSIRIS registrieren:</a:t>
            </a:r>
            <a:br>
              <a:rPr lang="de-DE" dirty="0"/>
            </a:br>
            <a:r>
              <a:rPr lang="de-DE" dirty="0">
                <a:hlinkClick r:id="rId4"/>
              </a:rPr>
              <a:t>https://teaching.inet.tu-berlin.de/tubitauth/osiris-sose16</a:t>
            </a:r>
            <a:endParaRPr lang="de-DE" dirty="0"/>
          </a:p>
          <a:p>
            <a:pPr lvl="2"/>
            <a:r>
              <a:rPr lang="de-DE" dirty="0"/>
              <a:t>Die Registrierung bei OSIRIS und das Bilden einer Gruppe ist Voraussetzung für die Benutzung des SVN und damit zur Abgabe von Hausaufgaben!</a:t>
            </a:r>
          </a:p>
          <a:p>
            <a:pPr lvl="2"/>
            <a:r>
              <a:rPr lang="de-DE" dirty="0"/>
              <a:t>Studierende die noch zu keinem Tutorium eingeteilt sind, können sich ab Montag in OSIRIS für eine Tutorium </a:t>
            </a:r>
            <a:r>
              <a:rPr lang="de-DE" dirty="0" smtClean="0"/>
              <a:t>anmelden</a:t>
            </a:r>
          </a:p>
          <a:p>
            <a:r>
              <a:rPr lang="en-US" dirty="0" smtClean="0"/>
              <a:t>Auf ISIS </a:t>
            </a:r>
            <a:r>
              <a:rPr lang="en-US" dirty="0" err="1" smtClean="0"/>
              <a:t>seht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,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der </a:t>
            </a:r>
            <a:r>
              <a:rPr lang="en-US" dirty="0" err="1" smtClean="0"/>
              <a:t>Semesterplan</a:t>
            </a:r>
            <a:r>
              <a:rPr lang="en-US" dirty="0" smtClean="0"/>
              <a:t> </a:t>
            </a:r>
            <a:r>
              <a:rPr lang="en-US" dirty="0" err="1" smtClean="0"/>
              <a:t>entwickelt</a:t>
            </a:r>
            <a:endParaRPr lang="de-DE" dirty="0"/>
          </a:p>
          <a:p>
            <a:pPr marL="233362" indent="0">
              <a:buNone/>
            </a:pP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0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Um </a:t>
            </a:r>
            <a:r>
              <a:rPr lang="en-US" dirty="0" err="1" smtClean="0"/>
              <a:t>Erfolg</a:t>
            </a:r>
            <a:r>
              <a:rPr lang="en-US" dirty="0" smtClean="0"/>
              <a:t> in </a:t>
            </a:r>
            <a:r>
              <a:rPr lang="en-US" dirty="0" err="1" smtClean="0"/>
              <a:t>AlgoDat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Kommt</a:t>
            </a:r>
            <a:r>
              <a:rPr lang="en-US" dirty="0" smtClean="0"/>
              <a:t> in die VL</a:t>
            </a:r>
          </a:p>
          <a:p>
            <a:r>
              <a:rPr lang="en-US" dirty="0" err="1" smtClean="0"/>
              <a:t>Geht</a:t>
            </a:r>
            <a:r>
              <a:rPr lang="en-US" dirty="0" smtClean="0"/>
              <a:t> in die </a:t>
            </a:r>
            <a:r>
              <a:rPr lang="en-US" dirty="0" err="1" smtClean="0"/>
              <a:t>Tutorien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(VL und </a:t>
            </a:r>
            <a:r>
              <a:rPr lang="en-US" dirty="0" err="1" smtClean="0"/>
              <a:t>Tutorien</a:t>
            </a:r>
            <a:r>
              <a:rPr lang="en-US" dirty="0" smtClean="0"/>
              <a:t> </a:t>
            </a:r>
            <a:r>
              <a:rPr lang="en-US" dirty="0" err="1" smtClean="0"/>
              <a:t>ergänzen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Nutzt</a:t>
            </a:r>
            <a:r>
              <a:rPr lang="en-US" dirty="0" smtClean="0"/>
              <a:t> die </a:t>
            </a:r>
            <a:r>
              <a:rPr lang="en-US" dirty="0" err="1" smtClean="0"/>
              <a:t>Sprechstunden</a:t>
            </a:r>
            <a:r>
              <a:rPr lang="en-US" dirty="0" smtClean="0"/>
              <a:t> (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viele</a:t>
            </a:r>
            <a:r>
              <a:rPr lang="en-US" smtClean="0"/>
              <a:t>!)</a:t>
            </a:r>
            <a:endParaRPr lang="en-US" dirty="0" smtClean="0"/>
          </a:p>
          <a:p>
            <a:r>
              <a:rPr lang="en-US" dirty="0" smtClean="0"/>
              <a:t>Lest den </a:t>
            </a:r>
            <a:r>
              <a:rPr lang="en-US" dirty="0" err="1" smtClean="0"/>
              <a:t>Begleittext</a:t>
            </a:r>
            <a:endParaRPr lang="en-US" dirty="0" smtClean="0"/>
          </a:p>
          <a:p>
            <a:r>
              <a:rPr lang="en-US" dirty="0" err="1" smtClean="0"/>
              <a:t>Gebt</a:t>
            </a:r>
            <a:r>
              <a:rPr lang="en-US" dirty="0" smtClean="0"/>
              <a:t> </a:t>
            </a:r>
            <a:r>
              <a:rPr lang="en-US" dirty="0" err="1" smtClean="0"/>
              <a:t>Euch</a:t>
            </a:r>
            <a:r>
              <a:rPr lang="en-US" dirty="0" smtClean="0"/>
              <a:t> </a:t>
            </a:r>
            <a:r>
              <a:rPr lang="en-US" dirty="0" err="1" smtClean="0"/>
              <a:t>Mühe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den </a:t>
            </a:r>
            <a:r>
              <a:rPr lang="en-US" dirty="0" err="1" smtClean="0"/>
              <a:t>Übungen</a:t>
            </a:r>
            <a:endParaRPr lang="en-US" dirty="0" smtClean="0"/>
          </a:p>
          <a:p>
            <a:pPr lvl="1"/>
            <a:r>
              <a:rPr lang="en-US" dirty="0" smtClean="0"/>
              <a:t>Design (think – then code!)</a:t>
            </a:r>
          </a:p>
          <a:p>
            <a:pPr lvl="1"/>
            <a:r>
              <a:rPr lang="en-US" dirty="0" err="1" smtClean="0"/>
              <a:t>Kommentare</a:t>
            </a:r>
            <a:endParaRPr lang="en-US" dirty="0" smtClean="0"/>
          </a:p>
          <a:p>
            <a:pPr lvl="1"/>
            <a:r>
              <a:rPr lang="en-US" dirty="0" err="1" smtClean="0"/>
              <a:t>Testen</a:t>
            </a:r>
            <a:endParaRPr lang="en-US" dirty="0" smtClean="0"/>
          </a:p>
          <a:p>
            <a:r>
              <a:rPr lang="en-US" dirty="0" err="1" smtClean="0"/>
              <a:t>jUnit</a:t>
            </a:r>
            <a:r>
              <a:rPr lang="en-US" dirty="0" smtClean="0"/>
              <a:t>: </a:t>
            </a:r>
            <a:r>
              <a:rPr lang="en-US" dirty="0" err="1" smtClean="0"/>
              <a:t>Testet</a:t>
            </a:r>
            <a:r>
              <a:rPr lang="en-US" dirty="0" smtClean="0"/>
              <a:t> </a:t>
            </a:r>
            <a:r>
              <a:rPr lang="en-US" dirty="0" err="1" smtClean="0"/>
              <a:t>klug</a:t>
            </a:r>
            <a:r>
              <a:rPr lang="en-US" dirty="0" smtClean="0"/>
              <a:t>, </a:t>
            </a:r>
            <a:r>
              <a:rPr lang="en-US" dirty="0" err="1" smtClean="0"/>
              <a:t>testet</a:t>
            </a:r>
            <a:r>
              <a:rPr lang="en-US" dirty="0" smtClean="0"/>
              <a:t> oft, </a:t>
            </a:r>
            <a:r>
              <a:rPr lang="en-US" dirty="0" err="1" smtClean="0"/>
              <a:t>testet</a:t>
            </a:r>
            <a:r>
              <a:rPr lang="en-US" dirty="0" smtClean="0"/>
              <a:t> </a:t>
            </a:r>
            <a:r>
              <a:rPr lang="en-US" dirty="0" err="1" smtClean="0"/>
              <a:t>ausgiebig</a:t>
            </a:r>
            <a:endParaRPr lang="en-US" dirty="0" smtClean="0"/>
          </a:p>
          <a:p>
            <a:r>
              <a:rPr lang="en-US" dirty="0" err="1" smtClean="0"/>
              <a:t>Nutzt</a:t>
            </a:r>
            <a:r>
              <a:rPr lang="en-US" dirty="0" smtClean="0"/>
              <a:t> den Debugger</a:t>
            </a:r>
          </a:p>
          <a:p>
            <a:r>
              <a:rPr lang="en-US" dirty="0" err="1" smtClean="0"/>
              <a:t>Übung</a:t>
            </a:r>
            <a:r>
              <a:rPr lang="en-US" dirty="0" smtClean="0"/>
              <a:t>, </a:t>
            </a:r>
            <a:r>
              <a:rPr lang="en-US" dirty="0" err="1" smtClean="0"/>
              <a:t>Übung</a:t>
            </a:r>
            <a:r>
              <a:rPr lang="en-US" dirty="0" smtClean="0"/>
              <a:t>, </a:t>
            </a:r>
            <a:r>
              <a:rPr lang="en-US" dirty="0" err="1" smtClean="0"/>
              <a:t>Übung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8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6359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Kenntnis</a:t>
            </a:r>
            <a:r>
              <a:rPr lang="en-US" dirty="0"/>
              <a:t> der </a:t>
            </a:r>
            <a:r>
              <a:rPr lang="en-US" dirty="0" err="1"/>
              <a:t>wichtigsten</a:t>
            </a:r>
            <a:r>
              <a:rPr lang="en-US" dirty="0"/>
              <a:t> </a:t>
            </a:r>
            <a:r>
              <a:rPr lang="en-US" dirty="0" err="1" smtClean="0"/>
              <a:t>Algorithmen</a:t>
            </a:r>
            <a:r>
              <a:rPr lang="en-US" dirty="0" smtClean="0"/>
              <a:t>…</a:t>
            </a:r>
          </a:p>
          <a:p>
            <a:r>
              <a:rPr lang="de-DE" dirty="0" smtClean="0"/>
              <a:t>…und Datenstrukturen in der Informatik</a:t>
            </a:r>
            <a:r>
              <a:rPr lang="en-US" dirty="0" smtClean="0"/>
              <a:t> </a:t>
            </a:r>
            <a:endParaRPr lang="de-DE" dirty="0" smtClean="0"/>
          </a:p>
          <a:p>
            <a:r>
              <a:rPr lang="en-US" dirty="0" err="1" smtClean="0"/>
              <a:t>Fähigkeit</a:t>
            </a:r>
            <a:r>
              <a:rPr lang="en-US" dirty="0" smtClean="0"/>
              <a:t>, für </a:t>
            </a:r>
            <a:r>
              <a:rPr lang="en-US" dirty="0" err="1" smtClean="0"/>
              <a:t>ein</a:t>
            </a:r>
            <a:r>
              <a:rPr lang="en-US" dirty="0" smtClean="0"/>
              <a:t> Problem die </a:t>
            </a:r>
            <a:r>
              <a:rPr lang="en-US" dirty="0" err="1" smtClean="0"/>
              <a:t>richtigen</a:t>
            </a:r>
            <a:r>
              <a:rPr lang="en-US" dirty="0" smtClean="0"/>
              <a:t> </a:t>
            </a:r>
            <a:r>
              <a:rPr lang="en-US" dirty="0" err="1" smtClean="0"/>
              <a:t>Datenstrukturen</a:t>
            </a:r>
            <a:r>
              <a:rPr lang="en-US" dirty="0" smtClean="0"/>
              <a:t> und </a:t>
            </a:r>
            <a:r>
              <a:rPr lang="en-US" dirty="0" err="1" smtClean="0"/>
              <a:t>Algorithmen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identifizieren</a:t>
            </a:r>
            <a:endParaRPr lang="de-DE" dirty="0" smtClean="0"/>
          </a:p>
          <a:p>
            <a:r>
              <a:rPr lang="de-DE" dirty="0" smtClean="0"/>
              <a:t>Fähigkeit</a:t>
            </a:r>
            <a:r>
              <a:rPr lang="de-DE" dirty="0"/>
              <a:t>, den Aufwand eines Algorithmus </a:t>
            </a:r>
            <a:r>
              <a:rPr lang="de-DE" dirty="0" smtClean="0"/>
              <a:t>abzuschätzen</a:t>
            </a:r>
          </a:p>
          <a:p>
            <a:r>
              <a:rPr lang="de-DE" dirty="0"/>
              <a:t>Verständnis des Paradigmas der Objektorientierung </a:t>
            </a:r>
          </a:p>
          <a:p>
            <a:r>
              <a:rPr lang="de-DE" dirty="0" smtClean="0"/>
              <a:t>Beherrschung der Sprachelemente von Java </a:t>
            </a:r>
          </a:p>
          <a:p>
            <a:r>
              <a:rPr lang="de-DE" dirty="0" smtClean="0"/>
              <a:t>Fähigkeit, (Tests für) einfache Programme in Java zu schreiben</a:t>
            </a:r>
          </a:p>
          <a:p>
            <a:r>
              <a:rPr lang="de-DE" dirty="0" smtClean="0"/>
              <a:t>Fähigkeit, lesbare und verständliche Programme zu schreiben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07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Inhalte</a:t>
            </a:r>
            <a:endParaRPr lang="de-DE"/>
          </a:p>
        </p:txBody>
      </p:sp>
      <p:sp>
        <p:nvSpPr>
          <p:cNvPr id="63693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 in die Programmiersprache Java </a:t>
            </a:r>
          </a:p>
          <a:p>
            <a:pPr lvl="1"/>
            <a:r>
              <a:rPr lang="de-DE" dirty="0" smtClean="0"/>
              <a:t>Objekte, Klassen</a:t>
            </a:r>
          </a:p>
          <a:p>
            <a:pPr lvl="1"/>
            <a:r>
              <a:rPr lang="de-DE" dirty="0" smtClean="0"/>
              <a:t>Elementare Datentypen und Operatoren </a:t>
            </a:r>
          </a:p>
          <a:p>
            <a:pPr lvl="1"/>
            <a:r>
              <a:rPr lang="de-DE" dirty="0" smtClean="0"/>
              <a:t>Kontrollstrukturen: Verzweigungen, Schleifen </a:t>
            </a:r>
          </a:p>
          <a:p>
            <a:pPr lvl="1"/>
            <a:r>
              <a:rPr lang="de-DE" dirty="0" smtClean="0"/>
              <a:t>Methoden </a:t>
            </a:r>
          </a:p>
          <a:p>
            <a:r>
              <a:rPr lang="de-DE" dirty="0" smtClean="0"/>
              <a:t>Elementare Algorithmen (</a:t>
            </a:r>
            <a:r>
              <a:rPr lang="de-DE" dirty="0" err="1" smtClean="0"/>
              <a:t>IntroProg</a:t>
            </a:r>
            <a:r>
              <a:rPr lang="de-DE" dirty="0" smtClean="0"/>
              <a:t>)</a:t>
            </a:r>
          </a:p>
          <a:p>
            <a:pPr lvl="1"/>
            <a:r>
              <a:rPr lang="de-DE" strike="sngStrike" dirty="0" smtClean="0"/>
              <a:t>Suchen </a:t>
            </a:r>
          </a:p>
          <a:p>
            <a:pPr lvl="1"/>
            <a:r>
              <a:rPr lang="de-DE" strike="sngStrike" dirty="0" smtClean="0"/>
              <a:t>Sortieren </a:t>
            </a:r>
          </a:p>
          <a:p>
            <a:pPr lvl="1"/>
            <a:r>
              <a:rPr lang="de-DE" strike="sngStrike" dirty="0" smtClean="0"/>
              <a:t>Verkettete Listen </a:t>
            </a:r>
          </a:p>
          <a:p>
            <a:pPr lvl="1"/>
            <a:r>
              <a:rPr lang="de-DE" strike="sngStrike" dirty="0" smtClean="0"/>
              <a:t>Queue, Stack und Heap </a:t>
            </a:r>
            <a:endParaRPr lang="de-DE" strike="sngStrike" dirty="0"/>
          </a:p>
        </p:txBody>
      </p:sp>
    </p:spTree>
    <p:extLst>
      <p:ext uri="{BB962C8B-B14F-4D97-AF65-F5344CB8AC3E}">
        <p14:creationId xmlns:p14="http://schemas.microsoft.com/office/powerpoint/2010/main" val="32518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0004" name="Object 4"/>
          <p:cNvGraphicFramePr>
            <a:graphicFrameLocks noChangeAspect="1"/>
          </p:cNvGraphicFramePr>
          <p:nvPr/>
        </p:nvGraphicFramePr>
        <p:xfrm>
          <a:off x="4521200" y="3321050"/>
          <a:ext cx="101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3" imgW="114548" imgH="216016" progId="Equation.3">
                  <p:embed/>
                </p:oleObj>
              </mc:Choice>
              <mc:Fallback>
                <p:oleObj name="Equation" r:id="rId3" imgW="114548" imgH="216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21050"/>
                        <a:ext cx="1016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05" name="Object 5"/>
          <p:cNvGraphicFramePr>
            <a:graphicFrameLocks noChangeAspect="1"/>
          </p:cNvGraphicFramePr>
          <p:nvPr/>
        </p:nvGraphicFramePr>
        <p:xfrm>
          <a:off x="4521200" y="3321050"/>
          <a:ext cx="101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5" imgW="114548" imgH="216016" progId="Equation.3">
                  <p:embed/>
                </p:oleObj>
              </mc:Choice>
              <mc:Fallback>
                <p:oleObj name="Equation" r:id="rId5" imgW="114548" imgH="216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21050"/>
                        <a:ext cx="1016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00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Inhalte</a:t>
            </a:r>
            <a:endParaRPr lang="de-DE" dirty="0"/>
          </a:p>
        </p:txBody>
      </p:sp>
      <p:sp>
        <p:nvSpPr>
          <p:cNvPr id="64000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Datenstrukturen</a:t>
            </a:r>
          </a:p>
          <a:p>
            <a:pPr lvl="1"/>
            <a:r>
              <a:rPr lang="de-DE" dirty="0" smtClean="0"/>
              <a:t>Listen</a:t>
            </a:r>
          </a:p>
          <a:p>
            <a:pPr lvl="1"/>
            <a:r>
              <a:rPr lang="de-DE" dirty="0" err="1" smtClean="0"/>
              <a:t>Hashing</a:t>
            </a:r>
            <a:endParaRPr lang="de-DE" dirty="0" smtClean="0"/>
          </a:p>
          <a:p>
            <a:pPr lvl="1"/>
            <a:r>
              <a:rPr lang="de-DE" dirty="0" smtClean="0"/>
              <a:t>Bäume</a:t>
            </a:r>
          </a:p>
          <a:p>
            <a:r>
              <a:rPr lang="de-DE" dirty="0" smtClean="0"/>
              <a:t>Graphen</a:t>
            </a:r>
          </a:p>
          <a:p>
            <a:pPr lvl="1"/>
            <a:r>
              <a:rPr lang="de-DE" dirty="0" smtClean="0"/>
              <a:t>Repräsentation, </a:t>
            </a:r>
            <a:r>
              <a:rPr lang="de-DE" dirty="0" err="1" smtClean="0"/>
              <a:t>Traversierung</a:t>
            </a:r>
            <a:endParaRPr lang="de-DE" dirty="0" smtClean="0"/>
          </a:p>
          <a:p>
            <a:pPr lvl="1"/>
            <a:r>
              <a:rPr lang="de-DE" dirty="0" smtClean="0"/>
              <a:t>Algorithmen</a:t>
            </a:r>
          </a:p>
          <a:p>
            <a:pPr lvl="1"/>
            <a:r>
              <a:rPr lang="en-US" dirty="0" smtClean="0"/>
              <a:t>G</a:t>
            </a:r>
            <a:r>
              <a:rPr lang="de-DE" dirty="0" err="1" smtClean="0"/>
              <a:t>erichtete</a:t>
            </a:r>
            <a:r>
              <a:rPr lang="de-DE" dirty="0" smtClean="0"/>
              <a:t> Graphen, Flüsse</a:t>
            </a:r>
          </a:p>
          <a:p>
            <a:r>
              <a:rPr lang="de-DE" dirty="0" smtClean="0"/>
              <a:t>Algorithmen für Optimierungsprobleme</a:t>
            </a:r>
          </a:p>
          <a:p>
            <a:pPr lvl="1"/>
            <a:r>
              <a:rPr lang="en-US" dirty="0" err="1" smtClean="0"/>
              <a:t>Dynamische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endParaRPr lang="en-US" dirty="0" smtClean="0"/>
          </a:p>
          <a:p>
            <a:pPr lvl="1"/>
            <a:r>
              <a:rPr lang="en-US" dirty="0" err="1" smtClean="0"/>
              <a:t>Stochastische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pPr lvl="1"/>
            <a:r>
              <a:rPr lang="en-US" dirty="0" smtClean="0"/>
              <a:t>Greedy </a:t>
            </a:r>
            <a:r>
              <a:rPr lang="en-US" dirty="0" err="1" smtClean="0"/>
              <a:t>Algorithmen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63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Vorlesungsmaterial</a:t>
            </a:r>
            <a:endParaRPr lang="de-DE" dirty="0"/>
          </a:p>
        </p:txBody>
      </p:sp>
      <p:sp>
        <p:nvSpPr>
          <p:cNvPr id="6348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Folien</a:t>
            </a:r>
            <a:r>
              <a:rPr lang="en-US" dirty="0" smtClean="0"/>
              <a:t>: </a:t>
            </a:r>
            <a:r>
              <a:rPr lang="en-US" dirty="0" err="1" smtClean="0"/>
              <a:t>machmal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Sätze</a:t>
            </a:r>
            <a:endParaRPr lang="en-US" dirty="0" smtClean="0"/>
          </a:p>
          <a:p>
            <a:pPr lvl="1"/>
            <a:r>
              <a:rPr lang="en-US" dirty="0" err="1" smtClean="0"/>
              <a:t>viel</a:t>
            </a:r>
            <a:r>
              <a:rPr lang="en-US" dirty="0" smtClean="0"/>
              <a:t> Text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Nachlesen</a:t>
            </a:r>
            <a:endParaRPr lang="en-US" dirty="0" smtClean="0"/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enig</a:t>
            </a:r>
            <a:r>
              <a:rPr lang="en-US" dirty="0" smtClean="0"/>
              <a:t> Text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Illustrieren</a:t>
            </a:r>
            <a:r>
              <a:rPr lang="en-US" dirty="0" smtClean="0"/>
              <a:t> in der VL</a:t>
            </a:r>
            <a:endParaRPr lang="de-DE" dirty="0" smtClean="0"/>
          </a:p>
          <a:p>
            <a:r>
              <a:rPr lang="de-DE" dirty="0" smtClean="0"/>
              <a:t>Online verfügbar auf ISIS</a:t>
            </a:r>
          </a:p>
          <a:p>
            <a:r>
              <a:rPr lang="de-DE" dirty="0" smtClean="0"/>
              <a:t>Korrekturen bitte an mich</a:t>
            </a:r>
          </a:p>
          <a:p>
            <a:r>
              <a:rPr lang="en-US" dirty="0" err="1" smtClean="0"/>
              <a:t>Bücher</a:t>
            </a:r>
            <a:r>
              <a:rPr lang="en-US" dirty="0" smtClean="0"/>
              <a:t> (</a:t>
            </a: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Folie</a:t>
            </a:r>
            <a:r>
              <a:rPr lang="en-US" dirty="0" smtClean="0"/>
              <a:t>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358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Literatur</a:t>
            </a:r>
            <a:endParaRPr lang="de-DE"/>
          </a:p>
        </p:txBody>
      </p:sp>
      <p:sp>
        <p:nvSpPr>
          <p:cNvPr id="63795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dirty="0" err="1"/>
              <a:t>Pepper</a:t>
            </a:r>
            <a:r>
              <a:rPr lang="de-DE" dirty="0"/>
              <a:t>, P.: Programmieren mit Java. Springer, 2005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Elliot B </a:t>
            </a:r>
            <a:r>
              <a:rPr lang="en-US" dirty="0" err="1">
                <a:solidFill>
                  <a:srgbClr val="FF0000"/>
                </a:solidFill>
              </a:rPr>
              <a:t>Koffman</a:t>
            </a:r>
            <a:r>
              <a:rPr lang="en-US" dirty="0">
                <a:solidFill>
                  <a:srgbClr val="FF0000"/>
                </a:solidFill>
              </a:rPr>
              <a:t>, Paul A. T. Wolfgang.  Data Structures: Abstraction and Design Using Java, Wiley </a:t>
            </a:r>
            <a:r>
              <a:rPr lang="en-US" dirty="0" smtClean="0">
                <a:solidFill>
                  <a:srgbClr val="FF0000"/>
                </a:solidFill>
              </a:rPr>
              <a:t>2010</a:t>
            </a:r>
            <a:endParaRPr lang="de-DE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de-DE" dirty="0" err="1" smtClean="0"/>
              <a:t>Echtle</a:t>
            </a:r>
            <a:r>
              <a:rPr lang="de-DE" dirty="0"/>
              <a:t>, K.; </a:t>
            </a:r>
            <a:r>
              <a:rPr lang="de-DE" dirty="0" err="1"/>
              <a:t>Goedicke</a:t>
            </a:r>
            <a:r>
              <a:rPr lang="de-DE" dirty="0"/>
              <a:t>, M.: Lehrbuch der Programmierung mit Java. </a:t>
            </a:r>
            <a:r>
              <a:rPr lang="de-DE" dirty="0" err="1"/>
              <a:t>dpunkt</a:t>
            </a:r>
            <a:r>
              <a:rPr lang="de-DE" dirty="0"/>
              <a:t>, 2000 </a:t>
            </a:r>
            <a:endParaRPr lang="de-DE" dirty="0" smtClean="0"/>
          </a:p>
          <a:p>
            <a:pPr lvl="1">
              <a:lnSpc>
                <a:spcPct val="90000"/>
              </a:lnSpc>
            </a:pPr>
            <a:r>
              <a:rPr lang="de-DE" dirty="0" smtClean="0"/>
              <a:t>Goodrich</a:t>
            </a:r>
            <a:r>
              <a:rPr lang="de-DE" dirty="0"/>
              <a:t>, M. </a:t>
            </a:r>
            <a:r>
              <a:rPr lang="de-DE" dirty="0" err="1"/>
              <a:t>Tamassia</a:t>
            </a:r>
            <a:r>
              <a:rPr lang="de-DE" dirty="0"/>
              <a:t>, R.: Data </a:t>
            </a:r>
            <a:r>
              <a:rPr lang="de-DE" dirty="0" err="1"/>
              <a:t>Structures</a:t>
            </a:r>
            <a:r>
              <a:rPr lang="de-DE" dirty="0"/>
              <a:t> and </a:t>
            </a:r>
            <a:r>
              <a:rPr lang="de-DE" dirty="0" err="1"/>
              <a:t>Algorithms</a:t>
            </a:r>
            <a:r>
              <a:rPr lang="de-DE" dirty="0"/>
              <a:t> in Java, 2nd ed., John Wiley, 2000 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Ottmann, TH.; </a:t>
            </a:r>
            <a:r>
              <a:rPr lang="de-DE" dirty="0" err="1"/>
              <a:t>Widmayer</a:t>
            </a:r>
            <a:r>
              <a:rPr lang="de-DE" dirty="0"/>
              <a:t>, P.: Algorithmen und Datenstrukturen, 4. Aufl. </a:t>
            </a:r>
            <a:r>
              <a:rPr lang="de-DE" dirty="0" err="1"/>
              <a:t>Spektrum-Verlag</a:t>
            </a:r>
            <a:r>
              <a:rPr lang="de-DE" dirty="0"/>
              <a:t>, 2002</a:t>
            </a:r>
          </a:p>
          <a:p>
            <a:pPr lvl="1">
              <a:lnSpc>
                <a:spcPct val="90000"/>
              </a:lnSpc>
            </a:pPr>
            <a:r>
              <a:rPr lang="de-DE" dirty="0" err="1"/>
              <a:t>Sedgewick</a:t>
            </a:r>
            <a:r>
              <a:rPr lang="de-DE" dirty="0"/>
              <a:t>, R.: </a:t>
            </a:r>
            <a:r>
              <a:rPr lang="de-DE" dirty="0" err="1"/>
              <a:t>Algorithms</a:t>
            </a:r>
            <a:r>
              <a:rPr lang="de-DE" dirty="0"/>
              <a:t> in Java,  </a:t>
            </a:r>
            <a:r>
              <a:rPr lang="de-DE" dirty="0" err="1"/>
              <a:t>Addison-Wesley</a:t>
            </a:r>
            <a:r>
              <a:rPr lang="de-DE" dirty="0"/>
              <a:t>, 2002</a:t>
            </a:r>
          </a:p>
          <a:p>
            <a:pPr lvl="1">
              <a:lnSpc>
                <a:spcPct val="90000"/>
              </a:lnSpc>
            </a:pPr>
            <a:r>
              <a:rPr lang="de-DE" dirty="0" err="1"/>
              <a:t>Weiss</a:t>
            </a:r>
            <a:r>
              <a:rPr lang="de-DE" dirty="0"/>
              <a:t>, M. A.:  Data </a:t>
            </a:r>
            <a:r>
              <a:rPr lang="de-DE" dirty="0" err="1"/>
              <a:t>Structures</a:t>
            </a:r>
            <a:r>
              <a:rPr lang="de-DE" dirty="0"/>
              <a:t> and </a:t>
            </a:r>
            <a:r>
              <a:rPr lang="de-DE" dirty="0" err="1"/>
              <a:t>Algorithm</a:t>
            </a:r>
            <a:r>
              <a:rPr lang="de-DE" dirty="0"/>
              <a:t> Analysis in Java,  </a:t>
            </a:r>
            <a:r>
              <a:rPr lang="de-DE" dirty="0" err="1"/>
              <a:t>Addison-Wesley</a:t>
            </a:r>
            <a:r>
              <a:rPr lang="de-DE" dirty="0"/>
              <a:t>, 2001 </a:t>
            </a:r>
          </a:p>
          <a:p>
            <a:pPr lvl="1">
              <a:lnSpc>
                <a:spcPct val="90000"/>
              </a:lnSpc>
            </a:pPr>
            <a:r>
              <a:rPr lang="de-DE" dirty="0" err="1"/>
              <a:t>Waite</a:t>
            </a:r>
            <a:r>
              <a:rPr lang="de-DE" dirty="0"/>
              <a:t>, M.; </a:t>
            </a:r>
            <a:r>
              <a:rPr lang="de-DE" dirty="0" err="1"/>
              <a:t>Lafore</a:t>
            </a:r>
            <a:r>
              <a:rPr lang="de-DE" dirty="0"/>
              <a:t>, R.: Data </a:t>
            </a:r>
            <a:r>
              <a:rPr lang="de-DE" dirty="0" err="1"/>
              <a:t>Structures</a:t>
            </a:r>
            <a:r>
              <a:rPr lang="de-DE" dirty="0"/>
              <a:t> &amp; </a:t>
            </a:r>
            <a:r>
              <a:rPr lang="de-DE" dirty="0" err="1"/>
              <a:t>Algorithms</a:t>
            </a:r>
            <a:r>
              <a:rPr lang="de-DE" dirty="0"/>
              <a:t> in Java, </a:t>
            </a:r>
            <a:r>
              <a:rPr lang="de-DE" dirty="0" err="1"/>
              <a:t>Waite</a:t>
            </a:r>
            <a:r>
              <a:rPr lang="de-DE" dirty="0"/>
              <a:t> Group, 1998 </a:t>
            </a:r>
          </a:p>
        </p:txBody>
      </p:sp>
    </p:spTree>
    <p:extLst>
      <p:ext uri="{BB962C8B-B14F-4D97-AF65-F5344CB8AC3E}">
        <p14:creationId xmlns:p14="http://schemas.microsoft.com/office/powerpoint/2010/main" val="113383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Veranstaltungskomponenten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Vorlesung</a:t>
            </a:r>
            <a:r>
              <a:rPr lang="de-DE" sz="2000" dirty="0"/>
              <a:t>:</a:t>
            </a:r>
          </a:p>
          <a:p>
            <a:pPr lvl="1"/>
            <a:r>
              <a:rPr lang="de-DE" sz="2000" dirty="0"/>
              <a:t>Vorstellung der Konzepte</a:t>
            </a:r>
          </a:p>
          <a:p>
            <a:pPr lvl="1"/>
            <a:r>
              <a:rPr lang="de-DE" sz="2000" dirty="0" smtClean="0"/>
              <a:t>Beispiel </a:t>
            </a:r>
            <a:r>
              <a:rPr lang="de-DE" sz="2000" dirty="0"/>
              <a:t>Programme </a:t>
            </a:r>
          </a:p>
          <a:p>
            <a:r>
              <a:rPr lang="de-DE" dirty="0"/>
              <a:t>Tutorien: </a:t>
            </a:r>
          </a:p>
          <a:p>
            <a:pPr lvl="1"/>
            <a:r>
              <a:rPr lang="de-DE" sz="2000" dirty="0"/>
              <a:t>Q&amp;A (Fragen und Antworten</a:t>
            </a:r>
            <a:r>
              <a:rPr lang="de-DE" sz="2000" dirty="0" smtClean="0"/>
              <a:t>)</a:t>
            </a:r>
            <a:endParaRPr lang="de-DE" sz="2000" dirty="0"/>
          </a:p>
          <a:p>
            <a:pPr lvl="1"/>
            <a:r>
              <a:rPr lang="de-DE" sz="2000" dirty="0"/>
              <a:t>Besprechung der Hausaufgaben </a:t>
            </a:r>
          </a:p>
          <a:p>
            <a:pPr lvl="1"/>
            <a:r>
              <a:rPr lang="de-DE" sz="2000" dirty="0"/>
              <a:t>Codebeispiele – inklusive Fehlersuche! </a:t>
            </a:r>
          </a:p>
          <a:p>
            <a:r>
              <a:rPr lang="de-DE" dirty="0"/>
              <a:t>Betreute Rechnerzeiten</a:t>
            </a:r>
          </a:p>
          <a:p>
            <a:pPr lvl="1"/>
            <a:r>
              <a:rPr lang="de-DE" sz="2000" dirty="0" smtClean="0"/>
              <a:t>Betreuung beim Programmieren (in bestimmten Rechnerräumen)</a:t>
            </a:r>
            <a:endParaRPr lang="de-DE" sz="2000" dirty="0"/>
          </a:p>
          <a:p>
            <a:r>
              <a:rPr lang="de-DE" dirty="0"/>
              <a:t>Hausaufgaben:</a:t>
            </a:r>
          </a:p>
          <a:p>
            <a:pPr lvl="1"/>
            <a:r>
              <a:rPr lang="en-US" sz="2000" dirty="0" smtClean="0"/>
              <a:t>In </a:t>
            </a:r>
            <a:r>
              <a:rPr lang="en-US" sz="2000" dirty="0" err="1" smtClean="0"/>
              <a:t>Einzelarbeit</a:t>
            </a:r>
            <a:endParaRPr lang="en-US" sz="2000" dirty="0" smtClean="0"/>
          </a:p>
          <a:p>
            <a:pPr lvl="1"/>
            <a:r>
              <a:rPr lang="en-US" sz="2000" dirty="0" err="1" smtClean="0"/>
              <a:t>Meistens</a:t>
            </a:r>
            <a:r>
              <a:rPr lang="en-US" sz="2000" dirty="0"/>
              <a:t> </a:t>
            </a:r>
            <a:r>
              <a:rPr lang="en-US" sz="2000" dirty="0" err="1" smtClean="0"/>
              <a:t>reine</a:t>
            </a:r>
            <a:r>
              <a:rPr lang="en-US" sz="2000" dirty="0" smtClean="0"/>
              <a:t> </a:t>
            </a:r>
            <a:r>
              <a:rPr lang="en-US" sz="2000" dirty="0" err="1" smtClean="0"/>
              <a:t>Programmieraufgaben</a:t>
            </a:r>
            <a:r>
              <a:rPr lang="en-US" sz="2000" dirty="0" smtClean="0"/>
              <a:t>, </a:t>
            </a:r>
            <a:r>
              <a:rPr lang="en-US" sz="2000" dirty="0" err="1" smtClean="0"/>
              <a:t>manchmal</a:t>
            </a:r>
            <a:r>
              <a:rPr lang="en-US" sz="2000" dirty="0" smtClean="0"/>
              <a:t> </a:t>
            </a:r>
            <a:r>
              <a:rPr lang="en-US" sz="2000" dirty="0" err="1" smtClean="0"/>
              <a:t>mit</a:t>
            </a:r>
            <a:r>
              <a:rPr lang="en-US" sz="2000" dirty="0" smtClean="0"/>
              <a:t> </a:t>
            </a:r>
            <a:r>
              <a:rPr lang="en-US" sz="2000" dirty="0" err="1" smtClean="0"/>
              <a:t>ein</a:t>
            </a:r>
            <a:r>
              <a:rPr lang="en-US" sz="2000" dirty="0" smtClean="0"/>
              <a:t> </a:t>
            </a:r>
            <a:r>
              <a:rPr lang="en-US" sz="2000" dirty="0" err="1" smtClean="0"/>
              <a:t>paar</a:t>
            </a:r>
            <a:r>
              <a:rPr lang="en-US" sz="2000" dirty="0" smtClean="0"/>
              <a:t> </a:t>
            </a:r>
            <a:r>
              <a:rPr lang="en-US" sz="2000" smtClean="0"/>
              <a:t>Zusatzfragen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6519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Tutorien und betreute Rechnerzeiten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Tutorien:</a:t>
            </a:r>
          </a:p>
          <a:p>
            <a:pPr lvl="1"/>
            <a:r>
              <a:rPr lang="de-DE" dirty="0"/>
              <a:t>Termine zugewiesen über MOSES</a:t>
            </a:r>
          </a:p>
          <a:p>
            <a:pPr lvl="1"/>
            <a:r>
              <a:rPr lang="de-DE" dirty="0"/>
              <a:t>Weitere Zuweisung von Terminen (für Studenten ohne Moses Konto) über OSIRIS</a:t>
            </a:r>
          </a:p>
          <a:p>
            <a:pPr lvl="1"/>
            <a:r>
              <a:rPr lang="de-DE" dirty="0" smtClean="0"/>
              <a:t>Beginn </a:t>
            </a:r>
            <a:r>
              <a:rPr lang="de-DE" dirty="0"/>
              <a:t>der Tutorien: Nächste Woche</a:t>
            </a:r>
          </a:p>
          <a:p>
            <a:r>
              <a:rPr lang="de-DE" sz="2200" dirty="0"/>
              <a:t>Betreute Rechnerzeiten:</a:t>
            </a:r>
          </a:p>
          <a:p>
            <a:pPr lvl="1"/>
            <a:r>
              <a:rPr lang="de-DE" sz="2000" dirty="0"/>
              <a:t>Mo. 12-14 MAR 6.057  </a:t>
            </a:r>
          </a:p>
          <a:p>
            <a:pPr lvl="1"/>
            <a:r>
              <a:rPr lang="de-DE" sz="2000" dirty="0"/>
              <a:t>Fr. 14-18 MAR 6.057</a:t>
            </a:r>
          </a:p>
          <a:p>
            <a:r>
              <a:rPr lang="de-DE" sz="2200" dirty="0" err="1"/>
              <a:t>Fachmentorien</a:t>
            </a:r>
            <a:r>
              <a:rPr lang="de-DE" sz="2200" dirty="0"/>
              <a:t>:</a:t>
            </a:r>
          </a:p>
          <a:p>
            <a:pPr lvl="1"/>
            <a:r>
              <a:rPr lang="de-DE" sz="2000" dirty="0"/>
              <a:t>Do 12-14 CAR-B 104 (</a:t>
            </a:r>
            <a:r>
              <a:rPr lang="de-DE" sz="2000" dirty="0" err="1"/>
              <a:t>Carnostr</a:t>
            </a:r>
            <a:r>
              <a:rPr lang="de-DE" sz="2000" dirty="0"/>
              <a:t>.) </a:t>
            </a:r>
          </a:p>
          <a:p>
            <a:pPr lvl="1"/>
            <a:r>
              <a:rPr lang="de-DE" sz="2000" dirty="0"/>
              <a:t>Mi 12-14 EN193</a:t>
            </a:r>
          </a:p>
          <a:p>
            <a:pPr lvl="1"/>
            <a:endParaRPr lang="de-DE" sz="2000" dirty="0"/>
          </a:p>
          <a:p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5380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Kontakte für ausländische Studierende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Sprechstunde der Fachmentoren:</a:t>
            </a:r>
          </a:p>
          <a:p>
            <a:pPr lvl="1"/>
            <a:r>
              <a:rPr lang="de-DE" sz="2400" dirty="0" err="1"/>
              <a:t>Quoc</a:t>
            </a:r>
            <a:r>
              <a:rPr lang="de-DE" sz="2400" dirty="0"/>
              <a:t> Hung Dinh: Do 14-16 FH523</a:t>
            </a:r>
            <a:br>
              <a:rPr lang="de-DE" sz="2400" dirty="0"/>
            </a:br>
            <a:r>
              <a:rPr lang="de-DE" sz="2400" dirty="0">
                <a:hlinkClick r:id="rId3"/>
              </a:rPr>
              <a:t>quoc-hung.dinh@campus.tu-berlin.de</a:t>
            </a:r>
            <a:endParaRPr lang="de-DE" sz="2400" dirty="0"/>
          </a:p>
          <a:p>
            <a:pPr lvl="1"/>
            <a:r>
              <a:rPr lang="de-DE" sz="2400" dirty="0" err="1"/>
              <a:t>Asmaa</a:t>
            </a:r>
            <a:r>
              <a:rPr lang="de-DE" sz="2400" dirty="0"/>
              <a:t> </a:t>
            </a:r>
            <a:r>
              <a:rPr lang="de-DE" sz="2400" dirty="0" err="1"/>
              <a:t>Haja</a:t>
            </a:r>
            <a:r>
              <a:rPr lang="de-DE" sz="2400" dirty="0"/>
              <a:t>: Mi 12-14 FH523 </a:t>
            </a:r>
            <a:br>
              <a:rPr lang="de-DE" sz="2400" dirty="0"/>
            </a:br>
            <a:r>
              <a:rPr lang="de-DE" sz="2400" dirty="0">
                <a:solidFill>
                  <a:srgbClr val="7E57C2"/>
                </a:solidFill>
                <a:hlinkClick r:id="rId4"/>
              </a:rPr>
              <a:t>asmaa.haja@mailbox.tu-Berlin.de</a:t>
            </a:r>
            <a:endParaRPr lang="de-DE" sz="2400" dirty="0">
              <a:solidFill>
                <a:srgbClr val="7E57C2"/>
              </a:solidFill>
            </a:endParaRPr>
          </a:p>
          <a:p>
            <a:pPr lvl="1"/>
            <a:endParaRPr lang="de-DE" sz="2400" dirty="0"/>
          </a:p>
          <a:p>
            <a:pPr lvl="1"/>
            <a:endParaRPr lang="de-DE" sz="2400" dirty="0"/>
          </a:p>
          <a:p>
            <a:pPr lvl="1"/>
            <a:endParaRPr lang="de-DE" sz="2400" dirty="0"/>
          </a:p>
          <a:p>
            <a:pPr lvl="1"/>
            <a:endParaRPr lang="de-DE" sz="2400" dirty="0"/>
          </a:p>
          <a:p>
            <a:r>
              <a:rPr lang="de-DE" dirty="0"/>
              <a:t>Hilfe bei sprachlichen und kulturellen Problemen</a:t>
            </a:r>
          </a:p>
          <a:p>
            <a:r>
              <a:rPr lang="de-DE" dirty="0"/>
              <a:t>Tipps zum Umgang mit deutschen Informatikern</a:t>
            </a:r>
            <a:endParaRPr lang="de-DE" sz="2600" dirty="0"/>
          </a:p>
          <a:p>
            <a:endParaRPr lang="de-DE" sz="2600" dirty="0"/>
          </a:p>
          <a:p>
            <a:endParaRPr lang="de-DE" sz="2600" dirty="0"/>
          </a:p>
          <a:p>
            <a:pPr lvl="1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4846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OLIVER20BROCK@ELDGOBDFUVWYY57I" val="3547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Microsoft Office PowerPoint</Application>
  <PresentationFormat>On-screen Show (4:3)</PresentationFormat>
  <Paragraphs>187</Paragraphs>
  <Slides>19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Larissa-Design</vt:lpstr>
      <vt:lpstr>Equation</vt:lpstr>
      <vt:lpstr>AlgoDat: Willkommen!</vt:lpstr>
      <vt:lpstr>Lernziele</vt:lpstr>
      <vt:lpstr>Inhalte</vt:lpstr>
      <vt:lpstr>Inhalte</vt:lpstr>
      <vt:lpstr>Vorlesungsmaterial</vt:lpstr>
      <vt:lpstr>Literatur</vt:lpstr>
      <vt:lpstr>Veranstaltungskomponenten</vt:lpstr>
      <vt:lpstr>Tutorien und betreute Rechnerzeiten</vt:lpstr>
      <vt:lpstr>Kontakte für ausländische Studierende</vt:lpstr>
      <vt:lpstr>Prüfungsmodalitäten</vt:lpstr>
      <vt:lpstr>Prüfungsanmeldung</vt:lpstr>
      <vt:lpstr>Prüfungsanmeldung</vt:lpstr>
      <vt:lpstr>Abgaben – Wie?</vt:lpstr>
      <vt:lpstr>Betrugsversuch</vt:lpstr>
      <vt:lpstr>Plagiate – Was Euch erwartet</vt:lpstr>
      <vt:lpstr>Wichtige Kontakte</vt:lpstr>
      <vt:lpstr>Kontakt für Leute mit Lernbehinderungen</vt:lpstr>
      <vt:lpstr>Nächste Schritte</vt:lpstr>
      <vt:lpstr>Um Erfolg in AlgoDat zu haben…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Factorization Approach  to Manipulation  in Unstructured Environments</dc:title>
  <cp:lastModifiedBy>Oliver Brock</cp:lastModifiedBy>
  <cp:revision>184</cp:revision>
  <dcterms:modified xsi:type="dcterms:W3CDTF">2016-04-21T11:51:20Z</dcterms:modified>
</cp:coreProperties>
</file>