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0"/>
  </p:notesMasterIdLst>
  <p:sldIdLst>
    <p:sldId id="256" r:id="rId2"/>
    <p:sldId id="259" r:id="rId3"/>
    <p:sldId id="260" r:id="rId4"/>
    <p:sldId id="261" r:id="rId5"/>
    <p:sldId id="262" r:id="rId6"/>
    <p:sldId id="263" r:id="rId7"/>
    <p:sldId id="264" r:id="rId8"/>
    <p:sldId id="265" r:id="rId9"/>
    <p:sldId id="3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Lst>
  <p:sldSz cx="9144000" cy="6858000" type="screen4x3"/>
  <p:notesSz cx="6858000" cy="9144000"/>
  <p:embeddedFontLst>
    <p:embeddedFont>
      <p:font typeface="Times" pitchFamily="18" charset="0"/>
      <p:regular r:id="rId111"/>
      <p:bold r:id="rId112"/>
      <p:italic r:id="rId113"/>
      <p:boldItalic r:id="rId114"/>
    </p:embeddedFont>
    <p:embeddedFont>
      <p:font typeface="Tahoma" pitchFamily="34" charset="0"/>
      <p:regular r:id="rId115"/>
      <p:bold r:id="rId116"/>
    </p:embeddedFont>
    <p:embeddedFont>
      <p:font typeface="Lucida Console" pitchFamily="49" charset="0"/>
      <p:regular r:id="rId117"/>
    </p:embeddedFont>
    <p:embeddedFont>
      <p:font typeface="Calibri" pitchFamily="34" charset="0"/>
      <p:regular r:id="rId118"/>
      <p:bold r:id="rId119"/>
      <p:italic r:id="rId120"/>
      <p:boldItalic r:id="rId121"/>
    </p:embeddedFont>
  </p:embeddedFontLst>
  <p:custDataLst>
    <p:tags r:id="rId122"/>
  </p:custData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90"/>
    <a:srgbClr val="4290BC"/>
    <a:srgbClr val="990000"/>
    <a:srgbClr val="175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75132" autoAdjust="0"/>
  </p:normalViewPr>
  <p:slideViewPr>
    <p:cSldViewPr snapToGrid="0">
      <p:cViewPr>
        <p:scale>
          <a:sx n="80" d="100"/>
          <a:sy n="80" d="100"/>
        </p:scale>
        <p:origin x="-1452" y="-72"/>
      </p:cViewPr>
      <p:guideLst>
        <p:guide orient="horz" pos="2160"/>
        <p:guide orient="horz" pos="4207"/>
        <p:guide orient="horz" pos="367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6" d="100"/>
          <a:sy n="86" d="100"/>
        </p:scale>
        <p:origin x="-38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3.fntdata"/><Relationship Id="rId118" Type="http://schemas.openxmlformats.org/officeDocument/2006/relationships/font" Target="fonts/font8.fntdata"/><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6.fntdata"/><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4.fntdata"/><Relationship Id="rId119"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0.fntdata"/><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6A19A7E-EEA9-4116-946B-0042122AFC12}" type="datetimeFigureOut">
              <a:rPr lang="en-US"/>
              <a:pPr>
                <a:defRPr/>
              </a:pPr>
              <a:t>4/15/2011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A23699B-7972-42AB-9DD1-42952970C81A}" type="slidenum">
              <a:rPr lang="en-US"/>
              <a:pPr>
                <a:defRPr/>
              </a:pPr>
              <a:t>‹#›</a:t>
            </a:fld>
            <a:endParaRPr lang="en-US"/>
          </a:p>
        </p:txBody>
      </p:sp>
    </p:spTree>
    <p:extLst>
      <p:ext uri="{BB962C8B-B14F-4D97-AF65-F5344CB8AC3E}">
        <p14:creationId xmlns:p14="http://schemas.microsoft.com/office/powerpoint/2010/main" val="1138271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05698-C77B-3E49-9407-C4D116289B50}" type="slidenum">
              <a:rPr lang="de-DE"/>
              <a:pPr/>
              <a:t>11</a:t>
            </a:fld>
            <a:endParaRPr lang="de-DE"/>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5F1A7-95FC-074A-B940-0A0B05456C6D}" type="slidenum">
              <a:rPr lang="de-DE"/>
              <a:pPr/>
              <a:t>16</a:t>
            </a:fld>
            <a:endParaRPr lang="de-DE"/>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CB9158-F5B7-A74E-B9EB-06344BD7CA35}" type="slidenum">
              <a:rPr lang="de-DE"/>
              <a:pPr/>
              <a:t>41</a:t>
            </a:fld>
            <a:endParaRPr lang="de-DE"/>
          </a:p>
        </p:txBody>
      </p:sp>
      <p:sp>
        <p:nvSpPr>
          <p:cNvPr id="803842" name="Rectangle 2"/>
          <p:cNvSpPr>
            <a:spLocks noGrp="1" noRot="1" noChangeAspect="1" noChangeArrowheads="1" noTextEdit="1"/>
          </p:cNvSpPr>
          <p:nvPr>
            <p:ph type="sldImg"/>
          </p:nvPr>
        </p:nvSpPr>
        <p:spPr bwMode="auto">
          <a:xfrm>
            <a:off x="817563" y="685489"/>
            <a:ext cx="5224462" cy="3425877"/>
          </a:xfrm>
          <a:prstGeom prst="rect">
            <a:avLst/>
          </a:prstGeom>
          <a:solidFill>
            <a:srgbClr val="FFFFFF"/>
          </a:solidFill>
          <a:ln>
            <a:solidFill>
              <a:srgbClr val="000000"/>
            </a:solidFill>
            <a:miter lim="800000"/>
            <a:headEnd/>
            <a:tailEnd/>
          </a:ln>
        </p:spPr>
      </p:sp>
      <p:sp>
        <p:nvSpPr>
          <p:cNvPr id="803843" name="Rectangle 3"/>
          <p:cNvSpPr>
            <a:spLocks noGrp="1" noChangeArrowheads="1"/>
          </p:cNvSpPr>
          <p:nvPr>
            <p:ph type="body" idx="1"/>
          </p:nvPr>
        </p:nvSpPr>
        <p:spPr bwMode="auto">
          <a:xfrm>
            <a:off x="912814" y="4344025"/>
            <a:ext cx="5032375" cy="4114488"/>
          </a:xfrm>
          <a:prstGeom prst="rect">
            <a:avLst/>
          </a:prstGeom>
          <a:solidFill>
            <a:srgbClr val="FFFFFF"/>
          </a:solidFill>
          <a:ln>
            <a:solidFill>
              <a:srgbClr val="000000"/>
            </a:solidFill>
            <a:miter lim="800000"/>
            <a:headEnd/>
            <a:tailEnd/>
          </a:ln>
        </p:spPr>
        <p:txBody>
          <a:bodyPr>
            <a:prstTxWarp prst="textNoShape">
              <a:avLst/>
            </a:prstTxWarp>
          </a:bodyPr>
          <a:lstStyle/>
          <a:p>
            <a:r>
              <a:rPr lang="de-DE"/>
              <a:t>Ergebnis 23</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7" descr="RBO_logo_rgb_l_300dpi"/>
          <p:cNvPicPr>
            <a:picLocks noChangeAspect="1" noChangeArrowheads="1"/>
          </p:cNvPicPr>
          <p:nvPr userDrawn="1"/>
        </p:nvPicPr>
        <p:blipFill>
          <a:blip r:embed="rId2" cstate="print"/>
          <a:srcRect/>
          <a:stretch>
            <a:fillRect/>
          </a:stretch>
        </p:blipFill>
        <p:spPr bwMode="auto">
          <a:xfrm>
            <a:off x="4460875" y="238125"/>
            <a:ext cx="4418013" cy="1873250"/>
          </a:xfrm>
          <a:prstGeom prst="rect">
            <a:avLst/>
          </a:prstGeom>
          <a:noFill/>
          <a:ln w="9525">
            <a:noFill/>
            <a:miter lim="800000"/>
            <a:headEnd/>
            <a:tailEnd/>
          </a:ln>
        </p:spPr>
      </p:pic>
      <p:sp>
        <p:nvSpPr>
          <p:cNvPr id="5" name="Line 7"/>
          <p:cNvSpPr>
            <a:spLocks noChangeShapeType="1"/>
          </p:cNvSpPr>
          <p:nvPr userDrawn="1"/>
        </p:nvSpPr>
        <p:spPr bwMode="auto">
          <a:xfrm>
            <a:off x="450850" y="5138738"/>
            <a:ext cx="8240713" cy="0"/>
          </a:xfrm>
          <a:prstGeom prst="line">
            <a:avLst/>
          </a:prstGeom>
          <a:noFill/>
          <a:ln w="9525">
            <a:solidFill>
              <a:srgbClr val="4290BC"/>
            </a:solidFill>
            <a:round/>
            <a:headEnd/>
            <a:tailEnd/>
          </a:ln>
          <a:effectLst/>
        </p:spPr>
        <p:txBody>
          <a:bodyPr wrap="none" anchor="ctr"/>
          <a:lstStyle/>
          <a:p>
            <a:pPr>
              <a:defRPr/>
            </a:pPr>
            <a:endParaRPr lang="en-US"/>
          </a:p>
        </p:txBody>
      </p:sp>
      <p:pic>
        <p:nvPicPr>
          <p:cNvPr id="6" name="Picture 18" descr="tu-logo_schriftzug_sw"/>
          <p:cNvPicPr>
            <a:picLocks noChangeAspect="1" noChangeArrowheads="1"/>
          </p:cNvPicPr>
          <p:nvPr userDrawn="1"/>
        </p:nvPicPr>
        <p:blipFill>
          <a:blip r:embed="rId3" cstate="print"/>
          <a:srcRect/>
          <a:stretch>
            <a:fillRect/>
          </a:stretch>
        </p:blipFill>
        <p:spPr bwMode="auto">
          <a:xfrm>
            <a:off x="6243638" y="6010275"/>
            <a:ext cx="2493962" cy="536575"/>
          </a:xfrm>
          <a:prstGeom prst="rect">
            <a:avLst/>
          </a:prstGeom>
          <a:noFill/>
          <a:ln w="9525">
            <a:noFill/>
            <a:miter lim="800000"/>
            <a:headEnd/>
            <a:tailEnd/>
          </a:ln>
        </p:spPr>
      </p:pic>
      <p:sp>
        <p:nvSpPr>
          <p:cNvPr id="94210" name="Titelplatzhalter 1"/>
          <p:cNvSpPr>
            <a:spLocks noGrp="1"/>
          </p:cNvSpPr>
          <p:nvPr>
            <p:ph type="ctrTitle"/>
          </p:nvPr>
        </p:nvSpPr>
        <p:spPr>
          <a:xfrm>
            <a:off x="450850" y="3914775"/>
            <a:ext cx="8247063" cy="1143000"/>
          </a:xfrm>
        </p:spPr>
        <p:txBody>
          <a:bodyPr anchor="b"/>
          <a:lstStyle>
            <a:lvl1pPr algn="l">
              <a:defRPr sz="3200" smtClean="0"/>
            </a:lvl1pPr>
          </a:lstStyle>
          <a:p>
            <a:r>
              <a:rPr lang="en-US" dirty="0" smtClean="0"/>
              <a:t>Click to edit Master title style</a:t>
            </a:r>
          </a:p>
        </p:txBody>
      </p:sp>
      <p:sp>
        <p:nvSpPr>
          <p:cNvPr id="94211" name="Textplatzhalter 2"/>
          <p:cNvSpPr>
            <a:spLocks noGrp="1"/>
          </p:cNvSpPr>
          <p:nvPr>
            <p:ph type="subTitle" idx="1"/>
          </p:nvPr>
        </p:nvSpPr>
        <p:spPr>
          <a:xfrm>
            <a:off x="450850" y="5226050"/>
            <a:ext cx="6240463" cy="1304925"/>
          </a:xfrm>
        </p:spPr>
        <p:txBody>
          <a:bodyPr/>
          <a:lstStyle>
            <a:lvl1pPr marL="0" indent="0">
              <a:spcBef>
                <a:spcPct val="10000"/>
              </a:spcBef>
              <a:buNone/>
              <a:defRPr sz="2000" smtClean="0"/>
            </a:lvl1pPr>
          </a:lstStyle>
          <a:p>
            <a:r>
              <a:rPr lang="en-US" dirty="0" smtClean="0"/>
              <a:t>Click to edit Master subtitle style</a:t>
            </a:r>
          </a:p>
        </p:txBody>
      </p:sp>
      <p:sp>
        <p:nvSpPr>
          <p:cNvPr id="7" name="Datumsplatzhalter 3"/>
          <p:cNvSpPr>
            <a:spLocks noGrp="1"/>
          </p:cNvSpPr>
          <p:nvPr>
            <p:ph type="dt" sz="half" idx="10"/>
          </p:nvPr>
        </p:nvSpPr>
        <p:spPr>
          <a:xfrm>
            <a:off x="685800" y="6248400"/>
            <a:ext cx="1905000" cy="457200"/>
          </a:xfrm>
        </p:spPr>
        <p:txBody>
          <a:bodyPr/>
          <a:lstStyle>
            <a:lvl1pPr algn="l">
              <a:defRPr sz="1200">
                <a:solidFill>
                  <a:schemeClr val="tx1">
                    <a:tint val="75000"/>
                  </a:schemeClr>
                </a:solidFill>
              </a:defRPr>
            </a:lvl1pPr>
          </a:lstStyle>
          <a:p>
            <a:pPr>
              <a:defRPr/>
            </a:pPr>
            <a:fld id="{7A8F306D-5DC5-4341-A225-345DB770BFF5}" type="datetimeFigureOut">
              <a:rPr lang="de-DE"/>
              <a:pPr>
                <a:defRPr/>
              </a:pPr>
              <a:t>15.04.2011</a:t>
            </a:fld>
            <a:endParaRPr lang="de-DE"/>
          </a:p>
        </p:txBody>
      </p:sp>
      <p:sp>
        <p:nvSpPr>
          <p:cNvPr id="8" name="Fußzeilenplatzhalter 4"/>
          <p:cNvSpPr>
            <a:spLocks noGrp="1"/>
          </p:cNvSpPr>
          <p:nvPr>
            <p:ph type="ftr" sz="quarter" idx="11"/>
          </p:nvPr>
        </p:nvSpPr>
        <p:spPr>
          <a:xfrm>
            <a:off x="3124200" y="6248400"/>
            <a:ext cx="2895600" cy="457200"/>
          </a:xfrm>
        </p:spPr>
        <p:txBody>
          <a:bodyPr/>
          <a:lstStyle>
            <a:lvl1pPr algn="ctr">
              <a:defRPr sz="1200">
                <a:solidFill>
                  <a:schemeClr val="tx1">
                    <a:tint val="75000"/>
                  </a:schemeClr>
                </a:solidFill>
              </a:defRPr>
            </a:lvl1pPr>
          </a:lstStyle>
          <a:p>
            <a:pPr>
              <a:defRPr/>
            </a:pPr>
            <a:endParaRPr lang="de-DE"/>
          </a:p>
        </p:txBody>
      </p:sp>
      <p:sp>
        <p:nvSpPr>
          <p:cNvPr id="9" name="Foliennummernplatzhalter 5"/>
          <p:cNvSpPr>
            <a:spLocks noGrp="1"/>
          </p:cNvSpPr>
          <p:nvPr>
            <p:ph type="sldNum" sz="quarter" idx="12"/>
          </p:nvPr>
        </p:nvSpPr>
        <p:spPr>
          <a:xfrm>
            <a:off x="6553200" y="6248400"/>
            <a:ext cx="1905000" cy="457200"/>
          </a:xfrm>
        </p:spPr>
        <p:txBody>
          <a:bodyPr/>
          <a:lstStyle>
            <a:lvl1pPr algn="r">
              <a:defRPr sz="1200">
                <a:solidFill>
                  <a:schemeClr val="tx1">
                    <a:tint val="75000"/>
                  </a:schemeClr>
                </a:solidFill>
              </a:defRPr>
            </a:lvl1pPr>
          </a:lstStyle>
          <a:p>
            <a:pPr>
              <a:defRPr/>
            </a:pPr>
            <a:fld id="{660F0155-858A-4870-94CC-4F65E8FD2626}" type="slidenum">
              <a:rPr lang="de-DE"/>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fld id="{9BBA96F6-1016-4D16-A9ED-8E6C0FF741CE}" type="datetimeFigureOut">
              <a:rPr lang="de-DE"/>
              <a:pPr>
                <a:defRPr/>
              </a:pPr>
              <a:t>15.04.2011</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E3CDB766-72FE-4A35-B157-2A0EE7B2F85F}"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EE170C3E-33AD-4B87-8E9D-054EDDDD0678}" type="datetimeFigureOut">
              <a:rPr lang="de-DE"/>
              <a:pPr>
                <a:defRPr/>
              </a:pPr>
              <a:t>15.04.2011</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5B5E0B55-AC75-4CD4-B8F5-059842DC5CF7}" type="slidenum">
              <a:rPr lang="de-DE"/>
              <a:pPr>
                <a:defRPr/>
              </a:pPr>
              <a:t>‹#›</a:t>
            </a:fld>
            <a:endParaRPr lang="de-DE"/>
          </a:p>
        </p:txBody>
      </p:sp>
      <p:sp>
        <p:nvSpPr>
          <p:cNvPr id="7" name="Line 7"/>
          <p:cNvSpPr>
            <a:spLocks noChangeShapeType="1"/>
          </p:cNvSpPr>
          <p:nvPr userDrawn="1"/>
        </p:nvSpPr>
        <p:spPr bwMode="auto">
          <a:xfrm>
            <a:off x="450850" y="928003"/>
            <a:ext cx="8240713" cy="0"/>
          </a:xfrm>
          <a:prstGeom prst="line">
            <a:avLst/>
          </a:prstGeom>
          <a:noFill/>
          <a:ln w="9525">
            <a:solidFill>
              <a:srgbClr val="005890"/>
            </a:solidFill>
            <a:round/>
            <a:headEnd/>
            <a:tailEnd/>
          </a:ln>
          <a:effectLst/>
        </p:spPr>
        <p:txBody>
          <a:bodyPr wrap="none" anchor="ct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B686B179-DBC7-4A0D-955F-0C5FDDF70249}" type="datetimeFigureOut">
              <a:rPr lang="de-DE"/>
              <a:pPr>
                <a:defRPr/>
              </a:pPr>
              <a:t>15.04.2011</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F7DA5979-C73A-4FE5-9005-C3A792C2ED80}" type="slidenum">
              <a:rPr lang="de-DE"/>
              <a:pPr>
                <a:defRPr/>
              </a:pPr>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20712" y="195263"/>
            <a:ext cx="6685844" cy="1143000"/>
          </a:xfrm>
        </p:spPr>
        <p:txBody>
          <a:bodyPr/>
          <a:lstStyle/>
          <a:p>
            <a:r>
              <a:rPr lang="x-none" smtClean="0"/>
              <a:t>Click to edit Master title style</a:t>
            </a:r>
            <a:endParaRPr lang="en-US"/>
          </a:p>
        </p:txBody>
      </p:sp>
      <p:sp>
        <p:nvSpPr>
          <p:cNvPr id="3" name="Table Placeholder 2"/>
          <p:cNvSpPr>
            <a:spLocks noGrp="1"/>
          </p:cNvSpPr>
          <p:nvPr>
            <p:ph type="tbl" idx="1"/>
          </p:nvPr>
        </p:nvSpPr>
        <p:spPr>
          <a:xfrm>
            <a:off x="505178" y="1981200"/>
            <a:ext cx="8208434" cy="42672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lvl1pPr>
          </a:lstStyle>
          <a:p>
            <a:pPr>
              <a:defRPr/>
            </a:pPr>
            <a:fld id="{983ED296-C870-45F5-A4C4-FE867AA8E843}" type="datetimeFigureOut">
              <a:rPr lang="de-DE"/>
              <a:pPr>
                <a:defRPr/>
              </a:pPr>
              <a:t>15.04.2011</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C2BC2198-EDB6-4DE8-91E4-4AAF7EA406DC}" type="slidenum">
              <a:rPr lang="de-DE"/>
              <a:pPr>
                <a:defRPr/>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3E58D2A1-30F9-4F31-A0CB-1B9A35DF7195}" type="datetimeFigureOut">
              <a:rPr lang="de-DE"/>
              <a:pPr>
                <a:defRPr/>
              </a:pPr>
              <a:t>15.04.2011</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1E1D95C8-52BE-41E3-9971-CDA7EFE78446}" type="slidenum">
              <a:rPr lang="de-DE"/>
              <a:pPr>
                <a:defRPr/>
              </a:pPr>
              <a:t>‹#›</a:t>
            </a:fld>
            <a:endParaRPr lang="de-DE"/>
          </a:p>
        </p:txBody>
      </p:sp>
      <p:sp>
        <p:nvSpPr>
          <p:cNvPr id="7" name="Line 7"/>
          <p:cNvSpPr>
            <a:spLocks noChangeShapeType="1"/>
          </p:cNvSpPr>
          <p:nvPr userDrawn="1"/>
        </p:nvSpPr>
        <p:spPr bwMode="auto">
          <a:xfrm>
            <a:off x="450850" y="911225"/>
            <a:ext cx="8240713" cy="0"/>
          </a:xfrm>
          <a:prstGeom prst="line">
            <a:avLst/>
          </a:prstGeom>
          <a:noFill/>
          <a:ln w="9525">
            <a:solidFill>
              <a:srgbClr val="005890"/>
            </a:solidFill>
            <a:round/>
            <a:headEnd/>
            <a:tailEnd/>
          </a:ln>
          <a:effectLst/>
        </p:spPr>
        <p:txBody>
          <a:bodyPr wrap="none" anchor="ct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fld id="{BA44381F-2BBE-4326-AB92-F331EE97AC27}" type="datetimeFigureOut">
              <a:rPr lang="de-DE"/>
              <a:pPr>
                <a:defRPr/>
              </a:pPr>
              <a:t>15.04.2011</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219D9D4-A983-46C7-BFC4-9D7069A00ACD}" type="slidenum">
              <a:rPr lang="de-DE"/>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pPr>
              <a:defRPr/>
            </a:pPr>
            <a:fld id="{33B6C26D-952B-49FB-ACF4-F3EAC7EC6CAF}" type="datetimeFigureOut">
              <a:rPr lang="de-DE"/>
              <a:pPr>
                <a:defRPr/>
              </a:pPr>
              <a:t>15.04.2011</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BFDAEAB-AB1C-4F7C-9A1F-904EF79F2D1B}" type="slidenum">
              <a:rPr lang="de-DE"/>
              <a:pPr>
                <a:defRPr/>
              </a:pPr>
              <a:t>‹#›</a:t>
            </a:fld>
            <a:endParaRPr lang="de-DE"/>
          </a:p>
        </p:txBody>
      </p:sp>
      <p:sp>
        <p:nvSpPr>
          <p:cNvPr id="8" name="Line 7"/>
          <p:cNvSpPr>
            <a:spLocks noChangeShapeType="1"/>
          </p:cNvSpPr>
          <p:nvPr userDrawn="1"/>
        </p:nvSpPr>
        <p:spPr bwMode="auto">
          <a:xfrm>
            <a:off x="450850" y="911225"/>
            <a:ext cx="8240713" cy="0"/>
          </a:xfrm>
          <a:prstGeom prst="line">
            <a:avLst/>
          </a:prstGeom>
          <a:noFill/>
          <a:ln w="9525">
            <a:solidFill>
              <a:srgbClr val="005890"/>
            </a:solidFill>
            <a:round/>
            <a:headEnd/>
            <a:tailEnd/>
          </a:ln>
          <a:effectLst/>
        </p:spPr>
        <p:txBody>
          <a:bodyPr wrap="none" anchor="ct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pPr>
              <a:defRPr/>
            </a:pPr>
            <a:fld id="{8241A4EF-E8B2-46F7-AB29-58C637F0D970}" type="datetimeFigureOut">
              <a:rPr lang="de-DE"/>
              <a:pPr>
                <a:defRPr/>
              </a:pPr>
              <a:t>15.04.2011</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FA2C57DF-8E65-4F87-B370-31BBD828F592}" type="slidenum">
              <a:rPr lang="de-DE"/>
              <a:pPr>
                <a:defRPr/>
              </a:pPr>
              <a:t>‹#›</a:t>
            </a:fld>
            <a:endParaRPr lang="de-DE"/>
          </a:p>
        </p:txBody>
      </p:sp>
      <p:sp>
        <p:nvSpPr>
          <p:cNvPr id="11" name="Line 7"/>
          <p:cNvSpPr>
            <a:spLocks noChangeShapeType="1"/>
          </p:cNvSpPr>
          <p:nvPr userDrawn="1"/>
        </p:nvSpPr>
        <p:spPr bwMode="auto">
          <a:xfrm>
            <a:off x="450850" y="911225"/>
            <a:ext cx="8240713" cy="0"/>
          </a:xfrm>
          <a:prstGeom prst="line">
            <a:avLst/>
          </a:prstGeom>
          <a:noFill/>
          <a:ln w="9525">
            <a:solidFill>
              <a:srgbClr val="005890"/>
            </a:solidFill>
            <a:round/>
            <a:headEnd/>
            <a:tailEnd/>
          </a:ln>
          <a:effectLst/>
        </p:spPr>
        <p:txBody>
          <a:bodyPr wrap="none" anchor="ct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pPr>
              <a:defRPr/>
            </a:pPr>
            <a:fld id="{2DE0A395-5833-498F-92B0-B69E74A9637C}" type="datetimeFigureOut">
              <a:rPr lang="de-DE"/>
              <a:pPr>
                <a:defRPr/>
              </a:pPr>
              <a:t>15.04.2011</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D13FE107-22AC-4786-A69C-B8854FC2BF4F}" type="slidenum">
              <a:rPr lang="de-DE"/>
              <a:pPr>
                <a:defRPr/>
              </a:pPr>
              <a:t>‹#›</a:t>
            </a:fld>
            <a:endParaRPr lang="de-DE"/>
          </a:p>
        </p:txBody>
      </p:sp>
      <p:sp>
        <p:nvSpPr>
          <p:cNvPr id="6" name="Line 7"/>
          <p:cNvSpPr>
            <a:spLocks noChangeShapeType="1"/>
          </p:cNvSpPr>
          <p:nvPr userDrawn="1"/>
        </p:nvSpPr>
        <p:spPr bwMode="auto">
          <a:xfrm>
            <a:off x="450850" y="911225"/>
            <a:ext cx="8240713" cy="0"/>
          </a:xfrm>
          <a:prstGeom prst="line">
            <a:avLst/>
          </a:prstGeom>
          <a:noFill/>
          <a:ln w="9525">
            <a:solidFill>
              <a:srgbClr val="005890"/>
            </a:solidFill>
            <a:round/>
            <a:headEnd/>
            <a:tailEnd/>
          </a:ln>
          <a:effectLst/>
        </p:spPr>
        <p:txBody>
          <a:bodyPr wrap="none" anchor="ct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36AFE05F-9E8B-405E-B8CC-3E4C7DDDDF3B}" type="datetimeFigureOut">
              <a:rPr lang="de-DE"/>
              <a:pPr>
                <a:defRPr/>
              </a:pPr>
              <a:t>15.04.2011</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CBF4F84D-953E-4078-A342-39872C885E4D}"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fld id="{1849D951-4E09-4827-B3B9-AF28ED3DB110}" type="datetimeFigureOut">
              <a:rPr lang="de-DE"/>
              <a:pPr>
                <a:defRPr/>
              </a:pPr>
              <a:t>15.04.2011</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E66F7B6-642A-43C5-9194-37DB2A5E630A}"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descr="RBO_logo_rgb_s_300dpi"/>
          <p:cNvPicPr>
            <a:picLocks noChangeAspect="1" noChangeArrowheads="1"/>
          </p:cNvPicPr>
          <p:nvPr userDrawn="1"/>
        </p:nvPicPr>
        <p:blipFill>
          <a:blip r:embed="rId15" cstate="print"/>
          <a:srcRect/>
          <a:stretch>
            <a:fillRect/>
          </a:stretch>
        </p:blipFill>
        <p:spPr bwMode="auto">
          <a:xfrm>
            <a:off x="193675" y="6162675"/>
            <a:ext cx="1370013" cy="579438"/>
          </a:xfrm>
          <a:prstGeom prst="rect">
            <a:avLst/>
          </a:prstGeom>
          <a:noFill/>
          <a:ln w="9525">
            <a:noFill/>
            <a:miter lim="800000"/>
            <a:headEnd/>
            <a:tailEnd/>
          </a:ln>
        </p:spPr>
      </p:pic>
      <p:sp>
        <p:nvSpPr>
          <p:cNvPr id="1027" name="Titelplatzhalter 1"/>
          <p:cNvSpPr>
            <a:spLocks noGrp="1"/>
          </p:cNvSpPr>
          <p:nvPr>
            <p:ph type="title"/>
          </p:nvPr>
        </p:nvSpPr>
        <p:spPr bwMode="auto">
          <a:xfrm>
            <a:off x="450850" y="430213"/>
            <a:ext cx="8229600" cy="619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Click to edit Master title style</a:t>
            </a:r>
          </a:p>
        </p:txBody>
      </p:sp>
      <p:sp>
        <p:nvSpPr>
          <p:cNvPr id="1028" name="Textplatzhalter 2"/>
          <p:cNvSpPr>
            <a:spLocks noGrp="1"/>
          </p:cNvSpPr>
          <p:nvPr>
            <p:ph type="body" idx="1"/>
          </p:nvPr>
        </p:nvSpPr>
        <p:spPr bwMode="auto">
          <a:xfrm>
            <a:off x="450850" y="1047750"/>
            <a:ext cx="8229600" cy="5321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Click </a:t>
            </a:r>
            <a:r>
              <a:rPr lang="de-DE" dirty="0" err="1" smtClean="0"/>
              <a:t>to</a:t>
            </a:r>
            <a:r>
              <a:rPr lang="de-DE" dirty="0" smtClean="0"/>
              <a:t> </a:t>
            </a:r>
            <a:r>
              <a:rPr lang="de-DE" dirty="0" err="1" smtClean="0"/>
              <a:t>edit</a:t>
            </a:r>
            <a:r>
              <a:rPr lang="de-DE" dirty="0" smtClean="0"/>
              <a:t> Master </a:t>
            </a:r>
            <a:r>
              <a:rPr lang="de-DE" dirty="0" err="1" smtClean="0"/>
              <a:t>text</a:t>
            </a:r>
            <a:r>
              <a:rPr lang="de-DE" dirty="0" smtClean="0"/>
              <a:t> </a:t>
            </a:r>
            <a:r>
              <a:rPr lang="de-DE" dirty="0" err="1" smtClean="0"/>
              <a:t>styles</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a:t>
            </a:r>
            <a:r>
              <a:rPr lang="de-DE" dirty="0" err="1" smtClean="0"/>
              <a:t>level</a:t>
            </a:r>
            <a:endParaRPr lang="de-DE" dirty="0"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232C5A-0869-4CB8-BCCB-B970AC4E5B08}" type="datetimeFigureOut">
              <a:rPr lang="de-DE"/>
              <a:pPr>
                <a:defRPr/>
              </a:pPr>
              <a:t>15.04.2011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fld id="{ACCDE473-F9F5-4C52-BD65-8C644DD9976B}" type="slidenum">
              <a:rPr lang="de-DE"/>
              <a:pPr>
                <a:defRPr/>
              </a:pPr>
              <a:t>‹#›</a:t>
            </a:fld>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A9B07EA-1E23-4FE1-9D2C-2D000F016DA8}" type="slidenum">
              <a:rPr lang="de-DE"/>
              <a:pPr>
                <a:defRPr/>
              </a:pPr>
              <a:t>‹#›</a:t>
            </a:fld>
            <a:endParaRPr lang="de-DE"/>
          </a:p>
        </p:txBody>
      </p:sp>
      <p:pic>
        <p:nvPicPr>
          <p:cNvPr id="1033" name="Picture 11" descr="tu-logo_schriftzug_sw"/>
          <p:cNvPicPr>
            <a:picLocks noChangeAspect="1" noChangeArrowheads="1"/>
          </p:cNvPicPr>
          <p:nvPr userDrawn="1"/>
        </p:nvPicPr>
        <p:blipFill>
          <a:blip r:embed="rId16" cstate="print"/>
          <a:srcRect l="68941" b="1608"/>
          <a:stretch>
            <a:fillRect/>
          </a:stretch>
        </p:blipFill>
        <p:spPr bwMode="auto">
          <a:xfrm>
            <a:off x="8396288" y="6375400"/>
            <a:ext cx="547687" cy="374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txStyles>
    <p:titleStyle>
      <a:lvl1pPr algn="l" rtl="0" eaLnBrk="0" fontAlgn="base" hangingPunct="0">
        <a:spcBef>
          <a:spcPct val="0"/>
        </a:spcBef>
        <a:spcAft>
          <a:spcPct val="0"/>
        </a:spcAft>
        <a:defRPr sz="2600" b="1" kern="1200">
          <a:solidFill>
            <a:schemeClr val="tx1"/>
          </a:solidFill>
          <a:latin typeface="Arial" charset="0"/>
          <a:ea typeface="+mj-ea"/>
          <a:cs typeface="+mj-cs"/>
        </a:defRPr>
      </a:lvl1pPr>
      <a:lvl2pPr algn="l" rtl="0" eaLnBrk="0" fontAlgn="base" hangingPunct="0">
        <a:spcBef>
          <a:spcPct val="0"/>
        </a:spcBef>
        <a:spcAft>
          <a:spcPct val="0"/>
        </a:spcAft>
        <a:defRPr sz="2600" b="1">
          <a:solidFill>
            <a:schemeClr val="tx1"/>
          </a:solidFill>
          <a:latin typeface="Arial" charset="0"/>
        </a:defRPr>
      </a:lvl2pPr>
      <a:lvl3pPr algn="l" rtl="0" eaLnBrk="0" fontAlgn="base" hangingPunct="0">
        <a:spcBef>
          <a:spcPct val="0"/>
        </a:spcBef>
        <a:spcAft>
          <a:spcPct val="0"/>
        </a:spcAft>
        <a:defRPr sz="2600" b="1">
          <a:solidFill>
            <a:schemeClr val="tx1"/>
          </a:solidFill>
          <a:latin typeface="Arial" charset="0"/>
        </a:defRPr>
      </a:lvl3pPr>
      <a:lvl4pPr algn="l" rtl="0" eaLnBrk="0" fontAlgn="base" hangingPunct="0">
        <a:spcBef>
          <a:spcPct val="0"/>
        </a:spcBef>
        <a:spcAft>
          <a:spcPct val="0"/>
        </a:spcAft>
        <a:defRPr sz="2600" b="1">
          <a:solidFill>
            <a:schemeClr val="tx1"/>
          </a:solidFill>
          <a:latin typeface="Arial" charset="0"/>
        </a:defRPr>
      </a:lvl4pPr>
      <a:lvl5pPr algn="l" rtl="0" eaLnBrk="0" fontAlgn="base" hangingPunct="0">
        <a:spcBef>
          <a:spcPct val="0"/>
        </a:spcBef>
        <a:spcAft>
          <a:spcPct val="0"/>
        </a:spcAft>
        <a:defRPr sz="2600" b="1">
          <a:solidFill>
            <a:schemeClr val="tx1"/>
          </a:solidFill>
          <a:latin typeface="Arial" charset="0"/>
        </a:defRPr>
      </a:lvl5pPr>
      <a:lvl6pPr marL="457200" algn="l" rtl="0" fontAlgn="base">
        <a:spcBef>
          <a:spcPct val="0"/>
        </a:spcBef>
        <a:spcAft>
          <a:spcPct val="0"/>
        </a:spcAft>
        <a:defRPr sz="2600" b="1">
          <a:solidFill>
            <a:schemeClr val="tx1"/>
          </a:solidFill>
          <a:latin typeface="Arial" charset="0"/>
        </a:defRPr>
      </a:lvl6pPr>
      <a:lvl7pPr marL="914400" algn="l" rtl="0" fontAlgn="base">
        <a:spcBef>
          <a:spcPct val="0"/>
        </a:spcBef>
        <a:spcAft>
          <a:spcPct val="0"/>
        </a:spcAft>
        <a:defRPr sz="2600" b="1">
          <a:solidFill>
            <a:schemeClr val="tx1"/>
          </a:solidFill>
          <a:latin typeface="Arial" charset="0"/>
        </a:defRPr>
      </a:lvl7pPr>
      <a:lvl8pPr marL="1371600" algn="l" rtl="0" fontAlgn="base">
        <a:spcBef>
          <a:spcPct val="0"/>
        </a:spcBef>
        <a:spcAft>
          <a:spcPct val="0"/>
        </a:spcAft>
        <a:defRPr sz="2600" b="1">
          <a:solidFill>
            <a:schemeClr val="tx1"/>
          </a:solidFill>
          <a:latin typeface="Arial" charset="0"/>
        </a:defRPr>
      </a:lvl8pPr>
      <a:lvl9pPr marL="1828800" algn="l" rtl="0" fontAlgn="base">
        <a:spcBef>
          <a:spcPct val="0"/>
        </a:spcBef>
        <a:spcAft>
          <a:spcPct val="0"/>
        </a:spcAft>
        <a:defRPr sz="2600" b="1">
          <a:solidFill>
            <a:schemeClr val="tx1"/>
          </a:solidFill>
          <a:latin typeface="Arial" charset="0"/>
        </a:defRPr>
      </a:lvl9pPr>
    </p:titleStyle>
    <p:bodyStyle>
      <a:lvl1pPr marL="574675" indent="-341313" algn="l" rtl="0" eaLnBrk="0" fontAlgn="base" hangingPunct="0">
        <a:spcBef>
          <a:spcPct val="20000"/>
        </a:spcBef>
        <a:spcAft>
          <a:spcPct val="0"/>
        </a:spcAft>
        <a:buClr>
          <a:srgbClr val="990000"/>
        </a:buClr>
        <a:buSzPct val="85000"/>
        <a:buFont typeface="Arial" charset="0"/>
        <a:buChar char="►"/>
        <a:defRPr sz="2400" kern="1200">
          <a:solidFill>
            <a:schemeClr val="tx1"/>
          </a:solidFill>
          <a:latin typeface="Arial" charset="0"/>
          <a:ea typeface="+mn-ea"/>
          <a:cs typeface="+mn-cs"/>
        </a:defRPr>
      </a:lvl1pPr>
      <a:lvl2pPr marL="738188" indent="-222250" algn="l" rtl="0" eaLnBrk="0" fontAlgn="base" hangingPunct="0">
        <a:spcBef>
          <a:spcPct val="20000"/>
        </a:spcBef>
        <a:spcAft>
          <a:spcPct val="0"/>
        </a:spcAft>
        <a:buClr>
          <a:srgbClr val="005890"/>
        </a:buClr>
        <a:buChar char="•"/>
        <a:defRPr sz="2200" kern="1200">
          <a:solidFill>
            <a:schemeClr val="tx1"/>
          </a:solidFill>
          <a:latin typeface="Arial" charset="0"/>
          <a:ea typeface="+mn-ea"/>
          <a:cs typeface="+mn-cs"/>
        </a:defRPr>
      </a:lvl2pPr>
      <a:lvl3pPr marL="974725" indent="-176213" algn="l" rtl="0" eaLnBrk="0" fontAlgn="base" hangingPunct="0">
        <a:spcBef>
          <a:spcPct val="20000"/>
        </a:spcBef>
        <a:spcAft>
          <a:spcPct val="0"/>
        </a:spcAft>
        <a:buClr>
          <a:srgbClr val="4290BC"/>
        </a:buClr>
        <a:buFont typeface="Arial" charset="0"/>
        <a:buChar char="•"/>
        <a:defRPr sz="2000" kern="1200">
          <a:solidFill>
            <a:schemeClr val="tx1"/>
          </a:solidFill>
          <a:latin typeface="Arial" charset="0"/>
          <a:ea typeface="+mn-ea"/>
          <a:cs typeface="+mn-cs"/>
        </a:defRPr>
      </a:lvl3pPr>
      <a:lvl4pPr marL="1252538" indent="-163513" algn="l" rtl="0" eaLnBrk="0" fontAlgn="base" hangingPunct="0">
        <a:spcBef>
          <a:spcPct val="20000"/>
        </a:spcBef>
        <a:spcAft>
          <a:spcPct val="0"/>
        </a:spcAft>
        <a:buClr>
          <a:srgbClr val="4290BC"/>
        </a:buClr>
        <a:buChar char="•"/>
        <a:defRPr kern="1200">
          <a:solidFill>
            <a:schemeClr val="tx1"/>
          </a:solidFill>
          <a:latin typeface="Arial" charset="0"/>
          <a:ea typeface="+mn-ea"/>
          <a:cs typeface="+mn-cs"/>
        </a:defRPr>
      </a:lvl4pPr>
      <a:lvl5pPr marL="1546225" indent="-174625" algn="l" rtl="0" eaLnBrk="0" fontAlgn="base" hangingPunct="0">
        <a:spcBef>
          <a:spcPct val="20000"/>
        </a:spcBef>
        <a:spcAft>
          <a:spcPct val="0"/>
        </a:spcAft>
        <a:buClr>
          <a:srgbClr val="4290BC"/>
        </a:buClr>
        <a:buChar char="•"/>
        <a:defRPr sz="16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pPr eaLnBrk="1" hangingPunct="1"/>
            <a:r>
              <a:rPr lang="en-US" dirty="0" smtClean="0"/>
              <a:t>MPGI 2 – </a:t>
            </a:r>
            <a:br>
              <a:rPr lang="en-US" dirty="0" smtClean="0"/>
            </a:br>
            <a:r>
              <a:rPr lang="en-US" dirty="0" smtClean="0"/>
              <a:t>Java: </a:t>
            </a:r>
            <a:r>
              <a:rPr lang="en-US" dirty="0" err="1" smtClean="0"/>
              <a:t>Typen</a:t>
            </a:r>
            <a:r>
              <a:rPr lang="en-US" dirty="0" smtClean="0"/>
              <a:t>, </a:t>
            </a:r>
            <a:r>
              <a:rPr lang="en-US" dirty="0" err="1" smtClean="0"/>
              <a:t>Variablen</a:t>
            </a:r>
            <a:r>
              <a:rPr lang="en-US" dirty="0" smtClean="0"/>
              <a:t>, </a:t>
            </a:r>
            <a:r>
              <a:rPr lang="en-US" dirty="0" err="1" smtClean="0"/>
              <a:t>Objekte</a:t>
            </a:r>
            <a:r>
              <a:rPr lang="en-US" dirty="0" smtClean="0"/>
              <a:t>, </a:t>
            </a:r>
            <a:r>
              <a:rPr lang="en-US" dirty="0" err="1" smtClean="0"/>
              <a:t>Klassen</a:t>
            </a:r>
            <a:endParaRPr lang="en-US" dirty="0"/>
          </a:p>
        </p:txBody>
      </p:sp>
      <p:sp>
        <p:nvSpPr>
          <p:cNvPr id="14339" name="Subtitle 2"/>
          <p:cNvSpPr>
            <a:spLocks noGrp="1"/>
          </p:cNvSpPr>
          <p:nvPr>
            <p:ph type="subTitle" idx="1"/>
          </p:nvPr>
        </p:nvSpPr>
        <p:spPr/>
        <p:txBody>
          <a:bodyPr/>
          <a:lstStyle/>
          <a:p>
            <a:pPr eaLnBrk="1" hangingPunct="1"/>
            <a:r>
              <a:rPr lang="en-US" dirty="0" smtClean="0"/>
              <a:t>Oliver Brock</a:t>
            </a:r>
            <a:endParaRPr lang="en-US" dirty="0"/>
          </a:p>
          <a:p>
            <a:pPr eaLnBrk="1" hangingPunct="1"/>
            <a:r>
              <a:rPr lang="en-US" dirty="0"/>
              <a:t>Robotics and Biology Laboratory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33" name="Rectangle 9"/>
          <p:cNvSpPr>
            <a:spLocks noGrp="1" noChangeArrowheads="1"/>
          </p:cNvSpPr>
          <p:nvPr>
            <p:ph type="title"/>
          </p:nvPr>
        </p:nvSpPr>
        <p:spPr/>
        <p:txBody>
          <a:bodyPr/>
          <a:lstStyle/>
          <a:p>
            <a:r>
              <a:rPr lang="de-DE"/>
              <a:t>Klassen</a:t>
            </a:r>
          </a:p>
        </p:txBody>
      </p:sp>
      <p:sp>
        <p:nvSpPr>
          <p:cNvPr id="717834" name="Rectangle 10"/>
          <p:cNvSpPr>
            <a:spLocks noGrp="1" noChangeArrowheads="1"/>
          </p:cNvSpPr>
          <p:nvPr>
            <p:ph idx="1"/>
          </p:nvPr>
        </p:nvSpPr>
        <p:spPr/>
        <p:txBody>
          <a:bodyPr/>
          <a:lstStyle/>
          <a:p>
            <a:r>
              <a:rPr lang="de-DE"/>
              <a:t>Objekte gleicher Art gehören derselben Klasse an.</a:t>
            </a:r>
          </a:p>
          <a:p>
            <a:r>
              <a:rPr lang="de-DE"/>
              <a:t>Klassen sind wie Typen.</a:t>
            </a:r>
          </a:p>
          <a:p>
            <a:r>
              <a:rPr lang="de-DE"/>
              <a:t>Eine Klassendefinition legt fest, wie Objekte dieses Typs aussehen (Formular, Muster).</a:t>
            </a:r>
          </a:p>
          <a:p>
            <a:r>
              <a:rPr lang="de-DE"/>
              <a:t>Sobald eine Klassendefinition vorliegt, können Objekte dieser Klasse erzeugt werden.</a:t>
            </a:r>
          </a:p>
          <a:p>
            <a:r>
              <a:rPr lang="de-DE"/>
              <a:t>Objekte heißen auch Instanzen der Klasse.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de-DE"/>
              <a:t>Code</a:t>
            </a:r>
          </a:p>
        </p:txBody>
      </p:sp>
      <p:sp>
        <p:nvSpPr>
          <p:cNvPr id="841731"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interface Drawable {</a:t>
            </a:r>
          </a:p>
          <a:p>
            <a:pPr marL="533400" indent="-533400">
              <a:lnSpc>
                <a:spcPct val="90000"/>
              </a:lnSpc>
              <a:buFont typeface="Times" charset="0"/>
              <a:buAutoNum type="arabicPeriod"/>
            </a:pPr>
            <a:r>
              <a:rPr lang="de-DE" sz="1400">
                <a:latin typeface="Courier New" charset="0"/>
              </a:rPr>
              <a:t>   void draw();</a:t>
            </a:r>
          </a:p>
          <a:p>
            <a:pPr marL="533400" indent="-533400">
              <a:lnSpc>
                <a:spcPct val="90000"/>
              </a:lnSpc>
              <a:buFont typeface="Times" charset="0"/>
              <a:buAutoNum type="arabicPeriod"/>
            </a:pPr>
            <a:r>
              <a:rPr lang="de-DE" sz="1400">
                <a:latin typeface="Courier New" charset="0"/>
              </a:rPr>
              <a:t>}</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public class Point extends GeometricObject implements Drawable {</a:t>
            </a:r>
          </a:p>
          <a:p>
            <a:pPr marL="533400" indent="-533400">
              <a:lnSpc>
                <a:spcPct val="90000"/>
              </a:lnSpc>
              <a:buFont typeface="Times" charset="0"/>
              <a:buAutoNum type="arabicPeriod"/>
            </a:pPr>
            <a:r>
              <a:rPr lang="de-DE" sz="1400">
                <a:latin typeface="Courier New" charset="0"/>
              </a:rPr>
              <a:t>   private float x;</a:t>
            </a:r>
          </a:p>
          <a:p>
            <a:pPr marL="533400" indent="-533400">
              <a:lnSpc>
                <a:spcPct val="90000"/>
              </a:lnSpc>
              <a:buFont typeface="Times" charset="0"/>
              <a:buAutoNum type="arabicPeriod"/>
            </a:pPr>
            <a:r>
              <a:rPr lang="de-DE" sz="1400">
                <a:latin typeface="Courier New" charset="0"/>
              </a:rPr>
              <a:t>   private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public void translate( float tx, float ty ) {</a:t>
            </a:r>
          </a:p>
          <a:p>
            <a:pPr marL="533400" indent="-533400">
              <a:lnSpc>
                <a:spcPct val="90000"/>
              </a:lnSpc>
              <a:buFont typeface="Times" charset="0"/>
              <a:buAutoNum type="arabicPeriod"/>
            </a:pPr>
            <a:r>
              <a:rPr lang="de-DE" sz="1400">
                <a:latin typeface="Courier New" charset="0"/>
              </a:rPr>
              <a:t>   //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   public void draw() {</a:t>
            </a:r>
          </a:p>
          <a:p>
            <a:pPr marL="533400" indent="-533400">
              <a:lnSpc>
                <a:spcPct val="90000"/>
              </a:lnSpc>
              <a:buFont typeface="Times" charset="0"/>
              <a:buAutoNum type="arabicPeriod"/>
            </a:pPr>
            <a:r>
              <a:rPr lang="de-DE" sz="1400">
                <a:latin typeface="Courier New" charset="0"/>
              </a:rPr>
              <a:t>   //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de-DE"/>
              <a:t>Typisierung</a:t>
            </a:r>
          </a:p>
        </p:txBody>
      </p:sp>
      <p:sp>
        <p:nvSpPr>
          <p:cNvPr id="842755" name="Rectangle 3"/>
          <p:cNvSpPr>
            <a:spLocks noGrp="1" noChangeArrowheads="1"/>
          </p:cNvSpPr>
          <p:nvPr>
            <p:ph idx="1"/>
          </p:nvPr>
        </p:nvSpPr>
        <p:spPr/>
        <p:txBody>
          <a:bodyPr/>
          <a:lstStyle/>
          <a:p>
            <a:r>
              <a:rPr lang="de-DE"/>
              <a:t>Java ist eine getypte Sprache</a:t>
            </a:r>
          </a:p>
          <a:p>
            <a:pPr lvl="1"/>
            <a:r>
              <a:rPr lang="de-DE"/>
              <a:t>Alle Variablen haben einen Typ, entweder Basistyp oder definiert durch eine Klasse</a:t>
            </a:r>
          </a:p>
          <a:p>
            <a:r>
              <a:rPr lang="de-DE"/>
              <a:t>Zuweisungen sind nur zwischen gleichen Typen erlaubt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de-DE" smtClean="0"/>
              <a:t>Typwandlung</a:t>
            </a:r>
            <a:endParaRPr lang="de-DE"/>
          </a:p>
        </p:txBody>
      </p:sp>
      <p:sp>
        <p:nvSpPr>
          <p:cNvPr id="835587" name="Rectangle 3"/>
          <p:cNvSpPr>
            <a:spLocks noGrp="1" noChangeArrowheads="1"/>
          </p:cNvSpPr>
          <p:nvPr>
            <p:ph idx="1"/>
          </p:nvPr>
        </p:nvSpPr>
        <p:spPr/>
        <p:txBody>
          <a:bodyPr/>
          <a:lstStyle/>
          <a:p>
            <a:r>
              <a:rPr lang="de-DE" dirty="0" smtClean="0"/>
              <a:t>Was passiert, wenn in einem Ausdruck Variablen unterschiedlichen Typs verknüpft werden sollen?</a:t>
            </a:r>
          </a:p>
          <a:p>
            <a:pPr lvl="1"/>
            <a:r>
              <a:rPr lang="de-DE" dirty="0" err="1" smtClean="0">
                <a:latin typeface="Courier"/>
                <a:cs typeface="Courier"/>
              </a:rPr>
              <a:t>int</a:t>
            </a:r>
            <a:r>
              <a:rPr lang="de-DE" dirty="0" smtClean="0">
                <a:latin typeface="Courier"/>
                <a:cs typeface="Courier"/>
              </a:rPr>
              <a:t> n = 4;</a:t>
            </a:r>
          </a:p>
          <a:p>
            <a:pPr lvl="1"/>
            <a:r>
              <a:rPr lang="de-DE" dirty="0" smtClean="0">
                <a:latin typeface="Courier"/>
                <a:cs typeface="Courier"/>
              </a:rPr>
              <a:t>double x = 3.14 + n;</a:t>
            </a:r>
          </a:p>
          <a:p>
            <a:r>
              <a:rPr lang="de-DE" dirty="0" smtClean="0"/>
              <a:t>Es wird eine implizite (automatische) Typkonversion durchgeführt</a:t>
            </a:r>
          </a:p>
          <a:p>
            <a:r>
              <a:rPr lang="de-DE" dirty="0" smtClean="0"/>
              <a:t>Bei Klassentypen entlang der Vererbungshierarchie</a:t>
            </a:r>
          </a:p>
          <a:p>
            <a:r>
              <a:rPr lang="de-DE" dirty="0" smtClean="0"/>
              <a:t>Bei Basistypen:</a:t>
            </a:r>
          </a:p>
          <a:p>
            <a:pPr lvl="1"/>
            <a:r>
              <a:rPr lang="de-DE" dirty="0" err="1" smtClean="0"/>
              <a:t>byte</a:t>
            </a:r>
            <a:r>
              <a:rPr lang="de-DE" dirty="0" smtClean="0"/>
              <a:t> -&gt;  </a:t>
            </a:r>
            <a:r>
              <a:rPr lang="de-DE" dirty="0" err="1" smtClean="0"/>
              <a:t>short</a:t>
            </a:r>
            <a:r>
              <a:rPr lang="de-DE" dirty="0" smtClean="0"/>
              <a:t> -&gt; </a:t>
            </a:r>
            <a:r>
              <a:rPr lang="de-DE" dirty="0" err="1" smtClean="0"/>
              <a:t>int</a:t>
            </a:r>
            <a:r>
              <a:rPr lang="de-DE" dirty="0" smtClean="0"/>
              <a:t> -&gt; </a:t>
            </a:r>
            <a:r>
              <a:rPr lang="de-DE" dirty="0" err="1" smtClean="0"/>
              <a:t>long</a:t>
            </a:r>
            <a:r>
              <a:rPr lang="de-DE" dirty="0" smtClean="0"/>
              <a:t> -&gt; float -&gt; double</a:t>
            </a:r>
          </a:p>
          <a:p>
            <a:pPr lvl="1"/>
            <a:r>
              <a:rPr lang="de-DE" dirty="0" smtClean="0"/>
              <a:t>(Bei der Wandlung von </a:t>
            </a:r>
            <a:r>
              <a:rPr lang="de-DE" dirty="0" err="1" smtClean="0"/>
              <a:t>long</a:t>
            </a:r>
            <a:r>
              <a:rPr lang="de-DE" dirty="0" smtClean="0"/>
              <a:t> nach float oder double kann Information verloren gehen.)</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de-DE" smtClean="0"/>
              <a:t>Typwandlung</a:t>
            </a:r>
            <a:endParaRPr lang="de-DE"/>
          </a:p>
        </p:txBody>
      </p:sp>
      <p:sp>
        <p:nvSpPr>
          <p:cNvPr id="836611" name="Rectangle 3"/>
          <p:cNvSpPr>
            <a:spLocks noGrp="1" noChangeArrowheads="1"/>
          </p:cNvSpPr>
          <p:nvPr>
            <p:ph idx="1"/>
          </p:nvPr>
        </p:nvSpPr>
        <p:spPr/>
        <p:txBody>
          <a:bodyPr/>
          <a:lstStyle/>
          <a:p>
            <a:r>
              <a:rPr lang="de-DE" dirty="0" smtClean="0"/>
              <a:t>Explizite Konversion durch Type </a:t>
            </a:r>
            <a:r>
              <a:rPr lang="de-DE" dirty="0" err="1" smtClean="0"/>
              <a:t>Cast</a:t>
            </a:r>
            <a:r>
              <a:rPr lang="de-DE" dirty="0" smtClean="0"/>
              <a:t> („einengend“):</a:t>
            </a:r>
          </a:p>
          <a:p>
            <a:pPr lvl="1"/>
            <a:r>
              <a:rPr lang="de-DE" dirty="0" smtClean="0">
                <a:latin typeface="Courier"/>
                <a:cs typeface="Courier"/>
              </a:rPr>
              <a:t>float </a:t>
            </a:r>
            <a:r>
              <a:rPr lang="de-DE" dirty="0" err="1" smtClean="0">
                <a:latin typeface="Courier"/>
                <a:cs typeface="Courier"/>
              </a:rPr>
              <a:t>celsius</a:t>
            </a:r>
            <a:r>
              <a:rPr lang="de-DE" dirty="0" smtClean="0">
                <a:latin typeface="Courier"/>
                <a:cs typeface="Courier"/>
              </a:rPr>
              <a:t>; double </a:t>
            </a:r>
            <a:r>
              <a:rPr lang="de-DE" dirty="0" err="1" smtClean="0">
                <a:latin typeface="Courier"/>
                <a:cs typeface="Courier"/>
              </a:rPr>
              <a:t>fahrenheit</a:t>
            </a:r>
            <a:r>
              <a:rPr lang="de-DE" dirty="0" smtClean="0">
                <a:latin typeface="Courier"/>
                <a:cs typeface="Courier"/>
              </a:rPr>
              <a:t> = 96.5; </a:t>
            </a:r>
          </a:p>
          <a:p>
            <a:pPr lvl="1"/>
            <a:r>
              <a:rPr lang="de-DE" dirty="0" err="1" smtClean="0">
                <a:latin typeface="Courier"/>
                <a:cs typeface="Courier"/>
              </a:rPr>
              <a:t>celsius</a:t>
            </a:r>
            <a:r>
              <a:rPr lang="de-DE" dirty="0" smtClean="0">
                <a:latin typeface="Courier"/>
                <a:cs typeface="Courier"/>
              </a:rPr>
              <a:t> = (float) ((5.0/9.0) * (fahrenheit-32.0));</a:t>
            </a:r>
          </a:p>
          <a:p>
            <a:pPr lvl="1"/>
            <a:endParaRPr lang="de-DE" dirty="0" smtClean="0"/>
          </a:p>
          <a:p>
            <a:r>
              <a:rPr lang="de-DE" dirty="0" smtClean="0"/>
              <a:t>Der gewünschte Ergebnistyp wird (in Klammern) vor den Ausdruck geschrieben.</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r>
              <a:rPr lang="de-DE"/>
              <a:t>Code</a:t>
            </a:r>
          </a:p>
        </p:txBody>
      </p:sp>
      <p:sp>
        <p:nvSpPr>
          <p:cNvPr id="843779"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MyPoints {</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Public static void main( String[] parameter ) {</a:t>
            </a:r>
          </a:p>
          <a:p>
            <a:pPr marL="533400" indent="-533400">
              <a:lnSpc>
                <a:spcPct val="90000"/>
              </a:lnSpc>
              <a:buFont typeface="Times" charset="0"/>
              <a:buAutoNum type="arabicPeriod"/>
            </a:pPr>
            <a:r>
              <a:rPr lang="de-DE" sz="1400">
                <a:latin typeface="Courier New" charset="0"/>
              </a:rPr>
              <a:t>   GeometricObject go;</a:t>
            </a:r>
          </a:p>
          <a:p>
            <a:pPr marL="533400" indent="-533400">
              <a:lnSpc>
                <a:spcPct val="90000"/>
              </a:lnSpc>
              <a:buFont typeface="Times" charset="0"/>
              <a:buAutoNum type="arabicPeriod"/>
            </a:pPr>
            <a:r>
              <a:rPr lang="de-DE" sz="1400">
                <a:latin typeface="Courier New" charset="0"/>
              </a:rPr>
              <a:t>   Point p = new Point( 2.0f, 3.0f );</a:t>
            </a:r>
          </a:p>
          <a:p>
            <a:pPr marL="533400" indent="-533400">
              <a:lnSpc>
                <a:spcPct val="90000"/>
              </a:lnSpc>
              <a:buFont typeface="Times" charset="0"/>
              <a:buAutoNum type="arabicPeriod"/>
            </a:pPr>
            <a:r>
              <a:rPr lang="de-DE" sz="1400">
                <a:latin typeface="Courier New" charset="0"/>
              </a:rPr>
              <a:t>   go = p;</a:t>
            </a:r>
          </a:p>
          <a:p>
            <a:pPr marL="533400" indent="-533400">
              <a:lnSpc>
                <a:spcPct val="90000"/>
              </a:lnSpc>
              <a:buFont typeface="Times" charset="0"/>
              <a:buAutoNum type="arabicPeriod"/>
            </a:pPr>
            <a:r>
              <a:rPr lang="de-DE" sz="1400">
                <a:latin typeface="Courier New" charset="0"/>
              </a:rPr>
              <a:t>   go.translate( 1.0f, 1.0f );</a:t>
            </a:r>
            <a:endParaRPr lang="en-US" sz="1400">
              <a:latin typeface="Courier New" charset="0"/>
            </a:endParaRPr>
          </a:p>
          <a:p>
            <a:pPr marL="533400" indent="-533400">
              <a:lnSpc>
                <a:spcPct val="90000"/>
              </a:lnSpc>
              <a:buFont typeface="Times" charset="0"/>
              <a:buAutoNum type="arabicPeriod"/>
            </a:pPr>
            <a:r>
              <a:rPr lang="de-DE" sz="1400">
                <a:latin typeface="Courier New" charset="0"/>
              </a:rPr>
              <a:t>}</a:t>
            </a: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de-DE"/>
              <a:t>Code</a:t>
            </a:r>
          </a:p>
        </p:txBody>
      </p:sp>
      <p:sp>
        <p:nvSpPr>
          <p:cNvPr id="844803"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MyPoints {</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Public static void main( String[] parameter ) {</a:t>
            </a:r>
          </a:p>
          <a:p>
            <a:pPr marL="533400" indent="-533400">
              <a:lnSpc>
                <a:spcPct val="90000"/>
              </a:lnSpc>
              <a:buFont typeface="Times" charset="0"/>
              <a:buAutoNum type="arabicPeriod"/>
            </a:pPr>
            <a:r>
              <a:rPr lang="de-DE" sz="1400">
                <a:latin typeface="Courier New" charset="0"/>
              </a:rPr>
              <a:t>   GeometricObject go;</a:t>
            </a:r>
          </a:p>
          <a:p>
            <a:pPr marL="533400" indent="-533400">
              <a:lnSpc>
                <a:spcPct val="90000"/>
              </a:lnSpc>
              <a:buFont typeface="Times" charset="0"/>
              <a:buAutoNum type="arabicPeriod"/>
            </a:pPr>
            <a:r>
              <a:rPr lang="de-DE" sz="1400">
                <a:latin typeface="Courier New" charset="0"/>
              </a:rPr>
              <a:t>   Point p = new Point( 2.0f, 3.0f );</a:t>
            </a:r>
          </a:p>
          <a:p>
            <a:pPr marL="533400" indent="-533400">
              <a:lnSpc>
                <a:spcPct val="90000"/>
              </a:lnSpc>
              <a:buFont typeface="Times" charset="0"/>
              <a:buAutoNum type="arabicPeriod"/>
            </a:pPr>
            <a:r>
              <a:rPr lang="de-DE" sz="1400">
                <a:latin typeface="Courier New" charset="0"/>
              </a:rPr>
              <a:t>   Point q;</a:t>
            </a:r>
          </a:p>
          <a:p>
            <a:pPr marL="533400" indent="-533400">
              <a:lnSpc>
                <a:spcPct val="90000"/>
              </a:lnSpc>
              <a:buFont typeface="Times" charset="0"/>
              <a:buAutoNum type="arabicPeriod"/>
            </a:pPr>
            <a:r>
              <a:rPr lang="de-DE" sz="1400">
                <a:latin typeface="Courier New" charset="0"/>
              </a:rPr>
              <a:t>   go = p;</a:t>
            </a:r>
          </a:p>
          <a:p>
            <a:pPr marL="533400" indent="-533400">
              <a:lnSpc>
                <a:spcPct val="90000"/>
              </a:lnSpc>
              <a:buFont typeface="Times" charset="0"/>
              <a:buAutoNum type="arabicPeriod"/>
            </a:pPr>
            <a:r>
              <a:rPr lang="de-DE" sz="1400">
                <a:latin typeface="Courier New" charset="0"/>
              </a:rPr>
              <a:t>   go.translate( 1.0f, 1.0f );</a:t>
            </a:r>
          </a:p>
          <a:p>
            <a:pPr marL="533400" indent="-533400">
              <a:lnSpc>
                <a:spcPct val="90000"/>
              </a:lnSpc>
              <a:buFont typeface="Times" charset="0"/>
              <a:buAutoNum type="arabicPeriod"/>
            </a:pPr>
            <a:r>
              <a:rPr lang="de-DE" sz="1400">
                <a:latin typeface="Courier New" charset="0"/>
              </a:rPr>
              <a:t>   q = (Point)p;</a:t>
            </a:r>
            <a:endParaRPr lang="en-US" sz="1400">
              <a:latin typeface="Courier New" charset="0"/>
            </a:endParaRPr>
          </a:p>
          <a:p>
            <a:pPr marL="533400" indent="-533400">
              <a:lnSpc>
                <a:spcPct val="90000"/>
              </a:lnSpc>
              <a:buFont typeface="Times" charset="0"/>
              <a:buAutoNum type="arabicPeriod"/>
            </a:pPr>
            <a:r>
              <a:rPr lang="de-DE" sz="1400">
                <a:latin typeface="Courier New" charset="0"/>
              </a:rPr>
              <a:t>}</a:t>
            </a: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de-DE" dirty="0" smtClean="0"/>
              <a:t>Basistypen und Typwandlung</a:t>
            </a:r>
            <a:endParaRPr lang="de-DE" dirty="0"/>
          </a:p>
        </p:txBody>
      </p:sp>
      <p:sp>
        <p:nvSpPr>
          <p:cNvPr id="838659" name="Rectangle 3"/>
          <p:cNvSpPr>
            <a:spLocks noGrp="1" noChangeArrowheads="1"/>
          </p:cNvSpPr>
          <p:nvPr>
            <p:ph idx="1"/>
          </p:nvPr>
        </p:nvSpPr>
        <p:spPr/>
        <p:txBody>
          <a:bodyPr/>
          <a:lstStyle/>
          <a:p>
            <a:r>
              <a:rPr lang="de-DE" dirty="0" smtClean="0"/>
              <a:t>Einengende Typwandlung ohne Type </a:t>
            </a:r>
            <a:r>
              <a:rPr lang="de-DE" dirty="0" err="1" smtClean="0"/>
              <a:t>Cast</a:t>
            </a:r>
            <a:endParaRPr lang="de-DE" dirty="0" smtClean="0"/>
          </a:p>
          <a:p>
            <a:pPr lvl="1"/>
            <a:r>
              <a:rPr lang="de-DE" dirty="0" err="1" smtClean="0">
                <a:latin typeface="Courier"/>
                <a:cs typeface="Courier"/>
              </a:rPr>
              <a:t>int</a:t>
            </a:r>
            <a:r>
              <a:rPr lang="de-DE" dirty="0" smtClean="0">
                <a:latin typeface="Courier"/>
                <a:cs typeface="Courier"/>
              </a:rPr>
              <a:t> i= 13;</a:t>
            </a:r>
          </a:p>
          <a:p>
            <a:pPr lvl="1"/>
            <a:r>
              <a:rPr lang="de-DE" dirty="0" err="1" smtClean="0">
                <a:latin typeface="Courier"/>
                <a:cs typeface="Courier"/>
              </a:rPr>
              <a:t>byte</a:t>
            </a:r>
            <a:r>
              <a:rPr lang="de-DE" dirty="0" smtClean="0">
                <a:latin typeface="Courier"/>
                <a:cs typeface="Courier"/>
              </a:rPr>
              <a:t> b= i;  // </a:t>
            </a:r>
            <a:r>
              <a:rPr lang="de-DE" dirty="0" err="1" smtClean="0">
                <a:latin typeface="Courier"/>
                <a:cs typeface="Courier"/>
              </a:rPr>
              <a:t>the</a:t>
            </a:r>
            <a:r>
              <a:rPr lang="de-DE" dirty="0" smtClean="0">
                <a:latin typeface="Courier"/>
                <a:cs typeface="Courier"/>
              </a:rPr>
              <a:t> </a:t>
            </a:r>
            <a:r>
              <a:rPr lang="de-DE" dirty="0" err="1" smtClean="0">
                <a:latin typeface="Courier"/>
                <a:cs typeface="Courier"/>
              </a:rPr>
              <a:t>compiler</a:t>
            </a:r>
            <a:r>
              <a:rPr lang="de-DE" dirty="0" smtClean="0">
                <a:latin typeface="Courier"/>
                <a:cs typeface="Courier"/>
              </a:rPr>
              <a:t> </a:t>
            </a:r>
            <a:r>
              <a:rPr lang="de-DE" dirty="0" err="1" smtClean="0">
                <a:latin typeface="Courier"/>
                <a:cs typeface="Courier"/>
              </a:rPr>
              <a:t>does</a:t>
            </a:r>
            <a:r>
              <a:rPr lang="de-DE" dirty="0" smtClean="0">
                <a:latin typeface="Courier"/>
                <a:cs typeface="Courier"/>
              </a:rPr>
              <a:t> </a:t>
            </a:r>
            <a:r>
              <a:rPr lang="de-DE" dirty="0" err="1" smtClean="0">
                <a:latin typeface="Courier"/>
                <a:cs typeface="Courier"/>
              </a:rPr>
              <a:t>not</a:t>
            </a:r>
            <a:r>
              <a:rPr lang="de-DE" dirty="0" smtClean="0">
                <a:latin typeface="Courier"/>
                <a:cs typeface="Courier"/>
              </a:rPr>
              <a:t> </a:t>
            </a:r>
            <a:r>
              <a:rPr lang="de-DE" dirty="0" err="1" smtClean="0">
                <a:latin typeface="Courier"/>
                <a:cs typeface="Courier"/>
              </a:rPr>
              <a:t>allow</a:t>
            </a:r>
            <a:r>
              <a:rPr lang="de-DE" dirty="0" smtClean="0">
                <a:latin typeface="Courier"/>
                <a:cs typeface="Courier"/>
              </a:rPr>
              <a:t> </a:t>
            </a:r>
            <a:r>
              <a:rPr lang="de-DE" dirty="0" err="1" smtClean="0">
                <a:latin typeface="Courier"/>
                <a:cs typeface="Courier"/>
              </a:rPr>
              <a:t>this</a:t>
            </a:r>
            <a:endParaRPr lang="de-DE" dirty="0" smtClean="0">
              <a:latin typeface="Courier"/>
              <a:cs typeface="Courier"/>
            </a:endParaRPr>
          </a:p>
          <a:p>
            <a:r>
              <a:rPr lang="de-DE" dirty="0" smtClean="0"/>
              <a:t>Einengende Typwandlung mit Type </a:t>
            </a:r>
            <a:r>
              <a:rPr lang="de-DE" dirty="0" err="1" smtClean="0"/>
              <a:t>Cast</a:t>
            </a:r>
            <a:endParaRPr lang="de-DE" dirty="0" smtClean="0"/>
          </a:p>
          <a:p>
            <a:pPr lvl="1"/>
            <a:r>
              <a:rPr lang="de-DE" dirty="0" err="1" smtClean="0">
                <a:latin typeface="Courier"/>
                <a:cs typeface="Courier"/>
              </a:rPr>
              <a:t>int</a:t>
            </a:r>
            <a:r>
              <a:rPr lang="de-DE" dirty="0" smtClean="0">
                <a:latin typeface="Courier"/>
                <a:cs typeface="Courier"/>
              </a:rPr>
              <a:t> i= 13;</a:t>
            </a:r>
          </a:p>
          <a:p>
            <a:pPr lvl="1"/>
            <a:r>
              <a:rPr lang="de-DE" dirty="0" err="1" smtClean="0">
                <a:latin typeface="Courier"/>
                <a:cs typeface="Courier"/>
              </a:rPr>
              <a:t>byte</a:t>
            </a:r>
            <a:r>
              <a:rPr lang="de-DE" dirty="0" smtClean="0">
                <a:latin typeface="Courier"/>
                <a:cs typeface="Courier"/>
              </a:rPr>
              <a:t> b = (</a:t>
            </a:r>
            <a:r>
              <a:rPr lang="de-DE" dirty="0" err="1" smtClean="0">
                <a:latin typeface="Courier"/>
                <a:cs typeface="Courier"/>
              </a:rPr>
              <a:t>byte</a:t>
            </a:r>
            <a:r>
              <a:rPr lang="de-DE" dirty="0" smtClean="0">
                <a:latin typeface="Courier"/>
                <a:cs typeface="Courier"/>
              </a:rPr>
              <a:t>) i;  // force </a:t>
            </a:r>
            <a:r>
              <a:rPr lang="de-DE" dirty="0" err="1" smtClean="0">
                <a:latin typeface="Courier"/>
                <a:cs typeface="Courier"/>
              </a:rPr>
              <a:t>the</a:t>
            </a:r>
            <a:r>
              <a:rPr lang="de-DE" dirty="0" smtClean="0">
                <a:latin typeface="Courier"/>
                <a:cs typeface="Courier"/>
              </a:rPr>
              <a:t> </a:t>
            </a:r>
            <a:r>
              <a:rPr lang="de-DE" dirty="0" err="1" smtClean="0">
                <a:latin typeface="Courier"/>
                <a:cs typeface="Courier"/>
              </a:rPr>
              <a:t>int</a:t>
            </a:r>
            <a:r>
              <a:rPr lang="de-DE" dirty="0" smtClean="0">
                <a:latin typeface="Courier"/>
                <a:cs typeface="Courier"/>
              </a:rPr>
              <a:t> to </a:t>
            </a:r>
            <a:r>
              <a:rPr lang="de-DE" dirty="0" err="1" smtClean="0">
                <a:latin typeface="Courier"/>
                <a:cs typeface="Courier"/>
              </a:rPr>
              <a:t>be</a:t>
            </a:r>
            <a:r>
              <a:rPr lang="de-DE" dirty="0" smtClean="0">
                <a:latin typeface="Courier"/>
                <a:cs typeface="Courier"/>
              </a:rPr>
              <a:t> </a:t>
            </a:r>
            <a:r>
              <a:rPr lang="de-DE" dirty="0" err="1" smtClean="0">
                <a:latin typeface="Courier"/>
                <a:cs typeface="Courier"/>
              </a:rPr>
              <a:t>converted</a:t>
            </a:r>
            <a:r>
              <a:rPr lang="de-DE" dirty="0" smtClean="0">
                <a:latin typeface="Courier"/>
                <a:cs typeface="Courier"/>
              </a:rPr>
              <a:t> to </a:t>
            </a:r>
            <a:r>
              <a:rPr lang="de-DE" dirty="0" err="1" smtClean="0">
                <a:latin typeface="Courier"/>
                <a:cs typeface="Courier"/>
              </a:rPr>
              <a:t>byte</a:t>
            </a:r>
            <a:endParaRPr lang="de-DE" dirty="0" smtClean="0">
              <a:latin typeface="Courier"/>
              <a:cs typeface="Courier"/>
            </a:endParaRPr>
          </a:p>
          <a:p>
            <a:pPr lvl="1"/>
            <a:r>
              <a:rPr lang="de-DE" dirty="0" smtClean="0">
                <a:latin typeface="Courier"/>
                <a:cs typeface="Courier"/>
              </a:rPr>
              <a:t>i = (</a:t>
            </a:r>
            <a:r>
              <a:rPr lang="de-DE" dirty="0" err="1" smtClean="0">
                <a:latin typeface="Courier"/>
                <a:cs typeface="Courier"/>
              </a:rPr>
              <a:t>int</a:t>
            </a:r>
            <a:r>
              <a:rPr lang="de-DE" dirty="0" smtClean="0">
                <a:latin typeface="Courier"/>
                <a:cs typeface="Courier"/>
              </a:rPr>
              <a:t>) 13.456;  // force </a:t>
            </a:r>
            <a:r>
              <a:rPr lang="de-DE" dirty="0" err="1" smtClean="0">
                <a:latin typeface="Courier"/>
                <a:cs typeface="Courier"/>
              </a:rPr>
              <a:t>the</a:t>
            </a:r>
            <a:r>
              <a:rPr lang="de-DE" dirty="0" smtClean="0">
                <a:latin typeface="Courier"/>
                <a:cs typeface="Courier"/>
              </a:rPr>
              <a:t> double to </a:t>
            </a:r>
            <a:r>
              <a:rPr lang="de-DE" dirty="0" err="1" smtClean="0">
                <a:latin typeface="Courier"/>
                <a:cs typeface="Courier"/>
              </a:rPr>
              <a:t>be</a:t>
            </a:r>
            <a:r>
              <a:rPr lang="de-DE" dirty="0" smtClean="0">
                <a:latin typeface="Courier"/>
                <a:cs typeface="Courier"/>
              </a:rPr>
              <a:t> </a:t>
            </a:r>
            <a:r>
              <a:rPr lang="de-DE" dirty="0" err="1" smtClean="0">
                <a:latin typeface="Courier"/>
                <a:cs typeface="Courier"/>
              </a:rPr>
              <a:t>converted</a:t>
            </a:r>
            <a:r>
              <a:rPr lang="de-DE" dirty="0" smtClean="0">
                <a:latin typeface="Courier"/>
                <a:cs typeface="Courier"/>
              </a:rPr>
              <a:t> to 13</a:t>
            </a:r>
          </a:p>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de-DE"/>
              <a:t>Code</a:t>
            </a:r>
          </a:p>
        </p:txBody>
      </p:sp>
      <p:sp>
        <p:nvSpPr>
          <p:cNvPr id="845827"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class Point {</a:t>
            </a:r>
          </a:p>
          <a:p>
            <a:pPr marL="533400" indent="-533400">
              <a:lnSpc>
                <a:spcPct val="90000"/>
              </a:lnSpc>
              <a:buFont typeface="Times" charset="0"/>
              <a:buAutoNum type="arabicPeriod"/>
            </a:pPr>
            <a:r>
              <a:rPr lang="de-DE" sz="1400">
                <a:latin typeface="Courier New" charset="0"/>
              </a:rPr>
              <a:t>   float x;</a:t>
            </a:r>
          </a:p>
          <a:p>
            <a:pPr marL="533400" indent="-533400">
              <a:lnSpc>
                <a:spcPct val="90000"/>
              </a:lnSpc>
              <a:buFont typeface="Times" charset="0"/>
              <a:buAutoNum type="arabicPeriod"/>
            </a:pPr>
            <a:r>
              <a:rPr lang="de-DE" sz="1400">
                <a:latin typeface="Courier New" charset="0"/>
              </a:rPr>
              <a:t>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Point( float x, float y ) {</a:t>
            </a:r>
          </a:p>
          <a:p>
            <a:pPr marL="533400" indent="-533400">
              <a:lnSpc>
                <a:spcPct val="90000"/>
              </a:lnSpc>
              <a:buFont typeface="Times" charset="0"/>
              <a:buAutoNum type="arabicPeriod"/>
            </a:pPr>
            <a:r>
              <a:rPr lang="de-DE" sz="1400">
                <a:latin typeface="Courier New" charset="0"/>
              </a:rPr>
              <a:t>      this.x = x;</a:t>
            </a:r>
          </a:p>
          <a:p>
            <a:pPr marL="533400" indent="-533400">
              <a:lnSpc>
                <a:spcPct val="90000"/>
              </a:lnSpc>
              <a:buFont typeface="Times" charset="0"/>
              <a:buAutoNum type="arabicPeriod"/>
            </a:pPr>
            <a:r>
              <a:rPr lang="de-DE" sz="1400">
                <a:latin typeface="Courier New" charset="0"/>
              </a:rPr>
              <a:t>      this.y = y;</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   Point( int x, int y ) {</a:t>
            </a:r>
          </a:p>
          <a:p>
            <a:pPr marL="533400" indent="-533400">
              <a:lnSpc>
                <a:spcPct val="90000"/>
              </a:lnSpc>
              <a:buFont typeface="Times" charset="0"/>
              <a:buAutoNum type="arabicPeriod"/>
            </a:pPr>
            <a:r>
              <a:rPr lang="de-DE" sz="1400">
                <a:latin typeface="Courier New" charset="0"/>
              </a:rPr>
              <a:t>      this.x = (float)x;</a:t>
            </a:r>
          </a:p>
          <a:p>
            <a:pPr marL="533400" indent="-533400">
              <a:lnSpc>
                <a:spcPct val="90000"/>
              </a:lnSpc>
              <a:buFont typeface="Times" charset="0"/>
              <a:buAutoNum type="arabicPeriod"/>
            </a:pPr>
            <a:r>
              <a:rPr lang="de-DE" sz="1400">
                <a:latin typeface="Courier New" charset="0"/>
              </a:rPr>
              <a:t>      this.y = y;</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   Point( double x, double y ) {</a:t>
            </a:r>
          </a:p>
          <a:p>
            <a:pPr marL="533400" indent="-533400">
              <a:lnSpc>
                <a:spcPct val="90000"/>
              </a:lnSpc>
              <a:buFont typeface="Times" charset="0"/>
              <a:buAutoNum type="arabicPeriod"/>
            </a:pPr>
            <a:r>
              <a:rPr lang="de-DE" sz="1400">
                <a:latin typeface="Courier New" charset="0"/>
              </a:rPr>
              <a:t>      this.x = x;</a:t>
            </a:r>
          </a:p>
          <a:p>
            <a:pPr marL="533400" indent="-533400">
              <a:lnSpc>
                <a:spcPct val="90000"/>
              </a:lnSpc>
              <a:buFont typeface="Times" charset="0"/>
              <a:buAutoNum type="arabicPeriod"/>
            </a:pPr>
            <a:r>
              <a:rPr lang="de-DE" sz="1400">
                <a:latin typeface="Courier New" charset="0"/>
              </a:rPr>
              <a:t>      this.y = (float)y;</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r>
              <a:rPr lang="de-DE" sz="2800"/>
              <a:t>Typwandlung: Übersicht</a:t>
            </a:r>
          </a:p>
        </p:txBody>
      </p:sp>
      <p:graphicFrame>
        <p:nvGraphicFramePr>
          <p:cNvPr id="839683" name="Group 3"/>
          <p:cNvGraphicFramePr>
            <a:graphicFrameLocks noGrp="1"/>
          </p:cNvGraphicFramePr>
          <p:nvPr>
            <p:ph type="tbl" idx="4294967295"/>
            <p:extLst>
              <p:ext uri="{D42A27DB-BD31-4B8C-83A1-F6EECF244321}">
                <p14:modId xmlns:p14="http://schemas.microsoft.com/office/powerpoint/2010/main" val="3628846612"/>
              </p:ext>
            </p:extLst>
          </p:nvPr>
        </p:nvGraphicFramePr>
        <p:xfrm>
          <a:off x="535441" y="1074511"/>
          <a:ext cx="8129409" cy="3880805"/>
        </p:xfrm>
        <a:graphic>
          <a:graphicData uri="http://schemas.openxmlformats.org/drawingml/2006/table">
            <a:tbl>
              <a:tblPr/>
              <a:tblGrid>
                <a:gridCol w="1214966"/>
                <a:gridCol w="1079500"/>
                <a:gridCol w="790222"/>
                <a:gridCol w="862188"/>
                <a:gridCol w="718256"/>
                <a:gridCol w="728133"/>
                <a:gridCol w="719667"/>
                <a:gridCol w="863600"/>
                <a:gridCol w="1152877"/>
              </a:tblGrid>
              <a:tr h="409575">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dirty="0">
                          <a:ln>
                            <a:noFill/>
                          </a:ln>
                          <a:solidFill>
                            <a:schemeClr val="tx1"/>
                          </a:solidFill>
                          <a:effectLst/>
                          <a:latin typeface="Lucida Console" charset="0"/>
                        </a:rPr>
                        <a:t>Von/nach</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dirty="0" err="1">
                          <a:ln>
                            <a:noFill/>
                          </a:ln>
                          <a:solidFill>
                            <a:schemeClr val="tx1"/>
                          </a:solidFill>
                          <a:effectLst/>
                          <a:latin typeface="Lucida Console" charset="0"/>
                        </a:rPr>
                        <a:t>boolean</a:t>
                      </a:r>
                      <a:endParaRPr kumimoji="0" lang="de-DE" sz="1800" b="0" i="0" u="none" strike="noStrike" cap="none" normalizeH="0" baseline="0" dirty="0">
                        <a:ln>
                          <a:noFill/>
                        </a:ln>
                        <a:solidFill>
                          <a:schemeClr val="tx1"/>
                        </a:solidFill>
                        <a:effectLst/>
                        <a:latin typeface="Lucida Console" charset="0"/>
                      </a:endParaRP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byte</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short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char</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int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long</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float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dirty="0">
                          <a:ln>
                            <a:noFill/>
                          </a:ln>
                          <a:solidFill>
                            <a:schemeClr val="tx1"/>
                          </a:solidFill>
                          <a:effectLst/>
                          <a:latin typeface="Lucida Console" charset="0"/>
                        </a:rPr>
                        <a:t>double</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boolean</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byte</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short</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char</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int</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long</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float</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Y</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double</a:t>
                      </a:r>
                    </a:p>
                  </a:txBody>
                  <a:tcPr marL="81280" marR="812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N</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a:ln>
                            <a:noFill/>
                          </a:ln>
                          <a:solidFill>
                            <a:schemeClr val="tx1"/>
                          </a:solidFill>
                          <a:effectLst/>
                          <a:latin typeface="Lucida Console" charset="0"/>
                        </a:rPr>
                        <a:t>C</a:t>
                      </a:r>
                    </a:p>
                  </a:txBody>
                  <a:tcPr marL="81280" marR="812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01D12"/>
                        </a:buClr>
                        <a:buSzPct val="100000"/>
                        <a:buFont typeface="Wingdings" charset="2"/>
                        <a:buNone/>
                        <a:tabLst/>
                      </a:pPr>
                      <a:r>
                        <a:rPr kumimoji="0" lang="de-DE" sz="1800" b="0" i="0" u="none" strike="noStrike" cap="none" normalizeH="0" baseline="0" dirty="0">
                          <a:ln>
                            <a:noFill/>
                          </a:ln>
                          <a:solidFill>
                            <a:schemeClr val="tx1"/>
                          </a:solidFill>
                          <a:effectLst/>
                          <a:latin typeface="Lucida Console" charset="0"/>
                        </a:rPr>
                        <a:t>-</a:t>
                      </a:r>
                    </a:p>
                  </a:txBody>
                  <a:tcPr marL="81280" marR="812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785" name="Text Box 105"/>
          <p:cNvSpPr txBox="1">
            <a:spLocks noChangeArrowheads="1"/>
          </p:cNvSpPr>
          <p:nvPr/>
        </p:nvSpPr>
        <p:spPr bwMode="auto">
          <a:xfrm>
            <a:off x="745066" y="5052106"/>
            <a:ext cx="8072659" cy="1323439"/>
          </a:xfrm>
          <a:prstGeom prst="rect">
            <a:avLst/>
          </a:prstGeom>
          <a:noFill/>
          <a:ln w="9525">
            <a:noFill/>
            <a:miter lim="800000"/>
            <a:headEnd/>
            <a:tailEnd/>
          </a:ln>
          <a:effectLst/>
        </p:spPr>
        <p:txBody>
          <a:bodyPr wrap="none">
            <a:prstTxWarp prst="textNoShape">
              <a:avLst/>
            </a:prstTxWarp>
            <a:spAutoFit/>
          </a:bodyPr>
          <a:lstStyle/>
          <a:p>
            <a:r>
              <a:rPr lang="de-DE" sz="2000" dirty="0">
                <a:latin typeface="Tahoma" charset="0"/>
              </a:rPr>
              <a:t>N:	Keine Typwandlung möglich</a:t>
            </a:r>
          </a:p>
          <a:p>
            <a:r>
              <a:rPr lang="de-DE" sz="2000" dirty="0">
                <a:latin typeface="Tahoma" charset="0"/>
              </a:rPr>
              <a:t>Y:	Erweiternde Typwandlung, implizit durchgeführt</a:t>
            </a:r>
          </a:p>
          <a:p>
            <a:r>
              <a:rPr lang="de-DE" sz="2000" dirty="0">
                <a:latin typeface="Tahoma" charset="0"/>
              </a:rPr>
              <a:t>C:	Einengende Typwandlung, durch expliziten Type-Cast möglich</a:t>
            </a:r>
          </a:p>
          <a:p>
            <a:r>
              <a:rPr lang="de-DE" sz="2000" dirty="0">
                <a:latin typeface="Tahoma" charset="0"/>
              </a:rPr>
              <a:t>Y*:	Genauigkeitsverlust möglich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Rectangle 1028"/>
          <p:cNvSpPr>
            <a:spLocks noGrp="1" noChangeArrowheads="1"/>
          </p:cNvSpPr>
          <p:nvPr>
            <p:ph type="title"/>
          </p:nvPr>
        </p:nvSpPr>
        <p:spPr/>
        <p:txBody>
          <a:bodyPr/>
          <a:lstStyle/>
          <a:p>
            <a:r>
              <a:rPr lang="de-DE"/>
              <a:t>Erstes Beispiel einer Klasse</a:t>
            </a:r>
          </a:p>
        </p:txBody>
      </p:sp>
      <p:sp>
        <p:nvSpPr>
          <p:cNvPr id="753669" name="Rectangle 1029"/>
          <p:cNvSpPr>
            <a:spLocks noGrp="1" noChangeArrowheads="1"/>
          </p:cNvSpPr>
          <p:nvPr>
            <p:ph idx="1"/>
          </p:nvPr>
        </p:nvSpPr>
        <p:spPr/>
        <p:txBody>
          <a:bodyPr/>
          <a:lstStyle/>
          <a:p>
            <a:r>
              <a:rPr lang="de-DE"/>
              <a:t>Ein Punkt in der Ebene</a:t>
            </a:r>
          </a:p>
          <a:p>
            <a:pPr lvl="1"/>
            <a:r>
              <a:rPr lang="de-DE"/>
              <a:t>(siehe Programm)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42" name="Rectangle 1026"/>
          <p:cNvSpPr>
            <a:spLocks noGrp="1" noChangeArrowheads="1"/>
          </p:cNvSpPr>
          <p:nvPr>
            <p:ph type="title"/>
          </p:nvPr>
        </p:nvSpPr>
        <p:spPr/>
        <p:txBody>
          <a:bodyPr/>
          <a:lstStyle/>
          <a:p>
            <a:r>
              <a:rPr lang="de-DE"/>
              <a:t>Code</a:t>
            </a:r>
          </a:p>
        </p:txBody>
      </p:sp>
      <p:sp>
        <p:nvSpPr>
          <p:cNvPr id="778243" name="Rectangle 1027"/>
          <p:cNvSpPr>
            <a:spLocks noGrp="1" noChangeArrowheads="1"/>
          </p:cNvSpPr>
          <p:nvPr>
            <p:ph idx="1"/>
          </p:nvPr>
        </p:nvSpPr>
        <p:spPr/>
        <p:txBody>
          <a:bodyPr/>
          <a:lstStyle/>
          <a:p>
            <a:pPr marL="533400" indent="-533400">
              <a:buFont typeface="Times" charset="0"/>
              <a:buAutoNum type="arabicPeriod"/>
            </a:pPr>
            <a:r>
              <a:rPr lang="de-DE">
                <a:latin typeface="Courier New" charset="0"/>
              </a:rPr>
              <a:t>class Point {</a:t>
            </a:r>
          </a:p>
          <a:p>
            <a:pPr marL="533400" indent="-533400">
              <a:buFont typeface="Times" charset="0"/>
              <a:buAutoNum type="arabicPeriod"/>
            </a:pPr>
            <a:r>
              <a:rPr lang="de-DE">
                <a:latin typeface="Courier New"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0" name="Rectangle 4"/>
          <p:cNvSpPr>
            <a:spLocks noGrp="1" noChangeArrowheads="1"/>
          </p:cNvSpPr>
          <p:nvPr>
            <p:ph type="title"/>
          </p:nvPr>
        </p:nvSpPr>
        <p:spPr/>
        <p:txBody>
          <a:bodyPr/>
          <a:lstStyle/>
          <a:p>
            <a:r>
              <a:rPr lang="de-DE" smtClean="0"/>
              <a:t>Bezeichner</a:t>
            </a:r>
            <a:endParaRPr lang="de-DE"/>
          </a:p>
        </p:txBody>
      </p:sp>
      <p:sp>
        <p:nvSpPr>
          <p:cNvPr id="756741" name="Rectangle 5"/>
          <p:cNvSpPr>
            <a:spLocks noGrp="1" noChangeArrowheads="1"/>
          </p:cNvSpPr>
          <p:nvPr>
            <p:ph idx="1"/>
          </p:nvPr>
        </p:nvSpPr>
        <p:spPr/>
        <p:txBody>
          <a:bodyPr/>
          <a:lstStyle/>
          <a:p>
            <a:r>
              <a:rPr lang="de-DE" dirty="0" smtClean="0"/>
              <a:t>Klassen, Methoden und andere Programmelemente müssen benannt werden.</a:t>
            </a:r>
          </a:p>
          <a:p>
            <a:r>
              <a:rPr lang="de-DE" dirty="0" smtClean="0"/>
              <a:t>Die Namen sind frei wählbar mit folgenden Einschränkungen:</a:t>
            </a:r>
          </a:p>
          <a:p>
            <a:pPr lvl="1"/>
            <a:r>
              <a:rPr lang="de-DE" dirty="0" smtClean="0"/>
              <a:t>Erstes Zeichen aus: a-z, A-Z, _, $</a:t>
            </a:r>
          </a:p>
          <a:p>
            <a:pPr lvl="1"/>
            <a:r>
              <a:rPr lang="de-DE" dirty="0" smtClean="0"/>
              <a:t>Weitere Zeichen: 0-9, a-z, A-Z, _, $</a:t>
            </a:r>
          </a:p>
          <a:p>
            <a:pPr lvl="1"/>
            <a:r>
              <a:rPr lang="de-DE" dirty="0" smtClean="0"/>
              <a:t>Keine Schlüsselwörter</a:t>
            </a:r>
          </a:p>
          <a:p>
            <a:r>
              <a:rPr lang="de-DE" dirty="0" smtClean="0"/>
              <a:t>Groß-/Kleinschreibung wird unterschieden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0" name="Rectangle 4"/>
          <p:cNvSpPr>
            <a:spLocks noGrp="1" noChangeArrowheads="1"/>
          </p:cNvSpPr>
          <p:nvPr>
            <p:ph type="title"/>
          </p:nvPr>
        </p:nvSpPr>
        <p:spPr/>
        <p:txBody>
          <a:bodyPr/>
          <a:lstStyle/>
          <a:p>
            <a:r>
              <a:rPr lang="de-DE" smtClean="0"/>
              <a:t>Bezeichner</a:t>
            </a:r>
            <a:endParaRPr lang="de-DE"/>
          </a:p>
        </p:txBody>
      </p:sp>
      <p:sp>
        <p:nvSpPr>
          <p:cNvPr id="756741" name="Rectangle 5"/>
          <p:cNvSpPr>
            <a:spLocks noGrp="1" noChangeArrowheads="1"/>
          </p:cNvSpPr>
          <p:nvPr>
            <p:ph idx="1"/>
          </p:nvPr>
        </p:nvSpPr>
        <p:spPr/>
        <p:txBody>
          <a:bodyPr/>
          <a:lstStyle/>
          <a:p>
            <a:r>
              <a:rPr lang="de-DE" dirty="0" smtClean="0"/>
              <a:t>Java-Konvention (Auszug, genauer in der Übung):</a:t>
            </a:r>
          </a:p>
          <a:p>
            <a:pPr lvl="1"/>
            <a:r>
              <a:rPr lang="de-DE" dirty="0" smtClean="0"/>
              <a:t>Klassennamen groß (</a:t>
            </a:r>
            <a:r>
              <a:rPr lang="de-DE" dirty="0" err="1" smtClean="0"/>
              <a:t>Welcome</a:t>
            </a:r>
            <a:r>
              <a:rPr lang="de-DE" dirty="0" smtClean="0"/>
              <a:t>)</a:t>
            </a:r>
          </a:p>
          <a:p>
            <a:pPr lvl="1"/>
            <a:r>
              <a:rPr lang="de-DE" dirty="0" smtClean="0"/>
              <a:t>Methodennamen klein (</a:t>
            </a:r>
            <a:r>
              <a:rPr lang="de-DE" dirty="0" err="1" smtClean="0"/>
              <a:t>main</a:t>
            </a:r>
            <a:r>
              <a:rPr lang="de-DE" dirty="0" smtClean="0"/>
              <a:t>)</a:t>
            </a:r>
          </a:p>
          <a:p>
            <a:pPr lvl="1"/>
            <a:r>
              <a:rPr lang="de-DE" dirty="0" smtClean="0"/>
              <a:t>Konstantennamen: alle Zeichen groß: EPSILON, MAXINT</a:t>
            </a:r>
          </a:p>
          <a:p>
            <a:pPr lvl="1"/>
            <a:r>
              <a:rPr lang="de-DE" dirty="0" smtClean="0"/>
              <a:t>Variablen: Mehrere Wörter zusammenschreiben, Wortanfänge groß: </a:t>
            </a:r>
            <a:r>
              <a:rPr lang="de-DE" dirty="0" err="1" smtClean="0"/>
              <a:t>anzahlElemente</a:t>
            </a:r>
            <a:r>
              <a:rPr lang="de-DE" dirty="0" smtClean="0"/>
              <a:t> (statt z.B. </a:t>
            </a:r>
            <a:r>
              <a:rPr lang="de-DE" dirty="0" err="1" smtClean="0"/>
              <a:t>anzahl_elemente</a:t>
            </a:r>
            <a:r>
              <a:rPr lang="de-DE" dirty="0" smtClean="0"/>
              <a:t>)</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6" name="Rectangle 4"/>
          <p:cNvSpPr>
            <a:spLocks noGrp="1" noChangeArrowheads="1"/>
          </p:cNvSpPr>
          <p:nvPr>
            <p:ph type="title"/>
          </p:nvPr>
        </p:nvSpPr>
        <p:spPr/>
        <p:txBody>
          <a:bodyPr/>
          <a:lstStyle/>
          <a:p>
            <a:r>
              <a:rPr lang="de-DE" smtClean="0"/>
              <a:t>Randbemerkung: Kommentare</a:t>
            </a:r>
            <a:endParaRPr lang="de-DE"/>
          </a:p>
        </p:txBody>
      </p:sp>
      <p:sp>
        <p:nvSpPr>
          <p:cNvPr id="755717" name="Rectangle 5"/>
          <p:cNvSpPr>
            <a:spLocks noGrp="1" noChangeArrowheads="1"/>
          </p:cNvSpPr>
          <p:nvPr>
            <p:ph idx="1"/>
          </p:nvPr>
        </p:nvSpPr>
        <p:spPr/>
        <p:txBody>
          <a:bodyPr/>
          <a:lstStyle/>
          <a:p>
            <a:r>
              <a:rPr lang="de-DE" dirty="0" smtClean="0"/>
              <a:t>Kommentare sind für den Menschen.</a:t>
            </a:r>
          </a:p>
          <a:p>
            <a:r>
              <a:rPr lang="de-DE" dirty="0" smtClean="0"/>
              <a:t>Sie haben keinerlei Einfluss auf den Programmablauf.</a:t>
            </a:r>
          </a:p>
          <a:p>
            <a:r>
              <a:rPr lang="de-DE" dirty="0" smtClean="0"/>
              <a:t>Kommentare sind trotzdem sehr wichtig:</a:t>
            </a:r>
          </a:p>
          <a:p>
            <a:pPr lvl="1"/>
            <a:r>
              <a:rPr lang="de-DE" dirty="0" smtClean="0"/>
              <a:t>für andere, die das Programm lesen und verstehen wollen,</a:t>
            </a:r>
          </a:p>
          <a:p>
            <a:pPr lvl="1"/>
            <a:r>
              <a:rPr lang="de-DE" dirty="0" smtClean="0"/>
              <a:t>für den Programmierer (Autor) selbst, der nach wenigen Wochen nicht mehr weiß, was da genau geschieht.</a:t>
            </a:r>
          </a:p>
          <a:p>
            <a:r>
              <a:rPr lang="de-DE" dirty="0" smtClean="0"/>
              <a:t>Kommentiert wird sofort beim Programmieren, nicht nachträglich!</a:t>
            </a:r>
          </a:p>
          <a:p>
            <a:pPr lvl="1"/>
            <a:r>
              <a:rPr lang="de-DE" dirty="0" smtClean="0"/>
              <a:t>Nur nicht hier in der Vorlesung, dafür in der Übung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1026"/>
          <p:cNvSpPr>
            <a:spLocks noGrp="1" noChangeArrowheads="1"/>
          </p:cNvSpPr>
          <p:nvPr>
            <p:ph type="title"/>
          </p:nvPr>
        </p:nvSpPr>
        <p:spPr/>
        <p:txBody>
          <a:bodyPr/>
          <a:lstStyle/>
          <a:p>
            <a:r>
              <a:rPr lang="de-DE"/>
              <a:t>Erstes Beispiel einer Klasse</a:t>
            </a:r>
          </a:p>
        </p:txBody>
      </p:sp>
      <p:sp>
        <p:nvSpPr>
          <p:cNvPr id="768003" name="Rectangle 1027"/>
          <p:cNvSpPr>
            <a:spLocks noGrp="1" noChangeArrowheads="1"/>
          </p:cNvSpPr>
          <p:nvPr>
            <p:ph idx="1"/>
          </p:nvPr>
        </p:nvSpPr>
        <p:spPr/>
        <p:txBody>
          <a:bodyPr/>
          <a:lstStyle/>
          <a:p>
            <a:pPr marL="533400" indent="-533400">
              <a:buFont typeface="Times" charset="0"/>
              <a:buAutoNum type="arabicPeriod"/>
            </a:pPr>
            <a:r>
              <a:rPr lang="de-DE">
                <a:latin typeface="Courier New" charset="0"/>
              </a:rPr>
              <a:t>class Point {</a:t>
            </a:r>
          </a:p>
          <a:p>
            <a:pPr marL="533400" indent="-533400">
              <a:buFont typeface="Times" charset="0"/>
              <a:buAutoNum type="arabicPeriod"/>
            </a:pPr>
            <a:r>
              <a:rPr lang="de-DE">
                <a:latin typeface="Courier New" charset="0"/>
              </a:rPr>
              <a:t>}</a:t>
            </a:r>
            <a:endParaRPr lang="de-DE"/>
          </a:p>
          <a:p>
            <a:pPr marL="533400" indent="-533400"/>
            <a:endParaRPr lang="de-DE"/>
          </a:p>
          <a:p>
            <a:pPr marL="533400" indent="-533400"/>
            <a:r>
              <a:rPr lang="de-DE"/>
              <a:t>Punkte zeichnen sich durch ihre Position in der Ebene aus. Wie kann das repräsentiert werden?</a:t>
            </a:r>
          </a:p>
          <a:p>
            <a:pPr marL="533400" indent="-533400"/>
            <a:r>
              <a:rPr lang="de-DE"/>
              <a:t>Idee: x und y Koordinate in Variablen speichern</a:t>
            </a:r>
          </a:p>
          <a:p>
            <a:pPr marL="533400" indent="-533400"/>
            <a:r>
              <a:rPr lang="de-DE"/>
              <a:t>Wie die x und y Koordinate beschreiben?</a:t>
            </a:r>
          </a:p>
          <a:p>
            <a:pPr marL="533400" indent="-533400"/>
            <a:r>
              <a:rPr lang="de-DE"/>
              <a:t>Primitive Datentypen!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9" name="Rectangle 9"/>
          <p:cNvSpPr>
            <a:spLocks noGrp="1" noChangeArrowheads="1"/>
          </p:cNvSpPr>
          <p:nvPr>
            <p:ph type="title"/>
          </p:nvPr>
        </p:nvSpPr>
        <p:spPr/>
        <p:txBody>
          <a:bodyPr/>
          <a:lstStyle/>
          <a:p>
            <a:r>
              <a:rPr lang="de-DE"/>
              <a:t>Variable</a:t>
            </a:r>
          </a:p>
        </p:txBody>
      </p:sp>
      <p:sp>
        <p:nvSpPr>
          <p:cNvPr id="757770" name="Rectangle 10"/>
          <p:cNvSpPr>
            <a:spLocks noGrp="1" noChangeArrowheads="1"/>
          </p:cNvSpPr>
          <p:nvPr>
            <p:ph idx="1"/>
          </p:nvPr>
        </p:nvSpPr>
        <p:spPr/>
        <p:txBody>
          <a:bodyPr/>
          <a:lstStyle/>
          <a:p>
            <a:r>
              <a:rPr lang="de-DE"/>
              <a:t>Während der Programmausführung entstehen neue Werte, die in Variablen gespeichert werden können.</a:t>
            </a:r>
          </a:p>
          <a:p>
            <a:pPr>
              <a:buFontTx/>
              <a:buNone/>
            </a:pPr>
            <a:r>
              <a:rPr lang="de-DE"/>
              <a:t>	</a:t>
            </a:r>
            <a:r>
              <a:rPr lang="de-DE" sz="2000">
                <a:latin typeface="Courier New" charset="0"/>
              </a:rPr>
              <a:t>int year;		// declaration of variable year</a:t>
            </a:r>
          </a:p>
          <a:p>
            <a:pPr>
              <a:buFontTx/>
              <a:buNone/>
            </a:pPr>
            <a:r>
              <a:rPr lang="de-DE" sz="2000">
                <a:latin typeface="Courier New" charset="0"/>
              </a:rPr>
              <a:t>	year = 2000+6;	// assignment of value to year</a:t>
            </a:r>
            <a:endParaRPr lang="de-DE" sz="2000" b="1">
              <a:latin typeface="Courier New" charset="0"/>
            </a:endParaRPr>
          </a:p>
          <a:p>
            <a:pPr>
              <a:buFontTx/>
              <a:buNone/>
            </a:pPr>
            <a:r>
              <a:rPr lang="de-DE" sz="2000" b="1">
                <a:latin typeface="Courier New"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r>
              <a:rPr lang="de-DE"/>
              <a:t>Code</a:t>
            </a:r>
          </a:p>
        </p:txBody>
      </p:sp>
      <p:sp>
        <p:nvSpPr>
          <p:cNvPr id="779267" name="Rectangle 3"/>
          <p:cNvSpPr>
            <a:spLocks noGrp="1" noChangeArrowheads="1"/>
          </p:cNvSpPr>
          <p:nvPr>
            <p:ph idx="1"/>
          </p:nvPr>
        </p:nvSpPr>
        <p:spPr/>
        <p:txBody>
          <a:bodyPr/>
          <a:lstStyle/>
          <a:p>
            <a:pPr marL="533400" indent="-533400">
              <a:buFont typeface="Times" charset="0"/>
              <a:buAutoNum type="arabicPeriod"/>
            </a:pPr>
            <a:r>
              <a:rPr lang="de-DE">
                <a:latin typeface="Courier New" charset="0"/>
              </a:rPr>
              <a:t>class Point {</a:t>
            </a:r>
          </a:p>
          <a:p>
            <a:pPr marL="533400" indent="-533400">
              <a:buFont typeface="Times" charset="0"/>
              <a:buAutoNum type="arabicPeriod"/>
            </a:pPr>
            <a:r>
              <a:rPr lang="de-DE">
                <a:latin typeface="Courier New" charset="0"/>
              </a:rPr>
              <a:t>   int x;</a:t>
            </a:r>
          </a:p>
          <a:p>
            <a:pPr marL="533400" indent="-533400">
              <a:buFont typeface="Times" charset="0"/>
              <a:buAutoNum type="arabicPeriod"/>
            </a:pPr>
            <a:r>
              <a:rPr lang="de-DE">
                <a:latin typeface="Courier New" charset="0"/>
              </a:rPr>
              <a:t>   int y;</a:t>
            </a:r>
          </a:p>
          <a:p>
            <a:pPr marL="533400" indent="-533400">
              <a:buFont typeface="Times" charset="0"/>
              <a:buAutoNum type="arabicPeriod"/>
            </a:pPr>
            <a:r>
              <a:rPr lang="de-DE">
                <a:latin typeface="Courier New" charset="0"/>
              </a:rPr>
              <a:t>}</a:t>
            </a:r>
          </a:p>
          <a:p>
            <a:pPr marL="533400" indent="-533400"/>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93" name="Rectangle 9"/>
          <p:cNvSpPr>
            <a:spLocks noGrp="1" noChangeArrowheads="1"/>
          </p:cNvSpPr>
          <p:nvPr>
            <p:ph type="title"/>
          </p:nvPr>
        </p:nvSpPr>
        <p:spPr/>
        <p:txBody>
          <a:bodyPr/>
          <a:lstStyle/>
          <a:p>
            <a:r>
              <a:rPr lang="de-DE" smtClean="0"/>
              <a:t>Variablen und Typen</a:t>
            </a:r>
            <a:endParaRPr lang="de-DE"/>
          </a:p>
        </p:txBody>
      </p:sp>
      <p:sp>
        <p:nvSpPr>
          <p:cNvPr id="758794" name="Rectangle 10"/>
          <p:cNvSpPr>
            <a:spLocks noGrp="1" noChangeArrowheads="1"/>
          </p:cNvSpPr>
          <p:nvPr>
            <p:ph idx="1"/>
          </p:nvPr>
        </p:nvSpPr>
        <p:spPr/>
        <p:txBody>
          <a:bodyPr/>
          <a:lstStyle/>
          <a:p>
            <a:pPr>
              <a:lnSpc>
                <a:spcPct val="90000"/>
              </a:lnSpc>
            </a:pPr>
            <a:r>
              <a:rPr lang="de-DE" sz="2400" smtClean="0"/>
              <a:t>In Java ist jede Variable von einem bestimmten Typ.</a:t>
            </a:r>
          </a:p>
          <a:p>
            <a:pPr>
              <a:lnSpc>
                <a:spcPct val="90000"/>
              </a:lnSpc>
            </a:pPr>
            <a:r>
              <a:rPr lang="de-DE" sz="2400" smtClean="0"/>
              <a:t>Der Typ gibt die Menge der Werte an, die eine Variable annehmen kann.</a:t>
            </a:r>
          </a:p>
          <a:p>
            <a:pPr>
              <a:lnSpc>
                <a:spcPct val="90000"/>
              </a:lnSpc>
            </a:pPr>
            <a:r>
              <a:rPr lang="de-DE" sz="2400" smtClean="0"/>
              <a:t>Er gibt auch an, welche Operationen auf die Variable angewendet werden können.</a:t>
            </a:r>
          </a:p>
          <a:p>
            <a:pPr>
              <a:lnSpc>
                <a:spcPct val="90000"/>
              </a:lnSpc>
            </a:pPr>
            <a:r>
              <a:rPr lang="de-DE" sz="2400" smtClean="0">
                <a:latin typeface="Courier New" charset="0"/>
              </a:rPr>
              <a:t>int year</a:t>
            </a:r>
            <a:r>
              <a:rPr lang="de-DE" sz="2400" smtClean="0"/>
              <a:t> bedeutet, dass die Variable </a:t>
            </a:r>
            <a:r>
              <a:rPr lang="de-DE" sz="2400" smtClean="0">
                <a:latin typeface="Courier New" charset="0"/>
              </a:rPr>
              <a:t>year</a:t>
            </a:r>
            <a:r>
              <a:rPr lang="de-DE" sz="2400" smtClean="0"/>
              <a:t> nur ganzzahlige Werte (integer) annehmen kann.</a:t>
            </a:r>
          </a:p>
          <a:p>
            <a:pPr>
              <a:lnSpc>
                <a:spcPct val="90000"/>
              </a:lnSpc>
            </a:pPr>
            <a:r>
              <a:rPr lang="de-DE" sz="2400" smtClean="0"/>
              <a:t>Jede Variable muss vor ihrer Verwendung deklariert oder vereinbart werden.</a:t>
            </a:r>
          </a:p>
          <a:p>
            <a:pPr>
              <a:lnSpc>
                <a:spcPct val="90000"/>
              </a:lnSpc>
              <a:buFontTx/>
              <a:buNone/>
            </a:pPr>
            <a:r>
              <a:rPr lang="de-DE" sz="2000" b="1" smtClean="0">
                <a:latin typeface="Courier New" charset="0"/>
              </a:rPr>
              <a:t>  </a:t>
            </a:r>
            <a:r>
              <a:rPr lang="de-DE" sz="2000" smtClean="0">
                <a:latin typeface="Courier New" charset="0"/>
              </a:rPr>
              <a:t>int year = 2006;  // declaration and initialization</a:t>
            </a:r>
            <a:endParaRPr lang="de-DE"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de-DE"/>
              <a:t>Java</a:t>
            </a:r>
          </a:p>
        </p:txBody>
      </p:sp>
      <p:sp>
        <p:nvSpPr>
          <p:cNvPr id="657411" name="Rectangle 3" descr="Rectangle: Click to edit Master text styles&#10;Second level&#10;Third level&#10;Fourth level&#10;Fifth level"/>
          <p:cNvSpPr>
            <a:spLocks noGrp="1" noChangeArrowheads="1"/>
          </p:cNvSpPr>
          <p:nvPr>
            <p:ph idx="1"/>
          </p:nvPr>
        </p:nvSpPr>
        <p:spPr>
          <a:noFill/>
          <a:ln/>
        </p:spPr>
        <p:txBody>
          <a:bodyPr/>
          <a:lstStyle/>
          <a:p>
            <a:pPr>
              <a:lnSpc>
                <a:spcPct val="90000"/>
              </a:lnSpc>
            </a:pPr>
            <a:r>
              <a:rPr lang="de-DE" sz="2400"/>
              <a:t>Ursprünglich für eingebettete Systeme (z.B. Unterhaltungs-elektronik) vorgesehen</a:t>
            </a:r>
          </a:p>
          <a:p>
            <a:pPr>
              <a:lnSpc>
                <a:spcPct val="90000"/>
              </a:lnSpc>
            </a:pPr>
            <a:r>
              <a:rPr lang="de-DE" sz="2400"/>
              <a:t>Durch Java Virtual Machine unabhängig von Hardware und Betriebssystem</a:t>
            </a:r>
          </a:p>
          <a:p>
            <a:pPr>
              <a:lnSpc>
                <a:spcPct val="90000"/>
              </a:lnSpc>
            </a:pPr>
            <a:r>
              <a:rPr lang="de-DE" sz="2400"/>
              <a:t>Durchbruch durch Internet und WWW</a:t>
            </a:r>
          </a:p>
          <a:p>
            <a:pPr>
              <a:lnSpc>
                <a:spcPct val="90000"/>
              </a:lnSpc>
            </a:pPr>
            <a:r>
              <a:rPr lang="de-DE" sz="2400"/>
              <a:t>Eigenschaften:</a:t>
            </a:r>
          </a:p>
          <a:p>
            <a:pPr lvl="1">
              <a:lnSpc>
                <a:spcPct val="90000"/>
              </a:lnSpc>
            </a:pPr>
            <a:r>
              <a:rPr lang="de-DE" sz="1800"/>
              <a:t>übersichtlich</a:t>
            </a:r>
          </a:p>
          <a:p>
            <a:pPr lvl="1">
              <a:lnSpc>
                <a:spcPct val="90000"/>
              </a:lnSpc>
            </a:pPr>
            <a:r>
              <a:rPr lang="de-DE" sz="1800"/>
              <a:t>objektorientiert</a:t>
            </a:r>
          </a:p>
          <a:p>
            <a:pPr lvl="1">
              <a:lnSpc>
                <a:spcPct val="90000"/>
              </a:lnSpc>
            </a:pPr>
            <a:r>
              <a:rPr lang="de-DE" sz="1800"/>
              <a:t>universell</a:t>
            </a:r>
          </a:p>
          <a:p>
            <a:pPr lvl="1">
              <a:lnSpc>
                <a:spcPct val="90000"/>
              </a:lnSpc>
            </a:pPr>
            <a:r>
              <a:rPr lang="de-DE" sz="1800"/>
              <a:t>robust</a:t>
            </a:r>
          </a:p>
          <a:p>
            <a:pPr lvl="1">
              <a:lnSpc>
                <a:spcPct val="90000"/>
              </a:lnSpc>
            </a:pPr>
            <a:r>
              <a:rPr lang="de-DE" sz="1800"/>
              <a:t>weit verbreitet</a:t>
            </a:r>
          </a:p>
          <a:p>
            <a:pPr lvl="1">
              <a:lnSpc>
                <a:spcPct val="90000"/>
              </a:lnSpc>
            </a:pPr>
            <a:r>
              <a:rPr lang="de-DE" sz="1800"/>
              <a:t>standardisiert</a:t>
            </a:r>
          </a:p>
          <a:p>
            <a:pPr>
              <a:lnSpc>
                <a:spcPct val="90000"/>
              </a:lnSpc>
              <a:spcBef>
                <a:spcPct val="0"/>
              </a:spcBef>
              <a:buClrTx/>
              <a:buSzTx/>
              <a:buFontTx/>
              <a:buNone/>
            </a:pPr>
            <a:r>
              <a:rPr lang="de-DE" sz="200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2" name="Rectangle 4"/>
          <p:cNvSpPr>
            <a:spLocks noGrp="1" noChangeArrowheads="1"/>
          </p:cNvSpPr>
          <p:nvPr>
            <p:ph type="title"/>
          </p:nvPr>
        </p:nvSpPr>
        <p:spPr/>
        <p:txBody>
          <a:bodyPr/>
          <a:lstStyle/>
          <a:p>
            <a:r>
              <a:rPr lang="de-DE"/>
              <a:t>Basistypen</a:t>
            </a:r>
          </a:p>
        </p:txBody>
      </p:sp>
      <p:sp>
        <p:nvSpPr>
          <p:cNvPr id="759813" name="Rectangle 5"/>
          <p:cNvSpPr>
            <a:spLocks noGrp="1" noChangeArrowheads="1"/>
          </p:cNvSpPr>
          <p:nvPr>
            <p:ph idx="1"/>
          </p:nvPr>
        </p:nvSpPr>
        <p:spPr>
          <a:xfrm>
            <a:off x="450850" y="1047750"/>
            <a:ext cx="8606064" cy="5321300"/>
          </a:xfrm>
        </p:spPr>
        <p:txBody>
          <a:bodyPr/>
          <a:lstStyle/>
          <a:p>
            <a:pPr>
              <a:lnSpc>
                <a:spcPct val="90000"/>
              </a:lnSpc>
            </a:pPr>
            <a:r>
              <a:rPr lang="de-DE" sz="2400" dirty="0" smtClean="0"/>
              <a:t>Datentyp	  </a:t>
            </a:r>
            <a:r>
              <a:rPr lang="de-DE" sz="2000" dirty="0" smtClean="0"/>
              <a:t>Speicherplatz</a:t>
            </a:r>
            <a:r>
              <a:rPr lang="de-DE" sz="2400" dirty="0"/>
              <a:t>	</a:t>
            </a:r>
            <a:r>
              <a:rPr lang="de-DE" sz="2000" dirty="0"/>
              <a:t>Default</a:t>
            </a:r>
            <a:r>
              <a:rPr lang="de-DE" sz="2400" dirty="0"/>
              <a:t>	Wertemenge 	</a:t>
            </a:r>
          </a:p>
          <a:p>
            <a:pPr>
              <a:lnSpc>
                <a:spcPct val="90000"/>
              </a:lnSpc>
            </a:pPr>
            <a:r>
              <a:rPr lang="de-DE" sz="2400" dirty="0" err="1"/>
              <a:t>byte</a:t>
            </a:r>
            <a:r>
              <a:rPr lang="de-DE" sz="2400" dirty="0"/>
              <a:t> 	 8 </a:t>
            </a:r>
            <a:r>
              <a:rPr lang="de-DE" sz="2400" dirty="0" err="1"/>
              <a:t>bits</a:t>
            </a:r>
            <a:r>
              <a:rPr lang="de-DE" sz="2400" dirty="0"/>
              <a:t> </a:t>
            </a:r>
            <a:r>
              <a:rPr lang="de-DE" sz="2400" dirty="0" smtClean="0"/>
              <a:t>		0</a:t>
            </a:r>
            <a:r>
              <a:rPr lang="de-DE" sz="2400" dirty="0"/>
              <a:t>	-128 ... 127 </a:t>
            </a:r>
          </a:p>
          <a:p>
            <a:pPr>
              <a:lnSpc>
                <a:spcPct val="90000"/>
              </a:lnSpc>
            </a:pPr>
            <a:r>
              <a:rPr lang="de-DE" sz="2400" dirty="0" err="1"/>
              <a:t>short</a:t>
            </a:r>
            <a:r>
              <a:rPr lang="de-DE" sz="2400" dirty="0"/>
              <a:t> 	16 </a:t>
            </a:r>
            <a:r>
              <a:rPr lang="de-DE" sz="2400" dirty="0" err="1"/>
              <a:t>bits</a:t>
            </a:r>
            <a:r>
              <a:rPr lang="de-DE" sz="2400" dirty="0"/>
              <a:t> 	0	-32768 ... 32767	</a:t>
            </a:r>
          </a:p>
          <a:p>
            <a:pPr>
              <a:lnSpc>
                <a:spcPct val="90000"/>
              </a:lnSpc>
            </a:pPr>
            <a:r>
              <a:rPr lang="de-DE" sz="2400" dirty="0" err="1"/>
              <a:t>int</a:t>
            </a:r>
            <a:r>
              <a:rPr lang="de-DE" sz="2400" dirty="0"/>
              <a:t> 	32 </a:t>
            </a:r>
            <a:r>
              <a:rPr lang="de-DE" sz="2400" dirty="0" err="1"/>
              <a:t>bits</a:t>
            </a:r>
            <a:r>
              <a:rPr lang="de-DE" sz="2400" dirty="0"/>
              <a:t> 	0	-2147483648 ... 2147483647 </a:t>
            </a:r>
          </a:p>
          <a:p>
            <a:pPr>
              <a:lnSpc>
                <a:spcPct val="90000"/>
              </a:lnSpc>
            </a:pPr>
            <a:r>
              <a:rPr lang="de-DE" sz="2400" dirty="0" err="1"/>
              <a:t>long</a:t>
            </a:r>
            <a:r>
              <a:rPr lang="de-DE" sz="2400" dirty="0"/>
              <a:t> 	64 </a:t>
            </a:r>
            <a:r>
              <a:rPr lang="de-DE" sz="2400" dirty="0" err="1"/>
              <a:t>bits</a:t>
            </a:r>
            <a:r>
              <a:rPr lang="de-DE" sz="2400" dirty="0"/>
              <a:t> 	0	-2</a:t>
            </a:r>
            <a:r>
              <a:rPr lang="de-DE" sz="2400" baseline="30000" dirty="0"/>
              <a:t>63</a:t>
            </a:r>
            <a:r>
              <a:rPr lang="de-DE" sz="2400" dirty="0"/>
              <a:t>  ... 2</a:t>
            </a:r>
            <a:r>
              <a:rPr lang="de-DE" sz="2400" baseline="30000" dirty="0"/>
              <a:t>63</a:t>
            </a:r>
            <a:r>
              <a:rPr lang="de-DE" sz="2400" dirty="0"/>
              <a:t>-1 	</a:t>
            </a:r>
          </a:p>
          <a:p>
            <a:pPr>
              <a:lnSpc>
                <a:spcPct val="90000"/>
              </a:lnSpc>
            </a:pPr>
            <a:r>
              <a:rPr lang="de-DE" sz="2400" dirty="0"/>
              <a:t>float 	32 </a:t>
            </a:r>
            <a:r>
              <a:rPr lang="de-DE" sz="2400" dirty="0" err="1"/>
              <a:t>bits</a:t>
            </a:r>
            <a:r>
              <a:rPr lang="de-DE" sz="2400" dirty="0"/>
              <a:t> 	0.0</a:t>
            </a:r>
            <a:r>
              <a:rPr lang="de-DE" sz="2400" dirty="0" smtClean="0"/>
              <a:t>	</a:t>
            </a:r>
            <a:r>
              <a:rPr lang="de-DE" sz="2400" dirty="0" smtClean="0">
                <a:sym typeface="Symbol" charset="2"/>
              </a:rPr>
              <a:t>±1.4E</a:t>
            </a:r>
            <a:r>
              <a:rPr lang="de-DE" sz="2400" dirty="0">
                <a:sym typeface="Symbol" charset="2"/>
              </a:rPr>
              <a:t>-45</a:t>
            </a:r>
            <a:r>
              <a:rPr lang="de-DE" sz="2400" dirty="0"/>
              <a:t> ...</a:t>
            </a:r>
            <a:r>
              <a:rPr lang="de-DE" sz="2400" dirty="0" smtClean="0"/>
              <a:t> </a:t>
            </a:r>
            <a:r>
              <a:rPr lang="de-DE" sz="2400" dirty="0" smtClean="0">
                <a:sym typeface="Symbol" charset="2"/>
              </a:rPr>
              <a:t>±3.4028235E</a:t>
            </a:r>
            <a:r>
              <a:rPr lang="de-DE" sz="2400" dirty="0">
                <a:sym typeface="Symbol" charset="2"/>
              </a:rPr>
              <a:t>+</a:t>
            </a:r>
            <a:r>
              <a:rPr lang="de-DE" sz="2400" dirty="0"/>
              <a:t>38  </a:t>
            </a:r>
          </a:p>
          <a:p>
            <a:pPr>
              <a:lnSpc>
                <a:spcPct val="90000"/>
              </a:lnSpc>
            </a:pPr>
            <a:r>
              <a:rPr lang="de-DE" sz="2400" dirty="0"/>
              <a:t>double 	64 </a:t>
            </a:r>
            <a:r>
              <a:rPr lang="de-DE" sz="2400" dirty="0" err="1"/>
              <a:t>bits</a:t>
            </a:r>
            <a:r>
              <a:rPr lang="de-DE" sz="2400" dirty="0"/>
              <a:t> 	0.0</a:t>
            </a:r>
            <a:r>
              <a:rPr lang="de-DE" sz="2400" dirty="0" smtClean="0"/>
              <a:t>	</a:t>
            </a:r>
            <a:r>
              <a:rPr lang="de-DE" sz="2400" dirty="0" smtClean="0">
                <a:sym typeface="Symbol" charset="2"/>
              </a:rPr>
              <a:t>±4.9E</a:t>
            </a:r>
            <a:r>
              <a:rPr lang="de-DE" sz="2400" dirty="0">
                <a:sym typeface="Symbol" charset="2"/>
              </a:rPr>
              <a:t>-324</a:t>
            </a:r>
            <a:r>
              <a:rPr lang="de-DE" sz="2400" dirty="0"/>
              <a:t> ...</a:t>
            </a:r>
            <a:r>
              <a:rPr lang="de-DE" sz="2400" dirty="0" smtClean="0"/>
              <a:t> </a:t>
            </a:r>
            <a:r>
              <a:rPr lang="de-DE" sz="2400" dirty="0" smtClean="0">
                <a:sym typeface="Symbol" charset="2"/>
              </a:rPr>
              <a:t>±1.7977E</a:t>
            </a:r>
            <a:r>
              <a:rPr lang="de-DE" sz="2400" dirty="0">
                <a:sym typeface="Symbol" charset="2"/>
              </a:rPr>
              <a:t>+</a:t>
            </a:r>
            <a:r>
              <a:rPr lang="de-DE" sz="2400" dirty="0"/>
              <a:t>308 </a:t>
            </a:r>
          </a:p>
          <a:p>
            <a:pPr>
              <a:lnSpc>
                <a:spcPct val="90000"/>
              </a:lnSpc>
            </a:pPr>
            <a:endParaRPr lang="de-DE" sz="2400" dirty="0"/>
          </a:p>
          <a:p>
            <a:pPr>
              <a:lnSpc>
                <a:spcPct val="90000"/>
              </a:lnSpc>
            </a:pPr>
            <a:r>
              <a:rPr lang="de-DE" sz="2400" dirty="0"/>
              <a:t>Für Zeichen gibt es einen weiteren Basistyp: </a:t>
            </a:r>
          </a:p>
          <a:p>
            <a:pPr>
              <a:lnSpc>
                <a:spcPct val="90000"/>
              </a:lnSpc>
              <a:buFontTx/>
              <a:buNone/>
            </a:pPr>
            <a:r>
              <a:rPr lang="de-DE" sz="2000" b="1" dirty="0" err="1">
                <a:latin typeface="Courier New" charset="0"/>
              </a:rPr>
              <a:t>char</a:t>
            </a:r>
            <a:r>
              <a:rPr lang="de-DE" sz="2000" b="1" dirty="0">
                <a:latin typeface="Courier New" charset="0"/>
              </a:rPr>
              <a:t> c= 'c'; // </a:t>
            </a:r>
            <a:r>
              <a:rPr lang="de-DE" sz="2000" b="1" dirty="0" err="1">
                <a:latin typeface="Courier New" charset="0"/>
              </a:rPr>
              <a:t>stores</a:t>
            </a:r>
            <a:r>
              <a:rPr lang="de-DE" sz="2000" b="1" dirty="0">
                <a:latin typeface="Courier New" charset="0"/>
              </a:rPr>
              <a:t> </a:t>
            </a:r>
            <a:r>
              <a:rPr lang="de-DE" sz="2000" b="1" dirty="0" err="1">
                <a:latin typeface="Courier New" charset="0"/>
              </a:rPr>
              <a:t>characters</a:t>
            </a:r>
            <a:r>
              <a:rPr lang="de-DE" sz="2000" b="1" dirty="0">
                <a:latin typeface="Courier New" charset="0"/>
              </a:rPr>
              <a:t> in 16 </a:t>
            </a:r>
            <a:r>
              <a:rPr lang="de-DE" sz="2000" b="1" dirty="0" err="1">
                <a:latin typeface="Courier New" charset="0"/>
              </a:rPr>
              <a:t>bit</a:t>
            </a:r>
            <a:r>
              <a:rPr lang="de-DE" sz="2000" b="1" dirty="0">
                <a:latin typeface="Courier New" charset="0"/>
              </a:rPr>
              <a:t> </a:t>
            </a:r>
            <a:r>
              <a:rPr lang="de-DE" sz="2000" b="1" dirty="0" err="1">
                <a:latin typeface="Courier New" charset="0"/>
              </a:rPr>
              <a:t>unicode</a:t>
            </a:r>
            <a:endParaRPr lang="de-DE"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de-DE"/>
              <a:t>Code</a:t>
            </a:r>
          </a:p>
        </p:txBody>
      </p:sp>
      <p:sp>
        <p:nvSpPr>
          <p:cNvPr id="780291" name="Rectangle 3"/>
          <p:cNvSpPr>
            <a:spLocks noGrp="1" noChangeArrowheads="1"/>
          </p:cNvSpPr>
          <p:nvPr>
            <p:ph idx="1"/>
          </p:nvPr>
        </p:nvSpPr>
        <p:spPr/>
        <p:txBody>
          <a:bodyPr/>
          <a:lstStyle/>
          <a:p>
            <a:pPr marL="533400" indent="-533400">
              <a:buFont typeface="Times" charset="0"/>
              <a:buAutoNum type="arabicPeriod"/>
            </a:pPr>
            <a:r>
              <a:rPr lang="de-DE">
                <a:latin typeface="Courier New" charset="0"/>
              </a:rPr>
              <a:t>class Point {</a:t>
            </a:r>
          </a:p>
          <a:p>
            <a:pPr marL="533400" indent="-533400">
              <a:buFont typeface="Times" charset="0"/>
              <a:buAutoNum type="arabicPeriod"/>
            </a:pPr>
            <a:r>
              <a:rPr lang="de-DE">
                <a:latin typeface="Courier New" charset="0"/>
              </a:rPr>
              <a:t>   float x;</a:t>
            </a:r>
          </a:p>
          <a:p>
            <a:pPr marL="533400" indent="-533400">
              <a:buFont typeface="Times" charset="0"/>
              <a:buAutoNum type="arabicPeriod"/>
            </a:pPr>
            <a:r>
              <a:rPr lang="de-DE">
                <a:latin typeface="Courier New" charset="0"/>
              </a:rPr>
              <a:t>   float y;</a:t>
            </a:r>
          </a:p>
          <a:p>
            <a:pPr marL="533400" indent="-533400">
              <a:buFont typeface="Times" charset="0"/>
              <a:buAutoNum type="arabicPeriod"/>
            </a:pPr>
            <a:r>
              <a:rPr lang="de-DE">
                <a:latin typeface="Courier New" charset="0"/>
              </a:rPr>
              <a:t>}</a:t>
            </a:r>
          </a:p>
          <a:p>
            <a:pPr marL="533400" indent="-533400"/>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1026"/>
          <p:cNvSpPr>
            <a:spLocks noGrp="1" noChangeArrowheads="1"/>
          </p:cNvSpPr>
          <p:nvPr>
            <p:ph type="title"/>
          </p:nvPr>
        </p:nvSpPr>
        <p:spPr/>
        <p:txBody>
          <a:bodyPr/>
          <a:lstStyle/>
          <a:p>
            <a:r>
              <a:rPr lang="de-DE" smtClean="0"/>
              <a:t>Erinnerung: Objektorientierung</a:t>
            </a:r>
            <a:endParaRPr lang="de-DE"/>
          </a:p>
        </p:txBody>
      </p:sp>
      <p:sp>
        <p:nvSpPr>
          <p:cNvPr id="792579" name="Rectangle 1027"/>
          <p:cNvSpPr>
            <a:spLocks noGrp="1" noChangeArrowheads="1"/>
          </p:cNvSpPr>
          <p:nvPr>
            <p:ph idx="1"/>
          </p:nvPr>
        </p:nvSpPr>
        <p:spPr/>
        <p:txBody>
          <a:bodyPr/>
          <a:lstStyle/>
          <a:p>
            <a:r>
              <a:rPr lang="de-DE" smtClean="0"/>
              <a:t>Objekte können auch ein Verhalten zeigen: Es werden Operationen angeboten: </a:t>
            </a:r>
          </a:p>
          <a:p>
            <a:pPr lvl="1"/>
            <a:r>
              <a:rPr lang="de-DE" smtClean="0"/>
              <a:t>Flasche: öffnen, trinken, wegwerfen</a:t>
            </a:r>
          </a:p>
          <a:p>
            <a:pPr lvl="1"/>
            <a:r>
              <a:rPr lang="de-DE" smtClean="0"/>
              <a:t>Personenliste: sortieren, drucken</a:t>
            </a:r>
          </a:p>
          <a:p>
            <a:pPr lvl="1"/>
            <a:r>
              <a:rPr lang="de-DE" smtClean="0"/>
              <a:t>Punkt: verschieben, malen</a:t>
            </a:r>
          </a:p>
          <a:p>
            <a:r>
              <a:rPr lang="de-DE" smtClean="0"/>
              <a:t>In gewisser Weise definiert sich das Objekt durch das, was man mit ihm „machen“ kann.</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de-DE" smtClean="0"/>
              <a:t>Methoden</a:t>
            </a:r>
            <a:endParaRPr lang="de-DE"/>
          </a:p>
        </p:txBody>
      </p:sp>
      <p:sp>
        <p:nvSpPr>
          <p:cNvPr id="793603" name="Rectangle 3"/>
          <p:cNvSpPr>
            <a:spLocks noGrp="1" noChangeArrowheads="1"/>
          </p:cNvSpPr>
          <p:nvPr>
            <p:ph idx="1"/>
          </p:nvPr>
        </p:nvSpPr>
        <p:spPr/>
        <p:txBody>
          <a:bodyPr/>
          <a:lstStyle/>
          <a:p>
            <a:r>
              <a:rPr lang="de-DE" smtClean="0"/>
              <a:t>Operationen eines Objektes / auf einem Objekt sind Methoden der Klasse</a:t>
            </a:r>
          </a:p>
          <a:p>
            <a:r>
              <a:rPr lang="de-DE" smtClean="0"/>
              <a:t>Methoden dienen der Kapselung</a:t>
            </a:r>
          </a:p>
          <a:p>
            <a:pPr lvl="1"/>
            <a:r>
              <a:rPr lang="de-DE" smtClean="0"/>
              <a:t>Operationen, die man immer wieder braucht, werden als Methode zur Verfügung gestellt</a:t>
            </a:r>
          </a:p>
          <a:p>
            <a:r>
              <a:rPr lang="de-DE" smtClean="0"/>
              <a:t>Methoden dienen der Abstraktion</a:t>
            </a:r>
          </a:p>
          <a:p>
            <a:pPr lvl="1"/>
            <a:r>
              <a:rPr lang="de-DE" smtClean="0"/>
              <a:t>Man muss nicht die internen Details der Methode kennen, solange man weiß, wie man die Methode aufruft und welche Wirkung sie hat.</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1026"/>
          <p:cNvSpPr>
            <a:spLocks noGrp="1" noChangeArrowheads="1"/>
          </p:cNvSpPr>
          <p:nvPr>
            <p:ph type="title"/>
          </p:nvPr>
        </p:nvSpPr>
        <p:spPr/>
        <p:txBody>
          <a:bodyPr/>
          <a:lstStyle/>
          <a:p>
            <a:r>
              <a:rPr lang="de-DE" smtClean="0"/>
              <a:t>Syntax einer Methodendeklaration</a:t>
            </a:r>
            <a:endParaRPr lang="de-DE"/>
          </a:p>
        </p:txBody>
      </p:sp>
      <p:sp>
        <p:nvSpPr>
          <p:cNvPr id="794627" name="Rectangle 1027"/>
          <p:cNvSpPr>
            <a:spLocks noGrp="1" noChangeArrowheads="1"/>
          </p:cNvSpPr>
          <p:nvPr>
            <p:ph idx="1"/>
          </p:nvPr>
        </p:nvSpPr>
        <p:spPr/>
        <p:txBody>
          <a:bodyPr/>
          <a:lstStyle/>
          <a:p>
            <a:r>
              <a:rPr lang="en-US" sz="2000" dirty="0" smtClean="0"/>
              <a:t>&lt;method declaration&gt;::= &lt;method header&gt; &lt;method body&gt;</a:t>
            </a:r>
            <a:endParaRPr lang="de-DE" sz="2000" dirty="0" smtClean="0"/>
          </a:p>
          <a:p>
            <a:r>
              <a:rPr lang="en-US" sz="2000" dirty="0" smtClean="0"/>
              <a:t>&lt;method header&gt;::= &lt;method modifiers&gt; &lt;result type&gt; &lt;method </a:t>
            </a:r>
            <a:r>
              <a:rPr lang="en-US" sz="2000" dirty="0" err="1" smtClean="0"/>
              <a:t>declarator</a:t>
            </a:r>
            <a:r>
              <a:rPr lang="en-US" sz="2000" dirty="0" smtClean="0"/>
              <a:t>&gt;</a:t>
            </a:r>
            <a:endParaRPr lang="de-DE" sz="2000" dirty="0" smtClean="0"/>
          </a:p>
          <a:p>
            <a:r>
              <a:rPr lang="en-US" sz="2000" dirty="0" smtClean="0"/>
              <a:t>&lt;result type&gt;::= &lt;type&gt; | void</a:t>
            </a:r>
            <a:endParaRPr lang="de-DE" sz="2000" dirty="0" smtClean="0"/>
          </a:p>
          <a:p>
            <a:r>
              <a:rPr lang="en-US" sz="2000" dirty="0" smtClean="0"/>
              <a:t>&lt;method </a:t>
            </a:r>
            <a:r>
              <a:rPr lang="en-US" sz="2000" dirty="0" err="1" smtClean="0"/>
              <a:t>declarator</a:t>
            </a:r>
            <a:r>
              <a:rPr lang="en-US" sz="2000" dirty="0" smtClean="0"/>
              <a:t>&gt;::= &lt;identifier&gt; ( &lt;formal parameter list&gt; )</a:t>
            </a:r>
          </a:p>
          <a:p>
            <a:r>
              <a:rPr lang="en-US" sz="2000" dirty="0" smtClean="0"/>
              <a:t>&lt;method body&gt; ::= &lt;block&gt;</a:t>
            </a:r>
            <a:endParaRPr lang="de-DE" sz="2000" dirty="0" smtClean="0"/>
          </a:p>
          <a:p>
            <a:endParaRPr lang="de-DE" dirty="0" smtClean="0"/>
          </a:p>
          <a:p>
            <a:r>
              <a:rPr lang="de-DE" dirty="0" smtClean="0"/>
              <a:t>Diese Schreibweise heißt </a:t>
            </a:r>
            <a:r>
              <a:rPr lang="de-DE" dirty="0" err="1" smtClean="0"/>
              <a:t>Backus-Naur-Form</a:t>
            </a:r>
            <a:r>
              <a:rPr lang="de-DE" dirty="0" smtClean="0"/>
              <a:t> (BNF) und wird oft zur Syntax-Definition von Programmiersprachen benutzt.</a:t>
            </a:r>
          </a:p>
          <a:p>
            <a:r>
              <a:rPr lang="de-DE" dirty="0" smtClean="0"/>
              <a:t>Es beschreibt die Syntax in rekursiver Weise</a:t>
            </a:r>
          </a:p>
          <a:p>
            <a:pPr lvl="1"/>
            <a:r>
              <a:rPr lang="de-DE" dirty="0" smtClean="0"/>
              <a:t>&lt;komplexes Konstrukt&gt; ::= &lt;einfachere Konstrukte&gt; </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de-DE" smtClean="0"/>
              <a:t>Syntax einer Methodendeklaration</a:t>
            </a:r>
            <a:endParaRPr lang="de-DE"/>
          </a:p>
        </p:txBody>
      </p:sp>
      <p:sp>
        <p:nvSpPr>
          <p:cNvPr id="808963" name="Rectangle 3"/>
          <p:cNvSpPr>
            <a:spLocks noGrp="1" noChangeArrowheads="1"/>
          </p:cNvSpPr>
          <p:nvPr>
            <p:ph idx="1"/>
          </p:nvPr>
        </p:nvSpPr>
        <p:spPr/>
        <p:txBody>
          <a:bodyPr/>
          <a:lstStyle/>
          <a:p>
            <a:r>
              <a:rPr lang="en-US" sz="1800" dirty="0" smtClean="0"/>
              <a:t>&lt;method declaration&gt;::= &lt;method header&gt; &lt;method body&gt;</a:t>
            </a:r>
            <a:endParaRPr lang="de-DE" sz="1800" dirty="0" smtClean="0"/>
          </a:p>
          <a:p>
            <a:r>
              <a:rPr lang="en-US" sz="1800" dirty="0" smtClean="0"/>
              <a:t>&lt;method header&gt;::= &lt;method modifiers&gt; &lt;result type&gt; &lt;method </a:t>
            </a:r>
            <a:r>
              <a:rPr lang="en-US" sz="1800" dirty="0" err="1" smtClean="0"/>
              <a:t>declarator</a:t>
            </a:r>
            <a:r>
              <a:rPr lang="en-US" sz="1800" dirty="0" smtClean="0"/>
              <a:t>&gt;</a:t>
            </a:r>
            <a:endParaRPr lang="de-DE" sz="1800" dirty="0" smtClean="0"/>
          </a:p>
          <a:p>
            <a:r>
              <a:rPr lang="en-US" sz="1800" dirty="0" smtClean="0"/>
              <a:t>&lt;result type&gt;::= &lt;type&gt; | void</a:t>
            </a:r>
            <a:endParaRPr lang="de-DE" sz="1800" dirty="0" smtClean="0"/>
          </a:p>
          <a:p>
            <a:r>
              <a:rPr lang="en-US" sz="1800" dirty="0" smtClean="0"/>
              <a:t>&lt;method </a:t>
            </a:r>
            <a:r>
              <a:rPr lang="en-US" sz="1800" dirty="0" err="1" smtClean="0"/>
              <a:t>declarator</a:t>
            </a:r>
            <a:r>
              <a:rPr lang="en-US" sz="1800" dirty="0" smtClean="0"/>
              <a:t>&gt;::= &lt;identifier&gt; ( &lt;formal parameter list&gt; )</a:t>
            </a:r>
          </a:p>
          <a:p>
            <a:r>
              <a:rPr lang="en-US" sz="1800" dirty="0" smtClean="0"/>
              <a:t>&lt;method body&gt; ::= &lt;block&gt;</a:t>
            </a:r>
            <a:endParaRPr lang="de-DE" dirty="0" smtClean="0"/>
          </a:p>
          <a:p>
            <a:r>
              <a:rPr lang="de-DE" sz="1800" dirty="0" err="1" smtClean="0"/>
              <a:t>Modifier</a:t>
            </a:r>
            <a:r>
              <a:rPr lang="de-DE" sz="1800" dirty="0" smtClean="0"/>
              <a:t>: Zunächst "</a:t>
            </a:r>
            <a:r>
              <a:rPr lang="de-DE" sz="1800" dirty="0" err="1" smtClean="0"/>
              <a:t>public</a:t>
            </a:r>
            <a:r>
              <a:rPr lang="de-DE" sz="1800" dirty="0" smtClean="0"/>
              <a:t>" hinschreiben: bedeutet, dass die Methode auch von anderen Klassen verwendet werden kann. (Details später.)</a:t>
            </a:r>
          </a:p>
          <a:p>
            <a:r>
              <a:rPr lang="de-DE" sz="1800" dirty="0" smtClean="0"/>
              <a:t>Ergebnistyp: Typ, wenn die Methode ein Ergebnis liefert, (</a:t>
            </a:r>
            <a:r>
              <a:rPr lang="de-DE" sz="1800" dirty="0" err="1" smtClean="0"/>
              <a:t>result</a:t>
            </a:r>
            <a:r>
              <a:rPr lang="de-DE" sz="1800" dirty="0" smtClean="0"/>
              <a:t> </a:t>
            </a:r>
            <a:r>
              <a:rPr lang="de-DE" sz="1800" dirty="0" err="1" smtClean="0"/>
              <a:t>type</a:t>
            </a:r>
            <a:r>
              <a:rPr lang="de-DE" sz="1800" dirty="0" smtClean="0"/>
              <a:t>) ansonsten "</a:t>
            </a:r>
            <a:r>
              <a:rPr lang="de-DE" sz="1800" dirty="0" err="1" smtClean="0"/>
              <a:t>void</a:t>
            </a:r>
            <a:r>
              <a:rPr lang="de-DE" sz="1800" dirty="0" smtClean="0"/>
              <a:t>". </a:t>
            </a:r>
          </a:p>
          <a:p>
            <a:r>
              <a:rPr lang="de-DE" sz="1800" dirty="0" smtClean="0"/>
              <a:t>Parameterliste: Hier kann man der Methode einen oder mehrere Werte übergeben, die im Anweisungsblock verwendet werden sollen.</a:t>
            </a:r>
          </a:p>
          <a:p>
            <a:r>
              <a:rPr lang="de-DE" sz="1800" dirty="0" smtClean="0"/>
              <a:t>Methodenrumpf: Das Programmstück, das ausgeführt werden soll und (</a:t>
            </a:r>
            <a:r>
              <a:rPr lang="de-DE" sz="1800" dirty="0" err="1" smtClean="0"/>
              <a:t>method</a:t>
            </a:r>
            <a:r>
              <a:rPr lang="de-DE" sz="1800" dirty="0" smtClean="0"/>
              <a:t> </a:t>
            </a:r>
            <a:r>
              <a:rPr lang="de-DE" sz="1800" dirty="0" err="1" smtClean="0"/>
              <a:t>body</a:t>
            </a:r>
            <a:r>
              <a:rPr lang="de-DE" sz="1800" dirty="0" smtClean="0"/>
              <a:t>) aus dem die Methode besteht.</a:t>
            </a:r>
            <a:endParaRPr lang="de-DE"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4866" name="Rectangle 1026"/>
          <p:cNvSpPr>
            <a:spLocks noGrp="1" noChangeArrowheads="1"/>
          </p:cNvSpPr>
          <p:nvPr>
            <p:ph type="title"/>
          </p:nvPr>
        </p:nvSpPr>
        <p:spPr/>
        <p:txBody>
          <a:bodyPr/>
          <a:lstStyle/>
          <a:p>
            <a:r>
              <a:rPr lang="de-DE"/>
              <a:t>Code</a:t>
            </a:r>
          </a:p>
        </p:txBody>
      </p:sp>
      <p:sp>
        <p:nvSpPr>
          <p:cNvPr id="804867" name="Rectangle 1027"/>
          <p:cNvSpPr>
            <a:spLocks noGrp="1" noChangeArrowheads="1"/>
          </p:cNvSpPr>
          <p:nvPr>
            <p:ph idx="1"/>
          </p:nvPr>
        </p:nvSpPr>
        <p:spPr/>
        <p:txBody>
          <a:bodyPr/>
          <a:lstStyle/>
          <a:p>
            <a:pPr marL="533400" indent="-533400">
              <a:buFont typeface="Times" charset="0"/>
              <a:buAutoNum type="arabicPeriod"/>
            </a:pPr>
            <a:r>
              <a:rPr lang="de-DE" sz="2400">
                <a:latin typeface="Courier New" charset="0"/>
              </a:rPr>
              <a:t>class Point {</a:t>
            </a:r>
          </a:p>
          <a:p>
            <a:pPr marL="533400" indent="-533400">
              <a:buFont typeface="Times" charset="0"/>
              <a:buAutoNum type="arabicPeriod"/>
            </a:pPr>
            <a:r>
              <a:rPr lang="de-DE" sz="2400">
                <a:latin typeface="Courier New" charset="0"/>
              </a:rPr>
              <a:t>   float x;</a:t>
            </a:r>
          </a:p>
          <a:p>
            <a:pPr marL="533400" indent="-533400">
              <a:buFont typeface="Times" charset="0"/>
              <a:buAutoNum type="arabicPeriod"/>
            </a:pPr>
            <a:r>
              <a:rPr lang="de-DE" sz="2400">
                <a:latin typeface="Courier New" charset="0"/>
              </a:rPr>
              <a:t>   float y;</a:t>
            </a:r>
          </a:p>
          <a:p>
            <a:pPr marL="533400" indent="-533400">
              <a:buFont typeface="Times" charset="0"/>
              <a:buAutoNum type="arabicPeriod"/>
            </a:pPr>
            <a:endParaRPr lang="de-DE" sz="2400">
              <a:latin typeface="Courier New" charset="0"/>
            </a:endParaRPr>
          </a:p>
          <a:p>
            <a:pPr marL="533400" indent="-533400">
              <a:buFont typeface="Times" charset="0"/>
              <a:buAutoNum type="arabicPeriod"/>
            </a:pPr>
            <a:r>
              <a:rPr lang="de-DE" sz="2400">
                <a:latin typeface="Courier New" charset="0"/>
              </a:rPr>
              <a:t>   void draw() {</a:t>
            </a:r>
          </a:p>
          <a:p>
            <a:pPr marL="533400" indent="-533400">
              <a:buFont typeface="Times" charset="0"/>
              <a:buAutoNum type="arabicPeriod"/>
            </a:pPr>
            <a:r>
              <a:rPr lang="de-DE" sz="2400">
                <a:latin typeface="Courier New" charset="0"/>
              </a:rPr>
              <a:t>   // don‘t really know how to do this...</a:t>
            </a:r>
          </a:p>
          <a:p>
            <a:pPr marL="533400" indent="-533400">
              <a:buFont typeface="Times" charset="0"/>
              <a:buAutoNum type="arabicPeriod"/>
            </a:pPr>
            <a:r>
              <a:rPr lang="de-DE" sz="2400">
                <a:latin typeface="Courier New" charset="0"/>
              </a:rPr>
              <a:t>   }</a:t>
            </a:r>
          </a:p>
          <a:p>
            <a:pPr marL="533400" indent="-533400">
              <a:buFont typeface="Times" charset="0"/>
              <a:buAutoNum type="arabicPeriod"/>
            </a:pPr>
            <a:r>
              <a:rPr lang="de-DE" sz="2400">
                <a:latin typeface="Courier New" charset="0"/>
              </a:rPr>
              <a:t>}</a:t>
            </a:r>
          </a:p>
          <a:p>
            <a:pPr marL="533400" indent="-533400"/>
            <a:endParaRPr lang="de-DE" sz="2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de-DE"/>
              <a:t>Code</a:t>
            </a:r>
          </a:p>
        </p:txBody>
      </p:sp>
      <p:sp>
        <p:nvSpPr>
          <p:cNvPr id="805891" name="Rectangle 3"/>
          <p:cNvSpPr>
            <a:spLocks noGrp="1" noChangeArrowheads="1"/>
          </p:cNvSpPr>
          <p:nvPr>
            <p:ph idx="1"/>
          </p:nvPr>
        </p:nvSpPr>
        <p:spPr>
          <a:xfrm>
            <a:off x="450850" y="1047750"/>
            <a:ext cx="8932636" cy="5321300"/>
          </a:xfrm>
        </p:spPr>
        <p:txBody>
          <a:bodyPr/>
          <a:lstStyle/>
          <a:p>
            <a:pPr marL="533400" indent="-533400">
              <a:buFont typeface="Times" charset="0"/>
              <a:buAutoNum type="arabicPeriod"/>
            </a:pPr>
            <a:r>
              <a:rPr lang="de-DE" sz="2400" dirty="0" err="1">
                <a:latin typeface="Courier New" charset="0"/>
              </a:rPr>
              <a:t>class</a:t>
            </a:r>
            <a:r>
              <a:rPr lang="de-DE" sz="2400" dirty="0">
                <a:latin typeface="Courier New" charset="0"/>
              </a:rPr>
              <a:t> Point {</a:t>
            </a:r>
          </a:p>
          <a:p>
            <a:pPr marL="533400" indent="-533400">
              <a:buFont typeface="Times" charset="0"/>
              <a:buAutoNum type="arabicPeriod"/>
            </a:pPr>
            <a:r>
              <a:rPr lang="de-DE" sz="2400" dirty="0">
                <a:latin typeface="Courier New" charset="0"/>
              </a:rPr>
              <a:t>   </a:t>
            </a:r>
            <a:r>
              <a:rPr lang="de-DE" sz="2400" dirty="0" err="1">
                <a:latin typeface="Courier New" charset="0"/>
              </a:rPr>
              <a:t>float</a:t>
            </a:r>
            <a:r>
              <a:rPr lang="de-DE" sz="2400" dirty="0">
                <a:latin typeface="Courier New" charset="0"/>
              </a:rPr>
              <a:t> x;</a:t>
            </a:r>
          </a:p>
          <a:p>
            <a:pPr marL="533400" indent="-533400">
              <a:buFont typeface="Times" charset="0"/>
              <a:buAutoNum type="arabicPeriod"/>
            </a:pPr>
            <a:r>
              <a:rPr lang="de-DE" sz="2400" dirty="0">
                <a:latin typeface="Courier New" charset="0"/>
              </a:rPr>
              <a:t>   </a:t>
            </a:r>
            <a:r>
              <a:rPr lang="de-DE" sz="2400" dirty="0" err="1">
                <a:latin typeface="Courier New" charset="0"/>
              </a:rPr>
              <a:t>float</a:t>
            </a:r>
            <a:r>
              <a:rPr lang="de-DE" sz="2400" dirty="0">
                <a:latin typeface="Courier New" charset="0"/>
              </a:rPr>
              <a:t> y;</a:t>
            </a:r>
          </a:p>
          <a:p>
            <a:pPr marL="533400" indent="-533400">
              <a:buFont typeface="Times" charset="0"/>
              <a:buAutoNum type="arabicPeriod"/>
            </a:pPr>
            <a:endParaRPr lang="de-DE" sz="2400" dirty="0">
              <a:latin typeface="Courier New" charset="0"/>
            </a:endParaRPr>
          </a:p>
          <a:p>
            <a:pPr marL="533400" indent="-533400">
              <a:buFont typeface="Times" charset="0"/>
              <a:buAutoNum type="arabicPeriod"/>
            </a:pPr>
            <a:r>
              <a:rPr lang="de-DE" sz="2400" dirty="0">
                <a:latin typeface="Courier New" charset="0"/>
              </a:rPr>
              <a:t>   </a:t>
            </a:r>
            <a:r>
              <a:rPr lang="de-DE" sz="2400" dirty="0" err="1">
                <a:latin typeface="Courier New" charset="0"/>
              </a:rPr>
              <a:t>void</a:t>
            </a:r>
            <a:r>
              <a:rPr lang="de-DE" sz="2400" dirty="0">
                <a:latin typeface="Courier New" charset="0"/>
              </a:rPr>
              <a:t> </a:t>
            </a:r>
            <a:r>
              <a:rPr lang="de-DE" sz="2400" dirty="0" err="1">
                <a:latin typeface="Courier New" charset="0"/>
              </a:rPr>
              <a:t>translate</a:t>
            </a:r>
            <a:r>
              <a:rPr lang="de-DE" sz="2400" dirty="0">
                <a:latin typeface="Courier New" charset="0"/>
              </a:rPr>
              <a:t>(</a:t>
            </a:r>
            <a:r>
              <a:rPr lang="de-DE" sz="2400" dirty="0" err="1">
                <a:latin typeface="Courier New" charset="0"/>
              </a:rPr>
              <a:t>float</a:t>
            </a:r>
            <a:r>
              <a:rPr lang="de-DE" sz="2400" dirty="0">
                <a:latin typeface="Courier New" charset="0"/>
              </a:rPr>
              <a:t> </a:t>
            </a:r>
            <a:r>
              <a:rPr lang="de-DE" sz="2400" dirty="0" err="1">
                <a:latin typeface="Courier New" charset="0"/>
              </a:rPr>
              <a:t>tx</a:t>
            </a:r>
            <a:r>
              <a:rPr lang="de-DE" sz="2400" dirty="0">
                <a:latin typeface="Courier New" charset="0"/>
              </a:rPr>
              <a:t>, </a:t>
            </a:r>
            <a:r>
              <a:rPr lang="de-DE" sz="2400" dirty="0" err="1">
                <a:latin typeface="Courier New" charset="0"/>
              </a:rPr>
              <a:t>float</a:t>
            </a:r>
            <a:r>
              <a:rPr lang="de-DE" sz="2400" dirty="0">
                <a:latin typeface="Courier New" charset="0"/>
              </a:rPr>
              <a:t> </a:t>
            </a:r>
            <a:r>
              <a:rPr lang="de-DE" sz="2400" dirty="0" err="1">
                <a:latin typeface="Courier New" charset="0"/>
              </a:rPr>
              <a:t>ty</a:t>
            </a:r>
            <a:r>
              <a:rPr lang="de-DE" sz="2400" dirty="0">
                <a:latin typeface="Courier New" charset="0"/>
              </a:rPr>
              <a:t>) {</a:t>
            </a:r>
          </a:p>
          <a:p>
            <a:pPr marL="533400" indent="-533400">
              <a:buFont typeface="Times" charset="0"/>
              <a:buAutoNum type="arabicPeriod"/>
            </a:pPr>
            <a:r>
              <a:rPr lang="de-DE" sz="2400" dirty="0">
                <a:latin typeface="Courier New" charset="0"/>
              </a:rPr>
              <a:t>   // </a:t>
            </a:r>
            <a:r>
              <a:rPr lang="de-DE" sz="2400" dirty="0" err="1" smtClean="0">
                <a:latin typeface="Courier New" charset="0"/>
              </a:rPr>
              <a:t>don‘t</a:t>
            </a:r>
            <a:r>
              <a:rPr lang="de-DE" sz="2400" dirty="0" smtClean="0">
                <a:latin typeface="Courier New" charset="0"/>
              </a:rPr>
              <a:t> </a:t>
            </a:r>
            <a:r>
              <a:rPr lang="de-DE" sz="2400" dirty="0" err="1" smtClean="0">
                <a:latin typeface="Courier New" charset="0"/>
              </a:rPr>
              <a:t>know</a:t>
            </a:r>
            <a:r>
              <a:rPr lang="de-DE" sz="2400" dirty="0" smtClean="0">
                <a:latin typeface="Courier New" charset="0"/>
              </a:rPr>
              <a:t> </a:t>
            </a:r>
            <a:r>
              <a:rPr lang="de-DE" sz="2400" dirty="0" err="1">
                <a:latin typeface="Courier New" charset="0"/>
              </a:rPr>
              <a:t>how</a:t>
            </a:r>
            <a:r>
              <a:rPr lang="de-DE" sz="2400" dirty="0">
                <a:latin typeface="Courier New" charset="0"/>
              </a:rPr>
              <a:t> </a:t>
            </a:r>
            <a:r>
              <a:rPr lang="de-DE" sz="2400" dirty="0" err="1">
                <a:latin typeface="Courier New" charset="0"/>
              </a:rPr>
              <a:t>to</a:t>
            </a:r>
            <a:r>
              <a:rPr lang="de-DE" sz="2400" dirty="0">
                <a:latin typeface="Courier New" charset="0"/>
              </a:rPr>
              <a:t> do </a:t>
            </a:r>
            <a:r>
              <a:rPr lang="de-DE" sz="2400" dirty="0" err="1" smtClean="0">
                <a:latin typeface="Courier New" charset="0"/>
              </a:rPr>
              <a:t>this</a:t>
            </a:r>
            <a:r>
              <a:rPr lang="de-DE" sz="2400" dirty="0" smtClean="0">
                <a:latin typeface="Courier New" charset="0"/>
              </a:rPr>
              <a:t> </a:t>
            </a:r>
            <a:r>
              <a:rPr lang="de-DE" sz="2400" dirty="0" err="1" smtClean="0">
                <a:latin typeface="Courier New" charset="0"/>
              </a:rPr>
              <a:t>either</a:t>
            </a:r>
            <a:endParaRPr lang="de-DE" sz="2400" dirty="0">
              <a:latin typeface="Courier New" charset="0"/>
            </a:endParaRPr>
          </a:p>
          <a:p>
            <a:pPr marL="533400" indent="-533400">
              <a:buFont typeface="Times" charset="0"/>
              <a:buAutoNum type="arabicPeriod"/>
            </a:pPr>
            <a:r>
              <a:rPr lang="de-DE" sz="2400" dirty="0">
                <a:latin typeface="Courier New" charset="0"/>
              </a:rPr>
              <a:t>   }</a:t>
            </a:r>
          </a:p>
          <a:p>
            <a:pPr marL="533400" indent="-533400">
              <a:buFont typeface="Times" charset="0"/>
              <a:buAutoNum type="arabicPeriod"/>
            </a:pPr>
            <a:r>
              <a:rPr lang="de-DE" sz="2400" dirty="0">
                <a:latin typeface="Courier New" charset="0"/>
              </a:rPr>
              <a:t>}</a:t>
            </a:r>
          </a:p>
          <a:p>
            <a:pPr marL="533400" indent="-533400"/>
            <a:endParaRPr lang="de-DE"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9" name="Rectangle 1027"/>
          <p:cNvSpPr>
            <a:spLocks noChangeArrowheads="1"/>
          </p:cNvSpPr>
          <p:nvPr/>
        </p:nvSpPr>
        <p:spPr bwMode="auto">
          <a:xfrm>
            <a:off x="1313973" y="4323443"/>
            <a:ext cx="6705600" cy="381000"/>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61860" name="Rectangle 1028"/>
          <p:cNvSpPr>
            <a:spLocks noChangeArrowheads="1"/>
          </p:cNvSpPr>
          <p:nvPr/>
        </p:nvSpPr>
        <p:spPr bwMode="auto">
          <a:xfrm>
            <a:off x="1332089" y="5359400"/>
            <a:ext cx="6705600" cy="381000"/>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61862" name="Rectangle 1030"/>
          <p:cNvSpPr>
            <a:spLocks noChangeArrowheads="1"/>
          </p:cNvSpPr>
          <p:nvPr/>
        </p:nvSpPr>
        <p:spPr bwMode="auto">
          <a:xfrm>
            <a:off x="4361974" y="4399643"/>
            <a:ext cx="8382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600">
                <a:latin typeface="Tahoma" charset="0"/>
              </a:rPr>
              <a:t>94.1</a:t>
            </a:r>
          </a:p>
        </p:txBody>
      </p:sp>
      <p:sp>
        <p:nvSpPr>
          <p:cNvPr id="761863" name="Rectangle 1031"/>
          <p:cNvSpPr>
            <a:spLocks noChangeArrowheads="1"/>
          </p:cNvSpPr>
          <p:nvPr/>
        </p:nvSpPr>
        <p:spPr bwMode="auto">
          <a:xfrm>
            <a:off x="6876574" y="4399643"/>
            <a:ext cx="8382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600">
                <a:latin typeface="Tahoma" charset="0"/>
              </a:rPr>
              <a:t>0.0</a:t>
            </a:r>
          </a:p>
        </p:txBody>
      </p:sp>
      <p:sp>
        <p:nvSpPr>
          <p:cNvPr id="761864" name="Text Box 1032"/>
          <p:cNvSpPr txBox="1">
            <a:spLocks noChangeArrowheads="1"/>
          </p:cNvSpPr>
          <p:nvPr/>
        </p:nvSpPr>
        <p:spPr bwMode="auto">
          <a:xfrm>
            <a:off x="2914173" y="4323443"/>
            <a:ext cx="1418978" cy="338554"/>
          </a:xfrm>
          <a:prstGeom prst="rect">
            <a:avLst/>
          </a:prstGeom>
          <a:noFill/>
          <a:ln w="9525">
            <a:noFill/>
            <a:miter lim="800000"/>
            <a:headEnd/>
            <a:tailEnd/>
          </a:ln>
          <a:effectLst/>
        </p:spPr>
        <p:txBody>
          <a:bodyPr wrap="none">
            <a:prstTxWarp prst="textNoShape">
              <a:avLst/>
            </a:prstTxWarp>
            <a:spAutoFit/>
          </a:bodyPr>
          <a:lstStyle/>
          <a:p>
            <a:r>
              <a:rPr lang="de-DE" sz="1600">
                <a:latin typeface="Lucida Console" charset="0"/>
              </a:rPr>
              <a:t>fahrenheit</a:t>
            </a:r>
          </a:p>
        </p:txBody>
      </p:sp>
      <p:sp>
        <p:nvSpPr>
          <p:cNvPr id="761865" name="Text Box 1033"/>
          <p:cNvSpPr txBox="1">
            <a:spLocks noChangeArrowheads="1"/>
          </p:cNvSpPr>
          <p:nvPr/>
        </p:nvSpPr>
        <p:spPr bwMode="auto">
          <a:xfrm>
            <a:off x="5809774" y="4323443"/>
            <a:ext cx="1048685" cy="338554"/>
          </a:xfrm>
          <a:prstGeom prst="rect">
            <a:avLst/>
          </a:prstGeom>
          <a:noFill/>
          <a:ln w="9525">
            <a:noFill/>
            <a:miter lim="800000"/>
            <a:headEnd/>
            <a:tailEnd/>
          </a:ln>
          <a:effectLst/>
        </p:spPr>
        <p:txBody>
          <a:bodyPr wrap="none">
            <a:prstTxWarp prst="textNoShape">
              <a:avLst/>
            </a:prstTxWarp>
            <a:spAutoFit/>
          </a:bodyPr>
          <a:lstStyle/>
          <a:p>
            <a:r>
              <a:rPr lang="de-DE" sz="1600">
                <a:latin typeface="Lucida Console" charset="0"/>
              </a:rPr>
              <a:t>celsius</a:t>
            </a:r>
          </a:p>
        </p:txBody>
      </p:sp>
      <p:sp>
        <p:nvSpPr>
          <p:cNvPr id="761866" name="Rectangle 1034"/>
          <p:cNvSpPr>
            <a:spLocks noChangeArrowheads="1"/>
          </p:cNvSpPr>
          <p:nvPr/>
        </p:nvSpPr>
        <p:spPr bwMode="auto">
          <a:xfrm>
            <a:off x="4380089" y="5435600"/>
            <a:ext cx="8382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600">
                <a:latin typeface="Tahoma" charset="0"/>
              </a:rPr>
              <a:t>94.1</a:t>
            </a:r>
          </a:p>
        </p:txBody>
      </p:sp>
      <p:sp>
        <p:nvSpPr>
          <p:cNvPr id="761867" name="Rectangle 1035"/>
          <p:cNvSpPr>
            <a:spLocks noChangeArrowheads="1"/>
          </p:cNvSpPr>
          <p:nvPr/>
        </p:nvSpPr>
        <p:spPr bwMode="auto">
          <a:xfrm>
            <a:off x="6894689" y="5435600"/>
            <a:ext cx="8382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600">
                <a:latin typeface="Tahoma" charset="0"/>
              </a:rPr>
              <a:t>34.5</a:t>
            </a:r>
          </a:p>
        </p:txBody>
      </p:sp>
      <p:sp>
        <p:nvSpPr>
          <p:cNvPr id="761868" name="Text Box 1036"/>
          <p:cNvSpPr txBox="1">
            <a:spLocks noChangeArrowheads="1"/>
          </p:cNvSpPr>
          <p:nvPr/>
        </p:nvSpPr>
        <p:spPr bwMode="auto">
          <a:xfrm>
            <a:off x="2932289" y="5359400"/>
            <a:ext cx="1418978" cy="338554"/>
          </a:xfrm>
          <a:prstGeom prst="rect">
            <a:avLst/>
          </a:prstGeom>
          <a:noFill/>
          <a:ln w="9525">
            <a:noFill/>
            <a:miter lim="800000"/>
            <a:headEnd/>
            <a:tailEnd/>
          </a:ln>
          <a:effectLst/>
        </p:spPr>
        <p:txBody>
          <a:bodyPr wrap="none">
            <a:prstTxWarp prst="textNoShape">
              <a:avLst/>
            </a:prstTxWarp>
            <a:spAutoFit/>
          </a:bodyPr>
          <a:lstStyle/>
          <a:p>
            <a:r>
              <a:rPr lang="de-DE" sz="1600">
                <a:latin typeface="Lucida Console" charset="0"/>
              </a:rPr>
              <a:t>fahrenheit</a:t>
            </a:r>
          </a:p>
        </p:txBody>
      </p:sp>
      <p:sp>
        <p:nvSpPr>
          <p:cNvPr id="761869" name="Text Box 1037"/>
          <p:cNvSpPr txBox="1">
            <a:spLocks noChangeArrowheads="1"/>
          </p:cNvSpPr>
          <p:nvPr/>
        </p:nvSpPr>
        <p:spPr bwMode="auto">
          <a:xfrm>
            <a:off x="5827889" y="5359400"/>
            <a:ext cx="1048685" cy="338554"/>
          </a:xfrm>
          <a:prstGeom prst="rect">
            <a:avLst/>
          </a:prstGeom>
          <a:noFill/>
          <a:ln w="9525">
            <a:noFill/>
            <a:miter lim="800000"/>
            <a:headEnd/>
            <a:tailEnd/>
          </a:ln>
          <a:effectLst/>
        </p:spPr>
        <p:txBody>
          <a:bodyPr wrap="none">
            <a:prstTxWarp prst="textNoShape">
              <a:avLst/>
            </a:prstTxWarp>
            <a:spAutoFit/>
          </a:bodyPr>
          <a:lstStyle/>
          <a:p>
            <a:r>
              <a:rPr lang="de-DE" sz="1600">
                <a:latin typeface="Lucida Console" charset="0"/>
              </a:rPr>
              <a:t>celsius</a:t>
            </a:r>
          </a:p>
        </p:txBody>
      </p:sp>
      <p:sp>
        <p:nvSpPr>
          <p:cNvPr id="761870" name="Text Box 1038"/>
          <p:cNvSpPr txBox="1">
            <a:spLocks noChangeArrowheads="1"/>
          </p:cNvSpPr>
          <p:nvPr/>
        </p:nvSpPr>
        <p:spPr bwMode="auto">
          <a:xfrm>
            <a:off x="1332089" y="5359400"/>
            <a:ext cx="1019831" cy="338554"/>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sp>
        <p:nvSpPr>
          <p:cNvPr id="761871" name="Text Box 1039"/>
          <p:cNvSpPr txBox="1">
            <a:spLocks noChangeArrowheads="1"/>
          </p:cNvSpPr>
          <p:nvPr/>
        </p:nvSpPr>
        <p:spPr bwMode="auto">
          <a:xfrm>
            <a:off x="1313973" y="4323443"/>
            <a:ext cx="1019831" cy="338554"/>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sp>
        <p:nvSpPr>
          <p:cNvPr id="761872" name="Rectangle 1040"/>
          <p:cNvSpPr>
            <a:spLocks noGrp="1" noChangeArrowheads="1"/>
          </p:cNvSpPr>
          <p:nvPr>
            <p:ph type="title"/>
          </p:nvPr>
        </p:nvSpPr>
        <p:spPr/>
        <p:txBody>
          <a:bodyPr/>
          <a:lstStyle/>
          <a:p>
            <a:r>
              <a:rPr lang="de-DE"/>
              <a:t>Ausdrücke (expressions)</a:t>
            </a:r>
          </a:p>
        </p:txBody>
      </p:sp>
      <p:sp>
        <p:nvSpPr>
          <p:cNvPr id="761873" name="Rectangle 1041"/>
          <p:cNvSpPr>
            <a:spLocks noGrp="1" noChangeArrowheads="1"/>
          </p:cNvSpPr>
          <p:nvPr>
            <p:ph idx="1"/>
          </p:nvPr>
        </p:nvSpPr>
        <p:spPr/>
        <p:txBody>
          <a:bodyPr/>
          <a:lstStyle/>
          <a:p>
            <a:r>
              <a:rPr lang="de-DE" sz="2400" dirty="0"/>
              <a:t>Neue Werte entstehen durch Auswertung von Ausdrücken.</a:t>
            </a:r>
          </a:p>
          <a:p>
            <a:r>
              <a:rPr lang="de-DE" sz="2400" dirty="0"/>
              <a:t>Java-Ausdrücke sind ähnlich den mathematischen Ausdrücken nach einer bestimmten Syntax gebildet.</a:t>
            </a:r>
          </a:p>
          <a:p>
            <a:r>
              <a:rPr lang="de-DE" sz="2400" dirty="0"/>
              <a:t>Der Ausdruck wird durch Einsetzen der aktuellen Werte der Variablen ausgewertet:</a:t>
            </a:r>
          </a:p>
          <a:p>
            <a:pPr lvl="1"/>
            <a:r>
              <a:rPr lang="de-DE" sz="2000" b="1" dirty="0">
                <a:latin typeface="Courier New" charset="0"/>
              </a:rPr>
              <a:t>double </a:t>
            </a:r>
            <a:r>
              <a:rPr lang="de-DE" sz="2000" b="1" dirty="0" err="1">
                <a:latin typeface="Courier New" charset="0"/>
              </a:rPr>
              <a:t>celsius</a:t>
            </a:r>
            <a:r>
              <a:rPr lang="de-DE" sz="2000" b="1" dirty="0">
                <a:latin typeface="Courier New" charset="0"/>
              </a:rPr>
              <a:t>; </a:t>
            </a:r>
          </a:p>
          <a:p>
            <a:pPr lvl="1"/>
            <a:r>
              <a:rPr lang="de-DE" sz="2000" b="1" dirty="0">
                <a:latin typeface="Courier New" charset="0"/>
              </a:rPr>
              <a:t>double </a:t>
            </a:r>
            <a:r>
              <a:rPr lang="de-DE" sz="2000" b="1" dirty="0" err="1">
                <a:latin typeface="Courier New" charset="0"/>
              </a:rPr>
              <a:t>fahrenheit</a:t>
            </a:r>
            <a:r>
              <a:rPr lang="de-DE" sz="2000" b="1" dirty="0">
                <a:latin typeface="Courier New" charset="0"/>
              </a:rPr>
              <a:t> = 94.1; </a:t>
            </a:r>
          </a:p>
          <a:p>
            <a:pPr lvl="1"/>
            <a:endParaRPr lang="de-DE" sz="2000" b="1" dirty="0" smtClean="0">
              <a:latin typeface="Courier New" charset="0"/>
            </a:endParaRPr>
          </a:p>
          <a:p>
            <a:pPr lvl="1"/>
            <a:endParaRPr lang="de-DE" sz="2000" b="1" dirty="0">
              <a:latin typeface="Courier New" charset="0"/>
            </a:endParaRPr>
          </a:p>
          <a:p>
            <a:pPr lvl="1"/>
            <a:r>
              <a:rPr lang="de-DE" sz="2000" b="1" dirty="0" err="1" smtClean="0">
                <a:latin typeface="Courier New" charset="0"/>
              </a:rPr>
              <a:t>celsius</a:t>
            </a:r>
            <a:r>
              <a:rPr lang="de-DE" sz="2000" b="1" dirty="0" smtClean="0">
                <a:latin typeface="Courier New" charset="0"/>
              </a:rPr>
              <a:t> </a:t>
            </a:r>
            <a:r>
              <a:rPr lang="de-DE" sz="2000" b="1" dirty="0">
                <a:latin typeface="Courier New" charset="0"/>
              </a:rPr>
              <a:t>= ((5.0 / 9.0) * (</a:t>
            </a:r>
            <a:r>
              <a:rPr lang="de-DE" sz="2000" b="1" dirty="0" err="1">
                <a:latin typeface="Courier New" charset="0"/>
              </a:rPr>
              <a:t>fahrenheit</a:t>
            </a:r>
            <a:r>
              <a:rPr lang="de-DE" sz="2000" b="1" dirty="0">
                <a:latin typeface="Courier New" charset="0"/>
              </a:rPr>
              <a:t> - 32.0));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7938" name="Rectangle 1026"/>
          <p:cNvSpPr>
            <a:spLocks noGrp="1" noChangeArrowheads="1"/>
          </p:cNvSpPr>
          <p:nvPr>
            <p:ph type="title"/>
          </p:nvPr>
        </p:nvSpPr>
        <p:spPr/>
        <p:txBody>
          <a:bodyPr/>
          <a:lstStyle/>
          <a:p>
            <a:r>
              <a:rPr lang="de-DE"/>
              <a:t>Code</a:t>
            </a:r>
          </a:p>
        </p:txBody>
      </p:sp>
      <p:sp>
        <p:nvSpPr>
          <p:cNvPr id="807939" name="Rectangle 1027"/>
          <p:cNvSpPr>
            <a:spLocks noGrp="1" noChangeArrowheads="1"/>
          </p:cNvSpPr>
          <p:nvPr>
            <p:ph idx="1"/>
          </p:nvPr>
        </p:nvSpPr>
        <p:spPr/>
        <p:txBody>
          <a:bodyPr/>
          <a:lstStyle/>
          <a:p>
            <a:pPr marL="533400" indent="-533400">
              <a:lnSpc>
                <a:spcPct val="90000"/>
              </a:lnSpc>
              <a:buFont typeface="Times" charset="0"/>
              <a:buAutoNum type="arabicPeriod"/>
            </a:pPr>
            <a:r>
              <a:rPr lang="de-DE" sz="2400">
                <a:latin typeface="Courier New" charset="0"/>
              </a:rPr>
              <a:t>class Point {</a:t>
            </a:r>
          </a:p>
          <a:p>
            <a:pPr marL="533400" indent="-533400">
              <a:lnSpc>
                <a:spcPct val="90000"/>
              </a:lnSpc>
              <a:buFont typeface="Times" charset="0"/>
              <a:buAutoNum type="arabicPeriod"/>
            </a:pPr>
            <a:r>
              <a:rPr lang="de-DE" sz="2400">
                <a:latin typeface="Courier New" charset="0"/>
              </a:rPr>
              <a:t>   float x;</a:t>
            </a:r>
          </a:p>
          <a:p>
            <a:pPr marL="533400" indent="-533400">
              <a:lnSpc>
                <a:spcPct val="90000"/>
              </a:lnSpc>
              <a:buFont typeface="Times" charset="0"/>
              <a:buAutoNum type="arabicPeriod"/>
            </a:pPr>
            <a:r>
              <a:rPr lang="de-DE" sz="2400">
                <a:latin typeface="Courier New" charset="0"/>
              </a:rPr>
              <a:t>   float y;</a:t>
            </a:r>
          </a:p>
          <a:p>
            <a:pPr marL="533400" indent="-533400">
              <a:lnSpc>
                <a:spcPct val="90000"/>
              </a:lnSpc>
              <a:buFont typeface="Times" charset="0"/>
              <a:buAutoNum type="arabicPeriod"/>
            </a:pPr>
            <a:endParaRPr lang="de-DE" sz="2400">
              <a:latin typeface="Courier New" charset="0"/>
            </a:endParaRPr>
          </a:p>
          <a:p>
            <a:pPr marL="533400" indent="-533400">
              <a:lnSpc>
                <a:spcPct val="90000"/>
              </a:lnSpc>
              <a:buFont typeface="Times" charset="0"/>
              <a:buAutoNum type="arabicPeriod"/>
            </a:pPr>
            <a:r>
              <a:rPr lang="de-DE" sz="2400">
                <a:latin typeface="Courier New" charset="0"/>
              </a:rPr>
              <a:t>   void translateToOrigin() {</a:t>
            </a:r>
          </a:p>
          <a:p>
            <a:pPr marL="533400" indent="-533400">
              <a:lnSpc>
                <a:spcPct val="90000"/>
              </a:lnSpc>
              <a:buFont typeface="Times" charset="0"/>
              <a:buAutoNum type="arabicPeriod"/>
            </a:pPr>
            <a:r>
              <a:rPr lang="de-DE" sz="2400">
                <a:latin typeface="Courier New" charset="0"/>
              </a:rPr>
              <a:t>      x = 0.0f;</a:t>
            </a:r>
          </a:p>
          <a:p>
            <a:pPr marL="533400" indent="-533400">
              <a:lnSpc>
                <a:spcPct val="90000"/>
              </a:lnSpc>
              <a:buFont typeface="Times" charset="0"/>
              <a:buAutoNum type="arabicPeriod"/>
            </a:pPr>
            <a:r>
              <a:rPr lang="de-DE" sz="2400">
                <a:latin typeface="Courier New" charset="0"/>
              </a:rPr>
              <a:t>      y = 0.0f;</a:t>
            </a:r>
          </a:p>
          <a:p>
            <a:pPr marL="533400" indent="-533400">
              <a:lnSpc>
                <a:spcPct val="90000"/>
              </a:lnSpc>
              <a:buFont typeface="Times" charset="0"/>
              <a:buAutoNum type="arabicPeriod"/>
            </a:pPr>
            <a:r>
              <a:rPr lang="de-DE" sz="2400">
                <a:latin typeface="Courier New" charset="0"/>
              </a:rPr>
              <a:t>   }</a:t>
            </a:r>
          </a:p>
          <a:p>
            <a:pPr marL="533400" indent="-533400">
              <a:lnSpc>
                <a:spcPct val="90000"/>
              </a:lnSpc>
              <a:buFont typeface="Times" charset="0"/>
              <a:buAutoNum type="arabicPeriod"/>
            </a:pPr>
            <a:r>
              <a:rPr lang="de-DE" sz="2400">
                <a:latin typeface="Courier New" charset="0"/>
              </a:rPr>
              <a:t>}</a:t>
            </a:r>
          </a:p>
          <a:p>
            <a:pPr marL="533400" indent="-533400">
              <a:lnSpc>
                <a:spcPct val="90000"/>
              </a:lnSpc>
            </a:pPr>
            <a:endParaRPr lang="de-DE" sz="2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de-DE"/>
              <a:t>Ausführung von Java-Programmen</a:t>
            </a:r>
          </a:p>
        </p:txBody>
      </p:sp>
      <p:sp>
        <p:nvSpPr>
          <p:cNvPr id="658435" name="Rectangle 3"/>
          <p:cNvSpPr>
            <a:spLocks noGrp="1" noChangeArrowheads="1"/>
          </p:cNvSpPr>
          <p:nvPr>
            <p:ph idx="1"/>
          </p:nvPr>
        </p:nvSpPr>
        <p:spPr>
          <a:xfrm>
            <a:off x="505178" y="1273629"/>
            <a:ext cx="8208434" cy="671513"/>
          </a:xfrm>
        </p:spPr>
        <p:txBody>
          <a:bodyPr/>
          <a:lstStyle/>
          <a:p>
            <a:pPr>
              <a:lnSpc>
                <a:spcPct val="90000"/>
              </a:lnSpc>
            </a:pPr>
            <a:r>
              <a:rPr lang="de-DE" sz="2400"/>
              <a:t>Java-Programme werden üblicherweise nicht direkt in Maschinensprache übersetzt</a:t>
            </a:r>
          </a:p>
        </p:txBody>
      </p:sp>
      <p:sp>
        <p:nvSpPr>
          <p:cNvPr id="658436" name="Oval 4"/>
          <p:cNvSpPr>
            <a:spLocks noChangeArrowheads="1"/>
          </p:cNvSpPr>
          <p:nvPr/>
        </p:nvSpPr>
        <p:spPr bwMode="auto">
          <a:xfrm>
            <a:off x="903112" y="2340428"/>
            <a:ext cx="1905000" cy="914400"/>
          </a:xfrm>
          <a:prstGeom prst="ellipse">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Java-</a:t>
            </a:r>
          </a:p>
          <a:p>
            <a:pPr algn="ctr" eaLnBrk="0" hangingPunct="0"/>
            <a:r>
              <a:rPr lang="de-DE" sz="1800">
                <a:latin typeface="Tahoma" charset="0"/>
              </a:rPr>
              <a:t>Quellprogramm</a:t>
            </a:r>
            <a:endParaRPr lang="de-DE">
              <a:latin typeface="Tahoma" charset="0"/>
            </a:endParaRPr>
          </a:p>
        </p:txBody>
      </p:sp>
      <p:sp>
        <p:nvSpPr>
          <p:cNvPr id="658437" name="Rectangle 5"/>
          <p:cNvSpPr>
            <a:spLocks noChangeArrowheads="1"/>
          </p:cNvSpPr>
          <p:nvPr/>
        </p:nvSpPr>
        <p:spPr bwMode="auto">
          <a:xfrm>
            <a:off x="3313289" y="2416628"/>
            <a:ext cx="1752600" cy="838200"/>
          </a:xfrm>
          <a:prstGeom prst="rect">
            <a:avLst/>
          </a:prstGeom>
          <a:solidFill>
            <a:schemeClr val="accent3">
              <a:lumMod val="60000"/>
              <a:lumOff val="40000"/>
            </a:schemeClr>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Java Compiler</a:t>
            </a:r>
            <a:endParaRPr lang="de-DE">
              <a:latin typeface="Tahoma" charset="0"/>
            </a:endParaRPr>
          </a:p>
        </p:txBody>
      </p:sp>
      <p:sp>
        <p:nvSpPr>
          <p:cNvPr id="658438" name="Oval 6"/>
          <p:cNvSpPr>
            <a:spLocks noChangeArrowheads="1"/>
          </p:cNvSpPr>
          <p:nvPr/>
        </p:nvSpPr>
        <p:spPr bwMode="auto">
          <a:xfrm>
            <a:off x="5599289" y="2340428"/>
            <a:ext cx="1780822" cy="914400"/>
          </a:xfrm>
          <a:prstGeom prst="ellipse">
            <a:avLst/>
          </a:prstGeom>
          <a:solidFill>
            <a:schemeClr val="bg1"/>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Java-</a:t>
            </a:r>
          </a:p>
          <a:p>
            <a:pPr algn="ctr" eaLnBrk="0" hangingPunct="0"/>
            <a:r>
              <a:rPr lang="de-DE" sz="1800">
                <a:latin typeface="Tahoma" charset="0"/>
              </a:rPr>
              <a:t>Byte-Code</a:t>
            </a:r>
            <a:endParaRPr lang="de-DE">
              <a:latin typeface="Tahoma" charset="0"/>
            </a:endParaRPr>
          </a:p>
        </p:txBody>
      </p:sp>
      <p:sp>
        <p:nvSpPr>
          <p:cNvPr id="658439" name="Rectangle 7"/>
          <p:cNvSpPr>
            <a:spLocks noChangeArrowheads="1"/>
          </p:cNvSpPr>
          <p:nvPr/>
        </p:nvSpPr>
        <p:spPr bwMode="auto">
          <a:xfrm>
            <a:off x="5627512" y="3940628"/>
            <a:ext cx="1752600" cy="838200"/>
          </a:xfrm>
          <a:prstGeom prst="rect">
            <a:avLst/>
          </a:prstGeom>
          <a:solidFill>
            <a:schemeClr val="accent3">
              <a:lumMod val="60000"/>
              <a:lumOff val="40000"/>
            </a:schemeClr>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dirty="0">
                <a:latin typeface="Tahoma" charset="0"/>
              </a:rPr>
              <a:t>Java </a:t>
            </a:r>
          </a:p>
          <a:p>
            <a:pPr algn="ctr" eaLnBrk="0" hangingPunct="0"/>
            <a:r>
              <a:rPr lang="de-DE" sz="1800" dirty="0">
                <a:latin typeface="Tahoma" charset="0"/>
              </a:rPr>
              <a:t>Virtual </a:t>
            </a:r>
            <a:r>
              <a:rPr lang="de-DE" sz="1800" dirty="0" err="1">
                <a:latin typeface="Tahoma" charset="0"/>
              </a:rPr>
              <a:t>Machine</a:t>
            </a:r>
            <a:endParaRPr lang="de-DE" dirty="0">
              <a:latin typeface="Tahoma" charset="0"/>
            </a:endParaRPr>
          </a:p>
        </p:txBody>
      </p:sp>
      <p:sp>
        <p:nvSpPr>
          <p:cNvPr id="658440" name="AutoShape 8"/>
          <p:cNvSpPr>
            <a:spLocks noChangeArrowheads="1"/>
          </p:cNvSpPr>
          <p:nvPr/>
        </p:nvSpPr>
        <p:spPr bwMode="auto">
          <a:xfrm>
            <a:off x="5627512" y="5312228"/>
            <a:ext cx="1752600" cy="838200"/>
          </a:xfrm>
          <a:prstGeom prst="flowChartDocument">
            <a:avLst/>
          </a:prstGeom>
          <a:solidFill>
            <a:schemeClr val="bg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600">
                <a:latin typeface="Tahoma" charset="0"/>
              </a:rPr>
              <a:t>Ergebnisse</a:t>
            </a:r>
            <a:endParaRPr lang="de-DE">
              <a:latin typeface="Tahoma" charset="0"/>
            </a:endParaRPr>
          </a:p>
        </p:txBody>
      </p:sp>
      <p:sp>
        <p:nvSpPr>
          <p:cNvPr id="658441" name="AutoShape 9"/>
          <p:cNvSpPr>
            <a:spLocks noChangeArrowheads="1"/>
          </p:cNvSpPr>
          <p:nvPr/>
        </p:nvSpPr>
        <p:spPr bwMode="auto">
          <a:xfrm>
            <a:off x="2856089" y="2645228"/>
            <a:ext cx="381000" cy="304800"/>
          </a:xfrm>
          <a:prstGeom prst="rightArrow">
            <a:avLst>
              <a:gd name="adj1" fmla="val 50000"/>
              <a:gd name="adj2" fmla="val 35156"/>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8442" name="AutoShape 10"/>
          <p:cNvSpPr>
            <a:spLocks noChangeArrowheads="1"/>
          </p:cNvSpPr>
          <p:nvPr/>
        </p:nvSpPr>
        <p:spPr bwMode="auto">
          <a:xfrm>
            <a:off x="5142089" y="2645228"/>
            <a:ext cx="381000" cy="304800"/>
          </a:xfrm>
          <a:prstGeom prst="rightArrow">
            <a:avLst>
              <a:gd name="adj1" fmla="val 50000"/>
              <a:gd name="adj2" fmla="val 35156"/>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8443" name="AutoShape 11"/>
          <p:cNvSpPr>
            <a:spLocks noChangeArrowheads="1"/>
          </p:cNvSpPr>
          <p:nvPr/>
        </p:nvSpPr>
        <p:spPr bwMode="auto">
          <a:xfrm>
            <a:off x="6313311" y="3407228"/>
            <a:ext cx="304800" cy="381000"/>
          </a:xfrm>
          <a:prstGeom prst="downArrow">
            <a:avLst>
              <a:gd name="adj1" fmla="val 50000"/>
              <a:gd name="adj2" fmla="val 27778"/>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8444" name="AutoShape 12"/>
          <p:cNvSpPr>
            <a:spLocks noChangeArrowheads="1"/>
          </p:cNvSpPr>
          <p:nvPr/>
        </p:nvSpPr>
        <p:spPr bwMode="auto">
          <a:xfrm>
            <a:off x="6313311" y="4855028"/>
            <a:ext cx="304800" cy="381000"/>
          </a:xfrm>
          <a:prstGeom prst="downArrow">
            <a:avLst>
              <a:gd name="adj1" fmla="val 50000"/>
              <a:gd name="adj2" fmla="val 27778"/>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8445" name="Text Box 13"/>
          <p:cNvSpPr txBox="1">
            <a:spLocks noChangeArrowheads="1"/>
          </p:cNvSpPr>
          <p:nvPr/>
        </p:nvSpPr>
        <p:spPr bwMode="auto">
          <a:xfrm>
            <a:off x="3313289" y="2030866"/>
            <a:ext cx="1596912" cy="400110"/>
          </a:xfrm>
          <a:prstGeom prst="rect">
            <a:avLst/>
          </a:prstGeom>
          <a:noFill/>
          <a:ln w="9525">
            <a:noFill/>
            <a:miter lim="800000"/>
            <a:headEnd/>
            <a:tailEnd/>
          </a:ln>
          <a:effectLst/>
        </p:spPr>
        <p:txBody>
          <a:bodyPr wrap="none">
            <a:prstTxWarp prst="textNoShape">
              <a:avLst/>
            </a:prstTxWarp>
            <a:spAutoFit/>
          </a:bodyPr>
          <a:lstStyle/>
          <a:p>
            <a:pPr eaLnBrk="0" hangingPunct="0"/>
            <a:r>
              <a:rPr lang="de-DE" sz="2000">
                <a:latin typeface="Tahoma" charset="0"/>
              </a:rPr>
              <a:t>Übersetzung</a:t>
            </a:r>
          </a:p>
        </p:txBody>
      </p:sp>
      <p:sp>
        <p:nvSpPr>
          <p:cNvPr id="658446" name="Text Box 14"/>
          <p:cNvSpPr txBox="1">
            <a:spLocks noChangeArrowheads="1"/>
          </p:cNvSpPr>
          <p:nvPr/>
        </p:nvSpPr>
        <p:spPr bwMode="auto">
          <a:xfrm>
            <a:off x="7380111" y="4189866"/>
            <a:ext cx="1350498" cy="369332"/>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a:latin typeface="Tahoma" charset="0"/>
              </a:rPr>
              <a:t>Ausführung</a:t>
            </a:r>
          </a:p>
        </p:txBody>
      </p:sp>
      <p:sp>
        <p:nvSpPr>
          <p:cNvPr id="658447" name="Text Box 15"/>
          <p:cNvSpPr txBox="1">
            <a:spLocks noChangeArrowheads="1"/>
          </p:cNvSpPr>
          <p:nvPr/>
        </p:nvSpPr>
        <p:spPr bwMode="auto">
          <a:xfrm>
            <a:off x="649111" y="4169229"/>
            <a:ext cx="3962400" cy="1477328"/>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de-DE" sz="1800">
                <a:latin typeface="Tahoma" charset="0"/>
              </a:rPr>
              <a:t>Java-Byte-Code ist maschinenunabhängig und kann überall ausgeführt werden, wo eine JVM vorhanden ist, z.B. in einem Web-Browser </a:t>
            </a:r>
            <a:endParaRPr lang="de-DE">
              <a:latin typeface="Tahoma"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de-DE" smtClean="0"/>
              <a:t>Literale</a:t>
            </a:r>
            <a:endParaRPr lang="de-DE"/>
          </a:p>
        </p:txBody>
      </p:sp>
      <p:sp>
        <p:nvSpPr>
          <p:cNvPr id="770051" name="Rectangle 3"/>
          <p:cNvSpPr>
            <a:spLocks noGrp="1" noChangeArrowheads="1"/>
          </p:cNvSpPr>
          <p:nvPr>
            <p:ph idx="1"/>
          </p:nvPr>
        </p:nvSpPr>
        <p:spPr/>
        <p:txBody>
          <a:bodyPr/>
          <a:lstStyle/>
          <a:p>
            <a:r>
              <a:rPr lang="de-DE" dirty="0" smtClean="0"/>
              <a:t>Auch </a:t>
            </a:r>
            <a:r>
              <a:rPr lang="de-DE" dirty="0" err="1" smtClean="0"/>
              <a:t>Literalen</a:t>
            </a:r>
            <a:r>
              <a:rPr lang="de-DE" dirty="0" smtClean="0"/>
              <a:t> kann man den jeweiligen Typ ansehen:</a:t>
            </a:r>
          </a:p>
          <a:p>
            <a:pPr lvl="1"/>
            <a:r>
              <a:rPr lang="de-DE" dirty="0" smtClean="0">
                <a:latin typeface="Courier"/>
                <a:cs typeface="Courier"/>
              </a:rPr>
              <a:t>float:	3.14f	// f </a:t>
            </a:r>
            <a:r>
              <a:rPr lang="de-DE" dirty="0" err="1" smtClean="0">
                <a:latin typeface="Courier"/>
                <a:cs typeface="Courier"/>
              </a:rPr>
              <a:t>or</a:t>
            </a:r>
            <a:r>
              <a:rPr lang="de-DE" dirty="0" smtClean="0">
                <a:latin typeface="Courier"/>
                <a:cs typeface="Courier"/>
              </a:rPr>
              <a:t> F </a:t>
            </a:r>
            <a:r>
              <a:rPr lang="de-DE" dirty="0" err="1" smtClean="0">
                <a:latin typeface="Courier"/>
                <a:cs typeface="Courier"/>
              </a:rPr>
              <a:t>indicates</a:t>
            </a:r>
            <a:r>
              <a:rPr lang="de-DE" dirty="0" smtClean="0">
                <a:latin typeface="Courier"/>
                <a:cs typeface="Courier"/>
              </a:rPr>
              <a:t> float</a:t>
            </a:r>
          </a:p>
          <a:p>
            <a:pPr lvl="1"/>
            <a:r>
              <a:rPr lang="de-DE" dirty="0" err="1" smtClean="0">
                <a:latin typeface="Courier"/>
                <a:cs typeface="Courier"/>
              </a:rPr>
              <a:t>int</a:t>
            </a:r>
            <a:r>
              <a:rPr lang="de-DE" dirty="0" smtClean="0">
                <a:latin typeface="Courier"/>
                <a:cs typeface="Courier"/>
              </a:rPr>
              <a:t>:		139,</a:t>
            </a:r>
            <a:br>
              <a:rPr lang="de-DE" dirty="0" smtClean="0">
                <a:latin typeface="Courier"/>
                <a:cs typeface="Courier"/>
              </a:rPr>
            </a:br>
            <a:r>
              <a:rPr lang="de-DE" dirty="0" smtClean="0">
                <a:latin typeface="Courier"/>
                <a:cs typeface="Courier"/>
              </a:rPr>
              <a:t>			0xff		// 0x </a:t>
            </a:r>
            <a:r>
              <a:rPr lang="de-DE" dirty="0" err="1" smtClean="0">
                <a:latin typeface="Courier"/>
                <a:cs typeface="Courier"/>
              </a:rPr>
              <a:t>indicates</a:t>
            </a:r>
            <a:r>
              <a:rPr lang="de-DE" dirty="0" smtClean="0">
                <a:latin typeface="Courier"/>
                <a:cs typeface="Courier"/>
              </a:rPr>
              <a:t> </a:t>
            </a:r>
            <a:r>
              <a:rPr lang="de-DE" dirty="0" err="1" smtClean="0">
                <a:latin typeface="Courier"/>
                <a:cs typeface="Courier"/>
              </a:rPr>
              <a:t>hexadecimal</a:t>
            </a:r>
            <a:r>
              <a:rPr lang="de-DE" dirty="0" smtClean="0">
                <a:latin typeface="Courier"/>
                <a:cs typeface="Courier"/>
              </a:rPr>
              <a:t> </a:t>
            </a:r>
            <a:r>
              <a:rPr lang="de-DE" dirty="0" err="1" smtClean="0">
                <a:latin typeface="Courier"/>
                <a:cs typeface="Courier"/>
              </a:rPr>
              <a:t>number</a:t>
            </a:r>
            <a:endParaRPr lang="de-DE" dirty="0" smtClean="0">
              <a:latin typeface="Courier"/>
              <a:cs typeface="Courier"/>
            </a:endParaRPr>
          </a:p>
          <a:p>
            <a:pPr lvl="1"/>
            <a:r>
              <a:rPr lang="de-DE" dirty="0" smtClean="0">
                <a:latin typeface="Courier"/>
                <a:cs typeface="Courier"/>
              </a:rPr>
              <a:t>double:	1e-9d	// </a:t>
            </a:r>
            <a:r>
              <a:rPr lang="de-DE" dirty="0" err="1" smtClean="0">
                <a:latin typeface="Courier"/>
                <a:cs typeface="Courier"/>
              </a:rPr>
              <a:t>mantissa</a:t>
            </a:r>
            <a:r>
              <a:rPr lang="de-DE" dirty="0" smtClean="0">
                <a:latin typeface="Courier"/>
                <a:cs typeface="Courier"/>
              </a:rPr>
              <a:t> and </a:t>
            </a:r>
            <a:r>
              <a:rPr lang="de-DE" dirty="0" err="1" smtClean="0">
                <a:latin typeface="Courier"/>
                <a:cs typeface="Courier"/>
              </a:rPr>
              <a:t>decimal</a:t>
            </a:r>
            <a:r>
              <a:rPr lang="de-DE" dirty="0" smtClean="0">
                <a:latin typeface="Courier"/>
                <a:cs typeface="Courier"/>
              </a:rPr>
              <a:t> </a:t>
            </a:r>
            <a:r>
              <a:rPr lang="de-DE" dirty="0" err="1" smtClean="0">
                <a:latin typeface="Courier"/>
                <a:cs typeface="Courier"/>
              </a:rPr>
              <a:t>exponent</a:t>
            </a:r>
            <a:endParaRPr lang="de-DE" dirty="0" smtClean="0">
              <a:latin typeface="Courier"/>
              <a:cs typeface="Courier"/>
            </a:endParaRPr>
          </a:p>
          <a:p>
            <a:pPr lvl="1"/>
            <a:r>
              <a:rPr lang="de-DE" dirty="0" err="1" smtClean="0">
                <a:latin typeface="Courier"/>
                <a:cs typeface="Courier"/>
              </a:rPr>
              <a:t>long</a:t>
            </a:r>
            <a:r>
              <a:rPr lang="de-DE" dirty="0" smtClean="0">
                <a:latin typeface="Courier"/>
                <a:cs typeface="Courier"/>
              </a:rPr>
              <a:t>:	1234L		// L </a:t>
            </a:r>
            <a:r>
              <a:rPr lang="de-DE" dirty="0" err="1" smtClean="0">
                <a:latin typeface="Courier"/>
                <a:cs typeface="Courier"/>
              </a:rPr>
              <a:t>or</a:t>
            </a:r>
            <a:r>
              <a:rPr lang="de-DE" dirty="0" smtClean="0">
                <a:latin typeface="Courier"/>
                <a:cs typeface="Courier"/>
              </a:rPr>
              <a:t> l </a:t>
            </a:r>
            <a:r>
              <a:rPr lang="de-DE" dirty="0" err="1" smtClean="0">
                <a:latin typeface="Courier"/>
                <a:cs typeface="Courier"/>
              </a:rPr>
              <a:t>indicates</a:t>
            </a:r>
            <a:r>
              <a:rPr lang="de-DE" dirty="0" smtClean="0">
                <a:latin typeface="Courier"/>
                <a:cs typeface="Courier"/>
              </a:rPr>
              <a:t> </a:t>
            </a:r>
            <a:r>
              <a:rPr lang="de-DE" dirty="0" err="1" smtClean="0">
                <a:latin typeface="Courier"/>
                <a:cs typeface="Courier"/>
              </a:rPr>
              <a:t>long</a:t>
            </a:r>
            <a:endParaRPr lang="de-DE" dirty="0" smtClean="0">
              <a:latin typeface="Courier"/>
              <a:cs typeface="Courier"/>
            </a:endParaRPr>
          </a:p>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6" name="AutoShape 4"/>
          <p:cNvSpPr>
            <a:spLocks/>
          </p:cNvSpPr>
          <p:nvPr/>
        </p:nvSpPr>
        <p:spPr bwMode="auto">
          <a:xfrm>
            <a:off x="6191955" y="2484438"/>
            <a:ext cx="186267" cy="754062"/>
          </a:xfrm>
          <a:prstGeom prst="rightBrace">
            <a:avLst>
              <a:gd name="adj1" fmla="val 29987"/>
              <a:gd name="adj2" fmla="val 50000"/>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760837" name="AutoShape 5"/>
          <p:cNvSpPr>
            <a:spLocks/>
          </p:cNvSpPr>
          <p:nvPr/>
        </p:nvSpPr>
        <p:spPr bwMode="auto">
          <a:xfrm>
            <a:off x="6169378" y="3360738"/>
            <a:ext cx="218723" cy="1441450"/>
          </a:xfrm>
          <a:prstGeom prst="rightBrace">
            <a:avLst>
              <a:gd name="adj1" fmla="val 23025"/>
              <a:gd name="adj2" fmla="val 54958"/>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760838" name="AutoShape 6"/>
          <p:cNvSpPr>
            <a:spLocks/>
          </p:cNvSpPr>
          <p:nvPr/>
        </p:nvSpPr>
        <p:spPr bwMode="auto">
          <a:xfrm>
            <a:off x="6191955" y="4914901"/>
            <a:ext cx="146756" cy="360363"/>
          </a:xfrm>
          <a:prstGeom prst="rightBrace">
            <a:avLst>
              <a:gd name="adj1" fmla="val 18189"/>
              <a:gd name="adj2" fmla="val 50000"/>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760839" name="Text Box 7"/>
          <p:cNvSpPr txBox="1">
            <a:spLocks noChangeArrowheads="1"/>
          </p:cNvSpPr>
          <p:nvPr/>
        </p:nvSpPr>
        <p:spPr bwMode="auto">
          <a:xfrm>
            <a:off x="7540978" y="1897063"/>
            <a:ext cx="1064587" cy="400110"/>
          </a:xfrm>
          <a:prstGeom prst="rect">
            <a:avLst/>
          </a:prstGeom>
          <a:noFill/>
          <a:ln w="9525">
            <a:noFill/>
            <a:miter lim="800000"/>
            <a:headEnd/>
            <a:tailEnd/>
          </a:ln>
          <a:effectLst/>
        </p:spPr>
        <p:txBody>
          <a:bodyPr wrap="none">
            <a:prstTxWarp prst="textNoShape">
              <a:avLst/>
            </a:prstTxWarp>
            <a:spAutoFit/>
          </a:bodyPr>
          <a:lstStyle/>
          <a:p>
            <a:r>
              <a:rPr lang="de-DE" sz="2000">
                <a:latin typeface="Tahoma" charset="0"/>
              </a:rPr>
              <a:t>Vorrang</a:t>
            </a:r>
          </a:p>
        </p:txBody>
      </p:sp>
      <p:sp>
        <p:nvSpPr>
          <p:cNvPr id="760840" name="Line 8"/>
          <p:cNvSpPr>
            <a:spLocks noChangeShapeType="1"/>
          </p:cNvSpPr>
          <p:nvPr/>
        </p:nvSpPr>
        <p:spPr bwMode="auto">
          <a:xfrm>
            <a:off x="8065911" y="2484438"/>
            <a:ext cx="0" cy="2709862"/>
          </a:xfrm>
          <a:prstGeom prst="line">
            <a:avLst/>
          </a:prstGeom>
          <a:noFill/>
          <a:ln w="9525">
            <a:solidFill>
              <a:schemeClr val="tx1"/>
            </a:solidFill>
            <a:round/>
            <a:headEnd/>
            <a:tailEnd type="triangle" w="med" len="med"/>
          </a:ln>
          <a:effectLst/>
        </p:spPr>
        <p:txBody>
          <a:bodyPr wrap="none">
            <a:prstTxWarp prst="textNoShape">
              <a:avLst/>
            </a:prstTxWarp>
          </a:bodyPr>
          <a:lstStyle/>
          <a:p>
            <a:endParaRPr lang="en-US"/>
          </a:p>
        </p:txBody>
      </p:sp>
      <p:sp>
        <p:nvSpPr>
          <p:cNvPr id="760841" name="Rectangle 9"/>
          <p:cNvSpPr>
            <a:spLocks noGrp="1" noChangeArrowheads="1"/>
          </p:cNvSpPr>
          <p:nvPr>
            <p:ph type="title"/>
          </p:nvPr>
        </p:nvSpPr>
        <p:spPr/>
        <p:txBody>
          <a:bodyPr/>
          <a:lstStyle/>
          <a:p>
            <a:r>
              <a:rPr lang="de-DE"/>
              <a:t>Operatoren</a:t>
            </a:r>
          </a:p>
        </p:txBody>
      </p:sp>
      <p:sp>
        <p:nvSpPr>
          <p:cNvPr id="760842" name="Rectangle 10"/>
          <p:cNvSpPr>
            <a:spLocks noGrp="1" noChangeArrowheads="1"/>
          </p:cNvSpPr>
          <p:nvPr>
            <p:ph idx="1"/>
          </p:nvPr>
        </p:nvSpPr>
        <p:spPr>
          <a:xfrm>
            <a:off x="505178" y="1981200"/>
            <a:ext cx="5600700" cy="4267200"/>
          </a:xfrm>
        </p:spPr>
        <p:txBody>
          <a:bodyPr/>
          <a:lstStyle/>
          <a:p>
            <a:r>
              <a:rPr lang="de-DE" sz="2400"/>
              <a:t>Operatoren:</a:t>
            </a:r>
          </a:p>
          <a:p>
            <a:r>
              <a:rPr lang="de-DE" sz="2400"/>
              <a:t>+		Addition</a:t>
            </a:r>
          </a:p>
          <a:p>
            <a:r>
              <a:rPr lang="de-DE" sz="2400"/>
              <a:t>-		Subtraktion</a:t>
            </a:r>
          </a:p>
          <a:p>
            <a:r>
              <a:rPr lang="de-DE" sz="2400"/>
              <a:t>*		Multiplikation</a:t>
            </a:r>
          </a:p>
          <a:p>
            <a:r>
              <a:rPr lang="de-DE" sz="2400"/>
              <a:t>/		Division</a:t>
            </a:r>
          </a:p>
          <a:p>
            <a:r>
              <a:rPr lang="de-DE" sz="2400"/>
              <a:t>%		Modulo-Operator</a:t>
            </a:r>
          </a:p>
          <a:p>
            <a:r>
              <a:rPr lang="de-DE" sz="2400"/>
              <a:t>-		Vorzeicheninvertierung (unär)</a:t>
            </a:r>
          </a:p>
          <a:p>
            <a:endParaRPr lang="de-DE" sz="2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9" name="Rectangle 1031"/>
          <p:cNvSpPr>
            <a:spLocks noGrp="1" noChangeArrowheads="1"/>
          </p:cNvSpPr>
          <p:nvPr>
            <p:ph type="title"/>
          </p:nvPr>
        </p:nvSpPr>
        <p:spPr/>
        <p:txBody>
          <a:bodyPr/>
          <a:lstStyle/>
          <a:p>
            <a:r>
              <a:rPr lang="de-DE" smtClean="0"/>
              <a:t>Operatoren</a:t>
            </a:r>
            <a:endParaRPr lang="de-DE"/>
          </a:p>
        </p:txBody>
      </p:sp>
      <p:sp>
        <p:nvSpPr>
          <p:cNvPr id="771080" name="Rectangle 1032"/>
          <p:cNvSpPr>
            <a:spLocks noGrp="1" noChangeArrowheads="1"/>
          </p:cNvSpPr>
          <p:nvPr>
            <p:ph idx="1"/>
          </p:nvPr>
        </p:nvSpPr>
        <p:spPr/>
        <p:txBody>
          <a:bodyPr/>
          <a:lstStyle/>
          <a:p>
            <a:r>
              <a:rPr lang="de-DE" smtClean="0"/>
              <a:t>Signaturen: (Welche Typen hat der Operator als Ein- und Ausgabe)</a:t>
            </a:r>
          </a:p>
          <a:p>
            <a:r>
              <a:rPr lang="de-DE" smtClean="0"/>
              <a:t>int x int -&gt; int			</a:t>
            </a:r>
          </a:p>
          <a:p>
            <a:r>
              <a:rPr lang="de-DE" smtClean="0"/>
              <a:t>long x long -&gt; long</a:t>
            </a:r>
          </a:p>
          <a:p>
            <a:r>
              <a:rPr lang="de-DE" smtClean="0"/>
              <a:t>float x float -&gt; float</a:t>
            </a:r>
          </a:p>
          <a:p>
            <a:r>
              <a:rPr lang="de-DE" smtClean="0"/>
              <a:t>double x double -&gt; double</a:t>
            </a:r>
          </a:p>
          <a:p>
            <a:endParaRPr lang="de-DE" smtClean="0"/>
          </a:p>
          <a:p>
            <a:r>
              <a:rPr lang="de-DE" smtClean="0"/>
              <a:t>Bei den Standardoperationen auf primitiven Typen sind die Signaturen vorgegeben. S</a:t>
            </a:r>
            <a:r>
              <a:rPr lang="en-US" smtClean="0"/>
              <a:t>i</a:t>
            </a:r>
            <a:r>
              <a:rPr lang="de-DE" smtClean="0"/>
              <a:t>e müssen nicht explizit vereinbart werden. </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7" name="Rectangle 1035"/>
          <p:cNvSpPr>
            <a:spLocks noGrp="1" noChangeArrowheads="1"/>
          </p:cNvSpPr>
          <p:nvPr>
            <p:ph type="title"/>
          </p:nvPr>
        </p:nvSpPr>
        <p:spPr/>
        <p:txBody>
          <a:bodyPr/>
          <a:lstStyle/>
          <a:p>
            <a:r>
              <a:rPr lang="de-DE"/>
              <a:t>Zuweisung (assignment)</a:t>
            </a:r>
          </a:p>
        </p:txBody>
      </p:sp>
      <p:sp>
        <p:nvSpPr>
          <p:cNvPr id="782348" name="Rectangle 1036"/>
          <p:cNvSpPr>
            <a:spLocks noGrp="1" noChangeArrowheads="1"/>
          </p:cNvSpPr>
          <p:nvPr>
            <p:ph idx="1"/>
          </p:nvPr>
        </p:nvSpPr>
        <p:spPr/>
        <p:txBody>
          <a:bodyPr/>
          <a:lstStyle/>
          <a:p>
            <a:r>
              <a:rPr lang="de-DE"/>
              <a:t>In einer Zuweisung wird einer Variablen ein Wert zugewiesen.</a:t>
            </a:r>
          </a:p>
          <a:p>
            <a:r>
              <a:rPr lang="de-DE"/>
              <a:t>Beispiel: x= 3+y;</a:t>
            </a:r>
          </a:p>
          <a:p>
            <a:r>
              <a:rPr lang="de-DE"/>
              <a:t>Allgemeine Form:</a:t>
            </a:r>
          </a:p>
          <a:p>
            <a:pPr lvl="1"/>
            <a:r>
              <a:rPr lang="de-DE"/>
              <a:t>&lt;assignment&gt; ::= &lt;variable&gt; = &lt;expression&gt;</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362" name="Group 1026"/>
          <p:cNvGrpSpPr>
            <a:grpSpLocks/>
          </p:cNvGrpSpPr>
          <p:nvPr/>
        </p:nvGrpSpPr>
        <p:grpSpPr bwMode="auto">
          <a:xfrm>
            <a:off x="4343400" y="4254500"/>
            <a:ext cx="3886200" cy="381000"/>
            <a:chOff x="2736" y="2016"/>
            <a:chExt cx="2448" cy="288"/>
          </a:xfrm>
        </p:grpSpPr>
        <p:sp>
          <p:nvSpPr>
            <p:cNvPr id="783363" name="Rectangle 1027"/>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3364" name="Text Box 1028"/>
            <p:cNvSpPr txBox="1">
              <a:spLocks noChangeArrowheads="1"/>
            </p:cNvSpPr>
            <p:nvPr/>
          </p:nvSpPr>
          <p:spPr bwMode="auto">
            <a:xfrm>
              <a:off x="2736" y="2016"/>
              <a:ext cx="64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3365" name="Group 1029"/>
          <p:cNvGrpSpPr>
            <a:grpSpLocks/>
          </p:cNvGrpSpPr>
          <p:nvPr/>
        </p:nvGrpSpPr>
        <p:grpSpPr bwMode="auto">
          <a:xfrm>
            <a:off x="4343400" y="4686300"/>
            <a:ext cx="3886200" cy="381000"/>
            <a:chOff x="2736" y="2016"/>
            <a:chExt cx="2448" cy="288"/>
          </a:xfrm>
        </p:grpSpPr>
        <p:sp>
          <p:nvSpPr>
            <p:cNvPr id="783366" name="Rectangle 1030"/>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3367" name="Text Box 1031"/>
            <p:cNvSpPr txBox="1">
              <a:spLocks noChangeArrowheads="1"/>
            </p:cNvSpPr>
            <p:nvPr/>
          </p:nvSpPr>
          <p:spPr bwMode="auto">
            <a:xfrm>
              <a:off x="2736" y="2016"/>
              <a:ext cx="64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3368" name="Group 1032"/>
          <p:cNvGrpSpPr>
            <a:grpSpLocks/>
          </p:cNvGrpSpPr>
          <p:nvPr/>
        </p:nvGrpSpPr>
        <p:grpSpPr bwMode="auto">
          <a:xfrm>
            <a:off x="4343400" y="5118100"/>
            <a:ext cx="3886200" cy="381000"/>
            <a:chOff x="2736" y="2016"/>
            <a:chExt cx="2448" cy="288"/>
          </a:xfrm>
        </p:grpSpPr>
        <p:sp>
          <p:nvSpPr>
            <p:cNvPr id="783369" name="Rectangle 1033"/>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3370" name="Text Box 1034"/>
            <p:cNvSpPr txBox="1">
              <a:spLocks noChangeArrowheads="1"/>
            </p:cNvSpPr>
            <p:nvPr/>
          </p:nvSpPr>
          <p:spPr bwMode="auto">
            <a:xfrm>
              <a:off x="2736" y="2016"/>
              <a:ext cx="64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3371" name="Group 1035"/>
          <p:cNvGrpSpPr>
            <a:grpSpLocks/>
          </p:cNvGrpSpPr>
          <p:nvPr/>
        </p:nvGrpSpPr>
        <p:grpSpPr bwMode="auto">
          <a:xfrm>
            <a:off x="4343400" y="5549900"/>
            <a:ext cx="3886200" cy="381000"/>
            <a:chOff x="2736" y="2016"/>
            <a:chExt cx="2448" cy="288"/>
          </a:xfrm>
        </p:grpSpPr>
        <p:sp>
          <p:nvSpPr>
            <p:cNvPr id="783372" name="Rectangle 1036"/>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3373" name="Text Box 1037"/>
            <p:cNvSpPr txBox="1">
              <a:spLocks noChangeArrowheads="1"/>
            </p:cNvSpPr>
            <p:nvPr/>
          </p:nvSpPr>
          <p:spPr bwMode="auto">
            <a:xfrm>
              <a:off x="2736" y="2016"/>
              <a:ext cx="64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3374" name="Group 1038"/>
          <p:cNvGrpSpPr>
            <a:grpSpLocks/>
          </p:cNvGrpSpPr>
          <p:nvPr/>
        </p:nvGrpSpPr>
        <p:grpSpPr bwMode="auto">
          <a:xfrm>
            <a:off x="4343400" y="3822700"/>
            <a:ext cx="3886200" cy="381000"/>
            <a:chOff x="2736" y="2016"/>
            <a:chExt cx="2448" cy="288"/>
          </a:xfrm>
        </p:grpSpPr>
        <p:sp>
          <p:nvSpPr>
            <p:cNvPr id="783375" name="Rectangle 1039"/>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3376" name="Text Box 1040"/>
            <p:cNvSpPr txBox="1">
              <a:spLocks noChangeArrowheads="1"/>
            </p:cNvSpPr>
            <p:nvPr/>
          </p:nvSpPr>
          <p:spPr bwMode="auto">
            <a:xfrm>
              <a:off x="2736" y="2016"/>
              <a:ext cx="64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sp>
        <p:nvSpPr>
          <p:cNvPr id="783379" name="Rectangle 1043"/>
          <p:cNvSpPr>
            <a:spLocks noChangeArrowheads="1"/>
          </p:cNvSpPr>
          <p:nvPr/>
        </p:nvSpPr>
        <p:spPr bwMode="auto">
          <a:xfrm>
            <a:off x="5867400" y="38989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83380" name="Text Box 1044"/>
          <p:cNvSpPr txBox="1">
            <a:spLocks noChangeArrowheads="1"/>
          </p:cNvSpPr>
          <p:nvPr/>
        </p:nvSpPr>
        <p:spPr bwMode="auto">
          <a:xfrm>
            <a:off x="5486400" y="37750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3381" name="Rectangle 1045"/>
          <p:cNvSpPr>
            <a:spLocks noChangeArrowheads="1"/>
          </p:cNvSpPr>
          <p:nvPr/>
        </p:nvSpPr>
        <p:spPr bwMode="auto">
          <a:xfrm>
            <a:off x="5867400" y="43307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3382" name="Text Box 1046"/>
          <p:cNvSpPr txBox="1">
            <a:spLocks noChangeArrowheads="1"/>
          </p:cNvSpPr>
          <p:nvPr/>
        </p:nvSpPr>
        <p:spPr bwMode="auto">
          <a:xfrm>
            <a:off x="5486400" y="42068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3383" name="Rectangle 1047"/>
          <p:cNvSpPr>
            <a:spLocks noChangeArrowheads="1"/>
          </p:cNvSpPr>
          <p:nvPr/>
        </p:nvSpPr>
        <p:spPr bwMode="auto">
          <a:xfrm>
            <a:off x="7315200" y="47625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83384" name="Text Box 1048"/>
          <p:cNvSpPr txBox="1">
            <a:spLocks noChangeArrowheads="1"/>
          </p:cNvSpPr>
          <p:nvPr/>
        </p:nvSpPr>
        <p:spPr bwMode="auto">
          <a:xfrm>
            <a:off x="6934200" y="46386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3385" name="Rectangle 1049"/>
          <p:cNvSpPr>
            <a:spLocks noChangeArrowheads="1"/>
          </p:cNvSpPr>
          <p:nvPr/>
        </p:nvSpPr>
        <p:spPr bwMode="auto">
          <a:xfrm>
            <a:off x="5867400" y="47625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3386" name="Text Box 1050"/>
          <p:cNvSpPr txBox="1">
            <a:spLocks noChangeArrowheads="1"/>
          </p:cNvSpPr>
          <p:nvPr/>
        </p:nvSpPr>
        <p:spPr bwMode="auto">
          <a:xfrm>
            <a:off x="5486400" y="46386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3387" name="Rectangle 1051"/>
          <p:cNvSpPr>
            <a:spLocks noChangeArrowheads="1"/>
          </p:cNvSpPr>
          <p:nvPr/>
        </p:nvSpPr>
        <p:spPr bwMode="auto">
          <a:xfrm>
            <a:off x="7315200" y="51943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2</a:t>
            </a:r>
          </a:p>
        </p:txBody>
      </p:sp>
      <p:sp>
        <p:nvSpPr>
          <p:cNvPr id="783388" name="Text Box 1052"/>
          <p:cNvSpPr txBox="1">
            <a:spLocks noChangeArrowheads="1"/>
          </p:cNvSpPr>
          <p:nvPr/>
        </p:nvSpPr>
        <p:spPr bwMode="auto">
          <a:xfrm>
            <a:off x="6934200" y="50704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3389" name="Rectangle 1053"/>
          <p:cNvSpPr>
            <a:spLocks noChangeArrowheads="1"/>
          </p:cNvSpPr>
          <p:nvPr/>
        </p:nvSpPr>
        <p:spPr bwMode="auto">
          <a:xfrm>
            <a:off x="5867400" y="51943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3390" name="Text Box 1054"/>
          <p:cNvSpPr txBox="1">
            <a:spLocks noChangeArrowheads="1"/>
          </p:cNvSpPr>
          <p:nvPr/>
        </p:nvSpPr>
        <p:spPr bwMode="auto">
          <a:xfrm>
            <a:off x="5486400" y="50704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3391" name="Rectangle 1055"/>
          <p:cNvSpPr>
            <a:spLocks noChangeArrowheads="1"/>
          </p:cNvSpPr>
          <p:nvPr/>
        </p:nvSpPr>
        <p:spPr bwMode="auto">
          <a:xfrm>
            <a:off x="7315200" y="56261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19</a:t>
            </a:r>
          </a:p>
        </p:txBody>
      </p:sp>
      <p:sp>
        <p:nvSpPr>
          <p:cNvPr id="783392" name="Text Box 1056"/>
          <p:cNvSpPr txBox="1">
            <a:spLocks noChangeArrowheads="1"/>
          </p:cNvSpPr>
          <p:nvPr/>
        </p:nvSpPr>
        <p:spPr bwMode="auto">
          <a:xfrm>
            <a:off x="6934200" y="55022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3393" name="Rectangle 1057"/>
          <p:cNvSpPr>
            <a:spLocks noChangeArrowheads="1"/>
          </p:cNvSpPr>
          <p:nvPr/>
        </p:nvSpPr>
        <p:spPr bwMode="auto">
          <a:xfrm>
            <a:off x="5867400" y="5626100"/>
            <a:ext cx="609600" cy="2286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3394" name="Text Box 1058"/>
          <p:cNvSpPr txBox="1">
            <a:spLocks noChangeArrowheads="1"/>
          </p:cNvSpPr>
          <p:nvPr/>
        </p:nvSpPr>
        <p:spPr bwMode="auto">
          <a:xfrm>
            <a:off x="5486400" y="5502276"/>
            <a:ext cx="324128" cy="369332"/>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3399" name="Rectangle 1063"/>
          <p:cNvSpPr>
            <a:spLocks noGrp="1" noChangeArrowheads="1"/>
          </p:cNvSpPr>
          <p:nvPr>
            <p:ph type="title"/>
          </p:nvPr>
        </p:nvSpPr>
        <p:spPr/>
        <p:txBody>
          <a:bodyPr/>
          <a:lstStyle/>
          <a:p>
            <a:r>
              <a:rPr lang="de-DE" smtClean="0"/>
              <a:t>Zuweisung</a:t>
            </a:r>
            <a:endParaRPr lang="de-DE"/>
          </a:p>
        </p:txBody>
      </p:sp>
      <p:sp>
        <p:nvSpPr>
          <p:cNvPr id="783400" name="Rectangle 1064"/>
          <p:cNvSpPr>
            <a:spLocks noGrp="1" noChangeArrowheads="1"/>
          </p:cNvSpPr>
          <p:nvPr>
            <p:ph idx="1"/>
          </p:nvPr>
        </p:nvSpPr>
        <p:spPr/>
        <p:txBody>
          <a:bodyPr/>
          <a:lstStyle/>
          <a:p>
            <a:r>
              <a:rPr lang="de-DE" dirty="0" smtClean="0"/>
              <a:t>Die Zuweisung besteht </a:t>
            </a:r>
          </a:p>
          <a:p>
            <a:pPr marL="914400" lvl="1" indent="-457200">
              <a:buFont typeface="+mj-lt"/>
              <a:buAutoNum type="arabicPeriod"/>
            </a:pPr>
            <a:r>
              <a:rPr lang="de-DE" dirty="0" smtClean="0"/>
              <a:t>aus der Auswertung der rechten Seite</a:t>
            </a:r>
          </a:p>
          <a:p>
            <a:pPr marL="914400" lvl="1" indent="-457200">
              <a:buFont typeface="+mj-lt"/>
              <a:buAutoNum type="arabicPeriod"/>
            </a:pPr>
            <a:r>
              <a:rPr lang="de-DE" dirty="0" smtClean="0"/>
              <a:t>aus der Speicherung des Ergebnisses der Auswertung in der Variablen der linken Seite</a:t>
            </a:r>
          </a:p>
          <a:p>
            <a:r>
              <a:rPr lang="de-DE" dirty="0" smtClean="0"/>
              <a:t>Beispiel</a:t>
            </a:r>
          </a:p>
          <a:p>
            <a:pPr marL="914400" lvl="1" indent="-457200">
              <a:buFont typeface="+mj-lt"/>
              <a:buAutoNum type="arabicPeriod"/>
            </a:pPr>
            <a:r>
              <a:rPr lang="de-DE" dirty="0" err="1" smtClean="0">
                <a:latin typeface="Courier"/>
                <a:cs typeface="Courier"/>
              </a:rPr>
              <a:t>int</a:t>
            </a:r>
            <a:r>
              <a:rPr lang="de-DE" dirty="0" smtClean="0">
                <a:latin typeface="Courier"/>
                <a:cs typeface="Courier"/>
              </a:rPr>
              <a:t> x;</a:t>
            </a:r>
          </a:p>
          <a:p>
            <a:pPr marL="914400" lvl="1" indent="-457200">
              <a:buFont typeface="+mj-lt"/>
              <a:buAutoNum type="arabicPeriod"/>
            </a:pPr>
            <a:r>
              <a:rPr lang="de-DE" dirty="0" smtClean="0">
                <a:latin typeface="Courier"/>
                <a:cs typeface="Courier"/>
              </a:rPr>
              <a:t>x = 5;</a:t>
            </a:r>
          </a:p>
          <a:p>
            <a:pPr marL="914400" lvl="1" indent="-457200">
              <a:buFont typeface="+mj-lt"/>
              <a:buAutoNum type="arabicPeriod"/>
            </a:pPr>
            <a:r>
              <a:rPr lang="de-DE" dirty="0" err="1" smtClean="0">
                <a:latin typeface="Courier"/>
                <a:cs typeface="Courier"/>
              </a:rPr>
              <a:t>int</a:t>
            </a:r>
            <a:r>
              <a:rPr lang="de-DE" dirty="0" smtClean="0">
                <a:latin typeface="Courier"/>
                <a:cs typeface="Courier"/>
              </a:rPr>
              <a:t> y;</a:t>
            </a:r>
          </a:p>
          <a:p>
            <a:pPr marL="914400" lvl="1" indent="-457200">
              <a:buFont typeface="+mj-lt"/>
              <a:buAutoNum type="arabicPeriod"/>
            </a:pPr>
            <a:r>
              <a:rPr lang="de-DE" dirty="0" smtClean="0">
                <a:latin typeface="Courier"/>
                <a:cs typeface="Courier"/>
              </a:rPr>
              <a:t>y = 10–4*2;</a:t>
            </a:r>
          </a:p>
          <a:p>
            <a:pPr marL="914400" lvl="1" indent="-457200">
              <a:buFont typeface="+mj-lt"/>
              <a:buAutoNum type="arabicPeriod"/>
            </a:pPr>
            <a:r>
              <a:rPr lang="de-DE" dirty="0" smtClean="0">
                <a:latin typeface="Courier"/>
                <a:cs typeface="Courier"/>
              </a:rPr>
              <a:t>y = x+2*(x+y);</a:t>
            </a:r>
            <a:endParaRPr lang="de-DE" dirty="0">
              <a:latin typeface="Courier"/>
              <a:cs typeface="Courie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de-DE"/>
              <a:t>Code</a:t>
            </a:r>
          </a:p>
        </p:txBody>
      </p:sp>
      <p:sp>
        <p:nvSpPr>
          <p:cNvPr id="815107" name="Rectangle 3"/>
          <p:cNvSpPr>
            <a:spLocks noGrp="1" noChangeArrowheads="1"/>
          </p:cNvSpPr>
          <p:nvPr>
            <p:ph idx="1"/>
          </p:nvPr>
        </p:nvSpPr>
        <p:spPr/>
        <p:txBody>
          <a:bodyPr/>
          <a:lstStyle/>
          <a:p>
            <a:pPr marL="533400" indent="-533400">
              <a:lnSpc>
                <a:spcPct val="90000"/>
              </a:lnSpc>
              <a:buFont typeface="Times" charset="0"/>
              <a:buAutoNum type="arabicPeriod"/>
            </a:pPr>
            <a:r>
              <a:rPr lang="de-DE" sz="2400">
                <a:latin typeface="Courier New" charset="0"/>
              </a:rPr>
              <a:t>class Point {</a:t>
            </a:r>
          </a:p>
          <a:p>
            <a:pPr marL="533400" indent="-533400">
              <a:lnSpc>
                <a:spcPct val="90000"/>
              </a:lnSpc>
              <a:buFont typeface="Times" charset="0"/>
              <a:buAutoNum type="arabicPeriod"/>
            </a:pPr>
            <a:r>
              <a:rPr lang="de-DE" sz="2400">
                <a:latin typeface="Courier New" charset="0"/>
              </a:rPr>
              <a:t>   float x;</a:t>
            </a:r>
          </a:p>
          <a:p>
            <a:pPr marL="533400" indent="-533400">
              <a:lnSpc>
                <a:spcPct val="90000"/>
              </a:lnSpc>
              <a:buFont typeface="Times" charset="0"/>
              <a:buAutoNum type="arabicPeriod"/>
            </a:pPr>
            <a:r>
              <a:rPr lang="de-DE" sz="2400">
                <a:latin typeface="Courier New" charset="0"/>
              </a:rPr>
              <a:t>   float y;</a:t>
            </a:r>
          </a:p>
          <a:p>
            <a:pPr marL="533400" indent="-533400">
              <a:lnSpc>
                <a:spcPct val="90000"/>
              </a:lnSpc>
              <a:buFont typeface="Times" charset="0"/>
              <a:buAutoNum type="arabicPeriod"/>
            </a:pPr>
            <a:endParaRPr lang="de-DE" sz="2400">
              <a:latin typeface="Courier New" charset="0"/>
            </a:endParaRPr>
          </a:p>
          <a:p>
            <a:pPr marL="533400" indent="-533400">
              <a:lnSpc>
                <a:spcPct val="90000"/>
              </a:lnSpc>
              <a:buFont typeface="Times" charset="0"/>
              <a:buAutoNum type="arabicPeriod"/>
            </a:pPr>
            <a:r>
              <a:rPr lang="de-DE" sz="2400">
                <a:latin typeface="Courier New" charset="0"/>
              </a:rPr>
              <a:t>   void scaleByTwo() {</a:t>
            </a:r>
          </a:p>
          <a:p>
            <a:pPr marL="533400" indent="-533400">
              <a:lnSpc>
                <a:spcPct val="90000"/>
              </a:lnSpc>
              <a:buFont typeface="Times" charset="0"/>
              <a:buAutoNum type="arabicPeriod"/>
            </a:pPr>
            <a:r>
              <a:rPr lang="de-DE" sz="2400">
                <a:latin typeface="Courier New" charset="0"/>
              </a:rPr>
              <a:t>      x = 2.0f * x;</a:t>
            </a:r>
          </a:p>
          <a:p>
            <a:pPr marL="533400" indent="-533400">
              <a:lnSpc>
                <a:spcPct val="90000"/>
              </a:lnSpc>
              <a:buFont typeface="Times" charset="0"/>
              <a:buAutoNum type="arabicPeriod"/>
            </a:pPr>
            <a:r>
              <a:rPr lang="de-DE" sz="2400">
                <a:latin typeface="Courier New" charset="0"/>
              </a:rPr>
              <a:t>      y = 2.0f * y;</a:t>
            </a:r>
          </a:p>
          <a:p>
            <a:pPr marL="533400" indent="-533400">
              <a:lnSpc>
                <a:spcPct val="90000"/>
              </a:lnSpc>
              <a:buFont typeface="Times" charset="0"/>
              <a:buAutoNum type="arabicPeriod"/>
            </a:pPr>
            <a:r>
              <a:rPr lang="de-DE" sz="2400">
                <a:latin typeface="Courier New" charset="0"/>
              </a:rPr>
              <a:t>   }</a:t>
            </a:r>
          </a:p>
          <a:p>
            <a:pPr marL="533400" indent="-533400">
              <a:lnSpc>
                <a:spcPct val="90000"/>
              </a:lnSpc>
              <a:buFont typeface="Times" charset="0"/>
              <a:buAutoNum type="arabicPeriod"/>
            </a:pPr>
            <a:r>
              <a:rPr lang="de-DE" sz="2400">
                <a:latin typeface="Courier New" charset="0"/>
              </a:rPr>
              <a:t>}</a:t>
            </a:r>
          </a:p>
          <a:p>
            <a:pPr marL="533400" indent="-533400">
              <a:lnSpc>
                <a:spcPct val="90000"/>
              </a:lnSpc>
            </a:pPr>
            <a:endParaRPr lang="de-DE" sz="2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Rectangle 1028"/>
          <p:cNvSpPr>
            <a:spLocks noGrp="1" noChangeArrowheads="1"/>
          </p:cNvSpPr>
          <p:nvPr>
            <p:ph type="title"/>
          </p:nvPr>
        </p:nvSpPr>
        <p:spPr/>
        <p:txBody>
          <a:bodyPr/>
          <a:lstStyle/>
          <a:p>
            <a:r>
              <a:rPr lang="de-DE" smtClean="0"/>
              <a:t>Zuweisung: Merke</a:t>
            </a:r>
            <a:endParaRPr lang="de-DE"/>
          </a:p>
        </p:txBody>
      </p:sp>
      <p:sp>
        <p:nvSpPr>
          <p:cNvPr id="784389" name="Rectangle 1029"/>
          <p:cNvSpPr>
            <a:spLocks noGrp="1" noChangeArrowheads="1"/>
          </p:cNvSpPr>
          <p:nvPr>
            <p:ph idx="1"/>
          </p:nvPr>
        </p:nvSpPr>
        <p:spPr/>
        <p:txBody>
          <a:bodyPr/>
          <a:lstStyle/>
          <a:p>
            <a:r>
              <a:rPr lang="de-DE" dirty="0" smtClean="0"/>
              <a:t>Das Zeichen „=“ ist kein Gleichheitszeichen, sondern der Zuweisungsoperator.</a:t>
            </a:r>
          </a:p>
          <a:p>
            <a:pPr lvl="1"/>
            <a:r>
              <a:rPr lang="de-DE" dirty="0" smtClean="0"/>
              <a:t>x = 5 	bedeutet: „x wird der Wert 5 zugewiesen“</a:t>
            </a:r>
          </a:p>
          <a:p>
            <a:pPr lvl="1"/>
            <a:r>
              <a:rPr lang="de-DE" dirty="0" smtClean="0"/>
              <a:t>x = x+1  	bedeutet: „x wird um 1 erhöht“</a:t>
            </a:r>
          </a:p>
          <a:p>
            <a:pPr lvl="1"/>
            <a:r>
              <a:rPr lang="de-DE" dirty="0" smtClean="0"/>
              <a:t>Andere Programmiersprachen verwenden andere Zeichen.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Rectangle 1028"/>
          <p:cNvSpPr>
            <a:spLocks noGrp="1" noChangeArrowheads="1"/>
          </p:cNvSpPr>
          <p:nvPr>
            <p:ph type="title"/>
          </p:nvPr>
        </p:nvSpPr>
        <p:spPr/>
        <p:txBody>
          <a:bodyPr/>
          <a:lstStyle/>
          <a:p>
            <a:r>
              <a:rPr lang="de-DE" smtClean="0"/>
              <a:t>Zuweisung: Merke</a:t>
            </a:r>
            <a:endParaRPr lang="de-DE"/>
          </a:p>
        </p:txBody>
      </p:sp>
      <p:sp>
        <p:nvSpPr>
          <p:cNvPr id="784389" name="Rectangle 1029"/>
          <p:cNvSpPr>
            <a:spLocks noGrp="1" noChangeArrowheads="1"/>
          </p:cNvSpPr>
          <p:nvPr>
            <p:ph idx="1"/>
          </p:nvPr>
        </p:nvSpPr>
        <p:spPr/>
        <p:txBody>
          <a:bodyPr/>
          <a:lstStyle/>
          <a:p>
            <a:r>
              <a:rPr lang="de-DE" dirty="0" smtClean="0"/>
              <a:t>Im Gegensatz zu funktionalen Programmiersprachen kann in Java eine Variable nacheinander verschiedene Werte annehmen.</a:t>
            </a:r>
          </a:p>
          <a:p>
            <a:r>
              <a:rPr lang="de-DE" dirty="0" smtClean="0"/>
              <a:t>Nach der Deklaration ist der Wert der Variablen oft undefiniert</a:t>
            </a:r>
          </a:p>
          <a:p>
            <a:r>
              <a:rPr lang="de-DE" dirty="0" smtClean="0"/>
              <a:t>In Java wird automatisch bei numerischen Typen mit „0“ initialisiert, in anderen Sprachen manchmal nicht.</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5412" name="Group 4"/>
          <p:cNvGrpSpPr>
            <a:grpSpLocks/>
          </p:cNvGrpSpPr>
          <p:nvPr/>
        </p:nvGrpSpPr>
        <p:grpSpPr bwMode="auto">
          <a:xfrm>
            <a:off x="4984044" y="3648076"/>
            <a:ext cx="3505200" cy="1495425"/>
            <a:chOff x="3168" y="1122"/>
            <a:chExt cx="2208" cy="942"/>
          </a:xfrm>
        </p:grpSpPr>
        <p:grpSp>
          <p:nvGrpSpPr>
            <p:cNvPr id="785413" name="Group 5"/>
            <p:cNvGrpSpPr>
              <a:grpSpLocks/>
            </p:cNvGrpSpPr>
            <p:nvPr/>
          </p:nvGrpSpPr>
          <p:grpSpPr bwMode="auto">
            <a:xfrm>
              <a:off x="3168" y="1152"/>
              <a:ext cx="2208" cy="240"/>
              <a:chOff x="2736" y="2016"/>
              <a:chExt cx="2448" cy="288"/>
            </a:xfrm>
          </p:grpSpPr>
          <p:sp>
            <p:nvSpPr>
              <p:cNvPr id="785414" name="Rectangle 6"/>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5415" name="Text Box 7"/>
              <p:cNvSpPr txBox="1">
                <a:spLocks noChangeArrowheads="1"/>
              </p:cNvSpPr>
              <p:nvPr/>
            </p:nvSpPr>
            <p:spPr bwMode="auto">
              <a:xfrm>
                <a:off x="2736" y="2016"/>
                <a:ext cx="71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5416" name="Group 8"/>
            <p:cNvGrpSpPr>
              <a:grpSpLocks/>
            </p:cNvGrpSpPr>
            <p:nvPr/>
          </p:nvGrpSpPr>
          <p:grpSpPr bwMode="auto">
            <a:xfrm>
              <a:off x="3168" y="1488"/>
              <a:ext cx="2208" cy="240"/>
              <a:chOff x="2736" y="2016"/>
              <a:chExt cx="2448" cy="288"/>
            </a:xfrm>
          </p:grpSpPr>
          <p:sp>
            <p:nvSpPr>
              <p:cNvPr id="785417" name="Rectangle 9"/>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5418" name="Text Box 10"/>
              <p:cNvSpPr txBox="1">
                <a:spLocks noChangeArrowheads="1"/>
              </p:cNvSpPr>
              <p:nvPr/>
            </p:nvSpPr>
            <p:spPr bwMode="auto">
              <a:xfrm>
                <a:off x="2736" y="2016"/>
                <a:ext cx="71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5419" name="Group 11"/>
            <p:cNvGrpSpPr>
              <a:grpSpLocks/>
            </p:cNvGrpSpPr>
            <p:nvPr/>
          </p:nvGrpSpPr>
          <p:grpSpPr bwMode="auto">
            <a:xfrm>
              <a:off x="3168" y="1824"/>
              <a:ext cx="2208" cy="240"/>
              <a:chOff x="2736" y="2016"/>
              <a:chExt cx="2448" cy="288"/>
            </a:xfrm>
          </p:grpSpPr>
          <p:sp>
            <p:nvSpPr>
              <p:cNvPr id="785420" name="Rectangle 12"/>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5421" name="Text Box 13"/>
              <p:cNvSpPr txBox="1">
                <a:spLocks noChangeArrowheads="1"/>
              </p:cNvSpPr>
              <p:nvPr/>
            </p:nvSpPr>
            <p:spPr bwMode="auto">
              <a:xfrm>
                <a:off x="2736" y="2016"/>
                <a:ext cx="712"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5422" name="Group 14"/>
            <p:cNvGrpSpPr>
              <a:grpSpLocks/>
            </p:cNvGrpSpPr>
            <p:nvPr/>
          </p:nvGrpSpPr>
          <p:grpSpPr bwMode="auto">
            <a:xfrm>
              <a:off x="3792" y="1122"/>
              <a:ext cx="1536" cy="935"/>
              <a:chOff x="3600" y="1122"/>
              <a:chExt cx="1536" cy="935"/>
            </a:xfrm>
          </p:grpSpPr>
          <p:sp>
            <p:nvSpPr>
              <p:cNvPr id="785423" name="Rectangle 15"/>
              <p:cNvSpPr>
                <a:spLocks noChangeArrowheads="1"/>
              </p:cNvSpPr>
              <p:nvPr/>
            </p:nvSpPr>
            <p:spPr bwMode="auto">
              <a:xfrm>
                <a:off x="4752" y="1200"/>
                <a:ext cx="384" cy="14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5424" name="Text Box 16"/>
              <p:cNvSpPr txBox="1">
                <a:spLocks noChangeArrowheads="1"/>
              </p:cNvSpPr>
              <p:nvPr/>
            </p:nvSpPr>
            <p:spPr bwMode="auto">
              <a:xfrm>
                <a:off x="4512" y="115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5425" name="Rectangle 17"/>
              <p:cNvSpPr>
                <a:spLocks noChangeArrowheads="1"/>
              </p:cNvSpPr>
              <p:nvPr/>
            </p:nvSpPr>
            <p:spPr bwMode="auto">
              <a:xfrm>
                <a:off x="3840" y="1200"/>
                <a:ext cx="384" cy="14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5426" name="Text Box 18"/>
              <p:cNvSpPr txBox="1">
                <a:spLocks noChangeArrowheads="1"/>
              </p:cNvSpPr>
              <p:nvPr/>
            </p:nvSpPr>
            <p:spPr bwMode="auto">
              <a:xfrm>
                <a:off x="3600" y="112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5427" name="Rectangle 19"/>
              <p:cNvSpPr>
                <a:spLocks noChangeArrowheads="1"/>
              </p:cNvSpPr>
              <p:nvPr/>
            </p:nvSpPr>
            <p:spPr bwMode="auto">
              <a:xfrm>
                <a:off x="4752" y="1536"/>
                <a:ext cx="384" cy="14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5428" name="Text Box 20"/>
              <p:cNvSpPr txBox="1">
                <a:spLocks noChangeArrowheads="1"/>
              </p:cNvSpPr>
              <p:nvPr/>
            </p:nvSpPr>
            <p:spPr bwMode="auto">
              <a:xfrm>
                <a:off x="4512" y="1488"/>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5429" name="Rectangle 21"/>
              <p:cNvSpPr>
                <a:spLocks noChangeArrowheads="1"/>
              </p:cNvSpPr>
              <p:nvPr/>
            </p:nvSpPr>
            <p:spPr bwMode="auto">
              <a:xfrm>
                <a:off x="3840" y="1536"/>
                <a:ext cx="384" cy="14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5430" name="Text Box 22"/>
              <p:cNvSpPr txBox="1">
                <a:spLocks noChangeArrowheads="1"/>
              </p:cNvSpPr>
              <p:nvPr/>
            </p:nvSpPr>
            <p:spPr bwMode="auto">
              <a:xfrm>
                <a:off x="3600" y="1458"/>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5431" name="Rectangle 23"/>
              <p:cNvSpPr>
                <a:spLocks noChangeArrowheads="1"/>
              </p:cNvSpPr>
              <p:nvPr/>
            </p:nvSpPr>
            <p:spPr bwMode="auto">
              <a:xfrm>
                <a:off x="4752" y="1872"/>
                <a:ext cx="384" cy="14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5432" name="Text Box 24"/>
              <p:cNvSpPr txBox="1">
                <a:spLocks noChangeArrowheads="1"/>
              </p:cNvSpPr>
              <p:nvPr/>
            </p:nvSpPr>
            <p:spPr bwMode="auto">
              <a:xfrm>
                <a:off x="4512" y="1824"/>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5433" name="Rectangle 25"/>
              <p:cNvSpPr>
                <a:spLocks noChangeArrowheads="1"/>
              </p:cNvSpPr>
              <p:nvPr/>
            </p:nvSpPr>
            <p:spPr bwMode="auto">
              <a:xfrm>
                <a:off x="3840" y="1872"/>
                <a:ext cx="384" cy="144"/>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5434" name="Text Box 26"/>
              <p:cNvSpPr txBox="1">
                <a:spLocks noChangeArrowheads="1"/>
              </p:cNvSpPr>
              <p:nvPr/>
            </p:nvSpPr>
            <p:spPr bwMode="auto">
              <a:xfrm>
                <a:off x="3600" y="1794"/>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grpSp>
      </p:grpSp>
      <p:grpSp>
        <p:nvGrpSpPr>
          <p:cNvPr id="785435" name="Group 27"/>
          <p:cNvGrpSpPr>
            <a:grpSpLocks/>
          </p:cNvGrpSpPr>
          <p:nvPr/>
        </p:nvGrpSpPr>
        <p:grpSpPr bwMode="auto">
          <a:xfrm>
            <a:off x="6127045" y="4762503"/>
            <a:ext cx="2530289" cy="857251"/>
            <a:chOff x="3888" y="1824"/>
            <a:chExt cx="1594" cy="540"/>
          </a:xfrm>
        </p:grpSpPr>
        <p:sp>
          <p:nvSpPr>
            <p:cNvPr id="785436" name="Line 28"/>
            <p:cNvSpPr>
              <a:spLocks noChangeShapeType="1"/>
            </p:cNvSpPr>
            <p:nvPr/>
          </p:nvSpPr>
          <p:spPr bwMode="auto">
            <a:xfrm>
              <a:off x="3888" y="1824"/>
              <a:ext cx="1488" cy="240"/>
            </a:xfrm>
            <a:prstGeom prst="line">
              <a:avLst/>
            </a:prstGeom>
            <a:noFill/>
            <a:ln w="57150">
              <a:solidFill>
                <a:srgbClr val="FF0000"/>
              </a:solidFill>
              <a:round/>
              <a:headEnd/>
              <a:tailEnd/>
            </a:ln>
            <a:effectLst/>
          </p:spPr>
          <p:txBody>
            <a:bodyPr wrap="none">
              <a:prstTxWarp prst="textNoShape">
                <a:avLst/>
              </a:prstTxWarp>
            </a:bodyPr>
            <a:lstStyle/>
            <a:p>
              <a:endParaRPr lang="en-US"/>
            </a:p>
          </p:txBody>
        </p:sp>
        <p:sp>
          <p:nvSpPr>
            <p:cNvPr id="785437" name="Line 29"/>
            <p:cNvSpPr>
              <a:spLocks noChangeShapeType="1"/>
            </p:cNvSpPr>
            <p:nvPr/>
          </p:nvSpPr>
          <p:spPr bwMode="auto">
            <a:xfrm flipV="1">
              <a:off x="3888" y="1824"/>
              <a:ext cx="1488" cy="240"/>
            </a:xfrm>
            <a:prstGeom prst="line">
              <a:avLst/>
            </a:prstGeom>
            <a:noFill/>
            <a:ln w="57150">
              <a:solidFill>
                <a:srgbClr val="FF0000"/>
              </a:solidFill>
              <a:round/>
              <a:headEnd/>
              <a:tailEnd/>
            </a:ln>
            <a:effectLst/>
          </p:spPr>
          <p:txBody>
            <a:bodyPr wrap="none">
              <a:prstTxWarp prst="textNoShape">
                <a:avLst/>
              </a:prstTxWarp>
            </a:bodyPr>
            <a:lstStyle/>
            <a:p>
              <a:endParaRPr lang="en-US"/>
            </a:p>
          </p:txBody>
        </p:sp>
        <p:sp>
          <p:nvSpPr>
            <p:cNvPr id="785438" name="Text Box 30"/>
            <p:cNvSpPr txBox="1">
              <a:spLocks noChangeArrowheads="1"/>
            </p:cNvSpPr>
            <p:nvPr/>
          </p:nvSpPr>
          <p:spPr bwMode="auto">
            <a:xfrm>
              <a:off x="4800" y="2112"/>
              <a:ext cx="682" cy="252"/>
            </a:xfrm>
            <a:prstGeom prst="rect">
              <a:avLst/>
            </a:prstGeom>
            <a:noFill/>
            <a:ln w="9525">
              <a:noFill/>
              <a:miter lim="800000"/>
              <a:headEnd/>
              <a:tailEnd/>
            </a:ln>
            <a:effectLst/>
          </p:spPr>
          <p:txBody>
            <a:bodyPr wrap="none">
              <a:prstTxWarp prst="textNoShape">
                <a:avLst/>
              </a:prstTxWarp>
              <a:spAutoFit/>
            </a:bodyPr>
            <a:lstStyle/>
            <a:p>
              <a:r>
                <a:rPr lang="de-DE" sz="2000" b="1">
                  <a:solidFill>
                    <a:srgbClr val="FF0000"/>
                  </a:solidFill>
                  <a:latin typeface="Tahoma" charset="0"/>
                </a:rPr>
                <a:t>Falsch!</a:t>
              </a:r>
            </a:p>
          </p:txBody>
        </p:sp>
      </p:grpSp>
      <p:sp>
        <p:nvSpPr>
          <p:cNvPr id="785478" name="Rectangle 70"/>
          <p:cNvSpPr>
            <a:spLocks noGrp="1" noChangeArrowheads="1"/>
          </p:cNvSpPr>
          <p:nvPr>
            <p:ph type="title"/>
          </p:nvPr>
        </p:nvSpPr>
        <p:spPr/>
        <p:txBody>
          <a:bodyPr/>
          <a:lstStyle/>
          <a:p>
            <a:r>
              <a:rPr lang="de-DE"/>
              <a:t>Beispiel: Swap</a:t>
            </a:r>
          </a:p>
        </p:txBody>
      </p:sp>
      <p:sp>
        <p:nvSpPr>
          <p:cNvPr id="785479" name="Rectangle 71"/>
          <p:cNvSpPr>
            <a:spLocks noGrp="1" noChangeArrowheads="1"/>
          </p:cNvSpPr>
          <p:nvPr>
            <p:ph idx="1"/>
          </p:nvPr>
        </p:nvSpPr>
        <p:spPr/>
        <p:txBody>
          <a:bodyPr/>
          <a:lstStyle/>
          <a:p>
            <a:pPr marL="533400" indent="-533400"/>
            <a:r>
              <a:rPr lang="de-DE"/>
              <a:t>In Programmen tritt häufig der Fall auf, dass zwei Variable ihre Werte vertauschen (swap):</a:t>
            </a:r>
          </a:p>
          <a:p>
            <a:pPr marL="533400" indent="-533400">
              <a:buFont typeface="Times" charset="0"/>
              <a:buAutoNum type="arabicPeriod"/>
            </a:pPr>
            <a:r>
              <a:rPr lang="de-DE">
                <a:latin typeface="Courier New" charset="0"/>
              </a:rPr>
              <a:t>	// swap values of x and y</a:t>
            </a:r>
          </a:p>
          <a:p>
            <a:pPr marL="533400" indent="-533400">
              <a:buFont typeface="Times" charset="0"/>
              <a:buAutoNum type="arabicPeriod"/>
            </a:pPr>
            <a:r>
              <a:rPr lang="de-DE">
                <a:latin typeface="Courier New" charset="0"/>
              </a:rPr>
              <a:t>	x = y;</a:t>
            </a:r>
          </a:p>
          <a:p>
            <a:pPr marL="533400" indent="-533400">
              <a:buFont typeface="Times" charset="0"/>
              <a:buAutoNum type="arabicPeriod"/>
            </a:pPr>
            <a:endParaRPr lang="de-DE">
              <a:latin typeface="Courier New" charset="0"/>
            </a:endParaRPr>
          </a:p>
          <a:p>
            <a:pPr marL="533400" indent="-533400">
              <a:buFont typeface="Times" charset="0"/>
              <a:buAutoNum type="arabicPeriod"/>
            </a:pPr>
            <a:r>
              <a:rPr lang="de-DE">
                <a:latin typeface="Courier New" charset="0"/>
              </a:rPr>
              <a:t>	y = x;</a:t>
            </a:r>
          </a:p>
          <a:p>
            <a:pPr marL="533400" indent="-533400"/>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85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85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7486" name="Group 1054"/>
          <p:cNvGrpSpPr>
            <a:grpSpLocks/>
          </p:cNvGrpSpPr>
          <p:nvPr/>
        </p:nvGrpSpPr>
        <p:grpSpPr bwMode="auto">
          <a:xfrm>
            <a:off x="3238803" y="2253116"/>
            <a:ext cx="4953000" cy="381000"/>
            <a:chOff x="2736" y="2016"/>
            <a:chExt cx="2448" cy="288"/>
          </a:xfrm>
        </p:grpSpPr>
        <p:sp>
          <p:nvSpPr>
            <p:cNvPr id="787487" name="Rectangle 1055"/>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7488" name="Text Box 1056"/>
            <p:cNvSpPr txBox="1">
              <a:spLocks noChangeArrowheads="1"/>
            </p:cNvSpPr>
            <p:nvPr/>
          </p:nvSpPr>
          <p:spPr bwMode="auto">
            <a:xfrm>
              <a:off x="2736" y="2016"/>
              <a:ext cx="504"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7489" name="Group 1057"/>
          <p:cNvGrpSpPr>
            <a:grpSpLocks/>
          </p:cNvGrpSpPr>
          <p:nvPr/>
        </p:nvGrpSpPr>
        <p:grpSpPr bwMode="auto">
          <a:xfrm>
            <a:off x="3238803" y="2862716"/>
            <a:ext cx="4953000" cy="381000"/>
            <a:chOff x="2736" y="2016"/>
            <a:chExt cx="2448" cy="288"/>
          </a:xfrm>
        </p:grpSpPr>
        <p:sp>
          <p:nvSpPr>
            <p:cNvPr id="787490" name="Rectangle 1058"/>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7491" name="Text Box 1059"/>
            <p:cNvSpPr txBox="1">
              <a:spLocks noChangeArrowheads="1"/>
            </p:cNvSpPr>
            <p:nvPr/>
          </p:nvSpPr>
          <p:spPr bwMode="auto">
            <a:xfrm>
              <a:off x="2736" y="2016"/>
              <a:ext cx="504"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7492" name="Group 1060"/>
          <p:cNvGrpSpPr>
            <a:grpSpLocks/>
          </p:cNvGrpSpPr>
          <p:nvPr/>
        </p:nvGrpSpPr>
        <p:grpSpPr bwMode="auto">
          <a:xfrm>
            <a:off x="3238803" y="3472316"/>
            <a:ext cx="4953000" cy="381000"/>
            <a:chOff x="2736" y="2016"/>
            <a:chExt cx="2448" cy="288"/>
          </a:xfrm>
        </p:grpSpPr>
        <p:sp>
          <p:nvSpPr>
            <p:cNvPr id="787493" name="Rectangle 1061"/>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7494" name="Text Box 1062"/>
            <p:cNvSpPr txBox="1">
              <a:spLocks noChangeArrowheads="1"/>
            </p:cNvSpPr>
            <p:nvPr/>
          </p:nvSpPr>
          <p:spPr bwMode="auto">
            <a:xfrm>
              <a:off x="2736" y="2016"/>
              <a:ext cx="504"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7495" name="Group 1063"/>
          <p:cNvGrpSpPr>
            <a:grpSpLocks/>
          </p:cNvGrpSpPr>
          <p:nvPr/>
        </p:nvGrpSpPr>
        <p:grpSpPr bwMode="auto">
          <a:xfrm>
            <a:off x="3238803" y="4005716"/>
            <a:ext cx="4953000" cy="381000"/>
            <a:chOff x="2736" y="2016"/>
            <a:chExt cx="2448" cy="288"/>
          </a:xfrm>
        </p:grpSpPr>
        <p:sp>
          <p:nvSpPr>
            <p:cNvPr id="787496" name="Rectangle 1064"/>
            <p:cNvSpPr>
              <a:spLocks noChangeArrowheads="1"/>
            </p:cNvSpPr>
            <p:nvPr/>
          </p:nvSpPr>
          <p:spPr bwMode="auto">
            <a:xfrm>
              <a:off x="2736" y="2016"/>
              <a:ext cx="2448" cy="288"/>
            </a:xfrm>
            <a:prstGeom prst="rect">
              <a:avLst/>
            </a:prstGeom>
            <a:solidFill>
              <a:srgbClr val="FFC5C6"/>
            </a:solidFill>
            <a:ln w="9525">
              <a:noFill/>
              <a:miter lim="800000"/>
              <a:headEnd/>
              <a:tailEnd/>
            </a:ln>
            <a:effectLst/>
          </p:spPr>
          <p:txBody>
            <a:bodyPr wrap="none" anchor="ctr">
              <a:prstTxWarp prst="textNoShape">
                <a:avLst/>
              </a:prstTxWarp>
            </a:bodyPr>
            <a:lstStyle/>
            <a:p>
              <a:endParaRPr lang="en-US"/>
            </a:p>
          </p:txBody>
        </p:sp>
        <p:sp>
          <p:nvSpPr>
            <p:cNvPr id="787497" name="Text Box 1065"/>
            <p:cNvSpPr txBox="1">
              <a:spLocks noChangeArrowheads="1"/>
            </p:cNvSpPr>
            <p:nvPr/>
          </p:nvSpPr>
          <p:spPr bwMode="auto">
            <a:xfrm>
              <a:off x="2736" y="2016"/>
              <a:ext cx="504" cy="256"/>
            </a:xfrm>
            <a:prstGeom prst="rect">
              <a:avLst/>
            </a:prstGeom>
            <a:noFill/>
            <a:ln w="9525">
              <a:noFill/>
              <a:miter lim="800000"/>
              <a:headEnd/>
              <a:tailEnd/>
            </a:ln>
            <a:effectLst/>
          </p:spPr>
          <p:txBody>
            <a:bodyPr wrap="none">
              <a:prstTxWarp prst="textNoShape">
                <a:avLst/>
              </a:prstTxWarp>
              <a:spAutoFit/>
            </a:bodyPr>
            <a:lstStyle/>
            <a:p>
              <a:r>
                <a:rPr lang="de-DE" sz="1600" b="1">
                  <a:latin typeface="Tahoma" charset="0"/>
                </a:rPr>
                <a:t>Zustand</a:t>
              </a:r>
            </a:p>
          </p:txBody>
        </p:sp>
      </p:grpSp>
      <p:grpSp>
        <p:nvGrpSpPr>
          <p:cNvPr id="787498" name="Group 1066"/>
          <p:cNvGrpSpPr>
            <a:grpSpLocks/>
          </p:cNvGrpSpPr>
          <p:nvPr/>
        </p:nvGrpSpPr>
        <p:grpSpPr bwMode="auto">
          <a:xfrm>
            <a:off x="4305603" y="2253116"/>
            <a:ext cx="3810000" cy="2119313"/>
            <a:chOff x="2976" y="2832"/>
            <a:chExt cx="2400" cy="1335"/>
          </a:xfrm>
        </p:grpSpPr>
        <p:sp>
          <p:nvSpPr>
            <p:cNvPr id="787499" name="Rectangle 1067"/>
            <p:cNvSpPr>
              <a:spLocks noChangeArrowheads="1"/>
            </p:cNvSpPr>
            <p:nvPr/>
          </p:nvSpPr>
          <p:spPr bwMode="auto">
            <a:xfrm>
              <a:off x="4128" y="288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7500" name="Text Box 1068"/>
            <p:cNvSpPr txBox="1">
              <a:spLocks noChangeArrowheads="1"/>
            </p:cNvSpPr>
            <p:nvPr/>
          </p:nvSpPr>
          <p:spPr bwMode="auto">
            <a:xfrm>
              <a:off x="3888" y="283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7501" name="Rectangle 1069"/>
            <p:cNvSpPr>
              <a:spLocks noChangeArrowheads="1"/>
            </p:cNvSpPr>
            <p:nvPr/>
          </p:nvSpPr>
          <p:spPr bwMode="auto">
            <a:xfrm>
              <a:off x="3216" y="288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7502" name="Text Box 1070"/>
            <p:cNvSpPr txBox="1">
              <a:spLocks noChangeArrowheads="1"/>
            </p:cNvSpPr>
            <p:nvPr/>
          </p:nvSpPr>
          <p:spPr bwMode="auto">
            <a:xfrm>
              <a:off x="2976" y="283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7503" name="Rectangle 1071"/>
            <p:cNvSpPr>
              <a:spLocks noChangeArrowheads="1"/>
            </p:cNvSpPr>
            <p:nvPr/>
          </p:nvSpPr>
          <p:spPr bwMode="auto">
            <a:xfrm>
              <a:off x="4128" y="326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7504" name="Text Box 1072"/>
            <p:cNvSpPr txBox="1">
              <a:spLocks noChangeArrowheads="1"/>
            </p:cNvSpPr>
            <p:nvPr/>
          </p:nvSpPr>
          <p:spPr bwMode="auto">
            <a:xfrm>
              <a:off x="3888" y="321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7505" name="Rectangle 1073"/>
            <p:cNvSpPr>
              <a:spLocks noChangeArrowheads="1"/>
            </p:cNvSpPr>
            <p:nvPr/>
          </p:nvSpPr>
          <p:spPr bwMode="auto">
            <a:xfrm>
              <a:off x="3216" y="326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7506" name="Text Box 1074"/>
            <p:cNvSpPr txBox="1">
              <a:spLocks noChangeArrowheads="1"/>
            </p:cNvSpPr>
            <p:nvPr/>
          </p:nvSpPr>
          <p:spPr bwMode="auto">
            <a:xfrm>
              <a:off x="2976" y="3216"/>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7507" name="Rectangle 1075"/>
            <p:cNvSpPr>
              <a:spLocks noChangeArrowheads="1"/>
            </p:cNvSpPr>
            <p:nvPr/>
          </p:nvSpPr>
          <p:spPr bwMode="auto">
            <a:xfrm>
              <a:off x="4128" y="3648"/>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7508" name="Text Box 1076"/>
            <p:cNvSpPr txBox="1">
              <a:spLocks noChangeArrowheads="1"/>
            </p:cNvSpPr>
            <p:nvPr/>
          </p:nvSpPr>
          <p:spPr bwMode="auto">
            <a:xfrm>
              <a:off x="3888" y="3596"/>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7509" name="Rectangle 1077"/>
            <p:cNvSpPr>
              <a:spLocks noChangeArrowheads="1"/>
            </p:cNvSpPr>
            <p:nvPr/>
          </p:nvSpPr>
          <p:spPr bwMode="auto">
            <a:xfrm>
              <a:off x="3216" y="3648"/>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7510" name="Text Box 1078"/>
            <p:cNvSpPr txBox="1">
              <a:spLocks noChangeArrowheads="1"/>
            </p:cNvSpPr>
            <p:nvPr/>
          </p:nvSpPr>
          <p:spPr bwMode="auto">
            <a:xfrm>
              <a:off x="2976" y="3596"/>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7511" name="Rectangle 1079"/>
            <p:cNvSpPr>
              <a:spLocks noChangeArrowheads="1"/>
            </p:cNvSpPr>
            <p:nvPr/>
          </p:nvSpPr>
          <p:spPr bwMode="auto">
            <a:xfrm>
              <a:off x="4992" y="3650"/>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7512" name="Text Box 1080"/>
            <p:cNvSpPr txBox="1">
              <a:spLocks noChangeArrowheads="1"/>
            </p:cNvSpPr>
            <p:nvPr/>
          </p:nvSpPr>
          <p:spPr bwMode="auto">
            <a:xfrm>
              <a:off x="4752" y="3598"/>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z</a:t>
              </a:r>
            </a:p>
          </p:txBody>
        </p:sp>
        <p:sp>
          <p:nvSpPr>
            <p:cNvPr id="787513" name="Rectangle 1081"/>
            <p:cNvSpPr>
              <a:spLocks noChangeArrowheads="1"/>
            </p:cNvSpPr>
            <p:nvPr/>
          </p:nvSpPr>
          <p:spPr bwMode="auto">
            <a:xfrm>
              <a:off x="4992" y="326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7514" name="Text Box 1082"/>
            <p:cNvSpPr txBox="1">
              <a:spLocks noChangeArrowheads="1"/>
            </p:cNvSpPr>
            <p:nvPr/>
          </p:nvSpPr>
          <p:spPr bwMode="auto">
            <a:xfrm>
              <a:off x="4752" y="3214"/>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z</a:t>
              </a:r>
            </a:p>
          </p:txBody>
        </p:sp>
        <p:sp>
          <p:nvSpPr>
            <p:cNvPr id="787515" name="Rectangle 1083"/>
            <p:cNvSpPr>
              <a:spLocks noChangeArrowheads="1"/>
            </p:cNvSpPr>
            <p:nvPr/>
          </p:nvSpPr>
          <p:spPr bwMode="auto">
            <a:xfrm>
              <a:off x="4992" y="2880"/>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87516" name="Text Box 1084"/>
            <p:cNvSpPr txBox="1">
              <a:spLocks noChangeArrowheads="1"/>
            </p:cNvSpPr>
            <p:nvPr/>
          </p:nvSpPr>
          <p:spPr bwMode="auto">
            <a:xfrm>
              <a:off x="4752" y="283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z</a:t>
              </a:r>
            </a:p>
          </p:txBody>
        </p:sp>
        <p:sp>
          <p:nvSpPr>
            <p:cNvPr id="787517" name="Rectangle 1085"/>
            <p:cNvSpPr>
              <a:spLocks noChangeArrowheads="1"/>
            </p:cNvSpPr>
            <p:nvPr/>
          </p:nvSpPr>
          <p:spPr bwMode="auto">
            <a:xfrm>
              <a:off x="4128" y="398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7518" name="Text Box 1086"/>
            <p:cNvSpPr txBox="1">
              <a:spLocks noChangeArrowheads="1"/>
            </p:cNvSpPr>
            <p:nvPr/>
          </p:nvSpPr>
          <p:spPr bwMode="auto">
            <a:xfrm>
              <a:off x="3888" y="393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y</a:t>
              </a:r>
            </a:p>
          </p:txBody>
        </p:sp>
        <p:sp>
          <p:nvSpPr>
            <p:cNvPr id="787519" name="Rectangle 1087"/>
            <p:cNvSpPr>
              <a:spLocks noChangeArrowheads="1"/>
            </p:cNvSpPr>
            <p:nvPr/>
          </p:nvSpPr>
          <p:spPr bwMode="auto">
            <a:xfrm>
              <a:off x="3216" y="3984"/>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7</a:t>
              </a:r>
            </a:p>
          </p:txBody>
        </p:sp>
        <p:sp>
          <p:nvSpPr>
            <p:cNvPr id="787520" name="Text Box 1088"/>
            <p:cNvSpPr txBox="1">
              <a:spLocks noChangeArrowheads="1"/>
            </p:cNvSpPr>
            <p:nvPr/>
          </p:nvSpPr>
          <p:spPr bwMode="auto">
            <a:xfrm>
              <a:off x="2976" y="3932"/>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x</a:t>
              </a:r>
            </a:p>
          </p:txBody>
        </p:sp>
        <p:sp>
          <p:nvSpPr>
            <p:cNvPr id="787521" name="Rectangle 1089"/>
            <p:cNvSpPr>
              <a:spLocks noChangeArrowheads="1"/>
            </p:cNvSpPr>
            <p:nvPr/>
          </p:nvSpPr>
          <p:spPr bwMode="auto">
            <a:xfrm>
              <a:off x="4992" y="3986"/>
              <a:ext cx="384" cy="14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5</a:t>
              </a:r>
            </a:p>
          </p:txBody>
        </p:sp>
        <p:sp>
          <p:nvSpPr>
            <p:cNvPr id="787522" name="Text Box 1090"/>
            <p:cNvSpPr txBox="1">
              <a:spLocks noChangeArrowheads="1"/>
            </p:cNvSpPr>
            <p:nvPr/>
          </p:nvSpPr>
          <p:spPr bwMode="auto">
            <a:xfrm>
              <a:off x="4752" y="3934"/>
              <a:ext cx="204" cy="233"/>
            </a:xfrm>
            <a:prstGeom prst="rect">
              <a:avLst/>
            </a:prstGeom>
            <a:noFill/>
            <a:ln w="9525">
              <a:noFill/>
              <a:miter lim="800000"/>
              <a:headEnd/>
              <a:tailEnd/>
            </a:ln>
            <a:effectLst/>
          </p:spPr>
          <p:txBody>
            <a:bodyPr wrap="none">
              <a:prstTxWarp prst="textNoShape">
                <a:avLst/>
              </a:prstTxWarp>
              <a:spAutoFit/>
            </a:bodyPr>
            <a:lstStyle/>
            <a:p>
              <a:r>
                <a:rPr lang="de-DE" sz="1800">
                  <a:latin typeface="Lucida Console" charset="0"/>
                </a:rPr>
                <a:t>z</a:t>
              </a:r>
            </a:p>
          </p:txBody>
        </p:sp>
      </p:grpSp>
      <p:sp>
        <p:nvSpPr>
          <p:cNvPr id="787529" name="Rectangle 1097"/>
          <p:cNvSpPr>
            <a:spLocks noGrp="1" noChangeArrowheads="1"/>
          </p:cNvSpPr>
          <p:nvPr>
            <p:ph type="title"/>
          </p:nvPr>
        </p:nvSpPr>
        <p:spPr/>
        <p:txBody>
          <a:bodyPr/>
          <a:lstStyle/>
          <a:p>
            <a:r>
              <a:rPr lang="de-DE"/>
              <a:t>Beispiel: Swap</a:t>
            </a:r>
          </a:p>
        </p:txBody>
      </p:sp>
      <p:sp>
        <p:nvSpPr>
          <p:cNvPr id="787530" name="Rectangle 1098"/>
          <p:cNvSpPr>
            <a:spLocks noGrp="1" noChangeArrowheads="1"/>
          </p:cNvSpPr>
          <p:nvPr>
            <p:ph idx="1"/>
          </p:nvPr>
        </p:nvSpPr>
        <p:spPr/>
        <p:txBody>
          <a:bodyPr/>
          <a:lstStyle/>
          <a:p>
            <a:pPr marL="457200" indent="-457200">
              <a:lnSpc>
                <a:spcPct val="90000"/>
              </a:lnSpc>
            </a:pPr>
            <a:r>
              <a:rPr lang="de-DE" sz="2400" dirty="0" smtClean="0"/>
              <a:t>Man </a:t>
            </a:r>
            <a:r>
              <a:rPr lang="de-DE" sz="2400" dirty="0"/>
              <a:t>braucht eine Hilfsvariable zum Zwischenspeichern</a:t>
            </a:r>
          </a:p>
          <a:p>
            <a:pPr marL="457200" indent="-457200">
              <a:lnSpc>
                <a:spcPct val="90000"/>
              </a:lnSpc>
              <a:buFont typeface="Times" charset="0"/>
              <a:buAutoNum type="arabicPeriod"/>
            </a:pPr>
            <a:r>
              <a:rPr lang="de-DE" sz="2400" dirty="0">
                <a:latin typeface="Courier New" charset="0"/>
              </a:rPr>
              <a:t>	// </a:t>
            </a:r>
            <a:r>
              <a:rPr lang="de-DE" sz="2400" dirty="0" err="1">
                <a:latin typeface="Courier New" charset="0"/>
              </a:rPr>
              <a:t>swap</a:t>
            </a:r>
            <a:r>
              <a:rPr lang="de-DE" sz="2400" dirty="0">
                <a:latin typeface="Courier New" charset="0"/>
              </a:rPr>
              <a:t> </a:t>
            </a:r>
            <a:r>
              <a:rPr lang="de-DE" sz="2400" dirty="0" err="1">
                <a:latin typeface="Courier New" charset="0"/>
              </a:rPr>
              <a:t>values</a:t>
            </a:r>
            <a:r>
              <a:rPr lang="de-DE" sz="2400" dirty="0">
                <a:latin typeface="Courier New" charset="0"/>
              </a:rPr>
              <a:t> of x and y</a:t>
            </a:r>
          </a:p>
          <a:p>
            <a:pPr marL="457200" indent="-457200">
              <a:lnSpc>
                <a:spcPct val="90000"/>
              </a:lnSpc>
              <a:buFont typeface="Times" charset="0"/>
              <a:buAutoNum type="arabicPeriod"/>
            </a:pPr>
            <a:r>
              <a:rPr lang="de-DE" sz="2400" dirty="0">
                <a:latin typeface="Courier New" charset="0"/>
              </a:rPr>
              <a:t>	</a:t>
            </a:r>
            <a:r>
              <a:rPr lang="de-DE" sz="2400" dirty="0" err="1">
                <a:latin typeface="Courier New" charset="0"/>
              </a:rPr>
              <a:t>int</a:t>
            </a:r>
            <a:r>
              <a:rPr lang="de-DE" sz="2400" dirty="0">
                <a:latin typeface="Courier New" charset="0"/>
              </a:rPr>
              <a:t> z;</a:t>
            </a:r>
          </a:p>
          <a:p>
            <a:pPr marL="457200" indent="-457200">
              <a:lnSpc>
                <a:spcPct val="90000"/>
              </a:lnSpc>
              <a:buFont typeface="Times" charset="0"/>
              <a:buAutoNum type="arabicPeriod"/>
            </a:pPr>
            <a:endParaRPr lang="de-DE" sz="2400" dirty="0">
              <a:latin typeface="Courier New" charset="0"/>
            </a:endParaRPr>
          </a:p>
          <a:p>
            <a:pPr marL="457200" indent="-457200">
              <a:lnSpc>
                <a:spcPct val="90000"/>
              </a:lnSpc>
              <a:buFont typeface="Times" charset="0"/>
              <a:buAutoNum type="arabicPeriod"/>
            </a:pPr>
            <a:r>
              <a:rPr lang="de-DE" sz="2400" dirty="0">
                <a:latin typeface="Courier New" charset="0"/>
              </a:rPr>
              <a:t>	z = x;</a:t>
            </a:r>
          </a:p>
          <a:p>
            <a:pPr marL="457200" indent="-457200">
              <a:lnSpc>
                <a:spcPct val="90000"/>
              </a:lnSpc>
              <a:buFont typeface="Times" charset="0"/>
              <a:buAutoNum type="arabicPeriod"/>
            </a:pPr>
            <a:endParaRPr lang="de-DE" sz="2400" dirty="0">
              <a:latin typeface="Courier New" charset="0"/>
            </a:endParaRPr>
          </a:p>
          <a:p>
            <a:pPr marL="457200" indent="-457200">
              <a:lnSpc>
                <a:spcPct val="90000"/>
              </a:lnSpc>
              <a:buFont typeface="Times" charset="0"/>
              <a:buAutoNum type="arabicPeriod"/>
            </a:pPr>
            <a:r>
              <a:rPr lang="de-DE" sz="2400" dirty="0">
                <a:latin typeface="Courier New" charset="0"/>
              </a:rPr>
              <a:t>	x = y;</a:t>
            </a:r>
          </a:p>
          <a:p>
            <a:pPr marL="457200" indent="-457200">
              <a:lnSpc>
                <a:spcPct val="90000"/>
              </a:lnSpc>
              <a:buFont typeface="Times" charset="0"/>
              <a:buAutoNum type="arabicPeriod"/>
            </a:pPr>
            <a:endParaRPr lang="de-DE" sz="2400" dirty="0">
              <a:latin typeface="Courier New" charset="0"/>
            </a:endParaRPr>
          </a:p>
          <a:p>
            <a:pPr marL="457200" indent="-457200">
              <a:lnSpc>
                <a:spcPct val="90000"/>
              </a:lnSpc>
              <a:buFont typeface="Times" charset="0"/>
              <a:buAutoNum type="arabicPeriod"/>
            </a:pPr>
            <a:r>
              <a:rPr lang="de-DE" sz="2400" dirty="0">
                <a:latin typeface="Courier New" charset="0"/>
              </a:rPr>
              <a:t>	y = z</a:t>
            </a:r>
            <a:r>
              <a:rPr lang="de-DE" sz="2400" dirty="0" smtClean="0">
                <a:latin typeface="Courier New" charset="0"/>
              </a:rPr>
              <a:t>;</a:t>
            </a:r>
          </a:p>
          <a:p>
            <a:pPr marL="457200" indent="-457200">
              <a:lnSpc>
                <a:spcPct val="90000"/>
              </a:lnSpc>
            </a:pPr>
            <a:endParaRPr lang="de-DE" sz="2400" dirty="0" smtClean="0"/>
          </a:p>
          <a:p>
            <a:pPr marL="457200" indent="-457200">
              <a:lnSpc>
                <a:spcPct val="90000"/>
              </a:lnSpc>
            </a:pPr>
            <a:r>
              <a:rPr lang="de-DE" sz="2400" dirty="0" smtClean="0"/>
              <a:t>Man kommt auch ohne Zwischenspeicher aus. Das wird in der Übung demonstriert.</a:t>
            </a:r>
          </a:p>
          <a:p>
            <a:pPr marL="457200" indent="-457200">
              <a:lnSpc>
                <a:spcPct val="90000"/>
              </a:lnSpc>
            </a:pPr>
            <a:endParaRPr lang="de-DE"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1" name="Rectangle 5"/>
          <p:cNvSpPr>
            <a:spLocks noGrp="1" noChangeArrowheads="1"/>
          </p:cNvSpPr>
          <p:nvPr>
            <p:ph type="title"/>
          </p:nvPr>
        </p:nvSpPr>
        <p:spPr/>
        <p:txBody>
          <a:bodyPr/>
          <a:lstStyle/>
          <a:p>
            <a:r>
              <a:rPr lang="de-DE" smtClean="0"/>
              <a:t>Programmierumgebung</a:t>
            </a:r>
            <a:endParaRPr lang="de-DE"/>
          </a:p>
        </p:txBody>
      </p:sp>
      <p:sp>
        <p:nvSpPr>
          <p:cNvPr id="659462" name="Rectangle 6"/>
          <p:cNvSpPr>
            <a:spLocks noGrp="1" noChangeArrowheads="1"/>
          </p:cNvSpPr>
          <p:nvPr>
            <p:ph idx="1"/>
          </p:nvPr>
        </p:nvSpPr>
        <p:spPr/>
        <p:txBody>
          <a:bodyPr/>
          <a:lstStyle/>
          <a:p>
            <a:r>
              <a:rPr lang="de-DE" dirty="0" smtClean="0"/>
              <a:t>Wir benutzen Java Version 2.</a:t>
            </a:r>
          </a:p>
          <a:p>
            <a:r>
              <a:rPr lang="de-DE" dirty="0" smtClean="0"/>
              <a:t>Zur Installation von Java auf ihrem Computer beachten Sie bitte die Webseiten der Vorlesung.</a:t>
            </a:r>
          </a:p>
          <a:p>
            <a:r>
              <a:rPr lang="en-US" dirty="0" smtClean="0"/>
              <a:t>Eclipse </a:t>
            </a:r>
            <a:r>
              <a:rPr lang="de-DE" i="1" dirty="0" smtClean="0"/>
              <a:t>www.</a:t>
            </a:r>
            <a:r>
              <a:rPr lang="de-DE" b="1" i="1" dirty="0" smtClean="0"/>
              <a:t>eclipse</a:t>
            </a:r>
            <a:r>
              <a:rPr lang="de-DE" i="1" dirty="0" smtClean="0"/>
              <a:t>.org</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p:txBody>
          <a:bodyPr/>
          <a:lstStyle/>
          <a:p>
            <a:r>
              <a:rPr lang="de-DE"/>
              <a:t>Code</a:t>
            </a:r>
          </a:p>
        </p:txBody>
      </p:sp>
      <p:sp>
        <p:nvSpPr>
          <p:cNvPr id="809987" name="Rectangle 1027"/>
          <p:cNvSpPr>
            <a:spLocks noGrp="1" noChangeArrowheads="1"/>
          </p:cNvSpPr>
          <p:nvPr>
            <p:ph idx="1"/>
          </p:nvPr>
        </p:nvSpPr>
        <p:spPr/>
        <p:txBody>
          <a:bodyPr/>
          <a:lstStyle/>
          <a:p>
            <a:pPr marL="533400" indent="-533400">
              <a:lnSpc>
                <a:spcPct val="90000"/>
              </a:lnSpc>
              <a:buFont typeface="Times" charset="0"/>
              <a:buAutoNum type="arabicPeriod"/>
            </a:pPr>
            <a:r>
              <a:rPr lang="de-DE" sz="2000">
                <a:latin typeface="Courier New" charset="0"/>
              </a:rPr>
              <a:t>class Point {</a:t>
            </a:r>
          </a:p>
          <a:p>
            <a:pPr marL="533400" indent="-533400">
              <a:lnSpc>
                <a:spcPct val="90000"/>
              </a:lnSpc>
              <a:buFont typeface="Times" charset="0"/>
              <a:buAutoNum type="arabicPeriod"/>
            </a:pPr>
            <a:r>
              <a:rPr lang="de-DE" sz="2000">
                <a:latin typeface="Courier New" charset="0"/>
              </a:rPr>
              <a:t>   float x;</a:t>
            </a:r>
          </a:p>
          <a:p>
            <a:pPr marL="533400" indent="-533400">
              <a:lnSpc>
                <a:spcPct val="90000"/>
              </a:lnSpc>
              <a:buFont typeface="Times" charset="0"/>
              <a:buAutoNum type="arabicPeriod"/>
            </a:pPr>
            <a:r>
              <a:rPr lang="de-DE" sz="2000">
                <a:latin typeface="Courier New" charset="0"/>
              </a:rPr>
              <a:t>   float y;</a:t>
            </a:r>
          </a:p>
          <a:p>
            <a:pPr marL="533400" indent="-533400">
              <a:lnSpc>
                <a:spcPct val="90000"/>
              </a:lnSpc>
              <a:buFont typeface="Times" charset="0"/>
              <a:buAutoNum type="arabicPeriod"/>
            </a:pPr>
            <a:endParaRPr lang="de-DE" sz="2000">
              <a:latin typeface="Courier New" charset="0"/>
            </a:endParaRPr>
          </a:p>
          <a:p>
            <a:pPr marL="533400" indent="-533400">
              <a:lnSpc>
                <a:spcPct val="90000"/>
              </a:lnSpc>
              <a:buFont typeface="Times" charset="0"/>
              <a:buAutoNum type="arabicPeriod"/>
            </a:pPr>
            <a:r>
              <a:rPr lang="de-DE" sz="2000">
                <a:latin typeface="Courier New" charset="0"/>
              </a:rPr>
              <a:t>   void mirror() {</a:t>
            </a:r>
          </a:p>
          <a:p>
            <a:pPr marL="533400" indent="-533400">
              <a:lnSpc>
                <a:spcPct val="90000"/>
              </a:lnSpc>
              <a:buFont typeface="Times" charset="0"/>
              <a:buAutoNum type="arabicPeriod"/>
            </a:pPr>
            <a:r>
              <a:rPr lang="de-DE" sz="2000">
                <a:latin typeface="Courier New" charset="0"/>
              </a:rPr>
              <a:t>      float z;</a:t>
            </a:r>
          </a:p>
          <a:p>
            <a:pPr marL="533400" indent="-533400">
              <a:lnSpc>
                <a:spcPct val="90000"/>
              </a:lnSpc>
              <a:buFont typeface="Times" charset="0"/>
              <a:buAutoNum type="arabicPeriod"/>
            </a:pPr>
            <a:r>
              <a:rPr lang="de-DE" sz="2000">
                <a:latin typeface="Courier New" charset="0"/>
              </a:rPr>
              <a:t>      z = x;</a:t>
            </a:r>
          </a:p>
          <a:p>
            <a:pPr marL="533400" indent="-533400">
              <a:lnSpc>
                <a:spcPct val="90000"/>
              </a:lnSpc>
              <a:buFont typeface="Times" charset="0"/>
              <a:buAutoNum type="arabicPeriod"/>
            </a:pPr>
            <a:r>
              <a:rPr lang="de-DE" sz="2000">
                <a:latin typeface="Courier New" charset="0"/>
              </a:rPr>
              <a:t>      x = y;</a:t>
            </a:r>
          </a:p>
          <a:p>
            <a:pPr marL="533400" indent="-533400">
              <a:lnSpc>
                <a:spcPct val="90000"/>
              </a:lnSpc>
              <a:buFont typeface="Times" charset="0"/>
              <a:buAutoNum type="arabicPeriod"/>
            </a:pPr>
            <a:r>
              <a:rPr lang="de-DE" sz="2000">
                <a:latin typeface="Courier New" charset="0"/>
              </a:rPr>
              <a:t>      y = z;</a:t>
            </a:r>
          </a:p>
          <a:p>
            <a:pPr marL="533400" indent="-533400">
              <a:lnSpc>
                <a:spcPct val="90000"/>
              </a:lnSpc>
              <a:buFont typeface="Times" charset="0"/>
              <a:buAutoNum type="arabicPeriod"/>
            </a:pPr>
            <a:r>
              <a:rPr lang="de-DE" sz="2000">
                <a:latin typeface="Courier New" charset="0"/>
              </a:rPr>
              <a:t>   }</a:t>
            </a:r>
          </a:p>
          <a:p>
            <a:pPr marL="533400" indent="-533400">
              <a:lnSpc>
                <a:spcPct val="90000"/>
              </a:lnSpc>
              <a:buFont typeface="Times" charset="0"/>
              <a:buAutoNum type="arabicPeriod"/>
            </a:pPr>
            <a:r>
              <a:rPr lang="de-DE" sz="2000">
                <a:latin typeface="Courier New" charset="0"/>
              </a:rPr>
              <a:t>}</a:t>
            </a:r>
          </a:p>
          <a:p>
            <a:pPr marL="533400" indent="-533400">
              <a:lnSpc>
                <a:spcPct val="90000"/>
              </a:lnSpc>
            </a:pPr>
            <a:endParaRPr lang="de-DE" sz="2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0" name="Rectangle 4"/>
          <p:cNvSpPr>
            <a:spLocks noGrp="1" noChangeArrowheads="1"/>
          </p:cNvSpPr>
          <p:nvPr>
            <p:ph type="title"/>
          </p:nvPr>
        </p:nvSpPr>
        <p:spPr/>
        <p:txBody>
          <a:bodyPr/>
          <a:lstStyle/>
          <a:p>
            <a:r>
              <a:rPr lang="de-DE"/>
              <a:t>Lokale Variable</a:t>
            </a:r>
          </a:p>
        </p:txBody>
      </p:sp>
      <p:sp>
        <p:nvSpPr>
          <p:cNvPr id="802821" name="Rectangle 5"/>
          <p:cNvSpPr>
            <a:spLocks noGrp="1" noChangeArrowheads="1"/>
          </p:cNvSpPr>
          <p:nvPr>
            <p:ph idx="1"/>
          </p:nvPr>
        </p:nvSpPr>
        <p:spPr/>
        <p:txBody>
          <a:bodyPr/>
          <a:lstStyle/>
          <a:p>
            <a:r>
              <a:rPr lang="de-DE"/>
              <a:t>Eine Methode kann beliebige lokale Variable enthalten.</a:t>
            </a:r>
          </a:p>
          <a:p>
            <a:r>
              <a:rPr lang="de-DE"/>
              <a:t>Lokale Variable sind solche, die innerhalb der Methode deklariert sind.</a:t>
            </a:r>
          </a:p>
          <a:p>
            <a:r>
              <a:rPr lang="de-DE"/>
              <a:t>Ihr Gültigkeitsbereich (scope) ist die Methode.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de-DE" smtClean="0"/>
              <a:t>Methoden mit Parametern</a:t>
            </a:r>
            <a:endParaRPr lang="de-DE"/>
          </a:p>
        </p:txBody>
      </p:sp>
      <p:sp>
        <p:nvSpPr>
          <p:cNvPr id="795651" name="Rectangle 3"/>
          <p:cNvSpPr>
            <a:spLocks noGrp="1" noChangeArrowheads="1"/>
          </p:cNvSpPr>
          <p:nvPr>
            <p:ph idx="1"/>
          </p:nvPr>
        </p:nvSpPr>
        <p:spPr/>
        <p:txBody>
          <a:bodyPr/>
          <a:lstStyle/>
          <a:p>
            <a:r>
              <a:rPr lang="de-DE" smtClean="0"/>
              <a:t>Bei der Deklaration der Methode werden die formalen Parameter vereinbart:</a:t>
            </a:r>
          </a:p>
          <a:p>
            <a:pPr lvl="1"/>
            <a:r>
              <a:rPr lang="de-DE" smtClean="0"/>
              <a:t>(typ1 variable1, typ2 variable2,.., typN variableN)</a:t>
            </a:r>
          </a:p>
          <a:p>
            <a:r>
              <a:rPr lang="de-DE" smtClean="0"/>
              <a:t>Beim Aufruf werden die aktuellen Parameter (arguments) mitgegeben:</a:t>
            </a:r>
          </a:p>
          <a:p>
            <a:pPr lvl="1"/>
            <a:r>
              <a:rPr lang="de-DE" smtClean="0"/>
              <a:t>(ausdruck1, ausdruck2, ... ausdruckN)</a:t>
            </a:r>
          </a:p>
          <a:p>
            <a:r>
              <a:rPr lang="de-DE" smtClean="0"/>
              <a:t>Beim Aufruf werden den formalen Parametern (Variablen im Unterprogramm) die Werte der aktuellen Parameter zugewiesen. </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de-DE"/>
              <a:t>Code</a:t>
            </a:r>
          </a:p>
        </p:txBody>
      </p:sp>
      <p:sp>
        <p:nvSpPr>
          <p:cNvPr id="812035" name="Rectangle 3"/>
          <p:cNvSpPr>
            <a:spLocks noGrp="1" noChangeArrowheads="1"/>
          </p:cNvSpPr>
          <p:nvPr>
            <p:ph idx="1"/>
          </p:nvPr>
        </p:nvSpPr>
        <p:spPr/>
        <p:txBody>
          <a:bodyPr/>
          <a:lstStyle/>
          <a:p>
            <a:pPr marL="533400" indent="-533400">
              <a:lnSpc>
                <a:spcPct val="90000"/>
              </a:lnSpc>
              <a:buFont typeface="Times" charset="0"/>
              <a:buAutoNum type="arabicPeriod"/>
            </a:pPr>
            <a:r>
              <a:rPr lang="de-DE" sz="1800">
                <a:latin typeface="Courier New" charset="0"/>
              </a:rPr>
              <a:t>class Point {</a:t>
            </a:r>
          </a:p>
          <a:p>
            <a:pPr marL="533400" indent="-533400">
              <a:lnSpc>
                <a:spcPct val="90000"/>
              </a:lnSpc>
              <a:buFont typeface="Times" charset="0"/>
              <a:buAutoNum type="arabicPeriod"/>
            </a:pPr>
            <a:r>
              <a:rPr lang="de-DE" sz="1800">
                <a:latin typeface="Courier New" charset="0"/>
              </a:rPr>
              <a:t>   float x;</a:t>
            </a:r>
          </a:p>
          <a:p>
            <a:pPr marL="533400" indent="-533400">
              <a:lnSpc>
                <a:spcPct val="90000"/>
              </a:lnSpc>
              <a:buFont typeface="Times" charset="0"/>
              <a:buAutoNum type="arabicPeriod"/>
            </a:pPr>
            <a:r>
              <a:rPr lang="de-DE" sz="1800">
                <a:latin typeface="Courier New" charset="0"/>
              </a:rPr>
              <a:t>   float y;</a:t>
            </a:r>
          </a:p>
          <a:p>
            <a:pPr marL="533400" indent="-533400">
              <a:lnSpc>
                <a:spcPct val="90000"/>
              </a:lnSpc>
              <a:buFont typeface="Times" charset="0"/>
              <a:buAutoNum type="arabicPeriod"/>
            </a:pPr>
            <a:endParaRPr lang="de-DE" sz="1800">
              <a:latin typeface="Courier New" charset="0"/>
            </a:endParaRPr>
          </a:p>
          <a:p>
            <a:pPr marL="533400" indent="-533400">
              <a:lnSpc>
                <a:spcPct val="90000"/>
              </a:lnSpc>
              <a:buFont typeface="Times" charset="0"/>
              <a:buAutoNum type="arabicPeriod"/>
            </a:pPr>
            <a:r>
              <a:rPr lang="de-DE" sz="1800">
                <a:latin typeface="Courier New" charset="0"/>
              </a:rPr>
              <a:t>   void translate( float tx, float ty ) {</a:t>
            </a:r>
          </a:p>
          <a:p>
            <a:pPr marL="533400" indent="-533400">
              <a:lnSpc>
                <a:spcPct val="90000"/>
              </a:lnSpc>
              <a:buFont typeface="Times" charset="0"/>
              <a:buAutoNum type="arabicPeriod"/>
            </a:pPr>
            <a:r>
              <a:rPr lang="de-DE" sz="1800">
                <a:latin typeface="Courier New" charset="0"/>
              </a:rPr>
              <a:t>      x = x + tx;</a:t>
            </a:r>
          </a:p>
          <a:p>
            <a:pPr marL="533400" indent="-533400">
              <a:lnSpc>
                <a:spcPct val="90000"/>
              </a:lnSpc>
              <a:buFont typeface="Times" charset="0"/>
              <a:buAutoNum type="arabicPeriod"/>
            </a:pPr>
            <a:r>
              <a:rPr lang="de-DE" sz="1800">
                <a:latin typeface="Courier New" charset="0"/>
              </a:rPr>
              <a:t>      y = y + ty;</a:t>
            </a:r>
          </a:p>
          <a:p>
            <a:pPr marL="533400" indent="-533400">
              <a:lnSpc>
                <a:spcPct val="90000"/>
              </a:lnSpc>
              <a:buFont typeface="Times" charset="0"/>
              <a:buAutoNum type="arabicPeriod"/>
            </a:pPr>
            <a:r>
              <a:rPr lang="de-DE" sz="1800">
                <a:latin typeface="Courier New" charset="0"/>
              </a:rPr>
              <a:t>   }</a:t>
            </a:r>
          </a:p>
          <a:p>
            <a:pPr marL="533400" indent="-533400">
              <a:lnSpc>
                <a:spcPct val="90000"/>
              </a:lnSpc>
              <a:buFont typeface="Times" charset="0"/>
              <a:buAutoNum type="arabicPeriod"/>
            </a:pPr>
            <a:r>
              <a:rPr lang="de-DE" sz="1800">
                <a:latin typeface="Courier New" charset="0"/>
              </a:rPr>
              <a:t>}</a:t>
            </a:r>
          </a:p>
          <a:p>
            <a:pPr marL="533400" indent="-533400">
              <a:lnSpc>
                <a:spcPct val="90000"/>
              </a:lnSpc>
            </a:pPr>
            <a:endParaRPr lang="de-DE" sz="18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de-DE" smtClean="0"/>
              <a:t>Parameterübergabe</a:t>
            </a:r>
            <a:endParaRPr lang="de-DE"/>
          </a:p>
        </p:txBody>
      </p:sp>
      <p:sp>
        <p:nvSpPr>
          <p:cNvPr id="797699" name="Rectangle 3"/>
          <p:cNvSpPr>
            <a:spLocks noGrp="1" noChangeArrowheads="1"/>
          </p:cNvSpPr>
          <p:nvPr>
            <p:ph idx="1"/>
          </p:nvPr>
        </p:nvSpPr>
        <p:spPr/>
        <p:txBody>
          <a:bodyPr/>
          <a:lstStyle/>
          <a:p>
            <a:r>
              <a:rPr lang="de-DE" smtClean="0"/>
              <a:t>In der Methode werden für alle formalen Parameter Variablen vereinbart.</a:t>
            </a:r>
          </a:p>
          <a:p>
            <a:r>
              <a:rPr lang="de-DE" smtClean="0"/>
              <a:t>Beim Aufruf werden die aktuellen Werte der aktuellen Parameter in die Variablen der formalen Parameter kopiert.</a:t>
            </a:r>
          </a:p>
          <a:p>
            <a:r>
              <a:rPr lang="de-DE" smtClean="0"/>
              <a:t>In der aufgerufen Methode werden die formalen Parametern dann wie lokale Variable behandelt.</a:t>
            </a:r>
          </a:p>
          <a:p>
            <a:r>
              <a:rPr lang="de-DE" smtClean="0"/>
              <a:t>Eine Rückwirkung auf die Werte der aktuellen Parameter (im aufrufenden Programm) findet nicht statt.</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de-DE"/>
              <a:t>Code</a:t>
            </a:r>
          </a:p>
        </p:txBody>
      </p:sp>
      <p:sp>
        <p:nvSpPr>
          <p:cNvPr id="813059" name="Rectangle 3"/>
          <p:cNvSpPr>
            <a:spLocks noGrp="1" noChangeArrowheads="1"/>
          </p:cNvSpPr>
          <p:nvPr>
            <p:ph idx="1"/>
          </p:nvPr>
        </p:nvSpPr>
        <p:spPr/>
        <p:txBody>
          <a:bodyPr/>
          <a:lstStyle/>
          <a:p>
            <a:pPr marL="533400" indent="-533400">
              <a:lnSpc>
                <a:spcPct val="90000"/>
              </a:lnSpc>
              <a:buFont typeface="Times" charset="0"/>
              <a:buAutoNum type="arabicPeriod"/>
            </a:pPr>
            <a:r>
              <a:rPr lang="de-DE" sz="1600">
                <a:latin typeface="Courier New" charset="0"/>
              </a:rPr>
              <a:t>class Point {</a:t>
            </a:r>
          </a:p>
          <a:p>
            <a:pPr marL="533400" indent="-533400">
              <a:lnSpc>
                <a:spcPct val="90000"/>
              </a:lnSpc>
              <a:buFont typeface="Times" charset="0"/>
              <a:buAutoNum type="arabicPeriod"/>
            </a:pPr>
            <a:r>
              <a:rPr lang="de-DE" sz="1600">
                <a:latin typeface="Courier New" charset="0"/>
              </a:rPr>
              <a:t>   float x;</a:t>
            </a:r>
          </a:p>
          <a:p>
            <a:pPr marL="533400" indent="-533400">
              <a:lnSpc>
                <a:spcPct val="90000"/>
              </a:lnSpc>
              <a:buFont typeface="Times" charset="0"/>
              <a:buAutoNum type="arabicPeriod"/>
            </a:pPr>
            <a:r>
              <a:rPr lang="de-DE" sz="1600">
                <a:latin typeface="Courier New" charset="0"/>
              </a:rPr>
              <a:t>   float y;</a:t>
            </a:r>
          </a:p>
          <a:p>
            <a:pPr marL="533400" indent="-533400">
              <a:lnSpc>
                <a:spcPct val="90000"/>
              </a:lnSpc>
              <a:buFont typeface="Times" charset="0"/>
              <a:buAutoNum type="arabicPeriod"/>
            </a:pPr>
            <a:endParaRPr lang="de-DE" sz="1600">
              <a:latin typeface="Courier New" charset="0"/>
            </a:endParaRPr>
          </a:p>
          <a:p>
            <a:pPr marL="533400" indent="-533400">
              <a:lnSpc>
                <a:spcPct val="90000"/>
              </a:lnSpc>
              <a:buFont typeface="Times" charset="0"/>
              <a:buAutoNum type="arabicPeriod"/>
            </a:pPr>
            <a:r>
              <a:rPr lang="de-DE" sz="1600">
                <a:latin typeface="Courier New" charset="0"/>
              </a:rPr>
              <a:t>   void translate( float tx, float ty ) {</a:t>
            </a:r>
          </a:p>
          <a:p>
            <a:pPr marL="533400" indent="-533400">
              <a:lnSpc>
                <a:spcPct val="90000"/>
              </a:lnSpc>
              <a:buFont typeface="Times" charset="0"/>
              <a:buAutoNum type="arabicPeriod"/>
            </a:pPr>
            <a:r>
              <a:rPr lang="de-DE" sz="1600">
                <a:latin typeface="Courier New" charset="0"/>
              </a:rPr>
              <a:t>      x = x + tx;</a:t>
            </a:r>
          </a:p>
          <a:p>
            <a:pPr marL="533400" indent="-533400">
              <a:lnSpc>
                <a:spcPct val="90000"/>
              </a:lnSpc>
              <a:buFont typeface="Times" charset="0"/>
              <a:buAutoNum type="arabicPeriod"/>
            </a:pPr>
            <a:r>
              <a:rPr lang="de-DE" sz="1600">
                <a:latin typeface="Courier New" charset="0"/>
              </a:rPr>
              <a:t>      y = y + ty;</a:t>
            </a:r>
          </a:p>
          <a:p>
            <a:pPr marL="533400" indent="-533400">
              <a:lnSpc>
                <a:spcPct val="90000"/>
              </a:lnSpc>
              <a:buFont typeface="Times" charset="0"/>
              <a:buAutoNum type="arabicPeriod"/>
            </a:pPr>
            <a:r>
              <a:rPr lang="de-DE" sz="1600">
                <a:latin typeface="Courier New" charset="0"/>
              </a:rPr>
              <a:t>      tx = 15.0f;</a:t>
            </a:r>
          </a:p>
          <a:p>
            <a:pPr marL="533400" indent="-533400">
              <a:lnSpc>
                <a:spcPct val="90000"/>
              </a:lnSpc>
              <a:buFont typeface="Times" charset="0"/>
              <a:buAutoNum type="arabicPeriod"/>
            </a:pPr>
            <a:r>
              <a:rPr lang="de-DE" sz="1600">
                <a:latin typeface="Courier New" charset="0"/>
              </a:rPr>
              <a:t>   }</a:t>
            </a:r>
          </a:p>
          <a:p>
            <a:pPr marL="533400" indent="-533400">
              <a:lnSpc>
                <a:spcPct val="90000"/>
              </a:lnSpc>
              <a:buFont typeface="Times" charset="0"/>
              <a:buAutoNum type="arabicPeriod"/>
            </a:pPr>
            <a:r>
              <a:rPr lang="de-DE" sz="1600">
                <a:latin typeface="Courier New" charset="0"/>
              </a:rPr>
              <a:t>   void translateTest() {</a:t>
            </a:r>
          </a:p>
          <a:p>
            <a:pPr marL="533400" indent="-533400">
              <a:lnSpc>
                <a:spcPct val="90000"/>
              </a:lnSpc>
              <a:buFont typeface="Times" charset="0"/>
              <a:buAutoNum type="arabicPeriod"/>
            </a:pPr>
            <a:r>
              <a:rPr lang="de-DE" sz="1600">
                <a:latin typeface="Courier New" charset="0"/>
              </a:rPr>
              <a:t>      float change = 1.0f;</a:t>
            </a:r>
          </a:p>
          <a:p>
            <a:pPr marL="533400" indent="-533400">
              <a:lnSpc>
                <a:spcPct val="90000"/>
              </a:lnSpc>
              <a:buFont typeface="Times" charset="0"/>
              <a:buAutoNum type="arabicPeriod"/>
            </a:pPr>
            <a:r>
              <a:rPr lang="de-DE" sz="1600">
                <a:latin typeface="Courier New" charset="0"/>
              </a:rPr>
              <a:t>      translate( change, change );</a:t>
            </a:r>
          </a:p>
          <a:p>
            <a:pPr marL="533400" indent="-533400">
              <a:lnSpc>
                <a:spcPct val="90000"/>
              </a:lnSpc>
              <a:buFont typeface="Times" charset="0"/>
              <a:buAutoNum type="arabicPeriod"/>
            </a:pPr>
            <a:r>
              <a:rPr lang="de-DE" sz="1600">
                <a:latin typeface="Courier New" charset="0"/>
              </a:rPr>
              <a:t>      // and here change still has value 1.0f</a:t>
            </a:r>
          </a:p>
          <a:p>
            <a:pPr marL="533400" indent="-533400">
              <a:lnSpc>
                <a:spcPct val="90000"/>
              </a:lnSpc>
              <a:buFont typeface="Times" charset="0"/>
              <a:buAutoNum type="arabicPeriod"/>
            </a:pPr>
            <a:r>
              <a:rPr lang="de-DE" sz="1600">
                <a:latin typeface="Courier New" charset="0"/>
              </a:rPr>
              <a:t>}</a:t>
            </a:r>
          </a:p>
          <a:p>
            <a:pPr marL="533400" indent="-533400">
              <a:lnSpc>
                <a:spcPct val="90000"/>
              </a:lnSpc>
            </a:pPr>
            <a:endParaRPr lang="de-DE"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de-DE"/>
              <a:t>Return-Anweisung</a:t>
            </a:r>
          </a:p>
        </p:txBody>
      </p:sp>
      <p:sp>
        <p:nvSpPr>
          <p:cNvPr id="798723" name="Rectangle 3"/>
          <p:cNvSpPr>
            <a:spLocks noGrp="1" noChangeArrowheads="1"/>
          </p:cNvSpPr>
          <p:nvPr>
            <p:ph idx="1"/>
          </p:nvPr>
        </p:nvSpPr>
        <p:spPr/>
        <p:txBody>
          <a:bodyPr/>
          <a:lstStyle/>
          <a:p>
            <a:r>
              <a:rPr lang="de-DE"/>
              <a:t>In den vorangegangen Beispielen terminiert die Methode am Ende.</a:t>
            </a:r>
          </a:p>
          <a:p>
            <a:r>
              <a:rPr lang="de-DE"/>
              <a:t>Man kann die Methode mit dem Schlüsselwort </a:t>
            </a:r>
            <a:r>
              <a:rPr lang="de-DE">
                <a:latin typeface="Courier New" charset="0"/>
              </a:rPr>
              <a:t>return</a:t>
            </a:r>
            <a:r>
              <a:rPr lang="de-DE"/>
              <a:t> jedoch auch vorher verlassen</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de-DE"/>
              <a:t>Code</a:t>
            </a:r>
          </a:p>
        </p:txBody>
      </p:sp>
      <p:sp>
        <p:nvSpPr>
          <p:cNvPr id="814083"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class Point {</a:t>
            </a:r>
          </a:p>
          <a:p>
            <a:pPr marL="533400" indent="-533400">
              <a:lnSpc>
                <a:spcPct val="90000"/>
              </a:lnSpc>
              <a:buFont typeface="Times" charset="0"/>
              <a:buAutoNum type="arabicPeriod"/>
            </a:pPr>
            <a:r>
              <a:rPr lang="de-DE" sz="1400">
                <a:latin typeface="Courier New" charset="0"/>
              </a:rPr>
              <a:t>   float x;</a:t>
            </a:r>
          </a:p>
          <a:p>
            <a:pPr marL="533400" indent="-533400">
              <a:lnSpc>
                <a:spcPct val="90000"/>
              </a:lnSpc>
              <a:buFont typeface="Times" charset="0"/>
              <a:buAutoNum type="arabicPeriod"/>
            </a:pPr>
            <a:r>
              <a:rPr lang="de-DE" sz="1400">
                <a:latin typeface="Courier New" charset="0"/>
              </a:rPr>
              <a:t>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void translate( float tx, float ty ) {</a:t>
            </a:r>
          </a:p>
          <a:p>
            <a:pPr marL="533400" indent="-533400">
              <a:lnSpc>
                <a:spcPct val="90000"/>
              </a:lnSpc>
              <a:buFont typeface="Times" charset="0"/>
              <a:buAutoNum type="arabicPeriod"/>
            </a:pPr>
            <a:r>
              <a:rPr lang="de-DE" sz="1400">
                <a:latin typeface="Courier New" charset="0"/>
              </a:rPr>
              <a:t>      x = x + tx;</a:t>
            </a:r>
          </a:p>
          <a:p>
            <a:pPr marL="533400" indent="-533400">
              <a:lnSpc>
                <a:spcPct val="90000"/>
              </a:lnSpc>
              <a:buFont typeface="Times" charset="0"/>
              <a:buAutoNum type="arabicPeriod"/>
            </a:pPr>
            <a:r>
              <a:rPr lang="de-DE" sz="1400">
                <a:latin typeface="Courier New" charset="0"/>
              </a:rPr>
              <a:t>      y = y + ty;</a:t>
            </a:r>
          </a:p>
          <a:p>
            <a:pPr marL="533400" indent="-533400">
              <a:lnSpc>
                <a:spcPct val="90000"/>
              </a:lnSpc>
              <a:buFont typeface="Times" charset="0"/>
              <a:buAutoNum type="arabicPeriod"/>
            </a:pPr>
            <a:r>
              <a:rPr lang="de-DE" sz="1400">
                <a:latin typeface="Courier New" charset="0"/>
              </a:rPr>
              <a:t>      return;</a:t>
            </a:r>
          </a:p>
          <a:p>
            <a:pPr marL="533400" indent="-533400">
              <a:lnSpc>
                <a:spcPct val="90000"/>
              </a:lnSpc>
              <a:buFont typeface="Times" charset="0"/>
              <a:buAutoNum type="arabicPeriod"/>
            </a:pPr>
            <a:r>
              <a:rPr lang="de-DE" sz="1400">
                <a:latin typeface="Courier New" charset="0"/>
              </a:rPr>
              <a:t>      // the folllowing doesn‘t hurt because it‘s not executed</a:t>
            </a:r>
          </a:p>
          <a:p>
            <a:pPr marL="533400" indent="-533400">
              <a:lnSpc>
                <a:spcPct val="90000"/>
              </a:lnSpc>
              <a:buFont typeface="Times" charset="0"/>
              <a:buAutoNum type="arabicPeriod"/>
            </a:pPr>
            <a:r>
              <a:rPr lang="de-DE" sz="1400">
                <a:latin typeface="Courier New" charset="0"/>
              </a:rPr>
              <a:t>      x = 1e10f;</a:t>
            </a:r>
          </a:p>
          <a:p>
            <a:pPr marL="533400" indent="-533400">
              <a:lnSpc>
                <a:spcPct val="90000"/>
              </a:lnSpc>
              <a:buFont typeface="Times" charset="0"/>
              <a:buAutoNum type="arabicPeriod"/>
            </a:pPr>
            <a:r>
              <a:rPr lang="de-DE" sz="1400">
                <a:latin typeface="Courier New" charset="0"/>
              </a:rPr>
              <a:t>      y = -1e-9f</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de-DE" smtClean="0"/>
              <a:t>Funktionen</a:t>
            </a:r>
            <a:endParaRPr lang="de-DE"/>
          </a:p>
        </p:txBody>
      </p:sp>
      <p:sp>
        <p:nvSpPr>
          <p:cNvPr id="799749" name="Rectangle 5"/>
          <p:cNvSpPr>
            <a:spLocks noGrp="1" noChangeArrowheads="1"/>
          </p:cNvSpPr>
          <p:nvPr>
            <p:ph idx="1"/>
          </p:nvPr>
        </p:nvSpPr>
        <p:spPr/>
        <p:txBody>
          <a:bodyPr/>
          <a:lstStyle/>
          <a:p>
            <a:r>
              <a:rPr lang="de-DE" dirty="0" smtClean="0"/>
              <a:t>Bisher hatten wir bei Methoden meist "</a:t>
            </a:r>
            <a:r>
              <a:rPr lang="de-DE" dirty="0" err="1" smtClean="0"/>
              <a:t>void</a:t>
            </a:r>
            <a:r>
              <a:rPr lang="de-DE" dirty="0" smtClean="0"/>
              <a:t>" als Ergebnistyp (Prozeduren).</a:t>
            </a:r>
          </a:p>
          <a:p>
            <a:r>
              <a:rPr lang="de-DE" dirty="0" smtClean="0"/>
              <a:t>Methoden können aber auch einen Wert zurückliefern (Funktionen)</a:t>
            </a:r>
          </a:p>
          <a:p>
            <a:r>
              <a:rPr lang="de-DE" dirty="0" smtClean="0"/>
              <a:t>Dann kann man schreiben:</a:t>
            </a:r>
          </a:p>
          <a:p>
            <a:pPr lvl="1"/>
            <a:r>
              <a:rPr lang="de-DE" dirty="0" err="1" smtClean="0">
                <a:latin typeface="Courier"/>
                <a:cs typeface="Courier"/>
              </a:rPr>
              <a:t>int</a:t>
            </a:r>
            <a:r>
              <a:rPr lang="de-DE" dirty="0" smtClean="0">
                <a:latin typeface="Courier"/>
                <a:cs typeface="Courier"/>
              </a:rPr>
              <a:t> k = smallest(2,7,3) + 15;</a:t>
            </a:r>
          </a:p>
          <a:p>
            <a:r>
              <a:rPr lang="de-DE" dirty="0" smtClean="0"/>
              <a:t>Prozeduraufrufe sind Anweisungen, Funktionsaufrufe sind Ausdrücke.</a:t>
            </a:r>
          </a:p>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813" name="Rectangle 45"/>
          <p:cNvSpPr>
            <a:spLocks noGrp="1" noChangeArrowheads="1"/>
          </p:cNvSpPr>
          <p:nvPr>
            <p:ph type="title"/>
          </p:nvPr>
        </p:nvSpPr>
        <p:spPr/>
        <p:txBody>
          <a:bodyPr/>
          <a:lstStyle/>
          <a:p>
            <a:r>
              <a:rPr lang="de-DE"/>
              <a:t>Ablauf des Methodenaufrufs</a:t>
            </a:r>
          </a:p>
        </p:txBody>
      </p:sp>
      <p:sp>
        <p:nvSpPr>
          <p:cNvPr id="800814" name="Rectangle 46"/>
          <p:cNvSpPr>
            <a:spLocks noGrp="1" noChangeArrowheads="1"/>
          </p:cNvSpPr>
          <p:nvPr>
            <p:ph idx="1"/>
          </p:nvPr>
        </p:nvSpPr>
        <p:spPr/>
        <p:txBody>
          <a:bodyPr/>
          <a:lstStyle/>
          <a:p>
            <a:pPr>
              <a:lnSpc>
                <a:spcPct val="90000"/>
              </a:lnSpc>
            </a:pPr>
            <a:r>
              <a:rPr lang="de-DE"/>
              <a:t>Beim Aufruf einer Methode wird eine Art Formular erzeugt, der Aufrufrahmen (activation record), in dem Platz für die Parameter und die lokalen Variablen bereitsteht.</a:t>
            </a:r>
          </a:p>
          <a:p>
            <a:pPr>
              <a:lnSpc>
                <a:spcPct val="90000"/>
              </a:lnSpc>
            </a:pPr>
            <a:r>
              <a:rPr lang="de-DE"/>
              <a:t>Ist die Methode beendet, wird der Aufrufrahmen wieder entfernt.</a:t>
            </a:r>
          </a:p>
          <a:p>
            <a:pPr>
              <a:lnSpc>
                <a:spcPct val="90000"/>
              </a:lnSpc>
            </a:pPr>
            <a:r>
              <a:rPr lang="de-DE"/>
              <a:t>Dazu unterhält das System einen Stapel (stack).</a:t>
            </a:r>
          </a:p>
          <a:p>
            <a:pPr>
              <a:lnSpc>
                <a:spcPct val="90000"/>
              </a:lnSpc>
            </a:pPr>
            <a:r>
              <a:rPr lang="de-DE"/>
              <a:t>Ein Stapel unterstützt die Operationen push (ablegen) und pop (herunternehmen).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de-DE"/>
              <a:t>Ablauf des Programmierens</a:t>
            </a:r>
          </a:p>
        </p:txBody>
      </p:sp>
      <p:sp>
        <p:nvSpPr>
          <p:cNvPr id="660483" name="AutoShape 3"/>
          <p:cNvSpPr>
            <a:spLocks noChangeArrowheads="1"/>
          </p:cNvSpPr>
          <p:nvPr/>
        </p:nvSpPr>
        <p:spPr bwMode="auto">
          <a:xfrm>
            <a:off x="3776221" y="1090212"/>
            <a:ext cx="1828800" cy="609600"/>
          </a:xfrm>
          <a:prstGeom prst="flowChartProcess">
            <a:avLst/>
          </a:prstGeom>
          <a:solidFill>
            <a:srgbClr val="FFCCCC"/>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Editor</a:t>
            </a:r>
          </a:p>
        </p:txBody>
      </p:sp>
      <p:sp>
        <p:nvSpPr>
          <p:cNvPr id="660484" name="AutoShape 4"/>
          <p:cNvSpPr>
            <a:spLocks noChangeArrowheads="1"/>
          </p:cNvSpPr>
          <p:nvPr/>
        </p:nvSpPr>
        <p:spPr bwMode="auto">
          <a:xfrm>
            <a:off x="3776221" y="2004612"/>
            <a:ext cx="1828800" cy="914400"/>
          </a:xfrm>
          <a:prstGeom prst="flowChartMagneticDisk">
            <a:avLst/>
          </a:prstGeom>
          <a:solidFill>
            <a:srgbClr val="EBE0FE"/>
          </a:solidFill>
          <a:ln w="9525">
            <a:solidFill>
              <a:schemeClr val="tx1"/>
            </a:solidFill>
            <a:round/>
            <a:headEnd/>
            <a:tailEnd/>
          </a:ln>
          <a:effectLst/>
        </p:spPr>
        <p:txBody>
          <a:bodyPr wrap="none" anchor="ctr">
            <a:prstTxWarp prst="textNoShape">
              <a:avLst/>
            </a:prstTxWarp>
          </a:bodyPr>
          <a:lstStyle/>
          <a:p>
            <a:pPr algn="ctr"/>
            <a:r>
              <a:rPr lang="de-DE" sz="1800">
                <a:latin typeface="Tahoma" charset="0"/>
              </a:rPr>
              <a:t>Hello.java</a:t>
            </a:r>
          </a:p>
          <a:p>
            <a:pPr algn="ctr"/>
            <a:r>
              <a:rPr lang="de-DE" sz="1800">
                <a:latin typeface="Tahoma" charset="0"/>
              </a:rPr>
              <a:t>(Quellcode)</a:t>
            </a:r>
          </a:p>
        </p:txBody>
      </p:sp>
      <p:sp>
        <p:nvSpPr>
          <p:cNvPr id="660485" name="AutoShape 5"/>
          <p:cNvSpPr>
            <a:spLocks noChangeArrowheads="1"/>
          </p:cNvSpPr>
          <p:nvPr/>
        </p:nvSpPr>
        <p:spPr bwMode="auto">
          <a:xfrm>
            <a:off x="3776221" y="3300012"/>
            <a:ext cx="1828800" cy="609600"/>
          </a:xfrm>
          <a:prstGeom prst="flowChartProcess">
            <a:avLst/>
          </a:prstGeom>
          <a:solidFill>
            <a:srgbClr val="FFCCCC"/>
          </a:solidFill>
          <a:ln w="9525">
            <a:solidFill>
              <a:schemeClr val="tx1"/>
            </a:solidFill>
            <a:miter lim="800000"/>
            <a:headEnd/>
            <a:tailEnd/>
          </a:ln>
          <a:effectLst/>
        </p:spPr>
        <p:txBody>
          <a:bodyPr wrap="none" anchor="ctr">
            <a:prstTxWarp prst="textNoShape">
              <a:avLst/>
            </a:prstTxWarp>
          </a:bodyPr>
          <a:lstStyle/>
          <a:p>
            <a:pPr algn="ctr"/>
            <a:r>
              <a:rPr lang="de-DE" sz="1800" dirty="0">
                <a:latin typeface="Tahoma" charset="0"/>
              </a:rPr>
              <a:t>Java-Compiler</a:t>
            </a:r>
          </a:p>
        </p:txBody>
      </p:sp>
      <p:sp>
        <p:nvSpPr>
          <p:cNvPr id="660486" name="AutoShape 6"/>
          <p:cNvSpPr>
            <a:spLocks noChangeArrowheads="1"/>
          </p:cNvSpPr>
          <p:nvPr/>
        </p:nvSpPr>
        <p:spPr bwMode="auto">
          <a:xfrm>
            <a:off x="3776221" y="4290612"/>
            <a:ext cx="1828800" cy="838200"/>
          </a:xfrm>
          <a:prstGeom prst="flowChartMagneticDisk">
            <a:avLst/>
          </a:prstGeom>
          <a:solidFill>
            <a:srgbClr val="EBE0FE"/>
          </a:solidFill>
          <a:ln w="9525">
            <a:solidFill>
              <a:schemeClr val="tx1"/>
            </a:solidFill>
            <a:round/>
            <a:headEnd/>
            <a:tailEnd/>
          </a:ln>
          <a:effectLst/>
        </p:spPr>
        <p:txBody>
          <a:bodyPr wrap="none" anchor="ctr">
            <a:prstTxWarp prst="textNoShape">
              <a:avLst/>
            </a:prstTxWarp>
          </a:bodyPr>
          <a:lstStyle/>
          <a:p>
            <a:pPr algn="ctr"/>
            <a:r>
              <a:rPr lang="de-DE" sz="1800" dirty="0" err="1">
                <a:latin typeface="Tahoma" charset="0"/>
              </a:rPr>
              <a:t>Hello.class</a:t>
            </a:r>
            <a:endParaRPr lang="de-DE" sz="1800" dirty="0">
              <a:latin typeface="Tahoma" charset="0"/>
            </a:endParaRPr>
          </a:p>
          <a:p>
            <a:pPr algn="ctr"/>
            <a:r>
              <a:rPr lang="de-DE" sz="1800" dirty="0">
                <a:latin typeface="Tahoma" charset="0"/>
              </a:rPr>
              <a:t>(Bytecode)</a:t>
            </a:r>
          </a:p>
        </p:txBody>
      </p:sp>
      <p:sp>
        <p:nvSpPr>
          <p:cNvPr id="660487" name="AutoShape 7"/>
          <p:cNvSpPr>
            <a:spLocks noChangeArrowheads="1"/>
          </p:cNvSpPr>
          <p:nvPr/>
        </p:nvSpPr>
        <p:spPr bwMode="auto">
          <a:xfrm>
            <a:off x="3776221" y="5662212"/>
            <a:ext cx="1828800" cy="609600"/>
          </a:xfrm>
          <a:prstGeom prst="flowChartProcess">
            <a:avLst/>
          </a:prstGeom>
          <a:solidFill>
            <a:srgbClr val="FFCCCC"/>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Java Virtual </a:t>
            </a:r>
          </a:p>
          <a:p>
            <a:pPr algn="ctr"/>
            <a:r>
              <a:rPr lang="de-DE" sz="1800">
                <a:latin typeface="Tahoma" charset="0"/>
              </a:rPr>
              <a:t>Machine</a:t>
            </a:r>
          </a:p>
        </p:txBody>
      </p:sp>
      <p:sp>
        <p:nvSpPr>
          <p:cNvPr id="660488" name="AutoShape 8"/>
          <p:cNvSpPr>
            <a:spLocks noChangeArrowheads="1"/>
          </p:cNvSpPr>
          <p:nvPr/>
        </p:nvSpPr>
        <p:spPr bwMode="auto">
          <a:xfrm>
            <a:off x="1718821" y="5662212"/>
            <a:ext cx="1295400" cy="609600"/>
          </a:xfrm>
          <a:prstGeom prst="flowChartDocument">
            <a:avLst/>
          </a:prstGeom>
          <a:solidFill>
            <a:srgbClr val="CCFF99"/>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Ergebnisse</a:t>
            </a:r>
          </a:p>
        </p:txBody>
      </p:sp>
      <p:sp>
        <p:nvSpPr>
          <p:cNvPr id="660489" name="AutoShape 9"/>
          <p:cNvSpPr>
            <a:spLocks noChangeArrowheads="1"/>
          </p:cNvSpPr>
          <p:nvPr/>
        </p:nvSpPr>
        <p:spPr bwMode="auto">
          <a:xfrm>
            <a:off x="5909821" y="2385612"/>
            <a:ext cx="1524000" cy="762000"/>
          </a:xfrm>
          <a:prstGeom prst="flowChartDocument">
            <a:avLst/>
          </a:prstGeom>
          <a:solidFill>
            <a:srgbClr val="CCFF99"/>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Übersetzungs-</a:t>
            </a:r>
          </a:p>
          <a:p>
            <a:pPr algn="ctr"/>
            <a:r>
              <a:rPr lang="de-DE" sz="1800">
                <a:latin typeface="Tahoma" charset="0"/>
              </a:rPr>
              <a:t>fehler</a:t>
            </a:r>
          </a:p>
        </p:txBody>
      </p:sp>
      <p:sp>
        <p:nvSpPr>
          <p:cNvPr id="660490" name="AutoShape 10"/>
          <p:cNvSpPr>
            <a:spLocks noChangeArrowheads="1"/>
          </p:cNvSpPr>
          <p:nvPr/>
        </p:nvSpPr>
        <p:spPr bwMode="auto">
          <a:xfrm>
            <a:off x="6976621" y="4747812"/>
            <a:ext cx="1219200" cy="685800"/>
          </a:xfrm>
          <a:prstGeom prst="flowChartDocument">
            <a:avLst/>
          </a:prstGeom>
          <a:solidFill>
            <a:srgbClr val="CCFF99"/>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Laufzeit-</a:t>
            </a:r>
          </a:p>
          <a:p>
            <a:pPr algn="ctr"/>
            <a:r>
              <a:rPr lang="de-DE" sz="1800">
                <a:latin typeface="Tahoma" charset="0"/>
              </a:rPr>
              <a:t>fehler</a:t>
            </a:r>
          </a:p>
        </p:txBody>
      </p:sp>
      <p:grpSp>
        <p:nvGrpSpPr>
          <p:cNvPr id="660491" name="Group 11"/>
          <p:cNvGrpSpPr>
            <a:grpSpLocks/>
          </p:cNvGrpSpPr>
          <p:nvPr/>
        </p:nvGrpSpPr>
        <p:grpSpPr bwMode="auto">
          <a:xfrm>
            <a:off x="1566421" y="1090212"/>
            <a:ext cx="774700" cy="581025"/>
            <a:chOff x="9683" y="6199"/>
            <a:chExt cx="1218" cy="917"/>
          </a:xfrm>
        </p:grpSpPr>
        <p:grpSp>
          <p:nvGrpSpPr>
            <p:cNvPr id="660492" name="Group 12"/>
            <p:cNvGrpSpPr>
              <a:grpSpLocks/>
            </p:cNvGrpSpPr>
            <p:nvPr/>
          </p:nvGrpSpPr>
          <p:grpSpPr bwMode="auto">
            <a:xfrm>
              <a:off x="10083" y="6298"/>
              <a:ext cx="818" cy="579"/>
              <a:chOff x="10083" y="6298"/>
              <a:chExt cx="818" cy="579"/>
            </a:xfrm>
          </p:grpSpPr>
          <p:grpSp>
            <p:nvGrpSpPr>
              <p:cNvPr id="660493" name="Group 13"/>
              <p:cNvGrpSpPr>
                <a:grpSpLocks/>
              </p:cNvGrpSpPr>
              <p:nvPr/>
            </p:nvGrpSpPr>
            <p:grpSpPr bwMode="auto">
              <a:xfrm>
                <a:off x="10262" y="6298"/>
                <a:ext cx="639" cy="519"/>
                <a:chOff x="10262" y="6298"/>
                <a:chExt cx="639" cy="519"/>
              </a:xfrm>
            </p:grpSpPr>
            <p:grpSp>
              <p:nvGrpSpPr>
                <p:cNvPr id="660494" name="Group 14"/>
                <p:cNvGrpSpPr>
                  <a:grpSpLocks/>
                </p:cNvGrpSpPr>
                <p:nvPr/>
              </p:nvGrpSpPr>
              <p:grpSpPr bwMode="auto">
                <a:xfrm>
                  <a:off x="10262" y="6298"/>
                  <a:ext cx="639" cy="519"/>
                  <a:chOff x="10262" y="6298"/>
                  <a:chExt cx="639" cy="519"/>
                </a:xfrm>
              </p:grpSpPr>
              <p:grpSp>
                <p:nvGrpSpPr>
                  <p:cNvPr id="660495" name="Group 15"/>
                  <p:cNvGrpSpPr>
                    <a:grpSpLocks/>
                  </p:cNvGrpSpPr>
                  <p:nvPr/>
                </p:nvGrpSpPr>
                <p:grpSpPr bwMode="auto">
                  <a:xfrm>
                    <a:off x="10262" y="6578"/>
                    <a:ext cx="639" cy="239"/>
                    <a:chOff x="10262" y="6578"/>
                    <a:chExt cx="639" cy="239"/>
                  </a:xfrm>
                </p:grpSpPr>
                <p:grpSp>
                  <p:nvGrpSpPr>
                    <p:cNvPr id="660496" name="Group 16"/>
                    <p:cNvGrpSpPr>
                      <a:grpSpLocks/>
                    </p:cNvGrpSpPr>
                    <p:nvPr/>
                  </p:nvGrpSpPr>
                  <p:grpSpPr bwMode="auto">
                    <a:xfrm>
                      <a:off x="10262" y="6578"/>
                      <a:ext cx="379" cy="239"/>
                      <a:chOff x="10262" y="6578"/>
                      <a:chExt cx="379" cy="239"/>
                    </a:xfrm>
                  </p:grpSpPr>
                  <p:sp>
                    <p:nvSpPr>
                      <p:cNvPr id="660497" name="Freeform 17"/>
                      <p:cNvSpPr>
                        <a:spLocks/>
                      </p:cNvSpPr>
                      <p:nvPr/>
                    </p:nvSpPr>
                    <p:spPr bwMode="auto">
                      <a:xfrm>
                        <a:off x="10262" y="6578"/>
                        <a:ext cx="360" cy="219"/>
                      </a:xfrm>
                      <a:custGeom>
                        <a:avLst/>
                        <a:gdLst/>
                        <a:ahLst/>
                        <a:cxnLst>
                          <a:cxn ang="0">
                            <a:pos x="360" y="80"/>
                          </a:cxn>
                          <a:cxn ang="0">
                            <a:pos x="360" y="219"/>
                          </a:cxn>
                          <a:cxn ang="0">
                            <a:pos x="0" y="119"/>
                          </a:cxn>
                          <a:cxn ang="0">
                            <a:pos x="0" y="0"/>
                          </a:cxn>
                          <a:cxn ang="0">
                            <a:pos x="360" y="80"/>
                          </a:cxn>
                        </a:cxnLst>
                        <a:rect l="0" t="0" r="r" b="b"/>
                        <a:pathLst>
                          <a:path w="360" h="219">
                            <a:moveTo>
                              <a:pt x="360" y="80"/>
                            </a:moveTo>
                            <a:lnTo>
                              <a:pt x="360" y="219"/>
                            </a:lnTo>
                            <a:lnTo>
                              <a:pt x="0" y="119"/>
                            </a:lnTo>
                            <a:lnTo>
                              <a:pt x="0" y="0"/>
                            </a:lnTo>
                            <a:lnTo>
                              <a:pt x="360" y="8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498" name="Freeform 18"/>
                      <p:cNvSpPr>
                        <a:spLocks/>
                      </p:cNvSpPr>
                      <p:nvPr/>
                    </p:nvSpPr>
                    <p:spPr bwMode="auto">
                      <a:xfrm>
                        <a:off x="10282" y="6598"/>
                        <a:ext cx="359" cy="219"/>
                      </a:xfrm>
                      <a:custGeom>
                        <a:avLst/>
                        <a:gdLst/>
                        <a:ahLst/>
                        <a:cxnLst>
                          <a:cxn ang="0">
                            <a:pos x="359" y="79"/>
                          </a:cxn>
                          <a:cxn ang="0">
                            <a:pos x="359" y="79"/>
                          </a:cxn>
                          <a:cxn ang="0">
                            <a:pos x="359" y="219"/>
                          </a:cxn>
                          <a:cxn ang="0">
                            <a:pos x="359" y="219"/>
                          </a:cxn>
                          <a:cxn ang="0">
                            <a:pos x="0" y="119"/>
                          </a:cxn>
                          <a:cxn ang="0">
                            <a:pos x="0" y="119"/>
                          </a:cxn>
                          <a:cxn ang="0">
                            <a:pos x="0" y="0"/>
                          </a:cxn>
                          <a:cxn ang="0">
                            <a:pos x="0" y="0"/>
                          </a:cxn>
                          <a:cxn ang="0">
                            <a:pos x="359" y="79"/>
                          </a:cxn>
                          <a:cxn ang="0">
                            <a:pos x="359" y="79"/>
                          </a:cxn>
                        </a:cxnLst>
                        <a:rect l="0" t="0" r="r" b="b"/>
                        <a:pathLst>
                          <a:path w="359" h="219">
                            <a:moveTo>
                              <a:pt x="359" y="79"/>
                            </a:moveTo>
                            <a:lnTo>
                              <a:pt x="359" y="79"/>
                            </a:lnTo>
                            <a:lnTo>
                              <a:pt x="359" y="219"/>
                            </a:lnTo>
                            <a:lnTo>
                              <a:pt x="359" y="219"/>
                            </a:lnTo>
                            <a:lnTo>
                              <a:pt x="0" y="119"/>
                            </a:lnTo>
                            <a:lnTo>
                              <a:pt x="0" y="119"/>
                            </a:lnTo>
                            <a:lnTo>
                              <a:pt x="0" y="0"/>
                            </a:lnTo>
                            <a:lnTo>
                              <a:pt x="0" y="0"/>
                            </a:lnTo>
                            <a:lnTo>
                              <a:pt x="359" y="79"/>
                            </a:lnTo>
                            <a:lnTo>
                              <a:pt x="359"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499" name="Group 19"/>
                    <p:cNvGrpSpPr>
                      <a:grpSpLocks/>
                    </p:cNvGrpSpPr>
                    <p:nvPr/>
                  </p:nvGrpSpPr>
                  <p:grpSpPr bwMode="auto">
                    <a:xfrm>
                      <a:off x="10622" y="6638"/>
                      <a:ext cx="279" cy="179"/>
                      <a:chOff x="10622" y="6638"/>
                      <a:chExt cx="279" cy="179"/>
                    </a:xfrm>
                  </p:grpSpPr>
                  <p:sp>
                    <p:nvSpPr>
                      <p:cNvPr id="660500" name="Freeform 20"/>
                      <p:cNvSpPr>
                        <a:spLocks/>
                      </p:cNvSpPr>
                      <p:nvPr/>
                    </p:nvSpPr>
                    <p:spPr bwMode="auto">
                      <a:xfrm>
                        <a:off x="10622" y="6638"/>
                        <a:ext cx="259" cy="159"/>
                      </a:xfrm>
                      <a:custGeom>
                        <a:avLst/>
                        <a:gdLst/>
                        <a:ahLst/>
                        <a:cxnLst>
                          <a:cxn ang="0">
                            <a:pos x="0" y="20"/>
                          </a:cxn>
                          <a:cxn ang="0">
                            <a:pos x="0" y="159"/>
                          </a:cxn>
                          <a:cxn ang="0">
                            <a:pos x="259" y="119"/>
                          </a:cxn>
                          <a:cxn ang="0">
                            <a:pos x="259" y="0"/>
                          </a:cxn>
                          <a:cxn ang="0">
                            <a:pos x="0" y="20"/>
                          </a:cxn>
                        </a:cxnLst>
                        <a:rect l="0" t="0" r="r" b="b"/>
                        <a:pathLst>
                          <a:path w="259" h="159">
                            <a:moveTo>
                              <a:pt x="0" y="20"/>
                            </a:moveTo>
                            <a:lnTo>
                              <a:pt x="0" y="159"/>
                            </a:lnTo>
                            <a:lnTo>
                              <a:pt x="259" y="119"/>
                            </a:lnTo>
                            <a:lnTo>
                              <a:pt x="259" y="0"/>
                            </a:lnTo>
                            <a:lnTo>
                              <a:pt x="0" y="2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501" name="Freeform 21"/>
                      <p:cNvSpPr>
                        <a:spLocks/>
                      </p:cNvSpPr>
                      <p:nvPr/>
                    </p:nvSpPr>
                    <p:spPr bwMode="auto">
                      <a:xfrm>
                        <a:off x="10641" y="6658"/>
                        <a:ext cx="260" cy="159"/>
                      </a:xfrm>
                      <a:custGeom>
                        <a:avLst/>
                        <a:gdLst/>
                        <a:ahLst/>
                        <a:cxnLst>
                          <a:cxn ang="0">
                            <a:pos x="0" y="19"/>
                          </a:cxn>
                          <a:cxn ang="0">
                            <a:pos x="0" y="19"/>
                          </a:cxn>
                          <a:cxn ang="0">
                            <a:pos x="0" y="159"/>
                          </a:cxn>
                          <a:cxn ang="0">
                            <a:pos x="0" y="159"/>
                          </a:cxn>
                          <a:cxn ang="0">
                            <a:pos x="260" y="119"/>
                          </a:cxn>
                          <a:cxn ang="0">
                            <a:pos x="260" y="119"/>
                          </a:cxn>
                          <a:cxn ang="0">
                            <a:pos x="260" y="0"/>
                          </a:cxn>
                          <a:cxn ang="0">
                            <a:pos x="260" y="0"/>
                          </a:cxn>
                          <a:cxn ang="0">
                            <a:pos x="0" y="19"/>
                          </a:cxn>
                          <a:cxn ang="0">
                            <a:pos x="0" y="19"/>
                          </a:cxn>
                        </a:cxnLst>
                        <a:rect l="0" t="0" r="r" b="b"/>
                        <a:pathLst>
                          <a:path w="260" h="159">
                            <a:moveTo>
                              <a:pt x="0" y="19"/>
                            </a:moveTo>
                            <a:lnTo>
                              <a:pt x="0" y="19"/>
                            </a:lnTo>
                            <a:lnTo>
                              <a:pt x="0" y="159"/>
                            </a:lnTo>
                            <a:lnTo>
                              <a:pt x="0" y="159"/>
                            </a:lnTo>
                            <a:lnTo>
                              <a:pt x="260" y="119"/>
                            </a:lnTo>
                            <a:lnTo>
                              <a:pt x="260" y="119"/>
                            </a:lnTo>
                            <a:lnTo>
                              <a:pt x="260" y="0"/>
                            </a:lnTo>
                            <a:lnTo>
                              <a:pt x="260" y="0"/>
                            </a:lnTo>
                            <a:lnTo>
                              <a:pt x="0" y="19"/>
                            </a:lnTo>
                            <a:lnTo>
                              <a:pt x="0" y="1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02" name="Group 22"/>
                    <p:cNvGrpSpPr>
                      <a:grpSpLocks/>
                    </p:cNvGrpSpPr>
                    <p:nvPr/>
                  </p:nvGrpSpPr>
                  <p:grpSpPr bwMode="auto">
                    <a:xfrm>
                      <a:off x="10262" y="6578"/>
                      <a:ext cx="639" cy="99"/>
                      <a:chOff x="10262" y="6578"/>
                      <a:chExt cx="639" cy="99"/>
                    </a:xfrm>
                  </p:grpSpPr>
                  <p:sp>
                    <p:nvSpPr>
                      <p:cNvPr id="660503" name="Freeform 23"/>
                      <p:cNvSpPr>
                        <a:spLocks/>
                      </p:cNvSpPr>
                      <p:nvPr/>
                    </p:nvSpPr>
                    <p:spPr bwMode="auto">
                      <a:xfrm>
                        <a:off x="10262" y="6578"/>
                        <a:ext cx="619" cy="80"/>
                      </a:xfrm>
                      <a:custGeom>
                        <a:avLst/>
                        <a:gdLst/>
                        <a:ahLst/>
                        <a:cxnLst>
                          <a:cxn ang="0">
                            <a:pos x="619" y="60"/>
                          </a:cxn>
                          <a:cxn ang="0">
                            <a:pos x="360" y="80"/>
                          </a:cxn>
                          <a:cxn ang="0">
                            <a:pos x="0" y="0"/>
                          </a:cxn>
                          <a:cxn ang="0">
                            <a:pos x="260" y="0"/>
                          </a:cxn>
                          <a:cxn ang="0">
                            <a:pos x="619" y="60"/>
                          </a:cxn>
                        </a:cxnLst>
                        <a:rect l="0" t="0" r="r" b="b"/>
                        <a:pathLst>
                          <a:path w="619" h="80">
                            <a:moveTo>
                              <a:pt x="619" y="60"/>
                            </a:moveTo>
                            <a:lnTo>
                              <a:pt x="360" y="80"/>
                            </a:lnTo>
                            <a:lnTo>
                              <a:pt x="0" y="0"/>
                            </a:lnTo>
                            <a:lnTo>
                              <a:pt x="260" y="0"/>
                            </a:lnTo>
                            <a:lnTo>
                              <a:pt x="619" y="60"/>
                            </a:lnTo>
                            <a:close/>
                          </a:path>
                        </a:pathLst>
                      </a:custGeom>
                      <a:solidFill>
                        <a:srgbClr val="BFBFBF"/>
                      </a:solidFill>
                      <a:ln w="12700">
                        <a:solidFill>
                          <a:srgbClr val="000000"/>
                        </a:solidFill>
                        <a:prstDash val="solid"/>
                        <a:round/>
                        <a:headEnd/>
                        <a:tailEnd/>
                      </a:ln>
                    </p:spPr>
                    <p:txBody>
                      <a:bodyPr>
                        <a:prstTxWarp prst="textNoShape">
                          <a:avLst/>
                        </a:prstTxWarp>
                      </a:bodyPr>
                      <a:lstStyle/>
                      <a:p>
                        <a:endParaRPr lang="en-US"/>
                      </a:p>
                    </p:txBody>
                  </p:sp>
                  <p:sp>
                    <p:nvSpPr>
                      <p:cNvPr id="660504" name="Freeform 24"/>
                      <p:cNvSpPr>
                        <a:spLocks/>
                      </p:cNvSpPr>
                      <p:nvPr/>
                    </p:nvSpPr>
                    <p:spPr bwMode="auto">
                      <a:xfrm>
                        <a:off x="10282" y="6598"/>
                        <a:ext cx="619" cy="79"/>
                      </a:xfrm>
                      <a:custGeom>
                        <a:avLst/>
                        <a:gdLst/>
                        <a:ahLst/>
                        <a:cxnLst>
                          <a:cxn ang="0">
                            <a:pos x="619" y="60"/>
                          </a:cxn>
                          <a:cxn ang="0">
                            <a:pos x="619" y="60"/>
                          </a:cxn>
                          <a:cxn ang="0">
                            <a:pos x="359" y="79"/>
                          </a:cxn>
                          <a:cxn ang="0">
                            <a:pos x="359" y="79"/>
                          </a:cxn>
                          <a:cxn ang="0">
                            <a:pos x="0" y="0"/>
                          </a:cxn>
                          <a:cxn ang="0">
                            <a:pos x="0" y="0"/>
                          </a:cxn>
                          <a:cxn ang="0">
                            <a:pos x="260" y="0"/>
                          </a:cxn>
                          <a:cxn ang="0">
                            <a:pos x="260" y="0"/>
                          </a:cxn>
                          <a:cxn ang="0">
                            <a:pos x="619" y="60"/>
                          </a:cxn>
                          <a:cxn ang="0">
                            <a:pos x="619" y="60"/>
                          </a:cxn>
                        </a:cxnLst>
                        <a:rect l="0" t="0" r="r" b="b"/>
                        <a:pathLst>
                          <a:path w="619" h="79">
                            <a:moveTo>
                              <a:pt x="619" y="60"/>
                            </a:moveTo>
                            <a:lnTo>
                              <a:pt x="619" y="60"/>
                            </a:lnTo>
                            <a:lnTo>
                              <a:pt x="359" y="79"/>
                            </a:lnTo>
                            <a:lnTo>
                              <a:pt x="359" y="79"/>
                            </a:lnTo>
                            <a:lnTo>
                              <a:pt x="0" y="0"/>
                            </a:lnTo>
                            <a:lnTo>
                              <a:pt x="0" y="0"/>
                            </a:lnTo>
                            <a:lnTo>
                              <a:pt x="260" y="0"/>
                            </a:lnTo>
                            <a:lnTo>
                              <a:pt x="260" y="0"/>
                            </a:lnTo>
                            <a:lnTo>
                              <a:pt x="619" y="60"/>
                            </a:lnTo>
                            <a:lnTo>
                              <a:pt x="619" y="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505" name="Group 25"/>
                  <p:cNvGrpSpPr>
                    <a:grpSpLocks/>
                  </p:cNvGrpSpPr>
                  <p:nvPr/>
                </p:nvGrpSpPr>
                <p:grpSpPr bwMode="auto">
                  <a:xfrm>
                    <a:off x="10462" y="6558"/>
                    <a:ext cx="239" cy="80"/>
                    <a:chOff x="10462" y="6558"/>
                    <a:chExt cx="239" cy="80"/>
                  </a:xfrm>
                </p:grpSpPr>
                <p:sp>
                  <p:nvSpPr>
                    <p:cNvPr id="660506" name="Freeform 26"/>
                    <p:cNvSpPr>
                      <a:spLocks/>
                    </p:cNvSpPr>
                    <p:nvPr/>
                  </p:nvSpPr>
                  <p:spPr bwMode="auto">
                    <a:xfrm>
                      <a:off x="10462" y="6558"/>
                      <a:ext cx="219" cy="60"/>
                    </a:xfrm>
                    <a:custGeom>
                      <a:avLst/>
                      <a:gdLst/>
                      <a:ahLst/>
                      <a:cxnLst>
                        <a:cxn ang="0">
                          <a:pos x="219" y="40"/>
                        </a:cxn>
                        <a:cxn ang="0">
                          <a:pos x="219" y="60"/>
                        </a:cxn>
                        <a:cxn ang="0">
                          <a:pos x="120" y="60"/>
                        </a:cxn>
                        <a:cxn ang="0">
                          <a:pos x="0" y="40"/>
                        </a:cxn>
                        <a:cxn ang="0">
                          <a:pos x="0" y="0"/>
                        </a:cxn>
                        <a:cxn ang="0">
                          <a:pos x="219" y="40"/>
                        </a:cxn>
                      </a:cxnLst>
                      <a:rect l="0" t="0" r="r" b="b"/>
                      <a:pathLst>
                        <a:path w="219" h="60">
                          <a:moveTo>
                            <a:pt x="219" y="40"/>
                          </a:moveTo>
                          <a:lnTo>
                            <a:pt x="219" y="60"/>
                          </a:lnTo>
                          <a:lnTo>
                            <a:pt x="120" y="60"/>
                          </a:lnTo>
                          <a:lnTo>
                            <a:pt x="0" y="40"/>
                          </a:lnTo>
                          <a:lnTo>
                            <a:pt x="0" y="0"/>
                          </a:lnTo>
                          <a:lnTo>
                            <a:pt x="219" y="4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507" name="Freeform 27"/>
                    <p:cNvSpPr>
                      <a:spLocks/>
                    </p:cNvSpPr>
                    <p:nvPr/>
                  </p:nvSpPr>
                  <p:spPr bwMode="auto">
                    <a:xfrm>
                      <a:off x="10482" y="6578"/>
                      <a:ext cx="219" cy="60"/>
                    </a:xfrm>
                    <a:custGeom>
                      <a:avLst/>
                      <a:gdLst/>
                      <a:ahLst/>
                      <a:cxnLst>
                        <a:cxn ang="0">
                          <a:pos x="219" y="40"/>
                        </a:cxn>
                        <a:cxn ang="0">
                          <a:pos x="219" y="40"/>
                        </a:cxn>
                        <a:cxn ang="0">
                          <a:pos x="219" y="60"/>
                        </a:cxn>
                        <a:cxn ang="0">
                          <a:pos x="219" y="60"/>
                        </a:cxn>
                        <a:cxn ang="0">
                          <a:pos x="120" y="60"/>
                        </a:cxn>
                        <a:cxn ang="0">
                          <a:pos x="120" y="60"/>
                        </a:cxn>
                        <a:cxn ang="0">
                          <a:pos x="0" y="40"/>
                        </a:cxn>
                        <a:cxn ang="0">
                          <a:pos x="0" y="40"/>
                        </a:cxn>
                        <a:cxn ang="0">
                          <a:pos x="0" y="0"/>
                        </a:cxn>
                        <a:cxn ang="0">
                          <a:pos x="0" y="0"/>
                        </a:cxn>
                        <a:cxn ang="0">
                          <a:pos x="219" y="40"/>
                        </a:cxn>
                        <a:cxn ang="0">
                          <a:pos x="219" y="40"/>
                        </a:cxn>
                      </a:cxnLst>
                      <a:rect l="0" t="0" r="r" b="b"/>
                      <a:pathLst>
                        <a:path w="219" h="60">
                          <a:moveTo>
                            <a:pt x="219" y="40"/>
                          </a:moveTo>
                          <a:lnTo>
                            <a:pt x="219" y="40"/>
                          </a:lnTo>
                          <a:lnTo>
                            <a:pt x="219" y="60"/>
                          </a:lnTo>
                          <a:lnTo>
                            <a:pt x="219" y="60"/>
                          </a:lnTo>
                          <a:lnTo>
                            <a:pt x="120" y="60"/>
                          </a:lnTo>
                          <a:lnTo>
                            <a:pt x="120" y="60"/>
                          </a:lnTo>
                          <a:lnTo>
                            <a:pt x="0" y="40"/>
                          </a:lnTo>
                          <a:lnTo>
                            <a:pt x="0" y="40"/>
                          </a:lnTo>
                          <a:lnTo>
                            <a:pt x="0" y="0"/>
                          </a:lnTo>
                          <a:lnTo>
                            <a:pt x="0" y="0"/>
                          </a:lnTo>
                          <a:lnTo>
                            <a:pt x="219" y="40"/>
                          </a:lnTo>
                          <a:lnTo>
                            <a:pt x="219"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08" name="Group 28"/>
                  <p:cNvGrpSpPr>
                    <a:grpSpLocks/>
                  </p:cNvGrpSpPr>
                  <p:nvPr/>
                </p:nvGrpSpPr>
                <p:grpSpPr bwMode="auto">
                  <a:xfrm>
                    <a:off x="10342" y="6298"/>
                    <a:ext cx="499" cy="340"/>
                    <a:chOff x="10342" y="6298"/>
                    <a:chExt cx="499" cy="340"/>
                  </a:xfrm>
                </p:grpSpPr>
                <p:grpSp>
                  <p:nvGrpSpPr>
                    <p:cNvPr id="660509" name="Group 29"/>
                    <p:cNvGrpSpPr>
                      <a:grpSpLocks/>
                    </p:cNvGrpSpPr>
                    <p:nvPr/>
                  </p:nvGrpSpPr>
                  <p:grpSpPr bwMode="auto">
                    <a:xfrm>
                      <a:off x="10342" y="6298"/>
                      <a:ext cx="299" cy="320"/>
                      <a:chOff x="10342" y="6298"/>
                      <a:chExt cx="299" cy="320"/>
                    </a:xfrm>
                  </p:grpSpPr>
                  <p:sp>
                    <p:nvSpPr>
                      <p:cNvPr id="660510" name="Freeform 30"/>
                      <p:cNvSpPr>
                        <a:spLocks/>
                      </p:cNvSpPr>
                      <p:nvPr/>
                    </p:nvSpPr>
                    <p:spPr bwMode="auto">
                      <a:xfrm>
                        <a:off x="10342" y="6298"/>
                        <a:ext cx="280" cy="300"/>
                      </a:xfrm>
                      <a:custGeom>
                        <a:avLst/>
                        <a:gdLst/>
                        <a:ahLst/>
                        <a:cxnLst>
                          <a:cxn ang="0">
                            <a:pos x="240" y="300"/>
                          </a:cxn>
                          <a:cxn ang="0">
                            <a:pos x="280" y="0"/>
                          </a:cxn>
                          <a:cxn ang="0">
                            <a:pos x="40" y="0"/>
                          </a:cxn>
                          <a:cxn ang="0">
                            <a:pos x="0" y="260"/>
                          </a:cxn>
                          <a:cxn ang="0">
                            <a:pos x="240" y="300"/>
                          </a:cxn>
                        </a:cxnLst>
                        <a:rect l="0" t="0" r="r" b="b"/>
                        <a:pathLst>
                          <a:path w="280" h="300">
                            <a:moveTo>
                              <a:pt x="240" y="300"/>
                            </a:moveTo>
                            <a:lnTo>
                              <a:pt x="280" y="0"/>
                            </a:lnTo>
                            <a:lnTo>
                              <a:pt x="40" y="0"/>
                            </a:lnTo>
                            <a:lnTo>
                              <a:pt x="0" y="260"/>
                            </a:lnTo>
                            <a:lnTo>
                              <a:pt x="240" y="30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511" name="Freeform 31"/>
                      <p:cNvSpPr>
                        <a:spLocks/>
                      </p:cNvSpPr>
                      <p:nvPr/>
                    </p:nvSpPr>
                    <p:spPr bwMode="auto">
                      <a:xfrm>
                        <a:off x="10362" y="6318"/>
                        <a:ext cx="279" cy="300"/>
                      </a:xfrm>
                      <a:custGeom>
                        <a:avLst/>
                        <a:gdLst/>
                        <a:ahLst/>
                        <a:cxnLst>
                          <a:cxn ang="0">
                            <a:pos x="240" y="300"/>
                          </a:cxn>
                          <a:cxn ang="0">
                            <a:pos x="240" y="300"/>
                          </a:cxn>
                          <a:cxn ang="0">
                            <a:pos x="279" y="0"/>
                          </a:cxn>
                          <a:cxn ang="0">
                            <a:pos x="279" y="0"/>
                          </a:cxn>
                          <a:cxn ang="0">
                            <a:pos x="40" y="0"/>
                          </a:cxn>
                          <a:cxn ang="0">
                            <a:pos x="40" y="0"/>
                          </a:cxn>
                          <a:cxn ang="0">
                            <a:pos x="0" y="260"/>
                          </a:cxn>
                          <a:cxn ang="0">
                            <a:pos x="0" y="260"/>
                          </a:cxn>
                          <a:cxn ang="0">
                            <a:pos x="240" y="300"/>
                          </a:cxn>
                          <a:cxn ang="0">
                            <a:pos x="240" y="300"/>
                          </a:cxn>
                        </a:cxnLst>
                        <a:rect l="0" t="0" r="r" b="b"/>
                        <a:pathLst>
                          <a:path w="279" h="300">
                            <a:moveTo>
                              <a:pt x="240" y="300"/>
                            </a:moveTo>
                            <a:lnTo>
                              <a:pt x="240" y="300"/>
                            </a:lnTo>
                            <a:lnTo>
                              <a:pt x="279" y="0"/>
                            </a:lnTo>
                            <a:lnTo>
                              <a:pt x="279" y="0"/>
                            </a:lnTo>
                            <a:lnTo>
                              <a:pt x="40" y="0"/>
                            </a:lnTo>
                            <a:lnTo>
                              <a:pt x="40" y="0"/>
                            </a:lnTo>
                            <a:lnTo>
                              <a:pt x="0" y="260"/>
                            </a:lnTo>
                            <a:lnTo>
                              <a:pt x="0" y="260"/>
                            </a:lnTo>
                            <a:lnTo>
                              <a:pt x="240" y="300"/>
                            </a:lnTo>
                            <a:lnTo>
                              <a:pt x="240" y="30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12" name="Group 32"/>
                    <p:cNvGrpSpPr>
                      <a:grpSpLocks/>
                    </p:cNvGrpSpPr>
                    <p:nvPr/>
                  </p:nvGrpSpPr>
                  <p:grpSpPr bwMode="auto">
                    <a:xfrm>
                      <a:off x="10582" y="6298"/>
                      <a:ext cx="259" cy="340"/>
                      <a:chOff x="10582" y="6298"/>
                      <a:chExt cx="259" cy="340"/>
                    </a:xfrm>
                  </p:grpSpPr>
                  <p:sp>
                    <p:nvSpPr>
                      <p:cNvPr id="660513" name="Freeform 33"/>
                      <p:cNvSpPr>
                        <a:spLocks/>
                      </p:cNvSpPr>
                      <p:nvPr/>
                    </p:nvSpPr>
                    <p:spPr bwMode="auto">
                      <a:xfrm>
                        <a:off x="10582" y="6298"/>
                        <a:ext cx="239" cy="320"/>
                      </a:xfrm>
                      <a:custGeom>
                        <a:avLst/>
                        <a:gdLst/>
                        <a:ahLst/>
                        <a:cxnLst>
                          <a:cxn ang="0">
                            <a:pos x="40" y="0"/>
                          </a:cxn>
                          <a:cxn ang="0">
                            <a:pos x="239" y="80"/>
                          </a:cxn>
                          <a:cxn ang="0">
                            <a:pos x="219" y="320"/>
                          </a:cxn>
                          <a:cxn ang="0">
                            <a:pos x="0" y="300"/>
                          </a:cxn>
                          <a:cxn ang="0">
                            <a:pos x="40" y="0"/>
                          </a:cxn>
                        </a:cxnLst>
                        <a:rect l="0" t="0" r="r" b="b"/>
                        <a:pathLst>
                          <a:path w="239" h="320">
                            <a:moveTo>
                              <a:pt x="40" y="0"/>
                            </a:moveTo>
                            <a:lnTo>
                              <a:pt x="239" y="80"/>
                            </a:lnTo>
                            <a:lnTo>
                              <a:pt x="219" y="320"/>
                            </a:lnTo>
                            <a:lnTo>
                              <a:pt x="0" y="300"/>
                            </a:lnTo>
                            <a:lnTo>
                              <a:pt x="40" y="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514" name="Freeform 34"/>
                      <p:cNvSpPr>
                        <a:spLocks/>
                      </p:cNvSpPr>
                      <p:nvPr/>
                    </p:nvSpPr>
                    <p:spPr bwMode="auto">
                      <a:xfrm>
                        <a:off x="10602" y="6318"/>
                        <a:ext cx="239" cy="320"/>
                      </a:xfrm>
                      <a:custGeom>
                        <a:avLst/>
                        <a:gdLst/>
                        <a:ahLst/>
                        <a:cxnLst>
                          <a:cxn ang="0">
                            <a:pos x="39" y="0"/>
                          </a:cxn>
                          <a:cxn ang="0">
                            <a:pos x="39" y="0"/>
                          </a:cxn>
                          <a:cxn ang="0">
                            <a:pos x="239" y="80"/>
                          </a:cxn>
                          <a:cxn ang="0">
                            <a:pos x="239" y="80"/>
                          </a:cxn>
                          <a:cxn ang="0">
                            <a:pos x="219" y="320"/>
                          </a:cxn>
                          <a:cxn ang="0">
                            <a:pos x="219" y="320"/>
                          </a:cxn>
                          <a:cxn ang="0">
                            <a:pos x="0" y="300"/>
                          </a:cxn>
                          <a:cxn ang="0">
                            <a:pos x="0" y="300"/>
                          </a:cxn>
                          <a:cxn ang="0">
                            <a:pos x="39" y="0"/>
                          </a:cxn>
                          <a:cxn ang="0">
                            <a:pos x="39" y="0"/>
                          </a:cxn>
                        </a:cxnLst>
                        <a:rect l="0" t="0" r="r" b="b"/>
                        <a:pathLst>
                          <a:path w="239" h="320">
                            <a:moveTo>
                              <a:pt x="39" y="0"/>
                            </a:moveTo>
                            <a:lnTo>
                              <a:pt x="39" y="0"/>
                            </a:lnTo>
                            <a:lnTo>
                              <a:pt x="239" y="80"/>
                            </a:lnTo>
                            <a:lnTo>
                              <a:pt x="239" y="80"/>
                            </a:lnTo>
                            <a:lnTo>
                              <a:pt x="219" y="320"/>
                            </a:lnTo>
                            <a:lnTo>
                              <a:pt x="219" y="320"/>
                            </a:lnTo>
                            <a:lnTo>
                              <a:pt x="0" y="300"/>
                            </a:lnTo>
                            <a:lnTo>
                              <a:pt x="0" y="300"/>
                            </a:lnTo>
                            <a:lnTo>
                              <a:pt x="39" y="0"/>
                            </a:lnTo>
                            <a:lnTo>
                              <a:pt x="39"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15" name="Group 35"/>
                    <p:cNvGrpSpPr>
                      <a:grpSpLocks/>
                    </p:cNvGrpSpPr>
                    <p:nvPr/>
                  </p:nvGrpSpPr>
                  <p:grpSpPr bwMode="auto">
                    <a:xfrm>
                      <a:off x="10362" y="6318"/>
                      <a:ext cx="220" cy="260"/>
                      <a:chOff x="10362" y="6318"/>
                      <a:chExt cx="220" cy="260"/>
                    </a:xfrm>
                  </p:grpSpPr>
                  <p:sp>
                    <p:nvSpPr>
                      <p:cNvPr id="660516" name="Freeform 36"/>
                      <p:cNvSpPr>
                        <a:spLocks/>
                      </p:cNvSpPr>
                      <p:nvPr/>
                    </p:nvSpPr>
                    <p:spPr bwMode="auto">
                      <a:xfrm>
                        <a:off x="10362" y="6318"/>
                        <a:ext cx="200" cy="240"/>
                      </a:xfrm>
                      <a:custGeom>
                        <a:avLst/>
                        <a:gdLst/>
                        <a:ahLst/>
                        <a:cxnLst>
                          <a:cxn ang="0">
                            <a:pos x="200" y="20"/>
                          </a:cxn>
                          <a:cxn ang="0">
                            <a:pos x="180" y="240"/>
                          </a:cxn>
                          <a:cxn ang="0">
                            <a:pos x="0" y="220"/>
                          </a:cxn>
                          <a:cxn ang="0">
                            <a:pos x="40" y="0"/>
                          </a:cxn>
                          <a:cxn ang="0">
                            <a:pos x="200" y="20"/>
                          </a:cxn>
                        </a:cxnLst>
                        <a:rect l="0" t="0" r="r" b="b"/>
                        <a:pathLst>
                          <a:path w="200" h="240">
                            <a:moveTo>
                              <a:pt x="200" y="20"/>
                            </a:moveTo>
                            <a:lnTo>
                              <a:pt x="180" y="240"/>
                            </a:lnTo>
                            <a:lnTo>
                              <a:pt x="0" y="220"/>
                            </a:lnTo>
                            <a:lnTo>
                              <a:pt x="40" y="0"/>
                            </a:lnTo>
                            <a:lnTo>
                              <a:pt x="200" y="20"/>
                            </a:lnTo>
                            <a:close/>
                          </a:path>
                        </a:pathLst>
                      </a:custGeom>
                      <a:solidFill>
                        <a:srgbClr val="00CCCC"/>
                      </a:solidFill>
                      <a:ln w="12700">
                        <a:solidFill>
                          <a:srgbClr val="000000"/>
                        </a:solidFill>
                        <a:prstDash val="solid"/>
                        <a:round/>
                        <a:headEnd/>
                        <a:tailEnd/>
                      </a:ln>
                    </p:spPr>
                    <p:txBody>
                      <a:bodyPr>
                        <a:prstTxWarp prst="textNoShape">
                          <a:avLst/>
                        </a:prstTxWarp>
                      </a:bodyPr>
                      <a:lstStyle/>
                      <a:p>
                        <a:endParaRPr lang="en-US"/>
                      </a:p>
                    </p:txBody>
                  </p:sp>
                  <p:sp>
                    <p:nvSpPr>
                      <p:cNvPr id="660517" name="Freeform 37"/>
                      <p:cNvSpPr>
                        <a:spLocks/>
                      </p:cNvSpPr>
                      <p:nvPr/>
                    </p:nvSpPr>
                    <p:spPr bwMode="auto">
                      <a:xfrm>
                        <a:off x="10382" y="6338"/>
                        <a:ext cx="200" cy="240"/>
                      </a:xfrm>
                      <a:custGeom>
                        <a:avLst/>
                        <a:gdLst/>
                        <a:ahLst/>
                        <a:cxnLst>
                          <a:cxn ang="0">
                            <a:pos x="200" y="20"/>
                          </a:cxn>
                          <a:cxn ang="0">
                            <a:pos x="200" y="20"/>
                          </a:cxn>
                          <a:cxn ang="0">
                            <a:pos x="180" y="240"/>
                          </a:cxn>
                          <a:cxn ang="0">
                            <a:pos x="180" y="240"/>
                          </a:cxn>
                          <a:cxn ang="0">
                            <a:pos x="0" y="220"/>
                          </a:cxn>
                          <a:cxn ang="0">
                            <a:pos x="0" y="220"/>
                          </a:cxn>
                          <a:cxn ang="0">
                            <a:pos x="40" y="0"/>
                          </a:cxn>
                          <a:cxn ang="0">
                            <a:pos x="40" y="0"/>
                          </a:cxn>
                          <a:cxn ang="0">
                            <a:pos x="200" y="20"/>
                          </a:cxn>
                          <a:cxn ang="0">
                            <a:pos x="200" y="20"/>
                          </a:cxn>
                        </a:cxnLst>
                        <a:rect l="0" t="0" r="r" b="b"/>
                        <a:pathLst>
                          <a:path w="200" h="240">
                            <a:moveTo>
                              <a:pt x="200" y="20"/>
                            </a:moveTo>
                            <a:lnTo>
                              <a:pt x="200" y="20"/>
                            </a:lnTo>
                            <a:lnTo>
                              <a:pt x="180" y="240"/>
                            </a:lnTo>
                            <a:lnTo>
                              <a:pt x="180" y="240"/>
                            </a:lnTo>
                            <a:lnTo>
                              <a:pt x="0" y="220"/>
                            </a:lnTo>
                            <a:lnTo>
                              <a:pt x="0" y="220"/>
                            </a:lnTo>
                            <a:lnTo>
                              <a:pt x="40" y="0"/>
                            </a:lnTo>
                            <a:lnTo>
                              <a:pt x="40" y="0"/>
                            </a:lnTo>
                            <a:lnTo>
                              <a:pt x="200" y="20"/>
                            </a:lnTo>
                            <a:lnTo>
                              <a:pt x="20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grpSp>
              <p:nvGrpSpPr>
                <p:cNvPr id="660518" name="Group 38"/>
                <p:cNvGrpSpPr>
                  <a:grpSpLocks/>
                </p:cNvGrpSpPr>
                <p:nvPr/>
              </p:nvGrpSpPr>
              <p:grpSpPr bwMode="auto">
                <a:xfrm>
                  <a:off x="10282" y="6598"/>
                  <a:ext cx="220" cy="179"/>
                  <a:chOff x="10282" y="6598"/>
                  <a:chExt cx="220" cy="179"/>
                </a:xfrm>
              </p:grpSpPr>
              <p:grpSp>
                <p:nvGrpSpPr>
                  <p:cNvPr id="660519" name="Group 39"/>
                  <p:cNvGrpSpPr>
                    <a:grpSpLocks/>
                  </p:cNvGrpSpPr>
                  <p:nvPr/>
                </p:nvGrpSpPr>
                <p:grpSpPr bwMode="auto">
                  <a:xfrm>
                    <a:off x="10282" y="6598"/>
                    <a:ext cx="220" cy="179"/>
                    <a:chOff x="10282" y="6598"/>
                    <a:chExt cx="220" cy="179"/>
                  </a:xfrm>
                </p:grpSpPr>
                <p:sp>
                  <p:nvSpPr>
                    <p:cNvPr id="660520" name="Freeform 40"/>
                    <p:cNvSpPr>
                      <a:spLocks/>
                    </p:cNvSpPr>
                    <p:nvPr/>
                  </p:nvSpPr>
                  <p:spPr bwMode="auto">
                    <a:xfrm>
                      <a:off x="10282" y="6598"/>
                      <a:ext cx="200" cy="159"/>
                    </a:xfrm>
                    <a:custGeom>
                      <a:avLst/>
                      <a:gdLst/>
                      <a:ahLst/>
                      <a:cxnLst>
                        <a:cxn ang="0">
                          <a:pos x="0" y="0"/>
                        </a:cxn>
                        <a:cxn ang="0">
                          <a:pos x="200" y="60"/>
                        </a:cxn>
                        <a:cxn ang="0">
                          <a:pos x="200" y="159"/>
                        </a:cxn>
                        <a:cxn ang="0">
                          <a:pos x="0" y="79"/>
                        </a:cxn>
                        <a:cxn ang="0">
                          <a:pos x="0" y="0"/>
                        </a:cxn>
                      </a:cxnLst>
                      <a:rect l="0" t="0" r="r" b="b"/>
                      <a:pathLst>
                        <a:path w="200" h="159">
                          <a:moveTo>
                            <a:pt x="0" y="0"/>
                          </a:moveTo>
                          <a:lnTo>
                            <a:pt x="200" y="60"/>
                          </a:lnTo>
                          <a:lnTo>
                            <a:pt x="200" y="159"/>
                          </a:lnTo>
                          <a:lnTo>
                            <a:pt x="0" y="79"/>
                          </a:lnTo>
                          <a:lnTo>
                            <a:pt x="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521" name="Freeform 41"/>
                    <p:cNvSpPr>
                      <a:spLocks/>
                    </p:cNvSpPr>
                    <p:nvPr/>
                  </p:nvSpPr>
                  <p:spPr bwMode="auto">
                    <a:xfrm>
                      <a:off x="10302" y="6618"/>
                      <a:ext cx="200" cy="159"/>
                    </a:xfrm>
                    <a:custGeom>
                      <a:avLst/>
                      <a:gdLst/>
                      <a:ahLst/>
                      <a:cxnLst>
                        <a:cxn ang="0">
                          <a:pos x="0" y="0"/>
                        </a:cxn>
                        <a:cxn ang="0">
                          <a:pos x="0" y="0"/>
                        </a:cxn>
                        <a:cxn ang="0">
                          <a:pos x="200" y="59"/>
                        </a:cxn>
                        <a:cxn ang="0">
                          <a:pos x="200" y="59"/>
                        </a:cxn>
                        <a:cxn ang="0">
                          <a:pos x="200" y="159"/>
                        </a:cxn>
                        <a:cxn ang="0">
                          <a:pos x="200" y="159"/>
                        </a:cxn>
                        <a:cxn ang="0">
                          <a:pos x="0" y="79"/>
                        </a:cxn>
                        <a:cxn ang="0">
                          <a:pos x="0" y="79"/>
                        </a:cxn>
                        <a:cxn ang="0">
                          <a:pos x="0" y="0"/>
                        </a:cxn>
                        <a:cxn ang="0">
                          <a:pos x="0" y="0"/>
                        </a:cxn>
                      </a:cxnLst>
                      <a:rect l="0" t="0" r="r" b="b"/>
                      <a:pathLst>
                        <a:path w="200" h="159">
                          <a:moveTo>
                            <a:pt x="0" y="0"/>
                          </a:moveTo>
                          <a:lnTo>
                            <a:pt x="0" y="0"/>
                          </a:lnTo>
                          <a:lnTo>
                            <a:pt x="200" y="59"/>
                          </a:lnTo>
                          <a:lnTo>
                            <a:pt x="200" y="59"/>
                          </a:lnTo>
                          <a:lnTo>
                            <a:pt x="200" y="159"/>
                          </a:lnTo>
                          <a:lnTo>
                            <a:pt x="200" y="159"/>
                          </a:lnTo>
                          <a:lnTo>
                            <a:pt x="0" y="79"/>
                          </a:lnTo>
                          <a:lnTo>
                            <a:pt x="0" y="79"/>
                          </a:lnTo>
                          <a:lnTo>
                            <a:pt x="0" y="0"/>
                          </a:lnTo>
                          <a:lnTo>
                            <a:pt x="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522" name="Line 42"/>
                  <p:cNvSpPr>
                    <a:spLocks noChangeShapeType="1"/>
                  </p:cNvSpPr>
                  <p:nvPr/>
                </p:nvSpPr>
                <p:spPr bwMode="auto">
                  <a:xfrm>
                    <a:off x="10302" y="6638"/>
                    <a:ext cx="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523" name="Line 43"/>
                  <p:cNvSpPr>
                    <a:spLocks noChangeShapeType="1"/>
                  </p:cNvSpPr>
                  <p:nvPr/>
                </p:nvSpPr>
                <p:spPr bwMode="auto">
                  <a:xfrm>
                    <a:off x="10382" y="6658"/>
                    <a:ext cx="80" cy="1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524" name="Line 44"/>
                  <p:cNvSpPr>
                    <a:spLocks noChangeShapeType="1"/>
                  </p:cNvSpPr>
                  <p:nvPr/>
                </p:nvSpPr>
                <p:spPr bwMode="auto">
                  <a:xfrm>
                    <a:off x="10362" y="661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525" name="Line 45"/>
                  <p:cNvSpPr>
                    <a:spLocks noChangeShapeType="1"/>
                  </p:cNvSpPr>
                  <p:nvPr/>
                </p:nvSpPr>
                <p:spPr bwMode="auto">
                  <a:xfrm>
                    <a:off x="10462" y="663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526" name="Line 46"/>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527" name="Line 47"/>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grpSp>
          </p:grpSp>
          <p:grpSp>
            <p:nvGrpSpPr>
              <p:cNvPr id="660528" name="Group 48"/>
              <p:cNvGrpSpPr>
                <a:grpSpLocks/>
              </p:cNvGrpSpPr>
              <p:nvPr/>
            </p:nvGrpSpPr>
            <p:grpSpPr bwMode="auto">
              <a:xfrm>
                <a:off x="10083" y="6618"/>
                <a:ext cx="499" cy="259"/>
                <a:chOff x="10083" y="6618"/>
                <a:chExt cx="499" cy="259"/>
              </a:xfrm>
            </p:grpSpPr>
            <p:grpSp>
              <p:nvGrpSpPr>
                <p:cNvPr id="660529" name="Group 49"/>
                <p:cNvGrpSpPr>
                  <a:grpSpLocks/>
                </p:cNvGrpSpPr>
                <p:nvPr/>
              </p:nvGrpSpPr>
              <p:grpSpPr bwMode="auto">
                <a:xfrm>
                  <a:off x="10442" y="6737"/>
                  <a:ext cx="100" cy="80"/>
                  <a:chOff x="10442" y="6737"/>
                  <a:chExt cx="100" cy="80"/>
                </a:xfrm>
              </p:grpSpPr>
              <p:grpSp>
                <p:nvGrpSpPr>
                  <p:cNvPr id="660530" name="Group 50"/>
                  <p:cNvGrpSpPr>
                    <a:grpSpLocks/>
                  </p:cNvGrpSpPr>
                  <p:nvPr/>
                </p:nvGrpSpPr>
                <p:grpSpPr bwMode="auto">
                  <a:xfrm>
                    <a:off x="10502" y="6737"/>
                    <a:ext cx="40" cy="80"/>
                    <a:chOff x="10502" y="6737"/>
                    <a:chExt cx="40" cy="80"/>
                  </a:xfrm>
                </p:grpSpPr>
                <p:sp>
                  <p:nvSpPr>
                    <p:cNvPr id="660531" name="Freeform 51"/>
                    <p:cNvSpPr>
                      <a:spLocks/>
                    </p:cNvSpPr>
                    <p:nvPr/>
                  </p:nvSpPr>
                  <p:spPr bwMode="auto">
                    <a:xfrm>
                      <a:off x="10502" y="6737"/>
                      <a:ext cx="20" cy="60"/>
                    </a:xfrm>
                    <a:custGeom>
                      <a:avLst/>
                      <a:gdLst/>
                      <a:ahLst/>
                      <a:cxnLst>
                        <a:cxn ang="0">
                          <a:pos x="20" y="0"/>
                        </a:cxn>
                        <a:cxn ang="0">
                          <a:pos x="20" y="60"/>
                        </a:cxn>
                        <a:cxn ang="0">
                          <a:pos x="0" y="0"/>
                        </a:cxn>
                        <a:cxn ang="0">
                          <a:pos x="20" y="0"/>
                        </a:cxn>
                      </a:cxnLst>
                      <a:rect l="0" t="0" r="r" b="b"/>
                      <a:pathLst>
                        <a:path w="20" h="60">
                          <a:moveTo>
                            <a:pt x="20" y="0"/>
                          </a:moveTo>
                          <a:lnTo>
                            <a:pt x="20" y="60"/>
                          </a:lnTo>
                          <a:lnTo>
                            <a:pt x="0" y="0"/>
                          </a:lnTo>
                          <a:lnTo>
                            <a:pt x="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532" name="Freeform 52"/>
                    <p:cNvSpPr>
                      <a:spLocks/>
                    </p:cNvSpPr>
                    <p:nvPr/>
                  </p:nvSpPr>
                  <p:spPr bwMode="auto">
                    <a:xfrm>
                      <a:off x="10522" y="6757"/>
                      <a:ext cx="20" cy="60"/>
                    </a:xfrm>
                    <a:custGeom>
                      <a:avLst/>
                      <a:gdLst/>
                      <a:ahLst/>
                      <a:cxnLst>
                        <a:cxn ang="0">
                          <a:pos x="20" y="0"/>
                        </a:cxn>
                        <a:cxn ang="0">
                          <a:pos x="20" y="0"/>
                        </a:cxn>
                        <a:cxn ang="0">
                          <a:pos x="20" y="60"/>
                        </a:cxn>
                        <a:cxn ang="0">
                          <a:pos x="20" y="60"/>
                        </a:cxn>
                        <a:cxn ang="0">
                          <a:pos x="0" y="0"/>
                        </a:cxn>
                        <a:cxn ang="0">
                          <a:pos x="0" y="0"/>
                        </a:cxn>
                        <a:cxn ang="0">
                          <a:pos x="20" y="0"/>
                        </a:cxn>
                        <a:cxn ang="0">
                          <a:pos x="20" y="0"/>
                        </a:cxn>
                      </a:cxnLst>
                      <a:rect l="0" t="0" r="r" b="b"/>
                      <a:pathLst>
                        <a:path w="20" h="60">
                          <a:moveTo>
                            <a:pt x="20" y="0"/>
                          </a:moveTo>
                          <a:lnTo>
                            <a:pt x="20" y="0"/>
                          </a:lnTo>
                          <a:lnTo>
                            <a:pt x="20" y="60"/>
                          </a:lnTo>
                          <a:lnTo>
                            <a:pt x="20" y="60"/>
                          </a:lnTo>
                          <a:lnTo>
                            <a:pt x="0" y="0"/>
                          </a:lnTo>
                          <a:lnTo>
                            <a:pt x="0" y="0"/>
                          </a:lnTo>
                          <a:lnTo>
                            <a:pt x="20" y="0"/>
                          </a:lnTo>
                          <a:lnTo>
                            <a:pt x="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33" name="Group 53"/>
                  <p:cNvGrpSpPr>
                    <a:grpSpLocks/>
                  </p:cNvGrpSpPr>
                  <p:nvPr/>
                </p:nvGrpSpPr>
                <p:grpSpPr bwMode="auto">
                  <a:xfrm>
                    <a:off x="10442" y="6757"/>
                    <a:ext cx="100" cy="60"/>
                    <a:chOff x="10442" y="6757"/>
                    <a:chExt cx="100" cy="60"/>
                  </a:xfrm>
                </p:grpSpPr>
                <p:sp>
                  <p:nvSpPr>
                    <p:cNvPr id="660534" name="Freeform 54"/>
                    <p:cNvSpPr>
                      <a:spLocks/>
                    </p:cNvSpPr>
                    <p:nvPr/>
                  </p:nvSpPr>
                  <p:spPr bwMode="auto">
                    <a:xfrm>
                      <a:off x="10442" y="6757"/>
                      <a:ext cx="80" cy="40"/>
                    </a:xfrm>
                    <a:custGeom>
                      <a:avLst/>
                      <a:gdLst/>
                      <a:ahLst/>
                      <a:cxnLst>
                        <a:cxn ang="0">
                          <a:pos x="60" y="0"/>
                        </a:cxn>
                        <a:cxn ang="0">
                          <a:pos x="80" y="40"/>
                        </a:cxn>
                        <a:cxn ang="0">
                          <a:pos x="0" y="20"/>
                        </a:cxn>
                        <a:cxn ang="0">
                          <a:pos x="40" y="20"/>
                        </a:cxn>
                        <a:cxn ang="0">
                          <a:pos x="60" y="20"/>
                        </a:cxn>
                        <a:cxn ang="0">
                          <a:pos x="40" y="0"/>
                        </a:cxn>
                        <a:cxn ang="0">
                          <a:pos x="60" y="0"/>
                        </a:cxn>
                      </a:cxnLst>
                      <a:rect l="0" t="0" r="r" b="b"/>
                      <a:pathLst>
                        <a:path w="80" h="40">
                          <a:moveTo>
                            <a:pt x="60" y="0"/>
                          </a:moveTo>
                          <a:lnTo>
                            <a:pt x="80" y="40"/>
                          </a:lnTo>
                          <a:lnTo>
                            <a:pt x="0" y="20"/>
                          </a:lnTo>
                          <a:lnTo>
                            <a:pt x="40" y="20"/>
                          </a:lnTo>
                          <a:lnTo>
                            <a:pt x="60" y="20"/>
                          </a:lnTo>
                          <a:lnTo>
                            <a:pt x="40" y="0"/>
                          </a:lnTo>
                          <a:lnTo>
                            <a:pt x="6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535" name="Freeform 55"/>
                    <p:cNvSpPr>
                      <a:spLocks/>
                    </p:cNvSpPr>
                    <p:nvPr/>
                  </p:nvSpPr>
                  <p:spPr bwMode="auto">
                    <a:xfrm>
                      <a:off x="10462" y="6777"/>
                      <a:ext cx="80" cy="40"/>
                    </a:xfrm>
                    <a:custGeom>
                      <a:avLst/>
                      <a:gdLst/>
                      <a:ahLst/>
                      <a:cxnLst>
                        <a:cxn ang="0">
                          <a:pos x="60" y="0"/>
                        </a:cxn>
                        <a:cxn ang="0">
                          <a:pos x="60" y="0"/>
                        </a:cxn>
                        <a:cxn ang="0">
                          <a:pos x="80" y="40"/>
                        </a:cxn>
                        <a:cxn ang="0">
                          <a:pos x="80" y="40"/>
                        </a:cxn>
                        <a:cxn ang="0">
                          <a:pos x="0" y="20"/>
                        </a:cxn>
                        <a:cxn ang="0">
                          <a:pos x="0" y="20"/>
                        </a:cxn>
                        <a:cxn ang="0">
                          <a:pos x="40" y="20"/>
                        </a:cxn>
                        <a:cxn ang="0">
                          <a:pos x="40" y="20"/>
                        </a:cxn>
                        <a:cxn ang="0">
                          <a:pos x="60" y="20"/>
                        </a:cxn>
                        <a:cxn ang="0">
                          <a:pos x="60" y="20"/>
                        </a:cxn>
                        <a:cxn ang="0">
                          <a:pos x="40" y="0"/>
                        </a:cxn>
                        <a:cxn ang="0">
                          <a:pos x="40" y="0"/>
                        </a:cxn>
                        <a:cxn ang="0">
                          <a:pos x="60" y="0"/>
                        </a:cxn>
                        <a:cxn ang="0">
                          <a:pos x="60" y="0"/>
                        </a:cxn>
                      </a:cxnLst>
                      <a:rect l="0" t="0" r="r" b="b"/>
                      <a:pathLst>
                        <a:path w="80" h="40">
                          <a:moveTo>
                            <a:pt x="60" y="0"/>
                          </a:moveTo>
                          <a:lnTo>
                            <a:pt x="60" y="0"/>
                          </a:lnTo>
                          <a:lnTo>
                            <a:pt x="80" y="40"/>
                          </a:lnTo>
                          <a:lnTo>
                            <a:pt x="80" y="40"/>
                          </a:lnTo>
                          <a:lnTo>
                            <a:pt x="0" y="20"/>
                          </a:lnTo>
                          <a:lnTo>
                            <a:pt x="0" y="20"/>
                          </a:lnTo>
                          <a:lnTo>
                            <a:pt x="40" y="20"/>
                          </a:lnTo>
                          <a:lnTo>
                            <a:pt x="40" y="20"/>
                          </a:lnTo>
                          <a:lnTo>
                            <a:pt x="60" y="20"/>
                          </a:lnTo>
                          <a:lnTo>
                            <a:pt x="60" y="20"/>
                          </a:lnTo>
                          <a:lnTo>
                            <a:pt x="40" y="0"/>
                          </a:lnTo>
                          <a:lnTo>
                            <a:pt x="40" y="0"/>
                          </a:lnTo>
                          <a:lnTo>
                            <a:pt x="60" y="0"/>
                          </a:lnTo>
                          <a:lnTo>
                            <a:pt x="6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536" name="Group 56"/>
                <p:cNvGrpSpPr>
                  <a:grpSpLocks/>
                </p:cNvGrpSpPr>
                <p:nvPr/>
              </p:nvGrpSpPr>
              <p:grpSpPr bwMode="auto">
                <a:xfrm>
                  <a:off x="10083" y="6618"/>
                  <a:ext cx="499" cy="259"/>
                  <a:chOff x="10083" y="6618"/>
                  <a:chExt cx="499" cy="259"/>
                </a:xfrm>
              </p:grpSpPr>
              <p:grpSp>
                <p:nvGrpSpPr>
                  <p:cNvPr id="660537" name="Group 57"/>
                  <p:cNvGrpSpPr>
                    <a:grpSpLocks/>
                  </p:cNvGrpSpPr>
                  <p:nvPr/>
                </p:nvGrpSpPr>
                <p:grpSpPr bwMode="auto">
                  <a:xfrm>
                    <a:off x="10083" y="6618"/>
                    <a:ext cx="479" cy="219"/>
                    <a:chOff x="10083" y="6618"/>
                    <a:chExt cx="479" cy="219"/>
                  </a:xfrm>
                </p:grpSpPr>
                <p:sp>
                  <p:nvSpPr>
                    <p:cNvPr id="660538" name="Freeform 58"/>
                    <p:cNvSpPr>
                      <a:spLocks/>
                    </p:cNvSpPr>
                    <p:nvPr/>
                  </p:nvSpPr>
                  <p:spPr bwMode="auto">
                    <a:xfrm>
                      <a:off x="10083" y="6618"/>
                      <a:ext cx="459" cy="199"/>
                    </a:xfrm>
                    <a:custGeom>
                      <a:avLst/>
                      <a:gdLst/>
                      <a:ahLst/>
                      <a:cxnLst>
                        <a:cxn ang="0">
                          <a:pos x="459" y="79"/>
                        </a:cxn>
                        <a:cxn ang="0">
                          <a:pos x="239" y="199"/>
                        </a:cxn>
                        <a:cxn ang="0">
                          <a:pos x="0" y="79"/>
                        </a:cxn>
                        <a:cxn ang="0">
                          <a:pos x="179" y="0"/>
                        </a:cxn>
                        <a:cxn ang="0">
                          <a:pos x="459" y="79"/>
                        </a:cxn>
                      </a:cxnLst>
                      <a:rect l="0" t="0" r="r" b="b"/>
                      <a:pathLst>
                        <a:path w="459" h="199">
                          <a:moveTo>
                            <a:pt x="459" y="79"/>
                          </a:moveTo>
                          <a:lnTo>
                            <a:pt x="239" y="199"/>
                          </a:lnTo>
                          <a:lnTo>
                            <a:pt x="0" y="79"/>
                          </a:lnTo>
                          <a:lnTo>
                            <a:pt x="179" y="0"/>
                          </a:lnTo>
                          <a:lnTo>
                            <a:pt x="459" y="79"/>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539" name="Freeform 59"/>
                    <p:cNvSpPr>
                      <a:spLocks/>
                    </p:cNvSpPr>
                    <p:nvPr/>
                  </p:nvSpPr>
                  <p:spPr bwMode="auto">
                    <a:xfrm>
                      <a:off x="10102" y="6638"/>
                      <a:ext cx="460" cy="199"/>
                    </a:xfrm>
                    <a:custGeom>
                      <a:avLst/>
                      <a:gdLst/>
                      <a:ahLst/>
                      <a:cxnLst>
                        <a:cxn ang="0">
                          <a:pos x="460" y="79"/>
                        </a:cxn>
                        <a:cxn ang="0">
                          <a:pos x="460" y="79"/>
                        </a:cxn>
                        <a:cxn ang="0">
                          <a:pos x="240" y="199"/>
                        </a:cxn>
                        <a:cxn ang="0">
                          <a:pos x="240" y="199"/>
                        </a:cxn>
                        <a:cxn ang="0">
                          <a:pos x="0" y="79"/>
                        </a:cxn>
                        <a:cxn ang="0">
                          <a:pos x="0" y="79"/>
                        </a:cxn>
                        <a:cxn ang="0">
                          <a:pos x="180" y="0"/>
                        </a:cxn>
                        <a:cxn ang="0">
                          <a:pos x="180" y="0"/>
                        </a:cxn>
                        <a:cxn ang="0">
                          <a:pos x="460" y="79"/>
                        </a:cxn>
                        <a:cxn ang="0">
                          <a:pos x="460" y="79"/>
                        </a:cxn>
                      </a:cxnLst>
                      <a:rect l="0" t="0" r="r" b="b"/>
                      <a:pathLst>
                        <a:path w="460" h="199">
                          <a:moveTo>
                            <a:pt x="460" y="79"/>
                          </a:moveTo>
                          <a:lnTo>
                            <a:pt x="460" y="79"/>
                          </a:lnTo>
                          <a:lnTo>
                            <a:pt x="240" y="199"/>
                          </a:lnTo>
                          <a:lnTo>
                            <a:pt x="240" y="199"/>
                          </a:lnTo>
                          <a:lnTo>
                            <a:pt x="0" y="79"/>
                          </a:lnTo>
                          <a:lnTo>
                            <a:pt x="0" y="79"/>
                          </a:lnTo>
                          <a:lnTo>
                            <a:pt x="180" y="0"/>
                          </a:lnTo>
                          <a:lnTo>
                            <a:pt x="180" y="0"/>
                          </a:lnTo>
                          <a:lnTo>
                            <a:pt x="460" y="79"/>
                          </a:lnTo>
                          <a:lnTo>
                            <a:pt x="460"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40" name="Group 60"/>
                  <p:cNvGrpSpPr>
                    <a:grpSpLocks/>
                  </p:cNvGrpSpPr>
                  <p:nvPr/>
                </p:nvGrpSpPr>
                <p:grpSpPr bwMode="auto">
                  <a:xfrm>
                    <a:off x="10322" y="6697"/>
                    <a:ext cx="260" cy="180"/>
                    <a:chOff x="10322" y="6697"/>
                    <a:chExt cx="260" cy="180"/>
                  </a:xfrm>
                </p:grpSpPr>
                <p:sp>
                  <p:nvSpPr>
                    <p:cNvPr id="660541" name="Freeform 61"/>
                    <p:cNvSpPr>
                      <a:spLocks/>
                    </p:cNvSpPr>
                    <p:nvPr/>
                  </p:nvSpPr>
                  <p:spPr bwMode="auto">
                    <a:xfrm>
                      <a:off x="10322" y="6697"/>
                      <a:ext cx="240" cy="160"/>
                    </a:xfrm>
                    <a:custGeom>
                      <a:avLst/>
                      <a:gdLst/>
                      <a:ahLst/>
                      <a:cxnLst>
                        <a:cxn ang="0">
                          <a:pos x="220" y="0"/>
                        </a:cxn>
                        <a:cxn ang="0">
                          <a:pos x="0" y="140"/>
                        </a:cxn>
                        <a:cxn ang="0">
                          <a:pos x="20" y="160"/>
                        </a:cxn>
                        <a:cxn ang="0">
                          <a:pos x="240" y="20"/>
                        </a:cxn>
                        <a:cxn ang="0">
                          <a:pos x="220" y="0"/>
                        </a:cxn>
                      </a:cxnLst>
                      <a:rect l="0" t="0" r="r" b="b"/>
                      <a:pathLst>
                        <a:path w="240" h="160">
                          <a:moveTo>
                            <a:pt x="220" y="0"/>
                          </a:moveTo>
                          <a:lnTo>
                            <a:pt x="0" y="140"/>
                          </a:lnTo>
                          <a:lnTo>
                            <a:pt x="20" y="160"/>
                          </a:lnTo>
                          <a:lnTo>
                            <a:pt x="240" y="20"/>
                          </a:lnTo>
                          <a:lnTo>
                            <a:pt x="2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542" name="Freeform 62"/>
                    <p:cNvSpPr>
                      <a:spLocks/>
                    </p:cNvSpPr>
                    <p:nvPr/>
                  </p:nvSpPr>
                  <p:spPr bwMode="auto">
                    <a:xfrm>
                      <a:off x="10342" y="6717"/>
                      <a:ext cx="240" cy="160"/>
                    </a:xfrm>
                    <a:custGeom>
                      <a:avLst/>
                      <a:gdLst/>
                      <a:ahLst/>
                      <a:cxnLst>
                        <a:cxn ang="0">
                          <a:pos x="220" y="0"/>
                        </a:cxn>
                        <a:cxn ang="0">
                          <a:pos x="220" y="0"/>
                        </a:cxn>
                        <a:cxn ang="0">
                          <a:pos x="0" y="140"/>
                        </a:cxn>
                        <a:cxn ang="0">
                          <a:pos x="0" y="140"/>
                        </a:cxn>
                        <a:cxn ang="0">
                          <a:pos x="20" y="160"/>
                        </a:cxn>
                        <a:cxn ang="0">
                          <a:pos x="20" y="160"/>
                        </a:cxn>
                        <a:cxn ang="0">
                          <a:pos x="240" y="20"/>
                        </a:cxn>
                        <a:cxn ang="0">
                          <a:pos x="240" y="20"/>
                        </a:cxn>
                        <a:cxn ang="0">
                          <a:pos x="220" y="0"/>
                        </a:cxn>
                        <a:cxn ang="0">
                          <a:pos x="220" y="0"/>
                        </a:cxn>
                      </a:cxnLst>
                      <a:rect l="0" t="0" r="r" b="b"/>
                      <a:pathLst>
                        <a:path w="240" h="160">
                          <a:moveTo>
                            <a:pt x="220" y="0"/>
                          </a:moveTo>
                          <a:lnTo>
                            <a:pt x="220" y="0"/>
                          </a:lnTo>
                          <a:lnTo>
                            <a:pt x="0" y="140"/>
                          </a:lnTo>
                          <a:lnTo>
                            <a:pt x="0" y="140"/>
                          </a:lnTo>
                          <a:lnTo>
                            <a:pt x="20" y="160"/>
                          </a:lnTo>
                          <a:lnTo>
                            <a:pt x="20" y="160"/>
                          </a:lnTo>
                          <a:lnTo>
                            <a:pt x="240" y="20"/>
                          </a:lnTo>
                          <a:lnTo>
                            <a:pt x="240" y="20"/>
                          </a:lnTo>
                          <a:lnTo>
                            <a:pt x="220" y="0"/>
                          </a:lnTo>
                          <a:lnTo>
                            <a:pt x="2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43" name="Group 63"/>
                  <p:cNvGrpSpPr>
                    <a:grpSpLocks/>
                  </p:cNvGrpSpPr>
                  <p:nvPr/>
                </p:nvGrpSpPr>
                <p:grpSpPr bwMode="auto">
                  <a:xfrm>
                    <a:off x="10083" y="6697"/>
                    <a:ext cx="279" cy="180"/>
                    <a:chOff x="10083" y="6697"/>
                    <a:chExt cx="279" cy="180"/>
                  </a:xfrm>
                </p:grpSpPr>
                <p:sp>
                  <p:nvSpPr>
                    <p:cNvPr id="660544" name="Freeform 64"/>
                    <p:cNvSpPr>
                      <a:spLocks/>
                    </p:cNvSpPr>
                    <p:nvPr/>
                  </p:nvSpPr>
                  <p:spPr bwMode="auto">
                    <a:xfrm>
                      <a:off x="10083" y="6697"/>
                      <a:ext cx="259" cy="160"/>
                    </a:xfrm>
                    <a:custGeom>
                      <a:avLst/>
                      <a:gdLst/>
                      <a:ahLst/>
                      <a:cxnLst>
                        <a:cxn ang="0">
                          <a:pos x="259" y="160"/>
                        </a:cxn>
                        <a:cxn ang="0">
                          <a:pos x="239" y="140"/>
                        </a:cxn>
                        <a:cxn ang="0">
                          <a:pos x="0" y="0"/>
                        </a:cxn>
                        <a:cxn ang="0">
                          <a:pos x="0" y="20"/>
                        </a:cxn>
                        <a:cxn ang="0">
                          <a:pos x="259" y="160"/>
                        </a:cxn>
                      </a:cxnLst>
                      <a:rect l="0" t="0" r="r" b="b"/>
                      <a:pathLst>
                        <a:path w="259" h="160">
                          <a:moveTo>
                            <a:pt x="259" y="160"/>
                          </a:moveTo>
                          <a:lnTo>
                            <a:pt x="239" y="140"/>
                          </a:lnTo>
                          <a:lnTo>
                            <a:pt x="0" y="0"/>
                          </a:lnTo>
                          <a:lnTo>
                            <a:pt x="0" y="20"/>
                          </a:lnTo>
                          <a:lnTo>
                            <a:pt x="259" y="16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545" name="Freeform 65"/>
                    <p:cNvSpPr>
                      <a:spLocks/>
                    </p:cNvSpPr>
                    <p:nvPr/>
                  </p:nvSpPr>
                  <p:spPr bwMode="auto">
                    <a:xfrm>
                      <a:off x="10102" y="6717"/>
                      <a:ext cx="260" cy="160"/>
                    </a:xfrm>
                    <a:custGeom>
                      <a:avLst/>
                      <a:gdLst/>
                      <a:ahLst/>
                      <a:cxnLst>
                        <a:cxn ang="0">
                          <a:pos x="260" y="160"/>
                        </a:cxn>
                        <a:cxn ang="0">
                          <a:pos x="260" y="160"/>
                        </a:cxn>
                        <a:cxn ang="0">
                          <a:pos x="240" y="140"/>
                        </a:cxn>
                        <a:cxn ang="0">
                          <a:pos x="240" y="140"/>
                        </a:cxn>
                        <a:cxn ang="0">
                          <a:pos x="0" y="0"/>
                        </a:cxn>
                        <a:cxn ang="0">
                          <a:pos x="0" y="0"/>
                        </a:cxn>
                        <a:cxn ang="0">
                          <a:pos x="0" y="20"/>
                        </a:cxn>
                        <a:cxn ang="0">
                          <a:pos x="0" y="20"/>
                        </a:cxn>
                        <a:cxn ang="0">
                          <a:pos x="260" y="160"/>
                        </a:cxn>
                        <a:cxn ang="0">
                          <a:pos x="260" y="160"/>
                        </a:cxn>
                      </a:cxnLst>
                      <a:rect l="0" t="0" r="r" b="b"/>
                      <a:pathLst>
                        <a:path w="260" h="160">
                          <a:moveTo>
                            <a:pt x="260" y="160"/>
                          </a:moveTo>
                          <a:lnTo>
                            <a:pt x="260" y="160"/>
                          </a:lnTo>
                          <a:lnTo>
                            <a:pt x="240" y="140"/>
                          </a:lnTo>
                          <a:lnTo>
                            <a:pt x="240" y="140"/>
                          </a:lnTo>
                          <a:lnTo>
                            <a:pt x="0" y="0"/>
                          </a:lnTo>
                          <a:lnTo>
                            <a:pt x="0" y="0"/>
                          </a:lnTo>
                          <a:lnTo>
                            <a:pt x="0" y="20"/>
                          </a:lnTo>
                          <a:lnTo>
                            <a:pt x="0" y="20"/>
                          </a:lnTo>
                          <a:lnTo>
                            <a:pt x="260" y="160"/>
                          </a:lnTo>
                          <a:lnTo>
                            <a:pt x="260" y="1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546" name="Freeform 66"/>
                  <p:cNvSpPr>
                    <a:spLocks/>
                  </p:cNvSpPr>
                  <p:nvPr/>
                </p:nvSpPr>
                <p:spPr bwMode="auto">
                  <a:xfrm>
                    <a:off x="10262" y="6737"/>
                    <a:ext cx="200" cy="100"/>
                  </a:xfrm>
                  <a:custGeom>
                    <a:avLst/>
                    <a:gdLst/>
                    <a:ahLst/>
                    <a:cxnLst>
                      <a:cxn ang="0">
                        <a:pos x="200" y="20"/>
                      </a:cxn>
                      <a:cxn ang="0">
                        <a:pos x="140" y="0"/>
                      </a:cxn>
                      <a:cxn ang="0">
                        <a:pos x="0" y="60"/>
                      </a:cxn>
                      <a:cxn ang="0">
                        <a:pos x="80" y="100"/>
                      </a:cxn>
                      <a:cxn ang="0">
                        <a:pos x="200" y="20"/>
                      </a:cxn>
                    </a:cxnLst>
                    <a:rect l="0" t="0" r="r" b="b"/>
                    <a:pathLst>
                      <a:path w="200" h="100">
                        <a:moveTo>
                          <a:pt x="200" y="20"/>
                        </a:moveTo>
                        <a:lnTo>
                          <a:pt x="140" y="0"/>
                        </a:lnTo>
                        <a:lnTo>
                          <a:pt x="0" y="60"/>
                        </a:lnTo>
                        <a:lnTo>
                          <a:pt x="80" y="100"/>
                        </a:lnTo>
                        <a:lnTo>
                          <a:pt x="200" y="20"/>
                        </a:lnTo>
                        <a:close/>
                      </a:path>
                    </a:pathLst>
                  </a:custGeom>
                  <a:solidFill>
                    <a:srgbClr val="A6A6A6"/>
                  </a:solidFill>
                  <a:ln w="9525">
                    <a:noFill/>
                    <a:round/>
                    <a:headEnd/>
                    <a:tailEnd/>
                  </a:ln>
                </p:spPr>
                <p:txBody>
                  <a:bodyPr>
                    <a:prstTxWarp prst="textNoShape">
                      <a:avLst/>
                    </a:prstTxWarp>
                  </a:bodyPr>
                  <a:lstStyle/>
                  <a:p>
                    <a:endParaRPr lang="en-US"/>
                  </a:p>
                </p:txBody>
              </p:sp>
              <p:sp>
                <p:nvSpPr>
                  <p:cNvPr id="660547" name="Freeform 67"/>
                  <p:cNvSpPr>
                    <a:spLocks/>
                  </p:cNvSpPr>
                  <p:nvPr/>
                </p:nvSpPr>
                <p:spPr bwMode="auto">
                  <a:xfrm>
                    <a:off x="10102" y="6658"/>
                    <a:ext cx="280" cy="139"/>
                  </a:xfrm>
                  <a:custGeom>
                    <a:avLst/>
                    <a:gdLst/>
                    <a:ahLst/>
                    <a:cxnLst>
                      <a:cxn ang="0">
                        <a:pos x="280" y="59"/>
                      </a:cxn>
                      <a:cxn ang="0">
                        <a:pos x="160" y="139"/>
                      </a:cxn>
                      <a:cxn ang="0">
                        <a:pos x="0" y="59"/>
                      </a:cxn>
                      <a:cxn ang="0">
                        <a:pos x="120" y="0"/>
                      </a:cxn>
                      <a:cxn ang="0">
                        <a:pos x="280" y="59"/>
                      </a:cxn>
                    </a:cxnLst>
                    <a:rect l="0" t="0" r="r" b="b"/>
                    <a:pathLst>
                      <a:path w="280" h="139">
                        <a:moveTo>
                          <a:pt x="280" y="59"/>
                        </a:moveTo>
                        <a:lnTo>
                          <a:pt x="160" y="139"/>
                        </a:lnTo>
                        <a:lnTo>
                          <a:pt x="0" y="59"/>
                        </a:lnTo>
                        <a:lnTo>
                          <a:pt x="120" y="0"/>
                        </a:lnTo>
                        <a:lnTo>
                          <a:pt x="280" y="59"/>
                        </a:lnTo>
                        <a:close/>
                      </a:path>
                    </a:pathLst>
                  </a:custGeom>
                  <a:solidFill>
                    <a:srgbClr val="A6A6A6"/>
                  </a:solidFill>
                  <a:ln w="9525">
                    <a:noFill/>
                    <a:round/>
                    <a:headEnd/>
                    <a:tailEnd/>
                  </a:ln>
                </p:spPr>
                <p:txBody>
                  <a:bodyPr>
                    <a:prstTxWarp prst="textNoShape">
                      <a:avLst/>
                    </a:prstTxWarp>
                  </a:bodyPr>
                  <a:lstStyle/>
                  <a:p>
                    <a:endParaRPr lang="en-US"/>
                  </a:p>
                </p:txBody>
              </p:sp>
              <p:sp>
                <p:nvSpPr>
                  <p:cNvPr id="660548" name="Freeform 68"/>
                  <p:cNvSpPr>
                    <a:spLocks/>
                  </p:cNvSpPr>
                  <p:nvPr/>
                </p:nvSpPr>
                <p:spPr bwMode="auto">
                  <a:xfrm>
                    <a:off x="10222" y="6638"/>
                    <a:ext cx="300" cy="119"/>
                  </a:xfrm>
                  <a:custGeom>
                    <a:avLst/>
                    <a:gdLst/>
                    <a:ahLst/>
                    <a:cxnLst>
                      <a:cxn ang="0">
                        <a:pos x="240" y="119"/>
                      </a:cxn>
                      <a:cxn ang="0">
                        <a:pos x="300" y="79"/>
                      </a:cxn>
                      <a:cxn ang="0">
                        <a:pos x="60" y="0"/>
                      </a:cxn>
                      <a:cxn ang="0">
                        <a:pos x="0" y="20"/>
                      </a:cxn>
                      <a:cxn ang="0">
                        <a:pos x="240" y="119"/>
                      </a:cxn>
                    </a:cxnLst>
                    <a:rect l="0" t="0" r="r" b="b"/>
                    <a:pathLst>
                      <a:path w="300" h="119">
                        <a:moveTo>
                          <a:pt x="240" y="119"/>
                        </a:moveTo>
                        <a:lnTo>
                          <a:pt x="300" y="79"/>
                        </a:lnTo>
                        <a:lnTo>
                          <a:pt x="60" y="0"/>
                        </a:lnTo>
                        <a:lnTo>
                          <a:pt x="0" y="20"/>
                        </a:lnTo>
                        <a:lnTo>
                          <a:pt x="240" y="119"/>
                        </a:lnTo>
                        <a:close/>
                      </a:path>
                    </a:pathLst>
                  </a:custGeom>
                  <a:solidFill>
                    <a:srgbClr val="A6A6A6"/>
                  </a:solidFill>
                  <a:ln w="9525">
                    <a:noFill/>
                    <a:round/>
                    <a:headEnd/>
                    <a:tailEnd/>
                  </a:ln>
                </p:spPr>
                <p:txBody>
                  <a:bodyPr>
                    <a:prstTxWarp prst="textNoShape">
                      <a:avLst/>
                    </a:prstTxWarp>
                  </a:bodyPr>
                  <a:lstStyle/>
                  <a:p>
                    <a:endParaRPr lang="en-US"/>
                  </a:p>
                </p:txBody>
              </p:sp>
              <p:sp>
                <p:nvSpPr>
                  <p:cNvPr id="660549" name="Line 69"/>
                  <p:cNvSpPr>
                    <a:spLocks noChangeShapeType="1"/>
                  </p:cNvSpPr>
                  <p:nvPr/>
                </p:nvSpPr>
                <p:spPr bwMode="auto">
                  <a:xfrm>
                    <a:off x="1026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0" name="Line 70"/>
                  <p:cNvSpPr>
                    <a:spLocks noChangeShapeType="1"/>
                  </p:cNvSpPr>
                  <p:nvPr/>
                </p:nvSpPr>
                <p:spPr bwMode="auto">
                  <a:xfrm>
                    <a:off x="1024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1" name="Line 71"/>
                  <p:cNvSpPr>
                    <a:spLocks noChangeShapeType="1"/>
                  </p:cNvSpPr>
                  <p:nvPr/>
                </p:nvSpPr>
                <p:spPr bwMode="auto">
                  <a:xfrm>
                    <a:off x="10242" y="6638"/>
                    <a:ext cx="240" cy="7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2" name="Line 72"/>
                  <p:cNvSpPr>
                    <a:spLocks noChangeShapeType="1"/>
                  </p:cNvSpPr>
                  <p:nvPr/>
                </p:nvSpPr>
                <p:spPr bwMode="auto">
                  <a:xfrm>
                    <a:off x="10202" y="663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3" name="Line 73"/>
                  <p:cNvSpPr>
                    <a:spLocks noChangeShapeType="1"/>
                  </p:cNvSpPr>
                  <p:nvPr/>
                </p:nvSpPr>
                <p:spPr bwMode="auto">
                  <a:xfrm>
                    <a:off x="10182" y="665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4" name="Line 74"/>
                  <p:cNvSpPr>
                    <a:spLocks noChangeShapeType="1"/>
                  </p:cNvSpPr>
                  <p:nvPr/>
                </p:nvSpPr>
                <p:spPr bwMode="auto">
                  <a:xfrm>
                    <a:off x="10182" y="6677"/>
                    <a:ext cx="2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5" name="Line 75"/>
                  <p:cNvSpPr>
                    <a:spLocks noChangeShapeType="1"/>
                  </p:cNvSpPr>
                  <p:nvPr/>
                </p:nvSpPr>
                <p:spPr bwMode="auto">
                  <a:xfrm>
                    <a:off x="10162" y="6677"/>
                    <a:ext cx="22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6" name="Line 76"/>
                  <p:cNvSpPr>
                    <a:spLocks noChangeShapeType="1"/>
                  </p:cNvSpPr>
                  <p:nvPr/>
                </p:nvSpPr>
                <p:spPr bwMode="auto">
                  <a:xfrm>
                    <a:off x="10142" y="6697"/>
                    <a:ext cx="20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7" name="Line 77"/>
                  <p:cNvSpPr>
                    <a:spLocks noChangeShapeType="1"/>
                  </p:cNvSpPr>
                  <p:nvPr/>
                </p:nvSpPr>
                <p:spPr bwMode="auto">
                  <a:xfrm flipV="1">
                    <a:off x="10322" y="6717"/>
                    <a:ext cx="1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8" name="Line 78"/>
                  <p:cNvSpPr>
                    <a:spLocks noChangeShapeType="1"/>
                  </p:cNvSpPr>
                  <p:nvPr/>
                </p:nvSpPr>
                <p:spPr bwMode="auto">
                  <a:xfrm flipV="1">
                    <a:off x="10282" y="671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59" name="Line 79"/>
                  <p:cNvSpPr>
                    <a:spLocks noChangeShapeType="1"/>
                  </p:cNvSpPr>
                  <p:nvPr/>
                </p:nvSpPr>
                <p:spPr bwMode="auto">
                  <a:xfrm flipV="1">
                    <a:off x="10242" y="669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0" name="Line 80"/>
                  <p:cNvSpPr>
                    <a:spLocks noChangeShapeType="1"/>
                  </p:cNvSpPr>
                  <p:nvPr/>
                </p:nvSpPr>
                <p:spPr bwMode="auto">
                  <a:xfrm flipV="1">
                    <a:off x="1020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1" name="Line 81"/>
                  <p:cNvSpPr>
                    <a:spLocks noChangeShapeType="1"/>
                  </p:cNvSpPr>
                  <p:nvPr/>
                </p:nvSpPr>
                <p:spPr bwMode="auto">
                  <a:xfrm flipV="1">
                    <a:off x="1018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2" name="Line 82"/>
                  <p:cNvSpPr>
                    <a:spLocks noChangeShapeType="1"/>
                  </p:cNvSpPr>
                  <p:nvPr/>
                </p:nvSpPr>
                <p:spPr bwMode="auto">
                  <a:xfrm flipV="1">
                    <a:off x="10162" y="6658"/>
                    <a:ext cx="12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3" name="Line 83"/>
                  <p:cNvSpPr>
                    <a:spLocks noChangeShapeType="1"/>
                  </p:cNvSpPr>
                  <p:nvPr/>
                </p:nvSpPr>
                <p:spPr bwMode="auto">
                  <a:xfrm flipV="1">
                    <a:off x="10142" y="6658"/>
                    <a:ext cx="10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4" name="Line 84"/>
                  <p:cNvSpPr>
                    <a:spLocks noChangeShapeType="1"/>
                  </p:cNvSpPr>
                  <p:nvPr/>
                </p:nvSpPr>
                <p:spPr bwMode="auto">
                  <a:xfrm flipV="1">
                    <a:off x="10442" y="6677"/>
                    <a:ext cx="40" cy="4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5" name="Line 85"/>
                  <p:cNvSpPr>
                    <a:spLocks noChangeShapeType="1"/>
                  </p:cNvSpPr>
                  <p:nvPr/>
                </p:nvSpPr>
                <p:spPr bwMode="auto">
                  <a:xfrm flipV="1">
                    <a:off x="10402" y="6677"/>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6" name="Line 86"/>
                  <p:cNvSpPr>
                    <a:spLocks noChangeShapeType="1"/>
                  </p:cNvSpPr>
                  <p:nvPr/>
                </p:nvSpPr>
                <p:spPr bwMode="auto">
                  <a:xfrm flipV="1">
                    <a:off x="10362" y="6658"/>
                    <a:ext cx="60" cy="3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7" name="Line 87"/>
                  <p:cNvSpPr>
                    <a:spLocks noChangeShapeType="1"/>
                  </p:cNvSpPr>
                  <p:nvPr/>
                </p:nvSpPr>
                <p:spPr bwMode="auto">
                  <a:xfrm flipV="1">
                    <a:off x="10322" y="6658"/>
                    <a:ext cx="60" cy="1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8" name="Line 88"/>
                  <p:cNvSpPr>
                    <a:spLocks noChangeShapeType="1"/>
                  </p:cNvSpPr>
                  <p:nvPr/>
                </p:nvSpPr>
                <p:spPr bwMode="auto">
                  <a:xfrm flipV="1">
                    <a:off x="10302" y="6638"/>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569" name="Line 89"/>
                  <p:cNvSpPr>
                    <a:spLocks noChangeShapeType="1"/>
                  </p:cNvSpPr>
                  <p:nvPr/>
                </p:nvSpPr>
                <p:spPr bwMode="auto">
                  <a:xfrm flipV="1">
                    <a:off x="10262" y="6618"/>
                    <a:ext cx="40" cy="40"/>
                  </a:xfrm>
                  <a:prstGeom prst="line">
                    <a:avLst/>
                  </a:prstGeom>
                  <a:noFill/>
                  <a:ln w="12700">
                    <a:solidFill>
                      <a:srgbClr val="808080"/>
                    </a:solidFill>
                    <a:round/>
                    <a:headEnd/>
                    <a:tailEnd/>
                  </a:ln>
                </p:spPr>
                <p:txBody>
                  <a:bodyPr>
                    <a:prstTxWarp prst="textNoShape">
                      <a:avLst/>
                    </a:prstTxWarp>
                  </a:bodyPr>
                  <a:lstStyle/>
                  <a:p>
                    <a:endParaRPr lang="en-US"/>
                  </a:p>
                </p:txBody>
              </p:sp>
            </p:grpSp>
          </p:grpSp>
        </p:grpSp>
        <p:grpSp>
          <p:nvGrpSpPr>
            <p:cNvPr id="660570" name="Group 90"/>
            <p:cNvGrpSpPr>
              <a:grpSpLocks/>
            </p:cNvGrpSpPr>
            <p:nvPr/>
          </p:nvGrpSpPr>
          <p:grpSpPr bwMode="auto">
            <a:xfrm>
              <a:off x="9683" y="6199"/>
              <a:ext cx="659" cy="917"/>
              <a:chOff x="9683" y="6199"/>
              <a:chExt cx="659" cy="917"/>
            </a:xfrm>
          </p:grpSpPr>
          <p:grpSp>
            <p:nvGrpSpPr>
              <p:cNvPr id="660571" name="Group 91"/>
              <p:cNvGrpSpPr>
                <a:grpSpLocks/>
              </p:cNvGrpSpPr>
              <p:nvPr/>
            </p:nvGrpSpPr>
            <p:grpSpPr bwMode="auto">
              <a:xfrm>
                <a:off x="9743" y="6199"/>
                <a:ext cx="599" cy="917"/>
                <a:chOff x="9743" y="6199"/>
                <a:chExt cx="599" cy="917"/>
              </a:xfrm>
            </p:grpSpPr>
            <p:grpSp>
              <p:nvGrpSpPr>
                <p:cNvPr id="660572" name="Group 92"/>
                <p:cNvGrpSpPr>
                  <a:grpSpLocks/>
                </p:cNvGrpSpPr>
                <p:nvPr/>
              </p:nvGrpSpPr>
              <p:grpSpPr bwMode="auto">
                <a:xfrm>
                  <a:off x="9803" y="6199"/>
                  <a:ext cx="240" cy="259"/>
                  <a:chOff x="9803" y="6199"/>
                  <a:chExt cx="240" cy="259"/>
                </a:xfrm>
              </p:grpSpPr>
              <p:grpSp>
                <p:nvGrpSpPr>
                  <p:cNvPr id="660573" name="Group 93"/>
                  <p:cNvGrpSpPr>
                    <a:grpSpLocks/>
                  </p:cNvGrpSpPr>
                  <p:nvPr/>
                </p:nvGrpSpPr>
                <p:grpSpPr bwMode="auto">
                  <a:xfrm>
                    <a:off x="9803" y="6199"/>
                    <a:ext cx="240" cy="259"/>
                    <a:chOff x="9803" y="6199"/>
                    <a:chExt cx="240" cy="259"/>
                  </a:xfrm>
                </p:grpSpPr>
                <p:grpSp>
                  <p:nvGrpSpPr>
                    <p:cNvPr id="660574" name="Group 94"/>
                    <p:cNvGrpSpPr>
                      <a:grpSpLocks/>
                    </p:cNvGrpSpPr>
                    <p:nvPr/>
                  </p:nvGrpSpPr>
                  <p:grpSpPr bwMode="auto">
                    <a:xfrm>
                      <a:off x="9803" y="6199"/>
                      <a:ext cx="240" cy="259"/>
                      <a:chOff x="9803" y="6199"/>
                      <a:chExt cx="240" cy="259"/>
                    </a:xfrm>
                  </p:grpSpPr>
                  <p:sp>
                    <p:nvSpPr>
                      <p:cNvPr id="660575" name="Freeform 95"/>
                      <p:cNvSpPr>
                        <a:spLocks/>
                      </p:cNvSpPr>
                      <p:nvPr/>
                    </p:nvSpPr>
                    <p:spPr bwMode="auto">
                      <a:xfrm>
                        <a:off x="9803" y="6199"/>
                        <a:ext cx="220" cy="239"/>
                      </a:xfrm>
                      <a:custGeom>
                        <a:avLst/>
                        <a:gdLst/>
                        <a:ahLst/>
                        <a:cxnLst>
                          <a:cxn ang="0">
                            <a:pos x="160" y="0"/>
                          </a:cxn>
                          <a:cxn ang="0">
                            <a:pos x="180" y="0"/>
                          </a:cxn>
                          <a:cxn ang="0">
                            <a:pos x="200" y="20"/>
                          </a:cxn>
                          <a:cxn ang="0">
                            <a:pos x="200" y="59"/>
                          </a:cxn>
                          <a:cxn ang="0">
                            <a:pos x="200" y="79"/>
                          </a:cxn>
                          <a:cxn ang="0">
                            <a:pos x="200" y="99"/>
                          </a:cxn>
                          <a:cxn ang="0">
                            <a:pos x="200" y="119"/>
                          </a:cxn>
                          <a:cxn ang="0">
                            <a:pos x="220" y="119"/>
                          </a:cxn>
                          <a:cxn ang="0">
                            <a:pos x="220" y="139"/>
                          </a:cxn>
                          <a:cxn ang="0">
                            <a:pos x="200" y="139"/>
                          </a:cxn>
                          <a:cxn ang="0">
                            <a:pos x="200" y="159"/>
                          </a:cxn>
                          <a:cxn ang="0">
                            <a:pos x="200" y="179"/>
                          </a:cxn>
                          <a:cxn ang="0">
                            <a:pos x="200" y="199"/>
                          </a:cxn>
                          <a:cxn ang="0">
                            <a:pos x="180" y="199"/>
                          </a:cxn>
                          <a:cxn ang="0">
                            <a:pos x="180" y="219"/>
                          </a:cxn>
                          <a:cxn ang="0">
                            <a:pos x="160" y="219"/>
                          </a:cxn>
                          <a:cxn ang="0">
                            <a:pos x="140" y="199"/>
                          </a:cxn>
                          <a:cxn ang="0">
                            <a:pos x="120" y="239"/>
                          </a:cxn>
                          <a:cxn ang="0">
                            <a:pos x="40" y="199"/>
                          </a:cxn>
                          <a:cxn ang="0">
                            <a:pos x="40" y="179"/>
                          </a:cxn>
                          <a:cxn ang="0">
                            <a:pos x="40" y="159"/>
                          </a:cxn>
                          <a:cxn ang="0">
                            <a:pos x="0" y="119"/>
                          </a:cxn>
                          <a:cxn ang="0">
                            <a:pos x="0" y="40"/>
                          </a:cxn>
                          <a:cxn ang="0">
                            <a:pos x="20" y="20"/>
                          </a:cxn>
                          <a:cxn ang="0">
                            <a:pos x="60" y="0"/>
                          </a:cxn>
                          <a:cxn ang="0">
                            <a:pos x="80" y="0"/>
                          </a:cxn>
                          <a:cxn ang="0">
                            <a:pos x="120" y="0"/>
                          </a:cxn>
                          <a:cxn ang="0">
                            <a:pos x="160" y="0"/>
                          </a:cxn>
                        </a:cxnLst>
                        <a:rect l="0" t="0" r="r" b="b"/>
                        <a:pathLst>
                          <a:path w="220" h="239">
                            <a:moveTo>
                              <a:pt x="160" y="0"/>
                            </a:moveTo>
                            <a:lnTo>
                              <a:pt x="180" y="0"/>
                            </a:lnTo>
                            <a:lnTo>
                              <a:pt x="200" y="20"/>
                            </a:lnTo>
                            <a:lnTo>
                              <a:pt x="200" y="59"/>
                            </a:lnTo>
                            <a:lnTo>
                              <a:pt x="200" y="79"/>
                            </a:lnTo>
                            <a:lnTo>
                              <a:pt x="200" y="99"/>
                            </a:lnTo>
                            <a:lnTo>
                              <a:pt x="200" y="119"/>
                            </a:lnTo>
                            <a:lnTo>
                              <a:pt x="220" y="119"/>
                            </a:lnTo>
                            <a:lnTo>
                              <a:pt x="220" y="139"/>
                            </a:lnTo>
                            <a:lnTo>
                              <a:pt x="200" y="139"/>
                            </a:lnTo>
                            <a:lnTo>
                              <a:pt x="200" y="159"/>
                            </a:lnTo>
                            <a:lnTo>
                              <a:pt x="200" y="179"/>
                            </a:lnTo>
                            <a:lnTo>
                              <a:pt x="200" y="199"/>
                            </a:lnTo>
                            <a:lnTo>
                              <a:pt x="180" y="199"/>
                            </a:lnTo>
                            <a:lnTo>
                              <a:pt x="180" y="219"/>
                            </a:lnTo>
                            <a:lnTo>
                              <a:pt x="160" y="219"/>
                            </a:lnTo>
                            <a:lnTo>
                              <a:pt x="140" y="199"/>
                            </a:lnTo>
                            <a:lnTo>
                              <a:pt x="120" y="239"/>
                            </a:lnTo>
                            <a:lnTo>
                              <a:pt x="40" y="199"/>
                            </a:lnTo>
                            <a:lnTo>
                              <a:pt x="40" y="179"/>
                            </a:lnTo>
                            <a:lnTo>
                              <a:pt x="40" y="159"/>
                            </a:lnTo>
                            <a:lnTo>
                              <a:pt x="0" y="119"/>
                            </a:lnTo>
                            <a:lnTo>
                              <a:pt x="0" y="40"/>
                            </a:lnTo>
                            <a:lnTo>
                              <a:pt x="20" y="20"/>
                            </a:lnTo>
                            <a:lnTo>
                              <a:pt x="60" y="0"/>
                            </a:lnTo>
                            <a:lnTo>
                              <a:pt x="80" y="0"/>
                            </a:lnTo>
                            <a:lnTo>
                              <a:pt x="120" y="0"/>
                            </a:lnTo>
                            <a:lnTo>
                              <a:pt x="160" y="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576" name="Freeform 96"/>
                      <p:cNvSpPr>
                        <a:spLocks/>
                      </p:cNvSpPr>
                      <p:nvPr/>
                    </p:nvSpPr>
                    <p:spPr bwMode="auto">
                      <a:xfrm>
                        <a:off x="9823" y="6219"/>
                        <a:ext cx="220" cy="239"/>
                      </a:xfrm>
                      <a:custGeom>
                        <a:avLst/>
                        <a:gdLst/>
                        <a:ahLst/>
                        <a:cxnLst>
                          <a:cxn ang="0">
                            <a:pos x="160" y="0"/>
                          </a:cxn>
                          <a:cxn ang="0">
                            <a:pos x="160" y="0"/>
                          </a:cxn>
                          <a:cxn ang="0">
                            <a:pos x="180" y="0"/>
                          </a:cxn>
                          <a:cxn ang="0">
                            <a:pos x="180" y="0"/>
                          </a:cxn>
                          <a:cxn ang="0">
                            <a:pos x="200" y="20"/>
                          </a:cxn>
                          <a:cxn ang="0">
                            <a:pos x="200" y="20"/>
                          </a:cxn>
                          <a:cxn ang="0">
                            <a:pos x="200" y="59"/>
                          </a:cxn>
                          <a:cxn ang="0">
                            <a:pos x="200" y="59"/>
                          </a:cxn>
                          <a:cxn ang="0">
                            <a:pos x="200" y="79"/>
                          </a:cxn>
                          <a:cxn ang="0">
                            <a:pos x="200" y="79"/>
                          </a:cxn>
                          <a:cxn ang="0">
                            <a:pos x="200" y="99"/>
                          </a:cxn>
                          <a:cxn ang="0">
                            <a:pos x="200" y="99"/>
                          </a:cxn>
                          <a:cxn ang="0">
                            <a:pos x="200" y="119"/>
                          </a:cxn>
                          <a:cxn ang="0">
                            <a:pos x="200" y="119"/>
                          </a:cxn>
                          <a:cxn ang="0">
                            <a:pos x="220" y="119"/>
                          </a:cxn>
                          <a:cxn ang="0">
                            <a:pos x="220" y="119"/>
                          </a:cxn>
                          <a:cxn ang="0">
                            <a:pos x="220" y="139"/>
                          </a:cxn>
                          <a:cxn ang="0">
                            <a:pos x="220" y="139"/>
                          </a:cxn>
                          <a:cxn ang="0">
                            <a:pos x="200" y="139"/>
                          </a:cxn>
                          <a:cxn ang="0">
                            <a:pos x="200" y="139"/>
                          </a:cxn>
                          <a:cxn ang="0">
                            <a:pos x="200" y="159"/>
                          </a:cxn>
                          <a:cxn ang="0">
                            <a:pos x="200" y="159"/>
                          </a:cxn>
                          <a:cxn ang="0">
                            <a:pos x="200" y="179"/>
                          </a:cxn>
                          <a:cxn ang="0">
                            <a:pos x="200" y="179"/>
                          </a:cxn>
                          <a:cxn ang="0">
                            <a:pos x="200" y="199"/>
                          </a:cxn>
                          <a:cxn ang="0">
                            <a:pos x="200" y="199"/>
                          </a:cxn>
                          <a:cxn ang="0">
                            <a:pos x="180" y="199"/>
                          </a:cxn>
                          <a:cxn ang="0">
                            <a:pos x="180" y="199"/>
                          </a:cxn>
                          <a:cxn ang="0">
                            <a:pos x="180" y="219"/>
                          </a:cxn>
                          <a:cxn ang="0">
                            <a:pos x="180" y="219"/>
                          </a:cxn>
                          <a:cxn ang="0">
                            <a:pos x="160" y="219"/>
                          </a:cxn>
                          <a:cxn ang="0">
                            <a:pos x="160" y="219"/>
                          </a:cxn>
                          <a:cxn ang="0">
                            <a:pos x="140" y="199"/>
                          </a:cxn>
                          <a:cxn ang="0">
                            <a:pos x="140" y="199"/>
                          </a:cxn>
                          <a:cxn ang="0">
                            <a:pos x="120" y="239"/>
                          </a:cxn>
                          <a:cxn ang="0">
                            <a:pos x="120" y="239"/>
                          </a:cxn>
                          <a:cxn ang="0">
                            <a:pos x="40" y="199"/>
                          </a:cxn>
                          <a:cxn ang="0">
                            <a:pos x="40" y="199"/>
                          </a:cxn>
                          <a:cxn ang="0">
                            <a:pos x="40" y="179"/>
                          </a:cxn>
                          <a:cxn ang="0">
                            <a:pos x="40" y="179"/>
                          </a:cxn>
                          <a:cxn ang="0">
                            <a:pos x="40" y="159"/>
                          </a:cxn>
                          <a:cxn ang="0">
                            <a:pos x="40" y="159"/>
                          </a:cxn>
                          <a:cxn ang="0">
                            <a:pos x="0" y="119"/>
                          </a:cxn>
                          <a:cxn ang="0">
                            <a:pos x="0" y="119"/>
                          </a:cxn>
                          <a:cxn ang="0">
                            <a:pos x="0" y="39"/>
                          </a:cxn>
                          <a:cxn ang="0">
                            <a:pos x="0" y="39"/>
                          </a:cxn>
                          <a:cxn ang="0">
                            <a:pos x="20" y="20"/>
                          </a:cxn>
                          <a:cxn ang="0">
                            <a:pos x="20" y="20"/>
                          </a:cxn>
                          <a:cxn ang="0">
                            <a:pos x="60" y="0"/>
                          </a:cxn>
                          <a:cxn ang="0">
                            <a:pos x="60" y="0"/>
                          </a:cxn>
                          <a:cxn ang="0">
                            <a:pos x="80" y="0"/>
                          </a:cxn>
                          <a:cxn ang="0">
                            <a:pos x="80" y="0"/>
                          </a:cxn>
                          <a:cxn ang="0">
                            <a:pos x="120" y="0"/>
                          </a:cxn>
                          <a:cxn ang="0">
                            <a:pos x="120" y="0"/>
                          </a:cxn>
                          <a:cxn ang="0">
                            <a:pos x="160" y="0"/>
                          </a:cxn>
                          <a:cxn ang="0">
                            <a:pos x="160" y="0"/>
                          </a:cxn>
                        </a:cxnLst>
                        <a:rect l="0" t="0" r="r" b="b"/>
                        <a:pathLst>
                          <a:path w="220" h="239">
                            <a:moveTo>
                              <a:pt x="160" y="0"/>
                            </a:moveTo>
                            <a:lnTo>
                              <a:pt x="160" y="0"/>
                            </a:lnTo>
                            <a:lnTo>
                              <a:pt x="180" y="0"/>
                            </a:lnTo>
                            <a:lnTo>
                              <a:pt x="180" y="0"/>
                            </a:lnTo>
                            <a:lnTo>
                              <a:pt x="200" y="20"/>
                            </a:lnTo>
                            <a:lnTo>
                              <a:pt x="200" y="20"/>
                            </a:lnTo>
                            <a:lnTo>
                              <a:pt x="200" y="59"/>
                            </a:lnTo>
                            <a:lnTo>
                              <a:pt x="200" y="59"/>
                            </a:lnTo>
                            <a:lnTo>
                              <a:pt x="200" y="79"/>
                            </a:lnTo>
                            <a:lnTo>
                              <a:pt x="200" y="79"/>
                            </a:lnTo>
                            <a:lnTo>
                              <a:pt x="200" y="99"/>
                            </a:lnTo>
                            <a:lnTo>
                              <a:pt x="200" y="99"/>
                            </a:lnTo>
                            <a:lnTo>
                              <a:pt x="200" y="119"/>
                            </a:lnTo>
                            <a:lnTo>
                              <a:pt x="200" y="119"/>
                            </a:lnTo>
                            <a:lnTo>
                              <a:pt x="220" y="119"/>
                            </a:lnTo>
                            <a:lnTo>
                              <a:pt x="220" y="119"/>
                            </a:lnTo>
                            <a:lnTo>
                              <a:pt x="220" y="139"/>
                            </a:lnTo>
                            <a:lnTo>
                              <a:pt x="220" y="139"/>
                            </a:lnTo>
                            <a:lnTo>
                              <a:pt x="200" y="139"/>
                            </a:lnTo>
                            <a:lnTo>
                              <a:pt x="200" y="139"/>
                            </a:lnTo>
                            <a:lnTo>
                              <a:pt x="200" y="159"/>
                            </a:lnTo>
                            <a:lnTo>
                              <a:pt x="200" y="159"/>
                            </a:lnTo>
                            <a:lnTo>
                              <a:pt x="200" y="179"/>
                            </a:lnTo>
                            <a:lnTo>
                              <a:pt x="200" y="179"/>
                            </a:lnTo>
                            <a:lnTo>
                              <a:pt x="200" y="199"/>
                            </a:lnTo>
                            <a:lnTo>
                              <a:pt x="200" y="199"/>
                            </a:lnTo>
                            <a:lnTo>
                              <a:pt x="180" y="199"/>
                            </a:lnTo>
                            <a:lnTo>
                              <a:pt x="180" y="199"/>
                            </a:lnTo>
                            <a:lnTo>
                              <a:pt x="180" y="219"/>
                            </a:lnTo>
                            <a:lnTo>
                              <a:pt x="180" y="219"/>
                            </a:lnTo>
                            <a:lnTo>
                              <a:pt x="160" y="219"/>
                            </a:lnTo>
                            <a:lnTo>
                              <a:pt x="160" y="219"/>
                            </a:lnTo>
                            <a:lnTo>
                              <a:pt x="140" y="199"/>
                            </a:lnTo>
                            <a:lnTo>
                              <a:pt x="140" y="199"/>
                            </a:lnTo>
                            <a:lnTo>
                              <a:pt x="120" y="239"/>
                            </a:lnTo>
                            <a:lnTo>
                              <a:pt x="120" y="239"/>
                            </a:lnTo>
                            <a:lnTo>
                              <a:pt x="40" y="199"/>
                            </a:lnTo>
                            <a:lnTo>
                              <a:pt x="40" y="199"/>
                            </a:lnTo>
                            <a:lnTo>
                              <a:pt x="40" y="179"/>
                            </a:lnTo>
                            <a:lnTo>
                              <a:pt x="40" y="179"/>
                            </a:lnTo>
                            <a:lnTo>
                              <a:pt x="40" y="159"/>
                            </a:lnTo>
                            <a:lnTo>
                              <a:pt x="40" y="159"/>
                            </a:lnTo>
                            <a:lnTo>
                              <a:pt x="0" y="119"/>
                            </a:lnTo>
                            <a:lnTo>
                              <a:pt x="0" y="119"/>
                            </a:lnTo>
                            <a:lnTo>
                              <a:pt x="0" y="39"/>
                            </a:lnTo>
                            <a:lnTo>
                              <a:pt x="0" y="39"/>
                            </a:lnTo>
                            <a:lnTo>
                              <a:pt x="20" y="20"/>
                            </a:lnTo>
                            <a:lnTo>
                              <a:pt x="20" y="20"/>
                            </a:lnTo>
                            <a:lnTo>
                              <a:pt x="60" y="0"/>
                            </a:lnTo>
                            <a:lnTo>
                              <a:pt x="60" y="0"/>
                            </a:lnTo>
                            <a:lnTo>
                              <a:pt x="80" y="0"/>
                            </a:lnTo>
                            <a:lnTo>
                              <a:pt x="80" y="0"/>
                            </a:lnTo>
                            <a:lnTo>
                              <a:pt x="120" y="0"/>
                            </a:lnTo>
                            <a:lnTo>
                              <a:pt x="120" y="0"/>
                            </a:lnTo>
                            <a:lnTo>
                              <a:pt x="160" y="0"/>
                            </a:lnTo>
                            <a:lnTo>
                              <a:pt x="160" y="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577" name="Freeform 97"/>
                    <p:cNvSpPr>
                      <a:spLocks/>
                    </p:cNvSpPr>
                    <p:nvPr/>
                  </p:nvSpPr>
                  <p:spPr bwMode="auto">
                    <a:xfrm>
                      <a:off x="9903" y="6358"/>
                      <a:ext cx="20" cy="40"/>
                    </a:xfrm>
                    <a:custGeom>
                      <a:avLst/>
                      <a:gdLst/>
                      <a:ahLst/>
                      <a:cxnLst>
                        <a:cxn ang="0">
                          <a:pos x="0" y="0"/>
                        </a:cxn>
                        <a:cxn ang="0">
                          <a:pos x="0" y="20"/>
                        </a:cxn>
                        <a:cxn ang="0">
                          <a:pos x="0" y="40"/>
                        </a:cxn>
                        <a:cxn ang="0">
                          <a:pos x="20" y="40"/>
                        </a:cxn>
                        <a:cxn ang="0">
                          <a:pos x="0" y="40"/>
                        </a:cxn>
                        <a:cxn ang="0">
                          <a:pos x="0" y="20"/>
                        </a:cxn>
                        <a:cxn ang="0">
                          <a:pos x="0" y="0"/>
                        </a:cxn>
                      </a:cxnLst>
                      <a:rect l="0" t="0" r="r" b="b"/>
                      <a:pathLst>
                        <a:path w="20" h="40">
                          <a:moveTo>
                            <a:pt x="0" y="0"/>
                          </a:moveTo>
                          <a:lnTo>
                            <a:pt x="0" y="20"/>
                          </a:lnTo>
                          <a:lnTo>
                            <a:pt x="0" y="40"/>
                          </a:lnTo>
                          <a:lnTo>
                            <a:pt x="20" y="40"/>
                          </a:lnTo>
                          <a:lnTo>
                            <a:pt x="0" y="40"/>
                          </a:ln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578" name="Group 98"/>
                  <p:cNvGrpSpPr>
                    <a:grpSpLocks/>
                  </p:cNvGrpSpPr>
                  <p:nvPr/>
                </p:nvGrpSpPr>
                <p:grpSpPr bwMode="auto">
                  <a:xfrm>
                    <a:off x="9943" y="6298"/>
                    <a:ext cx="60" cy="100"/>
                    <a:chOff x="9943" y="6298"/>
                    <a:chExt cx="60" cy="100"/>
                  </a:xfrm>
                </p:grpSpPr>
                <p:sp>
                  <p:nvSpPr>
                    <p:cNvPr id="660579" name="Freeform 99"/>
                    <p:cNvSpPr>
                      <a:spLocks/>
                    </p:cNvSpPr>
                    <p:nvPr/>
                  </p:nvSpPr>
                  <p:spPr bwMode="auto">
                    <a:xfrm>
                      <a:off x="9963" y="631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580" name="Freeform 100"/>
                    <p:cNvSpPr>
                      <a:spLocks/>
                    </p:cNvSpPr>
                    <p:nvPr/>
                  </p:nvSpPr>
                  <p:spPr bwMode="auto">
                    <a:xfrm>
                      <a:off x="9943" y="629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000000"/>
                    </a:solidFill>
                    <a:ln w="9525">
                      <a:noFill/>
                      <a:round/>
                      <a:headEnd/>
                      <a:tailEnd/>
                    </a:ln>
                  </p:spPr>
                  <p:txBody>
                    <a:bodyPr>
                      <a:prstTxWarp prst="textNoShape">
                        <a:avLst/>
                      </a:prstTxWarp>
                    </a:bodyPr>
                    <a:lstStyle/>
                    <a:p>
                      <a:endParaRPr lang="en-US"/>
                    </a:p>
                  </p:txBody>
                </p:sp>
                <p:sp>
                  <p:nvSpPr>
                    <p:cNvPr id="660581" name="Freeform 101"/>
                    <p:cNvSpPr>
                      <a:spLocks/>
                    </p:cNvSpPr>
                    <p:nvPr/>
                  </p:nvSpPr>
                  <p:spPr bwMode="auto">
                    <a:xfrm>
                      <a:off x="9983" y="6378"/>
                      <a:ext cx="20" cy="20"/>
                    </a:xfrm>
                    <a:custGeom>
                      <a:avLst/>
                      <a:gdLst/>
                      <a:ahLst/>
                      <a:cxnLst>
                        <a:cxn ang="0">
                          <a:pos x="20" y="0"/>
                        </a:cxn>
                        <a:cxn ang="0">
                          <a:pos x="0" y="20"/>
                        </a:cxn>
                        <a:cxn ang="0">
                          <a:pos x="0" y="0"/>
                        </a:cxn>
                        <a:cxn ang="0">
                          <a:pos x="0" y="20"/>
                        </a:cxn>
                        <a:cxn ang="0">
                          <a:pos x="20" y="20"/>
                        </a:cxn>
                        <a:cxn ang="0">
                          <a:pos x="20" y="0"/>
                        </a:cxn>
                      </a:cxnLst>
                      <a:rect l="0" t="0" r="r" b="b"/>
                      <a:pathLst>
                        <a:path w="20" h="20">
                          <a:moveTo>
                            <a:pt x="20" y="0"/>
                          </a:moveTo>
                          <a:lnTo>
                            <a:pt x="0" y="20"/>
                          </a:lnTo>
                          <a:lnTo>
                            <a:pt x="0" y="0"/>
                          </a:lnTo>
                          <a:lnTo>
                            <a:pt x="0" y="20"/>
                          </a:lnTo>
                          <a:lnTo>
                            <a:pt x="20" y="2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582" name="Freeform 102"/>
                    <p:cNvSpPr>
                      <a:spLocks/>
                    </p:cNvSpPr>
                    <p:nvPr/>
                  </p:nvSpPr>
                  <p:spPr bwMode="auto">
                    <a:xfrm>
                      <a:off x="9983" y="635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583" name="Group 103"/>
                  <p:cNvGrpSpPr>
                    <a:grpSpLocks/>
                  </p:cNvGrpSpPr>
                  <p:nvPr/>
                </p:nvGrpSpPr>
                <p:grpSpPr bwMode="auto">
                  <a:xfrm>
                    <a:off x="9863" y="6298"/>
                    <a:ext cx="40" cy="60"/>
                    <a:chOff x="9863" y="6298"/>
                    <a:chExt cx="40" cy="60"/>
                  </a:xfrm>
                </p:grpSpPr>
                <p:sp>
                  <p:nvSpPr>
                    <p:cNvPr id="660584" name="Freeform 104"/>
                    <p:cNvSpPr>
                      <a:spLocks/>
                    </p:cNvSpPr>
                    <p:nvPr/>
                  </p:nvSpPr>
                  <p:spPr bwMode="auto">
                    <a:xfrm>
                      <a:off x="9883" y="6298"/>
                      <a:ext cx="20" cy="40"/>
                    </a:xfrm>
                    <a:custGeom>
                      <a:avLst/>
                      <a:gdLst/>
                      <a:ahLst/>
                      <a:cxnLst>
                        <a:cxn ang="0">
                          <a:pos x="20" y="20"/>
                        </a:cxn>
                        <a:cxn ang="0">
                          <a:pos x="0" y="20"/>
                        </a:cxn>
                        <a:cxn ang="0">
                          <a:pos x="0" y="40"/>
                        </a:cxn>
                        <a:cxn ang="0">
                          <a:pos x="0" y="20"/>
                        </a:cxn>
                        <a:cxn ang="0">
                          <a:pos x="20" y="20"/>
                        </a:cxn>
                        <a:cxn ang="0">
                          <a:pos x="0" y="20"/>
                        </a:cxn>
                        <a:cxn ang="0">
                          <a:pos x="0" y="40"/>
                        </a:cxn>
                        <a:cxn ang="0">
                          <a:pos x="0" y="20"/>
                        </a:cxn>
                        <a:cxn ang="0">
                          <a:pos x="0" y="0"/>
                        </a:cxn>
                        <a:cxn ang="0">
                          <a:pos x="20" y="0"/>
                        </a:cxn>
                        <a:cxn ang="0">
                          <a:pos x="20" y="20"/>
                        </a:cxn>
                      </a:cxnLst>
                      <a:rect l="0" t="0" r="r" b="b"/>
                      <a:pathLst>
                        <a:path w="20" h="40">
                          <a:moveTo>
                            <a:pt x="20" y="20"/>
                          </a:moveTo>
                          <a:lnTo>
                            <a:pt x="0" y="20"/>
                          </a:lnTo>
                          <a:lnTo>
                            <a:pt x="0" y="40"/>
                          </a:lnTo>
                          <a:lnTo>
                            <a:pt x="0" y="20"/>
                          </a:lnTo>
                          <a:lnTo>
                            <a:pt x="20" y="20"/>
                          </a:lnTo>
                          <a:lnTo>
                            <a:pt x="0" y="20"/>
                          </a:lnTo>
                          <a:lnTo>
                            <a:pt x="0" y="40"/>
                          </a:lnTo>
                          <a:lnTo>
                            <a:pt x="0" y="20"/>
                          </a:lnTo>
                          <a:lnTo>
                            <a:pt x="0" y="0"/>
                          </a:lnTo>
                          <a:lnTo>
                            <a:pt x="20" y="0"/>
                          </a:lnTo>
                          <a:lnTo>
                            <a:pt x="2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585" name="Freeform 105"/>
                    <p:cNvSpPr>
                      <a:spLocks/>
                    </p:cNvSpPr>
                    <p:nvPr/>
                  </p:nvSpPr>
                  <p:spPr bwMode="auto">
                    <a:xfrm>
                      <a:off x="9863" y="6298"/>
                      <a:ext cx="40" cy="60"/>
                    </a:xfrm>
                    <a:custGeom>
                      <a:avLst/>
                      <a:gdLst/>
                      <a:ahLst/>
                      <a:cxnLst>
                        <a:cxn ang="0">
                          <a:pos x="40" y="20"/>
                        </a:cxn>
                        <a:cxn ang="0">
                          <a:pos x="40" y="0"/>
                        </a:cxn>
                        <a:cxn ang="0">
                          <a:pos x="20" y="0"/>
                        </a:cxn>
                        <a:cxn ang="0">
                          <a:pos x="20" y="20"/>
                        </a:cxn>
                        <a:cxn ang="0">
                          <a:pos x="20" y="40"/>
                        </a:cxn>
                        <a:cxn ang="0">
                          <a:pos x="20" y="60"/>
                        </a:cxn>
                        <a:cxn ang="0">
                          <a:pos x="40" y="60"/>
                        </a:cxn>
                        <a:cxn ang="0">
                          <a:pos x="20" y="60"/>
                        </a:cxn>
                        <a:cxn ang="0">
                          <a:pos x="20" y="40"/>
                        </a:cxn>
                        <a:cxn ang="0">
                          <a:pos x="0" y="20"/>
                        </a:cxn>
                        <a:cxn ang="0">
                          <a:pos x="20" y="0"/>
                        </a:cxn>
                        <a:cxn ang="0">
                          <a:pos x="40" y="0"/>
                        </a:cxn>
                        <a:cxn ang="0">
                          <a:pos x="40" y="20"/>
                        </a:cxn>
                      </a:cxnLst>
                      <a:rect l="0" t="0" r="r" b="b"/>
                      <a:pathLst>
                        <a:path w="40" h="60">
                          <a:moveTo>
                            <a:pt x="40" y="20"/>
                          </a:moveTo>
                          <a:lnTo>
                            <a:pt x="40" y="0"/>
                          </a:lnTo>
                          <a:lnTo>
                            <a:pt x="20" y="0"/>
                          </a:lnTo>
                          <a:lnTo>
                            <a:pt x="20" y="20"/>
                          </a:lnTo>
                          <a:lnTo>
                            <a:pt x="20" y="40"/>
                          </a:lnTo>
                          <a:lnTo>
                            <a:pt x="20" y="60"/>
                          </a:lnTo>
                          <a:lnTo>
                            <a:pt x="40" y="60"/>
                          </a:lnTo>
                          <a:lnTo>
                            <a:pt x="20" y="60"/>
                          </a:lnTo>
                          <a:lnTo>
                            <a:pt x="20" y="40"/>
                          </a:lnTo>
                          <a:lnTo>
                            <a:pt x="0" y="20"/>
                          </a:lnTo>
                          <a:lnTo>
                            <a:pt x="20" y="0"/>
                          </a:lnTo>
                          <a:lnTo>
                            <a:pt x="40" y="0"/>
                          </a:lnTo>
                          <a:lnTo>
                            <a:pt x="40" y="20"/>
                          </a:lnTo>
                          <a:close/>
                        </a:path>
                      </a:pathLst>
                    </a:custGeom>
                    <a:solidFill>
                      <a:srgbClr val="661900"/>
                    </a:solidFill>
                    <a:ln w="9525">
                      <a:noFill/>
                      <a:round/>
                      <a:headEnd/>
                      <a:tailEnd/>
                    </a:ln>
                  </p:spPr>
                  <p:txBody>
                    <a:bodyPr>
                      <a:prstTxWarp prst="textNoShape">
                        <a:avLst/>
                      </a:prstTxWarp>
                    </a:bodyPr>
                    <a:lstStyle/>
                    <a:p>
                      <a:endParaRPr lang="en-US"/>
                    </a:p>
                  </p:txBody>
                </p:sp>
              </p:grpSp>
            </p:grpSp>
            <p:grpSp>
              <p:nvGrpSpPr>
                <p:cNvPr id="660586" name="Group 106"/>
                <p:cNvGrpSpPr>
                  <a:grpSpLocks/>
                </p:cNvGrpSpPr>
                <p:nvPr/>
              </p:nvGrpSpPr>
              <p:grpSpPr bwMode="auto">
                <a:xfrm>
                  <a:off x="9743" y="6398"/>
                  <a:ext cx="579" cy="718"/>
                  <a:chOff x="9743" y="6398"/>
                  <a:chExt cx="579" cy="718"/>
                </a:xfrm>
              </p:grpSpPr>
              <p:sp>
                <p:nvSpPr>
                  <p:cNvPr id="660587" name="Freeform 107"/>
                  <p:cNvSpPr>
                    <a:spLocks/>
                  </p:cNvSpPr>
                  <p:nvPr/>
                </p:nvSpPr>
                <p:spPr bwMode="auto">
                  <a:xfrm>
                    <a:off x="9743" y="6398"/>
                    <a:ext cx="559" cy="699"/>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60"/>
                      </a:cxn>
                      <a:cxn ang="0">
                        <a:pos x="260" y="279"/>
                      </a:cxn>
                      <a:cxn ang="0">
                        <a:pos x="260" y="299"/>
                      </a:cxn>
                      <a:cxn ang="0">
                        <a:pos x="340"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40" y="519"/>
                      </a:cxn>
                      <a:cxn ang="0">
                        <a:pos x="459" y="559"/>
                      </a:cxn>
                      <a:cxn ang="0">
                        <a:pos x="479" y="559"/>
                      </a:cxn>
                      <a:cxn ang="0">
                        <a:pos x="519" y="579"/>
                      </a:cxn>
                      <a:cxn ang="0">
                        <a:pos x="519" y="599"/>
                      </a:cxn>
                      <a:cxn ang="0">
                        <a:pos x="539" y="639"/>
                      </a:cxn>
                      <a:cxn ang="0">
                        <a:pos x="559" y="699"/>
                      </a:cxn>
                      <a:cxn ang="0">
                        <a:pos x="359" y="699"/>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60"/>
                      </a:cxn>
                      <a:cxn ang="0">
                        <a:pos x="0" y="200"/>
                      </a:cxn>
                      <a:cxn ang="0">
                        <a:pos x="0" y="160"/>
                      </a:cxn>
                      <a:cxn ang="0">
                        <a:pos x="20" y="120"/>
                      </a:cxn>
                      <a:cxn ang="0">
                        <a:pos x="20" y="100"/>
                      </a:cxn>
                      <a:cxn ang="0">
                        <a:pos x="40" y="80"/>
                      </a:cxn>
                      <a:cxn ang="0">
                        <a:pos x="40" y="60"/>
                      </a:cxn>
                      <a:cxn ang="0">
                        <a:pos x="80" y="20"/>
                      </a:cxn>
                    </a:cxnLst>
                    <a:rect l="0" t="0" r="r" b="b"/>
                    <a:pathLst>
                      <a:path w="559" h="699">
                        <a:moveTo>
                          <a:pt x="80" y="20"/>
                        </a:moveTo>
                        <a:lnTo>
                          <a:pt x="100" y="0"/>
                        </a:lnTo>
                        <a:lnTo>
                          <a:pt x="180" y="40"/>
                        </a:lnTo>
                        <a:lnTo>
                          <a:pt x="180" y="60"/>
                        </a:lnTo>
                        <a:lnTo>
                          <a:pt x="180" y="100"/>
                        </a:lnTo>
                        <a:lnTo>
                          <a:pt x="200" y="120"/>
                        </a:lnTo>
                        <a:lnTo>
                          <a:pt x="220" y="160"/>
                        </a:lnTo>
                        <a:lnTo>
                          <a:pt x="260" y="200"/>
                        </a:lnTo>
                        <a:lnTo>
                          <a:pt x="260" y="220"/>
                        </a:lnTo>
                        <a:lnTo>
                          <a:pt x="260" y="240"/>
                        </a:lnTo>
                        <a:lnTo>
                          <a:pt x="260" y="260"/>
                        </a:lnTo>
                        <a:lnTo>
                          <a:pt x="260" y="279"/>
                        </a:lnTo>
                        <a:lnTo>
                          <a:pt x="260" y="299"/>
                        </a:lnTo>
                        <a:lnTo>
                          <a:pt x="340" y="319"/>
                        </a:lnTo>
                        <a:lnTo>
                          <a:pt x="399" y="339"/>
                        </a:lnTo>
                        <a:lnTo>
                          <a:pt x="439" y="339"/>
                        </a:lnTo>
                        <a:lnTo>
                          <a:pt x="439" y="359"/>
                        </a:lnTo>
                        <a:lnTo>
                          <a:pt x="439" y="379"/>
                        </a:lnTo>
                        <a:lnTo>
                          <a:pt x="399" y="399"/>
                        </a:lnTo>
                        <a:lnTo>
                          <a:pt x="359" y="399"/>
                        </a:lnTo>
                        <a:lnTo>
                          <a:pt x="320" y="399"/>
                        </a:lnTo>
                        <a:lnTo>
                          <a:pt x="280" y="399"/>
                        </a:lnTo>
                        <a:lnTo>
                          <a:pt x="260" y="399"/>
                        </a:lnTo>
                        <a:lnTo>
                          <a:pt x="260" y="439"/>
                        </a:lnTo>
                        <a:lnTo>
                          <a:pt x="260" y="459"/>
                        </a:lnTo>
                        <a:lnTo>
                          <a:pt x="260" y="479"/>
                        </a:lnTo>
                        <a:lnTo>
                          <a:pt x="280" y="499"/>
                        </a:lnTo>
                        <a:lnTo>
                          <a:pt x="300" y="499"/>
                        </a:lnTo>
                        <a:lnTo>
                          <a:pt x="320" y="499"/>
                        </a:lnTo>
                        <a:lnTo>
                          <a:pt x="340" y="519"/>
                        </a:lnTo>
                        <a:lnTo>
                          <a:pt x="459" y="559"/>
                        </a:lnTo>
                        <a:lnTo>
                          <a:pt x="479" y="559"/>
                        </a:lnTo>
                        <a:lnTo>
                          <a:pt x="519" y="579"/>
                        </a:lnTo>
                        <a:lnTo>
                          <a:pt x="519" y="599"/>
                        </a:lnTo>
                        <a:lnTo>
                          <a:pt x="539" y="639"/>
                        </a:lnTo>
                        <a:lnTo>
                          <a:pt x="559" y="699"/>
                        </a:lnTo>
                        <a:lnTo>
                          <a:pt x="359" y="699"/>
                        </a:lnTo>
                        <a:lnTo>
                          <a:pt x="280" y="679"/>
                        </a:lnTo>
                        <a:lnTo>
                          <a:pt x="180" y="679"/>
                        </a:lnTo>
                        <a:lnTo>
                          <a:pt x="120" y="679"/>
                        </a:lnTo>
                        <a:lnTo>
                          <a:pt x="100" y="679"/>
                        </a:lnTo>
                        <a:lnTo>
                          <a:pt x="60" y="679"/>
                        </a:lnTo>
                        <a:lnTo>
                          <a:pt x="40" y="659"/>
                        </a:lnTo>
                        <a:lnTo>
                          <a:pt x="20" y="639"/>
                        </a:lnTo>
                        <a:lnTo>
                          <a:pt x="20" y="599"/>
                        </a:lnTo>
                        <a:lnTo>
                          <a:pt x="20" y="579"/>
                        </a:lnTo>
                        <a:lnTo>
                          <a:pt x="20" y="539"/>
                        </a:lnTo>
                        <a:lnTo>
                          <a:pt x="40" y="479"/>
                        </a:lnTo>
                        <a:lnTo>
                          <a:pt x="40" y="459"/>
                        </a:lnTo>
                        <a:lnTo>
                          <a:pt x="40" y="419"/>
                        </a:lnTo>
                        <a:lnTo>
                          <a:pt x="60" y="399"/>
                        </a:lnTo>
                        <a:lnTo>
                          <a:pt x="40" y="379"/>
                        </a:lnTo>
                        <a:lnTo>
                          <a:pt x="40" y="319"/>
                        </a:lnTo>
                        <a:lnTo>
                          <a:pt x="20" y="260"/>
                        </a:lnTo>
                        <a:lnTo>
                          <a:pt x="0" y="200"/>
                        </a:lnTo>
                        <a:lnTo>
                          <a:pt x="0" y="160"/>
                        </a:lnTo>
                        <a:lnTo>
                          <a:pt x="20" y="120"/>
                        </a:lnTo>
                        <a:lnTo>
                          <a:pt x="20" y="100"/>
                        </a:lnTo>
                        <a:lnTo>
                          <a:pt x="40" y="80"/>
                        </a:lnTo>
                        <a:lnTo>
                          <a:pt x="40" y="60"/>
                        </a:lnTo>
                        <a:lnTo>
                          <a:pt x="80" y="20"/>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588" name="Freeform 108"/>
                  <p:cNvSpPr>
                    <a:spLocks/>
                  </p:cNvSpPr>
                  <p:nvPr/>
                </p:nvSpPr>
                <p:spPr bwMode="auto">
                  <a:xfrm>
                    <a:off x="9763" y="6418"/>
                    <a:ext cx="559" cy="698"/>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59"/>
                      </a:cxn>
                      <a:cxn ang="0">
                        <a:pos x="260" y="279"/>
                      </a:cxn>
                      <a:cxn ang="0">
                        <a:pos x="260" y="299"/>
                      </a:cxn>
                      <a:cxn ang="0">
                        <a:pos x="339"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39" y="519"/>
                      </a:cxn>
                      <a:cxn ang="0">
                        <a:pos x="459" y="559"/>
                      </a:cxn>
                      <a:cxn ang="0">
                        <a:pos x="479" y="559"/>
                      </a:cxn>
                      <a:cxn ang="0">
                        <a:pos x="519" y="579"/>
                      </a:cxn>
                      <a:cxn ang="0">
                        <a:pos x="519" y="599"/>
                      </a:cxn>
                      <a:cxn ang="0">
                        <a:pos x="539" y="639"/>
                      </a:cxn>
                      <a:cxn ang="0">
                        <a:pos x="559" y="698"/>
                      </a:cxn>
                      <a:cxn ang="0">
                        <a:pos x="359" y="698"/>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59"/>
                      </a:cxn>
                      <a:cxn ang="0">
                        <a:pos x="0" y="200"/>
                      </a:cxn>
                      <a:cxn ang="0">
                        <a:pos x="0" y="160"/>
                      </a:cxn>
                      <a:cxn ang="0">
                        <a:pos x="20" y="120"/>
                      </a:cxn>
                      <a:cxn ang="0">
                        <a:pos x="20" y="100"/>
                      </a:cxn>
                      <a:cxn ang="0">
                        <a:pos x="40" y="80"/>
                      </a:cxn>
                      <a:cxn ang="0">
                        <a:pos x="40" y="60"/>
                      </a:cxn>
                      <a:cxn ang="0">
                        <a:pos x="80" y="20"/>
                      </a:cxn>
                    </a:cxnLst>
                    <a:rect l="0" t="0" r="r" b="b"/>
                    <a:pathLst>
                      <a:path w="559" h="698">
                        <a:moveTo>
                          <a:pt x="80" y="20"/>
                        </a:moveTo>
                        <a:lnTo>
                          <a:pt x="80" y="20"/>
                        </a:lnTo>
                        <a:lnTo>
                          <a:pt x="100" y="0"/>
                        </a:lnTo>
                        <a:lnTo>
                          <a:pt x="100" y="0"/>
                        </a:lnTo>
                        <a:lnTo>
                          <a:pt x="180" y="40"/>
                        </a:lnTo>
                        <a:lnTo>
                          <a:pt x="180" y="40"/>
                        </a:lnTo>
                        <a:lnTo>
                          <a:pt x="180" y="60"/>
                        </a:lnTo>
                        <a:lnTo>
                          <a:pt x="180" y="60"/>
                        </a:lnTo>
                        <a:lnTo>
                          <a:pt x="180" y="100"/>
                        </a:lnTo>
                        <a:lnTo>
                          <a:pt x="180" y="100"/>
                        </a:lnTo>
                        <a:lnTo>
                          <a:pt x="200" y="120"/>
                        </a:lnTo>
                        <a:lnTo>
                          <a:pt x="200" y="120"/>
                        </a:lnTo>
                        <a:lnTo>
                          <a:pt x="220" y="160"/>
                        </a:lnTo>
                        <a:lnTo>
                          <a:pt x="220" y="160"/>
                        </a:lnTo>
                        <a:lnTo>
                          <a:pt x="260" y="200"/>
                        </a:lnTo>
                        <a:lnTo>
                          <a:pt x="260" y="200"/>
                        </a:lnTo>
                        <a:lnTo>
                          <a:pt x="260" y="220"/>
                        </a:lnTo>
                        <a:lnTo>
                          <a:pt x="260" y="220"/>
                        </a:lnTo>
                        <a:lnTo>
                          <a:pt x="260" y="240"/>
                        </a:lnTo>
                        <a:lnTo>
                          <a:pt x="260" y="240"/>
                        </a:lnTo>
                        <a:lnTo>
                          <a:pt x="260" y="259"/>
                        </a:lnTo>
                        <a:lnTo>
                          <a:pt x="260" y="259"/>
                        </a:lnTo>
                        <a:lnTo>
                          <a:pt x="260" y="279"/>
                        </a:lnTo>
                        <a:lnTo>
                          <a:pt x="260" y="279"/>
                        </a:lnTo>
                        <a:lnTo>
                          <a:pt x="260" y="299"/>
                        </a:lnTo>
                        <a:lnTo>
                          <a:pt x="260" y="299"/>
                        </a:lnTo>
                        <a:lnTo>
                          <a:pt x="339" y="319"/>
                        </a:lnTo>
                        <a:lnTo>
                          <a:pt x="339" y="319"/>
                        </a:lnTo>
                        <a:lnTo>
                          <a:pt x="399" y="339"/>
                        </a:lnTo>
                        <a:lnTo>
                          <a:pt x="399" y="339"/>
                        </a:lnTo>
                        <a:lnTo>
                          <a:pt x="439" y="339"/>
                        </a:lnTo>
                        <a:lnTo>
                          <a:pt x="439" y="339"/>
                        </a:lnTo>
                        <a:lnTo>
                          <a:pt x="439" y="359"/>
                        </a:lnTo>
                        <a:lnTo>
                          <a:pt x="439" y="359"/>
                        </a:lnTo>
                        <a:lnTo>
                          <a:pt x="439" y="379"/>
                        </a:lnTo>
                        <a:lnTo>
                          <a:pt x="439" y="379"/>
                        </a:lnTo>
                        <a:lnTo>
                          <a:pt x="399" y="399"/>
                        </a:lnTo>
                        <a:lnTo>
                          <a:pt x="399" y="399"/>
                        </a:lnTo>
                        <a:lnTo>
                          <a:pt x="359" y="399"/>
                        </a:lnTo>
                        <a:lnTo>
                          <a:pt x="359" y="399"/>
                        </a:lnTo>
                        <a:lnTo>
                          <a:pt x="320" y="399"/>
                        </a:lnTo>
                        <a:lnTo>
                          <a:pt x="320" y="399"/>
                        </a:lnTo>
                        <a:lnTo>
                          <a:pt x="280" y="399"/>
                        </a:lnTo>
                        <a:lnTo>
                          <a:pt x="280" y="399"/>
                        </a:lnTo>
                        <a:lnTo>
                          <a:pt x="260" y="399"/>
                        </a:lnTo>
                        <a:lnTo>
                          <a:pt x="260" y="399"/>
                        </a:lnTo>
                        <a:lnTo>
                          <a:pt x="260" y="439"/>
                        </a:lnTo>
                        <a:lnTo>
                          <a:pt x="260" y="439"/>
                        </a:lnTo>
                        <a:lnTo>
                          <a:pt x="260" y="459"/>
                        </a:lnTo>
                        <a:lnTo>
                          <a:pt x="260" y="459"/>
                        </a:lnTo>
                        <a:lnTo>
                          <a:pt x="260" y="479"/>
                        </a:lnTo>
                        <a:lnTo>
                          <a:pt x="260" y="479"/>
                        </a:lnTo>
                        <a:lnTo>
                          <a:pt x="280" y="499"/>
                        </a:lnTo>
                        <a:lnTo>
                          <a:pt x="280" y="499"/>
                        </a:lnTo>
                        <a:lnTo>
                          <a:pt x="300" y="499"/>
                        </a:lnTo>
                        <a:lnTo>
                          <a:pt x="300" y="499"/>
                        </a:lnTo>
                        <a:lnTo>
                          <a:pt x="320" y="499"/>
                        </a:lnTo>
                        <a:lnTo>
                          <a:pt x="320" y="499"/>
                        </a:lnTo>
                        <a:lnTo>
                          <a:pt x="339" y="519"/>
                        </a:lnTo>
                        <a:lnTo>
                          <a:pt x="339" y="519"/>
                        </a:lnTo>
                        <a:lnTo>
                          <a:pt x="459" y="559"/>
                        </a:lnTo>
                        <a:lnTo>
                          <a:pt x="459" y="559"/>
                        </a:lnTo>
                        <a:lnTo>
                          <a:pt x="479" y="559"/>
                        </a:lnTo>
                        <a:lnTo>
                          <a:pt x="479" y="559"/>
                        </a:lnTo>
                        <a:lnTo>
                          <a:pt x="519" y="579"/>
                        </a:lnTo>
                        <a:lnTo>
                          <a:pt x="519" y="579"/>
                        </a:lnTo>
                        <a:lnTo>
                          <a:pt x="519" y="599"/>
                        </a:lnTo>
                        <a:lnTo>
                          <a:pt x="519" y="599"/>
                        </a:lnTo>
                        <a:lnTo>
                          <a:pt x="539" y="639"/>
                        </a:lnTo>
                        <a:lnTo>
                          <a:pt x="539" y="639"/>
                        </a:lnTo>
                        <a:lnTo>
                          <a:pt x="559" y="698"/>
                        </a:lnTo>
                        <a:lnTo>
                          <a:pt x="559" y="698"/>
                        </a:lnTo>
                        <a:lnTo>
                          <a:pt x="359" y="698"/>
                        </a:lnTo>
                        <a:lnTo>
                          <a:pt x="359" y="698"/>
                        </a:lnTo>
                        <a:lnTo>
                          <a:pt x="280" y="679"/>
                        </a:lnTo>
                        <a:lnTo>
                          <a:pt x="280" y="679"/>
                        </a:lnTo>
                        <a:lnTo>
                          <a:pt x="180" y="679"/>
                        </a:lnTo>
                        <a:lnTo>
                          <a:pt x="180" y="679"/>
                        </a:lnTo>
                        <a:lnTo>
                          <a:pt x="120" y="679"/>
                        </a:lnTo>
                        <a:lnTo>
                          <a:pt x="120" y="679"/>
                        </a:lnTo>
                        <a:lnTo>
                          <a:pt x="100" y="679"/>
                        </a:lnTo>
                        <a:lnTo>
                          <a:pt x="100" y="679"/>
                        </a:lnTo>
                        <a:lnTo>
                          <a:pt x="60" y="679"/>
                        </a:lnTo>
                        <a:lnTo>
                          <a:pt x="60" y="679"/>
                        </a:lnTo>
                        <a:lnTo>
                          <a:pt x="40" y="659"/>
                        </a:lnTo>
                        <a:lnTo>
                          <a:pt x="40" y="659"/>
                        </a:lnTo>
                        <a:lnTo>
                          <a:pt x="20" y="639"/>
                        </a:lnTo>
                        <a:lnTo>
                          <a:pt x="20" y="639"/>
                        </a:lnTo>
                        <a:lnTo>
                          <a:pt x="20" y="599"/>
                        </a:lnTo>
                        <a:lnTo>
                          <a:pt x="20" y="599"/>
                        </a:lnTo>
                        <a:lnTo>
                          <a:pt x="20" y="579"/>
                        </a:lnTo>
                        <a:lnTo>
                          <a:pt x="20" y="579"/>
                        </a:lnTo>
                        <a:lnTo>
                          <a:pt x="20" y="539"/>
                        </a:lnTo>
                        <a:lnTo>
                          <a:pt x="20" y="539"/>
                        </a:lnTo>
                        <a:lnTo>
                          <a:pt x="40" y="479"/>
                        </a:lnTo>
                        <a:lnTo>
                          <a:pt x="40" y="479"/>
                        </a:lnTo>
                        <a:lnTo>
                          <a:pt x="40" y="459"/>
                        </a:lnTo>
                        <a:lnTo>
                          <a:pt x="40" y="459"/>
                        </a:lnTo>
                        <a:lnTo>
                          <a:pt x="40" y="419"/>
                        </a:lnTo>
                        <a:lnTo>
                          <a:pt x="40" y="419"/>
                        </a:lnTo>
                        <a:lnTo>
                          <a:pt x="60" y="399"/>
                        </a:lnTo>
                        <a:lnTo>
                          <a:pt x="60" y="399"/>
                        </a:lnTo>
                        <a:lnTo>
                          <a:pt x="40" y="379"/>
                        </a:lnTo>
                        <a:lnTo>
                          <a:pt x="40" y="379"/>
                        </a:lnTo>
                        <a:lnTo>
                          <a:pt x="40" y="319"/>
                        </a:lnTo>
                        <a:lnTo>
                          <a:pt x="40" y="319"/>
                        </a:lnTo>
                        <a:lnTo>
                          <a:pt x="20" y="259"/>
                        </a:lnTo>
                        <a:lnTo>
                          <a:pt x="20" y="259"/>
                        </a:lnTo>
                        <a:lnTo>
                          <a:pt x="0" y="200"/>
                        </a:lnTo>
                        <a:lnTo>
                          <a:pt x="0" y="200"/>
                        </a:lnTo>
                        <a:lnTo>
                          <a:pt x="0" y="160"/>
                        </a:lnTo>
                        <a:lnTo>
                          <a:pt x="0" y="160"/>
                        </a:lnTo>
                        <a:lnTo>
                          <a:pt x="20" y="120"/>
                        </a:lnTo>
                        <a:lnTo>
                          <a:pt x="20" y="120"/>
                        </a:lnTo>
                        <a:lnTo>
                          <a:pt x="20" y="100"/>
                        </a:lnTo>
                        <a:lnTo>
                          <a:pt x="20" y="100"/>
                        </a:lnTo>
                        <a:lnTo>
                          <a:pt x="40" y="80"/>
                        </a:lnTo>
                        <a:lnTo>
                          <a:pt x="40" y="80"/>
                        </a:lnTo>
                        <a:lnTo>
                          <a:pt x="40" y="60"/>
                        </a:lnTo>
                        <a:lnTo>
                          <a:pt x="40" y="60"/>
                        </a:lnTo>
                        <a:lnTo>
                          <a:pt x="80" y="20"/>
                        </a:lnTo>
                        <a:lnTo>
                          <a:pt x="8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589" name="Group 109"/>
                <p:cNvGrpSpPr>
                  <a:grpSpLocks/>
                </p:cNvGrpSpPr>
                <p:nvPr/>
              </p:nvGrpSpPr>
              <p:grpSpPr bwMode="auto">
                <a:xfrm>
                  <a:off x="9763" y="6438"/>
                  <a:ext cx="579" cy="678"/>
                  <a:chOff x="9763" y="6438"/>
                  <a:chExt cx="579" cy="678"/>
                </a:xfrm>
              </p:grpSpPr>
              <p:grpSp>
                <p:nvGrpSpPr>
                  <p:cNvPr id="660590" name="Group 110"/>
                  <p:cNvGrpSpPr>
                    <a:grpSpLocks/>
                  </p:cNvGrpSpPr>
                  <p:nvPr/>
                </p:nvGrpSpPr>
                <p:grpSpPr bwMode="auto">
                  <a:xfrm>
                    <a:off x="10162" y="6677"/>
                    <a:ext cx="180" cy="120"/>
                    <a:chOff x="10162" y="6677"/>
                    <a:chExt cx="180" cy="120"/>
                  </a:xfrm>
                </p:grpSpPr>
                <p:grpSp>
                  <p:nvGrpSpPr>
                    <p:cNvPr id="660591" name="Group 111"/>
                    <p:cNvGrpSpPr>
                      <a:grpSpLocks/>
                    </p:cNvGrpSpPr>
                    <p:nvPr/>
                  </p:nvGrpSpPr>
                  <p:grpSpPr bwMode="auto">
                    <a:xfrm>
                      <a:off x="10162" y="6677"/>
                      <a:ext cx="180" cy="120"/>
                      <a:chOff x="10162" y="6677"/>
                      <a:chExt cx="180" cy="120"/>
                    </a:xfrm>
                  </p:grpSpPr>
                  <p:sp>
                    <p:nvSpPr>
                      <p:cNvPr id="660592" name="Freeform 112"/>
                      <p:cNvSpPr>
                        <a:spLocks/>
                      </p:cNvSpPr>
                      <p:nvPr/>
                    </p:nvSpPr>
                    <p:spPr bwMode="auto">
                      <a:xfrm>
                        <a:off x="10162" y="6677"/>
                        <a:ext cx="160" cy="100"/>
                      </a:xfrm>
                      <a:custGeom>
                        <a:avLst/>
                        <a:gdLst/>
                        <a:ahLst/>
                        <a:cxnLst>
                          <a:cxn ang="0">
                            <a:pos x="0" y="60"/>
                          </a:cxn>
                          <a:cxn ang="0">
                            <a:pos x="20" y="60"/>
                          </a:cxn>
                          <a:cxn ang="0">
                            <a:pos x="20" y="40"/>
                          </a:cxn>
                          <a:cxn ang="0">
                            <a:pos x="40" y="40"/>
                          </a:cxn>
                          <a:cxn ang="0">
                            <a:pos x="60" y="20"/>
                          </a:cxn>
                          <a:cxn ang="0">
                            <a:pos x="80" y="20"/>
                          </a:cxn>
                          <a:cxn ang="0">
                            <a:pos x="100" y="0"/>
                          </a:cxn>
                          <a:cxn ang="0">
                            <a:pos x="120" y="0"/>
                          </a:cxn>
                          <a:cxn ang="0">
                            <a:pos x="120" y="20"/>
                          </a:cxn>
                          <a:cxn ang="0">
                            <a:pos x="140" y="20"/>
                          </a:cxn>
                          <a:cxn ang="0">
                            <a:pos x="160" y="20"/>
                          </a:cxn>
                          <a:cxn ang="0">
                            <a:pos x="160" y="40"/>
                          </a:cxn>
                          <a:cxn ang="0">
                            <a:pos x="140" y="40"/>
                          </a:cxn>
                          <a:cxn ang="0">
                            <a:pos x="120" y="40"/>
                          </a:cxn>
                          <a:cxn ang="0">
                            <a:pos x="140" y="40"/>
                          </a:cxn>
                          <a:cxn ang="0">
                            <a:pos x="160" y="40"/>
                          </a:cxn>
                          <a:cxn ang="0">
                            <a:pos x="160" y="60"/>
                          </a:cxn>
                          <a:cxn ang="0">
                            <a:pos x="140" y="60"/>
                          </a:cxn>
                          <a:cxn ang="0">
                            <a:pos x="120" y="60"/>
                          </a:cxn>
                          <a:cxn ang="0">
                            <a:pos x="100" y="60"/>
                          </a:cxn>
                          <a:cxn ang="0">
                            <a:pos x="80" y="60"/>
                          </a:cxn>
                          <a:cxn ang="0">
                            <a:pos x="80" y="80"/>
                          </a:cxn>
                          <a:cxn ang="0">
                            <a:pos x="60" y="80"/>
                          </a:cxn>
                          <a:cxn ang="0">
                            <a:pos x="40" y="80"/>
                          </a:cxn>
                          <a:cxn ang="0">
                            <a:pos x="20" y="80"/>
                          </a:cxn>
                          <a:cxn ang="0">
                            <a:pos x="0" y="100"/>
                          </a:cxn>
                          <a:cxn ang="0">
                            <a:pos x="0" y="60"/>
                          </a:cxn>
                        </a:cxnLst>
                        <a:rect l="0" t="0" r="r" b="b"/>
                        <a:pathLst>
                          <a:path w="160" h="100">
                            <a:moveTo>
                              <a:pt x="0" y="60"/>
                            </a:moveTo>
                            <a:lnTo>
                              <a:pt x="20" y="60"/>
                            </a:lnTo>
                            <a:lnTo>
                              <a:pt x="20" y="40"/>
                            </a:lnTo>
                            <a:lnTo>
                              <a:pt x="40" y="40"/>
                            </a:lnTo>
                            <a:lnTo>
                              <a:pt x="60" y="20"/>
                            </a:lnTo>
                            <a:lnTo>
                              <a:pt x="80" y="20"/>
                            </a:lnTo>
                            <a:lnTo>
                              <a:pt x="100" y="0"/>
                            </a:lnTo>
                            <a:lnTo>
                              <a:pt x="120" y="0"/>
                            </a:lnTo>
                            <a:lnTo>
                              <a:pt x="120" y="20"/>
                            </a:lnTo>
                            <a:lnTo>
                              <a:pt x="140" y="20"/>
                            </a:lnTo>
                            <a:lnTo>
                              <a:pt x="160" y="20"/>
                            </a:lnTo>
                            <a:lnTo>
                              <a:pt x="160" y="40"/>
                            </a:lnTo>
                            <a:lnTo>
                              <a:pt x="140" y="40"/>
                            </a:lnTo>
                            <a:lnTo>
                              <a:pt x="120" y="40"/>
                            </a:lnTo>
                            <a:lnTo>
                              <a:pt x="140" y="40"/>
                            </a:lnTo>
                            <a:lnTo>
                              <a:pt x="160" y="40"/>
                            </a:lnTo>
                            <a:lnTo>
                              <a:pt x="160" y="60"/>
                            </a:lnTo>
                            <a:lnTo>
                              <a:pt x="140" y="60"/>
                            </a:lnTo>
                            <a:lnTo>
                              <a:pt x="120" y="60"/>
                            </a:lnTo>
                            <a:lnTo>
                              <a:pt x="100" y="60"/>
                            </a:lnTo>
                            <a:lnTo>
                              <a:pt x="80" y="60"/>
                            </a:lnTo>
                            <a:lnTo>
                              <a:pt x="80" y="80"/>
                            </a:lnTo>
                            <a:lnTo>
                              <a:pt x="60" y="80"/>
                            </a:lnTo>
                            <a:lnTo>
                              <a:pt x="40" y="80"/>
                            </a:lnTo>
                            <a:lnTo>
                              <a:pt x="20" y="80"/>
                            </a:lnTo>
                            <a:lnTo>
                              <a:pt x="0" y="100"/>
                            </a:lnTo>
                            <a:lnTo>
                              <a:pt x="0" y="6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593" name="Freeform 113"/>
                      <p:cNvSpPr>
                        <a:spLocks/>
                      </p:cNvSpPr>
                      <p:nvPr/>
                    </p:nvSpPr>
                    <p:spPr bwMode="auto">
                      <a:xfrm>
                        <a:off x="10182" y="6697"/>
                        <a:ext cx="160" cy="100"/>
                      </a:xfrm>
                      <a:custGeom>
                        <a:avLst/>
                        <a:gdLst/>
                        <a:ahLst/>
                        <a:cxnLst>
                          <a:cxn ang="0">
                            <a:pos x="0" y="60"/>
                          </a:cxn>
                          <a:cxn ang="0">
                            <a:pos x="0" y="60"/>
                          </a:cxn>
                          <a:cxn ang="0">
                            <a:pos x="20" y="60"/>
                          </a:cxn>
                          <a:cxn ang="0">
                            <a:pos x="20" y="60"/>
                          </a:cxn>
                          <a:cxn ang="0">
                            <a:pos x="20" y="40"/>
                          </a:cxn>
                          <a:cxn ang="0">
                            <a:pos x="20" y="40"/>
                          </a:cxn>
                          <a:cxn ang="0">
                            <a:pos x="40" y="40"/>
                          </a:cxn>
                          <a:cxn ang="0">
                            <a:pos x="40" y="40"/>
                          </a:cxn>
                          <a:cxn ang="0">
                            <a:pos x="60" y="20"/>
                          </a:cxn>
                          <a:cxn ang="0">
                            <a:pos x="60" y="20"/>
                          </a:cxn>
                          <a:cxn ang="0">
                            <a:pos x="80" y="20"/>
                          </a:cxn>
                          <a:cxn ang="0">
                            <a:pos x="80" y="20"/>
                          </a:cxn>
                          <a:cxn ang="0">
                            <a:pos x="100" y="0"/>
                          </a:cxn>
                          <a:cxn ang="0">
                            <a:pos x="100" y="0"/>
                          </a:cxn>
                          <a:cxn ang="0">
                            <a:pos x="120" y="0"/>
                          </a:cxn>
                          <a:cxn ang="0">
                            <a:pos x="120" y="0"/>
                          </a:cxn>
                          <a:cxn ang="0">
                            <a:pos x="120" y="20"/>
                          </a:cxn>
                          <a:cxn ang="0">
                            <a:pos x="120" y="20"/>
                          </a:cxn>
                          <a:cxn ang="0">
                            <a:pos x="140" y="20"/>
                          </a:cxn>
                          <a:cxn ang="0">
                            <a:pos x="140" y="20"/>
                          </a:cxn>
                          <a:cxn ang="0">
                            <a:pos x="160" y="20"/>
                          </a:cxn>
                          <a:cxn ang="0">
                            <a:pos x="160" y="20"/>
                          </a:cxn>
                          <a:cxn ang="0">
                            <a:pos x="160" y="40"/>
                          </a:cxn>
                          <a:cxn ang="0">
                            <a:pos x="160" y="40"/>
                          </a:cxn>
                          <a:cxn ang="0">
                            <a:pos x="140" y="40"/>
                          </a:cxn>
                          <a:cxn ang="0">
                            <a:pos x="140" y="40"/>
                          </a:cxn>
                          <a:cxn ang="0">
                            <a:pos x="120" y="40"/>
                          </a:cxn>
                          <a:cxn ang="0">
                            <a:pos x="120" y="40"/>
                          </a:cxn>
                          <a:cxn ang="0">
                            <a:pos x="140" y="40"/>
                          </a:cxn>
                          <a:cxn ang="0">
                            <a:pos x="140" y="40"/>
                          </a:cxn>
                          <a:cxn ang="0">
                            <a:pos x="160" y="40"/>
                          </a:cxn>
                          <a:cxn ang="0">
                            <a:pos x="160" y="40"/>
                          </a:cxn>
                          <a:cxn ang="0">
                            <a:pos x="160" y="60"/>
                          </a:cxn>
                          <a:cxn ang="0">
                            <a:pos x="160" y="60"/>
                          </a:cxn>
                          <a:cxn ang="0">
                            <a:pos x="140" y="60"/>
                          </a:cxn>
                          <a:cxn ang="0">
                            <a:pos x="140" y="60"/>
                          </a:cxn>
                          <a:cxn ang="0">
                            <a:pos x="120" y="60"/>
                          </a:cxn>
                          <a:cxn ang="0">
                            <a:pos x="120" y="60"/>
                          </a:cxn>
                          <a:cxn ang="0">
                            <a:pos x="100" y="60"/>
                          </a:cxn>
                          <a:cxn ang="0">
                            <a:pos x="100" y="60"/>
                          </a:cxn>
                          <a:cxn ang="0">
                            <a:pos x="80" y="60"/>
                          </a:cxn>
                          <a:cxn ang="0">
                            <a:pos x="80" y="60"/>
                          </a:cxn>
                          <a:cxn ang="0">
                            <a:pos x="80" y="80"/>
                          </a:cxn>
                          <a:cxn ang="0">
                            <a:pos x="80" y="80"/>
                          </a:cxn>
                          <a:cxn ang="0">
                            <a:pos x="60" y="80"/>
                          </a:cxn>
                          <a:cxn ang="0">
                            <a:pos x="60" y="80"/>
                          </a:cxn>
                          <a:cxn ang="0">
                            <a:pos x="40" y="80"/>
                          </a:cxn>
                          <a:cxn ang="0">
                            <a:pos x="40" y="80"/>
                          </a:cxn>
                          <a:cxn ang="0">
                            <a:pos x="20" y="80"/>
                          </a:cxn>
                          <a:cxn ang="0">
                            <a:pos x="20" y="80"/>
                          </a:cxn>
                          <a:cxn ang="0">
                            <a:pos x="0" y="100"/>
                          </a:cxn>
                          <a:cxn ang="0">
                            <a:pos x="0" y="100"/>
                          </a:cxn>
                          <a:cxn ang="0">
                            <a:pos x="0" y="60"/>
                          </a:cxn>
                          <a:cxn ang="0">
                            <a:pos x="0" y="60"/>
                          </a:cxn>
                        </a:cxnLst>
                        <a:rect l="0" t="0" r="r" b="b"/>
                        <a:pathLst>
                          <a:path w="160" h="100">
                            <a:moveTo>
                              <a:pt x="0" y="60"/>
                            </a:moveTo>
                            <a:lnTo>
                              <a:pt x="0" y="60"/>
                            </a:lnTo>
                            <a:lnTo>
                              <a:pt x="20" y="60"/>
                            </a:lnTo>
                            <a:lnTo>
                              <a:pt x="20" y="60"/>
                            </a:lnTo>
                            <a:lnTo>
                              <a:pt x="20" y="40"/>
                            </a:lnTo>
                            <a:lnTo>
                              <a:pt x="20" y="40"/>
                            </a:lnTo>
                            <a:lnTo>
                              <a:pt x="40" y="40"/>
                            </a:lnTo>
                            <a:lnTo>
                              <a:pt x="40" y="40"/>
                            </a:lnTo>
                            <a:lnTo>
                              <a:pt x="60" y="20"/>
                            </a:lnTo>
                            <a:lnTo>
                              <a:pt x="60" y="20"/>
                            </a:lnTo>
                            <a:lnTo>
                              <a:pt x="80" y="20"/>
                            </a:lnTo>
                            <a:lnTo>
                              <a:pt x="80" y="20"/>
                            </a:lnTo>
                            <a:lnTo>
                              <a:pt x="100" y="0"/>
                            </a:lnTo>
                            <a:lnTo>
                              <a:pt x="100" y="0"/>
                            </a:lnTo>
                            <a:lnTo>
                              <a:pt x="120" y="0"/>
                            </a:lnTo>
                            <a:lnTo>
                              <a:pt x="120" y="0"/>
                            </a:lnTo>
                            <a:lnTo>
                              <a:pt x="120" y="20"/>
                            </a:lnTo>
                            <a:lnTo>
                              <a:pt x="120" y="20"/>
                            </a:lnTo>
                            <a:lnTo>
                              <a:pt x="140" y="20"/>
                            </a:lnTo>
                            <a:lnTo>
                              <a:pt x="140" y="20"/>
                            </a:lnTo>
                            <a:lnTo>
                              <a:pt x="160" y="20"/>
                            </a:lnTo>
                            <a:lnTo>
                              <a:pt x="160" y="20"/>
                            </a:lnTo>
                            <a:lnTo>
                              <a:pt x="160" y="40"/>
                            </a:lnTo>
                            <a:lnTo>
                              <a:pt x="160" y="40"/>
                            </a:lnTo>
                            <a:lnTo>
                              <a:pt x="140" y="40"/>
                            </a:lnTo>
                            <a:lnTo>
                              <a:pt x="140" y="40"/>
                            </a:lnTo>
                            <a:lnTo>
                              <a:pt x="120" y="40"/>
                            </a:lnTo>
                            <a:lnTo>
                              <a:pt x="120" y="40"/>
                            </a:lnTo>
                            <a:lnTo>
                              <a:pt x="140" y="40"/>
                            </a:lnTo>
                            <a:lnTo>
                              <a:pt x="140" y="40"/>
                            </a:lnTo>
                            <a:lnTo>
                              <a:pt x="160" y="40"/>
                            </a:lnTo>
                            <a:lnTo>
                              <a:pt x="160" y="40"/>
                            </a:lnTo>
                            <a:lnTo>
                              <a:pt x="160" y="60"/>
                            </a:lnTo>
                            <a:lnTo>
                              <a:pt x="160" y="60"/>
                            </a:lnTo>
                            <a:lnTo>
                              <a:pt x="140" y="60"/>
                            </a:lnTo>
                            <a:lnTo>
                              <a:pt x="140" y="60"/>
                            </a:lnTo>
                            <a:lnTo>
                              <a:pt x="120" y="60"/>
                            </a:lnTo>
                            <a:lnTo>
                              <a:pt x="120" y="60"/>
                            </a:lnTo>
                            <a:lnTo>
                              <a:pt x="100" y="60"/>
                            </a:lnTo>
                            <a:lnTo>
                              <a:pt x="100" y="60"/>
                            </a:lnTo>
                            <a:lnTo>
                              <a:pt x="80" y="60"/>
                            </a:lnTo>
                            <a:lnTo>
                              <a:pt x="80" y="60"/>
                            </a:lnTo>
                            <a:lnTo>
                              <a:pt x="80" y="80"/>
                            </a:lnTo>
                            <a:lnTo>
                              <a:pt x="80" y="80"/>
                            </a:lnTo>
                            <a:lnTo>
                              <a:pt x="60" y="80"/>
                            </a:lnTo>
                            <a:lnTo>
                              <a:pt x="60" y="80"/>
                            </a:lnTo>
                            <a:lnTo>
                              <a:pt x="40" y="80"/>
                            </a:lnTo>
                            <a:lnTo>
                              <a:pt x="40" y="80"/>
                            </a:lnTo>
                            <a:lnTo>
                              <a:pt x="20" y="80"/>
                            </a:lnTo>
                            <a:lnTo>
                              <a:pt x="20" y="80"/>
                            </a:lnTo>
                            <a:lnTo>
                              <a:pt x="0" y="100"/>
                            </a:lnTo>
                            <a:lnTo>
                              <a:pt x="0" y="100"/>
                            </a:lnTo>
                            <a:lnTo>
                              <a:pt x="0" y="60"/>
                            </a:lnTo>
                            <a:lnTo>
                              <a:pt x="0" y="6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594" name="Freeform 114"/>
                    <p:cNvSpPr>
                      <a:spLocks/>
                    </p:cNvSpPr>
                    <p:nvPr/>
                  </p:nvSpPr>
                  <p:spPr bwMode="auto">
                    <a:xfrm>
                      <a:off x="10262" y="6717"/>
                      <a:ext cx="60" cy="20"/>
                    </a:xfrm>
                    <a:custGeom>
                      <a:avLst/>
                      <a:gdLst/>
                      <a:ahLst/>
                      <a:cxnLst>
                        <a:cxn ang="0">
                          <a:pos x="60" y="20"/>
                        </a:cxn>
                        <a:cxn ang="0">
                          <a:pos x="40" y="0"/>
                        </a:cxn>
                        <a:cxn ang="0">
                          <a:pos x="20" y="0"/>
                        </a:cxn>
                        <a:cxn ang="0">
                          <a:pos x="0" y="0"/>
                        </a:cxn>
                        <a:cxn ang="0">
                          <a:pos x="20" y="0"/>
                        </a:cxn>
                        <a:cxn ang="0">
                          <a:pos x="40" y="0"/>
                        </a:cxn>
                        <a:cxn ang="0">
                          <a:pos x="60" y="0"/>
                        </a:cxn>
                        <a:cxn ang="0">
                          <a:pos x="60" y="20"/>
                        </a:cxn>
                      </a:cxnLst>
                      <a:rect l="0" t="0" r="r" b="b"/>
                      <a:pathLst>
                        <a:path w="60" h="20">
                          <a:moveTo>
                            <a:pt x="60" y="20"/>
                          </a:moveTo>
                          <a:lnTo>
                            <a:pt x="40" y="0"/>
                          </a:lnTo>
                          <a:lnTo>
                            <a:pt x="20" y="0"/>
                          </a:lnTo>
                          <a:lnTo>
                            <a:pt x="0" y="0"/>
                          </a:lnTo>
                          <a:lnTo>
                            <a:pt x="20" y="0"/>
                          </a:lnTo>
                          <a:lnTo>
                            <a:pt x="40" y="0"/>
                          </a:lnTo>
                          <a:lnTo>
                            <a:pt x="60" y="0"/>
                          </a:lnTo>
                          <a:lnTo>
                            <a:pt x="6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595" name="Freeform 115"/>
                    <p:cNvSpPr>
                      <a:spLocks/>
                    </p:cNvSpPr>
                    <p:nvPr/>
                  </p:nvSpPr>
                  <p:spPr bwMode="auto">
                    <a:xfrm>
                      <a:off x="10242" y="6697"/>
                      <a:ext cx="40" cy="20"/>
                    </a:xfrm>
                    <a:custGeom>
                      <a:avLst/>
                      <a:gdLst/>
                      <a:ahLst/>
                      <a:cxnLst>
                        <a:cxn ang="0">
                          <a:pos x="40" y="0"/>
                        </a:cxn>
                        <a:cxn ang="0">
                          <a:pos x="40" y="20"/>
                        </a:cxn>
                        <a:cxn ang="0">
                          <a:pos x="40" y="0"/>
                        </a:cxn>
                        <a:cxn ang="0">
                          <a:pos x="20" y="20"/>
                        </a:cxn>
                        <a:cxn ang="0">
                          <a:pos x="0" y="20"/>
                        </a:cxn>
                        <a:cxn ang="0">
                          <a:pos x="20" y="20"/>
                        </a:cxn>
                        <a:cxn ang="0">
                          <a:pos x="40" y="0"/>
                        </a:cxn>
                      </a:cxnLst>
                      <a:rect l="0" t="0" r="r" b="b"/>
                      <a:pathLst>
                        <a:path w="40" h="20">
                          <a:moveTo>
                            <a:pt x="40" y="0"/>
                          </a:moveTo>
                          <a:lnTo>
                            <a:pt x="40" y="20"/>
                          </a:lnTo>
                          <a:lnTo>
                            <a:pt x="40" y="0"/>
                          </a:lnTo>
                          <a:lnTo>
                            <a:pt x="20" y="20"/>
                          </a:lnTo>
                          <a:lnTo>
                            <a:pt x="0" y="20"/>
                          </a:lnTo>
                          <a:lnTo>
                            <a:pt x="20" y="2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596" name="Freeform 116"/>
                    <p:cNvSpPr>
                      <a:spLocks/>
                    </p:cNvSpPr>
                    <p:nvPr/>
                  </p:nvSpPr>
                  <p:spPr bwMode="auto">
                    <a:xfrm>
                      <a:off x="10262" y="6737"/>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597" name="Freeform 117"/>
                    <p:cNvSpPr>
                      <a:spLocks/>
                    </p:cNvSpPr>
                    <p:nvPr/>
                  </p:nvSpPr>
                  <p:spPr bwMode="auto">
                    <a:xfrm>
                      <a:off x="10302" y="673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598" name="Freeform 118"/>
                    <p:cNvSpPr>
                      <a:spLocks/>
                    </p:cNvSpPr>
                    <p:nvPr/>
                  </p:nvSpPr>
                  <p:spPr bwMode="auto">
                    <a:xfrm>
                      <a:off x="10242" y="671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599" name="Freeform 119"/>
                    <p:cNvSpPr>
                      <a:spLocks/>
                    </p:cNvSpPr>
                    <p:nvPr/>
                  </p:nvSpPr>
                  <p:spPr bwMode="auto">
                    <a:xfrm>
                      <a:off x="10242" y="6737"/>
                      <a:ext cx="20" cy="1"/>
                    </a:xfrm>
                    <a:custGeom>
                      <a:avLst/>
                      <a:gdLst/>
                      <a:ahLst/>
                      <a:cxnLst>
                        <a:cxn ang="0">
                          <a:pos x="0" y="0"/>
                        </a:cxn>
                        <a:cxn ang="0">
                          <a:pos x="20" y="0"/>
                        </a:cxn>
                        <a:cxn ang="0">
                          <a:pos x="0" y="0"/>
                        </a:cxn>
                      </a:cxnLst>
                      <a:rect l="0" t="0" r="r" b="b"/>
                      <a:pathLst>
                        <a:path w="20">
                          <a:moveTo>
                            <a:pt x="0" y="0"/>
                          </a:moveTo>
                          <a:lnTo>
                            <a:pt x="20" y="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600" name="Group 120"/>
                  <p:cNvGrpSpPr>
                    <a:grpSpLocks/>
                  </p:cNvGrpSpPr>
                  <p:nvPr/>
                </p:nvGrpSpPr>
                <p:grpSpPr bwMode="auto">
                  <a:xfrm>
                    <a:off x="10122" y="6638"/>
                    <a:ext cx="180" cy="79"/>
                    <a:chOff x="10122" y="6638"/>
                    <a:chExt cx="180" cy="79"/>
                  </a:xfrm>
                </p:grpSpPr>
                <p:grpSp>
                  <p:nvGrpSpPr>
                    <p:cNvPr id="660601" name="Group 121"/>
                    <p:cNvGrpSpPr>
                      <a:grpSpLocks/>
                    </p:cNvGrpSpPr>
                    <p:nvPr/>
                  </p:nvGrpSpPr>
                  <p:grpSpPr bwMode="auto">
                    <a:xfrm>
                      <a:off x="10122" y="6638"/>
                      <a:ext cx="180" cy="79"/>
                      <a:chOff x="10122" y="6638"/>
                      <a:chExt cx="180" cy="79"/>
                    </a:xfrm>
                  </p:grpSpPr>
                  <p:sp>
                    <p:nvSpPr>
                      <p:cNvPr id="660602" name="Freeform 122"/>
                      <p:cNvSpPr>
                        <a:spLocks/>
                      </p:cNvSpPr>
                      <p:nvPr/>
                    </p:nvSpPr>
                    <p:spPr bwMode="auto">
                      <a:xfrm>
                        <a:off x="10122" y="6638"/>
                        <a:ext cx="160" cy="59"/>
                      </a:xfrm>
                      <a:custGeom>
                        <a:avLst/>
                        <a:gdLst/>
                        <a:ahLst/>
                        <a:cxnLst>
                          <a:cxn ang="0">
                            <a:pos x="0" y="59"/>
                          </a:cxn>
                          <a:cxn ang="0">
                            <a:pos x="20" y="59"/>
                          </a:cxn>
                          <a:cxn ang="0">
                            <a:pos x="40" y="59"/>
                          </a:cxn>
                          <a:cxn ang="0">
                            <a:pos x="60" y="59"/>
                          </a:cxn>
                          <a:cxn ang="0">
                            <a:pos x="80" y="59"/>
                          </a:cxn>
                          <a:cxn ang="0">
                            <a:pos x="100" y="39"/>
                          </a:cxn>
                          <a:cxn ang="0">
                            <a:pos x="120" y="39"/>
                          </a:cxn>
                          <a:cxn ang="0">
                            <a:pos x="120" y="20"/>
                          </a:cxn>
                          <a:cxn ang="0">
                            <a:pos x="100" y="39"/>
                          </a:cxn>
                          <a:cxn ang="0">
                            <a:pos x="80" y="39"/>
                          </a:cxn>
                          <a:cxn ang="0">
                            <a:pos x="100" y="20"/>
                          </a:cxn>
                          <a:cxn ang="0">
                            <a:pos x="120" y="20"/>
                          </a:cxn>
                          <a:cxn ang="0">
                            <a:pos x="140" y="20"/>
                          </a:cxn>
                          <a:cxn ang="0">
                            <a:pos x="160" y="20"/>
                          </a:cxn>
                          <a:cxn ang="0">
                            <a:pos x="160" y="0"/>
                          </a:cxn>
                          <a:cxn ang="0">
                            <a:pos x="140" y="0"/>
                          </a:cxn>
                          <a:cxn ang="0">
                            <a:pos x="120" y="0"/>
                          </a:cxn>
                          <a:cxn ang="0">
                            <a:pos x="100" y="0"/>
                          </a:cxn>
                          <a:cxn ang="0">
                            <a:pos x="80" y="0"/>
                          </a:cxn>
                          <a:cxn ang="0">
                            <a:pos x="60" y="0"/>
                          </a:cxn>
                          <a:cxn ang="0">
                            <a:pos x="40" y="20"/>
                          </a:cxn>
                          <a:cxn ang="0">
                            <a:pos x="20" y="39"/>
                          </a:cxn>
                          <a:cxn ang="0">
                            <a:pos x="0" y="39"/>
                          </a:cxn>
                          <a:cxn ang="0">
                            <a:pos x="0" y="59"/>
                          </a:cxn>
                        </a:cxnLst>
                        <a:rect l="0" t="0" r="r" b="b"/>
                        <a:pathLst>
                          <a:path w="160" h="59">
                            <a:moveTo>
                              <a:pt x="0" y="59"/>
                            </a:moveTo>
                            <a:lnTo>
                              <a:pt x="20" y="59"/>
                            </a:lnTo>
                            <a:lnTo>
                              <a:pt x="40" y="59"/>
                            </a:lnTo>
                            <a:lnTo>
                              <a:pt x="60" y="59"/>
                            </a:lnTo>
                            <a:lnTo>
                              <a:pt x="80" y="59"/>
                            </a:lnTo>
                            <a:lnTo>
                              <a:pt x="100" y="39"/>
                            </a:lnTo>
                            <a:lnTo>
                              <a:pt x="120" y="39"/>
                            </a:lnTo>
                            <a:lnTo>
                              <a:pt x="120" y="20"/>
                            </a:lnTo>
                            <a:lnTo>
                              <a:pt x="100" y="39"/>
                            </a:lnTo>
                            <a:lnTo>
                              <a:pt x="80" y="39"/>
                            </a:lnTo>
                            <a:lnTo>
                              <a:pt x="100" y="20"/>
                            </a:lnTo>
                            <a:lnTo>
                              <a:pt x="120" y="20"/>
                            </a:lnTo>
                            <a:lnTo>
                              <a:pt x="140" y="20"/>
                            </a:lnTo>
                            <a:lnTo>
                              <a:pt x="160" y="20"/>
                            </a:lnTo>
                            <a:lnTo>
                              <a:pt x="160" y="0"/>
                            </a:lnTo>
                            <a:lnTo>
                              <a:pt x="140" y="0"/>
                            </a:lnTo>
                            <a:lnTo>
                              <a:pt x="120" y="0"/>
                            </a:lnTo>
                            <a:lnTo>
                              <a:pt x="100" y="0"/>
                            </a:lnTo>
                            <a:lnTo>
                              <a:pt x="80" y="0"/>
                            </a:lnTo>
                            <a:lnTo>
                              <a:pt x="60" y="0"/>
                            </a:lnTo>
                            <a:lnTo>
                              <a:pt x="40" y="20"/>
                            </a:lnTo>
                            <a:lnTo>
                              <a:pt x="20" y="39"/>
                            </a:lnTo>
                            <a:lnTo>
                              <a:pt x="0" y="39"/>
                            </a:lnTo>
                            <a:lnTo>
                              <a:pt x="0" y="59"/>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603" name="Freeform 123"/>
                      <p:cNvSpPr>
                        <a:spLocks/>
                      </p:cNvSpPr>
                      <p:nvPr/>
                    </p:nvSpPr>
                    <p:spPr bwMode="auto">
                      <a:xfrm>
                        <a:off x="10142" y="6658"/>
                        <a:ext cx="160" cy="59"/>
                      </a:xfrm>
                      <a:custGeom>
                        <a:avLst/>
                        <a:gdLst/>
                        <a:ahLst/>
                        <a:cxnLst>
                          <a:cxn ang="0">
                            <a:pos x="0" y="59"/>
                          </a:cxn>
                          <a:cxn ang="0">
                            <a:pos x="0" y="59"/>
                          </a:cxn>
                          <a:cxn ang="0">
                            <a:pos x="20" y="59"/>
                          </a:cxn>
                          <a:cxn ang="0">
                            <a:pos x="20" y="59"/>
                          </a:cxn>
                          <a:cxn ang="0">
                            <a:pos x="40" y="59"/>
                          </a:cxn>
                          <a:cxn ang="0">
                            <a:pos x="40" y="59"/>
                          </a:cxn>
                          <a:cxn ang="0">
                            <a:pos x="60" y="59"/>
                          </a:cxn>
                          <a:cxn ang="0">
                            <a:pos x="60" y="59"/>
                          </a:cxn>
                          <a:cxn ang="0">
                            <a:pos x="80" y="59"/>
                          </a:cxn>
                          <a:cxn ang="0">
                            <a:pos x="80" y="59"/>
                          </a:cxn>
                          <a:cxn ang="0">
                            <a:pos x="100" y="39"/>
                          </a:cxn>
                          <a:cxn ang="0">
                            <a:pos x="100" y="39"/>
                          </a:cxn>
                          <a:cxn ang="0">
                            <a:pos x="120" y="39"/>
                          </a:cxn>
                          <a:cxn ang="0">
                            <a:pos x="120" y="39"/>
                          </a:cxn>
                          <a:cxn ang="0">
                            <a:pos x="120" y="19"/>
                          </a:cxn>
                          <a:cxn ang="0">
                            <a:pos x="120" y="19"/>
                          </a:cxn>
                          <a:cxn ang="0">
                            <a:pos x="100" y="39"/>
                          </a:cxn>
                          <a:cxn ang="0">
                            <a:pos x="100" y="39"/>
                          </a:cxn>
                          <a:cxn ang="0">
                            <a:pos x="80" y="39"/>
                          </a:cxn>
                          <a:cxn ang="0">
                            <a:pos x="80" y="39"/>
                          </a:cxn>
                          <a:cxn ang="0">
                            <a:pos x="100" y="19"/>
                          </a:cxn>
                          <a:cxn ang="0">
                            <a:pos x="100" y="19"/>
                          </a:cxn>
                          <a:cxn ang="0">
                            <a:pos x="120" y="19"/>
                          </a:cxn>
                          <a:cxn ang="0">
                            <a:pos x="120" y="19"/>
                          </a:cxn>
                          <a:cxn ang="0">
                            <a:pos x="140" y="19"/>
                          </a:cxn>
                          <a:cxn ang="0">
                            <a:pos x="140" y="19"/>
                          </a:cxn>
                          <a:cxn ang="0">
                            <a:pos x="160" y="19"/>
                          </a:cxn>
                          <a:cxn ang="0">
                            <a:pos x="160" y="19"/>
                          </a:cxn>
                          <a:cxn ang="0">
                            <a:pos x="160" y="0"/>
                          </a:cxn>
                          <a:cxn ang="0">
                            <a:pos x="160" y="0"/>
                          </a:cxn>
                          <a:cxn ang="0">
                            <a:pos x="140" y="0"/>
                          </a:cxn>
                          <a:cxn ang="0">
                            <a:pos x="140" y="0"/>
                          </a:cxn>
                          <a:cxn ang="0">
                            <a:pos x="120" y="0"/>
                          </a:cxn>
                          <a:cxn ang="0">
                            <a:pos x="120" y="0"/>
                          </a:cxn>
                          <a:cxn ang="0">
                            <a:pos x="100" y="0"/>
                          </a:cxn>
                          <a:cxn ang="0">
                            <a:pos x="100" y="0"/>
                          </a:cxn>
                          <a:cxn ang="0">
                            <a:pos x="80" y="0"/>
                          </a:cxn>
                          <a:cxn ang="0">
                            <a:pos x="80" y="0"/>
                          </a:cxn>
                          <a:cxn ang="0">
                            <a:pos x="60" y="0"/>
                          </a:cxn>
                          <a:cxn ang="0">
                            <a:pos x="60" y="0"/>
                          </a:cxn>
                          <a:cxn ang="0">
                            <a:pos x="40" y="19"/>
                          </a:cxn>
                          <a:cxn ang="0">
                            <a:pos x="40" y="19"/>
                          </a:cxn>
                          <a:cxn ang="0">
                            <a:pos x="20" y="39"/>
                          </a:cxn>
                          <a:cxn ang="0">
                            <a:pos x="20" y="39"/>
                          </a:cxn>
                          <a:cxn ang="0">
                            <a:pos x="0" y="39"/>
                          </a:cxn>
                          <a:cxn ang="0">
                            <a:pos x="0" y="39"/>
                          </a:cxn>
                          <a:cxn ang="0">
                            <a:pos x="0" y="59"/>
                          </a:cxn>
                          <a:cxn ang="0">
                            <a:pos x="0" y="59"/>
                          </a:cxn>
                        </a:cxnLst>
                        <a:rect l="0" t="0" r="r" b="b"/>
                        <a:pathLst>
                          <a:path w="160" h="59">
                            <a:moveTo>
                              <a:pt x="0" y="59"/>
                            </a:moveTo>
                            <a:lnTo>
                              <a:pt x="0" y="59"/>
                            </a:lnTo>
                            <a:lnTo>
                              <a:pt x="20" y="59"/>
                            </a:lnTo>
                            <a:lnTo>
                              <a:pt x="20" y="59"/>
                            </a:lnTo>
                            <a:lnTo>
                              <a:pt x="40" y="59"/>
                            </a:lnTo>
                            <a:lnTo>
                              <a:pt x="40" y="59"/>
                            </a:lnTo>
                            <a:lnTo>
                              <a:pt x="60" y="59"/>
                            </a:lnTo>
                            <a:lnTo>
                              <a:pt x="60" y="59"/>
                            </a:lnTo>
                            <a:lnTo>
                              <a:pt x="80" y="59"/>
                            </a:lnTo>
                            <a:lnTo>
                              <a:pt x="80" y="59"/>
                            </a:lnTo>
                            <a:lnTo>
                              <a:pt x="100" y="39"/>
                            </a:lnTo>
                            <a:lnTo>
                              <a:pt x="100" y="39"/>
                            </a:lnTo>
                            <a:lnTo>
                              <a:pt x="120" y="39"/>
                            </a:lnTo>
                            <a:lnTo>
                              <a:pt x="120" y="39"/>
                            </a:lnTo>
                            <a:lnTo>
                              <a:pt x="120" y="19"/>
                            </a:lnTo>
                            <a:lnTo>
                              <a:pt x="120" y="19"/>
                            </a:lnTo>
                            <a:lnTo>
                              <a:pt x="100" y="39"/>
                            </a:lnTo>
                            <a:lnTo>
                              <a:pt x="100" y="39"/>
                            </a:lnTo>
                            <a:lnTo>
                              <a:pt x="80" y="39"/>
                            </a:lnTo>
                            <a:lnTo>
                              <a:pt x="80" y="39"/>
                            </a:lnTo>
                            <a:lnTo>
                              <a:pt x="100" y="19"/>
                            </a:lnTo>
                            <a:lnTo>
                              <a:pt x="100" y="19"/>
                            </a:lnTo>
                            <a:lnTo>
                              <a:pt x="120" y="19"/>
                            </a:lnTo>
                            <a:lnTo>
                              <a:pt x="120" y="19"/>
                            </a:lnTo>
                            <a:lnTo>
                              <a:pt x="140" y="19"/>
                            </a:lnTo>
                            <a:lnTo>
                              <a:pt x="140" y="19"/>
                            </a:lnTo>
                            <a:lnTo>
                              <a:pt x="160" y="19"/>
                            </a:lnTo>
                            <a:lnTo>
                              <a:pt x="160" y="19"/>
                            </a:lnTo>
                            <a:lnTo>
                              <a:pt x="160" y="0"/>
                            </a:lnTo>
                            <a:lnTo>
                              <a:pt x="160" y="0"/>
                            </a:lnTo>
                            <a:lnTo>
                              <a:pt x="140" y="0"/>
                            </a:lnTo>
                            <a:lnTo>
                              <a:pt x="140" y="0"/>
                            </a:lnTo>
                            <a:lnTo>
                              <a:pt x="120" y="0"/>
                            </a:lnTo>
                            <a:lnTo>
                              <a:pt x="120" y="0"/>
                            </a:lnTo>
                            <a:lnTo>
                              <a:pt x="100" y="0"/>
                            </a:lnTo>
                            <a:lnTo>
                              <a:pt x="100" y="0"/>
                            </a:lnTo>
                            <a:lnTo>
                              <a:pt x="80" y="0"/>
                            </a:lnTo>
                            <a:lnTo>
                              <a:pt x="80" y="0"/>
                            </a:lnTo>
                            <a:lnTo>
                              <a:pt x="60" y="0"/>
                            </a:lnTo>
                            <a:lnTo>
                              <a:pt x="60" y="0"/>
                            </a:lnTo>
                            <a:lnTo>
                              <a:pt x="40" y="19"/>
                            </a:lnTo>
                            <a:lnTo>
                              <a:pt x="40" y="19"/>
                            </a:lnTo>
                            <a:lnTo>
                              <a:pt x="20" y="39"/>
                            </a:lnTo>
                            <a:lnTo>
                              <a:pt x="20" y="39"/>
                            </a:lnTo>
                            <a:lnTo>
                              <a:pt x="0" y="39"/>
                            </a:lnTo>
                            <a:lnTo>
                              <a:pt x="0" y="39"/>
                            </a:lnTo>
                            <a:lnTo>
                              <a:pt x="0" y="59"/>
                            </a:lnTo>
                            <a:lnTo>
                              <a:pt x="0" y="59"/>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604" name="Freeform 124"/>
                    <p:cNvSpPr>
                      <a:spLocks/>
                    </p:cNvSpPr>
                    <p:nvPr/>
                  </p:nvSpPr>
                  <p:spPr bwMode="auto">
                    <a:xfrm>
                      <a:off x="10262" y="6658"/>
                      <a:ext cx="20" cy="19"/>
                    </a:xfrm>
                    <a:custGeom>
                      <a:avLst/>
                      <a:gdLst/>
                      <a:ahLst/>
                      <a:cxnLst>
                        <a:cxn ang="0">
                          <a:pos x="20" y="19"/>
                        </a:cxn>
                        <a:cxn ang="0">
                          <a:pos x="20" y="0"/>
                        </a:cxn>
                        <a:cxn ang="0">
                          <a:pos x="0" y="0"/>
                        </a:cxn>
                        <a:cxn ang="0">
                          <a:pos x="20" y="0"/>
                        </a:cxn>
                        <a:cxn ang="0">
                          <a:pos x="20" y="19"/>
                        </a:cxn>
                      </a:cxnLst>
                      <a:rect l="0" t="0" r="r" b="b"/>
                      <a:pathLst>
                        <a:path w="20" h="19">
                          <a:moveTo>
                            <a:pt x="20" y="19"/>
                          </a:moveTo>
                          <a:lnTo>
                            <a:pt x="20" y="0"/>
                          </a:lnTo>
                          <a:lnTo>
                            <a:pt x="0" y="0"/>
                          </a:lnTo>
                          <a:lnTo>
                            <a:pt x="20" y="0"/>
                          </a:lnTo>
                          <a:lnTo>
                            <a:pt x="20" y="19"/>
                          </a:lnTo>
                          <a:close/>
                        </a:path>
                      </a:pathLst>
                    </a:custGeom>
                    <a:solidFill>
                      <a:srgbClr val="661900"/>
                    </a:solidFill>
                    <a:ln w="9525">
                      <a:noFill/>
                      <a:round/>
                      <a:headEnd/>
                      <a:tailEnd/>
                    </a:ln>
                  </p:spPr>
                  <p:txBody>
                    <a:bodyPr>
                      <a:prstTxWarp prst="textNoShape">
                        <a:avLst/>
                      </a:prstTxWarp>
                    </a:bodyPr>
                    <a:lstStyle/>
                    <a:p>
                      <a:endParaRPr lang="en-US"/>
                    </a:p>
                  </p:txBody>
                </p:sp>
                <p:sp>
                  <p:nvSpPr>
                    <p:cNvPr id="660605" name="Freeform 125"/>
                    <p:cNvSpPr>
                      <a:spLocks/>
                    </p:cNvSpPr>
                    <p:nvPr/>
                  </p:nvSpPr>
                  <p:spPr bwMode="auto">
                    <a:xfrm>
                      <a:off x="10142" y="6697"/>
                      <a:ext cx="20" cy="20"/>
                    </a:xfrm>
                    <a:custGeom>
                      <a:avLst/>
                      <a:gdLst/>
                      <a:ahLst/>
                      <a:cxnLst>
                        <a:cxn ang="0">
                          <a:pos x="0" y="0"/>
                        </a:cxn>
                        <a:cxn ang="0">
                          <a:pos x="0" y="20"/>
                        </a:cxn>
                        <a:cxn ang="0">
                          <a:pos x="20" y="20"/>
                        </a:cxn>
                        <a:cxn ang="0">
                          <a:pos x="0" y="0"/>
                        </a:cxn>
                      </a:cxnLst>
                      <a:rect l="0" t="0" r="r" b="b"/>
                      <a:pathLst>
                        <a:path w="20" h="20">
                          <a:moveTo>
                            <a:pt x="0" y="0"/>
                          </a:moveTo>
                          <a:lnTo>
                            <a:pt x="0" y="20"/>
                          </a:lnTo>
                          <a:lnTo>
                            <a:pt x="2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606" name="Freeform 126"/>
                    <p:cNvSpPr>
                      <a:spLocks/>
                    </p:cNvSpPr>
                    <p:nvPr/>
                  </p:nvSpPr>
                  <p:spPr bwMode="auto">
                    <a:xfrm>
                      <a:off x="10222" y="665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607" name="Freeform 127"/>
                    <p:cNvSpPr>
                      <a:spLocks/>
                    </p:cNvSpPr>
                    <p:nvPr/>
                  </p:nvSpPr>
                  <p:spPr bwMode="auto">
                    <a:xfrm>
                      <a:off x="10202" y="6677"/>
                      <a:ext cx="1" cy="20"/>
                    </a:xfrm>
                    <a:custGeom>
                      <a:avLst/>
                      <a:gdLst/>
                      <a:ahLst/>
                      <a:cxnLst>
                        <a:cxn ang="0">
                          <a:pos x="0" y="20"/>
                        </a:cxn>
                        <a:cxn ang="0">
                          <a:pos x="0" y="0"/>
                        </a:cxn>
                        <a:cxn ang="0">
                          <a:pos x="0" y="20"/>
                        </a:cxn>
                      </a:cxnLst>
                      <a:rect l="0" t="0" r="r" b="b"/>
                      <a:pathLst>
                        <a:path h="20">
                          <a:moveTo>
                            <a:pt x="0" y="20"/>
                          </a:moveTo>
                          <a:lnTo>
                            <a:pt x="0" y="0"/>
                          </a:lnTo>
                          <a:lnTo>
                            <a:pt x="0" y="2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608" name="Group 128"/>
                  <p:cNvGrpSpPr>
                    <a:grpSpLocks/>
                  </p:cNvGrpSpPr>
                  <p:nvPr/>
                </p:nvGrpSpPr>
                <p:grpSpPr bwMode="auto">
                  <a:xfrm>
                    <a:off x="9963" y="6658"/>
                    <a:ext cx="199" cy="99"/>
                    <a:chOff x="9963" y="6658"/>
                    <a:chExt cx="199" cy="99"/>
                  </a:xfrm>
                </p:grpSpPr>
                <p:sp>
                  <p:nvSpPr>
                    <p:cNvPr id="660609" name="Freeform 129"/>
                    <p:cNvSpPr>
                      <a:spLocks/>
                    </p:cNvSpPr>
                    <p:nvPr/>
                  </p:nvSpPr>
                  <p:spPr bwMode="auto">
                    <a:xfrm>
                      <a:off x="9963" y="6658"/>
                      <a:ext cx="179" cy="79"/>
                    </a:xfrm>
                    <a:custGeom>
                      <a:avLst/>
                      <a:gdLst/>
                      <a:ahLst/>
                      <a:cxnLst>
                        <a:cxn ang="0">
                          <a:pos x="40" y="19"/>
                        </a:cxn>
                        <a:cxn ang="0">
                          <a:pos x="80" y="19"/>
                        </a:cxn>
                        <a:cxn ang="0">
                          <a:pos x="120" y="19"/>
                        </a:cxn>
                        <a:cxn ang="0">
                          <a:pos x="139" y="19"/>
                        </a:cxn>
                        <a:cxn ang="0">
                          <a:pos x="159" y="19"/>
                        </a:cxn>
                        <a:cxn ang="0">
                          <a:pos x="179" y="39"/>
                        </a:cxn>
                        <a:cxn ang="0">
                          <a:pos x="179" y="59"/>
                        </a:cxn>
                        <a:cxn ang="0">
                          <a:pos x="159" y="59"/>
                        </a:cxn>
                        <a:cxn ang="0">
                          <a:pos x="120" y="59"/>
                        </a:cxn>
                        <a:cxn ang="0">
                          <a:pos x="20" y="79"/>
                        </a:cxn>
                        <a:cxn ang="0">
                          <a:pos x="0" y="0"/>
                        </a:cxn>
                        <a:cxn ang="0">
                          <a:pos x="40" y="19"/>
                        </a:cxn>
                      </a:cxnLst>
                      <a:rect l="0" t="0" r="r" b="b"/>
                      <a:pathLst>
                        <a:path w="179" h="79">
                          <a:moveTo>
                            <a:pt x="40" y="19"/>
                          </a:moveTo>
                          <a:lnTo>
                            <a:pt x="80" y="19"/>
                          </a:lnTo>
                          <a:lnTo>
                            <a:pt x="120" y="19"/>
                          </a:lnTo>
                          <a:lnTo>
                            <a:pt x="139" y="19"/>
                          </a:lnTo>
                          <a:lnTo>
                            <a:pt x="159" y="19"/>
                          </a:lnTo>
                          <a:lnTo>
                            <a:pt x="179" y="39"/>
                          </a:lnTo>
                          <a:lnTo>
                            <a:pt x="179" y="59"/>
                          </a:lnTo>
                          <a:lnTo>
                            <a:pt x="159" y="59"/>
                          </a:lnTo>
                          <a:lnTo>
                            <a:pt x="120" y="59"/>
                          </a:lnTo>
                          <a:lnTo>
                            <a:pt x="20" y="79"/>
                          </a:lnTo>
                          <a:lnTo>
                            <a:pt x="0" y="0"/>
                          </a:lnTo>
                          <a:lnTo>
                            <a:pt x="40" y="19"/>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610" name="Freeform 130"/>
                    <p:cNvSpPr>
                      <a:spLocks/>
                    </p:cNvSpPr>
                    <p:nvPr/>
                  </p:nvSpPr>
                  <p:spPr bwMode="auto">
                    <a:xfrm>
                      <a:off x="9983" y="6677"/>
                      <a:ext cx="179" cy="80"/>
                    </a:xfrm>
                    <a:custGeom>
                      <a:avLst/>
                      <a:gdLst/>
                      <a:ahLst/>
                      <a:cxnLst>
                        <a:cxn ang="0">
                          <a:pos x="40" y="20"/>
                        </a:cxn>
                        <a:cxn ang="0">
                          <a:pos x="40" y="20"/>
                        </a:cxn>
                        <a:cxn ang="0">
                          <a:pos x="80" y="20"/>
                        </a:cxn>
                        <a:cxn ang="0">
                          <a:pos x="80" y="20"/>
                        </a:cxn>
                        <a:cxn ang="0">
                          <a:pos x="119" y="20"/>
                        </a:cxn>
                        <a:cxn ang="0">
                          <a:pos x="119" y="20"/>
                        </a:cxn>
                        <a:cxn ang="0">
                          <a:pos x="139" y="20"/>
                        </a:cxn>
                        <a:cxn ang="0">
                          <a:pos x="139" y="20"/>
                        </a:cxn>
                        <a:cxn ang="0">
                          <a:pos x="159" y="20"/>
                        </a:cxn>
                        <a:cxn ang="0">
                          <a:pos x="159" y="20"/>
                        </a:cxn>
                        <a:cxn ang="0">
                          <a:pos x="179" y="40"/>
                        </a:cxn>
                        <a:cxn ang="0">
                          <a:pos x="179" y="40"/>
                        </a:cxn>
                        <a:cxn ang="0">
                          <a:pos x="179" y="60"/>
                        </a:cxn>
                        <a:cxn ang="0">
                          <a:pos x="179" y="60"/>
                        </a:cxn>
                        <a:cxn ang="0">
                          <a:pos x="159" y="60"/>
                        </a:cxn>
                        <a:cxn ang="0">
                          <a:pos x="159" y="60"/>
                        </a:cxn>
                        <a:cxn ang="0">
                          <a:pos x="119" y="60"/>
                        </a:cxn>
                        <a:cxn ang="0">
                          <a:pos x="119" y="60"/>
                        </a:cxn>
                        <a:cxn ang="0">
                          <a:pos x="20" y="80"/>
                        </a:cxn>
                        <a:cxn ang="0">
                          <a:pos x="20" y="80"/>
                        </a:cxn>
                        <a:cxn ang="0">
                          <a:pos x="0" y="0"/>
                        </a:cxn>
                        <a:cxn ang="0">
                          <a:pos x="0" y="0"/>
                        </a:cxn>
                        <a:cxn ang="0">
                          <a:pos x="40" y="20"/>
                        </a:cxn>
                        <a:cxn ang="0">
                          <a:pos x="40" y="20"/>
                        </a:cxn>
                      </a:cxnLst>
                      <a:rect l="0" t="0" r="r" b="b"/>
                      <a:pathLst>
                        <a:path w="179" h="80">
                          <a:moveTo>
                            <a:pt x="40" y="20"/>
                          </a:moveTo>
                          <a:lnTo>
                            <a:pt x="40" y="20"/>
                          </a:lnTo>
                          <a:lnTo>
                            <a:pt x="80" y="20"/>
                          </a:lnTo>
                          <a:lnTo>
                            <a:pt x="80" y="20"/>
                          </a:lnTo>
                          <a:lnTo>
                            <a:pt x="119" y="20"/>
                          </a:lnTo>
                          <a:lnTo>
                            <a:pt x="119" y="20"/>
                          </a:lnTo>
                          <a:lnTo>
                            <a:pt x="139" y="20"/>
                          </a:lnTo>
                          <a:lnTo>
                            <a:pt x="139" y="20"/>
                          </a:lnTo>
                          <a:lnTo>
                            <a:pt x="159" y="20"/>
                          </a:lnTo>
                          <a:lnTo>
                            <a:pt x="159" y="20"/>
                          </a:lnTo>
                          <a:lnTo>
                            <a:pt x="179" y="40"/>
                          </a:lnTo>
                          <a:lnTo>
                            <a:pt x="179" y="40"/>
                          </a:lnTo>
                          <a:lnTo>
                            <a:pt x="179" y="60"/>
                          </a:lnTo>
                          <a:lnTo>
                            <a:pt x="179" y="60"/>
                          </a:lnTo>
                          <a:lnTo>
                            <a:pt x="159" y="60"/>
                          </a:lnTo>
                          <a:lnTo>
                            <a:pt x="159" y="60"/>
                          </a:lnTo>
                          <a:lnTo>
                            <a:pt x="119" y="60"/>
                          </a:lnTo>
                          <a:lnTo>
                            <a:pt x="119" y="60"/>
                          </a:lnTo>
                          <a:lnTo>
                            <a:pt x="20" y="80"/>
                          </a:lnTo>
                          <a:lnTo>
                            <a:pt x="20" y="80"/>
                          </a:lnTo>
                          <a:lnTo>
                            <a:pt x="0" y="0"/>
                          </a:lnTo>
                          <a:lnTo>
                            <a:pt x="0" y="0"/>
                          </a:lnTo>
                          <a:lnTo>
                            <a:pt x="40" y="20"/>
                          </a:lnTo>
                          <a:lnTo>
                            <a:pt x="4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611" name="Freeform 131"/>
                  <p:cNvSpPr>
                    <a:spLocks/>
                  </p:cNvSpPr>
                  <p:nvPr/>
                </p:nvSpPr>
                <p:spPr bwMode="auto">
                  <a:xfrm>
                    <a:off x="9983" y="6697"/>
                    <a:ext cx="159" cy="60"/>
                  </a:xfrm>
                  <a:custGeom>
                    <a:avLst/>
                    <a:gdLst/>
                    <a:ahLst/>
                    <a:cxnLst>
                      <a:cxn ang="0">
                        <a:pos x="20" y="0"/>
                      </a:cxn>
                      <a:cxn ang="0">
                        <a:pos x="60" y="0"/>
                      </a:cxn>
                      <a:cxn ang="0">
                        <a:pos x="100" y="0"/>
                      </a:cxn>
                      <a:cxn ang="0">
                        <a:pos x="139" y="0"/>
                      </a:cxn>
                      <a:cxn ang="0">
                        <a:pos x="159" y="20"/>
                      </a:cxn>
                      <a:cxn ang="0">
                        <a:pos x="119" y="40"/>
                      </a:cxn>
                      <a:cxn ang="0">
                        <a:pos x="119" y="20"/>
                      </a:cxn>
                      <a:cxn ang="0">
                        <a:pos x="100" y="40"/>
                      </a:cxn>
                      <a:cxn ang="0">
                        <a:pos x="60" y="60"/>
                      </a:cxn>
                      <a:cxn ang="0">
                        <a:pos x="40" y="60"/>
                      </a:cxn>
                      <a:cxn ang="0">
                        <a:pos x="80" y="40"/>
                      </a:cxn>
                      <a:cxn ang="0">
                        <a:pos x="100" y="20"/>
                      </a:cxn>
                      <a:cxn ang="0">
                        <a:pos x="60" y="40"/>
                      </a:cxn>
                      <a:cxn ang="0">
                        <a:pos x="40" y="40"/>
                      </a:cxn>
                      <a:cxn ang="0">
                        <a:pos x="0" y="60"/>
                      </a:cxn>
                      <a:cxn ang="0">
                        <a:pos x="0" y="20"/>
                      </a:cxn>
                      <a:cxn ang="0">
                        <a:pos x="20" y="0"/>
                      </a:cxn>
                    </a:cxnLst>
                    <a:rect l="0" t="0" r="r" b="b"/>
                    <a:pathLst>
                      <a:path w="159" h="60">
                        <a:moveTo>
                          <a:pt x="20" y="0"/>
                        </a:moveTo>
                        <a:lnTo>
                          <a:pt x="60" y="0"/>
                        </a:lnTo>
                        <a:lnTo>
                          <a:pt x="100" y="0"/>
                        </a:lnTo>
                        <a:lnTo>
                          <a:pt x="139" y="0"/>
                        </a:lnTo>
                        <a:lnTo>
                          <a:pt x="159" y="20"/>
                        </a:lnTo>
                        <a:lnTo>
                          <a:pt x="119" y="40"/>
                        </a:lnTo>
                        <a:lnTo>
                          <a:pt x="119" y="20"/>
                        </a:lnTo>
                        <a:lnTo>
                          <a:pt x="100" y="40"/>
                        </a:lnTo>
                        <a:lnTo>
                          <a:pt x="60" y="60"/>
                        </a:lnTo>
                        <a:lnTo>
                          <a:pt x="40" y="60"/>
                        </a:lnTo>
                        <a:lnTo>
                          <a:pt x="80" y="40"/>
                        </a:lnTo>
                        <a:lnTo>
                          <a:pt x="100" y="20"/>
                        </a:lnTo>
                        <a:lnTo>
                          <a:pt x="60" y="40"/>
                        </a:lnTo>
                        <a:lnTo>
                          <a:pt x="40" y="4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612" name="Freeform 132"/>
                  <p:cNvSpPr>
                    <a:spLocks/>
                  </p:cNvSpPr>
                  <p:nvPr/>
                </p:nvSpPr>
                <p:spPr bwMode="auto">
                  <a:xfrm>
                    <a:off x="9823" y="6478"/>
                    <a:ext cx="359" cy="339"/>
                  </a:xfrm>
                  <a:custGeom>
                    <a:avLst/>
                    <a:gdLst/>
                    <a:ahLst/>
                    <a:cxnLst>
                      <a:cxn ang="0">
                        <a:pos x="20" y="0"/>
                      </a:cxn>
                      <a:cxn ang="0">
                        <a:pos x="40" y="0"/>
                      </a:cxn>
                      <a:cxn ang="0">
                        <a:pos x="60" y="20"/>
                      </a:cxn>
                      <a:cxn ang="0">
                        <a:pos x="80" y="20"/>
                      </a:cxn>
                      <a:cxn ang="0">
                        <a:pos x="80" y="60"/>
                      </a:cxn>
                      <a:cxn ang="0">
                        <a:pos x="80" y="100"/>
                      </a:cxn>
                      <a:cxn ang="0">
                        <a:pos x="100" y="120"/>
                      </a:cxn>
                      <a:cxn ang="0">
                        <a:pos x="120" y="160"/>
                      </a:cxn>
                      <a:cxn ang="0">
                        <a:pos x="120" y="180"/>
                      </a:cxn>
                      <a:cxn ang="0">
                        <a:pos x="140" y="219"/>
                      </a:cxn>
                      <a:cxn ang="0">
                        <a:pos x="100" y="239"/>
                      </a:cxn>
                      <a:cxn ang="0">
                        <a:pos x="140" y="219"/>
                      </a:cxn>
                      <a:cxn ang="0">
                        <a:pos x="140" y="239"/>
                      </a:cxn>
                      <a:cxn ang="0">
                        <a:pos x="120" y="259"/>
                      </a:cxn>
                      <a:cxn ang="0">
                        <a:pos x="140" y="239"/>
                      </a:cxn>
                      <a:cxn ang="0">
                        <a:pos x="180" y="259"/>
                      </a:cxn>
                      <a:cxn ang="0">
                        <a:pos x="220" y="259"/>
                      </a:cxn>
                      <a:cxn ang="0">
                        <a:pos x="260" y="279"/>
                      </a:cxn>
                      <a:cxn ang="0">
                        <a:pos x="279" y="279"/>
                      </a:cxn>
                      <a:cxn ang="0">
                        <a:pos x="319" y="279"/>
                      </a:cxn>
                      <a:cxn ang="0">
                        <a:pos x="339" y="279"/>
                      </a:cxn>
                      <a:cxn ang="0">
                        <a:pos x="359" y="279"/>
                      </a:cxn>
                      <a:cxn ang="0">
                        <a:pos x="359" y="299"/>
                      </a:cxn>
                      <a:cxn ang="0">
                        <a:pos x="359" y="319"/>
                      </a:cxn>
                      <a:cxn ang="0">
                        <a:pos x="339" y="319"/>
                      </a:cxn>
                      <a:cxn ang="0">
                        <a:pos x="319" y="319"/>
                      </a:cxn>
                      <a:cxn ang="0">
                        <a:pos x="279" y="319"/>
                      </a:cxn>
                      <a:cxn ang="0">
                        <a:pos x="220" y="339"/>
                      </a:cxn>
                      <a:cxn ang="0">
                        <a:pos x="120" y="319"/>
                      </a:cxn>
                      <a:cxn ang="0">
                        <a:pos x="100" y="319"/>
                      </a:cxn>
                      <a:cxn ang="0">
                        <a:pos x="60" y="259"/>
                      </a:cxn>
                      <a:cxn ang="0">
                        <a:pos x="40" y="180"/>
                      </a:cxn>
                      <a:cxn ang="0">
                        <a:pos x="0" y="100"/>
                      </a:cxn>
                      <a:cxn ang="0">
                        <a:pos x="0" y="60"/>
                      </a:cxn>
                      <a:cxn ang="0">
                        <a:pos x="0" y="40"/>
                      </a:cxn>
                      <a:cxn ang="0">
                        <a:pos x="0" y="0"/>
                      </a:cxn>
                      <a:cxn ang="0">
                        <a:pos x="20" y="0"/>
                      </a:cxn>
                    </a:cxnLst>
                    <a:rect l="0" t="0" r="r" b="b"/>
                    <a:pathLst>
                      <a:path w="359" h="339">
                        <a:moveTo>
                          <a:pt x="20" y="0"/>
                        </a:moveTo>
                        <a:lnTo>
                          <a:pt x="40" y="0"/>
                        </a:lnTo>
                        <a:lnTo>
                          <a:pt x="60" y="20"/>
                        </a:lnTo>
                        <a:lnTo>
                          <a:pt x="80" y="20"/>
                        </a:lnTo>
                        <a:lnTo>
                          <a:pt x="80" y="60"/>
                        </a:lnTo>
                        <a:lnTo>
                          <a:pt x="80" y="100"/>
                        </a:lnTo>
                        <a:lnTo>
                          <a:pt x="100" y="120"/>
                        </a:lnTo>
                        <a:lnTo>
                          <a:pt x="120" y="160"/>
                        </a:lnTo>
                        <a:lnTo>
                          <a:pt x="120" y="180"/>
                        </a:lnTo>
                        <a:lnTo>
                          <a:pt x="140" y="219"/>
                        </a:lnTo>
                        <a:lnTo>
                          <a:pt x="100" y="239"/>
                        </a:lnTo>
                        <a:lnTo>
                          <a:pt x="140" y="219"/>
                        </a:lnTo>
                        <a:lnTo>
                          <a:pt x="140" y="239"/>
                        </a:lnTo>
                        <a:lnTo>
                          <a:pt x="120" y="259"/>
                        </a:lnTo>
                        <a:lnTo>
                          <a:pt x="140" y="239"/>
                        </a:lnTo>
                        <a:lnTo>
                          <a:pt x="180" y="259"/>
                        </a:lnTo>
                        <a:lnTo>
                          <a:pt x="220" y="259"/>
                        </a:lnTo>
                        <a:lnTo>
                          <a:pt x="260" y="279"/>
                        </a:lnTo>
                        <a:lnTo>
                          <a:pt x="279" y="279"/>
                        </a:lnTo>
                        <a:lnTo>
                          <a:pt x="319" y="279"/>
                        </a:lnTo>
                        <a:lnTo>
                          <a:pt x="339" y="279"/>
                        </a:lnTo>
                        <a:lnTo>
                          <a:pt x="359" y="279"/>
                        </a:lnTo>
                        <a:lnTo>
                          <a:pt x="359" y="299"/>
                        </a:lnTo>
                        <a:lnTo>
                          <a:pt x="359" y="319"/>
                        </a:lnTo>
                        <a:lnTo>
                          <a:pt x="339" y="319"/>
                        </a:lnTo>
                        <a:lnTo>
                          <a:pt x="319" y="319"/>
                        </a:lnTo>
                        <a:lnTo>
                          <a:pt x="279" y="319"/>
                        </a:lnTo>
                        <a:lnTo>
                          <a:pt x="220" y="339"/>
                        </a:lnTo>
                        <a:lnTo>
                          <a:pt x="120" y="319"/>
                        </a:lnTo>
                        <a:lnTo>
                          <a:pt x="100" y="319"/>
                        </a:lnTo>
                        <a:lnTo>
                          <a:pt x="60" y="259"/>
                        </a:lnTo>
                        <a:lnTo>
                          <a:pt x="40" y="180"/>
                        </a:lnTo>
                        <a:lnTo>
                          <a:pt x="0" y="100"/>
                        </a:lnTo>
                        <a:lnTo>
                          <a:pt x="0" y="60"/>
                        </a:lnTo>
                        <a:lnTo>
                          <a:pt x="0" y="40"/>
                        </a:lnTo>
                        <a:lnTo>
                          <a:pt x="0" y="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613" name="Freeform 133"/>
                  <p:cNvSpPr>
                    <a:spLocks/>
                  </p:cNvSpPr>
                  <p:nvPr/>
                </p:nvSpPr>
                <p:spPr bwMode="auto">
                  <a:xfrm>
                    <a:off x="9863" y="6458"/>
                    <a:ext cx="140" cy="259"/>
                  </a:xfrm>
                  <a:custGeom>
                    <a:avLst/>
                    <a:gdLst/>
                    <a:ahLst/>
                    <a:cxnLst>
                      <a:cxn ang="0">
                        <a:pos x="20" y="0"/>
                      </a:cxn>
                      <a:cxn ang="0">
                        <a:pos x="0" y="20"/>
                      </a:cxn>
                      <a:cxn ang="0">
                        <a:pos x="20" y="40"/>
                      </a:cxn>
                      <a:cxn ang="0">
                        <a:pos x="40" y="60"/>
                      </a:cxn>
                      <a:cxn ang="0">
                        <a:pos x="40" y="100"/>
                      </a:cxn>
                      <a:cxn ang="0">
                        <a:pos x="60" y="120"/>
                      </a:cxn>
                      <a:cxn ang="0">
                        <a:pos x="80" y="140"/>
                      </a:cxn>
                      <a:cxn ang="0">
                        <a:pos x="80" y="160"/>
                      </a:cxn>
                      <a:cxn ang="0">
                        <a:pos x="60" y="140"/>
                      </a:cxn>
                      <a:cxn ang="0">
                        <a:pos x="80" y="160"/>
                      </a:cxn>
                      <a:cxn ang="0">
                        <a:pos x="80" y="200"/>
                      </a:cxn>
                      <a:cxn ang="0">
                        <a:pos x="100" y="219"/>
                      </a:cxn>
                      <a:cxn ang="0">
                        <a:pos x="100" y="239"/>
                      </a:cxn>
                      <a:cxn ang="0">
                        <a:pos x="100" y="259"/>
                      </a:cxn>
                      <a:cxn ang="0">
                        <a:pos x="120" y="259"/>
                      </a:cxn>
                      <a:cxn ang="0">
                        <a:pos x="140" y="259"/>
                      </a:cxn>
                      <a:cxn ang="0">
                        <a:pos x="140" y="239"/>
                      </a:cxn>
                      <a:cxn ang="0">
                        <a:pos x="140" y="219"/>
                      </a:cxn>
                      <a:cxn ang="0">
                        <a:pos x="140" y="200"/>
                      </a:cxn>
                      <a:cxn ang="0">
                        <a:pos x="140" y="180"/>
                      </a:cxn>
                      <a:cxn ang="0">
                        <a:pos x="120" y="160"/>
                      </a:cxn>
                      <a:cxn ang="0">
                        <a:pos x="100" y="140"/>
                      </a:cxn>
                      <a:cxn ang="0">
                        <a:pos x="80" y="100"/>
                      </a:cxn>
                      <a:cxn ang="0">
                        <a:pos x="60" y="80"/>
                      </a:cxn>
                      <a:cxn ang="0">
                        <a:pos x="80" y="100"/>
                      </a:cxn>
                      <a:cxn ang="0">
                        <a:pos x="80" y="120"/>
                      </a:cxn>
                      <a:cxn ang="0">
                        <a:pos x="100" y="140"/>
                      </a:cxn>
                      <a:cxn ang="0">
                        <a:pos x="80" y="100"/>
                      </a:cxn>
                      <a:cxn ang="0">
                        <a:pos x="80" y="60"/>
                      </a:cxn>
                      <a:cxn ang="0">
                        <a:pos x="60" y="40"/>
                      </a:cxn>
                      <a:cxn ang="0">
                        <a:pos x="40" y="20"/>
                      </a:cxn>
                      <a:cxn ang="0">
                        <a:pos x="20" y="0"/>
                      </a:cxn>
                    </a:cxnLst>
                    <a:rect l="0" t="0" r="r" b="b"/>
                    <a:pathLst>
                      <a:path w="140" h="259">
                        <a:moveTo>
                          <a:pt x="20" y="0"/>
                        </a:moveTo>
                        <a:lnTo>
                          <a:pt x="0" y="20"/>
                        </a:lnTo>
                        <a:lnTo>
                          <a:pt x="20" y="40"/>
                        </a:lnTo>
                        <a:lnTo>
                          <a:pt x="40" y="60"/>
                        </a:lnTo>
                        <a:lnTo>
                          <a:pt x="40" y="100"/>
                        </a:lnTo>
                        <a:lnTo>
                          <a:pt x="60" y="120"/>
                        </a:lnTo>
                        <a:lnTo>
                          <a:pt x="80" y="140"/>
                        </a:lnTo>
                        <a:lnTo>
                          <a:pt x="80" y="160"/>
                        </a:lnTo>
                        <a:lnTo>
                          <a:pt x="60" y="140"/>
                        </a:lnTo>
                        <a:lnTo>
                          <a:pt x="80" y="160"/>
                        </a:lnTo>
                        <a:lnTo>
                          <a:pt x="80" y="200"/>
                        </a:lnTo>
                        <a:lnTo>
                          <a:pt x="100" y="219"/>
                        </a:lnTo>
                        <a:lnTo>
                          <a:pt x="100" y="239"/>
                        </a:lnTo>
                        <a:lnTo>
                          <a:pt x="100" y="259"/>
                        </a:lnTo>
                        <a:lnTo>
                          <a:pt x="120" y="259"/>
                        </a:lnTo>
                        <a:lnTo>
                          <a:pt x="140" y="259"/>
                        </a:lnTo>
                        <a:lnTo>
                          <a:pt x="140" y="239"/>
                        </a:lnTo>
                        <a:lnTo>
                          <a:pt x="140" y="219"/>
                        </a:lnTo>
                        <a:lnTo>
                          <a:pt x="140" y="200"/>
                        </a:lnTo>
                        <a:lnTo>
                          <a:pt x="140" y="180"/>
                        </a:lnTo>
                        <a:lnTo>
                          <a:pt x="120" y="160"/>
                        </a:lnTo>
                        <a:lnTo>
                          <a:pt x="100" y="140"/>
                        </a:lnTo>
                        <a:lnTo>
                          <a:pt x="80" y="100"/>
                        </a:lnTo>
                        <a:lnTo>
                          <a:pt x="60" y="80"/>
                        </a:lnTo>
                        <a:lnTo>
                          <a:pt x="80" y="100"/>
                        </a:lnTo>
                        <a:lnTo>
                          <a:pt x="80" y="120"/>
                        </a:lnTo>
                        <a:lnTo>
                          <a:pt x="100" y="140"/>
                        </a:lnTo>
                        <a:lnTo>
                          <a:pt x="80" y="100"/>
                        </a:lnTo>
                        <a:lnTo>
                          <a:pt x="80" y="60"/>
                        </a:lnTo>
                        <a:lnTo>
                          <a:pt x="60" y="40"/>
                        </a:lnTo>
                        <a:lnTo>
                          <a:pt x="4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614" name="Freeform 134"/>
                  <p:cNvSpPr>
                    <a:spLocks/>
                  </p:cNvSpPr>
                  <p:nvPr/>
                </p:nvSpPr>
                <p:spPr bwMode="auto">
                  <a:xfrm>
                    <a:off x="9763" y="6438"/>
                    <a:ext cx="539" cy="678"/>
                  </a:xfrm>
                  <a:custGeom>
                    <a:avLst/>
                    <a:gdLst/>
                    <a:ahLst/>
                    <a:cxnLst>
                      <a:cxn ang="0">
                        <a:pos x="100" y="40"/>
                      </a:cxn>
                      <a:cxn ang="0">
                        <a:pos x="60" y="60"/>
                      </a:cxn>
                      <a:cxn ang="0">
                        <a:pos x="60" y="100"/>
                      </a:cxn>
                      <a:cxn ang="0">
                        <a:pos x="40" y="160"/>
                      </a:cxn>
                      <a:cxn ang="0">
                        <a:pos x="40" y="220"/>
                      </a:cxn>
                      <a:cxn ang="0">
                        <a:pos x="60" y="160"/>
                      </a:cxn>
                      <a:cxn ang="0">
                        <a:pos x="60" y="160"/>
                      </a:cxn>
                      <a:cxn ang="0">
                        <a:pos x="80" y="220"/>
                      </a:cxn>
                      <a:cxn ang="0">
                        <a:pos x="80" y="279"/>
                      </a:cxn>
                      <a:cxn ang="0">
                        <a:pos x="80" y="279"/>
                      </a:cxn>
                      <a:cxn ang="0">
                        <a:pos x="80" y="239"/>
                      </a:cxn>
                      <a:cxn ang="0">
                        <a:pos x="120" y="319"/>
                      </a:cxn>
                      <a:cxn ang="0">
                        <a:pos x="140" y="359"/>
                      </a:cxn>
                      <a:cxn ang="0">
                        <a:pos x="220" y="379"/>
                      </a:cxn>
                      <a:cxn ang="0">
                        <a:pos x="200" y="399"/>
                      </a:cxn>
                      <a:cxn ang="0">
                        <a:pos x="180" y="399"/>
                      </a:cxn>
                      <a:cxn ang="0">
                        <a:pos x="240" y="379"/>
                      </a:cxn>
                      <a:cxn ang="0">
                        <a:pos x="220" y="419"/>
                      </a:cxn>
                      <a:cxn ang="0">
                        <a:pos x="220" y="439"/>
                      </a:cxn>
                      <a:cxn ang="0">
                        <a:pos x="180" y="479"/>
                      </a:cxn>
                      <a:cxn ang="0">
                        <a:pos x="240" y="459"/>
                      </a:cxn>
                      <a:cxn ang="0">
                        <a:pos x="240" y="499"/>
                      </a:cxn>
                      <a:cxn ang="0">
                        <a:pos x="240" y="499"/>
                      </a:cxn>
                      <a:cxn ang="0">
                        <a:pos x="280" y="479"/>
                      </a:cxn>
                      <a:cxn ang="0">
                        <a:pos x="240" y="519"/>
                      </a:cxn>
                      <a:cxn ang="0">
                        <a:pos x="300" y="499"/>
                      </a:cxn>
                      <a:cxn ang="0">
                        <a:pos x="379" y="519"/>
                      </a:cxn>
                      <a:cxn ang="0">
                        <a:pos x="479" y="559"/>
                      </a:cxn>
                      <a:cxn ang="0">
                        <a:pos x="519" y="619"/>
                      </a:cxn>
                      <a:cxn ang="0">
                        <a:pos x="339" y="678"/>
                      </a:cxn>
                      <a:cxn ang="0">
                        <a:pos x="379" y="659"/>
                      </a:cxn>
                      <a:cxn ang="0">
                        <a:pos x="359" y="659"/>
                      </a:cxn>
                      <a:cxn ang="0">
                        <a:pos x="280" y="659"/>
                      </a:cxn>
                      <a:cxn ang="0">
                        <a:pos x="439" y="619"/>
                      </a:cxn>
                      <a:cxn ang="0">
                        <a:pos x="280" y="659"/>
                      </a:cxn>
                      <a:cxn ang="0">
                        <a:pos x="399" y="619"/>
                      </a:cxn>
                      <a:cxn ang="0">
                        <a:pos x="260" y="659"/>
                      </a:cxn>
                      <a:cxn ang="0">
                        <a:pos x="40" y="639"/>
                      </a:cxn>
                      <a:cxn ang="0">
                        <a:pos x="0" y="619"/>
                      </a:cxn>
                      <a:cxn ang="0">
                        <a:pos x="0" y="579"/>
                      </a:cxn>
                      <a:cxn ang="0">
                        <a:pos x="20" y="499"/>
                      </a:cxn>
                      <a:cxn ang="0">
                        <a:pos x="40" y="459"/>
                      </a:cxn>
                      <a:cxn ang="0">
                        <a:pos x="60" y="459"/>
                      </a:cxn>
                      <a:cxn ang="0">
                        <a:pos x="60" y="459"/>
                      </a:cxn>
                      <a:cxn ang="0">
                        <a:pos x="60" y="419"/>
                      </a:cxn>
                      <a:cxn ang="0">
                        <a:pos x="140" y="399"/>
                      </a:cxn>
                      <a:cxn ang="0">
                        <a:pos x="60" y="419"/>
                      </a:cxn>
                      <a:cxn ang="0">
                        <a:pos x="80" y="379"/>
                      </a:cxn>
                      <a:cxn ang="0">
                        <a:pos x="80" y="359"/>
                      </a:cxn>
                      <a:cxn ang="0">
                        <a:pos x="40" y="379"/>
                      </a:cxn>
                      <a:cxn ang="0">
                        <a:pos x="20" y="279"/>
                      </a:cxn>
                      <a:cxn ang="0">
                        <a:pos x="0" y="220"/>
                      </a:cxn>
                      <a:cxn ang="0">
                        <a:pos x="0" y="200"/>
                      </a:cxn>
                      <a:cxn ang="0">
                        <a:pos x="0" y="239"/>
                      </a:cxn>
                      <a:cxn ang="0">
                        <a:pos x="0" y="180"/>
                      </a:cxn>
                      <a:cxn ang="0">
                        <a:pos x="0" y="140"/>
                      </a:cxn>
                      <a:cxn ang="0">
                        <a:pos x="20" y="80"/>
                      </a:cxn>
                      <a:cxn ang="0">
                        <a:pos x="0" y="120"/>
                      </a:cxn>
                      <a:cxn ang="0">
                        <a:pos x="0" y="140"/>
                      </a:cxn>
                      <a:cxn ang="0">
                        <a:pos x="20" y="80"/>
                      </a:cxn>
                      <a:cxn ang="0">
                        <a:pos x="40" y="20"/>
                      </a:cxn>
                      <a:cxn ang="0">
                        <a:pos x="80" y="20"/>
                      </a:cxn>
                    </a:cxnLst>
                    <a:rect l="0" t="0" r="r" b="b"/>
                    <a:pathLst>
                      <a:path w="539" h="678">
                        <a:moveTo>
                          <a:pt x="100" y="20"/>
                        </a:moveTo>
                        <a:lnTo>
                          <a:pt x="100" y="40"/>
                        </a:lnTo>
                        <a:lnTo>
                          <a:pt x="80" y="40"/>
                        </a:lnTo>
                        <a:lnTo>
                          <a:pt x="60" y="60"/>
                        </a:lnTo>
                        <a:lnTo>
                          <a:pt x="60" y="80"/>
                        </a:lnTo>
                        <a:lnTo>
                          <a:pt x="60" y="100"/>
                        </a:lnTo>
                        <a:lnTo>
                          <a:pt x="60" y="120"/>
                        </a:lnTo>
                        <a:lnTo>
                          <a:pt x="40" y="160"/>
                        </a:lnTo>
                        <a:lnTo>
                          <a:pt x="40" y="180"/>
                        </a:lnTo>
                        <a:lnTo>
                          <a:pt x="40" y="220"/>
                        </a:lnTo>
                        <a:lnTo>
                          <a:pt x="40" y="180"/>
                        </a:lnTo>
                        <a:lnTo>
                          <a:pt x="60" y="160"/>
                        </a:lnTo>
                        <a:lnTo>
                          <a:pt x="60" y="140"/>
                        </a:lnTo>
                        <a:lnTo>
                          <a:pt x="60" y="160"/>
                        </a:lnTo>
                        <a:lnTo>
                          <a:pt x="80" y="200"/>
                        </a:lnTo>
                        <a:lnTo>
                          <a:pt x="80" y="220"/>
                        </a:lnTo>
                        <a:lnTo>
                          <a:pt x="80" y="239"/>
                        </a:lnTo>
                        <a:lnTo>
                          <a:pt x="80" y="279"/>
                        </a:lnTo>
                        <a:lnTo>
                          <a:pt x="80" y="319"/>
                        </a:lnTo>
                        <a:lnTo>
                          <a:pt x="80" y="279"/>
                        </a:lnTo>
                        <a:lnTo>
                          <a:pt x="80" y="259"/>
                        </a:lnTo>
                        <a:lnTo>
                          <a:pt x="80" y="239"/>
                        </a:lnTo>
                        <a:lnTo>
                          <a:pt x="100" y="279"/>
                        </a:lnTo>
                        <a:lnTo>
                          <a:pt x="120" y="319"/>
                        </a:lnTo>
                        <a:lnTo>
                          <a:pt x="140" y="339"/>
                        </a:lnTo>
                        <a:lnTo>
                          <a:pt x="140" y="359"/>
                        </a:lnTo>
                        <a:lnTo>
                          <a:pt x="200" y="359"/>
                        </a:lnTo>
                        <a:lnTo>
                          <a:pt x="220" y="379"/>
                        </a:lnTo>
                        <a:lnTo>
                          <a:pt x="200" y="379"/>
                        </a:lnTo>
                        <a:lnTo>
                          <a:pt x="200" y="399"/>
                        </a:lnTo>
                        <a:lnTo>
                          <a:pt x="140" y="419"/>
                        </a:lnTo>
                        <a:lnTo>
                          <a:pt x="180" y="399"/>
                        </a:lnTo>
                        <a:lnTo>
                          <a:pt x="220" y="379"/>
                        </a:lnTo>
                        <a:lnTo>
                          <a:pt x="240" y="379"/>
                        </a:lnTo>
                        <a:lnTo>
                          <a:pt x="240" y="399"/>
                        </a:lnTo>
                        <a:lnTo>
                          <a:pt x="220" y="419"/>
                        </a:lnTo>
                        <a:lnTo>
                          <a:pt x="200" y="439"/>
                        </a:lnTo>
                        <a:lnTo>
                          <a:pt x="220" y="439"/>
                        </a:lnTo>
                        <a:lnTo>
                          <a:pt x="220" y="459"/>
                        </a:lnTo>
                        <a:lnTo>
                          <a:pt x="180" y="479"/>
                        </a:lnTo>
                        <a:lnTo>
                          <a:pt x="220" y="479"/>
                        </a:lnTo>
                        <a:lnTo>
                          <a:pt x="240" y="459"/>
                        </a:lnTo>
                        <a:lnTo>
                          <a:pt x="240" y="479"/>
                        </a:lnTo>
                        <a:lnTo>
                          <a:pt x="240" y="499"/>
                        </a:lnTo>
                        <a:lnTo>
                          <a:pt x="200" y="499"/>
                        </a:lnTo>
                        <a:lnTo>
                          <a:pt x="240" y="499"/>
                        </a:lnTo>
                        <a:lnTo>
                          <a:pt x="260" y="479"/>
                        </a:lnTo>
                        <a:lnTo>
                          <a:pt x="280" y="479"/>
                        </a:lnTo>
                        <a:lnTo>
                          <a:pt x="280" y="499"/>
                        </a:lnTo>
                        <a:lnTo>
                          <a:pt x="240" y="519"/>
                        </a:lnTo>
                        <a:lnTo>
                          <a:pt x="280" y="499"/>
                        </a:lnTo>
                        <a:lnTo>
                          <a:pt x="300" y="499"/>
                        </a:lnTo>
                        <a:lnTo>
                          <a:pt x="320" y="499"/>
                        </a:lnTo>
                        <a:lnTo>
                          <a:pt x="379" y="519"/>
                        </a:lnTo>
                        <a:lnTo>
                          <a:pt x="439" y="539"/>
                        </a:lnTo>
                        <a:lnTo>
                          <a:pt x="479" y="559"/>
                        </a:lnTo>
                        <a:lnTo>
                          <a:pt x="499" y="579"/>
                        </a:lnTo>
                        <a:lnTo>
                          <a:pt x="519" y="619"/>
                        </a:lnTo>
                        <a:lnTo>
                          <a:pt x="539" y="678"/>
                        </a:lnTo>
                        <a:lnTo>
                          <a:pt x="339" y="678"/>
                        </a:lnTo>
                        <a:lnTo>
                          <a:pt x="320" y="678"/>
                        </a:lnTo>
                        <a:lnTo>
                          <a:pt x="379" y="659"/>
                        </a:lnTo>
                        <a:lnTo>
                          <a:pt x="459" y="639"/>
                        </a:lnTo>
                        <a:lnTo>
                          <a:pt x="359" y="659"/>
                        </a:lnTo>
                        <a:lnTo>
                          <a:pt x="320" y="678"/>
                        </a:lnTo>
                        <a:lnTo>
                          <a:pt x="280" y="659"/>
                        </a:lnTo>
                        <a:lnTo>
                          <a:pt x="339" y="659"/>
                        </a:lnTo>
                        <a:lnTo>
                          <a:pt x="439" y="619"/>
                        </a:lnTo>
                        <a:lnTo>
                          <a:pt x="320" y="659"/>
                        </a:lnTo>
                        <a:lnTo>
                          <a:pt x="280" y="659"/>
                        </a:lnTo>
                        <a:lnTo>
                          <a:pt x="320" y="639"/>
                        </a:lnTo>
                        <a:lnTo>
                          <a:pt x="399" y="619"/>
                        </a:lnTo>
                        <a:lnTo>
                          <a:pt x="300" y="639"/>
                        </a:lnTo>
                        <a:lnTo>
                          <a:pt x="260" y="659"/>
                        </a:lnTo>
                        <a:lnTo>
                          <a:pt x="80" y="659"/>
                        </a:lnTo>
                        <a:lnTo>
                          <a:pt x="40" y="639"/>
                        </a:lnTo>
                        <a:lnTo>
                          <a:pt x="20" y="639"/>
                        </a:lnTo>
                        <a:lnTo>
                          <a:pt x="0" y="619"/>
                        </a:lnTo>
                        <a:lnTo>
                          <a:pt x="0" y="599"/>
                        </a:lnTo>
                        <a:lnTo>
                          <a:pt x="0" y="579"/>
                        </a:lnTo>
                        <a:lnTo>
                          <a:pt x="0" y="539"/>
                        </a:lnTo>
                        <a:lnTo>
                          <a:pt x="20" y="499"/>
                        </a:lnTo>
                        <a:lnTo>
                          <a:pt x="20" y="479"/>
                        </a:lnTo>
                        <a:lnTo>
                          <a:pt x="40" y="459"/>
                        </a:lnTo>
                        <a:lnTo>
                          <a:pt x="40" y="439"/>
                        </a:lnTo>
                        <a:lnTo>
                          <a:pt x="60" y="459"/>
                        </a:lnTo>
                        <a:lnTo>
                          <a:pt x="100" y="499"/>
                        </a:lnTo>
                        <a:lnTo>
                          <a:pt x="60" y="459"/>
                        </a:lnTo>
                        <a:lnTo>
                          <a:pt x="60" y="439"/>
                        </a:lnTo>
                        <a:lnTo>
                          <a:pt x="60" y="419"/>
                        </a:lnTo>
                        <a:lnTo>
                          <a:pt x="100" y="419"/>
                        </a:lnTo>
                        <a:lnTo>
                          <a:pt x="140" y="399"/>
                        </a:lnTo>
                        <a:lnTo>
                          <a:pt x="100" y="419"/>
                        </a:lnTo>
                        <a:lnTo>
                          <a:pt x="60" y="419"/>
                        </a:lnTo>
                        <a:lnTo>
                          <a:pt x="60" y="399"/>
                        </a:lnTo>
                        <a:lnTo>
                          <a:pt x="80" y="379"/>
                        </a:lnTo>
                        <a:lnTo>
                          <a:pt x="100" y="339"/>
                        </a:lnTo>
                        <a:lnTo>
                          <a:pt x="80" y="359"/>
                        </a:lnTo>
                        <a:lnTo>
                          <a:pt x="60" y="379"/>
                        </a:lnTo>
                        <a:lnTo>
                          <a:pt x="40" y="379"/>
                        </a:lnTo>
                        <a:lnTo>
                          <a:pt x="20" y="339"/>
                        </a:lnTo>
                        <a:lnTo>
                          <a:pt x="20" y="279"/>
                        </a:lnTo>
                        <a:lnTo>
                          <a:pt x="0" y="239"/>
                        </a:lnTo>
                        <a:lnTo>
                          <a:pt x="0" y="220"/>
                        </a:lnTo>
                        <a:lnTo>
                          <a:pt x="0" y="180"/>
                        </a:lnTo>
                        <a:lnTo>
                          <a:pt x="0" y="200"/>
                        </a:lnTo>
                        <a:lnTo>
                          <a:pt x="0" y="220"/>
                        </a:lnTo>
                        <a:lnTo>
                          <a:pt x="0" y="239"/>
                        </a:lnTo>
                        <a:lnTo>
                          <a:pt x="0" y="200"/>
                        </a:lnTo>
                        <a:lnTo>
                          <a:pt x="0" y="180"/>
                        </a:lnTo>
                        <a:lnTo>
                          <a:pt x="0" y="160"/>
                        </a:lnTo>
                        <a:lnTo>
                          <a:pt x="0" y="140"/>
                        </a:lnTo>
                        <a:lnTo>
                          <a:pt x="20" y="120"/>
                        </a:lnTo>
                        <a:lnTo>
                          <a:pt x="20" y="80"/>
                        </a:lnTo>
                        <a:lnTo>
                          <a:pt x="0" y="100"/>
                        </a:lnTo>
                        <a:lnTo>
                          <a:pt x="0" y="120"/>
                        </a:lnTo>
                        <a:lnTo>
                          <a:pt x="0" y="160"/>
                        </a:lnTo>
                        <a:lnTo>
                          <a:pt x="0" y="140"/>
                        </a:lnTo>
                        <a:lnTo>
                          <a:pt x="0" y="100"/>
                        </a:lnTo>
                        <a:lnTo>
                          <a:pt x="20" y="80"/>
                        </a:lnTo>
                        <a:lnTo>
                          <a:pt x="20" y="40"/>
                        </a:lnTo>
                        <a:lnTo>
                          <a:pt x="40" y="20"/>
                        </a:lnTo>
                        <a:lnTo>
                          <a:pt x="60" y="0"/>
                        </a:lnTo>
                        <a:lnTo>
                          <a:pt x="80" y="20"/>
                        </a:lnTo>
                        <a:lnTo>
                          <a:pt x="100" y="20"/>
                        </a:lnTo>
                        <a:close/>
                      </a:path>
                    </a:pathLst>
                  </a:custGeom>
                  <a:solidFill>
                    <a:srgbClr val="0000DD"/>
                  </a:solidFill>
                  <a:ln w="9525">
                    <a:noFill/>
                    <a:round/>
                    <a:headEnd/>
                    <a:tailEnd/>
                  </a:ln>
                </p:spPr>
                <p:txBody>
                  <a:bodyPr>
                    <a:prstTxWarp prst="textNoShape">
                      <a:avLst/>
                    </a:prstTxWarp>
                  </a:bodyPr>
                  <a:lstStyle/>
                  <a:p>
                    <a:endParaRPr lang="en-US"/>
                  </a:p>
                </p:txBody>
              </p:sp>
              <p:sp>
                <p:nvSpPr>
                  <p:cNvPr id="660615" name="Freeform 135"/>
                  <p:cNvSpPr>
                    <a:spLocks/>
                  </p:cNvSpPr>
                  <p:nvPr/>
                </p:nvSpPr>
                <p:spPr bwMode="auto">
                  <a:xfrm>
                    <a:off x="9783" y="6817"/>
                    <a:ext cx="40" cy="60"/>
                  </a:xfrm>
                  <a:custGeom>
                    <a:avLst/>
                    <a:gdLst/>
                    <a:ahLst/>
                    <a:cxnLst>
                      <a:cxn ang="0">
                        <a:pos x="20" y="0"/>
                      </a:cxn>
                      <a:cxn ang="0">
                        <a:pos x="40" y="20"/>
                      </a:cxn>
                      <a:cxn ang="0">
                        <a:pos x="40" y="40"/>
                      </a:cxn>
                      <a:cxn ang="0">
                        <a:pos x="40" y="60"/>
                      </a:cxn>
                      <a:cxn ang="0">
                        <a:pos x="20" y="60"/>
                      </a:cxn>
                      <a:cxn ang="0">
                        <a:pos x="0" y="60"/>
                      </a:cxn>
                      <a:cxn ang="0">
                        <a:pos x="0" y="20"/>
                      </a:cxn>
                      <a:cxn ang="0">
                        <a:pos x="20" y="0"/>
                      </a:cxn>
                    </a:cxnLst>
                    <a:rect l="0" t="0" r="r" b="b"/>
                    <a:pathLst>
                      <a:path w="40" h="60">
                        <a:moveTo>
                          <a:pt x="20" y="0"/>
                        </a:moveTo>
                        <a:lnTo>
                          <a:pt x="40" y="20"/>
                        </a:lnTo>
                        <a:lnTo>
                          <a:pt x="40" y="40"/>
                        </a:lnTo>
                        <a:lnTo>
                          <a:pt x="40" y="60"/>
                        </a:lnTo>
                        <a:lnTo>
                          <a:pt x="20" y="6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616" name="Freeform 136"/>
                  <p:cNvSpPr>
                    <a:spLocks/>
                  </p:cNvSpPr>
                  <p:nvPr/>
                </p:nvSpPr>
                <p:spPr bwMode="auto">
                  <a:xfrm>
                    <a:off x="9823" y="7017"/>
                    <a:ext cx="260" cy="20"/>
                  </a:xfrm>
                  <a:custGeom>
                    <a:avLst/>
                    <a:gdLst/>
                    <a:ahLst/>
                    <a:cxnLst>
                      <a:cxn ang="0">
                        <a:pos x="260" y="0"/>
                      </a:cxn>
                      <a:cxn ang="0">
                        <a:pos x="200" y="20"/>
                      </a:cxn>
                      <a:cxn ang="0">
                        <a:pos x="140" y="20"/>
                      </a:cxn>
                      <a:cxn ang="0">
                        <a:pos x="80" y="20"/>
                      </a:cxn>
                      <a:cxn ang="0">
                        <a:pos x="40" y="20"/>
                      </a:cxn>
                      <a:cxn ang="0">
                        <a:pos x="0" y="20"/>
                      </a:cxn>
                      <a:cxn ang="0">
                        <a:pos x="40" y="20"/>
                      </a:cxn>
                      <a:cxn ang="0">
                        <a:pos x="100" y="20"/>
                      </a:cxn>
                      <a:cxn ang="0">
                        <a:pos x="180" y="20"/>
                      </a:cxn>
                      <a:cxn ang="0">
                        <a:pos x="220" y="20"/>
                      </a:cxn>
                      <a:cxn ang="0">
                        <a:pos x="260" y="0"/>
                      </a:cxn>
                    </a:cxnLst>
                    <a:rect l="0" t="0" r="r" b="b"/>
                    <a:pathLst>
                      <a:path w="260" h="20">
                        <a:moveTo>
                          <a:pt x="260" y="0"/>
                        </a:moveTo>
                        <a:lnTo>
                          <a:pt x="200" y="20"/>
                        </a:lnTo>
                        <a:lnTo>
                          <a:pt x="140" y="20"/>
                        </a:lnTo>
                        <a:lnTo>
                          <a:pt x="80" y="20"/>
                        </a:lnTo>
                        <a:lnTo>
                          <a:pt x="40" y="20"/>
                        </a:lnTo>
                        <a:lnTo>
                          <a:pt x="0" y="20"/>
                        </a:lnTo>
                        <a:lnTo>
                          <a:pt x="40" y="20"/>
                        </a:lnTo>
                        <a:lnTo>
                          <a:pt x="100" y="20"/>
                        </a:lnTo>
                        <a:lnTo>
                          <a:pt x="180" y="20"/>
                        </a:lnTo>
                        <a:lnTo>
                          <a:pt x="220" y="20"/>
                        </a:lnTo>
                        <a:lnTo>
                          <a:pt x="260" y="0"/>
                        </a:lnTo>
                        <a:close/>
                      </a:path>
                    </a:pathLst>
                  </a:custGeom>
                  <a:solidFill>
                    <a:srgbClr val="000066"/>
                  </a:solidFill>
                  <a:ln w="9525">
                    <a:noFill/>
                    <a:round/>
                    <a:headEnd/>
                    <a:tailEnd/>
                  </a:ln>
                </p:spPr>
                <p:txBody>
                  <a:bodyPr>
                    <a:prstTxWarp prst="textNoShape">
                      <a:avLst/>
                    </a:prstTxWarp>
                  </a:bodyPr>
                  <a:lstStyle/>
                  <a:p>
                    <a:endParaRPr lang="en-US"/>
                  </a:p>
                </p:txBody>
              </p:sp>
            </p:grpSp>
            <p:sp>
              <p:nvSpPr>
                <p:cNvPr id="660617" name="Freeform 137"/>
                <p:cNvSpPr>
                  <a:spLocks/>
                </p:cNvSpPr>
                <p:nvPr/>
              </p:nvSpPr>
              <p:spPr bwMode="auto">
                <a:xfrm>
                  <a:off x="9783" y="6199"/>
                  <a:ext cx="220" cy="319"/>
                </a:xfrm>
                <a:custGeom>
                  <a:avLst/>
                  <a:gdLst/>
                  <a:ahLst/>
                  <a:cxnLst>
                    <a:cxn ang="0">
                      <a:pos x="120" y="119"/>
                    </a:cxn>
                    <a:cxn ang="0">
                      <a:pos x="120" y="99"/>
                    </a:cxn>
                    <a:cxn ang="0">
                      <a:pos x="100" y="99"/>
                    </a:cxn>
                    <a:cxn ang="0">
                      <a:pos x="100" y="119"/>
                    </a:cxn>
                    <a:cxn ang="0">
                      <a:pos x="80" y="119"/>
                    </a:cxn>
                    <a:cxn ang="0">
                      <a:pos x="100" y="139"/>
                    </a:cxn>
                    <a:cxn ang="0">
                      <a:pos x="100" y="159"/>
                    </a:cxn>
                    <a:cxn ang="0">
                      <a:pos x="100" y="179"/>
                    </a:cxn>
                    <a:cxn ang="0">
                      <a:pos x="120" y="199"/>
                    </a:cxn>
                    <a:cxn ang="0">
                      <a:pos x="120" y="219"/>
                    </a:cxn>
                    <a:cxn ang="0">
                      <a:pos x="140" y="239"/>
                    </a:cxn>
                    <a:cxn ang="0">
                      <a:pos x="140" y="279"/>
                    </a:cxn>
                    <a:cxn ang="0">
                      <a:pos x="160" y="299"/>
                    </a:cxn>
                    <a:cxn ang="0">
                      <a:pos x="160" y="319"/>
                    </a:cxn>
                    <a:cxn ang="0">
                      <a:pos x="120" y="279"/>
                    </a:cxn>
                    <a:cxn ang="0">
                      <a:pos x="100" y="259"/>
                    </a:cxn>
                    <a:cxn ang="0">
                      <a:pos x="80" y="259"/>
                    </a:cxn>
                    <a:cxn ang="0">
                      <a:pos x="60" y="259"/>
                    </a:cxn>
                    <a:cxn ang="0">
                      <a:pos x="40" y="259"/>
                    </a:cxn>
                    <a:cxn ang="0">
                      <a:pos x="20" y="259"/>
                    </a:cxn>
                    <a:cxn ang="0">
                      <a:pos x="0" y="279"/>
                    </a:cxn>
                    <a:cxn ang="0">
                      <a:pos x="0" y="259"/>
                    </a:cxn>
                    <a:cxn ang="0">
                      <a:pos x="0" y="239"/>
                    </a:cxn>
                    <a:cxn ang="0">
                      <a:pos x="20" y="219"/>
                    </a:cxn>
                    <a:cxn ang="0">
                      <a:pos x="20" y="199"/>
                    </a:cxn>
                    <a:cxn ang="0">
                      <a:pos x="20" y="179"/>
                    </a:cxn>
                    <a:cxn ang="0">
                      <a:pos x="20" y="159"/>
                    </a:cxn>
                    <a:cxn ang="0">
                      <a:pos x="20" y="139"/>
                    </a:cxn>
                    <a:cxn ang="0">
                      <a:pos x="0" y="119"/>
                    </a:cxn>
                    <a:cxn ang="0">
                      <a:pos x="0" y="99"/>
                    </a:cxn>
                    <a:cxn ang="0">
                      <a:pos x="0" y="79"/>
                    </a:cxn>
                    <a:cxn ang="0">
                      <a:pos x="0" y="59"/>
                    </a:cxn>
                    <a:cxn ang="0">
                      <a:pos x="20" y="40"/>
                    </a:cxn>
                    <a:cxn ang="0">
                      <a:pos x="20" y="20"/>
                    </a:cxn>
                    <a:cxn ang="0">
                      <a:pos x="40" y="20"/>
                    </a:cxn>
                    <a:cxn ang="0">
                      <a:pos x="40" y="0"/>
                    </a:cxn>
                    <a:cxn ang="0">
                      <a:pos x="60" y="0"/>
                    </a:cxn>
                    <a:cxn ang="0">
                      <a:pos x="100" y="0"/>
                    </a:cxn>
                    <a:cxn ang="0">
                      <a:pos x="140" y="0"/>
                    </a:cxn>
                    <a:cxn ang="0">
                      <a:pos x="160" y="0"/>
                    </a:cxn>
                    <a:cxn ang="0">
                      <a:pos x="180" y="0"/>
                    </a:cxn>
                    <a:cxn ang="0">
                      <a:pos x="200" y="0"/>
                    </a:cxn>
                    <a:cxn ang="0">
                      <a:pos x="200" y="20"/>
                    </a:cxn>
                    <a:cxn ang="0">
                      <a:pos x="220" y="40"/>
                    </a:cxn>
                    <a:cxn ang="0">
                      <a:pos x="220" y="59"/>
                    </a:cxn>
                    <a:cxn ang="0">
                      <a:pos x="220" y="79"/>
                    </a:cxn>
                    <a:cxn ang="0">
                      <a:pos x="200" y="59"/>
                    </a:cxn>
                    <a:cxn ang="0">
                      <a:pos x="180" y="59"/>
                    </a:cxn>
                    <a:cxn ang="0">
                      <a:pos x="160" y="59"/>
                    </a:cxn>
                    <a:cxn ang="0">
                      <a:pos x="160" y="79"/>
                    </a:cxn>
                    <a:cxn ang="0">
                      <a:pos x="140" y="79"/>
                    </a:cxn>
                    <a:cxn ang="0">
                      <a:pos x="140" y="99"/>
                    </a:cxn>
                    <a:cxn ang="0">
                      <a:pos x="120" y="99"/>
                    </a:cxn>
                    <a:cxn ang="0">
                      <a:pos x="120" y="119"/>
                    </a:cxn>
                  </a:cxnLst>
                  <a:rect l="0" t="0" r="r" b="b"/>
                  <a:pathLst>
                    <a:path w="220" h="319">
                      <a:moveTo>
                        <a:pt x="120" y="119"/>
                      </a:moveTo>
                      <a:lnTo>
                        <a:pt x="120" y="99"/>
                      </a:lnTo>
                      <a:lnTo>
                        <a:pt x="100" y="99"/>
                      </a:lnTo>
                      <a:lnTo>
                        <a:pt x="100" y="119"/>
                      </a:lnTo>
                      <a:lnTo>
                        <a:pt x="80" y="119"/>
                      </a:lnTo>
                      <a:lnTo>
                        <a:pt x="100" y="139"/>
                      </a:lnTo>
                      <a:lnTo>
                        <a:pt x="100" y="159"/>
                      </a:lnTo>
                      <a:lnTo>
                        <a:pt x="100" y="179"/>
                      </a:lnTo>
                      <a:lnTo>
                        <a:pt x="120" y="199"/>
                      </a:lnTo>
                      <a:lnTo>
                        <a:pt x="120" y="219"/>
                      </a:lnTo>
                      <a:lnTo>
                        <a:pt x="140" y="239"/>
                      </a:lnTo>
                      <a:lnTo>
                        <a:pt x="140" y="279"/>
                      </a:lnTo>
                      <a:lnTo>
                        <a:pt x="160" y="299"/>
                      </a:lnTo>
                      <a:lnTo>
                        <a:pt x="160" y="319"/>
                      </a:lnTo>
                      <a:lnTo>
                        <a:pt x="120" y="279"/>
                      </a:lnTo>
                      <a:lnTo>
                        <a:pt x="100" y="259"/>
                      </a:lnTo>
                      <a:lnTo>
                        <a:pt x="80" y="259"/>
                      </a:lnTo>
                      <a:lnTo>
                        <a:pt x="60" y="259"/>
                      </a:lnTo>
                      <a:lnTo>
                        <a:pt x="40" y="259"/>
                      </a:lnTo>
                      <a:lnTo>
                        <a:pt x="20" y="259"/>
                      </a:lnTo>
                      <a:lnTo>
                        <a:pt x="0" y="279"/>
                      </a:lnTo>
                      <a:lnTo>
                        <a:pt x="0" y="259"/>
                      </a:lnTo>
                      <a:lnTo>
                        <a:pt x="0" y="239"/>
                      </a:lnTo>
                      <a:lnTo>
                        <a:pt x="20" y="219"/>
                      </a:lnTo>
                      <a:lnTo>
                        <a:pt x="20" y="199"/>
                      </a:lnTo>
                      <a:lnTo>
                        <a:pt x="20" y="179"/>
                      </a:lnTo>
                      <a:lnTo>
                        <a:pt x="20" y="159"/>
                      </a:lnTo>
                      <a:lnTo>
                        <a:pt x="20" y="139"/>
                      </a:lnTo>
                      <a:lnTo>
                        <a:pt x="0" y="119"/>
                      </a:lnTo>
                      <a:lnTo>
                        <a:pt x="0" y="99"/>
                      </a:lnTo>
                      <a:lnTo>
                        <a:pt x="0" y="79"/>
                      </a:lnTo>
                      <a:lnTo>
                        <a:pt x="0" y="59"/>
                      </a:lnTo>
                      <a:lnTo>
                        <a:pt x="20" y="40"/>
                      </a:lnTo>
                      <a:lnTo>
                        <a:pt x="20" y="20"/>
                      </a:lnTo>
                      <a:lnTo>
                        <a:pt x="40" y="20"/>
                      </a:lnTo>
                      <a:lnTo>
                        <a:pt x="40" y="0"/>
                      </a:lnTo>
                      <a:lnTo>
                        <a:pt x="60" y="0"/>
                      </a:lnTo>
                      <a:lnTo>
                        <a:pt x="100" y="0"/>
                      </a:lnTo>
                      <a:lnTo>
                        <a:pt x="140" y="0"/>
                      </a:lnTo>
                      <a:lnTo>
                        <a:pt x="160" y="0"/>
                      </a:lnTo>
                      <a:lnTo>
                        <a:pt x="180" y="0"/>
                      </a:lnTo>
                      <a:lnTo>
                        <a:pt x="200" y="0"/>
                      </a:lnTo>
                      <a:lnTo>
                        <a:pt x="200" y="20"/>
                      </a:lnTo>
                      <a:lnTo>
                        <a:pt x="220" y="40"/>
                      </a:lnTo>
                      <a:lnTo>
                        <a:pt x="220" y="59"/>
                      </a:lnTo>
                      <a:lnTo>
                        <a:pt x="220" y="79"/>
                      </a:lnTo>
                      <a:lnTo>
                        <a:pt x="200" y="59"/>
                      </a:lnTo>
                      <a:lnTo>
                        <a:pt x="180" y="59"/>
                      </a:lnTo>
                      <a:lnTo>
                        <a:pt x="160" y="59"/>
                      </a:lnTo>
                      <a:lnTo>
                        <a:pt x="160" y="79"/>
                      </a:lnTo>
                      <a:lnTo>
                        <a:pt x="140" y="79"/>
                      </a:lnTo>
                      <a:lnTo>
                        <a:pt x="140" y="99"/>
                      </a:lnTo>
                      <a:lnTo>
                        <a:pt x="120" y="99"/>
                      </a:lnTo>
                      <a:lnTo>
                        <a:pt x="120" y="119"/>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660618" name="Group 138"/>
              <p:cNvGrpSpPr>
                <a:grpSpLocks/>
              </p:cNvGrpSpPr>
              <p:nvPr/>
            </p:nvGrpSpPr>
            <p:grpSpPr bwMode="auto">
              <a:xfrm>
                <a:off x="9683" y="6677"/>
                <a:ext cx="200" cy="360"/>
                <a:chOff x="9683" y="6677"/>
                <a:chExt cx="200" cy="360"/>
              </a:xfrm>
            </p:grpSpPr>
            <p:grpSp>
              <p:nvGrpSpPr>
                <p:cNvPr id="660619" name="Group 139"/>
                <p:cNvGrpSpPr>
                  <a:grpSpLocks/>
                </p:cNvGrpSpPr>
                <p:nvPr/>
              </p:nvGrpSpPr>
              <p:grpSpPr bwMode="auto">
                <a:xfrm>
                  <a:off x="9683" y="6677"/>
                  <a:ext cx="200" cy="360"/>
                  <a:chOff x="9683" y="6677"/>
                  <a:chExt cx="200" cy="360"/>
                </a:xfrm>
              </p:grpSpPr>
              <p:sp>
                <p:nvSpPr>
                  <p:cNvPr id="660620" name="Freeform 140"/>
                  <p:cNvSpPr>
                    <a:spLocks/>
                  </p:cNvSpPr>
                  <p:nvPr/>
                </p:nvSpPr>
                <p:spPr bwMode="auto">
                  <a:xfrm>
                    <a:off x="9683" y="6677"/>
                    <a:ext cx="180" cy="340"/>
                  </a:xfrm>
                  <a:custGeom>
                    <a:avLst/>
                    <a:gdLst/>
                    <a:ahLst/>
                    <a:cxnLst>
                      <a:cxn ang="0">
                        <a:pos x="100" y="40"/>
                      </a:cxn>
                      <a:cxn ang="0">
                        <a:pos x="80" y="40"/>
                      </a:cxn>
                      <a:cxn ang="0">
                        <a:pos x="60" y="40"/>
                      </a:cxn>
                      <a:cxn ang="0">
                        <a:pos x="40" y="20"/>
                      </a:cxn>
                      <a:cxn ang="0">
                        <a:pos x="40" y="0"/>
                      </a:cxn>
                      <a:cxn ang="0">
                        <a:pos x="20" y="0"/>
                      </a:cxn>
                      <a:cxn ang="0">
                        <a:pos x="0" y="0"/>
                      </a:cxn>
                      <a:cxn ang="0">
                        <a:pos x="20" y="260"/>
                      </a:cxn>
                      <a:cxn ang="0">
                        <a:pos x="40" y="280"/>
                      </a:cxn>
                      <a:cxn ang="0">
                        <a:pos x="60" y="300"/>
                      </a:cxn>
                      <a:cxn ang="0">
                        <a:pos x="80" y="320"/>
                      </a:cxn>
                      <a:cxn ang="0">
                        <a:pos x="120" y="340"/>
                      </a:cxn>
                      <a:cxn ang="0">
                        <a:pos x="160" y="340"/>
                      </a:cxn>
                      <a:cxn ang="0">
                        <a:pos x="180" y="340"/>
                      </a:cxn>
                      <a:cxn ang="0">
                        <a:pos x="180" y="320"/>
                      </a:cxn>
                      <a:cxn ang="0">
                        <a:pos x="180" y="280"/>
                      </a:cxn>
                      <a:cxn ang="0">
                        <a:pos x="160" y="220"/>
                      </a:cxn>
                      <a:cxn ang="0">
                        <a:pos x="140" y="140"/>
                      </a:cxn>
                      <a:cxn ang="0">
                        <a:pos x="140" y="80"/>
                      </a:cxn>
                      <a:cxn ang="0">
                        <a:pos x="140" y="60"/>
                      </a:cxn>
                      <a:cxn ang="0">
                        <a:pos x="120" y="40"/>
                      </a:cxn>
                      <a:cxn ang="0">
                        <a:pos x="100" y="40"/>
                      </a:cxn>
                    </a:cxnLst>
                    <a:rect l="0" t="0" r="r" b="b"/>
                    <a:pathLst>
                      <a:path w="180" h="340">
                        <a:moveTo>
                          <a:pt x="100" y="40"/>
                        </a:moveTo>
                        <a:lnTo>
                          <a:pt x="80" y="40"/>
                        </a:lnTo>
                        <a:lnTo>
                          <a:pt x="60" y="40"/>
                        </a:lnTo>
                        <a:lnTo>
                          <a:pt x="40" y="20"/>
                        </a:lnTo>
                        <a:lnTo>
                          <a:pt x="40" y="0"/>
                        </a:lnTo>
                        <a:lnTo>
                          <a:pt x="20" y="0"/>
                        </a:lnTo>
                        <a:lnTo>
                          <a:pt x="0" y="0"/>
                        </a:lnTo>
                        <a:lnTo>
                          <a:pt x="20" y="260"/>
                        </a:lnTo>
                        <a:lnTo>
                          <a:pt x="40" y="280"/>
                        </a:lnTo>
                        <a:lnTo>
                          <a:pt x="60" y="300"/>
                        </a:lnTo>
                        <a:lnTo>
                          <a:pt x="80" y="320"/>
                        </a:lnTo>
                        <a:lnTo>
                          <a:pt x="120" y="340"/>
                        </a:lnTo>
                        <a:lnTo>
                          <a:pt x="160" y="340"/>
                        </a:lnTo>
                        <a:lnTo>
                          <a:pt x="180" y="340"/>
                        </a:lnTo>
                        <a:lnTo>
                          <a:pt x="180" y="320"/>
                        </a:lnTo>
                        <a:lnTo>
                          <a:pt x="180" y="280"/>
                        </a:lnTo>
                        <a:lnTo>
                          <a:pt x="160" y="220"/>
                        </a:lnTo>
                        <a:lnTo>
                          <a:pt x="140" y="140"/>
                        </a:lnTo>
                        <a:lnTo>
                          <a:pt x="140" y="80"/>
                        </a:lnTo>
                        <a:lnTo>
                          <a:pt x="140" y="60"/>
                        </a:lnTo>
                        <a:lnTo>
                          <a:pt x="120" y="40"/>
                        </a:lnTo>
                        <a:lnTo>
                          <a:pt x="100" y="4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621" name="Freeform 141"/>
                  <p:cNvSpPr>
                    <a:spLocks/>
                  </p:cNvSpPr>
                  <p:nvPr/>
                </p:nvSpPr>
                <p:spPr bwMode="auto">
                  <a:xfrm>
                    <a:off x="9703" y="6697"/>
                    <a:ext cx="180" cy="340"/>
                  </a:xfrm>
                  <a:custGeom>
                    <a:avLst/>
                    <a:gdLst/>
                    <a:ahLst/>
                    <a:cxnLst>
                      <a:cxn ang="0">
                        <a:pos x="100" y="40"/>
                      </a:cxn>
                      <a:cxn ang="0">
                        <a:pos x="100" y="40"/>
                      </a:cxn>
                      <a:cxn ang="0">
                        <a:pos x="80" y="40"/>
                      </a:cxn>
                      <a:cxn ang="0">
                        <a:pos x="80" y="40"/>
                      </a:cxn>
                      <a:cxn ang="0">
                        <a:pos x="60" y="40"/>
                      </a:cxn>
                      <a:cxn ang="0">
                        <a:pos x="60" y="40"/>
                      </a:cxn>
                      <a:cxn ang="0">
                        <a:pos x="40" y="20"/>
                      </a:cxn>
                      <a:cxn ang="0">
                        <a:pos x="40" y="20"/>
                      </a:cxn>
                      <a:cxn ang="0">
                        <a:pos x="40" y="0"/>
                      </a:cxn>
                      <a:cxn ang="0">
                        <a:pos x="40" y="0"/>
                      </a:cxn>
                      <a:cxn ang="0">
                        <a:pos x="20" y="0"/>
                      </a:cxn>
                      <a:cxn ang="0">
                        <a:pos x="20" y="0"/>
                      </a:cxn>
                      <a:cxn ang="0">
                        <a:pos x="0" y="0"/>
                      </a:cxn>
                      <a:cxn ang="0">
                        <a:pos x="0" y="0"/>
                      </a:cxn>
                      <a:cxn ang="0">
                        <a:pos x="20" y="260"/>
                      </a:cxn>
                      <a:cxn ang="0">
                        <a:pos x="20" y="260"/>
                      </a:cxn>
                      <a:cxn ang="0">
                        <a:pos x="40" y="280"/>
                      </a:cxn>
                      <a:cxn ang="0">
                        <a:pos x="40" y="280"/>
                      </a:cxn>
                      <a:cxn ang="0">
                        <a:pos x="60" y="300"/>
                      </a:cxn>
                      <a:cxn ang="0">
                        <a:pos x="60" y="300"/>
                      </a:cxn>
                      <a:cxn ang="0">
                        <a:pos x="80" y="320"/>
                      </a:cxn>
                      <a:cxn ang="0">
                        <a:pos x="80" y="320"/>
                      </a:cxn>
                      <a:cxn ang="0">
                        <a:pos x="120" y="340"/>
                      </a:cxn>
                      <a:cxn ang="0">
                        <a:pos x="120" y="340"/>
                      </a:cxn>
                      <a:cxn ang="0">
                        <a:pos x="160" y="340"/>
                      </a:cxn>
                      <a:cxn ang="0">
                        <a:pos x="160" y="340"/>
                      </a:cxn>
                      <a:cxn ang="0">
                        <a:pos x="180" y="340"/>
                      </a:cxn>
                      <a:cxn ang="0">
                        <a:pos x="180" y="340"/>
                      </a:cxn>
                      <a:cxn ang="0">
                        <a:pos x="180" y="320"/>
                      </a:cxn>
                      <a:cxn ang="0">
                        <a:pos x="180" y="320"/>
                      </a:cxn>
                      <a:cxn ang="0">
                        <a:pos x="180" y="280"/>
                      </a:cxn>
                      <a:cxn ang="0">
                        <a:pos x="180" y="280"/>
                      </a:cxn>
                      <a:cxn ang="0">
                        <a:pos x="160" y="220"/>
                      </a:cxn>
                      <a:cxn ang="0">
                        <a:pos x="160" y="220"/>
                      </a:cxn>
                      <a:cxn ang="0">
                        <a:pos x="140" y="140"/>
                      </a:cxn>
                      <a:cxn ang="0">
                        <a:pos x="140" y="140"/>
                      </a:cxn>
                      <a:cxn ang="0">
                        <a:pos x="140" y="80"/>
                      </a:cxn>
                      <a:cxn ang="0">
                        <a:pos x="140" y="80"/>
                      </a:cxn>
                      <a:cxn ang="0">
                        <a:pos x="140" y="60"/>
                      </a:cxn>
                      <a:cxn ang="0">
                        <a:pos x="140" y="60"/>
                      </a:cxn>
                      <a:cxn ang="0">
                        <a:pos x="120" y="40"/>
                      </a:cxn>
                      <a:cxn ang="0">
                        <a:pos x="120" y="40"/>
                      </a:cxn>
                      <a:cxn ang="0">
                        <a:pos x="100" y="40"/>
                      </a:cxn>
                      <a:cxn ang="0">
                        <a:pos x="100" y="40"/>
                      </a:cxn>
                    </a:cxnLst>
                    <a:rect l="0" t="0" r="r" b="b"/>
                    <a:pathLst>
                      <a:path w="180" h="340">
                        <a:moveTo>
                          <a:pt x="100" y="40"/>
                        </a:moveTo>
                        <a:lnTo>
                          <a:pt x="100" y="40"/>
                        </a:lnTo>
                        <a:lnTo>
                          <a:pt x="80" y="40"/>
                        </a:lnTo>
                        <a:lnTo>
                          <a:pt x="80" y="40"/>
                        </a:lnTo>
                        <a:lnTo>
                          <a:pt x="60" y="40"/>
                        </a:lnTo>
                        <a:lnTo>
                          <a:pt x="60" y="40"/>
                        </a:lnTo>
                        <a:lnTo>
                          <a:pt x="40" y="20"/>
                        </a:lnTo>
                        <a:lnTo>
                          <a:pt x="40" y="20"/>
                        </a:lnTo>
                        <a:lnTo>
                          <a:pt x="40" y="0"/>
                        </a:lnTo>
                        <a:lnTo>
                          <a:pt x="40" y="0"/>
                        </a:lnTo>
                        <a:lnTo>
                          <a:pt x="20" y="0"/>
                        </a:lnTo>
                        <a:lnTo>
                          <a:pt x="20" y="0"/>
                        </a:lnTo>
                        <a:lnTo>
                          <a:pt x="0" y="0"/>
                        </a:lnTo>
                        <a:lnTo>
                          <a:pt x="0" y="0"/>
                        </a:lnTo>
                        <a:lnTo>
                          <a:pt x="20" y="260"/>
                        </a:lnTo>
                        <a:lnTo>
                          <a:pt x="20" y="260"/>
                        </a:lnTo>
                        <a:lnTo>
                          <a:pt x="40" y="280"/>
                        </a:lnTo>
                        <a:lnTo>
                          <a:pt x="40" y="280"/>
                        </a:lnTo>
                        <a:lnTo>
                          <a:pt x="60" y="300"/>
                        </a:lnTo>
                        <a:lnTo>
                          <a:pt x="60" y="300"/>
                        </a:lnTo>
                        <a:lnTo>
                          <a:pt x="80" y="320"/>
                        </a:lnTo>
                        <a:lnTo>
                          <a:pt x="80" y="320"/>
                        </a:lnTo>
                        <a:lnTo>
                          <a:pt x="120" y="340"/>
                        </a:lnTo>
                        <a:lnTo>
                          <a:pt x="120" y="340"/>
                        </a:lnTo>
                        <a:lnTo>
                          <a:pt x="160" y="340"/>
                        </a:lnTo>
                        <a:lnTo>
                          <a:pt x="160" y="340"/>
                        </a:lnTo>
                        <a:lnTo>
                          <a:pt x="180" y="340"/>
                        </a:lnTo>
                        <a:lnTo>
                          <a:pt x="180" y="340"/>
                        </a:lnTo>
                        <a:lnTo>
                          <a:pt x="180" y="320"/>
                        </a:lnTo>
                        <a:lnTo>
                          <a:pt x="180" y="320"/>
                        </a:lnTo>
                        <a:lnTo>
                          <a:pt x="180" y="280"/>
                        </a:lnTo>
                        <a:lnTo>
                          <a:pt x="180" y="280"/>
                        </a:lnTo>
                        <a:lnTo>
                          <a:pt x="160" y="220"/>
                        </a:lnTo>
                        <a:lnTo>
                          <a:pt x="160" y="220"/>
                        </a:lnTo>
                        <a:lnTo>
                          <a:pt x="140" y="140"/>
                        </a:lnTo>
                        <a:lnTo>
                          <a:pt x="140" y="140"/>
                        </a:lnTo>
                        <a:lnTo>
                          <a:pt x="140" y="80"/>
                        </a:lnTo>
                        <a:lnTo>
                          <a:pt x="140" y="80"/>
                        </a:lnTo>
                        <a:lnTo>
                          <a:pt x="140" y="60"/>
                        </a:lnTo>
                        <a:lnTo>
                          <a:pt x="140" y="60"/>
                        </a:lnTo>
                        <a:lnTo>
                          <a:pt x="120" y="40"/>
                        </a:lnTo>
                        <a:lnTo>
                          <a:pt x="120" y="40"/>
                        </a:lnTo>
                        <a:lnTo>
                          <a:pt x="100" y="40"/>
                        </a:lnTo>
                        <a:lnTo>
                          <a:pt x="100"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622" name="Freeform 142"/>
                <p:cNvSpPr>
                  <a:spLocks/>
                </p:cNvSpPr>
                <p:nvPr/>
              </p:nvSpPr>
              <p:spPr bwMode="auto">
                <a:xfrm>
                  <a:off x="9683" y="6717"/>
                  <a:ext cx="160" cy="300"/>
                </a:xfrm>
                <a:custGeom>
                  <a:avLst/>
                  <a:gdLst/>
                  <a:ahLst/>
                  <a:cxnLst>
                    <a:cxn ang="0">
                      <a:pos x="100" y="60"/>
                    </a:cxn>
                    <a:cxn ang="0">
                      <a:pos x="80" y="60"/>
                    </a:cxn>
                    <a:cxn ang="0">
                      <a:pos x="40" y="40"/>
                    </a:cxn>
                    <a:cxn ang="0">
                      <a:pos x="20" y="20"/>
                    </a:cxn>
                    <a:cxn ang="0">
                      <a:pos x="0" y="0"/>
                    </a:cxn>
                    <a:cxn ang="0">
                      <a:pos x="20" y="240"/>
                    </a:cxn>
                    <a:cxn ang="0">
                      <a:pos x="40" y="260"/>
                    </a:cxn>
                    <a:cxn ang="0">
                      <a:pos x="60" y="280"/>
                    </a:cxn>
                    <a:cxn ang="0">
                      <a:pos x="80" y="280"/>
                    </a:cxn>
                    <a:cxn ang="0">
                      <a:pos x="80" y="300"/>
                    </a:cxn>
                    <a:cxn ang="0">
                      <a:pos x="100" y="300"/>
                    </a:cxn>
                    <a:cxn ang="0">
                      <a:pos x="120" y="300"/>
                    </a:cxn>
                    <a:cxn ang="0">
                      <a:pos x="140" y="300"/>
                    </a:cxn>
                    <a:cxn ang="0">
                      <a:pos x="160" y="300"/>
                    </a:cxn>
                    <a:cxn ang="0">
                      <a:pos x="160" y="280"/>
                    </a:cxn>
                    <a:cxn ang="0">
                      <a:pos x="140" y="220"/>
                    </a:cxn>
                    <a:cxn ang="0">
                      <a:pos x="120" y="80"/>
                    </a:cxn>
                    <a:cxn ang="0">
                      <a:pos x="120" y="60"/>
                    </a:cxn>
                    <a:cxn ang="0">
                      <a:pos x="100" y="60"/>
                    </a:cxn>
                  </a:cxnLst>
                  <a:rect l="0" t="0" r="r" b="b"/>
                  <a:pathLst>
                    <a:path w="160" h="300">
                      <a:moveTo>
                        <a:pt x="100" y="60"/>
                      </a:moveTo>
                      <a:lnTo>
                        <a:pt x="80" y="60"/>
                      </a:lnTo>
                      <a:lnTo>
                        <a:pt x="40" y="40"/>
                      </a:lnTo>
                      <a:lnTo>
                        <a:pt x="20" y="20"/>
                      </a:lnTo>
                      <a:lnTo>
                        <a:pt x="0" y="0"/>
                      </a:lnTo>
                      <a:lnTo>
                        <a:pt x="20" y="240"/>
                      </a:lnTo>
                      <a:lnTo>
                        <a:pt x="40" y="260"/>
                      </a:lnTo>
                      <a:lnTo>
                        <a:pt x="60" y="280"/>
                      </a:lnTo>
                      <a:lnTo>
                        <a:pt x="80" y="280"/>
                      </a:lnTo>
                      <a:lnTo>
                        <a:pt x="80" y="300"/>
                      </a:lnTo>
                      <a:lnTo>
                        <a:pt x="100" y="300"/>
                      </a:lnTo>
                      <a:lnTo>
                        <a:pt x="120" y="300"/>
                      </a:lnTo>
                      <a:lnTo>
                        <a:pt x="140" y="300"/>
                      </a:lnTo>
                      <a:lnTo>
                        <a:pt x="160" y="300"/>
                      </a:lnTo>
                      <a:lnTo>
                        <a:pt x="160" y="280"/>
                      </a:lnTo>
                      <a:lnTo>
                        <a:pt x="140" y="220"/>
                      </a:lnTo>
                      <a:lnTo>
                        <a:pt x="120" y="80"/>
                      </a:lnTo>
                      <a:lnTo>
                        <a:pt x="120" y="60"/>
                      </a:lnTo>
                      <a:lnTo>
                        <a:pt x="100" y="60"/>
                      </a:lnTo>
                      <a:close/>
                    </a:path>
                  </a:pathLst>
                </a:custGeom>
                <a:solidFill>
                  <a:srgbClr val="666666"/>
                </a:solidFill>
                <a:ln w="9525">
                  <a:noFill/>
                  <a:round/>
                  <a:headEnd/>
                  <a:tailEnd/>
                </a:ln>
              </p:spPr>
              <p:txBody>
                <a:bodyPr>
                  <a:prstTxWarp prst="textNoShape">
                    <a:avLst/>
                  </a:prstTxWarp>
                </a:bodyPr>
                <a:lstStyle/>
                <a:p>
                  <a:endParaRPr lang="en-US"/>
                </a:p>
              </p:txBody>
            </p:sp>
          </p:grpSp>
        </p:grpSp>
      </p:grpSp>
      <p:cxnSp>
        <p:nvCxnSpPr>
          <p:cNvPr id="660623" name="AutoShape 143"/>
          <p:cNvCxnSpPr>
            <a:cxnSpLocks noChangeShapeType="1"/>
            <a:endCxn id="660483" idx="1"/>
          </p:cNvCxnSpPr>
          <p:nvPr/>
        </p:nvCxnSpPr>
        <p:spPr bwMode="auto">
          <a:xfrm>
            <a:off x="2624754" y="1395012"/>
            <a:ext cx="1151467" cy="0"/>
          </a:xfrm>
          <a:prstGeom prst="straightConnector1">
            <a:avLst/>
          </a:prstGeom>
          <a:noFill/>
          <a:ln w="9525">
            <a:solidFill>
              <a:srgbClr val="FF0000"/>
            </a:solidFill>
            <a:prstDash val="dash"/>
            <a:round/>
            <a:headEnd/>
            <a:tailEnd type="triangle" w="med" len="med"/>
          </a:ln>
          <a:effectLst/>
        </p:spPr>
      </p:cxnSp>
      <p:cxnSp>
        <p:nvCxnSpPr>
          <p:cNvPr id="660624" name="AutoShape 144"/>
          <p:cNvCxnSpPr>
            <a:cxnSpLocks noChangeShapeType="1"/>
            <a:stCxn id="660483" idx="2"/>
            <a:endCxn id="660484" idx="1"/>
          </p:cNvCxnSpPr>
          <p:nvPr/>
        </p:nvCxnSpPr>
        <p:spPr bwMode="auto">
          <a:xfrm>
            <a:off x="4690621" y="1699812"/>
            <a:ext cx="0" cy="304800"/>
          </a:xfrm>
          <a:prstGeom prst="straightConnector1">
            <a:avLst/>
          </a:prstGeom>
          <a:noFill/>
          <a:ln w="9525">
            <a:solidFill>
              <a:schemeClr val="tx1"/>
            </a:solidFill>
            <a:round/>
            <a:headEnd/>
            <a:tailEnd type="triangle" w="med" len="med"/>
          </a:ln>
          <a:effectLst/>
        </p:spPr>
      </p:cxnSp>
      <p:cxnSp>
        <p:nvCxnSpPr>
          <p:cNvPr id="660625" name="AutoShape 145"/>
          <p:cNvCxnSpPr>
            <a:cxnSpLocks noChangeShapeType="1"/>
            <a:stCxn id="660484" idx="3"/>
            <a:endCxn id="660485" idx="0"/>
          </p:cNvCxnSpPr>
          <p:nvPr/>
        </p:nvCxnSpPr>
        <p:spPr bwMode="auto">
          <a:xfrm>
            <a:off x="4690621" y="2919012"/>
            <a:ext cx="0" cy="381000"/>
          </a:xfrm>
          <a:prstGeom prst="straightConnector1">
            <a:avLst/>
          </a:prstGeom>
          <a:noFill/>
          <a:ln w="9525">
            <a:solidFill>
              <a:schemeClr val="tx1"/>
            </a:solidFill>
            <a:round/>
            <a:headEnd/>
            <a:tailEnd type="triangle" w="med" len="med"/>
          </a:ln>
          <a:effectLst/>
        </p:spPr>
      </p:cxnSp>
      <p:cxnSp>
        <p:nvCxnSpPr>
          <p:cNvPr id="660626" name="AutoShape 146"/>
          <p:cNvCxnSpPr>
            <a:cxnSpLocks noChangeShapeType="1"/>
            <a:stCxn id="660485" idx="2"/>
            <a:endCxn id="660486" idx="1"/>
          </p:cNvCxnSpPr>
          <p:nvPr/>
        </p:nvCxnSpPr>
        <p:spPr bwMode="auto">
          <a:xfrm>
            <a:off x="4690621" y="3909612"/>
            <a:ext cx="0" cy="381000"/>
          </a:xfrm>
          <a:prstGeom prst="straightConnector1">
            <a:avLst/>
          </a:prstGeom>
          <a:noFill/>
          <a:ln w="9525">
            <a:solidFill>
              <a:schemeClr val="tx1"/>
            </a:solidFill>
            <a:round/>
            <a:headEnd/>
            <a:tailEnd type="triangle" w="med" len="med"/>
          </a:ln>
          <a:effectLst/>
        </p:spPr>
      </p:cxnSp>
      <p:cxnSp>
        <p:nvCxnSpPr>
          <p:cNvPr id="660627" name="AutoShape 147"/>
          <p:cNvCxnSpPr>
            <a:cxnSpLocks noChangeShapeType="1"/>
            <a:stCxn id="660486" idx="3"/>
            <a:endCxn id="660487" idx="0"/>
          </p:cNvCxnSpPr>
          <p:nvPr/>
        </p:nvCxnSpPr>
        <p:spPr bwMode="auto">
          <a:xfrm>
            <a:off x="4690621" y="5128812"/>
            <a:ext cx="0" cy="533400"/>
          </a:xfrm>
          <a:prstGeom prst="straightConnector1">
            <a:avLst/>
          </a:prstGeom>
          <a:noFill/>
          <a:ln w="9525">
            <a:solidFill>
              <a:schemeClr val="tx1"/>
            </a:solidFill>
            <a:round/>
            <a:headEnd/>
            <a:tailEnd type="triangle" w="med" len="med"/>
          </a:ln>
          <a:effectLst/>
        </p:spPr>
      </p:cxnSp>
      <p:cxnSp>
        <p:nvCxnSpPr>
          <p:cNvPr id="660628" name="AutoShape 148"/>
          <p:cNvCxnSpPr>
            <a:cxnSpLocks noChangeShapeType="1"/>
            <a:stCxn id="660487" idx="3"/>
            <a:endCxn id="660490" idx="2"/>
          </p:cNvCxnSpPr>
          <p:nvPr/>
        </p:nvCxnSpPr>
        <p:spPr bwMode="auto">
          <a:xfrm flipV="1">
            <a:off x="5605021" y="5395512"/>
            <a:ext cx="1981200" cy="571500"/>
          </a:xfrm>
          <a:prstGeom prst="bentConnector2">
            <a:avLst/>
          </a:prstGeom>
          <a:noFill/>
          <a:ln w="9525">
            <a:solidFill>
              <a:schemeClr val="tx1"/>
            </a:solidFill>
            <a:miter lim="800000"/>
            <a:headEnd/>
            <a:tailEnd type="triangle" w="med" len="med"/>
          </a:ln>
          <a:effectLst/>
        </p:spPr>
      </p:cxnSp>
      <p:grpSp>
        <p:nvGrpSpPr>
          <p:cNvPr id="660629" name="Group 149"/>
          <p:cNvGrpSpPr>
            <a:grpSpLocks/>
          </p:cNvGrpSpPr>
          <p:nvPr/>
        </p:nvGrpSpPr>
        <p:grpSpPr bwMode="auto">
          <a:xfrm>
            <a:off x="1566421" y="2690413"/>
            <a:ext cx="774700" cy="581025"/>
            <a:chOff x="9683" y="6199"/>
            <a:chExt cx="1218" cy="917"/>
          </a:xfrm>
        </p:grpSpPr>
        <p:grpSp>
          <p:nvGrpSpPr>
            <p:cNvPr id="660630" name="Group 150"/>
            <p:cNvGrpSpPr>
              <a:grpSpLocks/>
            </p:cNvGrpSpPr>
            <p:nvPr/>
          </p:nvGrpSpPr>
          <p:grpSpPr bwMode="auto">
            <a:xfrm>
              <a:off x="10083" y="6298"/>
              <a:ext cx="818" cy="579"/>
              <a:chOff x="10083" y="6298"/>
              <a:chExt cx="818" cy="579"/>
            </a:xfrm>
          </p:grpSpPr>
          <p:grpSp>
            <p:nvGrpSpPr>
              <p:cNvPr id="660631" name="Group 151"/>
              <p:cNvGrpSpPr>
                <a:grpSpLocks/>
              </p:cNvGrpSpPr>
              <p:nvPr/>
            </p:nvGrpSpPr>
            <p:grpSpPr bwMode="auto">
              <a:xfrm>
                <a:off x="10262" y="6298"/>
                <a:ext cx="639" cy="519"/>
                <a:chOff x="10262" y="6298"/>
                <a:chExt cx="639" cy="519"/>
              </a:xfrm>
            </p:grpSpPr>
            <p:grpSp>
              <p:nvGrpSpPr>
                <p:cNvPr id="660632" name="Group 152"/>
                <p:cNvGrpSpPr>
                  <a:grpSpLocks/>
                </p:cNvGrpSpPr>
                <p:nvPr/>
              </p:nvGrpSpPr>
              <p:grpSpPr bwMode="auto">
                <a:xfrm>
                  <a:off x="10262" y="6298"/>
                  <a:ext cx="639" cy="519"/>
                  <a:chOff x="10262" y="6298"/>
                  <a:chExt cx="639" cy="519"/>
                </a:xfrm>
              </p:grpSpPr>
              <p:grpSp>
                <p:nvGrpSpPr>
                  <p:cNvPr id="660633" name="Group 153"/>
                  <p:cNvGrpSpPr>
                    <a:grpSpLocks/>
                  </p:cNvGrpSpPr>
                  <p:nvPr/>
                </p:nvGrpSpPr>
                <p:grpSpPr bwMode="auto">
                  <a:xfrm>
                    <a:off x="10262" y="6578"/>
                    <a:ext cx="639" cy="239"/>
                    <a:chOff x="10262" y="6578"/>
                    <a:chExt cx="639" cy="239"/>
                  </a:xfrm>
                </p:grpSpPr>
                <p:grpSp>
                  <p:nvGrpSpPr>
                    <p:cNvPr id="660634" name="Group 154"/>
                    <p:cNvGrpSpPr>
                      <a:grpSpLocks/>
                    </p:cNvGrpSpPr>
                    <p:nvPr/>
                  </p:nvGrpSpPr>
                  <p:grpSpPr bwMode="auto">
                    <a:xfrm>
                      <a:off x="10262" y="6578"/>
                      <a:ext cx="379" cy="239"/>
                      <a:chOff x="10262" y="6578"/>
                      <a:chExt cx="379" cy="239"/>
                    </a:xfrm>
                  </p:grpSpPr>
                  <p:sp>
                    <p:nvSpPr>
                      <p:cNvPr id="660635" name="Freeform 155"/>
                      <p:cNvSpPr>
                        <a:spLocks/>
                      </p:cNvSpPr>
                      <p:nvPr/>
                    </p:nvSpPr>
                    <p:spPr bwMode="auto">
                      <a:xfrm>
                        <a:off x="10262" y="6578"/>
                        <a:ext cx="360" cy="219"/>
                      </a:xfrm>
                      <a:custGeom>
                        <a:avLst/>
                        <a:gdLst/>
                        <a:ahLst/>
                        <a:cxnLst>
                          <a:cxn ang="0">
                            <a:pos x="360" y="80"/>
                          </a:cxn>
                          <a:cxn ang="0">
                            <a:pos x="360" y="219"/>
                          </a:cxn>
                          <a:cxn ang="0">
                            <a:pos x="0" y="119"/>
                          </a:cxn>
                          <a:cxn ang="0">
                            <a:pos x="0" y="0"/>
                          </a:cxn>
                          <a:cxn ang="0">
                            <a:pos x="360" y="80"/>
                          </a:cxn>
                        </a:cxnLst>
                        <a:rect l="0" t="0" r="r" b="b"/>
                        <a:pathLst>
                          <a:path w="360" h="219">
                            <a:moveTo>
                              <a:pt x="360" y="80"/>
                            </a:moveTo>
                            <a:lnTo>
                              <a:pt x="360" y="219"/>
                            </a:lnTo>
                            <a:lnTo>
                              <a:pt x="0" y="119"/>
                            </a:lnTo>
                            <a:lnTo>
                              <a:pt x="0" y="0"/>
                            </a:lnTo>
                            <a:lnTo>
                              <a:pt x="360" y="8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636" name="Freeform 156"/>
                      <p:cNvSpPr>
                        <a:spLocks/>
                      </p:cNvSpPr>
                      <p:nvPr/>
                    </p:nvSpPr>
                    <p:spPr bwMode="auto">
                      <a:xfrm>
                        <a:off x="10282" y="6598"/>
                        <a:ext cx="359" cy="219"/>
                      </a:xfrm>
                      <a:custGeom>
                        <a:avLst/>
                        <a:gdLst/>
                        <a:ahLst/>
                        <a:cxnLst>
                          <a:cxn ang="0">
                            <a:pos x="359" y="79"/>
                          </a:cxn>
                          <a:cxn ang="0">
                            <a:pos x="359" y="79"/>
                          </a:cxn>
                          <a:cxn ang="0">
                            <a:pos x="359" y="219"/>
                          </a:cxn>
                          <a:cxn ang="0">
                            <a:pos x="359" y="219"/>
                          </a:cxn>
                          <a:cxn ang="0">
                            <a:pos x="0" y="119"/>
                          </a:cxn>
                          <a:cxn ang="0">
                            <a:pos x="0" y="119"/>
                          </a:cxn>
                          <a:cxn ang="0">
                            <a:pos x="0" y="0"/>
                          </a:cxn>
                          <a:cxn ang="0">
                            <a:pos x="0" y="0"/>
                          </a:cxn>
                          <a:cxn ang="0">
                            <a:pos x="359" y="79"/>
                          </a:cxn>
                          <a:cxn ang="0">
                            <a:pos x="359" y="79"/>
                          </a:cxn>
                        </a:cxnLst>
                        <a:rect l="0" t="0" r="r" b="b"/>
                        <a:pathLst>
                          <a:path w="359" h="219">
                            <a:moveTo>
                              <a:pt x="359" y="79"/>
                            </a:moveTo>
                            <a:lnTo>
                              <a:pt x="359" y="79"/>
                            </a:lnTo>
                            <a:lnTo>
                              <a:pt x="359" y="219"/>
                            </a:lnTo>
                            <a:lnTo>
                              <a:pt x="359" y="219"/>
                            </a:lnTo>
                            <a:lnTo>
                              <a:pt x="0" y="119"/>
                            </a:lnTo>
                            <a:lnTo>
                              <a:pt x="0" y="119"/>
                            </a:lnTo>
                            <a:lnTo>
                              <a:pt x="0" y="0"/>
                            </a:lnTo>
                            <a:lnTo>
                              <a:pt x="0" y="0"/>
                            </a:lnTo>
                            <a:lnTo>
                              <a:pt x="359" y="79"/>
                            </a:lnTo>
                            <a:lnTo>
                              <a:pt x="359"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37" name="Group 157"/>
                    <p:cNvGrpSpPr>
                      <a:grpSpLocks/>
                    </p:cNvGrpSpPr>
                    <p:nvPr/>
                  </p:nvGrpSpPr>
                  <p:grpSpPr bwMode="auto">
                    <a:xfrm>
                      <a:off x="10622" y="6638"/>
                      <a:ext cx="279" cy="179"/>
                      <a:chOff x="10622" y="6638"/>
                      <a:chExt cx="279" cy="179"/>
                    </a:xfrm>
                  </p:grpSpPr>
                  <p:sp>
                    <p:nvSpPr>
                      <p:cNvPr id="660638" name="Freeform 158"/>
                      <p:cNvSpPr>
                        <a:spLocks/>
                      </p:cNvSpPr>
                      <p:nvPr/>
                    </p:nvSpPr>
                    <p:spPr bwMode="auto">
                      <a:xfrm>
                        <a:off x="10622" y="6638"/>
                        <a:ext cx="259" cy="159"/>
                      </a:xfrm>
                      <a:custGeom>
                        <a:avLst/>
                        <a:gdLst/>
                        <a:ahLst/>
                        <a:cxnLst>
                          <a:cxn ang="0">
                            <a:pos x="0" y="20"/>
                          </a:cxn>
                          <a:cxn ang="0">
                            <a:pos x="0" y="159"/>
                          </a:cxn>
                          <a:cxn ang="0">
                            <a:pos x="259" y="119"/>
                          </a:cxn>
                          <a:cxn ang="0">
                            <a:pos x="259" y="0"/>
                          </a:cxn>
                          <a:cxn ang="0">
                            <a:pos x="0" y="20"/>
                          </a:cxn>
                        </a:cxnLst>
                        <a:rect l="0" t="0" r="r" b="b"/>
                        <a:pathLst>
                          <a:path w="259" h="159">
                            <a:moveTo>
                              <a:pt x="0" y="20"/>
                            </a:moveTo>
                            <a:lnTo>
                              <a:pt x="0" y="159"/>
                            </a:lnTo>
                            <a:lnTo>
                              <a:pt x="259" y="119"/>
                            </a:lnTo>
                            <a:lnTo>
                              <a:pt x="259" y="0"/>
                            </a:lnTo>
                            <a:lnTo>
                              <a:pt x="0" y="2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639" name="Freeform 159"/>
                      <p:cNvSpPr>
                        <a:spLocks/>
                      </p:cNvSpPr>
                      <p:nvPr/>
                    </p:nvSpPr>
                    <p:spPr bwMode="auto">
                      <a:xfrm>
                        <a:off x="10641" y="6658"/>
                        <a:ext cx="260" cy="159"/>
                      </a:xfrm>
                      <a:custGeom>
                        <a:avLst/>
                        <a:gdLst/>
                        <a:ahLst/>
                        <a:cxnLst>
                          <a:cxn ang="0">
                            <a:pos x="0" y="19"/>
                          </a:cxn>
                          <a:cxn ang="0">
                            <a:pos x="0" y="19"/>
                          </a:cxn>
                          <a:cxn ang="0">
                            <a:pos x="0" y="159"/>
                          </a:cxn>
                          <a:cxn ang="0">
                            <a:pos x="0" y="159"/>
                          </a:cxn>
                          <a:cxn ang="0">
                            <a:pos x="260" y="119"/>
                          </a:cxn>
                          <a:cxn ang="0">
                            <a:pos x="260" y="119"/>
                          </a:cxn>
                          <a:cxn ang="0">
                            <a:pos x="260" y="0"/>
                          </a:cxn>
                          <a:cxn ang="0">
                            <a:pos x="260" y="0"/>
                          </a:cxn>
                          <a:cxn ang="0">
                            <a:pos x="0" y="19"/>
                          </a:cxn>
                          <a:cxn ang="0">
                            <a:pos x="0" y="19"/>
                          </a:cxn>
                        </a:cxnLst>
                        <a:rect l="0" t="0" r="r" b="b"/>
                        <a:pathLst>
                          <a:path w="260" h="159">
                            <a:moveTo>
                              <a:pt x="0" y="19"/>
                            </a:moveTo>
                            <a:lnTo>
                              <a:pt x="0" y="19"/>
                            </a:lnTo>
                            <a:lnTo>
                              <a:pt x="0" y="159"/>
                            </a:lnTo>
                            <a:lnTo>
                              <a:pt x="0" y="159"/>
                            </a:lnTo>
                            <a:lnTo>
                              <a:pt x="260" y="119"/>
                            </a:lnTo>
                            <a:lnTo>
                              <a:pt x="260" y="119"/>
                            </a:lnTo>
                            <a:lnTo>
                              <a:pt x="260" y="0"/>
                            </a:lnTo>
                            <a:lnTo>
                              <a:pt x="260" y="0"/>
                            </a:lnTo>
                            <a:lnTo>
                              <a:pt x="0" y="19"/>
                            </a:lnTo>
                            <a:lnTo>
                              <a:pt x="0" y="1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40" name="Group 160"/>
                    <p:cNvGrpSpPr>
                      <a:grpSpLocks/>
                    </p:cNvGrpSpPr>
                    <p:nvPr/>
                  </p:nvGrpSpPr>
                  <p:grpSpPr bwMode="auto">
                    <a:xfrm>
                      <a:off x="10262" y="6578"/>
                      <a:ext cx="639" cy="99"/>
                      <a:chOff x="10262" y="6578"/>
                      <a:chExt cx="639" cy="99"/>
                    </a:xfrm>
                  </p:grpSpPr>
                  <p:sp>
                    <p:nvSpPr>
                      <p:cNvPr id="660641" name="Freeform 161"/>
                      <p:cNvSpPr>
                        <a:spLocks/>
                      </p:cNvSpPr>
                      <p:nvPr/>
                    </p:nvSpPr>
                    <p:spPr bwMode="auto">
                      <a:xfrm>
                        <a:off x="10262" y="6578"/>
                        <a:ext cx="619" cy="80"/>
                      </a:xfrm>
                      <a:custGeom>
                        <a:avLst/>
                        <a:gdLst/>
                        <a:ahLst/>
                        <a:cxnLst>
                          <a:cxn ang="0">
                            <a:pos x="619" y="60"/>
                          </a:cxn>
                          <a:cxn ang="0">
                            <a:pos x="360" y="80"/>
                          </a:cxn>
                          <a:cxn ang="0">
                            <a:pos x="0" y="0"/>
                          </a:cxn>
                          <a:cxn ang="0">
                            <a:pos x="260" y="0"/>
                          </a:cxn>
                          <a:cxn ang="0">
                            <a:pos x="619" y="60"/>
                          </a:cxn>
                        </a:cxnLst>
                        <a:rect l="0" t="0" r="r" b="b"/>
                        <a:pathLst>
                          <a:path w="619" h="80">
                            <a:moveTo>
                              <a:pt x="619" y="60"/>
                            </a:moveTo>
                            <a:lnTo>
                              <a:pt x="360" y="80"/>
                            </a:lnTo>
                            <a:lnTo>
                              <a:pt x="0" y="0"/>
                            </a:lnTo>
                            <a:lnTo>
                              <a:pt x="260" y="0"/>
                            </a:lnTo>
                            <a:lnTo>
                              <a:pt x="619" y="60"/>
                            </a:lnTo>
                            <a:close/>
                          </a:path>
                        </a:pathLst>
                      </a:custGeom>
                      <a:solidFill>
                        <a:srgbClr val="BFBFBF"/>
                      </a:solidFill>
                      <a:ln w="12700">
                        <a:solidFill>
                          <a:srgbClr val="000000"/>
                        </a:solidFill>
                        <a:prstDash val="solid"/>
                        <a:round/>
                        <a:headEnd/>
                        <a:tailEnd/>
                      </a:ln>
                    </p:spPr>
                    <p:txBody>
                      <a:bodyPr>
                        <a:prstTxWarp prst="textNoShape">
                          <a:avLst/>
                        </a:prstTxWarp>
                      </a:bodyPr>
                      <a:lstStyle/>
                      <a:p>
                        <a:endParaRPr lang="en-US"/>
                      </a:p>
                    </p:txBody>
                  </p:sp>
                  <p:sp>
                    <p:nvSpPr>
                      <p:cNvPr id="660642" name="Freeform 162"/>
                      <p:cNvSpPr>
                        <a:spLocks/>
                      </p:cNvSpPr>
                      <p:nvPr/>
                    </p:nvSpPr>
                    <p:spPr bwMode="auto">
                      <a:xfrm>
                        <a:off x="10282" y="6598"/>
                        <a:ext cx="619" cy="79"/>
                      </a:xfrm>
                      <a:custGeom>
                        <a:avLst/>
                        <a:gdLst/>
                        <a:ahLst/>
                        <a:cxnLst>
                          <a:cxn ang="0">
                            <a:pos x="619" y="60"/>
                          </a:cxn>
                          <a:cxn ang="0">
                            <a:pos x="619" y="60"/>
                          </a:cxn>
                          <a:cxn ang="0">
                            <a:pos x="359" y="79"/>
                          </a:cxn>
                          <a:cxn ang="0">
                            <a:pos x="359" y="79"/>
                          </a:cxn>
                          <a:cxn ang="0">
                            <a:pos x="0" y="0"/>
                          </a:cxn>
                          <a:cxn ang="0">
                            <a:pos x="0" y="0"/>
                          </a:cxn>
                          <a:cxn ang="0">
                            <a:pos x="260" y="0"/>
                          </a:cxn>
                          <a:cxn ang="0">
                            <a:pos x="260" y="0"/>
                          </a:cxn>
                          <a:cxn ang="0">
                            <a:pos x="619" y="60"/>
                          </a:cxn>
                          <a:cxn ang="0">
                            <a:pos x="619" y="60"/>
                          </a:cxn>
                        </a:cxnLst>
                        <a:rect l="0" t="0" r="r" b="b"/>
                        <a:pathLst>
                          <a:path w="619" h="79">
                            <a:moveTo>
                              <a:pt x="619" y="60"/>
                            </a:moveTo>
                            <a:lnTo>
                              <a:pt x="619" y="60"/>
                            </a:lnTo>
                            <a:lnTo>
                              <a:pt x="359" y="79"/>
                            </a:lnTo>
                            <a:lnTo>
                              <a:pt x="359" y="79"/>
                            </a:lnTo>
                            <a:lnTo>
                              <a:pt x="0" y="0"/>
                            </a:lnTo>
                            <a:lnTo>
                              <a:pt x="0" y="0"/>
                            </a:lnTo>
                            <a:lnTo>
                              <a:pt x="260" y="0"/>
                            </a:lnTo>
                            <a:lnTo>
                              <a:pt x="260" y="0"/>
                            </a:lnTo>
                            <a:lnTo>
                              <a:pt x="619" y="60"/>
                            </a:lnTo>
                            <a:lnTo>
                              <a:pt x="619" y="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643" name="Group 163"/>
                  <p:cNvGrpSpPr>
                    <a:grpSpLocks/>
                  </p:cNvGrpSpPr>
                  <p:nvPr/>
                </p:nvGrpSpPr>
                <p:grpSpPr bwMode="auto">
                  <a:xfrm>
                    <a:off x="10462" y="6558"/>
                    <a:ext cx="239" cy="80"/>
                    <a:chOff x="10462" y="6558"/>
                    <a:chExt cx="239" cy="80"/>
                  </a:xfrm>
                </p:grpSpPr>
                <p:sp>
                  <p:nvSpPr>
                    <p:cNvPr id="660644" name="Freeform 164"/>
                    <p:cNvSpPr>
                      <a:spLocks/>
                    </p:cNvSpPr>
                    <p:nvPr/>
                  </p:nvSpPr>
                  <p:spPr bwMode="auto">
                    <a:xfrm>
                      <a:off x="10462" y="6558"/>
                      <a:ext cx="219" cy="60"/>
                    </a:xfrm>
                    <a:custGeom>
                      <a:avLst/>
                      <a:gdLst/>
                      <a:ahLst/>
                      <a:cxnLst>
                        <a:cxn ang="0">
                          <a:pos x="219" y="40"/>
                        </a:cxn>
                        <a:cxn ang="0">
                          <a:pos x="219" y="60"/>
                        </a:cxn>
                        <a:cxn ang="0">
                          <a:pos x="120" y="60"/>
                        </a:cxn>
                        <a:cxn ang="0">
                          <a:pos x="0" y="40"/>
                        </a:cxn>
                        <a:cxn ang="0">
                          <a:pos x="0" y="0"/>
                        </a:cxn>
                        <a:cxn ang="0">
                          <a:pos x="219" y="40"/>
                        </a:cxn>
                      </a:cxnLst>
                      <a:rect l="0" t="0" r="r" b="b"/>
                      <a:pathLst>
                        <a:path w="219" h="60">
                          <a:moveTo>
                            <a:pt x="219" y="40"/>
                          </a:moveTo>
                          <a:lnTo>
                            <a:pt x="219" y="60"/>
                          </a:lnTo>
                          <a:lnTo>
                            <a:pt x="120" y="60"/>
                          </a:lnTo>
                          <a:lnTo>
                            <a:pt x="0" y="40"/>
                          </a:lnTo>
                          <a:lnTo>
                            <a:pt x="0" y="0"/>
                          </a:lnTo>
                          <a:lnTo>
                            <a:pt x="219" y="4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645" name="Freeform 165"/>
                    <p:cNvSpPr>
                      <a:spLocks/>
                    </p:cNvSpPr>
                    <p:nvPr/>
                  </p:nvSpPr>
                  <p:spPr bwMode="auto">
                    <a:xfrm>
                      <a:off x="10482" y="6578"/>
                      <a:ext cx="219" cy="60"/>
                    </a:xfrm>
                    <a:custGeom>
                      <a:avLst/>
                      <a:gdLst/>
                      <a:ahLst/>
                      <a:cxnLst>
                        <a:cxn ang="0">
                          <a:pos x="219" y="40"/>
                        </a:cxn>
                        <a:cxn ang="0">
                          <a:pos x="219" y="40"/>
                        </a:cxn>
                        <a:cxn ang="0">
                          <a:pos x="219" y="60"/>
                        </a:cxn>
                        <a:cxn ang="0">
                          <a:pos x="219" y="60"/>
                        </a:cxn>
                        <a:cxn ang="0">
                          <a:pos x="120" y="60"/>
                        </a:cxn>
                        <a:cxn ang="0">
                          <a:pos x="120" y="60"/>
                        </a:cxn>
                        <a:cxn ang="0">
                          <a:pos x="0" y="40"/>
                        </a:cxn>
                        <a:cxn ang="0">
                          <a:pos x="0" y="40"/>
                        </a:cxn>
                        <a:cxn ang="0">
                          <a:pos x="0" y="0"/>
                        </a:cxn>
                        <a:cxn ang="0">
                          <a:pos x="0" y="0"/>
                        </a:cxn>
                        <a:cxn ang="0">
                          <a:pos x="219" y="40"/>
                        </a:cxn>
                        <a:cxn ang="0">
                          <a:pos x="219" y="40"/>
                        </a:cxn>
                      </a:cxnLst>
                      <a:rect l="0" t="0" r="r" b="b"/>
                      <a:pathLst>
                        <a:path w="219" h="60">
                          <a:moveTo>
                            <a:pt x="219" y="40"/>
                          </a:moveTo>
                          <a:lnTo>
                            <a:pt x="219" y="40"/>
                          </a:lnTo>
                          <a:lnTo>
                            <a:pt x="219" y="60"/>
                          </a:lnTo>
                          <a:lnTo>
                            <a:pt x="219" y="60"/>
                          </a:lnTo>
                          <a:lnTo>
                            <a:pt x="120" y="60"/>
                          </a:lnTo>
                          <a:lnTo>
                            <a:pt x="120" y="60"/>
                          </a:lnTo>
                          <a:lnTo>
                            <a:pt x="0" y="40"/>
                          </a:lnTo>
                          <a:lnTo>
                            <a:pt x="0" y="40"/>
                          </a:lnTo>
                          <a:lnTo>
                            <a:pt x="0" y="0"/>
                          </a:lnTo>
                          <a:lnTo>
                            <a:pt x="0" y="0"/>
                          </a:lnTo>
                          <a:lnTo>
                            <a:pt x="219" y="40"/>
                          </a:lnTo>
                          <a:lnTo>
                            <a:pt x="219"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46" name="Group 166"/>
                  <p:cNvGrpSpPr>
                    <a:grpSpLocks/>
                  </p:cNvGrpSpPr>
                  <p:nvPr/>
                </p:nvGrpSpPr>
                <p:grpSpPr bwMode="auto">
                  <a:xfrm>
                    <a:off x="10342" y="6298"/>
                    <a:ext cx="499" cy="340"/>
                    <a:chOff x="10342" y="6298"/>
                    <a:chExt cx="499" cy="340"/>
                  </a:xfrm>
                </p:grpSpPr>
                <p:grpSp>
                  <p:nvGrpSpPr>
                    <p:cNvPr id="660647" name="Group 167"/>
                    <p:cNvGrpSpPr>
                      <a:grpSpLocks/>
                    </p:cNvGrpSpPr>
                    <p:nvPr/>
                  </p:nvGrpSpPr>
                  <p:grpSpPr bwMode="auto">
                    <a:xfrm>
                      <a:off x="10342" y="6298"/>
                      <a:ext cx="299" cy="320"/>
                      <a:chOff x="10342" y="6298"/>
                      <a:chExt cx="299" cy="320"/>
                    </a:xfrm>
                  </p:grpSpPr>
                  <p:sp>
                    <p:nvSpPr>
                      <p:cNvPr id="660648" name="Freeform 168"/>
                      <p:cNvSpPr>
                        <a:spLocks/>
                      </p:cNvSpPr>
                      <p:nvPr/>
                    </p:nvSpPr>
                    <p:spPr bwMode="auto">
                      <a:xfrm>
                        <a:off x="10342" y="6298"/>
                        <a:ext cx="280" cy="300"/>
                      </a:xfrm>
                      <a:custGeom>
                        <a:avLst/>
                        <a:gdLst/>
                        <a:ahLst/>
                        <a:cxnLst>
                          <a:cxn ang="0">
                            <a:pos x="240" y="300"/>
                          </a:cxn>
                          <a:cxn ang="0">
                            <a:pos x="280" y="0"/>
                          </a:cxn>
                          <a:cxn ang="0">
                            <a:pos x="40" y="0"/>
                          </a:cxn>
                          <a:cxn ang="0">
                            <a:pos x="0" y="260"/>
                          </a:cxn>
                          <a:cxn ang="0">
                            <a:pos x="240" y="300"/>
                          </a:cxn>
                        </a:cxnLst>
                        <a:rect l="0" t="0" r="r" b="b"/>
                        <a:pathLst>
                          <a:path w="280" h="300">
                            <a:moveTo>
                              <a:pt x="240" y="300"/>
                            </a:moveTo>
                            <a:lnTo>
                              <a:pt x="280" y="0"/>
                            </a:lnTo>
                            <a:lnTo>
                              <a:pt x="40" y="0"/>
                            </a:lnTo>
                            <a:lnTo>
                              <a:pt x="0" y="260"/>
                            </a:lnTo>
                            <a:lnTo>
                              <a:pt x="240" y="30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649" name="Freeform 169"/>
                      <p:cNvSpPr>
                        <a:spLocks/>
                      </p:cNvSpPr>
                      <p:nvPr/>
                    </p:nvSpPr>
                    <p:spPr bwMode="auto">
                      <a:xfrm>
                        <a:off x="10362" y="6318"/>
                        <a:ext cx="279" cy="300"/>
                      </a:xfrm>
                      <a:custGeom>
                        <a:avLst/>
                        <a:gdLst/>
                        <a:ahLst/>
                        <a:cxnLst>
                          <a:cxn ang="0">
                            <a:pos x="240" y="300"/>
                          </a:cxn>
                          <a:cxn ang="0">
                            <a:pos x="240" y="300"/>
                          </a:cxn>
                          <a:cxn ang="0">
                            <a:pos x="279" y="0"/>
                          </a:cxn>
                          <a:cxn ang="0">
                            <a:pos x="279" y="0"/>
                          </a:cxn>
                          <a:cxn ang="0">
                            <a:pos x="40" y="0"/>
                          </a:cxn>
                          <a:cxn ang="0">
                            <a:pos x="40" y="0"/>
                          </a:cxn>
                          <a:cxn ang="0">
                            <a:pos x="0" y="260"/>
                          </a:cxn>
                          <a:cxn ang="0">
                            <a:pos x="0" y="260"/>
                          </a:cxn>
                          <a:cxn ang="0">
                            <a:pos x="240" y="300"/>
                          </a:cxn>
                          <a:cxn ang="0">
                            <a:pos x="240" y="300"/>
                          </a:cxn>
                        </a:cxnLst>
                        <a:rect l="0" t="0" r="r" b="b"/>
                        <a:pathLst>
                          <a:path w="279" h="300">
                            <a:moveTo>
                              <a:pt x="240" y="300"/>
                            </a:moveTo>
                            <a:lnTo>
                              <a:pt x="240" y="300"/>
                            </a:lnTo>
                            <a:lnTo>
                              <a:pt x="279" y="0"/>
                            </a:lnTo>
                            <a:lnTo>
                              <a:pt x="279" y="0"/>
                            </a:lnTo>
                            <a:lnTo>
                              <a:pt x="40" y="0"/>
                            </a:lnTo>
                            <a:lnTo>
                              <a:pt x="40" y="0"/>
                            </a:lnTo>
                            <a:lnTo>
                              <a:pt x="0" y="260"/>
                            </a:lnTo>
                            <a:lnTo>
                              <a:pt x="0" y="260"/>
                            </a:lnTo>
                            <a:lnTo>
                              <a:pt x="240" y="300"/>
                            </a:lnTo>
                            <a:lnTo>
                              <a:pt x="240" y="30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50" name="Group 170"/>
                    <p:cNvGrpSpPr>
                      <a:grpSpLocks/>
                    </p:cNvGrpSpPr>
                    <p:nvPr/>
                  </p:nvGrpSpPr>
                  <p:grpSpPr bwMode="auto">
                    <a:xfrm>
                      <a:off x="10582" y="6298"/>
                      <a:ext cx="259" cy="340"/>
                      <a:chOff x="10582" y="6298"/>
                      <a:chExt cx="259" cy="340"/>
                    </a:xfrm>
                  </p:grpSpPr>
                  <p:sp>
                    <p:nvSpPr>
                      <p:cNvPr id="660651" name="Freeform 171"/>
                      <p:cNvSpPr>
                        <a:spLocks/>
                      </p:cNvSpPr>
                      <p:nvPr/>
                    </p:nvSpPr>
                    <p:spPr bwMode="auto">
                      <a:xfrm>
                        <a:off x="10582" y="6298"/>
                        <a:ext cx="239" cy="320"/>
                      </a:xfrm>
                      <a:custGeom>
                        <a:avLst/>
                        <a:gdLst/>
                        <a:ahLst/>
                        <a:cxnLst>
                          <a:cxn ang="0">
                            <a:pos x="40" y="0"/>
                          </a:cxn>
                          <a:cxn ang="0">
                            <a:pos x="239" y="80"/>
                          </a:cxn>
                          <a:cxn ang="0">
                            <a:pos x="219" y="320"/>
                          </a:cxn>
                          <a:cxn ang="0">
                            <a:pos x="0" y="300"/>
                          </a:cxn>
                          <a:cxn ang="0">
                            <a:pos x="40" y="0"/>
                          </a:cxn>
                        </a:cxnLst>
                        <a:rect l="0" t="0" r="r" b="b"/>
                        <a:pathLst>
                          <a:path w="239" h="320">
                            <a:moveTo>
                              <a:pt x="40" y="0"/>
                            </a:moveTo>
                            <a:lnTo>
                              <a:pt x="239" y="80"/>
                            </a:lnTo>
                            <a:lnTo>
                              <a:pt x="219" y="320"/>
                            </a:lnTo>
                            <a:lnTo>
                              <a:pt x="0" y="300"/>
                            </a:lnTo>
                            <a:lnTo>
                              <a:pt x="40" y="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652" name="Freeform 172"/>
                      <p:cNvSpPr>
                        <a:spLocks/>
                      </p:cNvSpPr>
                      <p:nvPr/>
                    </p:nvSpPr>
                    <p:spPr bwMode="auto">
                      <a:xfrm>
                        <a:off x="10602" y="6318"/>
                        <a:ext cx="239" cy="320"/>
                      </a:xfrm>
                      <a:custGeom>
                        <a:avLst/>
                        <a:gdLst/>
                        <a:ahLst/>
                        <a:cxnLst>
                          <a:cxn ang="0">
                            <a:pos x="39" y="0"/>
                          </a:cxn>
                          <a:cxn ang="0">
                            <a:pos x="39" y="0"/>
                          </a:cxn>
                          <a:cxn ang="0">
                            <a:pos x="239" y="80"/>
                          </a:cxn>
                          <a:cxn ang="0">
                            <a:pos x="239" y="80"/>
                          </a:cxn>
                          <a:cxn ang="0">
                            <a:pos x="219" y="320"/>
                          </a:cxn>
                          <a:cxn ang="0">
                            <a:pos x="219" y="320"/>
                          </a:cxn>
                          <a:cxn ang="0">
                            <a:pos x="0" y="300"/>
                          </a:cxn>
                          <a:cxn ang="0">
                            <a:pos x="0" y="300"/>
                          </a:cxn>
                          <a:cxn ang="0">
                            <a:pos x="39" y="0"/>
                          </a:cxn>
                          <a:cxn ang="0">
                            <a:pos x="39" y="0"/>
                          </a:cxn>
                        </a:cxnLst>
                        <a:rect l="0" t="0" r="r" b="b"/>
                        <a:pathLst>
                          <a:path w="239" h="320">
                            <a:moveTo>
                              <a:pt x="39" y="0"/>
                            </a:moveTo>
                            <a:lnTo>
                              <a:pt x="39" y="0"/>
                            </a:lnTo>
                            <a:lnTo>
                              <a:pt x="239" y="80"/>
                            </a:lnTo>
                            <a:lnTo>
                              <a:pt x="239" y="80"/>
                            </a:lnTo>
                            <a:lnTo>
                              <a:pt x="219" y="320"/>
                            </a:lnTo>
                            <a:lnTo>
                              <a:pt x="219" y="320"/>
                            </a:lnTo>
                            <a:lnTo>
                              <a:pt x="0" y="300"/>
                            </a:lnTo>
                            <a:lnTo>
                              <a:pt x="0" y="300"/>
                            </a:lnTo>
                            <a:lnTo>
                              <a:pt x="39" y="0"/>
                            </a:lnTo>
                            <a:lnTo>
                              <a:pt x="39"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53" name="Group 173"/>
                    <p:cNvGrpSpPr>
                      <a:grpSpLocks/>
                    </p:cNvGrpSpPr>
                    <p:nvPr/>
                  </p:nvGrpSpPr>
                  <p:grpSpPr bwMode="auto">
                    <a:xfrm>
                      <a:off x="10362" y="6318"/>
                      <a:ext cx="220" cy="260"/>
                      <a:chOff x="10362" y="6318"/>
                      <a:chExt cx="220" cy="260"/>
                    </a:xfrm>
                  </p:grpSpPr>
                  <p:sp>
                    <p:nvSpPr>
                      <p:cNvPr id="660654" name="Freeform 174"/>
                      <p:cNvSpPr>
                        <a:spLocks/>
                      </p:cNvSpPr>
                      <p:nvPr/>
                    </p:nvSpPr>
                    <p:spPr bwMode="auto">
                      <a:xfrm>
                        <a:off x="10362" y="6318"/>
                        <a:ext cx="200" cy="240"/>
                      </a:xfrm>
                      <a:custGeom>
                        <a:avLst/>
                        <a:gdLst/>
                        <a:ahLst/>
                        <a:cxnLst>
                          <a:cxn ang="0">
                            <a:pos x="200" y="20"/>
                          </a:cxn>
                          <a:cxn ang="0">
                            <a:pos x="180" y="240"/>
                          </a:cxn>
                          <a:cxn ang="0">
                            <a:pos x="0" y="220"/>
                          </a:cxn>
                          <a:cxn ang="0">
                            <a:pos x="40" y="0"/>
                          </a:cxn>
                          <a:cxn ang="0">
                            <a:pos x="200" y="20"/>
                          </a:cxn>
                        </a:cxnLst>
                        <a:rect l="0" t="0" r="r" b="b"/>
                        <a:pathLst>
                          <a:path w="200" h="240">
                            <a:moveTo>
                              <a:pt x="200" y="20"/>
                            </a:moveTo>
                            <a:lnTo>
                              <a:pt x="180" y="240"/>
                            </a:lnTo>
                            <a:lnTo>
                              <a:pt x="0" y="220"/>
                            </a:lnTo>
                            <a:lnTo>
                              <a:pt x="40" y="0"/>
                            </a:lnTo>
                            <a:lnTo>
                              <a:pt x="200" y="20"/>
                            </a:lnTo>
                            <a:close/>
                          </a:path>
                        </a:pathLst>
                      </a:custGeom>
                      <a:solidFill>
                        <a:srgbClr val="00CCCC"/>
                      </a:solidFill>
                      <a:ln w="12700">
                        <a:solidFill>
                          <a:srgbClr val="000000"/>
                        </a:solidFill>
                        <a:prstDash val="solid"/>
                        <a:round/>
                        <a:headEnd/>
                        <a:tailEnd/>
                      </a:ln>
                    </p:spPr>
                    <p:txBody>
                      <a:bodyPr>
                        <a:prstTxWarp prst="textNoShape">
                          <a:avLst/>
                        </a:prstTxWarp>
                      </a:bodyPr>
                      <a:lstStyle/>
                      <a:p>
                        <a:endParaRPr lang="en-US"/>
                      </a:p>
                    </p:txBody>
                  </p:sp>
                  <p:sp>
                    <p:nvSpPr>
                      <p:cNvPr id="660655" name="Freeform 175"/>
                      <p:cNvSpPr>
                        <a:spLocks/>
                      </p:cNvSpPr>
                      <p:nvPr/>
                    </p:nvSpPr>
                    <p:spPr bwMode="auto">
                      <a:xfrm>
                        <a:off x="10382" y="6338"/>
                        <a:ext cx="200" cy="240"/>
                      </a:xfrm>
                      <a:custGeom>
                        <a:avLst/>
                        <a:gdLst/>
                        <a:ahLst/>
                        <a:cxnLst>
                          <a:cxn ang="0">
                            <a:pos x="200" y="20"/>
                          </a:cxn>
                          <a:cxn ang="0">
                            <a:pos x="200" y="20"/>
                          </a:cxn>
                          <a:cxn ang="0">
                            <a:pos x="180" y="240"/>
                          </a:cxn>
                          <a:cxn ang="0">
                            <a:pos x="180" y="240"/>
                          </a:cxn>
                          <a:cxn ang="0">
                            <a:pos x="0" y="220"/>
                          </a:cxn>
                          <a:cxn ang="0">
                            <a:pos x="0" y="220"/>
                          </a:cxn>
                          <a:cxn ang="0">
                            <a:pos x="40" y="0"/>
                          </a:cxn>
                          <a:cxn ang="0">
                            <a:pos x="40" y="0"/>
                          </a:cxn>
                          <a:cxn ang="0">
                            <a:pos x="200" y="20"/>
                          </a:cxn>
                          <a:cxn ang="0">
                            <a:pos x="200" y="20"/>
                          </a:cxn>
                        </a:cxnLst>
                        <a:rect l="0" t="0" r="r" b="b"/>
                        <a:pathLst>
                          <a:path w="200" h="240">
                            <a:moveTo>
                              <a:pt x="200" y="20"/>
                            </a:moveTo>
                            <a:lnTo>
                              <a:pt x="200" y="20"/>
                            </a:lnTo>
                            <a:lnTo>
                              <a:pt x="180" y="240"/>
                            </a:lnTo>
                            <a:lnTo>
                              <a:pt x="180" y="240"/>
                            </a:lnTo>
                            <a:lnTo>
                              <a:pt x="0" y="220"/>
                            </a:lnTo>
                            <a:lnTo>
                              <a:pt x="0" y="220"/>
                            </a:lnTo>
                            <a:lnTo>
                              <a:pt x="40" y="0"/>
                            </a:lnTo>
                            <a:lnTo>
                              <a:pt x="40" y="0"/>
                            </a:lnTo>
                            <a:lnTo>
                              <a:pt x="200" y="20"/>
                            </a:lnTo>
                            <a:lnTo>
                              <a:pt x="20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grpSp>
              <p:nvGrpSpPr>
                <p:cNvPr id="660656" name="Group 176"/>
                <p:cNvGrpSpPr>
                  <a:grpSpLocks/>
                </p:cNvGrpSpPr>
                <p:nvPr/>
              </p:nvGrpSpPr>
              <p:grpSpPr bwMode="auto">
                <a:xfrm>
                  <a:off x="10282" y="6598"/>
                  <a:ext cx="220" cy="179"/>
                  <a:chOff x="10282" y="6598"/>
                  <a:chExt cx="220" cy="179"/>
                </a:xfrm>
              </p:grpSpPr>
              <p:grpSp>
                <p:nvGrpSpPr>
                  <p:cNvPr id="660657" name="Group 177"/>
                  <p:cNvGrpSpPr>
                    <a:grpSpLocks/>
                  </p:cNvGrpSpPr>
                  <p:nvPr/>
                </p:nvGrpSpPr>
                <p:grpSpPr bwMode="auto">
                  <a:xfrm>
                    <a:off x="10282" y="6598"/>
                    <a:ext cx="220" cy="179"/>
                    <a:chOff x="10282" y="6598"/>
                    <a:chExt cx="220" cy="179"/>
                  </a:xfrm>
                </p:grpSpPr>
                <p:sp>
                  <p:nvSpPr>
                    <p:cNvPr id="660658" name="Freeform 178"/>
                    <p:cNvSpPr>
                      <a:spLocks/>
                    </p:cNvSpPr>
                    <p:nvPr/>
                  </p:nvSpPr>
                  <p:spPr bwMode="auto">
                    <a:xfrm>
                      <a:off x="10282" y="6598"/>
                      <a:ext cx="200" cy="159"/>
                    </a:xfrm>
                    <a:custGeom>
                      <a:avLst/>
                      <a:gdLst/>
                      <a:ahLst/>
                      <a:cxnLst>
                        <a:cxn ang="0">
                          <a:pos x="0" y="0"/>
                        </a:cxn>
                        <a:cxn ang="0">
                          <a:pos x="200" y="60"/>
                        </a:cxn>
                        <a:cxn ang="0">
                          <a:pos x="200" y="159"/>
                        </a:cxn>
                        <a:cxn ang="0">
                          <a:pos x="0" y="79"/>
                        </a:cxn>
                        <a:cxn ang="0">
                          <a:pos x="0" y="0"/>
                        </a:cxn>
                      </a:cxnLst>
                      <a:rect l="0" t="0" r="r" b="b"/>
                      <a:pathLst>
                        <a:path w="200" h="159">
                          <a:moveTo>
                            <a:pt x="0" y="0"/>
                          </a:moveTo>
                          <a:lnTo>
                            <a:pt x="200" y="60"/>
                          </a:lnTo>
                          <a:lnTo>
                            <a:pt x="200" y="159"/>
                          </a:lnTo>
                          <a:lnTo>
                            <a:pt x="0" y="79"/>
                          </a:lnTo>
                          <a:lnTo>
                            <a:pt x="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659" name="Freeform 179"/>
                    <p:cNvSpPr>
                      <a:spLocks/>
                    </p:cNvSpPr>
                    <p:nvPr/>
                  </p:nvSpPr>
                  <p:spPr bwMode="auto">
                    <a:xfrm>
                      <a:off x="10302" y="6618"/>
                      <a:ext cx="200" cy="159"/>
                    </a:xfrm>
                    <a:custGeom>
                      <a:avLst/>
                      <a:gdLst/>
                      <a:ahLst/>
                      <a:cxnLst>
                        <a:cxn ang="0">
                          <a:pos x="0" y="0"/>
                        </a:cxn>
                        <a:cxn ang="0">
                          <a:pos x="0" y="0"/>
                        </a:cxn>
                        <a:cxn ang="0">
                          <a:pos x="200" y="59"/>
                        </a:cxn>
                        <a:cxn ang="0">
                          <a:pos x="200" y="59"/>
                        </a:cxn>
                        <a:cxn ang="0">
                          <a:pos x="200" y="159"/>
                        </a:cxn>
                        <a:cxn ang="0">
                          <a:pos x="200" y="159"/>
                        </a:cxn>
                        <a:cxn ang="0">
                          <a:pos x="0" y="79"/>
                        </a:cxn>
                        <a:cxn ang="0">
                          <a:pos x="0" y="79"/>
                        </a:cxn>
                        <a:cxn ang="0">
                          <a:pos x="0" y="0"/>
                        </a:cxn>
                        <a:cxn ang="0">
                          <a:pos x="0" y="0"/>
                        </a:cxn>
                      </a:cxnLst>
                      <a:rect l="0" t="0" r="r" b="b"/>
                      <a:pathLst>
                        <a:path w="200" h="159">
                          <a:moveTo>
                            <a:pt x="0" y="0"/>
                          </a:moveTo>
                          <a:lnTo>
                            <a:pt x="0" y="0"/>
                          </a:lnTo>
                          <a:lnTo>
                            <a:pt x="200" y="59"/>
                          </a:lnTo>
                          <a:lnTo>
                            <a:pt x="200" y="59"/>
                          </a:lnTo>
                          <a:lnTo>
                            <a:pt x="200" y="159"/>
                          </a:lnTo>
                          <a:lnTo>
                            <a:pt x="200" y="159"/>
                          </a:lnTo>
                          <a:lnTo>
                            <a:pt x="0" y="79"/>
                          </a:lnTo>
                          <a:lnTo>
                            <a:pt x="0" y="79"/>
                          </a:lnTo>
                          <a:lnTo>
                            <a:pt x="0" y="0"/>
                          </a:lnTo>
                          <a:lnTo>
                            <a:pt x="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660" name="Line 180"/>
                  <p:cNvSpPr>
                    <a:spLocks noChangeShapeType="1"/>
                  </p:cNvSpPr>
                  <p:nvPr/>
                </p:nvSpPr>
                <p:spPr bwMode="auto">
                  <a:xfrm>
                    <a:off x="10302" y="6638"/>
                    <a:ext cx="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661" name="Line 181"/>
                  <p:cNvSpPr>
                    <a:spLocks noChangeShapeType="1"/>
                  </p:cNvSpPr>
                  <p:nvPr/>
                </p:nvSpPr>
                <p:spPr bwMode="auto">
                  <a:xfrm>
                    <a:off x="10382" y="6658"/>
                    <a:ext cx="80" cy="1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662" name="Line 182"/>
                  <p:cNvSpPr>
                    <a:spLocks noChangeShapeType="1"/>
                  </p:cNvSpPr>
                  <p:nvPr/>
                </p:nvSpPr>
                <p:spPr bwMode="auto">
                  <a:xfrm>
                    <a:off x="10362" y="661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663" name="Line 183"/>
                  <p:cNvSpPr>
                    <a:spLocks noChangeShapeType="1"/>
                  </p:cNvSpPr>
                  <p:nvPr/>
                </p:nvSpPr>
                <p:spPr bwMode="auto">
                  <a:xfrm>
                    <a:off x="10462" y="663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664" name="Line 184"/>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665" name="Line 185"/>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grpSp>
          </p:grpSp>
          <p:grpSp>
            <p:nvGrpSpPr>
              <p:cNvPr id="660666" name="Group 186"/>
              <p:cNvGrpSpPr>
                <a:grpSpLocks/>
              </p:cNvGrpSpPr>
              <p:nvPr/>
            </p:nvGrpSpPr>
            <p:grpSpPr bwMode="auto">
              <a:xfrm>
                <a:off x="10083" y="6618"/>
                <a:ext cx="499" cy="259"/>
                <a:chOff x="10083" y="6618"/>
                <a:chExt cx="499" cy="259"/>
              </a:xfrm>
            </p:grpSpPr>
            <p:grpSp>
              <p:nvGrpSpPr>
                <p:cNvPr id="660667" name="Group 187"/>
                <p:cNvGrpSpPr>
                  <a:grpSpLocks/>
                </p:cNvGrpSpPr>
                <p:nvPr/>
              </p:nvGrpSpPr>
              <p:grpSpPr bwMode="auto">
                <a:xfrm>
                  <a:off x="10442" y="6737"/>
                  <a:ext cx="100" cy="80"/>
                  <a:chOff x="10442" y="6737"/>
                  <a:chExt cx="100" cy="80"/>
                </a:xfrm>
              </p:grpSpPr>
              <p:grpSp>
                <p:nvGrpSpPr>
                  <p:cNvPr id="660668" name="Group 188"/>
                  <p:cNvGrpSpPr>
                    <a:grpSpLocks/>
                  </p:cNvGrpSpPr>
                  <p:nvPr/>
                </p:nvGrpSpPr>
                <p:grpSpPr bwMode="auto">
                  <a:xfrm>
                    <a:off x="10502" y="6737"/>
                    <a:ext cx="40" cy="80"/>
                    <a:chOff x="10502" y="6737"/>
                    <a:chExt cx="40" cy="80"/>
                  </a:xfrm>
                </p:grpSpPr>
                <p:sp>
                  <p:nvSpPr>
                    <p:cNvPr id="660669" name="Freeform 189"/>
                    <p:cNvSpPr>
                      <a:spLocks/>
                    </p:cNvSpPr>
                    <p:nvPr/>
                  </p:nvSpPr>
                  <p:spPr bwMode="auto">
                    <a:xfrm>
                      <a:off x="10502" y="6737"/>
                      <a:ext cx="20" cy="60"/>
                    </a:xfrm>
                    <a:custGeom>
                      <a:avLst/>
                      <a:gdLst/>
                      <a:ahLst/>
                      <a:cxnLst>
                        <a:cxn ang="0">
                          <a:pos x="20" y="0"/>
                        </a:cxn>
                        <a:cxn ang="0">
                          <a:pos x="20" y="60"/>
                        </a:cxn>
                        <a:cxn ang="0">
                          <a:pos x="0" y="0"/>
                        </a:cxn>
                        <a:cxn ang="0">
                          <a:pos x="20" y="0"/>
                        </a:cxn>
                      </a:cxnLst>
                      <a:rect l="0" t="0" r="r" b="b"/>
                      <a:pathLst>
                        <a:path w="20" h="60">
                          <a:moveTo>
                            <a:pt x="20" y="0"/>
                          </a:moveTo>
                          <a:lnTo>
                            <a:pt x="20" y="60"/>
                          </a:lnTo>
                          <a:lnTo>
                            <a:pt x="0" y="0"/>
                          </a:lnTo>
                          <a:lnTo>
                            <a:pt x="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670" name="Freeform 190"/>
                    <p:cNvSpPr>
                      <a:spLocks/>
                    </p:cNvSpPr>
                    <p:nvPr/>
                  </p:nvSpPr>
                  <p:spPr bwMode="auto">
                    <a:xfrm>
                      <a:off x="10522" y="6757"/>
                      <a:ext cx="20" cy="60"/>
                    </a:xfrm>
                    <a:custGeom>
                      <a:avLst/>
                      <a:gdLst/>
                      <a:ahLst/>
                      <a:cxnLst>
                        <a:cxn ang="0">
                          <a:pos x="20" y="0"/>
                        </a:cxn>
                        <a:cxn ang="0">
                          <a:pos x="20" y="0"/>
                        </a:cxn>
                        <a:cxn ang="0">
                          <a:pos x="20" y="60"/>
                        </a:cxn>
                        <a:cxn ang="0">
                          <a:pos x="20" y="60"/>
                        </a:cxn>
                        <a:cxn ang="0">
                          <a:pos x="0" y="0"/>
                        </a:cxn>
                        <a:cxn ang="0">
                          <a:pos x="0" y="0"/>
                        </a:cxn>
                        <a:cxn ang="0">
                          <a:pos x="20" y="0"/>
                        </a:cxn>
                        <a:cxn ang="0">
                          <a:pos x="20" y="0"/>
                        </a:cxn>
                      </a:cxnLst>
                      <a:rect l="0" t="0" r="r" b="b"/>
                      <a:pathLst>
                        <a:path w="20" h="60">
                          <a:moveTo>
                            <a:pt x="20" y="0"/>
                          </a:moveTo>
                          <a:lnTo>
                            <a:pt x="20" y="0"/>
                          </a:lnTo>
                          <a:lnTo>
                            <a:pt x="20" y="60"/>
                          </a:lnTo>
                          <a:lnTo>
                            <a:pt x="20" y="60"/>
                          </a:lnTo>
                          <a:lnTo>
                            <a:pt x="0" y="0"/>
                          </a:lnTo>
                          <a:lnTo>
                            <a:pt x="0" y="0"/>
                          </a:lnTo>
                          <a:lnTo>
                            <a:pt x="20" y="0"/>
                          </a:lnTo>
                          <a:lnTo>
                            <a:pt x="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71" name="Group 191"/>
                  <p:cNvGrpSpPr>
                    <a:grpSpLocks/>
                  </p:cNvGrpSpPr>
                  <p:nvPr/>
                </p:nvGrpSpPr>
                <p:grpSpPr bwMode="auto">
                  <a:xfrm>
                    <a:off x="10442" y="6757"/>
                    <a:ext cx="100" cy="60"/>
                    <a:chOff x="10442" y="6757"/>
                    <a:chExt cx="100" cy="60"/>
                  </a:xfrm>
                </p:grpSpPr>
                <p:sp>
                  <p:nvSpPr>
                    <p:cNvPr id="660672" name="Freeform 192"/>
                    <p:cNvSpPr>
                      <a:spLocks/>
                    </p:cNvSpPr>
                    <p:nvPr/>
                  </p:nvSpPr>
                  <p:spPr bwMode="auto">
                    <a:xfrm>
                      <a:off x="10442" y="6757"/>
                      <a:ext cx="80" cy="40"/>
                    </a:xfrm>
                    <a:custGeom>
                      <a:avLst/>
                      <a:gdLst/>
                      <a:ahLst/>
                      <a:cxnLst>
                        <a:cxn ang="0">
                          <a:pos x="60" y="0"/>
                        </a:cxn>
                        <a:cxn ang="0">
                          <a:pos x="80" y="40"/>
                        </a:cxn>
                        <a:cxn ang="0">
                          <a:pos x="0" y="20"/>
                        </a:cxn>
                        <a:cxn ang="0">
                          <a:pos x="40" y="20"/>
                        </a:cxn>
                        <a:cxn ang="0">
                          <a:pos x="60" y="20"/>
                        </a:cxn>
                        <a:cxn ang="0">
                          <a:pos x="40" y="0"/>
                        </a:cxn>
                        <a:cxn ang="0">
                          <a:pos x="60" y="0"/>
                        </a:cxn>
                      </a:cxnLst>
                      <a:rect l="0" t="0" r="r" b="b"/>
                      <a:pathLst>
                        <a:path w="80" h="40">
                          <a:moveTo>
                            <a:pt x="60" y="0"/>
                          </a:moveTo>
                          <a:lnTo>
                            <a:pt x="80" y="40"/>
                          </a:lnTo>
                          <a:lnTo>
                            <a:pt x="0" y="20"/>
                          </a:lnTo>
                          <a:lnTo>
                            <a:pt x="40" y="20"/>
                          </a:lnTo>
                          <a:lnTo>
                            <a:pt x="60" y="20"/>
                          </a:lnTo>
                          <a:lnTo>
                            <a:pt x="40" y="0"/>
                          </a:lnTo>
                          <a:lnTo>
                            <a:pt x="6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673" name="Freeform 193"/>
                    <p:cNvSpPr>
                      <a:spLocks/>
                    </p:cNvSpPr>
                    <p:nvPr/>
                  </p:nvSpPr>
                  <p:spPr bwMode="auto">
                    <a:xfrm>
                      <a:off x="10462" y="6777"/>
                      <a:ext cx="80" cy="40"/>
                    </a:xfrm>
                    <a:custGeom>
                      <a:avLst/>
                      <a:gdLst/>
                      <a:ahLst/>
                      <a:cxnLst>
                        <a:cxn ang="0">
                          <a:pos x="60" y="0"/>
                        </a:cxn>
                        <a:cxn ang="0">
                          <a:pos x="60" y="0"/>
                        </a:cxn>
                        <a:cxn ang="0">
                          <a:pos x="80" y="40"/>
                        </a:cxn>
                        <a:cxn ang="0">
                          <a:pos x="80" y="40"/>
                        </a:cxn>
                        <a:cxn ang="0">
                          <a:pos x="0" y="20"/>
                        </a:cxn>
                        <a:cxn ang="0">
                          <a:pos x="0" y="20"/>
                        </a:cxn>
                        <a:cxn ang="0">
                          <a:pos x="40" y="20"/>
                        </a:cxn>
                        <a:cxn ang="0">
                          <a:pos x="40" y="20"/>
                        </a:cxn>
                        <a:cxn ang="0">
                          <a:pos x="60" y="20"/>
                        </a:cxn>
                        <a:cxn ang="0">
                          <a:pos x="60" y="20"/>
                        </a:cxn>
                        <a:cxn ang="0">
                          <a:pos x="40" y="0"/>
                        </a:cxn>
                        <a:cxn ang="0">
                          <a:pos x="40" y="0"/>
                        </a:cxn>
                        <a:cxn ang="0">
                          <a:pos x="60" y="0"/>
                        </a:cxn>
                        <a:cxn ang="0">
                          <a:pos x="60" y="0"/>
                        </a:cxn>
                      </a:cxnLst>
                      <a:rect l="0" t="0" r="r" b="b"/>
                      <a:pathLst>
                        <a:path w="80" h="40">
                          <a:moveTo>
                            <a:pt x="60" y="0"/>
                          </a:moveTo>
                          <a:lnTo>
                            <a:pt x="60" y="0"/>
                          </a:lnTo>
                          <a:lnTo>
                            <a:pt x="80" y="40"/>
                          </a:lnTo>
                          <a:lnTo>
                            <a:pt x="80" y="40"/>
                          </a:lnTo>
                          <a:lnTo>
                            <a:pt x="0" y="20"/>
                          </a:lnTo>
                          <a:lnTo>
                            <a:pt x="0" y="20"/>
                          </a:lnTo>
                          <a:lnTo>
                            <a:pt x="40" y="20"/>
                          </a:lnTo>
                          <a:lnTo>
                            <a:pt x="40" y="20"/>
                          </a:lnTo>
                          <a:lnTo>
                            <a:pt x="60" y="20"/>
                          </a:lnTo>
                          <a:lnTo>
                            <a:pt x="60" y="20"/>
                          </a:lnTo>
                          <a:lnTo>
                            <a:pt x="40" y="0"/>
                          </a:lnTo>
                          <a:lnTo>
                            <a:pt x="40" y="0"/>
                          </a:lnTo>
                          <a:lnTo>
                            <a:pt x="60" y="0"/>
                          </a:lnTo>
                          <a:lnTo>
                            <a:pt x="6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674" name="Group 194"/>
                <p:cNvGrpSpPr>
                  <a:grpSpLocks/>
                </p:cNvGrpSpPr>
                <p:nvPr/>
              </p:nvGrpSpPr>
              <p:grpSpPr bwMode="auto">
                <a:xfrm>
                  <a:off x="10083" y="6618"/>
                  <a:ext cx="499" cy="259"/>
                  <a:chOff x="10083" y="6618"/>
                  <a:chExt cx="499" cy="259"/>
                </a:xfrm>
              </p:grpSpPr>
              <p:grpSp>
                <p:nvGrpSpPr>
                  <p:cNvPr id="660675" name="Group 195"/>
                  <p:cNvGrpSpPr>
                    <a:grpSpLocks/>
                  </p:cNvGrpSpPr>
                  <p:nvPr/>
                </p:nvGrpSpPr>
                <p:grpSpPr bwMode="auto">
                  <a:xfrm>
                    <a:off x="10083" y="6618"/>
                    <a:ext cx="479" cy="219"/>
                    <a:chOff x="10083" y="6618"/>
                    <a:chExt cx="479" cy="219"/>
                  </a:xfrm>
                </p:grpSpPr>
                <p:sp>
                  <p:nvSpPr>
                    <p:cNvPr id="660676" name="Freeform 196"/>
                    <p:cNvSpPr>
                      <a:spLocks/>
                    </p:cNvSpPr>
                    <p:nvPr/>
                  </p:nvSpPr>
                  <p:spPr bwMode="auto">
                    <a:xfrm>
                      <a:off x="10083" y="6618"/>
                      <a:ext cx="459" cy="199"/>
                    </a:xfrm>
                    <a:custGeom>
                      <a:avLst/>
                      <a:gdLst/>
                      <a:ahLst/>
                      <a:cxnLst>
                        <a:cxn ang="0">
                          <a:pos x="459" y="79"/>
                        </a:cxn>
                        <a:cxn ang="0">
                          <a:pos x="239" y="199"/>
                        </a:cxn>
                        <a:cxn ang="0">
                          <a:pos x="0" y="79"/>
                        </a:cxn>
                        <a:cxn ang="0">
                          <a:pos x="179" y="0"/>
                        </a:cxn>
                        <a:cxn ang="0">
                          <a:pos x="459" y="79"/>
                        </a:cxn>
                      </a:cxnLst>
                      <a:rect l="0" t="0" r="r" b="b"/>
                      <a:pathLst>
                        <a:path w="459" h="199">
                          <a:moveTo>
                            <a:pt x="459" y="79"/>
                          </a:moveTo>
                          <a:lnTo>
                            <a:pt x="239" y="199"/>
                          </a:lnTo>
                          <a:lnTo>
                            <a:pt x="0" y="79"/>
                          </a:lnTo>
                          <a:lnTo>
                            <a:pt x="179" y="0"/>
                          </a:lnTo>
                          <a:lnTo>
                            <a:pt x="459" y="79"/>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677" name="Freeform 197"/>
                    <p:cNvSpPr>
                      <a:spLocks/>
                    </p:cNvSpPr>
                    <p:nvPr/>
                  </p:nvSpPr>
                  <p:spPr bwMode="auto">
                    <a:xfrm>
                      <a:off x="10102" y="6638"/>
                      <a:ext cx="460" cy="199"/>
                    </a:xfrm>
                    <a:custGeom>
                      <a:avLst/>
                      <a:gdLst/>
                      <a:ahLst/>
                      <a:cxnLst>
                        <a:cxn ang="0">
                          <a:pos x="460" y="79"/>
                        </a:cxn>
                        <a:cxn ang="0">
                          <a:pos x="460" y="79"/>
                        </a:cxn>
                        <a:cxn ang="0">
                          <a:pos x="240" y="199"/>
                        </a:cxn>
                        <a:cxn ang="0">
                          <a:pos x="240" y="199"/>
                        </a:cxn>
                        <a:cxn ang="0">
                          <a:pos x="0" y="79"/>
                        </a:cxn>
                        <a:cxn ang="0">
                          <a:pos x="0" y="79"/>
                        </a:cxn>
                        <a:cxn ang="0">
                          <a:pos x="180" y="0"/>
                        </a:cxn>
                        <a:cxn ang="0">
                          <a:pos x="180" y="0"/>
                        </a:cxn>
                        <a:cxn ang="0">
                          <a:pos x="460" y="79"/>
                        </a:cxn>
                        <a:cxn ang="0">
                          <a:pos x="460" y="79"/>
                        </a:cxn>
                      </a:cxnLst>
                      <a:rect l="0" t="0" r="r" b="b"/>
                      <a:pathLst>
                        <a:path w="460" h="199">
                          <a:moveTo>
                            <a:pt x="460" y="79"/>
                          </a:moveTo>
                          <a:lnTo>
                            <a:pt x="460" y="79"/>
                          </a:lnTo>
                          <a:lnTo>
                            <a:pt x="240" y="199"/>
                          </a:lnTo>
                          <a:lnTo>
                            <a:pt x="240" y="199"/>
                          </a:lnTo>
                          <a:lnTo>
                            <a:pt x="0" y="79"/>
                          </a:lnTo>
                          <a:lnTo>
                            <a:pt x="0" y="79"/>
                          </a:lnTo>
                          <a:lnTo>
                            <a:pt x="180" y="0"/>
                          </a:lnTo>
                          <a:lnTo>
                            <a:pt x="180" y="0"/>
                          </a:lnTo>
                          <a:lnTo>
                            <a:pt x="460" y="79"/>
                          </a:lnTo>
                          <a:lnTo>
                            <a:pt x="460"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78" name="Group 198"/>
                  <p:cNvGrpSpPr>
                    <a:grpSpLocks/>
                  </p:cNvGrpSpPr>
                  <p:nvPr/>
                </p:nvGrpSpPr>
                <p:grpSpPr bwMode="auto">
                  <a:xfrm>
                    <a:off x="10322" y="6697"/>
                    <a:ext cx="260" cy="180"/>
                    <a:chOff x="10322" y="6697"/>
                    <a:chExt cx="260" cy="180"/>
                  </a:xfrm>
                </p:grpSpPr>
                <p:sp>
                  <p:nvSpPr>
                    <p:cNvPr id="660679" name="Freeform 199"/>
                    <p:cNvSpPr>
                      <a:spLocks/>
                    </p:cNvSpPr>
                    <p:nvPr/>
                  </p:nvSpPr>
                  <p:spPr bwMode="auto">
                    <a:xfrm>
                      <a:off x="10322" y="6697"/>
                      <a:ext cx="240" cy="160"/>
                    </a:xfrm>
                    <a:custGeom>
                      <a:avLst/>
                      <a:gdLst/>
                      <a:ahLst/>
                      <a:cxnLst>
                        <a:cxn ang="0">
                          <a:pos x="220" y="0"/>
                        </a:cxn>
                        <a:cxn ang="0">
                          <a:pos x="0" y="140"/>
                        </a:cxn>
                        <a:cxn ang="0">
                          <a:pos x="20" y="160"/>
                        </a:cxn>
                        <a:cxn ang="0">
                          <a:pos x="240" y="20"/>
                        </a:cxn>
                        <a:cxn ang="0">
                          <a:pos x="220" y="0"/>
                        </a:cxn>
                      </a:cxnLst>
                      <a:rect l="0" t="0" r="r" b="b"/>
                      <a:pathLst>
                        <a:path w="240" h="160">
                          <a:moveTo>
                            <a:pt x="220" y="0"/>
                          </a:moveTo>
                          <a:lnTo>
                            <a:pt x="0" y="140"/>
                          </a:lnTo>
                          <a:lnTo>
                            <a:pt x="20" y="160"/>
                          </a:lnTo>
                          <a:lnTo>
                            <a:pt x="240" y="20"/>
                          </a:lnTo>
                          <a:lnTo>
                            <a:pt x="2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680" name="Freeform 200"/>
                    <p:cNvSpPr>
                      <a:spLocks/>
                    </p:cNvSpPr>
                    <p:nvPr/>
                  </p:nvSpPr>
                  <p:spPr bwMode="auto">
                    <a:xfrm>
                      <a:off x="10342" y="6717"/>
                      <a:ext cx="240" cy="160"/>
                    </a:xfrm>
                    <a:custGeom>
                      <a:avLst/>
                      <a:gdLst/>
                      <a:ahLst/>
                      <a:cxnLst>
                        <a:cxn ang="0">
                          <a:pos x="220" y="0"/>
                        </a:cxn>
                        <a:cxn ang="0">
                          <a:pos x="220" y="0"/>
                        </a:cxn>
                        <a:cxn ang="0">
                          <a:pos x="0" y="140"/>
                        </a:cxn>
                        <a:cxn ang="0">
                          <a:pos x="0" y="140"/>
                        </a:cxn>
                        <a:cxn ang="0">
                          <a:pos x="20" y="160"/>
                        </a:cxn>
                        <a:cxn ang="0">
                          <a:pos x="20" y="160"/>
                        </a:cxn>
                        <a:cxn ang="0">
                          <a:pos x="240" y="20"/>
                        </a:cxn>
                        <a:cxn ang="0">
                          <a:pos x="240" y="20"/>
                        </a:cxn>
                        <a:cxn ang="0">
                          <a:pos x="220" y="0"/>
                        </a:cxn>
                        <a:cxn ang="0">
                          <a:pos x="220" y="0"/>
                        </a:cxn>
                      </a:cxnLst>
                      <a:rect l="0" t="0" r="r" b="b"/>
                      <a:pathLst>
                        <a:path w="240" h="160">
                          <a:moveTo>
                            <a:pt x="220" y="0"/>
                          </a:moveTo>
                          <a:lnTo>
                            <a:pt x="220" y="0"/>
                          </a:lnTo>
                          <a:lnTo>
                            <a:pt x="0" y="140"/>
                          </a:lnTo>
                          <a:lnTo>
                            <a:pt x="0" y="140"/>
                          </a:lnTo>
                          <a:lnTo>
                            <a:pt x="20" y="160"/>
                          </a:lnTo>
                          <a:lnTo>
                            <a:pt x="20" y="160"/>
                          </a:lnTo>
                          <a:lnTo>
                            <a:pt x="240" y="20"/>
                          </a:lnTo>
                          <a:lnTo>
                            <a:pt x="240" y="20"/>
                          </a:lnTo>
                          <a:lnTo>
                            <a:pt x="220" y="0"/>
                          </a:lnTo>
                          <a:lnTo>
                            <a:pt x="2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681" name="Group 201"/>
                  <p:cNvGrpSpPr>
                    <a:grpSpLocks/>
                  </p:cNvGrpSpPr>
                  <p:nvPr/>
                </p:nvGrpSpPr>
                <p:grpSpPr bwMode="auto">
                  <a:xfrm>
                    <a:off x="10083" y="6697"/>
                    <a:ext cx="279" cy="180"/>
                    <a:chOff x="10083" y="6697"/>
                    <a:chExt cx="279" cy="180"/>
                  </a:xfrm>
                </p:grpSpPr>
                <p:sp>
                  <p:nvSpPr>
                    <p:cNvPr id="660682" name="Freeform 202"/>
                    <p:cNvSpPr>
                      <a:spLocks/>
                    </p:cNvSpPr>
                    <p:nvPr/>
                  </p:nvSpPr>
                  <p:spPr bwMode="auto">
                    <a:xfrm>
                      <a:off x="10083" y="6697"/>
                      <a:ext cx="259" cy="160"/>
                    </a:xfrm>
                    <a:custGeom>
                      <a:avLst/>
                      <a:gdLst/>
                      <a:ahLst/>
                      <a:cxnLst>
                        <a:cxn ang="0">
                          <a:pos x="259" y="160"/>
                        </a:cxn>
                        <a:cxn ang="0">
                          <a:pos x="239" y="140"/>
                        </a:cxn>
                        <a:cxn ang="0">
                          <a:pos x="0" y="0"/>
                        </a:cxn>
                        <a:cxn ang="0">
                          <a:pos x="0" y="20"/>
                        </a:cxn>
                        <a:cxn ang="0">
                          <a:pos x="259" y="160"/>
                        </a:cxn>
                      </a:cxnLst>
                      <a:rect l="0" t="0" r="r" b="b"/>
                      <a:pathLst>
                        <a:path w="259" h="160">
                          <a:moveTo>
                            <a:pt x="259" y="160"/>
                          </a:moveTo>
                          <a:lnTo>
                            <a:pt x="239" y="140"/>
                          </a:lnTo>
                          <a:lnTo>
                            <a:pt x="0" y="0"/>
                          </a:lnTo>
                          <a:lnTo>
                            <a:pt x="0" y="20"/>
                          </a:lnTo>
                          <a:lnTo>
                            <a:pt x="259" y="16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683" name="Freeform 203"/>
                    <p:cNvSpPr>
                      <a:spLocks/>
                    </p:cNvSpPr>
                    <p:nvPr/>
                  </p:nvSpPr>
                  <p:spPr bwMode="auto">
                    <a:xfrm>
                      <a:off x="10102" y="6717"/>
                      <a:ext cx="260" cy="160"/>
                    </a:xfrm>
                    <a:custGeom>
                      <a:avLst/>
                      <a:gdLst/>
                      <a:ahLst/>
                      <a:cxnLst>
                        <a:cxn ang="0">
                          <a:pos x="260" y="160"/>
                        </a:cxn>
                        <a:cxn ang="0">
                          <a:pos x="260" y="160"/>
                        </a:cxn>
                        <a:cxn ang="0">
                          <a:pos x="240" y="140"/>
                        </a:cxn>
                        <a:cxn ang="0">
                          <a:pos x="240" y="140"/>
                        </a:cxn>
                        <a:cxn ang="0">
                          <a:pos x="0" y="0"/>
                        </a:cxn>
                        <a:cxn ang="0">
                          <a:pos x="0" y="0"/>
                        </a:cxn>
                        <a:cxn ang="0">
                          <a:pos x="0" y="20"/>
                        </a:cxn>
                        <a:cxn ang="0">
                          <a:pos x="0" y="20"/>
                        </a:cxn>
                        <a:cxn ang="0">
                          <a:pos x="260" y="160"/>
                        </a:cxn>
                        <a:cxn ang="0">
                          <a:pos x="260" y="160"/>
                        </a:cxn>
                      </a:cxnLst>
                      <a:rect l="0" t="0" r="r" b="b"/>
                      <a:pathLst>
                        <a:path w="260" h="160">
                          <a:moveTo>
                            <a:pt x="260" y="160"/>
                          </a:moveTo>
                          <a:lnTo>
                            <a:pt x="260" y="160"/>
                          </a:lnTo>
                          <a:lnTo>
                            <a:pt x="240" y="140"/>
                          </a:lnTo>
                          <a:lnTo>
                            <a:pt x="240" y="140"/>
                          </a:lnTo>
                          <a:lnTo>
                            <a:pt x="0" y="0"/>
                          </a:lnTo>
                          <a:lnTo>
                            <a:pt x="0" y="0"/>
                          </a:lnTo>
                          <a:lnTo>
                            <a:pt x="0" y="20"/>
                          </a:lnTo>
                          <a:lnTo>
                            <a:pt x="0" y="20"/>
                          </a:lnTo>
                          <a:lnTo>
                            <a:pt x="260" y="160"/>
                          </a:lnTo>
                          <a:lnTo>
                            <a:pt x="260" y="1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684" name="Freeform 204"/>
                  <p:cNvSpPr>
                    <a:spLocks/>
                  </p:cNvSpPr>
                  <p:nvPr/>
                </p:nvSpPr>
                <p:spPr bwMode="auto">
                  <a:xfrm>
                    <a:off x="10262" y="6737"/>
                    <a:ext cx="200" cy="100"/>
                  </a:xfrm>
                  <a:custGeom>
                    <a:avLst/>
                    <a:gdLst/>
                    <a:ahLst/>
                    <a:cxnLst>
                      <a:cxn ang="0">
                        <a:pos x="200" y="20"/>
                      </a:cxn>
                      <a:cxn ang="0">
                        <a:pos x="140" y="0"/>
                      </a:cxn>
                      <a:cxn ang="0">
                        <a:pos x="0" y="60"/>
                      </a:cxn>
                      <a:cxn ang="0">
                        <a:pos x="80" y="100"/>
                      </a:cxn>
                      <a:cxn ang="0">
                        <a:pos x="200" y="20"/>
                      </a:cxn>
                    </a:cxnLst>
                    <a:rect l="0" t="0" r="r" b="b"/>
                    <a:pathLst>
                      <a:path w="200" h="100">
                        <a:moveTo>
                          <a:pt x="200" y="20"/>
                        </a:moveTo>
                        <a:lnTo>
                          <a:pt x="140" y="0"/>
                        </a:lnTo>
                        <a:lnTo>
                          <a:pt x="0" y="60"/>
                        </a:lnTo>
                        <a:lnTo>
                          <a:pt x="80" y="100"/>
                        </a:lnTo>
                        <a:lnTo>
                          <a:pt x="200" y="20"/>
                        </a:lnTo>
                        <a:close/>
                      </a:path>
                    </a:pathLst>
                  </a:custGeom>
                  <a:solidFill>
                    <a:srgbClr val="A6A6A6"/>
                  </a:solidFill>
                  <a:ln w="9525">
                    <a:noFill/>
                    <a:round/>
                    <a:headEnd/>
                    <a:tailEnd/>
                  </a:ln>
                </p:spPr>
                <p:txBody>
                  <a:bodyPr>
                    <a:prstTxWarp prst="textNoShape">
                      <a:avLst/>
                    </a:prstTxWarp>
                  </a:bodyPr>
                  <a:lstStyle/>
                  <a:p>
                    <a:endParaRPr lang="en-US"/>
                  </a:p>
                </p:txBody>
              </p:sp>
              <p:sp>
                <p:nvSpPr>
                  <p:cNvPr id="660685" name="Freeform 205"/>
                  <p:cNvSpPr>
                    <a:spLocks/>
                  </p:cNvSpPr>
                  <p:nvPr/>
                </p:nvSpPr>
                <p:spPr bwMode="auto">
                  <a:xfrm>
                    <a:off x="10102" y="6658"/>
                    <a:ext cx="280" cy="139"/>
                  </a:xfrm>
                  <a:custGeom>
                    <a:avLst/>
                    <a:gdLst/>
                    <a:ahLst/>
                    <a:cxnLst>
                      <a:cxn ang="0">
                        <a:pos x="280" y="59"/>
                      </a:cxn>
                      <a:cxn ang="0">
                        <a:pos x="160" y="139"/>
                      </a:cxn>
                      <a:cxn ang="0">
                        <a:pos x="0" y="59"/>
                      </a:cxn>
                      <a:cxn ang="0">
                        <a:pos x="120" y="0"/>
                      </a:cxn>
                      <a:cxn ang="0">
                        <a:pos x="280" y="59"/>
                      </a:cxn>
                    </a:cxnLst>
                    <a:rect l="0" t="0" r="r" b="b"/>
                    <a:pathLst>
                      <a:path w="280" h="139">
                        <a:moveTo>
                          <a:pt x="280" y="59"/>
                        </a:moveTo>
                        <a:lnTo>
                          <a:pt x="160" y="139"/>
                        </a:lnTo>
                        <a:lnTo>
                          <a:pt x="0" y="59"/>
                        </a:lnTo>
                        <a:lnTo>
                          <a:pt x="120" y="0"/>
                        </a:lnTo>
                        <a:lnTo>
                          <a:pt x="280" y="59"/>
                        </a:lnTo>
                        <a:close/>
                      </a:path>
                    </a:pathLst>
                  </a:custGeom>
                  <a:solidFill>
                    <a:srgbClr val="A6A6A6"/>
                  </a:solidFill>
                  <a:ln w="9525">
                    <a:noFill/>
                    <a:round/>
                    <a:headEnd/>
                    <a:tailEnd/>
                  </a:ln>
                </p:spPr>
                <p:txBody>
                  <a:bodyPr>
                    <a:prstTxWarp prst="textNoShape">
                      <a:avLst/>
                    </a:prstTxWarp>
                  </a:bodyPr>
                  <a:lstStyle/>
                  <a:p>
                    <a:endParaRPr lang="en-US"/>
                  </a:p>
                </p:txBody>
              </p:sp>
              <p:sp>
                <p:nvSpPr>
                  <p:cNvPr id="660686" name="Freeform 206"/>
                  <p:cNvSpPr>
                    <a:spLocks/>
                  </p:cNvSpPr>
                  <p:nvPr/>
                </p:nvSpPr>
                <p:spPr bwMode="auto">
                  <a:xfrm>
                    <a:off x="10222" y="6638"/>
                    <a:ext cx="300" cy="119"/>
                  </a:xfrm>
                  <a:custGeom>
                    <a:avLst/>
                    <a:gdLst/>
                    <a:ahLst/>
                    <a:cxnLst>
                      <a:cxn ang="0">
                        <a:pos x="240" y="119"/>
                      </a:cxn>
                      <a:cxn ang="0">
                        <a:pos x="300" y="79"/>
                      </a:cxn>
                      <a:cxn ang="0">
                        <a:pos x="60" y="0"/>
                      </a:cxn>
                      <a:cxn ang="0">
                        <a:pos x="0" y="20"/>
                      </a:cxn>
                      <a:cxn ang="0">
                        <a:pos x="240" y="119"/>
                      </a:cxn>
                    </a:cxnLst>
                    <a:rect l="0" t="0" r="r" b="b"/>
                    <a:pathLst>
                      <a:path w="300" h="119">
                        <a:moveTo>
                          <a:pt x="240" y="119"/>
                        </a:moveTo>
                        <a:lnTo>
                          <a:pt x="300" y="79"/>
                        </a:lnTo>
                        <a:lnTo>
                          <a:pt x="60" y="0"/>
                        </a:lnTo>
                        <a:lnTo>
                          <a:pt x="0" y="20"/>
                        </a:lnTo>
                        <a:lnTo>
                          <a:pt x="240" y="119"/>
                        </a:lnTo>
                        <a:close/>
                      </a:path>
                    </a:pathLst>
                  </a:custGeom>
                  <a:solidFill>
                    <a:srgbClr val="A6A6A6"/>
                  </a:solidFill>
                  <a:ln w="9525">
                    <a:noFill/>
                    <a:round/>
                    <a:headEnd/>
                    <a:tailEnd/>
                  </a:ln>
                </p:spPr>
                <p:txBody>
                  <a:bodyPr>
                    <a:prstTxWarp prst="textNoShape">
                      <a:avLst/>
                    </a:prstTxWarp>
                  </a:bodyPr>
                  <a:lstStyle/>
                  <a:p>
                    <a:endParaRPr lang="en-US"/>
                  </a:p>
                </p:txBody>
              </p:sp>
              <p:sp>
                <p:nvSpPr>
                  <p:cNvPr id="660687" name="Line 207"/>
                  <p:cNvSpPr>
                    <a:spLocks noChangeShapeType="1"/>
                  </p:cNvSpPr>
                  <p:nvPr/>
                </p:nvSpPr>
                <p:spPr bwMode="auto">
                  <a:xfrm>
                    <a:off x="1026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88" name="Line 208"/>
                  <p:cNvSpPr>
                    <a:spLocks noChangeShapeType="1"/>
                  </p:cNvSpPr>
                  <p:nvPr/>
                </p:nvSpPr>
                <p:spPr bwMode="auto">
                  <a:xfrm>
                    <a:off x="1024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89" name="Line 209"/>
                  <p:cNvSpPr>
                    <a:spLocks noChangeShapeType="1"/>
                  </p:cNvSpPr>
                  <p:nvPr/>
                </p:nvSpPr>
                <p:spPr bwMode="auto">
                  <a:xfrm>
                    <a:off x="10242" y="6638"/>
                    <a:ext cx="240" cy="7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0" name="Line 210"/>
                  <p:cNvSpPr>
                    <a:spLocks noChangeShapeType="1"/>
                  </p:cNvSpPr>
                  <p:nvPr/>
                </p:nvSpPr>
                <p:spPr bwMode="auto">
                  <a:xfrm>
                    <a:off x="10202" y="663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1" name="Line 211"/>
                  <p:cNvSpPr>
                    <a:spLocks noChangeShapeType="1"/>
                  </p:cNvSpPr>
                  <p:nvPr/>
                </p:nvSpPr>
                <p:spPr bwMode="auto">
                  <a:xfrm>
                    <a:off x="10182" y="665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2" name="Line 212"/>
                  <p:cNvSpPr>
                    <a:spLocks noChangeShapeType="1"/>
                  </p:cNvSpPr>
                  <p:nvPr/>
                </p:nvSpPr>
                <p:spPr bwMode="auto">
                  <a:xfrm>
                    <a:off x="10182" y="6677"/>
                    <a:ext cx="2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3" name="Line 213"/>
                  <p:cNvSpPr>
                    <a:spLocks noChangeShapeType="1"/>
                  </p:cNvSpPr>
                  <p:nvPr/>
                </p:nvSpPr>
                <p:spPr bwMode="auto">
                  <a:xfrm>
                    <a:off x="10162" y="6677"/>
                    <a:ext cx="22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4" name="Line 214"/>
                  <p:cNvSpPr>
                    <a:spLocks noChangeShapeType="1"/>
                  </p:cNvSpPr>
                  <p:nvPr/>
                </p:nvSpPr>
                <p:spPr bwMode="auto">
                  <a:xfrm>
                    <a:off x="10142" y="6697"/>
                    <a:ext cx="20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5" name="Line 215"/>
                  <p:cNvSpPr>
                    <a:spLocks noChangeShapeType="1"/>
                  </p:cNvSpPr>
                  <p:nvPr/>
                </p:nvSpPr>
                <p:spPr bwMode="auto">
                  <a:xfrm flipV="1">
                    <a:off x="10322" y="6717"/>
                    <a:ext cx="1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6" name="Line 216"/>
                  <p:cNvSpPr>
                    <a:spLocks noChangeShapeType="1"/>
                  </p:cNvSpPr>
                  <p:nvPr/>
                </p:nvSpPr>
                <p:spPr bwMode="auto">
                  <a:xfrm flipV="1">
                    <a:off x="10282" y="671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7" name="Line 217"/>
                  <p:cNvSpPr>
                    <a:spLocks noChangeShapeType="1"/>
                  </p:cNvSpPr>
                  <p:nvPr/>
                </p:nvSpPr>
                <p:spPr bwMode="auto">
                  <a:xfrm flipV="1">
                    <a:off x="10242" y="669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8" name="Line 218"/>
                  <p:cNvSpPr>
                    <a:spLocks noChangeShapeType="1"/>
                  </p:cNvSpPr>
                  <p:nvPr/>
                </p:nvSpPr>
                <p:spPr bwMode="auto">
                  <a:xfrm flipV="1">
                    <a:off x="1020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699" name="Line 219"/>
                  <p:cNvSpPr>
                    <a:spLocks noChangeShapeType="1"/>
                  </p:cNvSpPr>
                  <p:nvPr/>
                </p:nvSpPr>
                <p:spPr bwMode="auto">
                  <a:xfrm flipV="1">
                    <a:off x="1018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0" name="Line 220"/>
                  <p:cNvSpPr>
                    <a:spLocks noChangeShapeType="1"/>
                  </p:cNvSpPr>
                  <p:nvPr/>
                </p:nvSpPr>
                <p:spPr bwMode="auto">
                  <a:xfrm flipV="1">
                    <a:off x="10162" y="6658"/>
                    <a:ext cx="12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1" name="Line 221"/>
                  <p:cNvSpPr>
                    <a:spLocks noChangeShapeType="1"/>
                  </p:cNvSpPr>
                  <p:nvPr/>
                </p:nvSpPr>
                <p:spPr bwMode="auto">
                  <a:xfrm flipV="1">
                    <a:off x="10142" y="6658"/>
                    <a:ext cx="10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2" name="Line 222"/>
                  <p:cNvSpPr>
                    <a:spLocks noChangeShapeType="1"/>
                  </p:cNvSpPr>
                  <p:nvPr/>
                </p:nvSpPr>
                <p:spPr bwMode="auto">
                  <a:xfrm flipV="1">
                    <a:off x="10442" y="6677"/>
                    <a:ext cx="40" cy="4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3" name="Line 223"/>
                  <p:cNvSpPr>
                    <a:spLocks noChangeShapeType="1"/>
                  </p:cNvSpPr>
                  <p:nvPr/>
                </p:nvSpPr>
                <p:spPr bwMode="auto">
                  <a:xfrm flipV="1">
                    <a:off x="10402" y="6677"/>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4" name="Line 224"/>
                  <p:cNvSpPr>
                    <a:spLocks noChangeShapeType="1"/>
                  </p:cNvSpPr>
                  <p:nvPr/>
                </p:nvSpPr>
                <p:spPr bwMode="auto">
                  <a:xfrm flipV="1">
                    <a:off x="10362" y="6658"/>
                    <a:ext cx="60" cy="3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5" name="Line 225"/>
                  <p:cNvSpPr>
                    <a:spLocks noChangeShapeType="1"/>
                  </p:cNvSpPr>
                  <p:nvPr/>
                </p:nvSpPr>
                <p:spPr bwMode="auto">
                  <a:xfrm flipV="1">
                    <a:off x="10322" y="6658"/>
                    <a:ext cx="60" cy="1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6" name="Line 226"/>
                  <p:cNvSpPr>
                    <a:spLocks noChangeShapeType="1"/>
                  </p:cNvSpPr>
                  <p:nvPr/>
                </p:nvSpPr>
                <p:spPr bwMode="auto">
                  <a:xfrm flipV="1">
                    <a:off x="10302" y="6638"/>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707" name="Line 227"/>
                  <p:cNvSpPr>
                    <a:spLocks noChangeShapeType="1"/>
                  </p:cNvSpPr>
                  <p:nvPr/>
                </p:nvSpPr>
                <p:spPr bwMode="auto">
                  <a:xfrm flipV="1">
                    <a:off x="10262" y="6618"/>
                    <a:ext cx="40" cy="40"/>
                  </a:xfrm>
                  <a:prstGeom prst="line">
                    <a:avLst/>
                  </a:prstGeom>
                  <a:noFill/>
                  <a:ln w="12700">
                    <a:solidFill>
                      <a:srgbClr val="808080"/>
                    </a:solidFill>
                    <a:round/>
                    <a:headEnd/>
                    <a:tailEnd/>
                  </a:ln>
                </p:spPr>
                <p:txBody>
                  <a:bodyPr>
                    <a:prstTxWarp prst="textNoShape">
                      <a:avLst/>
                    </a:prstTxWarp>
                  </a:bodyPr>
                  <a:lstStyle/>
                  <a:p>
                    <a:endParaRPr lang="en-US"/>
                  </a:p>
                </p:txBody>
              </p:sp>
            </p:grpSp>
          </p:grpSp>
        </p:grpSp>
        <p:grpSp>
          <p:nvGrpSpPr>
            <p:cNvPr id="660708" name="Group 228"/>
            <p:cNvGrpSpPr>
              <a:grpSpLocks/>
            </p:cNvGrpSpPr>
            <p:nvPr/>
          </p:nvGrpSpPr>
          <p:grpSpPr bwMode="auto">
            <a:xfrm>
              <a:off x="9683" y="6199"/>
              <a:ext cx="659" cy="917"/>
              <a:chOff x="9683" y="6199"/>
              <a:chExt cx="659" cy="917"/>
            </a:xfrm>
          </p:grpSpPr>
          <p:grpSp>
            <p:nvGrpSpPr>
              <p:cNvPr id="660709" name="Group 229"/>
              <p:cNvGrpSpPr>
                <a:grpSpLocks/>
              </p:cNvGrpSpPr>
              <p:nvPr/>
            </p:nvGrpSpPr>
            <p:grpSpPr bwMode="auto">
              <a:xfrm>
                <a:off x="9743" y="6199"/>
                <a:ext cx="599" cy="917"/>
                <a:chOff x="9743" y="6199"/>
                <a:chExt cx="599" cy="917"/>
              </a:xfrm>
            </p:grpSpPr>
            <p:grpSp>
              <p:nvGrpSpPr>
                <p:cNvPr id="660710" name="Group 230"/>
                <p:cNvGrpSpPr>
                  <a:grpSpLocks/>
                </p:cNvGrpSpPr>
                <p:nvPr/>
              </p:nvGrpSpPr>
              <p:grpSpPr bwMode="auto">
                <a:xfrm>
                  <a:off x="9803" y="6199"/>
                  <a:ext cx="240" cy="259"/>
                  <a:chOff x="9803" y="6199"/>
                  <a:chExt cx="240" cy="259"/>
                </a:xfrm>
              </p:grpSpPr>
              <p:grpSp>
                <p:nvGrpSpPr>
                  <p:cNvPr id="660711" name="Group 231"/>
                  <p:cNvGrpSpPr>
                    <a:grpSpLocks/>
                  </p:cNvGrpSpPr>
                  <p:nvPr/>
                </p:nvGrpSpPr>
                <p:grpSpPr bwMode="auto">
                  <a:xfrm>
                    <a:off x="9803" y="6199"/>
                    <a:ext cx="240" cy="259"/>
                    <a:chOff x="9803" y="6199"/>
                    <a:chExt cx="240" cy="259"/>
                  </a:xfrm>
                </p:grpSpPr>
                <p:grpSp>
                  <p:nvGrpSpPr>
                    <p:cNvPr id="660712" name="Group 232"/>
                    <p:cNvGrpSpPr>
                      <a:grpSpLocks/>
                    </p:cNvGrpSpPr>
                    <p:nvPr/>
                  </p:nvGrpSpPr>
                  <p:grpSpPr bwMode="auto">
                    <a:xfrm>
                      <a:off x="9803" y="6199"/>
                      <a:ext cx="240" cy="259"/>
                      <a:chOff x="9803" y="6199"/>
                      <a:chExt cx="240" cy="259"/>
                    </a:xfrm>
                  </p:grpSpPr>
                  <p:sp>
                    <p:nvSpPr>
                      <p:cNvPr id="660713" name="Freeform 233"/>
                      <p:cNvSpPr>
                        <a:spLocks/>
                      </p:cNvSpPr>
                      <p:nvPr/>
                    </p:nvSpPr>
                    <p:spPr bwMode="auto">
                      <a:xfrm>
                        <a:off x="9803" y="6199"/>
                        <a:ext cx="220" cy="239"/>
                      </a:xfrm>
                      <a:custGeom>
                        <a:avLst/>
                        <a:gdLst/>
                        <a:ahLst/>
                        <a:cxnLst>
                          <a:cxn ang="0">
                            <a:pos x="160" y="0"/>
                          </a:cxn>
                          <a:cxn ang="0">
                            <a:pos x="180" y="0"/>
                          </a:cxn>
                          <a:cxn ang="0">
                            <a:pos x="200" y="20"/>
                          </a:cxn>
                          <a:cxn ang="0">
                            <a:pos x="200" y="59"/>
                          </a:cxn>
                          <a:cxn ang="0">
                            <a:pos x="200" y="79"/>
                          </a:cxn>
                          <a:cxn ang="0">
                            <a:pos x="200" y="99"/>
                          </a:cxn>
                          <a:cxn ang="0">
                            <a:pos x="200" y="119"/>
                          </a:cxn>
                          <a:cxn ang="0">
                            <a:pos x="220" y="119"/>
                          </a:cxn>
                          <a:cxn ang="0">
                            <a:pos x="220" y="139"/>
                          </a:cxn>
                          <a:cxn ang="0">
                            <a:pos x="200" y="139"/>
                          </a:cxn>
                          <a:cxn ang="0">
                            <a:pos x="200" y="159"/>
                          </a:cxn>
                          <a:cxn ang="0">
                            <a:pos x="200" y="179"/>
                          </a:cxn>
                          <a:cxn ang="0">
                            <a:pos x="200" y="199"/>
                          </a:cxn>
                          <a:cxn ang="0">
                            <a:pos x="180" y="199"/>
                          </a:cxn>
                          <a:cxn ang="0">
                            <a:pos x="180" y="219"/>
                          </a:cxn>
                          <a:cxn ang="0">
                            <a:pos x="160" y="219"/>
                          </a:cxn>
                          <a:cxn ang="0">
                            <a:pos x="140" y="199"/>
                          </a:cxn>
                          <a:cxn ang="0">
                            <a:pos x="120" y="239"/>
                          </a:cxn>
                          <a:cxn ang="0">
                            <a:pos x="40" y="199"/>
                          </a:cxn>
                          <a:cxn ang="0">
                            <a:pos x="40" y="179"/>
                          </a:cxn>
                          <a:cxn ang="0">
                            <a:pos x="40" y="159"/>
                          </a:cxn>
                          <a:cxn ang="0">
                            <a:pos x="0" y="119"/>
                          </a:cxn>
                          <a:cxn ang="0">
                            <a:pos x="0" y="40"/>
                          </a:cxn>
                          <a:cxn ang="0">
                            <a:pos x="20" y="20"/>
                          </a:cxn>
                          <a:cxn ang="0">
                            <a:pos x="60" y="0"/>
                          </a:cxn>
                          <a:cxn ang="0">
                            <a:pos x="80" y="0"/>
                          </a:cxn>
                          <a:cxn ang="0">
                            <a:pos x="120" y="0"/>
                          </a:cxn>
                          <a:cxn ang="0">
                            <a:pos x="160" y="0"/>
                          </a:cxn>
                        </a:cxnLst>
                        <a:rect l="0" t="0" r="r" b="b"/>
                        <a:pathLst>
                          <a:path w="220" h="239">
                            <a:moveTo>
                              <a:pt x="160" y="0"/>
                            </a:moveTo>
                            <a:lnTo>
                              <a:pt x="180" y="0"/>
                            </a:lnTo>
                            <a:lnTo>
                              <a:pt x="200" y="20"/>
                            </a:lnTo>
                            <a:lnTo>
                              <a:pt x="200" y="59"/>
                            </a:lnTo>
                            <a:lnTo>
                              <a:pt x="200" y="79"/>
                            </a:lnTo>
                            <a:lnTo>
                              <a:pt x="200" y="99"/>
                            </a:lnTo>
                            <a:lnTo>
                              <a:pt x="200" y="119"/>
                            </a:lnTo>
                            <a:lnTo>
                              <a:pt x="220" y="119"/>
                            </a:lnTo>
                            <a:lnTo>
                              <a:pt x="220" y="139"/>
                            </a:lnTo>
                            <a:lnTo>
                              <a:pt x="200" y="139"/>
                            </a:lnTo>
                            <a:lnTo>
                              <a:pt x="200" y="159"/>
                            </a:lnTo>
                            <a:lnTo>
                              <a:pt x="200" y="179"/>
                            </a:lnTo>
                            <a:lnTo>
                              <a:pt x="200" y="199"/>
                            </a:lnTo>
                            <a:lnTo>
                              <a:pt x="180" y="199"/>
                            </a:lnTo>
                            <a:lnTo>
                              <a:pt x="180" y="219"/>
                            </a:lnTo>
                            <a:lnTo>
                              <a:pt x="160" y="219"/>
                            </a:lnTo>
                            <a:lnTo>
                              <a:pt x="140" y="199"/>
                            </a:lnTo>
                            <a:lnTo>
                              <a:pt x="120" y="239"/>
                            </a:lnTo>
                            <a:lnTo>
                              <a:pt x="40" y="199"/>
                            </a:lnTo>
                            <a:lnTo>
                              <a:pt x="40" y="179"/>
                            </a:lnTo>
                            <a:lnTo>
                              <a:pt x="40" y="159"/>
                            </a:lnTo>
                            <a:lnTo>
                              <a:pt x="0" y="119"/>
                            </a:lnTo>
                            <a:lnTo>
                              <a:pt x="0" y="40"/>
                            </a:lnTo>
                            <a:lnTo>
                              <a:pt x="20" y="20"/>
                            </a:lnTo>
                            <a:lnTo>
                              <a:pt x="60" y="0"/>
                            </a:lnTo>
                            <a:lnTo>
                              <a:pt x="80" y="0"/>
                            </a:lnTo>
                            <a:lnTo>
                              <a:pt x="120" y="0"/>
                            </a:lnTo>
                            <a:lnTo>
                              <a:pt x="160" y="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714" name="Freeform 234"/>
                      <p:cNvSpPr>
                        <a:spLocks/>
                      </p:cNvSpPr>
                      <p:nvPr/>
                    </p:nvSpPr>
                    <p:spPr bwMode="auto">
                      <a:xfrm>
                        <a:off x="9823" y="6219"/>
                        <a:ext cx="220" cy="239"/>
                      </a:xfrm>
                      <a:custGeom>
                        <a:avLst/>
                        <a:gdLst/>
                        <a:ahLst/>
                        <a:cxnLst>
                          <a:cxn ang="0">
                            <a:pos x="160" y="0"/>
                          </a:cxn>
                          <a:cxn ang="0">
                            <a:pos x="160" y="0"/>
                          </a:cxn>
                          <a:cxn ang="0">
                            <a:pos x="180" y="0"/>
                          </a:cxn>
                          <a:cxn ang="0">
                            <a:pos x="180" y="0"/>
                          </a:cxn>
                          <a:cxn ang="0">
                            <a:pos x="200" y="20"/>
                          </a:cxn>
                          <a:cxn ang="0">
                            <a:pos x="200" y="20"/>
                          </a:cxn>
                          <a:cxn ang="0">
                            <a:pos x="200" y="59"/>
                          </a:cxn>
                          <a:cxn ang="0">
                            <a:pos x="200" y="59"/>
                          </a:cxn>
                          <a:cxn ang="0">
                            <a:pos x="200" y="79"/>
                          </a:cxn>
                          <a:cxn ang="0">
                            <a:pos x="200" y="79"/>
                          </a:cxn>
                          <a:cxn ang="0">
                            <a:pos x="200" y="99"/>
                          </a:cxn>
                          <a:cxn ang="0">
                            <a:pos x="200" y="99"/>
                          </a:cxn>
                          <a:cxn ang="0">
                            <a:pos x="200" y="119"/>
                          </a:cxn>
                          <a:cxn ang="0">
                            <a:pos x="200" y="119"/>
                          </a:cxn>
                          <a:cxn ang="0">
                            <a:pos x="220" y="119"/>
                          </a:cxn>
                          <a:cxn ang="0">
                            <a:pos x="220" y="119"/>
                          </a:cxn>
                          <a:cxn ang="0">
                            <a:pos x="220" y="139"/>
                          </a:cxn>
                          <a:cxn ang="0">
                            <a:pos x="220" y="139"/>
                          </a:cxn>
                          <a:cxn ang="0">
                            <a:pos x="200" y="139"/>
                          </a:cxn>
                          <a:cxn ang="0">
                            <a:pos x="200" y="139"/>
                          </a:cxn>
                          <a:cxn ang="0">
                            <a:pos x="200" y="159"/>
                          </a:cxn>
                          <a:cxn ang="0">
                            <a:pos x="200" y="159"/>
                          </a:cxn>
                          <a:cxn ang="0">
                            <a:pos x="200" y="179"/>
                          </a:cxn>
                          <a:cxn ang="0">
                            <a:pos x="200" y="179"/>
                          </a:cxn>
                          <a:cxn ang="0">
                            <a:pos x="200" y="199"/>
                          </a:cxn>
                          <a:cxn ang="0">
                            <a:pos x="200" y="199"/>
                          </a:cxn>
                          <a:cxn ang="0">
                            <a:pos x="180" y="199"/>
                          </a:cxn>
                          <a:cxn ang="0">
                            <a:pos x="180" y="199"/>
                          </a:cxn>
                          <a:cxn ang="0">
                            <a:pos x="180" y="219"/>
                          </a:cxn>
                          <a:cxn ang="0">
                            <a:pos x="180" y="219"/>
                          </a:cxn>
                          <a:cxn ang="0">
                            <a:pos x="160" y="219"/>
                          </a:cxn>
                          <a:cxn ang="0">
                            <a:pos x="160" y="219"/>
                          </a:cxn>
                          <a:cxn ang="0">
                            <a:pos x="140" y="199"/>
                          </a:cxn>
                          <a:cxn ang="0">
                            <a:pos x="140" y="199"/>
                          </a:cxn>
                          <a:cxn ang="0">
                            <a:pos x="120" y="239"/>
                          </a:cxn>
                          <a:cxn ang="0">
                            <a:pos x="120" y="239"/>
                          </a:cxn>
                          <a:cxn ang="0">
                            <a:pos x="40" y="199"/>
                          </a:cxn>
                          <a:cxn ang="0">
                            <a:pos x="40" y="199"/>
                          </a:cxn>
                          <a:cxn ang="0">
                            <a:pos x="40" y="179"/>
                          </a:cxn>
                          <a:cxn ang="0">
                            <a:pos x="40" y="179"/>
                          </a:cxn>
                          <a:cxn ang="0">
                            <a:pos x="40" y="159"/>
                          </a:cxn>
                          <a:cxn ang="0">
                            <a:pos x="40" y="159"/>
                          </a:cxn>
                          <a:cxn ang="0">
                            <a:pos x="0" y="119"/>
                          </a:cxn>
                          <a:cxn ang="0">
                            <a:pos x="0" y="119"/>
                          </a:cxn>
                          <a:cxn ang="0">
                            <a:pos x="0" y="39"/>
                          </a:cxn>
                          <a:cxn ang="0">
                            <a:pos x="0" y="39"/>
                          </a:cxn>
                          <a:cxn ang="0">
                            <a:pos x="20" y="20"/>
                          </a:cxn>
                          <a:cxn ang="0">
                            <a:pos x="20" y="20"/>
                          </a:cxn>
                          <a:cxn ang="0">
                            <a:pos x="60" y="0"/>
                          </a:cxn>
                          <a:cxn ang="0">
                            <a:pos x="60" y="0"/>
                          </a:cxn>
                          <a:cxn ang="0">
                            <a:pos x="80" y="0"/>
                          </a:cxn>
                          <a:cxn ang="0">
                            <a:pos x="80" y="0"/>
                          </a:cxn>
                          <a:cxn ang="0">
                            <a:pos x="120" y="0"/>
                          </a:cxn>
                          <a:cxn ang="0">
                            <a:pos x="120" y="0"/>
                          </a:cxn>
                          <a:cxn ang="0">
                            <a:pos x="160" y="0"/>
                          </a:cxn>
                          <a:cxn ang="0">
                            <a:pos x="160" y="0"/>
                          </a:cxn>
                        </a:cxnLst>
                        <a:rect l="0" t="0" r="r" b="b"/>
                        <a:pathLst>
                          <a:path w="220" h="239">
                            <a:moveTo>
                              <a:pt x="160" y="0"/>
                            </a:moveTo>
                            <a:lnTo>
                              <a:pt x="160" y="0"/>
                            </a:lnTo>
                            <a:lnTo>
                              <a:pt x="180" y="0"/>
                            </a:lnTo>
                            <a:lnTo>
                              <a:pt x="180" y="0"/>
                            </a:lnTo>
                            <a:lnTo>
                              <a:pt x="200" y="20"/>
                            </a:lnTo>
                            <a:lnTo>
                              <a:pt x="200" y="20"/>
                            </a:lnTo>
                            <a:lnTo>
                              <a:pt x="200" y="59"/>
                            </a:lnTo>
                            <a:lnTo>
                              <a:pt x="200" y="59"/>
                            </a:lnTo>
                            <a:lnTo>
                              <a:pt x="200" y="79"/>
                            </a:lnTo>
                            <a:lnTo>
                              <a:pt x="200" y="79"/>
                            </a:lnTo>
                            <a:lnTo>
                              <a:pt x="200" y="99"/>
                            </a:lnTo>
                            <a:lnTo>
                              <a:pt x="200" y="99"/>
                            </a:lnTo>
                            <a:lnTo>
                              <a:pt x="200" y="119"/>
                            </a:lnTo>
                            <a:lnTo>
                              <a:pt x="200" y="119"/>
                            </a:lnTo>
                            <a:lnTo>
                              <a:pt x="220" y="119"/>
                            </a:lnTo>
                            <a:lnTo>
                              <a:pt x="220" y="119"/>
                            </a:lnTo>
                            <a:lnTo>
                              <a:pt x="220" y="139"/>
                            </a:lnTo>
                            <a:lnTo>
                              <a:pt x="220" y="139"/>
                            </a:lnTo>
                            <a:lnTo>
                              <a:pt x="200" y="139"/>
                            </a:lnTo>
                            <a:lnTo>
                              <a:pt x="200" y="139"/>
                            </a:lnTo>
                            <a:lnTo>
                              <a:pt x="200" y="159"/>
                            </a:lnTo>
                            <a:lnTo>
                              <a:pt x="200" y="159"/>
                            </a:lnTo>
                            <a:lnTo>
                              <a:pt x="200" y="179"/>
                            </a:lnTo>
                            <a:lnTo>
                              <a:pt x="200" y="179"/>
                            </a:lnTo>
                            <a:lnTo>
                              <a:pt x="200" y="199"/>
                            </a:lnTo>
                            <a:lnTo>
                              <a:pt x="200" y="199"/>
                            </a:lnTo>
                            <a:lnTo>
                              <a:pt x="180" y="199"/>
                            </a:lnTo>
                            <a:lnTo>
                              <a:pt x="180" y="199"/>
                            </a:lnTo>
                            <a:lnTo>
                              <a:pt x="180" y="219"/>
                            </a:lnTo>
                            <a:lnTo>
                              <a:pt x="180" y="219"/>
                            </a:lnTo>
                            <a:lnTo>
                              <a:pt x="160" y="219"/>
                            </a:lnTo>
                            <a:lnTo>
                              <a:pt x="160" y="219"/>
                            </a:lnTo>
                            <a:lnTo>
                              <a:pt x="140" y="199"/>
                            </a:lnTo>
                            <a:lnTo>
                              <a:pt x="140" y="199"/>
                            </a:lnTo>
                            <a:lnTo>
                              <a:pt x="120" y="239"/>
                            </a:lnTo>
                            <a:lnTo>
                              <a:pt x="120" y="239"/>
                            </a:lnTo>
                            <a:lnTo>
                              <a:pt x="40" y="199"/>
                            </a:lnTo>
                            <a:lnTo>
                              <a:pt x="40" y="199"/>
                            </a:lnTo>
                            <a:lnTo>
                              <a:pt x="40" y="179"/>
                            </a:lnTo>
                            <a:lnTo>
                              <a:pt x="40" y="179"/>
                            </a:lnTo>
                            <a:lnTo>
                              <a:pt x="40" y="159"/>
                            </a:lnTo>
                            <a:lnTo>
                              <a:pt x="40" y="159"/>
                            </a:lnTo>
                            <a:lnTo>
                              <a:pt x="0" y="119"/>
                            </a:lnTo>
                            <a:lnTo>
                              <a:pt x="0" y="119"/>
                            </a:lnTo>
                            <a:lnTo>
                              <a:pt x="0" y="39"/>
                            </a:lnTo>
                            <a:lnTo>
                              <a:pt x="0" y="39"/>
                            </a:lnTo>
                            <a:lnTo>
                              <a:pt x="20" y="20"/>
                            </a:lnTo>
                            <a:lnTo>
                              <a:pt x="20" y="20"/>
                            </a:lnTo>
                            <a:lnTo>
                              <a:pt x="60" y="0"/>
                            </a:lnTo>
                            <a:lnTo>
                              <a:pt x="60" y="0"/>
                            </a:lnTo>
                            <a:lnTo>
                              <a:pt x="80" y="0"/>
                            </a:lnTo>
                            <a:lnTo>
                              <a:pt x="80" y="0"/>
                            </a:lnTo>
                            <a:lnTo>
                              <a:pt x="120" y="0"/>
                            </a:lnTo>
                            <a:lnTo>
                              <a:pt x="120" y="0"/>
                            </a:lnTo>
                            <a:lnTo>
                              <a:pt x="160" y="0"/>
                            </a:lnTo>
                            <a:lnTo>
                              <a:pt x="160" y="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715" name="Freeform 235"/>
                    <p:cNvSpPr>
                      <a:spLocks/>
                    </p:cNvSpPr>
                    <p:nvPr/>
                  </p:nvSpPr>
                  <p:spPr bwMode="auto">
                    <a:xfrm>
                      <a:off x="9903" y="6358"/>
                      <a:ext cx="20" cy="40"/>
                    </a:xfrm>
                    <a:custGeom>
                      <a:avLst/>
                      <a:gdLst/>
                      <a:ahLst/>
                      <a:cxnLst>
                        <a:cxn ang="0">
                          <a:pos x="0" y="0"/>
                        </a:cxn>
                        <a:cxn ang="0">
                          <a:pos x="0" y="20"/>
                        </a:cxn>
                        <a:cxn ang="0">
                          <a:pos x="0" y="40"/>
                        </a:cxn>
                        <a:cxn ang="0">
                          <a:pos x="20" y="40"/>
                        </a:cxn>
                        <a:cxn ang="0">
                          <a:pos x="0" y="40"/>
                        </a:cxn>
                        <a:cxn ang="0">
                          <a:pos x="0" y="20"/>
                        </a:cxn>
                        <a:cxn ang="0">
                          <a:pos x="0" y="0"/>
                        </a:cxn>
                      </a:cxnLst>
                      <a:rect l="0" t="0" r="r" b="b"/>
                      <a:pathLst>
                        <a:path w="20" h="40">
                          <a:moveTo>
                            <a:pt x="0" y="0"/>
                          </a:moveTo>
                          <a:lnTo>
                            <a:pt x="0" y="20"/>
                          </a:lnTo>
                          <a:lnTo>
                            <a:pt x="0" y="40"/>
                          </a:lnTo>
                          <a:lnTo>
                            <a:pt x="20" y="40"/>
                          </a:lnTo>
                          <a:lnTo>
                            <a:pt x="0" y="40"/>
                          </a:ln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716" name="Group 236"/>
                  <p:cNvGrpSpPr>
                    <a:grpSpLocks/>
                  </p:cNvGrpSpPr>
                  <p:nvPr/>
                </p:nvGrpSpPr>
                <p:grpSpPr bwMode="auto">
                  <a:xfrm>
                    <a:off x="9943" y="6298"/>
                    <a:ext cx="60" cy="100"/>
                    <a:chOff x="9943" y="6298"/>
                    <a:chExt cx="60" cy="100"/>
                  </a:xfrm>
                </p:grpSpPr>
                <p:sp>
                  <p:nvSpPr>
                    <p:cNvPr id="660717" name="Freeform 237"/>
                    <p:cNvSpPr>
                      <a:spLocks/>
                    </p:cNvSpPr>
                    <p:nvPr/>
                  </p:nvSpPr>
                  <p:spPr bwMode="auto">
                    <a:xfrm>
                      <a:off x="9963" y="631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18" name="Freeform 238"/>
                    <p:cNvSpPr>
                      <a:spLocks/>
                    </p:cNvSpPr>
                    <p:nvPr/>
                  </p:nvSpPr>
                  <p:spPr bwMode="auto">
                    <a:xfrm>
                      <a:off x="9943" y="629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000000"/>
                    </a:solidFill>
                    <a:ln w="9525">
                      <a:noFill/>
                      <a:round/>
                      <a:headEnd/>
                      <a:tailEnd/>
                    </a:ln>
                  </p:spPr>
                  <p:txBody>
                    <a:bodyPr>
                      <a:prstTxWarp prst="textNoShape">
                        <a:avLst/>
                      </a:prstTxWarp>
                    </a:bodyPr>
                    <a:lstStyle/>
                    <a:p>
                      <a:endParaRPr lang="en-US"/>
                    </a:p>
                  </p:txBody>
                </p:sp>
                <p:sp>
                  <p:nvSpPr>
                    <p:cNvPr id="660719" name="Freeform 239"/>
                    <p:cNvSpPr>
                      <a:spLocks/>
                    </p:cNvSpPr>
                    <p:nvPr/>
                  </p:nvSpPr>
                  <p:spPr bwMode="auto">
                    <a:xfrm>
                      <a:off x="9983" y="6378"/>
                      <a:ext cx="20" cy="20"/>
                    </a:xfrm>
                    <a:custGeom>
                      <a:avLst/>
                      <a:gdLst/>
                      <a:ahLst/>
                      <a:cxnLst>
                        <a:cxn ang="0">
                          <a:pos x="20" y="0"/>
                        </a:cxn>
                        <a:cxn ang="0">
                          <a:pos x="0" y="20"/>
                        </a:cxn>
                        <a:cxn ang="0">
                          <a:pos x="0" y="0"/>
                        </a:cxn>
                        <a:cxn ang="0">
                          <a:pos x="0" y="20"/>
                        </a:cxn>
                        <a:cxn ang="0">
                          <a:pos x="20" y="20"/>
                        </a:cxn>
                        <a:cxn ang="0">
                          <a:pos x="20" y="0"/>
                        </a:cxn>
                      </a:cxnLst>
                      <a:rect l="0" t="0" r="r" b="b"/>
                      <a:pathLst>
                        <a:path w="20" h="20">
                          <a:moveTo>
                            <a:pt x="20" y="0"/>
                          </a:moveTo>
                          <a:lnTo>
                            <a:pt x="0" y="20"/>
                          </a:lnTo>
                          <a:lnTo>
                            <a:pt x="0" y="0"/>
                          </a:lnTo>
                          <a:lnTo>
                            <a:pt x="0" y="20"/>
                          </a:lnTo>
                          <a:lnTo>
                            <a:pt x="20" y="2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20" name="Freeform 240"/>
                    <p:cNvSpPr>
                      <a:spLocks/>
                    </p:cNvSpPr>
                    <p:nvPr/>
                  </p:nvSpPr>
                  <p:spPr bwMode="auto">
                    <a:xfrm>
                      <a:off x="9983" y="635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721" name="Group 241"/>
                  <p:cNvGrpSpPr>
                    <a:grpSpLocks/>
                  </p:cNvGrpSpPr>
                  <p:nvPr/>
                </p:nvGrpSpPr>
                <p:grpSpPr bwMode="auto">
                  <a:xfrm>
                    <a:off x="9863" y="6298"/>
                    <a:ext cx="40" cy="60"/>
                    <a:chOff x="9863" y="6298"/>
                    <a:chExt cx="40" cy="60"/>
                  </a:xfrm>
                </p:grpSpPr>
                <p:sp>
                  <p:nvSpPr>
                    <p:cNvPr id="660722" name="Freeform 242"/>
                    <p:cNvSpPr>
                      <a:spLocks/>
                    </p:cNvSpPr>
                    <p:nvPr/>
                  </p:nvSpPr>
                  <p:spPr bwMode="auto">
                    <a:xfrm>
                      <a:off x="9883" y="6298"/>
                      <a:ext cx="20" cy="40"/>
                    </a:xfrm>
                    <a:custGeom>
                      <a:avLst/>
                      <a:gdLst/>
                      <a:ahLst/>
                      <a:cxnLst>
                        <a:cxn ang="0">
                          <a:pos x="20" y="20"/>
                        </a:cxn>
                        <a:cxn ang="0">
                          <a:pos x="0" y="20"/>
                        </a:cxn>
                        <a:cxn ang="0">
                          <a:pos x="0" y="40"/>
                        </a:cxn>
                        <a:cxn ang="0">
                          <a:pos x="0" y="20"/>
                        </a:cxn>
                        <a:cxn ang="0">
                          <a:pos x="20" y="20"/>
                        </a:cxn>
                        <a:cxn ang="0">
                          <a:pos x="0" y="20"/>
                        </a:cxn>
                        <a:cxn ang="0">
                          <a:pos x="0" y="40"/>
                        </a:cxn>
                        <a:cxn ang="0">
                          <a:pos x="0" y="20"/>
                        </a:cxn>
                        <a:cxn ang="0">
                          <a:pos x="0" y="0"/>
                        </a:cxn>
                        <a:cxn ang="0">
                          <a:pos x="20" y="0"/>
                        </a:cxn>
                        <a:cxn ang="0">
                          <a:pos x="20" y="20"/>
                        </a:cxn>
                      </a:cxnLst>
                      <a:rect l="0" t="0" r="r" b="b"/>
                      <a:pathLst>
                        <a:path w="20" h="40">
                          <a:moveTo>
                            <a:pt x="20" y="20"/>
                          </a:moveTo>
                          <a:lnTo>
                            <a:pt x="0" y="20"/>
                          </a:lnTo>
                          <a:lnTo>
                            <a:pt x="0" y="40"/>
                          </a:lnTo>
                          <a:lnTo>
                            <a:pt x="0" y="20"/>
                          </a:lnTo>
                          <a:lnTo>
                            <a:pt x="20" y="20"/>
                          </a:lnTo>
                          <a:lnTo>
                            <a:pt x="0" y="20"/>
                          </a:lnTo>
                          <a:lnTo>
                            <a:pt x="0" y="40"/>
                          </a:lnTo>
                          <a:lnTo>
                            <a:pt x="0" y="20"/>
                          </a:lnTo>
                          <a:lnTo>
                            <a:pt x="0" y="0"/>
                          </a:lnTo>
                          <a:lnTo>
                            <a:pt x="20" y="0"/>
                          </a:lnTo>
                          <a:lnTo>
                            <a:pt x="2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723" name="Freeform 243"/>
                    <p:cNvSpPr>
                      <a:spLocks/>
                    </p:cNvSpPr>
                    <p:nvPr/>
                  </p:nvSpPr>
                  <p:spPr bwMode="auto">
                    <a:xfrm>
                      <a:off x="9863" y="6298"/>
                      <a:ext cx="40" cy="60"/>
                    </a:xfrm>
                    <a:custGeom>
                      <a:avLst/>
                      <a:gdLst/>
                      <a:ahLst/>
                      <a:cxnLst>
                        <a:cxn ang="0">
                          <a:pos x="40" y="20"/>
                        </a:cxn>
                        <a:cxn ang="0">
                          <a:pos x="40" y="0"/>
                        </a:cxn>
                        <a:cxn ang="0">
                          <a:pos x="20" y="0"/>
                        </a:cxn>
                        <a:cxn ang="0">
                          <a:pos x="20" y="20"/>
                        </a:cxn>
                        <a:cxn ang="0">
                          <a:pos x="20" y="40"/>
                        </a:cxn>
                        <a:cxn ang="0">
                          <a:pos x="20" y="60"/>
                        </a:cxn>
                        <a:cxn ang="0">
                          <a:pos x="40" y="60"/>
                        </a:cxn>
                        <a:cxn ang="0">
                          <a:pos x="20" y="60"/>
                        </a:cxn>
                        <a:cxn ang="0">
                          <a:pos x="20" y="40"/>
                        </a:cxn>
                        <a:cxn ang="0">
                          <a:pos x="0" y="20"/>
                        </a:cxn>
                        <a:cxn ang="0">
                          <a:pos x="20" y="0"/>
                        </a:cxn>
                        <a:cxn ang="0">
                          <a:pos x="40" y="0"/>
                        </a:cxn>
                        <a:cxn ang="0">
                          <a:pos x="40" y="20"/>
                        </a:cxn>
                      </a:cxnLst>
                      <a:rect l="0" t="0" r="r" b="b"/>
                      <a:pathLst>
                        <a:path w="40" h="60">
                          <a:moveTo>
                            <a:pt x="40" y="20"/>
                          </a:moveTo>
                          <a:lnTo>
                            <a:pt x="40" y="0"/>
                          </a:lnTo>
                          <a:lnTo>
                            <a:pt x="20" y="0"/>
                          </a:lnTo>
                          <a:lnTo>
                            <a:pt x="20" y="20"/>
                          </a:lnTo>
                          <a:lnTo>
                            <a:pt x="20" y="40"/>
                          </a:lnTo>
                          <a:lnTo>
                            <a:pt x="20" y="60"/>
                          </a:lnTo>
                          <a:lnTo>
                            <a:pt x="40" y="60"/>
                          </a:lnTo>
                          <a:lnTo>
                            <a:pt x="20" y="60"/>
                          </a:lnTo>
                          <a:lnTo>
                            <a:pt x="20" y="40"/>
                          </a:lnTo>
                          <a:lnTo>
                            <a:pt x="0" y="20"/>
                          </a:lnTo>
                          <a:lnTo>
                            <a:pt x="20" y="0"/>
                          </a:lnTo>
                          <a:lnTo>
                            <a:pt x="40" y="0"/>
                          </a:lnTo>
                          <a:lnTo>
                            <a:pt x="40" y="20"/>
                          </a:lnTo>
                          <a:close/>
                        </a:path>
                      </a:pathLst>
                    </a:custGeom>
                    <a:solidFill>
                      <a:srgbClr val="661900"/>
                    </a:solidFill>
                    <a:ln w="9525">
                      <a:noFill/>
                      <a:round/>
                      <a:headEnd/>
                      <a:tailEnd/>
                    </a:ln>
                  </p:spPr>
                  <p:txBody>
                    <a:bodyPr>
                      <a:prstTxWarp prst="textNoShape">
                        <a:avLst/>
                      </a:prstTxWarp>
                    </a:bodyPr>
                    <a:lstStyle/>
                    <a:p>
                      <a:endParaRPr lang="en-US"/>
                    </a:p>
                  </p:txBody>
                </p:sp>
              </p:grpSp>
            </p:grpSp>
            <p:grpSp>
              <p:nvGrpSpPr>
                <p:cNvPr id="660724" name="Group 244"/>
                <p:cNvGrpSpPr>
                  <a:grpSpLocks/>
                </p:cNvGrpSpPr>
                <p:nvPr/>
              </p:nvGrpSpPr>
              <p:grpSpPr bwMode="auto">
                <a:xfrm>
                  <a:off x="9743" y="6398"/>
                  <a:ext cx="579" cy="718"/>
                  <a:chOff x="9743" y="6398"/>
                  <a:chExt cx="579" cy="718"/>
                </a:xfrm>
              </p:grpSpPr>
              <p:sp>
                <p:nvSpPr>
                  <p:cNvPr id="660725" name="Freeform 245"/>
                  <p:cNvSpPr>
                    <a:spLocks/>
                  </p:cNvSpPr>
                  <p:nvPr/>
                </p:nvSpPr>
                <p:spPr bwMode="auto">
                  <a:xfrm>
                    <a:off x="9743" y="6398"/>
                    <a:ext cx="559" cy="699"/>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60"/>
                      </a:cxn>
                      <a:cxn ang="0">
                        <a:pos x="260" y="279"/>
                      </a:cxn>
                      <a:cxn ang="0">
                        <a:pos x="260" y="299"/>
                      </a:cxn>
                      <a:cxn ang="0">
                        <a:pos x="340"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40" y="519"/>
                      </a:cxn>
                      <a:cxn ang="0">
                        <a:pos x="459" y="559"/>
                      </a:cxn>
                      <a:cxn ang="0">
                        <a:pos x="479" y="559"/>
                      </a:cxn>
                      <a:cxn ang="0">
                        <a:pos x="519" y="579"/>
                      </a:cxn>
                      <a:cxn ang="0">
                        <a:pos x="519" y="599"/>
                      </a:cxn>
                      <a:cxn ang="0">
                        <a:pos x="539" y="639"/>
                      </a:cxn>
                      <a:cxn ang="0">
                        <a:pos x="559" y="699"/>
                      </a:cxn>
                      <a:cxn ang="0">
                        <a:pos x="359" y="699"/>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60"/>
                      </a:cxn>
                      <a:cxn ang="0">
                        <a:pos x="0" y="200"/>
                      </a:cxn>
                      <a:cxn ang="0">
                        <a:pos x="0" y="160"/>
                      </a:cxn>
                      <a:cxn ang="0">
                        <a:pos x="20" y="120"/>
                      </a:cxn>
                      <a:cxn ang="0">
                        <a:pos x="20" y="100"/>
                      </a:cxn>
                      <a:cxn ang="0">
                        <a:pos x="40" y="80"/>
                      </a:cxn>
                      <a:cxn ang="0">
                        <a:pos x="40" y="60"/>
                      </a:cxn>
                      <a:cxn ang="0">
                        <a:pos x="80" y="20"/>
                      </a:cxn>
                    </a:cxnLst>
                    <a:rect l="0" t="0" r="r" b="b"/>
                    <a:pathLst>
                      <a:path w="559" h="699">
                        <a:moveTo>
                          <a:pt x="80" y="20"/>
                        </a:moveTo>
                        <a:lnTo>
                          <a:pt x="100" y="0"/>
                        </a:lnTo>
                        <a:lnTo>
                          <a:pt x="180" y="40"/>
                        </a:lnTo>
                        <a:lnTo>
                          <a:pt x="180" y="60"/>
                        </a:lnTo>
                        <a:lnTo>
                          <a:pt x="180" y="100"/>
                        </a:lnTo>
                        <a:lnTo>
                          <a:pt x="200" y="120"/>
                        </a:lnTo>
                        <a:lnTo>
                          <a:pt x="220" y="160"/>
                        </a:lnTo>
                        <a:lnTo>
                          <a:pt x="260" y="200"/>
                        </a:lnTo>
                        <a:lnTo>
                          <a:pt x="260" y="220"/>
                        </a:lnTo>
                        <a:lnTo>
                          <a:pt x="260" y="240"/>
                        </a:lnTo>
                        <a:lnTo>
                          <a:pt x="260" y="260"/>
                        </a:lnTo>
                        <a:lnTo>
                          <a:pt x="260" y="279"/>
                        </a:lnTo>
                        <a:lnTo>
                          <a:pt x="260" y="299"/>
                        </a:lnTo>
                        <a:lnTo>
                          <a:pt x="340" y="319"/>
                        </a:lnTo>
                        <a:lnTo>
                          <a:pt x="399" y="339"/>
                        </a:lnTo>
                        <a:lnTo>
                          <a:pt x="439" y="339"/>
                        </a:lnTo>
                        <a:lnTo>
                          <a:pt x="439" y="359"/>
                        </a:lnTo>
                        <a:lnTo>
                          <a:pt x="439" y="379"/>
                        </a:lnTo>
                        <a:lnTo>
                          <a:pt x="399" y="399"/>
                        </a:lnTo>
                        <a:lnTo>
                          <a:pt x="359" y="399"/>
                        </a:lnTo>
                        <a:lnTo>
                          <a:pt x="320" y="399"/>
                        </a:lnTo>
                        <a:lnTo>
                          <a:pt x="280" y="399"/>
                        </a:lnTo>
                        <a:lnTo>
                          <a:pt x="260" y="399"/>
                        </a:lnTo>
                        <a:lnTo>
                          <a:pt x="260" y="439"/>
                        </a:lnTo>
                        <a:lnTo>
                          <a:pt x="260" y="459"/>
                        </a:lnTo>
                        <a:lnTo>
                          <a:pt x="260" y="479"/>
                        </a:lnTo>
                        <a:lnTo>
                          <a:pt x="280" y="499"/>
                        </a:lnTo>
                        <a:lnTo>
                          <a:pt x="300" y="499"/>
                        </a:lnTo>
                        <a:lnTo>
                          <a:pt x="320" y="499"/>
                        </a:lnTo>
                        <a:lnTo>
                          <a:pt x="340" y="519"/>
                        </a:lnTo>
                        <a:lnTo>
                          <a:pt x="459" y="559"/>
                        </a:lnTo>
                        <a:lnTo>
                          <a:pt x="479" y="559"/>
                        </a:lnTo>
                        <a:lnTo>
                          <a:pt x="519" y="579"/>
                        </a:lnTo>
                        <a:lnTo>
                          <a:pt x="519" y="599"/>
                        </a:lnTo>
                        <a:lnTo>
                          <a:pt x="539" y="639"/>
                        </a:lnTo>
                        <a:lnTo>
                          <a:pt x="559" y="699"/>
                        </a:lnTo>
                        <a:lnTo>
                          <a:pt x="359" y="699"/>
                        </a:lnTo>
                        <a:lnTo>
                          <a:pt x="280" y="679"/>
                        </a:lnTo>
                        <a:lnTo>
                          <a:pt x="180" y="679"/>
                        </a:lnTo>
                        <a:lnTo>
                          <a:pt x="120" y="679"/>
                        </a:lnTo>
                        <a:lnTo>
                          <a:pt x="100" y="679"/>
                        </a:lnTo>
                        <a:lnTo>
                          <a:pt x="60" y="679"/>
                        </a:lnTo>
                        <a:lnTo>
                          <a:pt x="40" y="659"/>
                        </a:lnTo>
                        <a:lnTo>
                          <a:pt x="20" y="639"/>
                        </a:lnTo>
                        <a:lnTo>
                          <a:pt x="20" y="599"/>
                        </a:lnTo>
                        <a:lnTo>
                          <a:pt x="20" y="579"/>
                        </a:lnTo>
                        <a:lnTo>
                          <a:pt x="20" y="539"/>
                        </a:lnTo>
                        <a:lnTo>
                          <a:pt x="40" y="479"/>
                        </a:lnTo>
                        <a:lnTo>
                          <a:pt x="40" y="459"/>
                        </a:lnTo>
                        <a:lnTo>
                          <a:pt x="40" y="419"/>
                        </a:lnTo>
                        <a:lnTo>
                          <a:pt x="60" y="399"/>
                        </a:lnTo>
                        <a:lnTo>
                          <a:pt x="40" y="379"/>
                        </a:lnTo>
                        <a:lnTo>
                          <a:pt x="40" y="319"/>
                        </a:lnTo>
                        <a:lnTo>
                          <a:pt x="20" y="260"/>
                        </a:lnTo>
                        <a:lnTo>
                          <a:pt x="0" y="200"/>
                        </a:lnTo>
                        <a:lnTo>
                          <a:pt x="0" y="160"/>
                        </a:lnTo>
                        <a:lnTo>
                          <a:pt x="20" y="120"/>
                        </a:lnTo>
                        <a:lnTo>
                          <a:pt x="20" y="100"/>
                        </a:lnTo>
                        <a:lnTo>
                          <a:pt x="40" y="80"/>
                        </a:lnTo>
                        <a:lnTo>
                          <a:pt x="40" y="60"/>
                        </a:lnTo>
                        <a:lnTo>
                          <a:pt x="80" y="20"/>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726" name="Freeform 246"/>
                  <p:cNvSpPr>
                    <a:spLocks/>
                  </p:cNvSpPr>
                  <p:nvPr/>
                </p:nvSpPr>
                <p:spPr bwMode="auto">
                  <a:xfrm>
                    <a:off x="9763" y="6418"/>
                    <a:ext cx="559" cy="698"/>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59"/>
                      </a:cxn>
                      <a:cxn ang="0">
                        <a:pos x="260" y="279"/>
                      </a:cxn>
                      <a:cxn ang="0">
                        <a:pos x="260" y="299"/>
                      </a:cxn>
                      <a:cxn ang="0">
                        <a:pos x="339"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39" y="519"/>
                      </a:cxn>
                      <a:cxn ang="0">
                        <a:pos x="459" y="559"/>
                      </a:cxn>
                      <a:cxn ang="0">
                        <a:pos x="479" y="559"/>
                      </a:cxn>
                      <a:cxn ang="0">
                        <a:pos x="519" y="579"/>
                      </a:cxn>
                      <a:cxn ang="0">
                        <a:pos x="519" y="599"/>
                      </a:cxn>
                      <a:cxn ang="0">
                        <a:pos x="539" y="639"/>
                      </a:cxn>
                      <a:cxn ang="0">
                        <a:pos x="559" y="698"/>
                      </a:cxn>
                      <a:cxn ang="0">
                        <a:pos x="359" y="698"/>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59"/>
                      </a:cxn>
                      <a:cxn ang="0">
                        <a:pos x="0" y="200"/>
                      </a:cxn>
                      <a:cxn ang="0">
                        <a:pos x="0" y="160"/>
                      </a:cxn>
                      <a:cxn ang="0">
                        <a:pos x="20" y="120"/>
                      </a:cxn>
                      <a:cxn ang="0">
                        <a:pos x="20" y="100"/>
                      </a:cxn>
                      <a:cxn ang="0">
                        <a:pos x="40" y="80"/>
                      </a:cxn>
                      <a:cxn ang="0">
                        <a:pos x="40" y="60"/>
                      </a:cxn>
                      <a:cxn ang="0">
                        <a:pos x="80" y="20"/>
                      </a:cxn>
                    </a:cxnLst>
                    <a:rect l="0" t="0" r="r" b="b"/>
                    <a:pathLst>
                      <a:path w="559" h="698">
                        <a:moveTo>
                          <a:pt x="80" y="20"/>
                        </a:moveTo>
                        <a:lnTo>
                          <a:pt x="80" y="20"/>
                        </a:lnTo>
                        <a:lnTo>
                          <a:pt x="100" y="0"/>
                        </a:lnTo>
                        <a:lnTo>
                          <a:pt x="100" y="0"/>
                        </a:lnTo>
                        <a:lnTo>
                          <a:pt x="180" y="40"/>
                        </a:lnTo>
                        <a:lnTo>
                          <a:pt x="180" y="40"/>
                        </a:lnTo>
                        <a:lnTo>
                          <a:pt x="180" y="60"/>
                        </a:lnTo>
                        <a:lnTo>
                          <a:pt x="180" y="60"/>
                        </a:lnTo>
                        <a:lnTo>
                          <a:pt x="180" y="100"/>
                        </a:lnTo>
                        <a:lnTo>
                          <a:pt x="180" y="100"/>
                        </a:lnTo>
                        <a:lnTo>
                          <a:pt x="200" y="120"/>
                        </a:lnTo>
                        <a:lnTo>
                          <a:pt x="200" y="120"/>
                        </a:lnTo>
                        <a:lnTo>
                          <a:pt x="220" y="160"/>
                        </a:lnTo>
                        <a:lnTo>
                          <a:pt x="220" y="160"/>
                        </a:lnTo>
                        <a:lnTo>
                          <a:pt x="260" y="200"/>
                        </a:lnTo>
                        <a:lnTo>
                          <a:pt x="260" y="200"/>
                        </a:lnTo>
                        <a:lnTo>
                          <a:pt x="260" y="220"/>
                        </a:lnTo>
                        <a:lnTo>
                          <a:pt x="260" y="220"/>
                        </a:lnTo>
                        <a:lnTo>
                          <a:pt x="260" y="240"/>
                        </a:lnTo>
                        <a:lnTo>
                          <a:pt x="260" y="240"/>
                        </a:lnTo>
                        <a:lnTo>
                          <a:pt x="260" y="259"/>
                        </a:lnTo>
                        <a:lnTo>
                          <a:pt x="260" y="259"/>
                        </a:lnTo>
                        <a:lnTo>
                          <a:pt x="260" y="279"/>
                        </a:lnTo>
                        <a:lnTo>
                          <a:pt x="260" y="279"/>
                        </a:lnTo>
                        <a:lnTo>
                          <a:pt x="260" y="299"/>
                        </a:lnTo>
                        <a:lnTo>
                          <a:pt x="260" y="299"/>
                        </a:lnTo>
                        <a:lnTo>
                          <a:pt x="339" y="319"/>
                        </a:lnTo>
                        <a:lnTo>
                          <a:pt x="339" y="319"/>
                        </a:lnTo>
                        <a:lnTo>
                          <a:pt x="399" y="339"/>
                        </a:lnTo>
                        <a:lnTo>
                          <a:pt x="399" y="339"/>
                        </a:lnTo>
                        <a:lnTo>
                          <a:pt x="439" y="339"/>
                        </a:lnTo>
                        <a:lnTo>
                          <a:pt x="439" y="339"/>
                        </a:lnTo>
                        <a:lnTo>
                          <a:pt x="439" y="359"/>
                        </a:lnTo>
                        <a:lnTo>
                          <a:pt x="439" y="359"/>
                        </a:lnTo>
                        <a:lnTo>
                          <a:pt x="439" y="379"/>
                        </a:lnTo>
                        <a:lnTo>
                          <a:pt x="439" y="379"/>
                        </a:lnTo>
                        <a:lnTo>
                          <a:pt x="399" y="399"/>
                        </a:lnTo>
                        <a:lnTo>
                          <a:pt x="399" y="399"/>
                        </a:lnTo>
                        <a:lnTo>
                          <a:pt x="359" y="399"/>
                        </a:lnTo>
                        <a:lnTo>
                          <a:pt x="359" y="399"/>
                        </a:lnTo>
                        <a:lnTo>
                          <a:pt x="320" y="399"/>
                        </a:lnTo>
                        <a:lnTo>
                          <a:pt x="320" y="399"/>
                        </a:lnTo>
                        <a:lnTo>
                          <a:pt x="280" y="399"/>
                        </a:lnTo>
                        <a:lnTo>
                          <a:pt x="280" y="399"/>
                        </a:lnTo>
                        <a:lnTo>
                          <a:pt x="260" y="399"/>
                        </a:lnTo>
                        <a:lnTo>
                          <a:pt x="260" y="399"/>
                        </a:lnTo>
                        <a:lnTo>
                          <a:pt x="260" y="439"/>
                        </a:lnTo>
                        <a:lnTo>
                          <a:pt x="260" y="439"/>
                        </a:lnTo>
                        <a:lnTo>
                          <a:pt x="260" y="459"/>
                        </a:lnTo>
                        <a:lnTo>
                          <a:pt x="260" y="459"/>
                        </a:lnTo>
                        <a:lnTo>
                          <a:pt x="260" y="479"/>
                        </a:lnTo>
                        <a:lnTo>
                          <a:pt x="260" y="479"/>
                        </a:lnTo>
                        <a:lnTo>
                          <a:pt x="280" y="499"/>
                        </a:lnTo>
                        <a:lnTo>
                          <a:pt x="280" y="499"/>
                        </a:lnTo>
                        <a:lnTo>
                          <a:pt x="300" y="499"/>
                        </a:lnTo>
                        <a:lnTo>
                          <a:pt x="300" y="499"/>
                        </a:lnTo>
                        <a:lnTo>
                          <a:pt x="320" y="499"/>
                        </a:lnTo>
                        <a:lnTo>
                          <a:pt x="320" y="499"/>
                        </a:lnTo>
                        <a:lnTo>
                          <a:pt x="339" y="519"/>
                        </a:lnTo>
                        <a:lnTo>
                          <a:pt x="339" y="519"/>
                        </a:lnTo>
                        <a:lnTo>
                          <a:pt x="459" y="559"/>
                        </a:lnTo>
                        <a:lnTo>
                          <a:pt x="459" y="559"/>
                        </a:lnTo>
                        <a:lnTo>
                          <a:pt x="479" y="559"/>
                        </a:lnTo>
                        <a:lnTo>
                          <a:pt x="479" y="559"/>
                        </a:lnTo>
                        <a:lnTo>
                          <a:pt x="519" y="579"/>
                        </a:lnTo>
                        <a:lnTo>
                          <a:pt x="519" y="579"/>
                        </a:lnTo>
                        <a:lnTo>
                          <a:pt x="519" y="599"/>
                        </a:lnTo>
                        <a:lnTo>
                          <a:pt x="519" y="599"/>
                        </a:lnTo>
                        <a:lnTo>
                          <a:pt x="539" y="639"/>
                        </a:lnTo>
                        <a:lnTo>
                          <a:pt x="539" y="639"/>
                        </a:lnTo>
                        <a:lnTo>
                          <a:pt x="559" y="698"/>
                        </a:lnTo>
                        <a:lnTo>
                          <a:pt x="559" y="698"/>
                        </a:lnTo>
                        <a:lnTo>
                          <a:pt x="359" y="698"/>
                        </a:lnTo>
                        <a:lnTo>
                          <a:pt x="359" y="698"/>
                        </a:lnTo>
                        <a:lnTo>
                          <a:pt x="280" y="679"/>
                        </a:lnTo>
                        <a:lnTo>
                          <a:pt x="280" y="679"/>
                        </a:lnTo>
                        <a:lnTo>
                          <a:pt x="180" y="679"/>
                        </a:lnTo>
                        <a:lnTo>
                          <a:pt x="180" y="679"/>
                        </a:lnTo>
                        <a:lnTo>
                          <a:pt x="120" y="679"/>
                        </a:lnTo>
                        <a:lnTo>
                          <a:pt x="120" y="679"/>
                        </a:lnTo>
                        <a:lnTo>
                          <a:pt x="100" y="679"/>
                        </a:lnTo>
                        <a:lnTo>
                          <a:pt x="100" y="679"/>
                        </a:lnTo>
                        <a:lnTo>
                          <a:pt x="60" y="679"/>
                        </a:lnTo>
                        <a:lnTo>
                          <a:pt x="60" y="679"/>
                        </a:lnTo>
                        <a:lnTo>
                          <a:pt x="40" y="659"/>
                        </a:lnTo>
                        <a:lnTo>
                          <a:pt x="40" y="659"/>
                        </a:lnTo>
                        <a:lnTo>
                          <a:pt x="20" y="639"/>
                        </a:lnTo>
                        <a:lnTo>
                          <a:pt x="20" y="639"/>
                        </a:lnTo>
                        <a:lnTo>
                          <a:pt x="20" y="599"/>
                        </a:lnTo>
                        <a:lnTo>
                          <a:pt x="20" y="599"/>
                        </a:lnTo>
                        <a:lnTo>
                          <a:pt x="20" y="579"/>
                        </a:lnTo>
                        <a:lnTo>
                          <a:pt x="20" y="579"/>
                        </a:lnTo>
                        <a:lnTo>
                          <a:pt x="20" y="539"/>
                        </a:lnTo>
                        <a:lnTo>
                          <a:pt x="20" y="539"/>
                        </a:lnTo>
                        <a:lnTo>
                          <a:pt x="40" y="479"/>
                        </a:lnTo>
                        <a:lnTo>
                          <a:pt x="40" y="479"/>
                        </a:lnTo>
                        <a:lnTo>
                          <a:pt x="40" y="459"/>
                        </a:lnTo>
                        <a:lnTo>
                          <a:pt x="40" y="459"/>
                        </a:lnTo>
                        <a:lnTo>
                          <a:pt x="40" y="419"/>
                        </a:lnTo>
                        <a:lnTo>
                          <a:pt x="40" y="419"/>
                        </a:lnTo>
                        <a:lnTo>
                          <a:pt x="60" y="399"/>
                        </a:lnTo>
                        <a:lnTo>
                          <a:pt x="60" y="399"/>
                        </a:lnTo>
                        <a:lnTo>
                          <a:pt x="40" y="379"/>
                        </a:lnTo>
                        <a:lnTo>
                          <a:pt x="40" y="379"/>
                        </a:lnTo>
                        <a:lnTo>
                          <a:pt x="40" y="319"/>
                        </a:lnTo>
                        <a:lnTo>
                          <a:pt x="40" y="319"/>
                        </a:lnTo>
                        <a:lnTo>
                          <a:pt x="20" y="259"/>
                        </a:lnTo>
                        <a:lnTo>
                          <a:pt x="20" y="259"/>
                        </a:lnTo>
                        <a:lnTo>
                          <a:pt x="0" y="200"/>
                        </a:lnTo>
                        <a:lnTo>
                          <a:pt x="0" y="200"/>
                        </a:lnTo>
                        <a:lnTo>
                          <a:pt x="0" y="160"/>
                        </a:lnTo>
                        <a:lnTo>
                          <a:pt x="0" y="160"/>
                        </a:lnTo>
                        <a:lnTo>
                          <a:pt x="20" y="120"/>
                        </a:lnTo>
                        <a:lnTo>
                          <a:pt x="20" y="120"/>
                        </a:lnTo>
                        <a:lnTo>
                          <a:pt x="20" y="100"/>
                        </a:lnTo>
                        <a:lnTo>
                          <a:pt x="20" y="100"/>
                        </a:lnTo>
                        <a:lnTo>
                          <a:pt x="40" y="80"/>
                        </a:lnTo>
                        <a:lnTo>
                          <a:pt x="40" y="80"/>
                        </a:lnTo>
                        <a:lnTo>
                          <a:pt x="40" y="60"/>
                        </a:lnTo>
                        <a:lnTo>
                          <a:pt x="40" y="60"/>
                        </a:lnTo>
                        <a:lnTo>
                          <a:pt x="80" y="20"/>
                        </a:lnTo>
                        <a:lnTo>
                          <a:pt x="8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727" name="Group 247"/>
                <p:cNvGrpSpPr>
                  <a:grpSpLocks/>
                </p:cNvGrpSpPr>
                <p:nvPr/>
              </p:nvGrpSpPr>
              <p:grpSpPr bwMode="auto">
                <a:xfrm>
                  <a:off x="9763" y="6438"/>
                  <a:ext cx="579" cy="678"/>
                  <a:chOff x="9763" y="6438"/>
                  <a:chExt cx="579" cy="678"/>
                </a:xfrm>
              </p:grpSpPr>
              <p:grpSp>
                <p:nvGrpSpPr>
                  <p:cNvPr id="660728" name="Group 248"/>
                  <p:cNvGrpSpPr>
                    <a:grpSpLocks/>
                  </p:cNvGrpSpPr>
                  <p:nvPr/>
                </p:nvGrpSpPr>
                <p:grpSpPr bwMode="auto">
                  <a:xfrm>
                    <a:off x="10162" y="6677"/>
                    <a:ext cx="180" cy="120"/>
                    <a:chOff x="10162" y="6677"/>
                    <a:chExt cx="180" cy="120"/>
                  </a:xfrm>
                </p:grpSpPr>
                <p:grpSp>
                  <p:nvGrpSpPr>
                    <p:cNvPr id="660729" name="Group 249"/>
                    <p:cNvGrpSpPr>
                      <a:grpSpLocks/>
                    </p:cNvGrpSpPr>
                    <p:nvPr/>
                  </p:nvGrpSpPr>
                  <p:grpSpPr bwMode="auto">
                    <a:xfrm>
                      <a:off x="10162" y="6677"/>
                      <a:ext cx="180" cy="120"/>
                      <a:chOff x="10162" y="6677"/>
                      <a:chExt cx="180" cy="120"/>
                    </a:xfrm>
                  </p:grpSpPr>
                  <p:sp>
                    <p:nvSpPr>
                      <p:cNvPr id="660730" name="Freeform 250"/>
                      <p:cNvSpPr>
                        <a:spLocks/>
                      </p:cNvSpPr>
                      <p:nvPr/>
                    </p:nvSpPr>
                    <p:spPr bwMode="auto">
                      <a:xfrm>
                        <a:off x="10162" y="6677"/>
                        <a:ext cx="160" cy="100"/>
                      </a:xfrm>
                      <a:custGeom>
                        <a:avLst/>
                        <a:gdLst/>
                        <a:ahLst/>
                        <a:cxnLst>
                          <a:cxn ang="0">
                            <a:pos x="0" y="60"/>
                          </a:cxn>
                          <a:cxn ang="0">
                            <a:pos x="20" y="60"/>
                          </a:cxn>
                          <a:cxn ang="0">
                            <a:pos x="20" y="40"/>
                          </a:cxn>
                          <a:cxn ang="0">
                            <a:pos x="40" y="40"/>
                          </a:cxn>
                          <a:cxn ang="0">
                            <a:pos x="60" y="20"/>
                          </a:cxn>
                          <a:cxn ang="0">
                            <a:pos x="80" y="20"/>
                          </a:cxn>
                          <a:cxn ang="0">
                            <a:pos x="100" y="0"/>
                          </a:cxn>
                          <a:cxn ang="0">
                            <a:pos x="120" y="0"/>
                          </a:cxn>
                          <a:cxn ang="0">
                            <a:pos x="120" y="20"/>
                          </a:cxn>
                          <a:cxn ang="0">
                            <a:pos x="140" y="20"/>
                          </a:cxn>
                          <a:cxn ang="0">
                            <a:pos x="160" y="20"/>
                          </a:cxn>
                          <a:cxn ang="0">
                            <a:pos x="160" y="40"/>
                          </a:cxn>
                          <a:cxn ang="0">
                            <a:pos x="140" y="40"/>
                          </a:cxn>
                          <a:cxn ang="0">
                            <a:pos x="120" y="40"/>
                          </a:cxn>
                          <a:cxn ang="0">
                            <a:pos x="140" y="40"/>
                          </a:cxn>
                          <a:cxn ang="0">
                            <a:pos x="160" y="40"/>
                          </a:cxn>
                          <a:cxn ang="0">
                            <a:pos x="160" y="60"/>
                          </a:cxn>
                          <a:cxn ang="0">
                            <a:pos x="140" y="60"/>
                          </a:cxn>
                          <a:cxn ang="0">
                            <a:pos x="120" y="60"/>
                          </a:cxn>
                          <a:cxn ang="0">
                            <a:pos x="100" y="60"/>
                          </a:cxn>
                          <a:cxn ang="0">
                            <a:pos x="80" y="60"/>
                          </a:cxn>
                          <a:cxn ang="0">
                            <a:pos x="80" y="80"/>
                          </a:cxn>
                          <a:cxn ang="0">
                            <a:pos x="60" y="80"/>
                          </a:cxn>
                          <a:cxn ang="0">
                            <a:pos x="40" y="80"/>
                          </a:cxn>
                          <a:cxn ang="0">
                            <a:pos x="20" y="80"/>
                          </a:cxn>
                          <a:cxn ang="0">
                            <a:pos x="0" y="100"/>
                          </a:cxn>
                          <a:cxn ang="0">
                            <a:pos x="0" y="60"/>
                          </a:cxn>
                        </a:cxnLst>
                        <a:rect l="0" t="0" r="r" b="b"/>
                        <a:pathLst>
                          <a:path w="160" h="100">
                            <a:moveTo>
                              <a:pt x="0" y="60"/>
                            </a:moveTo>
                            <a:lnTo>
                              <a:pt x="20" y="60"/>
                            </a:lnTo>
                            <a:lnTo>
                              <a:pt x="20" y="40"/>
                            </a:lnTo>
                            <a:lnTo>
                              <a:pt x="40" y="40"/>
                            </a:lnTo>
                            <a:lnTo>
                              <a:pt x="60" y="20"/>
                            </a:lnTo>
                            <a:lnTo>
                              <a:pt x="80" y="20"/>
                            </a:lnTo>
                            <a:lnTo>
                              <a:pt x="100" y="0"/>
                            </a:lnTo>
                            <a:lnTo>
                              <a:pt x="120" y="0"/>
                            </a:lnTo>
                            <a:lnTo>
                              <a:pt x="120" y="20"/>
                            </a:lnTo>
                            <a:lnTo>
                              <a:pt x="140" y="20"/>
                            </a:lnTo>
                            <a:lnTo>
                              <a:pt x="160" y="20"/>
                            </a:lnTo>
                            <a:lnTo>
                              <a:pt x="160" y="40"/>
                            </a:lnTo>
                            <a:lnTo>
                              <a:pt x="140" y="40"/>
                            </a:lnTo>
                            <a:lnTo>
                              <a:pt x="120" y="40"/>
                            </a:lnTo>
                            <a:lnTo>
                              <a:pt x="140" y="40"/>
                            </a:lnTo>
                            <a:lnTo>
                              <a:pt x="160" y="40"/>
                            </a:lnTo>
                            <a:lnTo>
                              <a:pt x="160" y="60"/>
                            </a:lnTo>
                            <a:lnTo>
                              <a:pt x="140" y="60"/>
                            </a:lnTo>
                            <a:lnTo>
                              <a:pt x="120" y="60"/>
                            </a:lnTo>
                            <a:lnTo>
                              <a:pt x="100" y="60"/>
                            </a:lnTo>
                            <a:lnTo>
                              <a:pt x="80" y="60"/>
                            </a:lnTo>
                            <a:lnTo>
                              <a:pt x="80" y="80"/>
                            </a:lnTo>
                            <a:lnTo>
                              <a:pt x="60" y="80"/>
                            </a:lnTo>
                            <a:lnTo>
                              <a:pt x="40" y="80"/>
                            </a:lnTo>
                            <a:lnTo>
                              <a:pt x="20" y="80"/>
                            </a:lnTo>
                            <a:lnTo>
                              <a:pt x="0" y="100"/>
                            </a:lnTo>
                            <a:lnTo>
                              <a:pt x="0" y="6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731" name="Freeform 251"/>
                      <p:cNvSpPr>
                        <a:spLocks/>
                      </p:cNvSpPr>
                      <p:nvPr/>
                    </p:nvSpPr>
                    <p:spPr bwMode="auto">
                      <a:xfrm>
                        <a:off x="10182" y="6697"/>
                        <a:ext cx="160" cy="100"/>
                      </a:xfrm>
                      <a:custGeom>
                        <a:avLst/>
                        <a:gdLst/>
                        <a:ahLst/>
                        <a:cxnLst>
                          <a:cxn ang="0">
                            <a:pos x="0" y="60"/>
                          </a:cxn>
                          <a:cxn ang="0">
                            <a:pos x="0" y="60"/>
                          </a:cxn>
                          <a:cxn ang="0">
                            <a:pos x="20" y="60"/>
                          </a:cxn>
                          <a:cxn ang="0">
                            <a:pos x="20" y="60"/>
                          </a:cxn>
                          <a:cxn ang="0">
                            <a:pos x="20" y="40"/>
                          </a:cxn>
                          <a:cxn ang="0">
                            <a:pos x="20" y="40"/>
                          </a:cxn>
                          <a:cxn ang="0">
                            <a:pos x="40" y="40"/>
                          </a:cxn>
                          <a:cxn ang="0">
                            <a:pos x="40" y="40"/>
                          </a:cxn>
                          <a:cxn ang="0">
                            <a:pos x="60" y="20"/>
                          </a:cxn>
                          <a:cxn ang="0">
                            <a:pos x="60" y="20"/>
                          </a:cxn>
                          <a:cxn ang="0">
                            <a:pos x="80" y="20"/>
                          </a:cxn>
                          <a:cxn ang="0">
                            <a:pos x="80" y="20"/>
                          </a:cxn>
                          <a:cxn ang="0">
                            <a:pos x="100" y="0"/>
                          </a:cxn>
                          <a:cxn ang="0">
                            <a:pos x="100" y="0"/>
                          </a:cxn>
                          <a:cxn ang="0">
                            <a:pos x="120" y="0"/>
                          </a:cxn>
                          <a:cxn ang="0">
                            <a:pos x="120" y="0"/>
                          </a:cxn>
                          <a:cxn ang="0">
                            <a:pos x="120" y="20"/>
                          </a:cxn>
                          <a:cxn ang="0">
                            <a:pos x="120" y="20"/>
                          </a:cxn>
                          <a:cxn ang="0">
                            <a:pos x="140" y="20"/>
                          </a:cxn>
                          <a:cxn ang="0">
                            <a:pos x="140" y="20"/>
                          </a:cxn>
                          <a:cxn ang="0">
                            <a:pos x="160" y="20"/>
                          </a:cxn>
                          <a:cxn ang="0">
                            <a:pos x="160" y="20"/>
                          </a:cxn>
                          <a:cxn ang="0">
                            <a:pos x="160" y="40"/>
                          </a:cxn>
                          <a:cxn ang="0">
                            <a:pos x="160" y="40"/>
                          </a:cxn>
                          <a:cxn ang="0">
                            <a:pos x="140" y="40"/>
                          </a:cxn>
                          <a:cxn ang="0">
                            <a:pos x="140" y="40"/>
                          </a:cxn>
                          <a:cxn ang="0">
                            <a:pos x="120" y="40"/>
                          </a:cxn>
                          <a:cxn ang="0">
                            <a:pos x="120" y="40"/>
                          </a:cxn>
                          <a:cxn ang="0">
                            <a:pos x="140" y="40"/>
                          </a:cxn>
                          <a:cxn ang="0">
                            <a:pos x="140" y="40"/>
                          </a:cxn>
                          <a:cxn ang="0">
                            <a:pos x="160" y="40"/>
                          </a:cxn>
                          <a:cxn ang="0">
                            <a:pos x="160" y="40"/>
                          </a:cxn>
                          <a:cxn ang="0">
                            <a:pos x="160" y="60"/>
                          </a:cxn>
                          <a:cxn ang="0">
                            <a:pos x="160" y="60"/>
                          </a:cxn>
                          <a:cxn ang="0">
                            <a:pos x="140" y="60"/>
                          </a:cxn>
                          <a:cxn ang="0">
                            <a:pos x="140" y="60"/>
                          </a:cxn>
                          <a:cxn ang="0">
                            <a:pos x="120" y="60"/>
                          </a:cxn>
                          <a:cxn ang="0">
                            <a:pos x="120" y="60"/>
                          </a:cxn>
                          <a:cxn ang="0">
                            <a:pos x="100" y="60"/>
                          </a:cxn>
                          <a:cxn ang="0">
                            <a:pos x="100" y="60"/>
                          </a:cxn>
                          <a:cxn ang="0">
                            <a:pos x="80" y="60"/>
                          </a:cxn>
                          <a:cxn ang="0">
                            <a:pos x="80" y="60"/>
                          </a:cxn>
                          <a:cxn ang="0">
                            <a:pos x="80" y="80"/>
                          </a:cxn>
                          <a:cxn ang="0">
                            <a:pos x="80" y="80"/>
                          </a:cxn>
                          <a:cxn ang="0">
                            <a:pos x="60" y="80"/>
                          </a:cxn>
                          <a:cxn ang="0">
                            <a:pos x="60" y="80"/>
                          </a:cxn>
                          <a:cxn ang="0">
                            <a:pos x="40" y="80"/>
                          </a:cxn>
                          <a:cxn ang="0">
                            <a:pos x="40" y="80"/>
                          </a:cxn>
                          <a:cxn ang="0">
                            <a:pos x="20" y="80"/>
                          </a:cxn>
                          <a:cxn ang="0">
                            <a:pos x="20" y="80"/>
                          </a:cxn>
                          <a:cxn ang="0">
                            <a:pos x="0" y="100"/>
                          </a:cxn>
                          <a:cxn ang="0">
                            <a:pos x="0" y="100"/>
                          </a:cxn>
                          <a:cxn ang="0">
                            <a:pos x="0" y="60"/>
                          </a:cxn>
                          <a:cxn ang="0">
                            <a:pos x="0" y="60"/>
                          </a:cxn>
                        </a:cxnLst>
                        <a:rect l="0" t="0" r="r" b="b"/>
                        <a:pathLst>
                          <a:path w="160" h="100">
                            <a:moveTo>
                              <a:pt x="0" y="60"/>
                            </a:moveTo>
                            <a:lnTo>
                              <a:pt x="0" y="60"/>
                            </a:lnTo>
                            <a:lnTo>
                              <a:pt x="20" y="60"/>
                            </a:lnTo>
                            <a:lnTo>
                              <a:pt x="20" y="60"/>
                            </a:lnTo>
                            <a:lnTo>
                              <a:pt x="20" y="40"/>
                            </a:lnTo>
                            <a:lnTo>
                              <a:pt x="20" y="40"/>
                            </a:lnTo>
                            <a:lnTo>
                              <a:pt x="40" y="40"/>
                            </a:lnTo>
                            <a:lnTo>
                              <a:pt x="40" y="40"/>
                            </a:lnTo>
                            <a:lnTo>
                              <a:pt x="60" y="20"/>
                            </a:lnTo>
                            <a:lnTo>
                              <a:pt x="60" y="20"/>
                            </a:lnTo>
                            <a:lnTo>
                              <a:pt x="80" y="20"/>
                            </a:lnTo>
                            <a:lnTo>
                              <a:pt x="80" y="20"/>
                            </a:lnTo>
                            <a:lnTo>
                              <a:pt x="100" y="0"/>
                            </a:lnTo>
                            <a:lnTo>
                              <a:pt x="100" y="0"/>
                            </a:lnTo>
                            <a:lnTo>
                              <a:pt x="120" y="0"/>
                            </a:lnTo>
                            <a:lnTo>
                              <a:pt x="120" y="0"/>
                            </a:lnTo>
                            <a:lnTo>
                              <a:pt x="120" y="20"/>
                            </a:lnTo>
                            <a:lnTo>
                              <a:pt x="120" y="20"/>
                            </a:lnTo>
                            <a:lnTo>
                              <a:pt x="140" y="20"/>
                            </a:lnTo>
                            <a:lnTo>
                              <a:pt x="140" y="20"/>
                            </a:lnTo>
                            <a:lnTo>
                              <a:pt x="160" y="20"/>
                            </a:lnTo>
                            <a:lnTo>
                              <a:pt x="160" y="20"/>
                            </a:lnTo>
                            <a:lnTo>
                              <a:pt x="160" y="40"/>
                            </a:lnTo>
                            <a:lnTo>
                              <a:pt x="160" y="40"/>
                            </a:lnTo>
                            <a:lnTo>
                              <a:pt x="140" y="40"/>
                            </a:lnTo>
                            <a:lnTo>
                              <a:pt x="140" y="40"/>
                            </a:lnTo>
                            <a:lnTo>
                              <a:pt x="120" y="40"/>
                            </a:lnTo>
                            <a:lnTo>
                              <a:pt x="120" y="40"/>
                            </a:lnTo>
                            <a:lnTo>
                              <a:pt x="140" y="40"/>
                            </a:lnTo>
                            <a:lnTo>
                              <a:pt x="140" y="40"/>
                            </a:lnTo>
                            <a:lnTo>
                              <a:pt x="160" y="40"/>
                            </a:lnTo>
                            <a:lnTo>
                              <a:pt x="160" y="40"/>
                            </a:lnTo>
                            <a:lnTo>
                              <a:pt x="160" y="60"/>
                            </a:lnTo>
                            <a:lnTo>
                              <a:pt x="160" y="60"/>
                            </a:lnTo>
                            <a:lnTo>
                              <a:pt x="140" y="60"/>
                            </a:lnTo>
                            <a:lnTo>
                              <a:pt x="140" y="60"/>
                            </a:lnTo>
                            <a:lnTo>
                              <a:pt x="120" y="60"/>
                            </a:lnTo>
                            <a:lnTo>
                              <a:pt x="120" y="60"/>
                            </a:lnTo>
                            <a:lnTo>
                              <a:pt x="100" y="60"/>
                            </a:lnTo>
                            <a:lnTo>
                              <a:pt x="100" y="60"/>
                            </a:lnTo>
                            <a:lnTo>
                              <a:pt x="80" y="60"/>
                            </a:lnTo>
                            <a:lnTo>
                              <a:pt x="80" y="60"/>
                            </a:lnTo>
                            <a:lnTo>
                              <a:pt x="80" y="80"/>
                            </a:lnTo>
                            <a:lnTo>
                              <a:pt x="80" y="80"/>
                            </a:lnTo>
                            <a:lnTo>
                              <a:pt x="60" y="80"/>
                            </a:lnTo>
                            <a:lnTo>
                              <a:pt x="60" y="80"/>
                            </a:lnTo>
                            <a:lnTo>
                              <a:pt x="40" y="80"/>
                            </a:lnTo>
                            <a:lnTo>
                              <a:pt x="40" y="80"/>
                            </a:lnTo>
                            <a:lnTo>
                              <a:pt x="20" y="80"/>
                            </a:lnTo>
                            <a:lnTo>
                              <a:pt x="20" y="80"/>
                            </a:lnTo>
                            <a:lnTo>
                              <a:pt x="0" y="100"/>
                            </a:lnTo>
                            <a:lnTo>
                              <a:pt x="0" y="100"/>
                            </a:lnTo>
                            <a:lnTo>
                              <a:pt x="0" y="60"/>
                            </a:lnTo>
                            <a:lnTo>
                              <a:pt x="0" y="6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732" name="Freeform 252"/>
                    <p:cNvSpPr>
                      <a:spLocks/>
                    </p:cNvSpPr>
                    <p:nvPr/>
                  </p:nvSpPr>
                  <p:spPr bwMode="auto">
                    <a:xfrm>
                      <a:off x="10262" y="6717"/>
                      <a:ext cx="60" cy="20"/>
                    </a:xfrm>
                    <a:custGeom>
                      <a:avLst/>
                      <a:gdLst/>
                      <a:ahLst/>
                      <a:cxnLst>
                        <a:cxn ang="0">
                          <a:pos x="60" y="20"/>
                        </a:cxn>
                        <a:cxn ang="0">
                          <a:pos x="40" y="0"/>
                        </a:cxn>
                        <a:cxn ang="0">
                          <a:pos x="20" y="0"/>
                        </a:cxn>
                        <a:cxn ang="0">
                          <a:pos x="0" y="0"/>
                        </a:cxn>
                        <a:cxn ang="0">
                          <a:pos x="20" y="0"/>
                        </a:cxn>
                        <a:cxn ang="0">
                          <a:pos x="40" y="0"/>
                        </a:cxn>
                        <a:cxn ang="0">
                          <a:pos x="60" y="0"/>
                        </a:cxn>
                        <a:cxn ang="0">
                          <a:pos x="60" y="20"/>
                        </a:cxn>
                      </a:cxnLst>
                      <a:rect l="0" t="0" r="r" b="b"/>
                      <a:pathLst>
                        <a:path w="60" h="20">
                          <a:moveTo>
                            <a:pt x="60" y="20"/>
                          </a:moveTo>
                          <a:lnTo>
                            <a:pt x="40" y="0"/>
                          </a:lnTo>
                          <a:lnTo>
                            <a:pt x="20" y="0"/>
                          </a:lnTo>
                          <a:lnTo>
                            <a:pt x="0" y="0"/>
                          </a:lnTo>
                          <a:lnTo>
                            <a:pt x="20" y="0"/>
                          </a:lnTo>
                          <a:lnTo>
                            <a:pt x="40" y="0"/>
                          </a:lnTo>
                          <a:lnTo>
                            <a:pt x="60" y="0"/>
                          </a:lnTo>
                          <a:lnTo>
                            <a:pt x="6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733" name="Freeform 253"/>
                    <p:cNvSpPr>
                      <a:spLocks/>
                    </p:cNvSpPr>
                    <p:nvPr/>
                  </p:nvSpPr>
                  <p:spPr bwMode="auto">
                    <a:xfrm>
                      <a:off x="10242" y="6697"/>
                      <a:ext cx="40" cy="20"/>
                    </a:xfrm>
                    <a:custGeom>
                      <a:avLst/>
                      <a:gdLst/>
                      <a:ahLst/>
                      <a:cxnLst>
                        <a:cxn ang="0">
                          <a:pos x="40" y="0"/>
                        </a:cxn>
                        <a:cxn ang="0">
                          <a:pos x="40" y="20"/>
                        </a:cxn>
                        <a:cxn ang="0">
                          <a:pos x="40" y="0"/>
                        </a:cxn>
                        <a:cxn ang="0">
                          <a:pos x="20" y="20"/>
                        </a:cxn>
                        <a:cxn ang="0">
                          <a:pos x="0" y="20"/>
                        </a:cxn>
                        <a:cxn ang="0">
                          <a:pos x="20" y="20"/>
                        </a:cxn>
                        <a:cxn ang="0">
                          <a:pos x="40" y="0"/>
                        </a:cxn>
                      </a:cxnLst>
                      <a:rect l="0" t="0" r="r" b="b"/>
                      <a:pathLst>
                        <a:path w="40" h="20">
                          <a:moveTo>
                            <a:pt x="40" y="0"/>
                          </a:moveTo>
                          <a:lnTo>
                            <a:pt x="40" y="20"/>
                          </a:lnTo>
                          <a:lnTo>
                            <a:pt x="40" y="0"/>
                          </a:lnTo>
                          <a:lnTo>
                            <a:pt x="20" y="20"/>
                          </a:lnTo>
                          <a:lnTo>
                            <a:pt x="0" y="20"/>
                          </a:lnTo>
                          <a:lnTo>
                            <a:pt x="20" y="2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34" name="Freeform 254"/>
                    <p:cNvSpPr>
                      <a:spLocks/>
                    </p:cNvSpPr>
                    <p:nvPr/>
                  </p:nvSpPr>
                  <p:spPr bwMode="auto">
                    <a:xfrm>
                      <a:off x="10262" y="6737"/>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35" name="Freeform 255"/>
                    <p:cNvSpPr>
                      <a:spLocks/>
                    </p:cNvSpPr>
                    <p:nvPr/>
                  </p:nvSpPr>
                  <p:spPr bwMode="auto">
                    <a:xfrm>
                      <a:off x="10302" y="673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36" name="Freeform 256"/>
                    <p:cNvSpPr>
                      <a:spLocks/>
                    </p:cNvSpPr>
                    <p:nvPr/>
                  </p:nvSpPr>
                  <p:spPr bwMode="auto">
                    <a:xfrm>
                      <a:off x="10242" y="671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37" name="Freeform 257"/>
                    <p:cNvSpPr>
                      <a:spLocks/>
                    </p:cNvSpPr>
                    <p:nvPr/>
                  </p:nvSpPr>
                  <p:spPr bwMode="auto">
                    <a:xfrm>
                      <a:off x="10242" y="6737"/>
                      <a:ext cx="20" cy="1"/>
                    </a:xfrm>
                    <a:custGeom>
                      <a:avLst/>
                      <a:gdLst/>
                      <a:ahLst/>
                      <a:cxnLst>
                        <a:cxn ang="0">
                          <a:pos x="0" y="0"/>
                        </a:cxn>
                        <a:cxn ang="0">
                          <a:pos x="20" y="0"/>
                        </a:cxn>
                        <a:cxn ang="0">
                          <a:pos x="0" y="0"/>
                        </a:cxn>
                      </a:cxnLst>
                      <a:rect l="0" t="0" r="r" b="b"/>
                      <a:pathLst>
                        <a:path w="20">
                          <a:moveTo>
                            <a:pt x="0" y="0"/>
                          </a:moveTo>
                          <a:lnTo>
                            <a:pt x="20" y="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738" name="Group 258"/>
                  <p:cNvGrpSpPr>
                    <a:grpSpLocks/>
                  </p:cNvGrpSpPr>
                  <p:nvPr/>
                </p:nvGrpSpPr>
                <p:grpSpPr bwMode="auto">
                  <a:xfrm>
                    <a:off x="10122" y="6638"/>
                    <a:ext cx="180" cy="79"/>
                    <a:chOff x="10122" y="6638"/>
                    <a:chExt cx="180" cy="79"/>
                  </a:xfrm>
                </p:grpSpPr>
                <p:grpSp>
                  <p:nvGrpSpPr>
                    <p:cNvPr id="660739" name="Group 259"/>
                    <p:cNvGrpSpPr>
                      <a:grpSpLocks/>
                    </p:cNvGrpSpPr>
                    <p:nvPr/>
                  </p:nvGrpSpPr>
                  <p:grpSpPr bwMode="auto">
                    <a:xfrm>
                      <a:off x="10122" y="6638"/>
                      <a:ext cx="180" cy="79"/>
                      <a:chOff x="10122" y="6638"/>
                      <a:chExt cx="180" cy="79"/>
                    </a:xfrm>
                  </p:grpSpPr>
                  <p:sp>
                    <p:nvSpPr>
                      <p:cNvPr id="660740" name="Freeform 260"/>
                      <p:cNvSpPr>
                        <a:spLocks/>
                      </p:cNvSpPr>
                      <p:nvPr/>
                    </p:nvSpPr>
                    <p:spPr bwMode="auto">
                      <a:xfrm>
                        <a:off x="10122" y="6638"/>
                        <a:ext cx="160" cy="59"/>
                      </a:xfrm>
                      <a:custGeom>
                        <a:avLst/>
                        <a:gdLst/>
                        <a:ahLst/>
                        <a:cxnLst>
                          <a:cxn ang="0">
                            <a:pos x="0" y="59"/>
                          </a:cxn>
                          <a:cxn ang="0">
                            <a:pos x="20" y="59"/>
                          </a:cxn>
                          <a:cxn ang="0">
                            <a:pos x="40" y="59"/>
                          </a:cxn>
                          <a:cxn ang="0">
                            <a:pos x="60" y="59"/>
                          </a:cxn>
                          <a:cxn ang="0">
                            <a:pos x="80" y="59"/>
                          </a:cxn>
                          <a:cxn ang="0">
                            <a:pos x="100" y="39"/>
                          </a:cxn>
                          <a:cxn ang="0">
                            <a:pos x="120" y="39"/>
                          </a:cxn>
                          <a:cxn ang="0">
                            <a:pos x="120" y="20"/>
                          </a:cxn>
                          <a:cxn ang="0">
                            <a:pos x="100" y="39"/>
                          </a:cxn>
                          <a:cxn ang="0">
                            <a:pos x="80" y="39"/>
                          </a:cxn>
                          <a:cxn ang="0">
                            <a:pos x="100" y="20"/>
                          </a:cxn>
                          <a:cxn ang="0">
                            <a:pos x="120" y="20"/>
                          </a:cxn>
                          <a:cxn ang="0">
                            <a:pos x="140" y="20"/>
                          </a:cxn>
                          <a:cxn ang="0">
                            <a:pos x="160" y="20"/>
                          </a:cxn>
                          <a:cxn ang="0">
                            <a:pos x="160" y="0"/>
                          </a:cxn>
                          <a:cxn ang="0">
                            <a:pos x="140" y="0"/>
                          </a:cxn>
                          <a:cxn ang="0">
                            <a:pos x="120" y="0"/>
                          </a:cxn>
                          <a:cxn ang="0">
                            <a:pos x="100" y="0"/>
                          </a:cxn>
                          <a:cxn ang="0">
                            <a:pos x="80" y="0"/>
                          </a:cxn>
                          <a:cxn ang="0">
                            <a:pos x="60" y="0"/>
                          </a:cxn>
                          <a:cxn ang="0">
                            <a:pos x="40" y="20"/>
                          </a:cxn>
                          <a:cxn ang="0">
                            <a:pos x="20" y="39"/>
                          </a:cxn>
                          <a:cxn ang="0">
                            <a:pos x="0" y="39"/>
                          </a:cxn>
                          <a:cxn ang="0">
                            <a:pos x="0" y="59"/>
                          </a:cxn>
                        </a:cxnLst>
                        <a:rect l="0" t="0" r="r" b="b"/>
                        <a:pathLst>
                          <a:path w="160" h="59">
                            <a:moveTo>
                              <a:pt x="0" y="59"/>
                            </a:moveTo>
                            <a:lnTo>
                              <a:pt x="20" y="59"/>
                            </a:lnTo>
                            <a:lnTo>
                              <a:pt x="40" y="59"/>
                            </a:lnTo>
                            <a:lnTo>
                              <a:pt x="60" y="59"/>
                            </a:lnTo>
                            <a:lnTo>
                              <a:pt x="80" y="59"/>
                            </a:lnTo>
                            <a:lnTo>
                              <a:pt x="100" y="39"/>
                            </a:lnTo>
                            <a:lnTo>
                              <a:pt x="120" y="39"/>
                            </a:lnTo>
                            <a:lnTo>
                              <a:pt x="120" y="20"/>
                            </a:lnTo>
                            <a:lnTo>
                              <a:pt x="100" y="39"/>
                            </a:lnTo>
                            <a:lnTo>
                              <a:pt x="80" y="39"/>
                            </a:lnTo>
                            <a:lnTo>
                              <a:pt x="100" y="20"/>
                            </a:lnTo>
                            <a:lnTo>
                              <a:pt x="120" y="20"/>
                            </a:lnTo>
                            <a:lnTo>
                              <a:pt x="140" y="20"/>
                            </a:lnTo>
                            <a:lnTo>
                              <a:pt x="160" y="20"/>
                            </a:lnTo>
                            <a:lnTo>
                              <a:pt x="160" y="0"/>
                            </a:lnTo>
                            <a:lnTo>
                              <a:pt x="140" y="0"/>
                            </a:lnTo>
                            <a:lnTo>
                              <a:pt x="120" y="0"/>
                            </a:lnTo>
                            <a:lnTo>
                              <a:pt x="100" y="0"/>
                            </a:lnTo>
                            <a:lnTo>
                              <a:pt x="80" y="0"/>
                            </a:lnTo>
                            <a:lnTo>
                              <a:pt x="60" y="0"/>
                            </a:lnTo>
                            <a:lnTo>
                              <a:pt x="40" y="20"/>
                            </a:lnTo>
                            <a:lnTo>
                              <a:pt x="20" y="39"/>
                            </a:lnTo>
                            <a:lnTo>
                              <a:pt x="0" y="39"/>
                            </a:lnTo>
                            <a:lnTo>
                              <a:pt x="0" y="59"/>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741" name="Freeform 261"/>
                      <p:cNvSpPr>
                        <a:spLocks/>
                      </p:cNvSpPr>
                      <p:nvPr/>
                    </p:nvSpPr>
                    <p:spPr bwMode="auto">
                      <a:xfrm>
                        <a:off x="10142" y="6658"/>
                        <a:ext cx="160" cy="59"/>
                      </a:xfrm>
                      <a:custGeom>
                        <a:avLst/>
                        <a:gdLst/>
                        <a:ahLst/>
                        <a:cxnLst>
                          <a:cxn ang="0">
                            <a:pos x="0" y="59"/>
                          </a:cxn>
                          <a:cxn ang="0">
                            <a:pos x="0" y="59"/>
                          </a:cxn>
                          <a:cxn ang="0">
                            <a:pos x="20" y="59"/>
                          </a:cxn>
                          <a:cxn ang="0">
                            <a:pos x="20" y="59"/>
                          </a:cxn>
                          <a:cxn ang="0">
                            <a:pos x="40" y="59"/>
                          </a:cxn>
                          <a:cxn ang="0">
                            <a:pos x="40" y="59"/>
                          </a:cxn>
                          <a:cxn ang="0">
                            <a:pos x="60" y="59"/>
                          </a:cxn>
                          <a:cxn ang="0">
                            <a:pos x="60" y="59"/>
                          </a:cxn>
                          <a:cxn ang="0">
                            <a:pos x="80" y="59"/>
                          </a:cxn>
                          <a:cxn ang="0">
                            <a:pos x="80" y="59"/>
                          </a:cxn>
                          <a:cxn ang="0">
                            <a:pos x="100" y="39"/>
                          </a:cxn>
                          <a:cxn ang="0">
                            <a:pos x="100" y="39"/>
                          </a:cxn>
                          <a:cxn ang="0">
                            <a:pos x="120" y="39"/>
                          </a:cxn>
                          <a:cxn ang="0">
                            <a:pos x="120" y="39"/>
                          </a:cxn>
                          <a:cxn ang="0">
                            <a:pos x="120" y="19"/>
                          </a:cxn>
                          <a:cxn ang="0">
                            <a:pos x="120" y="19"/>
                          </a:cxn>
                          <a:cxn ang="0">
                            <a:pos x="100" y="39"/>
                          </a:cxn>
                          <a:cxn ang="0">
                            <a:pos x="100" y="39"/>
                          </a:cxn>
                          <a:cxn ang="0">
                            <a:pos x="80" y="39"/>
                          </a:cxn>
                          <a:cxn ang="0">
                            <a:pos x="80" y="39"/>
                          </a:cxn>
                          <a:cxn ang="0">
                            <a:pos x="100" y="19"/>
                          </a:cxn>
                          <a:cxn ang="0">
                            <a:pos x="100" y="19"/>
                          </a:cxn>
                          <a:cxn ang="0">
                            <a:pos x="120" y="19"/>
                          </a:cxn>
                          <a:cxn ang="0">
                            <a:pos x="120" y="19"/>
                          </a:cxn>
                          <a:cxn ang="0">
                            <a:pos x="140" y="19"/>
                          </a:cxn>
                          <a:cxn ang="0">
                            <a:pos x="140" y="19"/>
                          </a:cxn>
                          <a:cxn ang="0">
                            <a:pos x="160" y="19"/>
                          </a:cxn>
                          <a:cxn ang="0">
                            <a:pos x="160" y="19"/>
                          </a:cxn>
                          <a:cxn ang="0">
                            <a:pos x="160" y="0"/>
                          </a:cxn>
                          <a:cxn ang="0">
                            <a:pos x="160" y="0"/>
                          </a:cxn>
                          <a:cxn ang="0">
                            <a:pos x="140" y="0"/>
                          </a:cxn>
                          <a:cxn ang="0">
                            <a:pos x="140" y="0"/>
                          </a:cxn>
                          <a:cxn ang="0">
                            <a:pos x="120" y="0"/>
                          </a:cxn>
                          <a:cxn ang="0">
                            <a:pos x="120" y="0"/>
                          </a:cxn>
                          <a:cxn ang="0">
                            <a:pos x="100" y="0"/>
                          </a:cxn>
                          <a:cxn ang="0">
                            <a:pos x="100" y="0"/>
                          </a:cxn>
                          <a:cxn ang="0">
                            <a:pos x="80" y="0"/>
                          </a:cxn>
                          <a:cxn ang="0">
                            <a:pos x="80" y="0"/>
                          </a:cxn>
                          <a:cxn ang="0">
                            <a:pos x="60" y="0"/>
                          </a:cxn>
                          <a:cxn ang="0">
                            <a:pos x="60" y="0"/>
                          </a:cxn>
                          <a:cxn ang="0">
                            <a:pos x="40" y="19"/>
                          </a:cxn>
                          <a:cxn ang="0">
                            <a:pos x="40" y="19"/>
                          </a:cxn>
                          <a:cxn ang="0">
                            <a:pos x="20" y="39"/>
                          </a:cxn>
                          <a:cxn ang="0">
                            <a:pos x="20" y="39"/>
                          </a:cxn>
                          <a:cxn ang="0">
                            <a:pos x="0" y="39"/>
                          </a:cxn>
                          <a:cxn ang="0">
                            <a:pos x="0" y="39"/>
                          </a:cxn>
                          <a:cxn ang="0">
                            <a:pos x="0" y="59"/>
                          </a:cxn>
                          <a:cxn ang="0">
                            <a:pos x="0" y="59"/>
                          </a:cxn>
                        </a:cxnLst>
                        <a:rect l="0" t="0" r="r" b="b"/>
                        <a:pathLst>
                          <a:path w="160" h="59">
                            <a:moveTo>
                              <a:pt x="0" y="59"/>
                            </a:moveTo>
                            <a:lnTo>
                              <a:pt x="0" y="59"/>
                            </a:lnTo>
                            <a:lnTo>
                              <a:pt x="20" y="59"/>
                            </a:lnTo>
                            <a:lnTo>
                              <a:pt x="20" y="59"/>
                            </a:lnTo>
                            <a:lnTo>
                              <a:pt x="40" y="59"/>
                            </a:lnTo>
                            <a:lnTo>
                              <a:pt x="40" y="59"/>
                            </a:lnTo>
                            <a:lnTo>
                              <a:pt x="60" y="59"/>
                            </a:lnTo>
                            <a:lnTo>
                              <a:pt x="60" y="59"/>
                            </a:lnTo>
                            <a:lnTo>
                              <a:pt x="80" y="59"/>
                            </a:lnTo>
                            <a:lnTo>
                              <a:pt x="80" y="59"/>
                            </a:lnTo>
                            <a:lnTo>
                              <a:pt x="100" y="39"/>
                            </a:lnTo>
                            <a:lnTo>
                              <a:pt x="100" y="39"/>
                            </a:lnTo>
                            <a:lnTo>
                              <a:pt x="120" y="39"/>
                            </a:lnTo>
                            <a:lnTo>
                              <a:pt x="120" y="39"/>
                            </a:lnTo>
                            <a:lnTo>
                              <a:pt x="120" y="19"/>
                            </a:lnTo>
                            <a:lnTo>
                              <a:pt x="120" y="19"/>
                            </a:lnTo>
                            <a:lnTo>
                              <a:pt x="100" y="39"/>
                            </a:lnTo>
                            <a:lnTo>
                              <a:pt x="100" y="39"/>
                            </a:lnTo>
                            <a:lnTo>
                              <a:pt x="80" y="39"/>
                            </a:lnTo>
                            <a:lnTo>
                              <a:pt x="80" y="39"/>
                            </a:lnTo>
                            <a:lnTo>
                              <a:pt x="100" y="19"/>
                            </a:lnTo>
                            <a:lnTo>
                              <a:pt x="100" y="19"/>
                            </a:lnTo>
                            <a:lnTo>
                              <a:pt x="120" y="19"/>
                            </a:lnTo>
                            <a:lnTo>
                              <a:pt x="120" y="19"/>
                            </a:lnTo>
                            <a:lnTo>
                              <a:pt x="140" y="19"/>
                            </a:lnTo>
                            <a:lnTo>
                              <a:pt x="140" y="19"/>
                            </a:lnTo>
                            <a:lnTo>
                              <a:pt x="160" y="19"/>
                            </a:lnTo>
                            <a:lnTo>
                              <a:pt x="160" y="19"/>
                            </a:lnTo>
                            <a:lnTo>
                              <a:pt x="160" y="0"/>
                            </a:lnTo>
                            <a:lnTo>
                              <a:pt x="160" y="0"/>
                            </a:lnTo>
                            <a:lnTo>
                              <a:pt x="140" y="0"/>
                            </a:lnTo>
                            <a:lnTo>
                              <a:pt x="140" y="0"/>
                            </a:lnTo>
                            <a:lnTo>
                              <a:pt x="120" y="0"/>
                            </a:lnTo>
                            <a:lnTo>
                              <a:pt x="120" y="0"/>
                            </a:lnTo>
                            <a:lnTo>
                              <a:pt x="100" y="0"/>
                            </a:lnTo>
                            <a:lnTo>
                              <a:pt x="100" y="0"/>
                            </a:lnTo>
                            <a:lnTo>
                              <a:pt x="80" y="0"/>
                            </a:lnTo>
                            <a:lnTo>
                              <a:pt x="80" y="0"/>
                            </a:lnTo>
                            <a:lnTo>
                              <a:pt x="60" y="0"/>
                            </a:lnTo>
                            <a:lnTo>
                              <a:pt x="60" y="0"/>
                            </a:lnTo>
                            <a:lnTo>
                              <a:pt x="40" y="19"/>
                            </a:lnTo>
                            <a:lnTo>
                              <a:pt x="40" y="19"/>
                            </a:lnTo>
                            <a:lnTo>
                              <a:pt x="20" y="39"/>
                            </a:lnTo>
                            <a:lnTo>
                              <a:pt x="20" y="39"/>
                            </a:lnTo>
                            <a:lnTo>
                              <a:pt x="0" y="39"/>
                            </a:lnTo>
                            <a:lnTo>
                              <a:pt x="0" y="39"/>
                            </a:lnTo>
                            <a:lnTo>
                              <a:pt x="0" y="59"/>
                            </a:lnTo>
                            <a:lnTo>
                              <a:pt x="0" y="59"/>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742" name="Freeform 262"/>
                    <p:cNvSpPr>
                      <a:spLocks/>
                    </p:cNvSpPr>
                    <p:nvPr/>
                  </p:nvSpPr>
                  <p:spPr bwMode="auto">
                    <a:xfrm>
                      <a:off x="10262" y="6658"/>
                      <a:ext cx="20" cy="19"/>
                    </a:xfrm>
                    <a:custGeom>
                      <a:avLst/>
                      <a:gdLst/>
                      <a:ahLst/>
                      <a:cxnLst>
                        <a:cxn ang="0">
                          <a:pos x="20" y="19"/>
                        </a:cxn>
                        <a:cxn ang="0">
                          <a:pos x="20" y="0"/>
                        </a:cxn>
                        <a:cxn ang="0">
                          <a:pos x="0" y="0"/>
                        </a:cxn>
                        <a:cxn ang="0">
                          <a:pos x="20" y="0"/>
                        </a:cxn>
                        <a:cxn ang="0">
                          <a:pos x="20" y="19"/>
                        </a:cxn>
                      </a:cxnLst>
                      <a:rect l="0" t="0" r="r" b="b"/>
                      <a:pathLst>
                        <a:path w="20" h="19">
                          <a:moveTo>
                            <a:pt x="20" y="19"/>
                          </a:moveTo>
                          <a:lnTo>
                            <a:pt x="20" y="0"/>
                          </a:lnTo>
                          <a:lnTo>
                            <a:pt x="0" y="0"/>
                          </a:lnTo>
                          <a:lnTo>
                            <a:pt x="20" y="0"/>
                          </a:lnTo>
                          <a:lnTo>
                            <a:pt x="20" y="19"/>
                          </a:lnTo>
                          <a:close/>
                        </a:path>
                      </a:pathLst>
                    </a:custGeom>
                    <a:solidFill>
                      <a:srgbClr val="661900"/>
                    </a:solidFill>
                    <a:ln w="9525">
                      <a:noFill/>
                      <a:round/>
                      <a:headEnd/>
                      <a:tailEnd/>
                    </a:ln>
                  </p:spPr>
                  <p:txBody>
                    <a:bodyPr>
                      <a:prstTxWarp prst="textNoShape">
                        <a:avLst/>
                      </a:prstTxWarp>
                    </a:bodyPr>
                    <a:lstStyle/>
                    <a:p>
                      <a:endParaRPr lang="en-US"/>
                    </a:p>
                  </p:txBody>
                </p:sp>
                <p:sp>
                  <p:nvSpPr>
                    <p:cNvPr id="660743" name="Freeform 263"/>
                    <p:cNvSpPr>
                      <a:spLocks/>
                    </p:cNvSpPr>
                    <p:nvPr/>
                  </p:nvSpPr>
                  <p:spPr bwMode="auto">
                    <a:xfrm>
                      <a:off x="10142" y="6697"/>
                      <a:ext cx="20" cy="20"/>
                    </a:xfrm>
                    <a:custGeom>
                      <a:avLst/>
                      <a:gdLst/>
                      <a:ahLst/>
                      <a:cxnLst>
                        <a:cxn ang="0">
                          <a:pos x="0" y="0"/>
                        </a:cxn>
                        <a:cxn ang="0">
                          <a:pos x="0" y="20"/>
                        </a:cxn>
                        <a:cxn ang="0">
                          <a:pos x="20" y="20"/>
                        </a:cxn>
                        <a:cxn ang="0">
                          <a:pos x="0" y="0"/>
                        </a:cxn>
                      </a:cxnLst>
                      <a:rect l="0" t="0" r="r" b="b"/>
                      <a:pathLst>
                        <a:path w="20" h="20">
                          <a:moveTo>
                            <a:pt x="0" y="0"/>
                          </a:moveTo>
                          <a:lnTo>
                            <a:pt x="0" y="20"/>
                          </a:lnTo>
                          <a:lnTo>
                            <a:pt x="2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44" name="Freeform 264"/>
                    <p:cNvSpPr>
                      <a:spLocks/>
                    </p:cNvSpPr>
                    <p:nvPr/>
                  </p:nvSpPr>
                  <p:spPr bwMode="auto">
                    <a:xfrm>
                      <a:off x="10222" y="665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745" name="Freeform 265"/>
                    <p:cNvSpPr>
                      <a:spLocks/>
                    </p:cNvSpPr>
                    <p:nvPr/>
                  </p:nvSpPr>
                  <p:spPr bwMode="auto">
                    <a:xfrm>
                      <a:off x="10202" y="6677"/>
                      <a:ext cx="1" cy="20"/>
                    </a:xfrm>
                    <a:custGeom>
                      <a:avLst/>
                      <a:gdLst/>
                      <a:ahLst/>
                      <a:cxnLst>
                        <a:cxn ang="0">
                          <a:pos x="0" y="20"/>
                        </a:cxn>
                        <a:cxn ang="0">
                          <a:pos x="0" y="0"/>
                        </a:cxn>
                        <a:cxn ang="0">
                          <a:pos x="0" y="20"/>
                        </a:cxn>
                      </a:cxnLst>
                      <a:rect l="0" t="0" r="r" b="b"/>
                      <a:pathLst>
                        <a:path h="20">
                          <a:moveTo>
                            <a:pt x="0" y="20"/>
                          </a:moveTo>
                          <a:lnTo>
                            <a:pt x="0" y="0"/>
                          </a:lnTo>
                          <a:lnTo>
                            <a:pt x="0" y="2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746" name="Group 266"/>
                  <p:cNvGrpSpPr>
                    <a:grpSpLocks/>
                  </p:cNvGrpSpPr>
                  <p:nvPr/>
                </p:nvGrpSpPr>
                <p:grpSpPr bwMode="auto">
                  <a:xfrm>
                    <a:off x="9963" y="6658"/>
                    <a:ext cx="199" cy="99"/>
                    <a:chOff x="9963" y="6658"/>
                    <a:chExt cx="199" cy="99"/>
                  </a:xfrm>
                </p:grpSpPr>
                <p:sp>
                  <p:nvSpPr>
                    <p:cNvPr id="660747" name="Freeform 267"/>
                    <p:cNvSpPr>
                      <a:spLocks/>
                    </p:cNvSpPr>
                    <p:nvPr/>
                  </p:nvSpPr>
                  <p:spPr bwMode="auto">
                    <a:xfrm>
                      <a:off x="9963" y="6658"/>
                      <a:ext cx="179" cy="79"/>
                    </a:xfrm>
                    <a:custGeom>
                      <a:avLst/>
                      <a:gdLst/>
                      <a:ahLst/>
                      <a:cxnLst>
                        <a:cxn ang="0">
                          <a:pos x="40" y="19"/>
                        </a:cxn>
                        <a:cxn ang="0">
                          <a:pos x="80" y="19"/>
                        </a:cxn>
                        <a:cxn ang="0">
                          <a:pos x="120" y="19"/>
                        </a:cxn>
                        <a:cxn ang="0">
                          <a:pos x="139" y="19"/>
                        </a:cxn>
                        <a:cxn ang="0">
                          <a:pos x="159" y="19"/>
                        </a:cxn>
                        <a:cxn ang="0">
                          <a:pos x="179" y="39"/>
                        </a:cxn>
                        <a:cxn ang="0">
                          <a:pos x="179" y="59"/>
                        </a:cxn>
                        <a:cxn ang="0">
                          <a:pos x="159" y="59"/>
                        </a:cxn>
                        <a:cxn ang="0">
                          <a:pos x="120" y="59"/>
                        </a:cxn>
                        <a:cxn ang="0">
                          <a:pos x="20" y="79"/>
                        </a:cxn>
                        <a:cxn ang="0">
                          <a:pos x="0" y="0"/>
                        </a:cxn>
                        <a:cxn ang="0">
                          <a:pos x="40" y="19"/>
                        </a:cxn>
                      </a:cxnLst>
                      <a:rect l="0" t="0" r="r" b="b"/>
                      <a:pathLst>
                        <a:path w="179" h="79">
                          <a:moveTo>
                            <a:pt x="40" y="19"/>
                          </a:moveTo>
                          <a:lnTo>
                            <a:pt x="80" y="19"/>
                          </a:lnTo>
                          <a:lnTo>
                            <a:pt x="120" y="19"/>
                          </a:lnTo>
                          <a:lnTo>
                            <a:pt x="139" y="19"/>
                          </a:lnTo>
                          <a:lnTo>
                            <a:pt x="159" y="19"/>
                          </a:lnTo>
                          <a:lnTo>
                            <a:pt x="179" y="39"/>
                          </a:lnTo>
                          <a:lnTo>
                            <a:pt x="179" y="59"/>
                          </a:lnTo>
                          <a:lnTo>
                            <a:pt x="159" y="59"/>
                          </a:lnTo>
                          <a:lnTo>
                            <a:pt x="120" y="59"/>
                          </a:lnTo>
                          <a:lnTo>
                            <a:pt x="20" y="79"/>
                          </a:lnTo>
                          <a:lnTo>
                            <a:pt x="0" y="0"/>
                          </a:lnTo>
                          <a:lnTo>
                            <a:pt x="40" y="19"/>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748" name="Freeform 268"/>
                    <p:cNvSpPr>
                      <a:spLocks/>
                    </p:cNvSpPr>
                    <p:nvPr/>
                  </p:nvSpPr>
                  <p:spPr bwMode="auto">
                    <a:xfrm>
                      <a:off x="9983" y="6677"/>
                      <a:ext cx="179" cy="80"/>
                    </a:xfrm>
                    <a:custGeom>
                      <a:avLst/>
                      <a:gdLst/>
                      <a:ahLst/>
                      <a:cxnLst>
                        <a:cxn ang="0">
                          <a:pos x="40" y="20"/>
                        </a:cxn>
                        <a:cxn ang="0">
                          <a:pos x="40" y="20"/>
                        </a:cxn>
                        <a:cxn ang="0">
                          <a:pos x="80" y="20"/>
                        </a:cxn>
                        <a:cxn ang="0">
                          <a:pos x="80" y="20"/>
                        </a:cxn>
                        <a:cxn ang="0">
                          <a:pos x="119" y="20"/>
                        </a:cxn>
                        <a:cxn ang="0">
                          <a:pos x="119" y="20"/>
                        </a:cxn>
                        <a:cxn ang="0">
                          <a:pos x="139" y="20"/>
                        </a:cxn>
                        <a:cxn ang="0">
                          <a:pos x="139" y="20"/>
                        </a:cxn>
                        <a:cxn ang="0">
                          <a:pos x="159" y="20"/>
                        </a:cxn>
                        <a:cxn ang="0">
                          <a:pos x="159" y="20"/>
                        </a:cxn>
                        <a:cxn ang="0">
                          <a:pos x="179" y="40"/>
                        </a:cxn>
                        <a:cxn ang="0">
                          <a:pos x="179" y="40"/>
                        </a:cxn>
                        <a:cxn ang="0">
                          <a:pos x="179" y="60"/>
                        </a:cxn>
                        <a:cxn ang="0">
                          <a:pos x="179" y="60"/>
                        </a:cxn>
                        <a:cxn ang="0">
                          <a:pos x="159" y="60"/>
                        </a:cxn>
                        <a:cxn ang="0">
                          <a:pos x="159" y="60"/>
                        </a:cxn>
                        <a:cxn ang="0">
                          <a:pos x="119" y="60"/>
                        </a:cxn>
                        <a:cxn ang="0">
                          <a:pos x="119" y="60"/>
                        </a:cxn>
                        <a:cxn ang="0">
                          <a:pos x="20" y="80"/>
                        </a:cxn>
                        <a:cxn ang="0">
                          <a:pos x="20" y="80"/>
                        </a:cxn>
                        <a:cxn ang="0">
                          <a:pos x="0" y="0"/>
                        </a:cxn>
                        <a:cxn ang="0">
                          <a:pos x="0" y="0"/>
                        </a:cxn>
                        <a:cxn ang="0">
                          <a:pos x="40" y="20"/>
                        </a:cxn>
                        <a:cxn ang="0">
                          <a:pos x="40" y="20"/>
                        </a:cxn>
                      </a:cxnLst>
                      <a:rect l="0" t="0" r="r" b="b"/>
                      <a:pathLst>
                        <a:path w="179" h="80">
                          <a:moveTo>
                            <a:pt x="40" y="20"/>
                          </a:moveTo>
                          <a:lnTo>
                            <a:pt x="40" y="20"/>
                          </a:lnTo>
                          <a:lnTo>
                            <a:pt x="80" y="20"/>
                          </a:lnTo>
                          <a:lnTo>
                            <a:pt x="80" y="20"/>
                          </a:lnTo>
                          <a:lnTo>
                            <a:pt x="119" y="20"/>
                          </a:lnTo>
                          <a:lnTo>
                            <a:pt x="119" y="20"/>
                          </a:lnTo>
                          <a:lnTo>
                            <a:pt x="139" y="20"/>
                          </a:lnTo>
                          <a:lnTo>
                            <a:pt x="139" y="20"/>
                          </a:lnTo>
                          <a:lnTo>
                            <a:pt x="159" y="20"/>
                          </a:lnTo>
                          <a:lnTo>
                            <a:pt x="159" y="20"/>
                          </a:lnTo>
                          <a:lnTo>
                            <a:pt x="179" y="40"/>
                          </a:lnTo>
                          <a:lnTo>
                            <a:pt x="179" y="40"/>
                          </a:lnTo>
                          <a:lnTo>
                            <a:pt x="179" y="60"/>
                          </a:lnTo>
                          <a:lnTo>
                            <a:pt x="179" y="60"/>
                          </a:lnTo>
                          <a:lnTo>
                            <a:pt x="159" y="60"/>
                          </a:lnTo>
                          <a:lnTo>
                            <a:pt x="159" y="60"/>
                          </a:lnTo>
                          <a:lnTo>
                            <a:pt x="119" y="60"/>
                          </a:lnTo>
                          <a:lnTo>
                            <a:pt x="119" y="60"/>
                          </a:lnTo>
                          <a:lnTo>
                            <a:pt x="20" y="80"/>
                          </a:lnTo>
                          <a:lnTo>
                            <a:pt x="20" y="80"/>
                          </a:lnTo>
                          <a:lnTo>
                            <a:pt x="0" y="0"/>
                          </a:lnTo>
                          <a:lnTo>
                            <a:pt x="0" y="0"/>
                          </a:lnTo>
                          <a:lnTo>
                            <a:pt x="40" y="20"/>
                          </a:lnTo>
                          <a:lnTo>
                            <a:pt x="4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749" name="Freeform 269"/>
                  <p:cNvSpPr>
                    <a:spLocks/>
                  </p:cNvSpPr>
                  <p:nvPr/>
                </p:nvSpPr>
                <p:spPr bwMode="auto">
                  <a:xfrm>
                    <a:off x="9983" y="6697"/>
                    <a:ext cx="159" cy="60"/>
                  </a:xfrm>
                  <a:custGeom>
                    <a:avLst/>
                    <a:gdLst/>
                    <a:ahLst/>
                    <a:cxnLst>
                      <a:cxn ang="0">
                        <a:pos x="20" y="0"/>
                      </a:cxn>
                      <a:cxn ang="0">
                        <a:pos x="60" y="0"/>
                      </a:cxn>
                      <a:cxn ang="0">
                        <a:pos x="100" y="0"/>
                      </a:cxn>
                      <a:cxn ang="0">
                        <a:pos x="139" y="0"/>
                      </a:cxn>
                      <a:cxn ang="0">
                        <a:pos x="159" y="20"/>
                      </a:cxn>
                      <a:cxn ang="0">
                        <a:pos x="119" y="40"/>
                      </a:cxn>
                      <a:cxn ang="0">
                        <a:pos x="119" y="20"/>
                      </a:cxn>
                      <a:cxn ang="0">
                        <a:pos x="100" y="40"/>
                      </a:cxn>
                      <a:cxn ang="0">
                        <a:pos x="60" y="60"/>
                      </a:cxn>
                      <a:cxn ang="0">
                        <a:pos x="40" y="60"/>
                      </a:cxn>
                      <a:cxn ang="0">
                        <a:pos x="80" y="40"/>
                      </a:cxn>
                      <a:cxn ang="0">
                        <a:pos x="100" y="20"/>
                      </a:cxn>
                      <a:cxn ang="0">
                        <a:pos x="60" y="40"/>
                      </a:cxn>
                      <a:cxn ang="0">
                        <a:pos x="40" y="40"/>
                      </a:cxn>
                      <a:cxn ang="0">
                        <a:pos x="0" y="60"/>
                      </a:cxn>
                      <a:cxn ang="0">
                        <a:pos x="0" y="20"/>
                      </a:cxn>
                      <a:cxn ang="0">
                        <a:pos x="20" y="0"/>
                      </a:cxn>
                    </a:cxnLst>
                    <a:rect l="0" t="0" r="r" b="b"/>
                    <a:pathLst>
                      <a:path w="159" h="60">
                        <a:moveTo>
                          <a:pt x="20" y="0"/>
                        </a:moveTo>
                        <a:lnTo>
                          <a:pt x="60" y="0"/>
                        </a:lnTo>
                        <a:lnTo>
                          <a:pt x="100" y="0"/>
                        </a:lnTo>
                        <a:lnTo>
                          <a:pt x="139" y="0"/>
                        </a:lnTo>
                        <a:lnTo>
                          <a:pt x="159" y="20"/>
                        </a:lnTo>
                        <a:lnTo>
                          <a:pt x="119" y="40"/>
                        </a:lnTo>
                        <a:lnTo>
                          <a:pt x="119" y="20"/>
                        </a:lnTo>
                        <a:lnTo>
                          <a:pt x="100" y="40"/>
                        </a:lnTo>
                        <a:lnTo>
                          <a:pt x="60" y="60"/>
                        </a:lnTo>
                        <a:lnTo>
                          <a:pt x="40" y="60"/>
                        </a:lnTo>
                        <a:lnTo>
                          <a:pt x="80" y="40"/>
                        </a:lnTo>
                        <a:lnTo>
                          <a:pt x="100" y="20"/>
                        </a:lnTo>
                        <a:lnTo>
                          <a:pt x="60" y="40"/>
                        </a:lnTo>
                        <a:lnTo>
                          <a:pt x="40" y="4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750" name="Freeform 270"/>
                  <p:cNvSpPr>
                    <a:spLocks/>
                  </p:cNvSpPr>
                  <p:nvPr/>
                </p:nvSpPr>
                <p:spPr bwMode="auto">
                  <a:xfrm>
                    <a:off x="9823" y="6478"/>
                    <a:ext cx="359" cy="339"/>
                  </a:xfrm>
                  <a:custGeom>
                    <a:avLst/>
                    <a:gdLst/>
                    <a:ahLst/>
                    <a:cxnLst>
                      <a:cxn ang="0">
                        <a:pos x="20" y="0"/>
                      </a:cxn>
                      <a:cxn ang="0">
                        <a:pos x="40" y="0"/>
                      </a:cxn>
                      <a:cxn ang="0">
                        <a:pos x="60" y="20"/>
                      </a:cxn>
                      <a:cxn ang="0">
                        <a:pos x="80" y="20"/>
                      </a:cxn>
                      <a:cxn ang="0">
                        <a:pos x="80" y="60"/>
                      </a:cxn>
                      <a:cxn ang="0">
                        <a:pos x="80" y="100"/>
                      </a:cxn>
                      <a:cxn ang="0">
                        <a:pos x="100" y="120"/>
                      </a:cxn>
                      <a:cxn ang="0">
                        <a:pos x="120" y="160"/>
                      </a:cxn>
                      <a:cxn ang="0">
                        <a:pos x="120" y="180"/>
                      </a:cxn>
                      <a:cxn ang="0">
                        <a:pos x="140" y="219"/>
                      </a:cxn>
                      <a:cxn ang="0">
                        <a:pos x="100" y="239"/>
                      </a:cxn>
                      <a:cxn ang="0">
                        <a:pos x="140" y="219"/>
                      </a:cxn>
                      <a:cxn ang="0">
                        <a:pos x="140" y="239"/>
                      </a:cxn>
                      <a:cxn ang="0">
                        <a:pos x="120" y="259"/>
                      </a:cxn>
                      <a:cxn ang="0">
                        <a:pos x="140" y="239"/>
                      </a:cxn>
                      <a:cxn ang="0">
                        <a:pos x="180" y="259"/>
                      </a:cxn>
                      <a:cxn ang="0">
                        <a:pos x="220" y="259"/>
                      </a:cxn>
                      <a:cxn ang="0">
                        <a:pos x="260" y="279"/>
                      </a:cxn>
                      <a:cxn ang="0">
                        <a:pos x="279" y="279"/>
                      </a:cxn>
                      <a:cxn ang="0">
                        <a:pos x="319" y="279"/>
                      </a:cxn>
                      <a:cxn ang="0">
                        <a:pos x="339" y="279"/>
                      </a:cxn>
                      <a:cxn ang="0">
                        <a:pos x="359" y="279"/>
                      </a:cxn>
                      <a:cxn ang="0">
                        <a:pos x="359" y="299"/>
                      </a:cxn>
                      <a:cxn ang="0">
                        <a:pos x="359" y="319"/>
                      </a:cxn>
                      <a:cxn ang="0">
                        <a:pos x="339" y="319"/>
                      </a:cxn>
                      <a:cxn ang="0">
                        <a:pos x="319" y="319"/>
                      </a:cxn>
                      <a:cxn ang="0">
                        <a:pos x="279" y="319"/>
                      </a:cxn>
                      <a:cxn ang="0">
                        <a:pos x="220" y="339"/>
                      </a:cxn>
                      <a:cxn ang="0">
                        <a:pos x="120" y="319"/>
                      </a:cxn>
                      <a:cxn ang="0">
                        <a:pos x="100" y="319"/>
                      </a:cxn>
                      <a:cxn ang="0">
                        <a:pos x="60" y="259"/>
                      </a:cxn>
                      <a:cxn ang="0">
                        <a:pos x="40" y="180"/>
                      </a:cxn>
                      <a:cxn ang="0">
                        <a:pos x="0" y="100"/>
                      </a:cxn>
                      <a:cxn ang="0">
                        <a:pos x="0" y="60"/>
                      </a:cxn>
                      <a:cxn ang="0">
                        <a:pos x="0" y="40"/>
                      </a:cxn>
                      <a:cxn ang="0">
                        <a:pos x="0" y="0"/>
                      </a:cxn>
                      <a:cxn ang="0">
                        <a:pos x="20" y="0"/>
                      </a:cxn>
                    </a:cxnLst>
                    <a:rect l="0" t="0" r="r" b="b"/>
                    <a:pathLst>
                      <a:path w="359" h="339">
                        <a:moveTo>
                          <a:pt x="20" y="0"/>
                        </a:moveTo>
                        <a:lnTo>
                          <a:pt x="40" y="0"/>
                        </a:lnTo>
                        <a:lnTo>
                          <a:pt x="60" y="20"/>
                        </a:lnTo>
                        <a:lnTo>
                          <a:pt x="80" y="20"/>
                        </a:lnTo>
                        <a:lnTo>
                          <a:pt x="80" y="60"/>
                        </a:lnTo>
                        <a:lnTo>
                          <a:pt x="80" y="100"/>
                        </a:lnTo>
                        <a:lnTo>
                          <a:pt x="100" y="120"/>
                        </a:lnTo>
                        <a:lnTo>
                          <a:pt x="120" y="160"/>
                        </a:lnTo>
                        <a:lnTo>
                          <a:pt x="120" y="180"/>
                        </a:lnTo>
                        <a:lnTo>
                          <a:pt x="140" y="219"/>
                        </a:lnTo>
                        <a:lnTo>
                          <a:pt x="100" y="239"/>
                        </a:lnTo>
                        <a:lnTo>
                          <a:pt x="140" y="219"/>
                        </a:lnTo>
                        <a:lnTo>
                          <a:pt x="140" y="239"/>
                        </a:lnTo>
                        <a:lnTo>
                          <a:pt x="120" y="259"/>
                        </a:lnTo>
                        <a:lnTo>
                          <a:pt x="140" y="239"/>
                        </a:lnTo>
                        <a:lnTo>
                          <a:pt x="180" y="259"/>
                        </a:lnTo>
                        <a:lnTo>
                          <a:pt x="220" y="259"/>
                        </a:lnTo>
                        <a:lnTo>
                          <a:pt x="260" y="279"/>
                        </a:lnTo>
                        <a:lnTo>
                          <a:pt x="279" y="279"/>
                        </a:lnTo>
                        <a:lnTo>
                          <a:pt x="319" y="279"/>
                        </a:lnTo>
                        <a:lnTo>
                          <a:pt x="339" y="279"/>
                        </a:lnTo>
                        <a:lnTo>
                          <a:pt x="359" y="279"/>
                        </a:lnTo>
                        <a:lnTo>
                          <a:pt x="359" y="299"/>
                        </a:lnTo>
                        <a:lnTo>
                          <a:pt x="359" y="319"/>
                        </a:lnTo>
                        <a:lnTo>
                          <a:pt x="339" y="319"/>
                        </a:lnTo>
                        <a:lnTo>
                          <a:pt x="319" y="319"/>
                        </a:lnTo>
                        <a:lnTo>
                          <a:pt x="279" y="319"/>
                        </a:lnTo>
                        <a:lnTo>
                          <a:pt x="220" y="339"/>
                        </a:lnTo>
                        <a:lnTo>
                          <a:pt x="120" y="319"/>
                        </a:lnTo>
                        <a:lnTo>
                          <a:pt x="100" y="319"/>
                        </a:lnTo>
                        <a:lnTo>
                          <a:pt x="60" y="259"/>
                        </a:lnTo>
                        <a:lnTo>
                          <a:pt x="40" y="180"/>
                        </a:lnTo>
                        <a:lnTo>
                          <a:pt x="0" y="100"/>
                        </a:lnTo>
                        <a:lnTo>
                          <a:pt x="0" y="60"/>
                        </a:lnTo>
                        <a:lnTo>
                          <a:pt x="0" y="40"/>
                        </a:lnTo>
                        <a:lnTo>
                          <a:pt x="0" y="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751" name="Freeform 271"/>
                  <p:cNvSpPr>
                    <a:spLocks/>
                  </p:cNvSpPr>
                  <p:nvPr/>
                </p:nvSpPr>
                <p:spPr bwMode="auto">
                  <a:xfrm>
                    <a:off x="9863" y="6458"/>
                    <a:ext cx="140" cy="259"/>
                  </a:xfrm>
                  <a:custGeom>
                    <a:avLst/>
                    <a:gdLst/>
                    <a:ahLst/>
                    <a:cxnLst>
                      <a:cxn ang="0">
                        <a:pos x="20" y="0"/>
                      </a:cxn>
                      <a:cxn ang="0">
                        <a:pos x="0" y="20"/>
                      </a:cxn>
                      <a:cxn ang="0">
                        <a:pos x="20" y="40"/>
                      </a:cxn>
                      <a:cxn ang="0">
                        <a:pos x="40" y="60"/>
                      </a:cxn>
                      <a:cxn ang="0">
                        <a:pos x="40" y="100"/>
                      </a:cxn>
                      <a:cxn ang="0">
                        <a:pos x="60" y="120"/>
                      </a:cxn>
                      <a:cxn ang="0">
                        <a:pos x="80" y="140"/>
                      </a:cxn>
                      <a:cxn ang="0">
                        <a:pos x="80" y="160"/>
                      </a:cxn>
                      <a:cxn ang="0">
                        <a:pos x="60" y="140"/>
                      </a:cxn>
                      <a:cxn ang="0">
                        <a:pos x="80" y="160"/>
                      </a:cxn>
                      <a:cxn ang="0">
                        <a:pos x="80" y="200"/>
                      </a:cxn>
                      <a:cxn ang="0">
                        <a:pos x="100" y="219"/>
                      </a:cxn>
                      <a:cxn ang="0">
                        <a:pos x="100" y="239"/>
                      </a:cxn>
                      <a:cxn ang="0">
                        <a:pos x="100" y="259"/>
                      </a:cxn>
                      <a:cxn ang="0">
                        <a:pos x="120" y="259"/>
                      </a:cxn>
                      <a:cxn ang="0">
                        <a:pos x="140" y="259"/>
                      </a:cxn>
                      <a:cxn ang="0">
                        <a:pos x="140" y="239"/>
                      </a:cxn>
                      <a:cxn ang="0">
                        <a:pos x="140" y="219"/>
                      </a:cxn>
                      <a:cxn ang="0">
                        <a:pos x="140" y="200"/>
                      </a:cxn>
                      <a:cxn ang="0">
                        <a:pos x="140" y="180"/>
                      </a:cxn>
                      <a:cxn ang="0">
                        <a:pos x="120" y="160"/>
                      </a:cxn>
                      <a:cxn ang="0">
                        <a:pos x="100" y="140"/>
                      </a:cxn>
                      <a:cxn ang="0">
                        <a:pos x="80" y="100"/>
                      </a:cxn>
                      <a:cxn ang="0">
                        <a:pos x="60" y="80"/>
                      </a:cxn>
                      <a:cxn ang="0">
                        <a:pos x="80" y="100"/>
                      </a:cxn>
                      <a:cxn ang="0">
                        <a:pos x="80" y="120"/>
                      </a:cxn>
                      <a:cxn ang="0">
                        <a:pos x="100" y="140"/>
                      </a:cxn>
                      <a:cxn ang="0">
                        <a:pos x="80" y="100"/>
                      </a:cxn>
                      <a:cxn ang="0">
                        <a:pos x="80" y="60"/>
                      </a:cxn>
                      <a:cxn ang="0">
                        <a:pos x="60" y="40"/>
                      </a:cxn>
                      <a:cxn ang="0">
                        <a:pos x="40" y="20"/>
                      </a:cxn>
                      <a:cxn ang="0">
                        <a:pos x="20" y="0"/>
                      </a:cxn>
                    </a:cxnLst>
                    <a:rect l="0" t="0" r="r" b="b"/>
                    <a:pathLst>
                      <a:path w="140" h="259">
                        <a:moveTo>
                          <a:pt x="20" y="0"/>
                        </a:moveTo>
                        <a:lnTo>
                          <a:pt x="0" y="20"/>
                        </a:lnTo>
                        <a:lnTo>
                          <a:pt x="20" y="40"/>
                        </a:lnTo>
                        <a:lnTo>
                          <a:pt x="40" y="60"/>
                        </a:lnTo>
                        <a:lnTo>
                          <a:pt x="40" y="100"/>
                        </a:lnTo>
                        <a:lnTo>
                          <a:pt x="60" y="120"/>
                        </a:lnTo>
                        <a:lnTo>
                          <a:pt x="80" y="140"/>
                        </a:lnTo>
                        <a:lnTo>
                          <a:pt x="80" y="160"/>
                        </a:lnTo>
                        <a:lnTo>
                          <a:pt x="60" y="140"/>
                        </a:lnTo>
                        <a:lnTo>
                          <a:pt x="80" y="160"/>
                        </a:lnTo>
                        <a:lnTo>
                          <a:pt x="80" y="200"/>
                        </a:lnTo>
                        <a:lnTo>
                          <a:pt x="100" y="219"/>
                        </a:lnTo>
                        <a:lnTo>
                          <a:pt x="100" y="239"/>
                        </a:lnTo>
                        <a:lnTo>
                          <a:pt x="100" y="259"/>
                        </a:lnTo>
                        <a:lnTo>
                          <a:pt x="120" y="259"/>
                        </a:lnTo>
                        <a:lnTo>
                          <a:pt x="140" y="259"/>
                        </a:lnTo>
                        <a:lnTo>
                          <a:pt x="140" y="239"/>
                        </a:lnTo>
                        <a:lnTo>
                          <a:pt x="140" y="219"/>
                        </a:lnTo>
                        <a:lnTo>
                          <a:pt x="140" y="200"/>
                        </a:lnTo>
                        <a:lnTo>
                          <a:pt x="140" y="180"/>
                        </a:lnTo>
                        <a:lnTo>
                          <a:pt x="120" y="160"/>
                        </a:lnTo>
                        <a:lnTo>
                          <a:pt x="100" y="140"/>
                        </a:lnTo>
                        <a:lnTo>
                          <a:pt x="80" y="100"/>
                        </a:lnTo>
                        <a:lnTo>
                          <a:pt x="60" y="80"/>
                        </a:lnTo>
                        <a:lnTo>
                          <a:pt x="80" y="100"/>
                        </a:lnTo>
                        <a:lnTo>
                          <a:pt x="80" y="120"/>
                        </a:lnTo>
                        <a:lnTo>
                          <a:pt x="100" y="140"/>
                        </a:lnTo>
                        <a:lnTo>
                          <a:pt x="80" y="100"/>
                        </a:lnTo>
                        <a:lnTo>
                          <a:pt x="80" y="60"/>
                        </a:lnTo>
                        <a:lnTo>
                          <a:pt x="60" y="40"/>
                        </a:lnTo>
                        <a:lnTo>
                          <a:pt x="4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752" name="Freeform 272"/>
                  <p:cNvSpPr>
                    <a:spLocks/>
                  </p:cNvSpPr>
                  <p:nvPr/>
                </p:nvSpPr>
                <p:spPr bwMode="auto">
                  <a:xfrm>
                    <a:off x="9763" y="6438"/>
                    <a:ext cx="539" cy="678"/>
                  </a:xfrm>
                  <a:custGeom>
                    <a:avLst/>
                    <a:gdLst/>
                    <a:ahLst/>
                    <a:cxnLst>
                      <a:cxn ang="0">
                        <a:pos x="100" y="40"/>
                      </a:cxn>
                      <a:cxn ang="0">
                        <a:pos x="60" y="60"/>
                      </a:cxn>
                      <a:cxn ang="0">
                        <a:pos x="60" y="100"/>
                      </a:cxn>
                      <a:cxn ang="0">
                        <a:pos x="40" y="160"/>
                      </a:cxn>
                      <a:cxn ang="0">
                        <a:pos x="40" y="220"/>
                      </a:cxn>
                      <a:cxn ang="0">
                        <a:pos x="60" y="160"/>
                      </a:cxn>
                      <a:cxn ang="0">
                        <a:pos x="60" y="160"/>
                      </a:cxn>
                      <a:cxn ang="0">
                        <a:pos x="80" y="220"/>
                      </a:cxn>
                      <a:cxn ang="0">
                        <a:pos x="80" y="279"/>
                      </a:cxn>
                      <a:cxn ang="0">
                        <a:pos x="80" y="279"/>
                      </a:cxn>
                      <a:cxn ang="0">
                        <a:pos x="80" y="239"/>
                      </a:cxn>
                      <a:cxn ang="0">
                        <a:pos x="120" y="319"/>
                      </a:cxn>
                      <a:cxn ang="0">
                        <a:pos x="140" y="359"/>
                      </a:cxn>
                      <a:cxn ang="0">
                        <a:pos x="220" y="379"/>
                      </a:cxn>
                      <a:cxn ang="0">
                        <a:pos x="200" y="399"/>
                      </a:cxn>
                      <a:cxn ang="0">
                        <a:pos x="180" y="399"/>
                      </a:cxn>
                      <a:cxn ang="0">
                        <a:pos x="240" y="379"/>
                      </a:cxn>
                      <a:cxn ang="0">
                        <a:pos x="220" y="419"/>
                      </a:cxn>
                      <a:cxn ang="0">
                        <a:pos x="220" y="439"/>
                      </a:cxn>
                      <a:cxn ang="0">
                        <a:pos x="180" y="479"/>
                      </a:cxn>
                      <a:cxn ang="0">
                        <a:pos x="240" y="459"/>
                      </a:cxn>
                      <a:cxn ang="0">
                        <a:pos x="240" y="499"/>
                      </a:cxn>
                      <a:cxn ang="0">
                        <a:pos x="240" y="499"/>
                      </a:cxn>
                      <a:cxn ang="0">
                        <a:pos x="280" y="479"/>
                      </a:cxn>
                      <a:cxn ang="0">
                        <a:pos x="240" y="519"/>
                      </a:cxn>
                      <a:cxn ang="0">
                        <a:pos x="300" y="499"/>
                      </a:cxn>
                      <a:cxn ang="0">
                        <a:pos x="379" y="519"/>
                      </a:cxn>
                      <a:cxn ang="0">
                        <a:pos x="479" y="559"/>
                      </a:cxn>
                      <a:cxn ang="0">
                        <a:pos x="519" y="619"/>
                      </a:cxn>
                      <a:cxn ang="0">
                        <a:pos x="339" y="678"/>
                      </a:cxn>
                      <a:cxn ang="0">
                        <a:pos x="379" y="659"/>
                      </a:cxn>
                      <a:cxn ang="0">
                        <a:pos x="359" y="659"/>
                      </a:cxn>
                      <a:cxn ang="0">
                        <a:pos x="280" y="659"/>
                      </a:cxn>
                      <a:cxn ang="0">
                        <a:pos x="439" y="619"/>
                      </a:cxn>
                      <a:cxn ang="0">
                        <a:pos x="280" y="659"/>
                      </a:cxn>
                      <a:cxn ang="0">
                        <a:pos x="399" y="619"/>
                      </a:cxn>
                      <a:cxn ang="0">
                        <a:pos x="260" y="659"/>
                      </a:cxn>
                      <a:cxn ang="0">
                        <a:pos x="40" y="639"/>
                      </a:cxn>
                      <a:cxn ang="0">
                        <a:pos x="0" y="619"/>
                      </a:cxn>
                      <a:cxn ang="0">
                        <a:pos x="0" y="579"/>
                      </a:cxn>
                      <a:cxn ang="0">
                        <a:pos x="20" y="499"/>
                      </a:cxn>
                      <a:cxn ang="0">
                        <a:pos x="40" y="459"/>
                      </a:cxn>
                      <a:cxn ang="0">
                        <a:pos x="60" y="459"/>
                      </a:cxn>
                      <a:cxn ang="0">
                        <a:pos x="60" y="459"/>
                      </a:cxn>
                      <a:cxn ang="0">
                        <a:pos x="60" y="419"/>
                      </a:cxn>
                      <a:cxn ang="0">
                        <a:pos x="140" y="399"/>
                      </a:cxn>
                      <a:cxn ang="0">
                        <a:pos x="60" y="419"/>
                      </a:cxn>
                      <a:cxn ang="0">
                        <a:pos x="80" y="379"/>
                      </a:cxn>
                      <a:cxn ang="0">
                        <a:pos x="80" y="359"/>
                      </a:cxn>
                      <a:cxn ang="0">
                        <a:pos x="40" y="379"/>
                      </a:cxn>
                      <a:cxn ang="0">
                        <a:pos x="20" y="279"/>
                      </a:cxn>
                      <a:cxn ang="0">
                        <a:pos x="0" y="220"/>
                      </a:cxn>
                      <a:cxn ang="0">
                        <a:pos x="0" y="200"/>
                      </a:cxn>
                      <a:cxn ang="0">
                        <a:pos x="0" y="239"/>
                      </a:cxn>
                      <a:cxn ang="0">
                        <a:pos x="0" y="180"/>
                      </a:cxn>
                      <a:cxn ang="0">
                        <a:pos x="0" y="140"/>
                      </a:cxn>
                      <a:cxn ang="0">
                        <a:pos x="20" y="80"/>
                      </a:cxn>
                      <a:cxn ang="0">
                        <a:pos x="0" y="120"/>
                      </a:cxn>
                      <a:cxn ang="0">
                        <a:pos x="0" y="140"/>
                      </a:cxn>
                      <a:cxn ang="0">
                        <a:pos x="20" y="80"/>
                      </a:cxn>
                      <a:cxn ang="0">
                        <a:pos x="40" y="20"/>
                      </a:cxn>
                      <a:cxn ang="0">
                        <a:pos x="80" y="20"/>
                      </a:cxn>
                    </a:cxnLst>
                    <a:rect l="0" t="0" r="r" b="b"/>
                    <a:pathLst>
                      <a:path w="539" h="678">
                        <a:moveTo>
                          <a:pt x="100" y="20"/>
                        </a:moveTo>
                        <a:lnTo>
                          <a:pt x="100" y="40"/>
                        </a:lnTo>
                        <a:lnTo>
                          <a:pt x="80" y="40"/>
                        </a:lnTo>
                        <a:lnTo>
                          <a:pt x="60" y="60"/>
                        </a:lnTo>
                        <a:lnTo>
                          <a:pt x="60" y="80"/>
                        </a:lnTo>
                        <a:lnTo>
                          <a:pt x="60" y="100"/>
                        </a:lnTo>
                        <a:lnTo>
                          <a:pt x="60" y="120"/>
                        </a:lnTo>
                        <a:lnTo>
                          <a:pt x="40" y="160"/>
                        </a:lnTo>
                        <a:lnTo>
                          <a:pt x="40" y="180"/>
                        </a:lnTo>
                        <a:lnTo>
                          <a:pt x="40" y="220"/>
                        </a:lnTo>
                        <a:lnTo>
                          <a:pt x="40" y="180"/>
                        </a:lnTo>
                        <a:lnTo>
                          <a:pt x="60" y="160"/>
                        </a:lnTo>
                        <a:lnTo>
                          <a:pt x="60" y="140"/>
                        </a:lnTo>
                        <a:lnTo>
                          <a:pt x="60" y="160"/>
                        </a:lnTo>
                        <a:lnTo>
                          <a:pt x="80" y="200"/>
                        </a:lnTo>
                        <a:lnTo>
                          <a:pt x="80" y="220"/>
                        </a:lnTo>
                        <a:lnTo>
                          <a:pt x="80" y="239"/>
                        </a:lnTo>
                        <a:lnTo>
                          <a:pt x="80" y="279"/>
                        </a:lnTo>
                        <a:lnTo>
                          <a:pt x="80" y="319"/>
                        </a:lnTo>
                        <a:lnTo>
                          <a:pt x="80" y="279"/>
                        </a:lnTo>
                        <a:lnTo>
                          <a:pt x="80" y="259"/>
                        </a:lnTo>
                        <a:lnTo>
                          <a:pt x="80" y="239"/>
                        </a:lnTo>
                        <a:lnTo>
                          <a:pt x="100" y="279"/>
                        </a:lnTo>
                        <a:lnTo>
                          <a:pt x="120" y="319"/>
                        </a:lnTo>
                        <a:lnTo>
                          <a:pt x="140" y="339"/>
                        </a:lnTo>
                        <a:lnTo>
                          <a:pt x="140" y="359"/>
                        </a:lnTo>
                        <a:lnTo>
                          <a:pt x="200" y="359"/>
                        </a:lnTo>
                        <a:lnTo>
                          <a:pt x="220" y="379"/>
                        </a:lnTo>
                        <a:lnTo>
                          <a:pt x="200" y="379"/>
                        </a:lnTo>
                        <a:lnTo>
                          <a:pt x="200" y="399"/>
                        </a:lnTo>
                        <a:lnTo>
                          <a:pt x="140" y="419"/>
                        </a:lnTo>
                        <a:lnTo>
                          <a:pt x="180" y="399"/>
                        </a:lnTo>
                        <a:lnTo>
                          <a:pt x="220" y="379"/>
                        </a:lnTo>
                        <a:lnTo>
                          <a:pt x="240" y="379"/>
                        </a:lnTo>
                        <a:lnTo>
                          <a:pt x="240" y="399"/>
                        </a:lnTo>
                        <a:lnTo>
                          <a:pt x="220" y="419"/>
                        </a:lnTo>
                        <a:lnTo>
                          <a:pt x="200" y="439"/>
                        </a:lnTo>
                        <a:lnTo>
                          <a:pt x="220" y="439"/>
                        </a:lnTo>
                        <a:lnTo>
                          <a:pt x="220" y="459"/>
                        </a:lnTo>
                        <a:lnTo>
                          <a:pt x="180" y="479"/>
                        </a:lnTo>
                        <a:lnTo>
                          <a:pt x="220" y="479"/>
                        </a:lnTo>
                        <a:lnTo>
                          <a:pt x="240" y="459"/>
                        </a:lnTo>
                        <a:lnTo>
                          <a:pt x="240" y="479"/>
                        </a:lnTo>
                        <a:lnTo>
                          <a:pt x="240" y="499"/>
                        </a:lnTo>
                        <a:lnTo>
                          <a:pt x="200" y="499"/>
                        </a:lnTo>
                        <a:lnTo>
                          <a:pt x="240" y="499"/>
                        </a:lnTo>
                        <a:lnTo>
                          <a:pt x="260" y="479"/>
                        </a:lnTo>
                        <a:lnTo>
                          <a:pt x="280" y="479"/>
                        </a:lnTo>
                        <a:lnTo>
                          <a:pt x="280" y="499"/>
                        </a:lnTo>
                        <a:lnTo>
                          <a:pt x="240" y="519"/>
                        </a:lnTo>
                        <a:lnTo>
                          <a:pt x="280" y="499"/>
                        </a:lnTo>
                        <a:lnTo>
                          <a:pt x="300" y="499"/>
                        </a:lnTo>
                        <a:lnTo>
                          <a:pt x="320" y="499"/>
                        </a:lnTo>
                        <a:lnTo>
                          <a:pt x="379" y="519"/>
                        </a:lnTo>
                        <a:lnTo>
                          <a:pt x="439" y="539"/>
                        </a:lnTo>
                        <a:lnTo>
                          <a:pt x="479" y="559"/>
                        </a:lnTo>
                        <a:lnTo>
                          <a:pt x="499" y="579"/>
                        </a:lnTo>
                        <a:lnTo>
                          <a:pt x="519" y="619"/>
                        </a:lnTo>
                        <a:lnTo>
                          <a:pt x="539" y="678"/>
                        </a:lnTo>
                        <a:lnTo>
                          <a:pt x="339" y="678"/>
                        </a:lnTo>
                        <a:lnTo>
                          <a:pt x="320" y="678"/>
                        </a:lnTo>
                        <a:lnTo>
                          <a:pt x="379" y="659"/>
                        </a:lnTo>
                        <a:lnTo>
                          <a:pt x="459" y="639"/>
                        </a:lnTo>
                        <a:lnTo>
                          <a:pt x="359" y="659"/>
                        </a:lnTo>
                        <a:lnTo>
                          <a:pt x="320" y="678"/>
                        </a:lnTo>
                        <a:lnTo>
                          <a:pt x="280" y="659"/>
                        </a:lnTo>
                        <a:lnTo>
                          <a:pt x="339" y="659"/>
                        </a:lnTo>
                        <a:lnTo>
                          <a:pt x="439" y="619"/>
                        </a:lnTo>
                        <a:lnTo>
                          <a:pt x="320" y="659"/>
                        </a:lnTo>
                        <a:lnTo>
                          <a:pt x="280" y="659"/>
                        </a:lnTo>
                        <a:lnTo>
                          <a:pt x="320" y="639"/>
                        </a:lnTo>
                        <a:lnTo>
                          <a:pt x="399" y="619"/>
                        </a:lnTo>
                        <a:lnTo>
                          <a:pt x="300" y="639"/>
                        </a:lnTo>
                        <a:lnTo>
                          <a:pt x="260" y="659"/>
                        </a:lnTo>
                        <a:lnTo>
                          <a:pt x="80" y="659"/>
                        </a:lnTo>
                        <a:lnTo>
                          <a:pt x="40" y="639"/>
                        </a:lnTo>
                        <a:lnTo>
                          <a:pt x="20" y="639"/>
                        </a:lnTo>
                        <a:lnTo>
                          <a:pt x="0" y="619"/>
                        </a:lnTo>
                        <a:lnTo>
                          <a:pt x="0" y="599"/>
                        </a:lnTo>
                        <a:lnTo>
                          <a:pt x="0" y="579"/>
                        </a:lnTo>
                        <a:lnTo>
                          <a:pt x="0" y="539"/>
                        </a:lnTo>
                        <a:lnTo>
                          <a:pt x="20" y="499"/>
                        </a:lnTo>
                        <a:lnTo>
                          <a:pt x="20" y="479"/>
                        </a:lnTo>
                        <a:lnTo>
                          <a:pt x="40" y="459"/>
                        </a:lnTo>
                        <a:lnTo>
                          <a:pt x="40" y="439"/>
                        </a:lnTo>
                        <a:lnTo>
                          <a:pt x="60" y="459"/>
                        </a:lnTo>
                        <a:lnTo>
                          <a:pt x="100" y="499"/>
                        </a:lnTo>
                        <a:lnTo>
                          <a:pt x="60" y="459"/>
                        </a:lnTo>
                        <a:lnTo>
                          <a:pt x="60" y="439"/>
                        </a:lnTo>
                        <a:lnTo>
                          <a:pt x="60" y="419"/>
                        </a:lnTo>
                        <a:lnTo>
                          <a:pt x="100" y="419"/>
                        </a:lnTo>
                        <a:lnTo>
                          <a:pt x="140" y="399"/>
                        </a:lnTo>
                        <a:lnTo>
                          <a:pt x="100" y="419"/>
                        </a:lnTo>
                        <a:lnTo>
                          <a:pt x="60" y="419"/>
                        </a:lnTo>
                        <a:lnTo>
                          <a:pt x="60" y="399"/>
                        </a:lnTo>
                        <a:lnTo>
                          <a:pt x="80" y="379"/>
                        </a:lnTo>
                        <a:lnTo>
                          <a:pt x="100" y="339"/>
                        </a:lnTo>
                        <a:lnTo>
                          <a:pt x="80" y="359"/>
                        </a:lnTo>
                        <a:lnTo>
                          <a:pt x="60" y="379"/>
                        </a:lnTo>
                        <a:lnTo>
                          <a:pt x="40" y="379"/>
                        </a:lnTo>
                        <a:lnTo>
                          <a:pt x="20" y="339"/>
                        </a:lnTo>
                        <a:lnTo>
                          <a:pt x="20" y="279"/>
                        </a:lnTo>
                        <a:lnTo>
                          <a:pt x="0" y="239"/>
                        </a:lnTo>
                        <a:lnTo>
                          <a:pt x="0" y="220"/>
                        </a:lnTo>
                        <a:lnTo>
                          <a:pt x="0" y="180"/>
                        </a:lnTo>
                        <a:lnTo>
                          <a:pt x="0" y="200"/>
                        </a:lnTo>
                        <a:lnTo>
                          <a:pt x="0" y="220"/>
                        </a:lnTo>
                        <a:lnTo>
                          <a:pt x="0" y="239"/>
                        </a:lnTo>
                        <a:lnTo>
                          <a:pt x="0" y="200"/>
                        </a:lnTo>
                        <a:lnTo>
                          <a:pt x="0" y="180"/>
                        </a:lnTo>
                        <a:lnTo>
                          <a:pt x="0" y="160"/>
                        </a:lnTo>
                        <a:lnTo>
                          <a:pt x="0" y="140"/>
                        </a:lnTo>
                        <a:lnTo>
                          <a:pt x="20" y="120"/>
                        </a:lnTo>
                        <a:lnTo>
                          <a:pt x="20" y="80"/>
                        </a:lnTo>
                        <a:lnTo>
                          <a:pt x="0" y="100"/>
                        </a:lnTo>
                        <a:lnTo>
                          <a:pt x="0" y="120"/>
                        </a:lnTo>
                        <a:lnTo>
                          <a:pt x="0" y="160"/>
                        </a:lnTo>
                        <a:lnTo>
                          <a:pt x="0" y="140"/>
                        </a:lnTo>
                        <a:lnTo>
                          <a:pt x="0" y="100"/>
                        </a:lnTo>
                        <a:lnTo>
                          <a:pt x="20" y="80"/>
                        </a:lnTo>
                        <a:lnTo>
                          <a:pt x="20" y="40"/>
                        </a:lnTo>
                        <a:lnTo>
                          <a:pt x="40" y="20"/>
                        </a:lnTo>
                        <a:lnTo>
                          <a:pt x="60" y="0"/>
                        </a:lnTo>
                        <a:lnTo>
                          <a:pt x="80" y="20"/>
                        </a:lnTo>
                        <a:lnTo>
                          <a:pt x="100" y="20"/>
                        </a:lnTo>
                        <a:close/>
                      </a:path>
                    </a:pathLst>
                  </a:custGeom>
                  <a:solidFill>
                    <a:srgbClr val="0000DD"/>
                  </a:solidFill>
                  <a:ln w="9525">
                    <a:noFill/>
                    <a:round/>
                    <a:headEnd/>
                    <a:tailEnd/>
                  </a:ln>
                </p:spPr>
                <p:txBody>
                  <a:bodyPr>
                    <a:prstTxWarp prst="textNoShape">
                      <a:avLst/>
                    </a:prstTxWarp>
                  </a:bodyPr>
                  <a:lstStyle/>
                  <a:p>
                    <a:endParaRPr lang="en-US"/>
                  </a:p>
                </p:txBody>
              </p:sp>
              <p:sp>
                <p:nvSpPr>
                  <p:cNvPr id="660753" name="Freeform 273"/>
                  <p:cNvSpPr>
                    <a:spLocks/>
                  </p:cNvSpPr>
                  <p:nvPr/>
                </p:nvSpPr>
                <p:spPr bwMode="auto">
                  <a:xfrm>
                    <a:off x="9783" y="6817"/>
                    <a:ext cx="40" cy="60"/>
                  </a:xfrm>
                  <a:custGeom>
                    <a:avLst/>
                    <a:gdLst/>
                    <a:ahLst/>
                    <a:cxnLst>
                      <a:cxn ang="0">
                        <a:pos x="20" y="0"/>
                      </a:cxn>
                      <a:cxn ang="0">
                        <a:pos x="40" y="20"/>
                      </a:cxn>
                      <a:cxn ang="0">
                        <a:pos x="40" y="40"/>
                      </a:cxn>
                      <a:cxn ang="0">
                        <a:pos x="40" y="60"/>
                      </a:cxn>
                      <a:cxn ang="0">
                        <a:pos x="20" y="60"/>
                      </a:cxn>
                      <a:cxn ang="0">
                        <a:pos x="0" y="60"/>
                      </a:cxn>
                      <a:cxn ang="0">
                        <a:pos x="0" y="20"/>
                      </a:cxn>
                      <a:cxn ang="0">
                        <a:pos x="20" y="0"/>
                      </a:cxn>
                    </a:cxnLst>
                    <a:rect l="0" t="0" r="r" b="b"/>
                    <a:pathLst>
                      <a:path w="40" h="60">
                        <a:moveTo>
                          <a:pt x="20" y="0"/>
                        </a:moveTo>
                        <a:lnTo>
                          <a:pt x="40" y="20"/>
                        </a:lnTo>
                        <a:lnTo>
                          <a:pt x="40" y="40"/>
                        </a:lnTo>
                        <a:lnTo>
                          <a:pt x="40" y="60"/>
                        </a:lnTo>
                        <a:lnTo>
                          <a:pt x="20" y="6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754" name="Freeform 274"/>
                  <p:cNvSpPr>
                    <a:spLocks/>
                  </p:cNvSpPr>
                  <p:nvPr/>
                </p:nvSpPr>
                <p:spPr bwMode="auto">
                  <a:xfrm>
                    <a:off x="9823" y="7017"/>
                    <a:ext cx="260" cy="20"/>
                  </a:xfrm>
                  <a:custGeom>
                    <a:avLst/>
                    <a:gdLst/>
                    <a:ahLst/>
                    <a:cxnLst>
                      <a:cxn ang="0">
                        <a:pos x="260" y="0"/>
                      </a:cxn>
                      <a:cxn ang="0">
                        <a:pos x="200" y="20"/>
                      </a:cxn>
                      <a:cxn ang="0">
                        <a:pos x="140" y="20"/>
                      </a:cxn>
                      <a:cxn ang="0">
                        <a:pos x="80" y="20"/>
                      </a:cxn>
                      <a:cxn ang="0">
                        <a:pos x="40" y="20"/>
                      </a:cxn>
                      <a:cxn ang="0">
                        <a:pos x="0" y="20"/>
                      </a:cxn>
                      <a:cxn ang="0">
                        <a:pos x="40" y="20"/>
                      </a:cxn>
                      <a:cxn ang="0">
                        <a:pos x="100" y="20"/>
                      </a:cxn>
                      <a:cxn ang="0">
                        <a:pos x="180" y="20"/>
                      </a:cxn>
                      <a:cxn ang="0">
                        <a:pos x="220" y="20"/>
                      </a:cxn>
                      <a:cxn ang="0">
                        <a:pos x="260" y="0"/>
                      </a:cxn>
                    </a:cxnLst>
                    <a:rect l="0" t="0" r="r" b="b"/>
                    <a:pathLst>
                      <a:path w="260" h="20">
                        <a:moveTo>
                          <a:pt x="260" y="0"/>
                        </a:moveTo>
                        <a:lnTo>
                          <a:pt x="200" y="20"/>
                        </a:lnTo>
                        <a:lnTo>
                          <a:pt x="140" y="20"/>
                        </a:lnTo>
                        <a:lnTo>
                          <a:pt x="80" y="20"/>
                        </a:lnTo>
                        <a:lnTo>
                          <a:pt x="40" y="20"/>
                        </a:lnTo>
                        <a:lnTo>
                          <a:pt x="0" y="20"/>
                        </a:lnTo>
                        <a:lnTo>
                          <a:pt x="40" y="20"/>
                        </a:lnTo>
                        <a:lnTo>
                          <a:pt x="100" y="20"/>
                        </a:lnTo>
                        <a:lnTo>
                          <a:pt x="180" y="20"/>
                        </a:lnTo>
                        <a:lnTo>
                          <a:pt x="220" y="20"/>
                        </a:lnTo>
                        <a:lnTo>
                          <a:pt x="260" y="0"/>
                        </a:lnTo>
                        <a:close/>
                      </a:path>
                    </a:pathLst>
                  </a:custGeom>
                  <a:solidFill>
                    <a:srgbClr val="000066"/>
                  </a:solidFill>
                  <a:ln w="9525">
                    <a:noFill/>
                    <a:round/>
                    <a:headEnd/>
                    <a:tailEnd/>
                  </a:ln>
                </p:spPr>
                <p:txBody>
                  <a:bodyPr>
                    <a:prstTxWarp prst="textNoShape">
                      <a:avLst/>
                    </a:prstTxWarp>
                  </a:bodyPr>
                  <a:lstStyle/>
                  <a:p>
                    <a:endParaRPr lang="en-US"/>
                  </a:p>
                </p:txBody>
              </p:sp>
            </p:grpSp>
            <p:sp>
              <p:nvSpPr>
                <p:cNvPr id="660755" name="Freeform 275"/>
                <p:cNvSpPr>
                  <a:spLocks/>
                </p:cNvSpPr>
                <p:nvPr/>
              </p:nvSpPr>
              <p:spPr bwMode="auto">
                <a:xfrm>
                  <a:off x="9783" y="6199"/>
                  <a:ext cx="220" cy="319"/>
                </a:xfrm>
                <a:custGeom>
                  <a:avLst/>
                  <a:gdLst/>
                  <a:ahLst/>
                  <a:cxnLst>
                    <a:cxn ang="0">
                      <a:pos x="120" y="119"/>
                    </a:cxn>
                    <a:cxn ang="0">
                      <a:pos x="120" y="99"/>
                    </a:cxn>
                    <a:cxn ang="0">
                      <a:pos x="100" y="99"/>
                    </a:cxn>
                    <a:cxn ang="0">
                      <a:pos x="100" y="119"/>
                    </a:cxn>
                    <a:cxn ang="0">
                      <a:pos x="80" y="119"/>
                    </a:cxn>
                    <a:cxn ang="0">
                      <a:pos x="100" y="139"/>
                    </a:cxn>
                    <a:cxn ang="0">
                      <a:pos x="100" y="159"/>
                    </a:cxn>
                    <a:cxn ang="0">
                      <a:pos x="100" y="179"/>
                    </a:cxn>
                    <a:cxn ang="0">
                      <a:pos x="120" y="199"/>
                    </a:cxn>
                    <a:cxn ang="0">
                      <a:pos x="120" y="219"/>
                    </a:cxn>
                    <a:cxn ang="0">
                      <a:pos x="140" y="239"/>
                    </a:cxn>
                    <a:cxn ang="0">
                      <a:pos x="140" y="279"/>
                    </a:cxn>
                    <a:cxn ang="0">
                      <a:pos x="160" y="299"/>
                    </a:cxn>
                    <a:cxn ang="0">
                      <a:pos x="160" y="319"/>
                    </a:cxn>
                    <a:cxn ang="0">
                      <a:pos x="120" y="279"/>
                    </a:cxn>
                    <a:cxn ang="0">
                      <a:pos x="100" y="259"/>
                    </a:cxn>
                    <a:cxn ang="0">
                      <a:pos x="80" y="259"/>
                    </a:cxn>
                    <a:cxn ang="0">
                      <a:pos x="60" y="259"/>
                    </a:cxn>
                    <a:cxn ang="0">
                      <a:pos x="40" y="259"/>
                    </a:cxn>
                    <a:cxn ang="0">
                      <a:pos x="20" y="259"/>
                    </a:cxn>
                    <a:cxn ang="0">
                      <a:pos x="0" y="279"/>
                    </a:cxn>
                    <a:cxn ang="0">
                      <a:pos x="0" y="259"/>
                    </a:cxn>
                    <a:cxn ang="0">
                      <a:pos x="0" y="239"/>
                    </a:cxn>
                    <a:cxn ang="0">
                      <a:pos x="20" y="219"/>
                    </a:cxn>
                    <a:cxn ang="0">
                      <a:pos x="20" y="199"/>
                    </a:cxn>
                    <a:cxn ang="0">
                      <a:pos x="20" y="179"/>
                    </a:cxn>
                    <a:cxn ang="0">
                      <a:pos x="20" y="159"/>
                    </a:cxn>
                    <a:cxn ang="0">
                      <a:pos x="20" y="139"/>
                    </a:cxn>
                    <a:cxn ang="0">
                      <a:pos x="0" y="119"/>
                    </a:cxn>
                    <a:cxn ang="0">
                      <a:pos x="0" y="99"/>
                    </a:cxn>
                    <a:cxn ang="0">
                      <a:pos x="0" y="79"/>
                    </a:cxn>
                    <a:cxn ang="0">
                      <a:pos x="0" y="59"/>
                    </a:cxn>
                    <a:cxn ang="0">
                      <a:pos x="20" y="40"/>
                    </a:cxn>
                    <a:cxn ang="0">
                      <a:pos x="20" y="20"/>
                    </a:cxn>
                    <a:cxn ang="0">
                      <a:pos x="40" y="20"/>
                    </a:cxn>
                    <a:cxn ang="0">
                      <a:pos x="40" y="0"/>
                    </a:cxn>
                    <a:cxn ang="0">
                      <a:pos x="60" y="0"/>
                    </a:cxn>
                    <a:cxn ang="0">
                      <a:pos x="100" y="0"/>
                    </a:cxn>
                    <a:cxn ang="0">
                      <a:pos x="140" y="0"/>
                    </a:cxn>
                    <a:cxn ang="0">
                      <a:pos x="160" y="0"/>
                    </a:cxn>
                    <a:cxn ang="0">
                      <a:pos x="180" y="0"/>
                    </a:cxn>
                    <a:cxn ang="0">
                      <a:pos x="200" y="0"/>
                    </a:cxn>
                    <a:cxn ang="0">
                      <a:pos x="200" y="20"/>
                    </a:cxn>
                    <a:cxn ang="0">
                      <a:pos x="220" y="40"/>
                    </a:cxn>
                    <a:cxn ang="0">
                      <a:pos x="220" y="59"/>
                    </a:cxn>
                    <a:cxn ang="0">
                      <a:pos x="220" y="79"/>
                    </a:cxn>
                    <a:cxn ang="0">
                      <a:pos x="200" y="59"/>
                    </a:cxn>
                    <a:cxn ang="0">
                      <a:pos x="180" y="59"/>
                    </a:cxn>
                    <a:cxn ang="0">
                      <a:pos x="160" y="59"/>
                    </a:cxn>
                    <a:cxn ang="0">
                      <a:pos x="160" y="79"/>
                    </a:cxn>
                    <a:cxn ang="0">
                      <a:pos x="140" y="79"/>
                    </a:cxn>
                    <a:cxn ang="0">
                      <a:pos x="140" y="99"/>
                    </a:cxn>
                    <a:cxn ang="0">
                      <a:pos x="120" y="99"/>
                    </a:cxn>
                    <a:cxn ang="0">
                      <a:pos x="120" y="119"/>
                    </a:cxn>
                  </a:cxnLst>
                  <a:rect l="0" t="0" r="r" b="b"/>
                  <a:pathLst>
                    <a:path w="220" h="319">
                      <a:moveTo>
                        <a:pt x="120" y="119"/>
                      </a:moveTo>
                      <a:lnTo>
                        <a:pt x="120" y="99"/>
                      </a:lnTo>
                      <a:lnTo>
                        <a:pt x="100" y="99"/>
                      </a:lnTo>
                      <a:lnTo>
                        <a:pt x="100" y="119"/>
                      </a:lnTo>
                      <a:lnTo>
                        <a:pt x="80" y="119"/>
                      </a:lnTo>
                      <a:lnTo>
                        <a:pt x="100" y="139"/>
                      </a:lnTo>
                      <a:lnTo>
                        <a:pt x="100" y="159"/>
                      </a:lnTo>
                      <a:lnTo>
                        <a:pt x="100" y="179"/>
                      </a:lnTo>
                      <a:lnTo>
                        <a:pt x="120" y="199"/>
                      </a:lnTo>
                      <a:lnTo>
                        <a:pt x="120" y="219"/>
                      </a:lnTo>
                      <a:lnTo>
                        <a:pt x="140" y="239"/>
                      </a:lnTo>
                      <a:lnTo>
                        <a:pt x="140" y="279"/>
                      </a:lnTo>
                      <a:lnTo>
                        <a:pt x="160" y="299"/>
                      </a:lnTo>
                      <a:lnTo>
                        <a:pt x="160" y="319"/>
                      </a:lnTo>
                      <a:lnTo>
                        <a:pt x="120" y="279"/>
                      </a:lnTo>
                      <a:lnTo>
                        <a:pt x="100" y="259"/>
                      </a:lnTo>
                      <a:lnTo>
                        <a:pt x="80" y="259"/>
                      </a:lnTo>
                      <a:lnTo>
                        <a:pt x="60" y="259"/>
                      </a:lnTo>
                      <a:lnTo>
                        <a:pt x="40" y="259"/>
                      </a:lnTo>
                      <a:lnTo>
                        <a:pt x="20" y="259"/>
                      </a:lnTo>
                      <a:lnTo>
                        <a:pt x="0" y="279"/>
                      </a:lnTo>
                      <a:lnTo>
                        <a:pt x="0" y="259"/>
                      </a:lnTo>
                      <a:lnTo>
                        <a:pt x="0" y="239"/>
                      </a:lnTo>
                      <a:lnTo>
                        <a:pt x="20" y="219"/>
                      </a:lnTo>
                      <a:lnTo>
                        <a:pt x="20" y="199"/>
                      </a:lnTo>
                      <a:lnTo>
                        <a:pt x="20" y="179"/>
                      </a:lnTo>
                      <a:lnTo>
                        <a:pt x="20" y="159"/>
                      </a:lnTo>
                      <a:lnTo>
                        <a:pt x="20" y="139"/>
                      </a:lnTo>
                      <a:lnTo>
                        <a:pt x="0" y="119"/>
                      </a:lnTo>
                      <a:lnTo>
                        <a:pt x="0" y="99"/>
                      </a:lnTo>
                      <a:lnTo>
                        <a:pt x="0" y="79"/>
                      </a:lnTo>
                      <a:lnTo>
                        <a:pt x="0" y="59"/>
                      </a:lnTo>
                      <a:lnTo>
                        <a:pt x="20" y="40"/>
                      </a:lnTo>
                      <a:lnTo>
                        <a:pt x="20" y="20"/>
                      </a:lnTo>
                      <a:lnTo>
                        <a:pt x="40" y="20"/>
                      </a:lnTo>
                      <a:lnTo>
                        <a:pt x="40" y="0"/>
                      </a:lnTo>
                      <a:lnTo>
                        <a:pt x="60" y="0"/>
                      </a:lnTo>
                      <a:lnTo>
                        <a:pt x="100" y="0"/>
                      </a:lnTo>
                      <a:lnTo>
                        <a:pt x="140" y="0"/>
                      </a:lnTo>
                      <a:lnTo>
                        <a:pt x="160" y="0"/>
                      </a:lnTo>
                      <a:lnTo>
                        <a:pt x="180" y="0"/>
                      </a:lnTo>
                      <a:lnTo>
                        <a:pt x="200" y="0"/>
                      </a:lnTo>
                      <a:lnTo>
                        <a:pt x="200" y="20"/>
                      </a:lnTo>
                      <a:lnTo>
                        <a:pt x="220" y="40"/>
                      </a:lnTo>
                      <a:lnTo>
                        <a:pt x="220" y="59"/>
                      </a:lnTo>
                      <a:lnTo>
                        <a:pt x="220" y="79"/>
                      </a:lnTo>
                      <a:lnTo>
                        <a:pt x="200" y="59"/>
                      </a:lnTo>
                      <a:lnTo>
                        <a:pt x="180" y="59"/>
                      </a:lnTo>
                      <a:lnTo>
                        <a:pt x="160" y="59"/>
                      </a:lnTo>
                      <a:lnTo>
                        <a:pt x="160" y="79"/>
                      </a:lnTo>
                      <a:lnTo>
                        <a:pt x="140" y="79"/>
                      </a:lnTo>
                      <a:lnTo>
                        <a:pt x="140" y="99"/>
                      </a:lnTo>
                      <a:lnTo>
                        <a:pt x="120" y="99"/>
                      </a:lnTo>
                      <a:lnTo>
                        <a:pt x="120" y="119"/>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660756" name="Group 276"/>
              <p:cNvGrpSpPr>
                <a:grpSpLocks/>
              </p:cNvGrpSpPr>
              <p:nvPr/>
            </p:nvGrpSpPr>
            <p:grpSpPr bwMode="auto">
              <a:xfrm>
                <a:off x="9683" y="6677"/>
                <a:ext cx="200" cy="360"/>
                <a:chOff x="9683" y="6677"/>
                <a:chExt cx="200" cy="360"/>
              </a:xfrm>
            </p:grpSpPr>
            <p:grpSp>
              <p:nvGrpSpPr>
                <p:cNvPr id="660757" name="Group 277"/>
                <p:cNvGrpSpPr>
                  <a:grpSpLocks/>
                </p:cNvGrpSpPr>
                <p:nvPr/>
              </p:nvGrpSpPr>
              <p:grpSpPr bwMode="auto">
                <a:xfrm>
                  <a:off x="9683" y="6677"/>
                  <a:ext cx="200" cy="360"/>
                  <a:chOff x="9683" y="6677"/>
                  <a:chExt cx="200" cy="360"/>
                </a:xfrm>
              </p:grpSpPr>
              <p:sp>
                <p:nvSpPr>
                  <p:cNvPr id="660758" name="Freeform 278"/>
                  <p:cNvSpPr>
                    <a:spLocks/>
                  </p:cNvSpPr>
                  <p:nvPr/>
                </p:nvSpPr>
                <p:spPr bwMode="auto">
                  <a:xfrm>
                    <a:off x="9683" y="6677"/>
                    <a:ext cx="180" cy="340"/>
                  </a:xfrm>
                  <a:custGeom>
                    <a:avLst/>
                    <a:gdLst/>
                    <a:ahLst/>
                    <a:cxnLst>
                      <a:cxn ang="0">
                        <a:pos x="100" y="40"/>
                      </a:cxn>
                      <a:cxn ang="0">
                        <a:pos x="80" y="40"/>
                      </a:cxn>
                      <a:cxn ang="0">
                        <a:pos x="60" y="40"/>
                      </a:cxn>
                      <a:cxn ang="0">
                        <a:pos x="40" y="20"/>
                      </a:cxn>
                      <a:cxn ang="0">
                        <a:pos x="40" y="0"/>
                      </a:cxn>
                      <a:cxn ang="0">
                        <a:pos x="20" y="0"/>
                      </a:cxn>
                      <a:cxn ang="0">
                        <a:pos x="0" y="0"/>
                      </a:cxn>
                      <a:cxn ang="0">
                        <a:pos x="20" y="260"/>
                      </a:cxn>
                      <a:cxn ang="0">
                        <a:pos x="40" y="280"/>
                      </a:cxn>
                      <a:cxn ang="0">
                        <a:pos x="60" y="300"/>
                      </a:cxn>
                      <a:cxn ang="0">
                        <a:pos x="80" y="320"/>
                      </a:cxn>
                      <a:cxn ang="0">
                        <a:pos x="120" y="340"/>
                      </a:cxn>
                      <a:cxn ang="0">
                        <a:pos x="160" y="340"/>
                      </a:cxn>
                      <a:cxn ang="0">
                        <a:pos x="180" y="340"/>
                      </a:cxn>
                      <a:cxn ang="0">
                        <a:pos x="180" y="320"/>
                      </a:cxn>
                      <a:cxn ang="0">
                        <a:pos x="180" y="280"/>
                      </a:cxn>
                      <a:cxn ang="0">
                        <a:pos x="160" y="220"/>
                      </a:cxn>
                      <a:cxn ang="0">
                        <a:pos x="140" y="140"/>
                      </a:cxn>
                      <a:cxn ang="0">
                        <a:pos x="140" y="80"/>
                      </a:cxn>
                      <a:cxn ang="0">
                        <a:pos x="140" y="60"/>
                      </a:cxn>
                      <a:cxn ang="0">
                        <a:pos x="120" y="40"/>
                      </a:cxn>
                      <a:cxn ang="0">
                        <a:pos x="100" y="40"/>
                      </a:cxn>
                    </a:cxnLst>
                    <a:rect l="0" t="0" r="r" b="b"/>
                    <a:pathLst>
                      <a:path w="180" h="340">
                        <a:moveTo>
                          <a:pt x="100" y="40"/>
                        </a:moveTo>
                        <a:lnTo>
                          <a:pt x="80" y="40"/>
                        </a:lnTo>
                        <a:lnTo>
                          <a:pt x="60" y="40"/>
                        </a:lnTo>
                        <a:lnTo>
                          <a:pt x="40" y="20"/>
                        </a:lnTo>
                        <a:lnTo>
                          <a:pt x="40" y="0"/>
                        </a:lnTo>
                        <a:lnTo>
                          <a:pt x="20" y="0"/>
                        </a:lnTo>
                        <a:lnTo>
                          <a:pt x="0" y="0"/>
                        </a:lnTo>
                        <a:lnTo>
                          <a:pt x="20" y="260"/>
                        </a:lnTo>
                        <a:lnTo>
                          <a:pt x="40" y="280"/>
                        </a:lnTo>
                        <a:lnTo>
                          <a:pt x="60" y="300"/>
                        </a:lnTo>
                        <a:lnTo>
                          <a:pt x="80" y="320"/>
                        </a:lnTo>
                        <a:lnTo>
                          <a:pt x="120" y="340"/>
                        </a:lnTo>
                        <a:lnTo>
                          <a:pt x="160" y="340"/>
                        </a:lnTo>
                        <a:lnTo>
                          <a:pt x="180" y="340"/>
                        </a:lnTo>
                        <a:lnTo>
                          <a:pt x="180" y="320"/>
                        </a:lnTo>
                        <a:lnTo>
                          <a:pt x="180" y="280"/>
                        </a:lnTo>
                        <a:lnTo>
                          <a:pt x="160" y="220"/>
                        </a:lnTo>
                        <a:lnTo>
                          <a:pt x="140" y="140"/>
                        </a:lnTo>
                        <a:lnTo>
                          <a:pt x="140" y="80"/>
                        </a:lnTo>
                        <a:lnTo>
                          <a:pt x="140" y="60"/>
                        </a:lnTo>
                        <a:lnTo>
                          <a:pt x="120" y="40"/>
                        </a:lnTo>
                        <a:lnTo>
                          <a:pt x="100" y="4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759" name="Freeform 279"/>
                  <p:cNvSpPr>
                    <a:spLocks/>
                  </p:cNvSpPr>
                  <p:nvPr/>
                </p:nvSpPr>
                <p:spPr bwMode="auto">
                  <a:xfrm>
                    <a:off x="9703" y="6697"/>
                    <a:ext cx="180" cy="340"/>
                  </a:xfrm>
                  <a:custGeom>
                    <a:avLst/>
                    <a:gdLst/>
                    <a:ahLst/>
                    <a:cxnLst>
                      <a:cxn ang="0">
                        <a:pos x="100" y="40"/>
                      </a:cxn>
                      <a:cxn ang="0">
                        <a:pos x="100" y="40"/>
                      </a:cxn>
                      <a:cxn ang="0">
                        <a:pos x="80" y="40"/>
                      </a:cxn>
                      <a:cxn ang="0">
                        <a:pos x="80" y="40"/>
                      </a:cxn>
                      <a:cxn ang="0">
                        <a:pos x="60" y="40"/>
                      </a:cxn>
                      <a:cxn ang="0">
                        <a:pos x="60" y="40"/>
                      </a:cxn>
                      <a:cxn ang="0">
                        <a:pos x="40" y="20"/>
                      </a:cxn>
                      <a:cxn ang="0">
                        <a:pos x="40" y="20"/>
                      </a:cxn>
                      <a:cxn ang="0">
                        <a:pos x="40" y="0"/>
                      </a:cxn>
                      <a:cxn ang="0">
                        <a:pos x="40" y="0"/>
                      </a:cxn>
                      <a:cxn ang="0">
                        <a:pos x="20" y="0"/>
                      </a:cxn>
                      <a:cxn ang="0">
                        <a:pos x="20" y="0"/>
                      </a:cxn>
                      <a:cxn ang="0">
                        <a:pos x="0" y="0"/>
                      </a:cxn>
                      <a:cxn ang="0">
                        <a:pos x="0" y="0"/>
                      </a:cxn>
                      <a:cxn ang="0">
                        <a:pos x="20" y="260"/>
                      </a:cxn>
                      <a:cxn ang="0">
                        <a:pos x="20" y="260"/>
                      </a:cxn>
                      <a:cxn ang="0">
                        <a:pos x="40" y="280"/>
                      </a:cxn>
                      <a:cxn ang="0">
                        <a:pos x="40" y="280"/>
                      </a:cxn>
                      <a:cxn ang="0">
                        <a:pos x="60" y="300"/>
                      </a:cxn>
                      <a:cxn ang="0">
                        <a:pos x="60" y="300"/>
                      </a:cxn>
                      <a:cxn ang="0">
                        <a:pos x="80" y="320"/>
                      </a:cxn>
                      <a:cxn ang="0">
                        <a:pos x="80" y="320"/>
                      </a:cxn>
                      <a:cxn ang="0">
                        <a:pos x="120" y="340"/>
                      </a:cxn>
                      <a:cxn ang="0">
                        <a:pos x="120" y="340"/>
                      </a:cxn>
                      <a:cxn ang="0">
                        <a:pos x="160" y="340"/>
                      </a:cxn>
                      <a:cxn ang="0">
                        <a:pos x="160" y="340"/>
                      </a:cxn>
                      <a:cxn ang="0">
                        <a:pos x="180" y="340"/>
                      </a:cxn>
                      <a:cxn ang="0">
                        <a:pos x="180" y="340"/>
                      </a:cxn>
                      <a:cxn ang="0">
                        <a:pos x="180" y="320"/>
                      </a:cxn>
                      <a:cxn ang="0">
                        <a:pos x="180" y="320"/>
                      </a:cxn>
                      <a:cxn ang="0">
                        <a:pos x="180" y="280"/>
                      </a:cxn>
                      <a:cxn ang="0">
                        <a:pos x="180" y="280"/>
                      </a:cxn>
                      <a:cxn ang="0">
                        <a:pos x="160" y="220"/>
                      </a:cxn>
                      <a:cxn ang="0">
                        <a:pos x="160" y="220"/>
                      </a:cxn>
                      <a:cxn ang="0">
                        <a:pos x="140" y="140"/>
                      </a:cxn>
                      <a:cxn ang="0">
                        <a:pos x="140" y="140"/>
                      </a:cxn>
                      <a:cxn ang="0">
                        <a:pos x="140" y="80"/>
                      </a:cxn>
                      <a:cxn ang="0">
                        <a:pos x="140" y="80"/>
                      </a:cxn>
                      <a:cxn ang="0">
                        <a:pos x="140" y="60"/>
                      </a:cxn>
                      <a:cxn ang="0">
                        <a:pos x="140" y="60"/>
                      </a:cxn>
                      <a:cxn ang="0">
                        <a:pos x="120" y="40"/>
                      </a:cxn>
                      <a:cxn ang="0">
                        <a:pos x="120" y="40"/>
                      </a:cxn>
                      <a:cxn ang="0">
                        <a:pos x="100" y="40"/>
                      </a:cxn>
                      <a:cxn ang="0">
                        <a:pos x="100" y="40"/>
                      </a:cxn>
                    </a:cxnLst>
                    <a:rect l="0" t="0" r="r" b="b"/>
                    <a:pathLst>
                      <a:path w="180" h="340">
                        <a:moveTo>
                          <a:pt x="100" y="40"/>
                        </a:moveTo>
                        <a:lnTo>
                          <a:pt x="100" y="40"/>
                        </a:lnTo>
                        <a:lnTo>
                          <a:pt x="80" y="40"/>
                        </a:lnTo>
                        <a:lnTo>
                          <a:pt x="80" y="40"/>
                        </a:lnTo>
                        <a:lnTo>
                          <a:pt x="60" y="40"/>
                        </a:lnTo>
                        <a:lnTo>
                          <a:pt x="60" y="40"/>
                        </a:lnTo>
                        <a:lnTo>
                          <a:pt x="40" y="20"/>
                        </a:lnTo>
                        <a:lnTo>
                          <a:pt x="40" y="20"/>
                        </a:lnTo>
                        <a:lnTo>
                          <a:pt x="40" y="0"/>
                        </a:lnTo>
                        <a:lnTo>
                          <a:pt x="40" y="0"/>
                        </a:lnTo>
                        <a:lnTo>
                          <a:pt x="20" y="0"/>
                        </a:lnTo>
                        <a:lnTo>
                          <a:pt x="20" y="0"/>
                        </a:lnTo>
                        <a:lnTo>
                          <a:pt x="0" y="0"/>
                        </a:lnTo>
                        <a:lnTo>
                          <a:pt x="0" y="0"/>
                        </a:lnTo>
                        <a:lnTo>
                          <a:pt x="20" y="260"/>
                        </a:lnTo>
                        <a:lnTo>
                          <a:pt x="20" y="260"/>
                        </a:lnTo>
                        <a:lnTo>
                          <a:pt x="40" y="280"/>
                        </a:lnTo>
                        <a:lnTo>
                          <a:pt x="40" y="280"/>
                        </a:lnTo>
                        <a:lnTo>
                          <a:pt x="60" y="300"/>
                        </a:lnTo>
                        <a:lnTo>
                          <a:pt x="60" y="300"/>
                        </a:lnTo>
                        <a:lnTo>
                          <a:pt x="80" y="320"/>
                        </a:lnTo>
                        <a:lnTo>
                          <a:pt x="80" y="320"/>
                        </a:lnTo>
                        <a:lnTo>
                          <a:pt x="120" y="340"/>
                        </a:lnTo>
                        <a:lnTo>
                          <a:pt x="120" y="340"/>
                        </a:lnTo>
                        <a:lnTo>
                          <a:pt x="160" y="340"/>
                        </a:lnTo>
                        <a:lnTo>
                          <a:pt x="160" y="340"/>
                        </a:lnTo>
                        <a:lnTo>
                          <a:pt x="180" y="340"/>
                        </a:lnTo>
                        <a:lnTo>
                          <a:pt x="180" y="340"/>
                        </a:lnTo>
                        <a:lnTo>
                          <a:pt x="180" y="320"/>
                        </a:lnTo>
                        <a:lnTo>
                          <a:pt x="180" y="320"/>
                        </a:lnTo>
                        <a:lnTo>
                          <a:pt x="180" y="280"/>
                        </a:lnTo>
                        <a:lnTo>
                          <a:pt x="180" y="280"/>
                        </a:lnTo>
                        <a:lnTo>
                          <a:pt x="160" y="220"/>
                        </a:lnTo>
                        <a:lnTo>
                          <a:pt x="160" y="220"/>
                        </a:lnTo>
                        <a:lnTo>
                          <a:pt x="140" y="140"/>
                        </a:lnTo>
                        <a:lnTo>
                          <a:pt x="140" y="140"/>
                        </a:lnTo>
                        <a:lnTo>
                          <a:pt x="140" y="80"/>
                        </a:lnTo>
                        <a:lnTo>
                          <a:pt x="140" y="80"/>
                        </a:lnTo>
                        <a:lnTo>
                          <a:pt x="140" y="60"/>
                        </a:lnTo>
                        <a:lnTo>
                          <a:pt x="140" y="60"/>
                        </a:lnTo>
                        <a:lnTo>
                          <a:pt x="120" y="40"/>
                        </a:lnTo>
                        <a:lnTo>
                          <a:pt x="120" y="40"/>
                        </a:lnTo>
                        <a:lnTo>
                          <a:pt x="100" y="40"/>
                        </a:lnTo>
                        <a:lnTo>
                          <a:pt x="100"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760" name="Freeform 280"/>
                <p:cNvSpPr>
                  <a:spLocks/>
                </p:cNvSpPr>
                <p:nvPr/>
              </p:nvSpPr>
              <p:spPr bwMode="auto">
                <a:xfrm>
                  <a:off x="9683" y="6717"/>
                  <a:ext cx="160" cy="300"/>
                </a:xfrm>
                <a:custGeom>
                  <a:avLst/>
                  <a:gdLst/>
                  <a:ahLst/>
                  <a:cxnLst>
                    <a:cxn ang="0">
                      <a:pos x="100" y="60"/>
                    </a:cxn>
                    <a:cxn ang="0">
                      <a:pos x="80" y="60"/>
                    </a:cxn>
                    <a:cxn ang="0">
                      <a:pos x="40" y="40"/>
                    </a:cxn>
                    <a:cxn ang="0">
                      <a:pos x="20" y="20"/>
                    </a:cxn>
                    <a:cxn ang="0">
                      <a:pos x="0" y="0"/>
                    </a:cxn>
                    <a:cxn ang="0">
                      <a:pos x="20" y="240"/>
                    </a:cxn>
                    <a:cxn ang="0">
                      <a:pos x="40" y="260"/>
                    </a:cxn>
                    <a:cxn ang="0">
                      <a:pos x="60" y="280"/>
                    </a:cxn>
                    <a:cxn ang="0">
                      <a:pos x="80" y="280"/>
                    </a:cxn>
                    <a:cxn ang="0">
                      <a:pos x="80" y="300"/>
                    </a:cxn>
                    <a:cxn ang="0">
                      <a:pos x="100" y="300"/>
                    </a:cxn>
                    <a:cxn ang="0">
                      <a:pos x="120" y="300"/>
                    </a:cxn>
                    <a:cxn ang="0">
                      <a:pos x="140" y="300"/>
                    </a:cxn>
                    <a:cxn ang="0">
                      <a:pos x="160" y="300"/>
                    </a:cxn>
                    <a:cxn ang="0">
                      <a:pos x="160" y="280"/>
                    </a:cxn>
                    <a:cxn ang="0">
                      <a:pos x="140" y="220"/>
                    </a:cxn>
                    <a:cxn ang="0">
                      <a:pos x="120" y="80"/>
                    </a:cxn>
                    <a:cxn ang="0">
                      <a:pos x="120" y="60"/>
                    </a:cxn>
                    <a:cxn ang="0">
                      <a:pos x="100" y="60"/>
                    </a:cxn>
                  </a:cxnLst>
                  <a:rect l="0" t="0" r="r" b="b"/>
                  <a:pathLst>
                    <a:path w="160" h="300">
                      <a:moveTo>
                        <a:pt x="100" y="60"/>
                      </a:moveTo>
                      <a:lnTo>
                        <a:pt x="80" y="60"/>
                      </a:lnTo>
                      <a:lnTo>
                        <a:pt x="40" y="40"/>
                      </a:lnTo>
                      <a:lnTo>
                        <a:pt x="20" y="20"/>
                      </a:lnTo>
                      <a:lnTo>
                        <a:pt x="0" y="0"/>
                      </a:lnTo>
                      <a:lnTo>
                        <a:pt x="20" y="240"/>
                      </a:lnTo>
                      <a:lnTo>
                        <a:pt x="40" y="260"/>
                      </a:lnTo>
                      <a:lnTo>
                        <a:pt x="60" y="280"/>
                      </a:lnTo>
                      <a:lnTo>
                        <a:pt x="80" y="280"/>
                      </a:lnTo>
                      <a:lnTo>
                        <a:pt x="80" y="300"/>
                      </a:lnTo>
                      <a:lnTo>
                        <a:pt x="100" y="300"/>
                      </a:lnTo>
                      <a:lnTo>
                        <a:pt x="120" y="300"/>
                      </a:lnTo>
                      <a:lnTo>
                        <a:pt x="140" y="300"/>
                      </a:lnTo>
                      <a:lnTo>
                        <a:pt x="160" y="300"/>
                      </a:lnTo>
                      <a:lnTo>
                        <a:pt x="160" y="280"/>
                      </a:lnTo>
                      <a:lnTo>
                        <a:pt x="140" y="220"/>
                      </a:lnTo>
                      <a:lnTo>
                        <a:pt x="120" y="80"/>
                      </a:lnTo>
                      <a:lnTo>
                        <a:pt x="120" y="60"/>
                      </a:lnTo>
                      <a:lnTo>
                        <a:pt x="100" y="60"/>
                      </a:lnTo>
                      <a:close/>
                    </a:path>
                  </a:pathLst>
                </a:custGeom>
                <a:solidFill>
                  <a:srgbClr val="666666"/>
                </a:solidFill>
                <a:ln w="9525">
                  <a:noFill/>
                  <a:round/>
                  <a:headEnd/>
                  <a:tailEnd/>
                </a:ln>
              </p:spPr>
              <p:txBody>
                <a:bodyPr>
                  <a:prstTxWarp prst="textNoShape">
                    <a:avLst/>
                  </a:prstTxWarp>
                </a:bodyPr>
                <a:lstStyle/>
                <a:p>
                  <a:endParaRPr lang="en-US"/>
                </a:p>
              </p:txBody>
            </p:sp>
          </p:grpSp>
        </p:grpSp>
      </p:grpSp>
      <p:grpSp>
        <p:nvGrpSpPr>
          <p:cNvPr id="660761" name="Group 281"/>
          <p:cNvGrpSpPr>
            <a:grpSpLocks/>
          </p:cNvGrpSpPr>
          <p:nvPr/>
        </p:nvGrpSpPr>
        <p:grpSpPr bwMode="auto">
          <a:xfrm>
            <a:off x="1642621" y="4976413"/>
            <a:ext cx="774700" cy="581025"/>
            <a:chOff x="9683" y="6199"/>
            <a:chExt cx="1218" cy="917"/>
          </a:xfrm>
        </p:grpSpPr>
        <p:grpSp>
          <p:nvGrpSpPr>
            <p:cNvPr id="660762" name="Group 282"/>
            <p:cNvGrpSpPr>
              <a:grpSpLocks/>
            </p:cNvGrpSpPr>
            <p:nvPr/>
          </p:nvGrpSpPr>
          <p:grpSpPr bwMode="auto">
            <a:xfrm>
              <a:off x="10083" y="6298"/>
              <a:ext cx="818" cy="579"/>
              <a:chOff x="10083" y="6298"/>
              <a:chExt cx="818" cy="579"/>
            </a:xfrm>
          </p:grpSpPr>
          <p:grpSp>
            <p:nvGrpSpPr>
              <p:cNvPr id="660763" name="Group 283"/>
              <p:cNvGrpSpPr>
                <a:grpSpLocks/>
              </p:cNvGrpSpPr>
              <p:nvPr/>
            </p:nvGrpSpPr>
            <p:grpSpPr bwMode="auto">
              <a:xfrm>
                <a:off x="10262" y="6298"/>
                <a:ext cx="639" cy="519"/>
                <a:chOff x="10262" y="6298"/>
                <a:chExt cx="639" cy="519"/>
              </a:xfrm>
            </p:grpSpPr>
            <p:grpSp>
              <p:nvGrpSpPr>
                <p:cNvPr id="660764" name="Group 284"/>
                <p:cNvGrpSpPr>
                  <a:grpSpLocks/>
                </p:cNvGrpSpPr>
                <p:nvPr/>
              </p:nvGrpSpPr>
              <p:grpSpPr bwMode="auto">
                <a:xfrm>
                  <a:off x="10262" y="6298"/>
                  <a:ext cx="639" cy="519"/>
                  <a:chOff x="10262" y="6298"/>
                  <a:chExt cx="639" cy="519"/>
                </a:xfrm>
              </p:grpSpPr>
              <p:grpSp>
                <p:nvGrpSpPr>
                  <p:cNvPr id="660765" name="Group 285"/>
                  <p:cNvGrpSpPr>
                    <a:grpSpLocks/>
                  </p:cNvGrpSpPr>
                  <p:nvPr/>
                </p:nvGrpSpPr>
                <p:grpSpPr bwMode="auto">
                  <a:xfrm>
                    <a:off x="10262" y="6578"/>
                    <a:ext cx="639" cy="239"/>
                    <a:chOff x="10262" y="6578"/>
                    <a:chExt cx="639" cy="239"/>
                  </a:xfrm>
                </p:grpSpPr>
                <p:grpSp>
                  <p:nvGrpSpPr>
                    <p:cNvPr id="660766" name="Group 286"/>
                    <p:cNvGrpSpPr>
                      <a:grpSpLocks/>
                    </p:cNvGrpSpPr>
                    <p:nvPr/>
                  </p:nvGrpSpPr>
                  <p:grpSpPr bwMode="auto">
                    <a:xfrm>
                      <a:off x="10262" y="6578"/>
                      <a:ext cx="379" cy="239"/>
                      <a:chOff x="10262" y="6578"/>
                      <a:chExt cx="379" cy="239"/>
                    </a:xfrm>
                  </p:grpSpPr>
                  <p:sp>
                    <p:nvSpPr>
                      <p:cNvPr id="660767" name="Freeform 287"/>
                      <p:cNvSpPr>
                        <a:spLocks/>
                      </p:cNvSpPr>
                      <p:nvPr/>
                    </p:nvSpPr>
                    <p:spPr bwMode="auto">
                      <a:xfrm>
                        <a:off x="10262" y="6578"/>
                        <a:ext cx="360" cy="219"/>
                      </a:xfrm>
                      <a:custGeom>
                        <a:avLst/>
                        <a:gdLst/>
                        <a:ahLst/>
                        <a:cxnLst>
                          <a:cxn ang="0">
                            <a:pos x="360" y="80"/>
                          </a:cxn>
                          <a:cxn ang="0">
                            <a:pos x="360" y="219"/>
                          </a:cxn>
                          <a:cxn ang="0">
                            <a:pos x="0" y="119"/>
                          </a:cxn>
                          <a:cxn ang="0">
                            <a:pos x="0" y="0"/>
                          </a:cxn>
                          <a:cxn ang="0">
                            <a:pos x="360" y="80"/>
                          </a:cxn>
                        </a:cxnLst>
                        <a:rect l="0" t="0" r="r" b="b"/>
                        <a:pathLst>
                          <a:path w="360" h="219">
                            <a:moveTo>
                              <a:pt x="360" y="80"/>
                            </a:moveTo>
                            <a:lnTo>
                              <a:pt x="360" y="219"/>
                            </a:lnTo>
                            <a:lnTo>
                              <a:pt x="0" y="119"/>
                            </a:lnTo>
                            <a:lnTo>
                              <a:pt x="0" y="0"/>
                            </a:lnTo>
                            <a:lnTo>
                              <a:pt x="360" y="8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768" name="Freeform 288"/>
                      <p:cNvSpPr>
                        <a:spLocks/>
                      </p:cNvSpPr>
                      <p:nvPr/>
                    </p:nvSpPr>
                    <p:spPr bwMode="auto">
                      <a:xfrm>
                        <a:off x="10282" y="6598"/>
                        <a:ext cx="359" cy="219"/>
                      </a:xfrm>
                      <a:custGeom>
                        <a:avLst/>
                        <a:gdLst/>
                        <a:ahLst/>
                        <a:cxnLst>
                          <a:cxn ang="0">
                            <a:pos x="359" y="79"/>
                          </a:cxn>
                          <a:cxn ang="0">
                            <a:pos x="359" y="79"/>
                          </a:cxn>
                          <a:cxn ang="0">
                            <a:pos x="359" y="219"/>
                          </a:cxn>
                          <a:cxn ang="0">
                            <a:pos x="359" y="219"/>
                          </a:cxn>
                          <a:cxn ang="0">
                            <a:pos x="0" y="119"/>
                          </a:cxn>
                          <a:cxn ang="0">
                            <a:pos x="0" y="119"/>
                          </a:cxn>
                          <a:cxn ang="0">
                            <a:pos x="0" y="0"/>
                          </a:cxn>
                          <a:cxn ang="0">
                            <a:pos x="0" y="0"/>
                          </a:cxn>
                          <a:cxn ang="0">
                            <a:pos x="359" y="79"/>
                          </a:cxn>
                          <a:cxn ang="0">
                            <a:pos x="359" y="79"/>
                          </a:cxn>
                        </a:cxnLst>
                        <a:rect l="0" t="0" r="r" b="b"/>
                        <a:pathLst>
                          <a:path w="359" h="219">
                            <a:moveTo>
                              <a:pt x="359" y="79"/>
                            </a:moveTo>
                            <a:lnTo>
                              <a:pt x="359" y="79"/>
                            </a:lnTo>
                            <a:lnTo>
                              <a:pt x="359" y="219"/>
                            </a:lnTo>
                            <a:lnTo>
                              <a:pt x="359" y="219"/>
                            </a:lnTo>
                            <a:lnTo>
                              <a:pt x="0" y="119"/>
                            </a:lnTo>
                            <a:lnTo>
                              <a:pt x="0" y="119"/>
                            </a:lnTo>
                            <a:lnTo>
                              <a:pt x="0" y="0"/>
                            </a:lnTo>
                            <a:lnTo>
                              <a:pt x="0" y="0"/>
                            </a:lnTo>
                            <a:lnTo>
                              <a:pt x="359" y="79"/>
                            </a:lnTo>
                            <a:lnTo>
                              <a:pt x="359"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769" name="Group 289"/>
                    <p:cNvGrpSpPr>
                      <a:grpSpLocks/>
                    </p:cNvGrpSpPr>
                    <p:nvPr/>
                  </p:nvGrpSpPr>
                  <p:grpSpPr bwMode="auto">
                    <a:xfrm>
                      <a:off x="10622" y="6638"/>
                      <a:ext cx="279" cy="179"/>
                      <a:chOff x="10622" y="6638"/>
                      <a:chExt cx="279" cy="179"/>
                    </a:xfrm>
                  </p:grpSpPr>
                  <p:sp>
                    <p:nvSpPr>
                      <p:cNvPr id="660770" name="Freeform 290"/>
                      <p:cNvSpPr>
                        <a:spLocks/>
                      </p:cNvSpPr>
                      <p:nvPr/>
                    </p:nvSpPr>
                    <p:spPr bwMode="auto">
                      <a:xfrm>
                        <a:off x="10622" y="6638"/>
                        <a:ext cx="259" cy="159"/>
                      </a:xfrm>
                      <a:custGeom>
                        <a:avLst/>
                        <a:gdLst/>
                        <a:ahLst/>
                        <a:cxnLst>
                          <a:cxn ang="0">
                            <a:pos x="0" y="20"/>
                          </a:cxn>
                          <a:cxn ang="0">
                            <a:pos x="0" y="159"/>
                          </a:cxn>
                          <a:cxn ang="0">
                            <a:pos x="259" y="119"/>
                          </a:cxn>
                          <a:cxn ang="0">
                            <a:pos x="259" y="0"/>
                          </a:cxn>
                          <a:cxn ang="0">
                            <a:pos x="0" y="20"/>
                          </a:cxn>
                        </a:cxnLst>
                        <a:rect l="0" t="0" r="r" b="b"/>
                        <a:pathLst>
                          <a:path w="259" h="159">
                            <a:moveTo>
                              <a:pt x="0" y="20"/>
                            </a:moveTo>
                            <a:lnTo>
                              <a:pt x="0" y="159"/>
                            </a:lnTo>
                            <a:lnTo>
                              <a:pt x="259" y="119"/>
                            </a:lnTo>
                            <a:lnTo>
                              <a:pt x="259" y="0"/>
                            </a:lnTo>
                            <a:lnTo>
                              <a:pt x="0" y="2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771" name="Freeform 291"/>
                      <p:cNvSpPr>
                        <a:spLocks/>
                      </p:cNvSpPr>
                      <p:nvPr/>
                    </p:nvSpPr>
                    <p:spPr bwMode="auto">
                      <a:xfrm>
                        <a:off x="10641" y="6658"/>
                        <a:ext cx="260" cy="159"/>
                      </a:xfrm>
                      <a:custGeom>
                        <a:avLst/>
                        <a:gdLst/>
                        <a:ahLst/>
                        <a:cxnLst>
                          <a:cxn ang="0">
                            <a:pos x="0" y="19"/>
                          </a:cxn>
                          <a:cxn ang="0">
                            <a:pos x="0" y="19"/>
                          </a:cxn>
                          <a:cxn ang="0">
                            <a:pos x="0" y="159"/>
                          </a:cxn>
                          <a:cxn ang="0">
                            <a:pos x="0" y="159"/>
                          </a:cxn>
                          <a:cxn ang="0">
                            <a:pos x="260" y="119"/>
                          </a:cxn>
                          <a:cxn ang="0">
                            <a:pos x="260" y="119"/>
                          </a:cxn>
                          <a:cxn ang="0">
                            <a:pos x="260" y="0"/>
                          </a:cxn>
                          <a:cxn ang="0">
                            <a:pos x="260" y="0"/>
                          </a:cxn>
                          <a:cxn ang="0">
                            <a:pos x="0" y="19"/>
                          </a:cxn>
                          <a:cxn ang="0">
                            <a:pos x="0" y="19"/>
                          </a:cxn>
                        </a:cxnLst>
                        <a:rect l="0" t="0" r="r" b="b"/>
                        <a:pathLst>
                          <a:path w="260" h="159">
                            <a:moveTo>
                              <a:pt x="0" y="19"/>
                            </a:moveTo>
                            <a:lnTo>
                              <a:pt x="0" y="19"/>
                            </a:lnTo>
                            <a:lnTo>
                              <a:pt x="0" y="159"/>
                            </a:lnTo>
                            <a:lnTo>
                              <a:pt x="0" y="159"/>
                            </a:lnTo>
                            <a:lnTo>
                              <a:pt x="260" y="119"/>
                            </a:lnTo>
                            <a:lnTo>
                              <a:pt x="260" y="119"/>
                            </a:lnTo>
                            <a:lnTo>
                              <a:pt x="260" y="0"/>
                            </a:lnTo>
                            <a:lnTo>
                              <a:pt x="260" y="0"/>
                            </a:lnTo>
                            <a:lnTo>
                              <a:pt x="0" y="19"/>
                            </a:lnTo>
                            <a:lnTo>
                              <a:pt x="0" y="1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772" name="Group 292"/>
                    <p:cNvGrpSpPr>
                      <a:grpSpLocks/>
                    </p:cNvGrpSpPr>
                    <p:nvPr/>
                  </p:nvGrpSpPr>
                  <p:grpSpPr bwMode="auto">
                    <a:xfrm>
                      <a:off x="10262" y="6578"/>
                      <a:ext cx="639" cy="99"/>
                      <a:chOff x="10262" y="6578"/>
                      <a:chExt cx="639" cy="99"/>
                    </a:xfrm>
                  </p:grpSpPr>
                  <p:sp>
                    <p:nvSpPr>
                      <p:cNvPr id="660773" name="Freeform 293"/>
                      <p:cNvSpPr>
                        <a:spLocks/>
                      </p:cNvSpPr>
                      <p:nvPr/>
                    </p:nvSpPr>
                    <p:spPr bwMode="auto">
                      <a:xfrm>
                        <a:off x="10262" y="6578"/>
                        <a:ext cx="619" cy="80"/>
                      </a:xfrm>
                      <a:custGeom>
                        <a:avLst/>
                        <a:gdLst/>
                        <a:ahLst/>
                        <a:cxnLst>
                          <a:cxn ang="0">
                            <a:pos x="619" y="60"/>
                          </a:cxn>
                          <a:cxn ang="0">
                            <a:pos x="360" y="80"/>
                          </a:cxn>
                          <a:cxn ang="0">
                            <a:pos x="0" y="0"/>
                          </a:cxn>
                          <a:cxn ang="0">
                            <a:pos x="260" y="0"/>
                          </a:cxn>
                          <a:cxn ang="0">
                            <a:pos x="619" y="60"/>
                          </a:cxn>
                        </a:cxnLst>
                        <a:rect l="0" t="0" r="r" b="b"/>
                        <a:pathLst>
                          <a:path w="619" h="80">
                            <a:moveTo>
                              <a:pt x="619" y="60"/>
                            </a:moveTo>
                            <a:lnTo>
                              <a:pt x="360" y="80"/>
                            </a:lnTo>
                            <a:lnTo>
                              <a:pt x="0" y="0"/>
                            </a:lnTo>
                            <a:lnTo>
                              <a:pt x="260" y="0"/>
                            </a:lnTo>
                            <a:lnTo>
                              <a:pt x="619" y="60"/>
                            </a:lnTo>
                            <a:close/>
                          </a:path>
                        </a:pathLst>
                      </a:custGeom>
                      <a:solidFill>
                        <a:srgbClr val="BFBFBF"/>
                      </a:solidFill>
                      <a:ln w="12700">
                        <a:solidFill>
                          <a:srgbClr val="000000"/>
                        </a:solidFill>
                        <a:prstDash val="solid"/>
                        <a:round/>
                        <a:headEnd/>
                        <a:tailEnd/>
                      </a:ln>
                    </p:spPr>
                    <p:txBody>
                      <a:bodyPr>
                        <a:prstTxWarp prst="textNoShape">
                          <a:avLst/>
                        </a:prstTxWarp>
                      </a:bodyPr>
                      <a:lstStyle/>
                      <a:p>
                        <a:endParaRPr lang="en-US"/>
                      </a:p>
                    </p:txBody>
                  </p:sp>
                  <p:sp>
                    <p:nvSpPr>
                      <p:cNvPr id="660774" name="Freeform 294"/>
                      <p:cNvSpPr>
                        <a:spLocks/>
                      </p:cNvSpPr>
                      <p:nvPr/>
                    </p:nvSpPr>
                    <p:spPr bwMode="auto">
                      <a:xfrm>
                        <a:off x="10282" y="6598"/>
                        <a:ext cx="619" cy="79"/>
                      </a:xfrm>
                      <a:custGeom>
                        <a:avLst/>
                        <a:gdLst/>
                        <a:ahLst/>
                        <a:cxnLst>
                          <a:cxn ang="0">
                            <a:pos x="619" y="60"/>
                          </a:cxn>
                          <a:cxn ang="0">
                            <a:pos x="619" y="60"/>
                          </a:cxn>
                          <a:cxn ang="0">
                            <a:pos x="359" y="79"/>
                          </a:cxn>
                          <a:cxn ang="0">
                            <a:pos x="359" y="79"/>
                          </a:cxn>
                          <a:cxn ang="0">
                            <a:pos x="0" y="0"/>
                          </a:cxn>
                          <a:cxn ang="0">
                            <a:pos x="0" y="0"/>
                          </a:cxn>
                          <a:cxn ang="0">
                            <a:pos x="260" y="0"/>
                          </a:cxn>
                          <a:cxn ang="0">
                            <a:pos x="260" y="0"/>
                          </a:cxn>
                          <a:cxn ang="0">
                            <a:pos x="619" y="60"/>
                          </a:cxn>
                          <a:cxn ang="0">
                            <a:pos x="619" y="60"/>
                          </a:cxn>
                        </a:cxnLst>
                        <a:rect l="0" t="0" r="r" b="b"/>
                        <a:pathLst>
                          <a:path w="619" h="79">
                            <a:moveTo>
                              <a:pt x="619" y="60"/>
                            </a:moveTo>
                            <a:lnTo>
                              <a:pt x="619" y="60"/>
                            </a:lnTo>
                            <a:lnTo>
                              <a:pt x="359" y="79"/>
                            </a:lnTo>
                            <a:lnTo>
                              <a:pt x="359" y="79"/>
                            </a:lnTo>
                            <a:lnTo>
                              <a:pt x="0" y="0"/>
                            </a:lnTo>
                            <a:lnTo>
                              <a:pt x="0" y="0"/>
                            </a:lnTo>
                            <a:lnTo>
                              <a:pt x="260" y="0"/>
                            </a:lnTo>
                            <a:lnTo>
                              <a:pt x="260" y="0"/>
                            </a:lnTo>
                            <a:lnTo>
                              <a:pt x="619" y="60"/>
                            </a:lnTo>
                            <a:lnTo>
                              <a:pt x="619" y="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775" name="Group 295"/>
                  <p:cNvGrpSpPr>
                    <a:grpSpLocks/>
                  </p:cNvGrpSpPr>
                  <p:nvPr/>
                </p:nvGrpSpPr>
                <p:grpSpPr bwMode="auto">
                  <a:xfrm>
                    <a:off x="10462" y="6558"/>
                    <a:ext cx="239" cy="80"/>
                    <a:chOff x="10462" y="6558"/>
                    <a:chExt cx="239" cy="80"/>
                  </a:xfrm>
                </p:grpSpPr>
                <p:sp>
                  <p:nvSpPr>
                    <p:cNvPr id="660776" name="Freeform 296"/>
                    <p:cNvSpPr>
                      <a:spLocks/>
                    </p:cNvSpPr>
                    <p:nvPr/>
                  </p:nvSpPr>
                  <p:spPr bwMode="auto">
                    <a:xfrm>
                      <a:off x="10462" y="6558"/>
                      <a:ext cx="219" cy="60"/>
                    </a:xfrm>
                    <a:custGeom>
                      <a:avLst/>
                      <a:gdLst/>
                      <a:ahLst/>
                      <a:cxnLst>
                        <a:cxn ang="0">
                          <a:pos x="219" y="40"/>
                        </a:cxn>
                        <a:cxn ang="0">
                          <a:pos x="219" y="60"/>
                        </a:cxn>
                        <a:cxn ang="0">
                          <a:pos x="120" y="60"/>
                        </a:cxn>
                        <a:cxn ang="0">
                          <a:pos x="0" y="40"/>
                        </a:cxn>
                        <a:cxn ang="0">
                          <a:pos x="0" y="0"/>
                        </a:cxn>
                        <a:cxn ang="0">
                          <a:pos x="219" y="40"/>
                        </a:cxn>
                      </a:cxnLst>
                      <a:rect l="0" t="0" r="r" b="b"/>
                      <a:pathLst>
                        <a:path w="219" h="60">
                          <a:moveTo>
                            <a:pt x="219" y="40"/>
                          </a:moveTo>
                          <a:lnTo>
                            <a:pt x="219" y="60"/>
                          </a:lnTo>
                          <a:lnTo>
                            <a:pt x="120" y="60"/>
                          </a:lnTo>
                          <a:lnTo>
                            <a:pt x="0" y="40"/>
                          </a:lnTo>
                          <a:lnTo>
                            <a:pt x="0" y="0"/>
                          </a:lnTo>
                          <a:lnTo>
                            <a:pt x="219" y="4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777" name="Freeform 297"/>
                    <p:cNvSpPr>
                      <a:spLocks/>
                    </p:cNvSpPr>
                    <p:nvPr/>
                  </p:nvSpPr>
                  <p:spPr bwMode="auto">
                    <a:xfrm>
                      <a:off x="10482" y="6578"/>
                      <a:ext cx="219" cy="60"/>
                    </a:xfrm>
                    <a:custGeom>
                      <a:avLst/>
                      <a:gdLst/>
                      <a:ahLst/>
                      <a:cxnLst>
                        <a:cxn ang="0">
                          <a:pos x="219" y="40"/>
                        </a:cxn>
                        <a:cxn ang="0">
                          <a:pos x="219" y="40"/>
                        </a:cxn>
                        <a:cxn ang="0">
                          <a:pos x="219" y="60"/>
                        </a:cxn>
                        <a:cxn ang="0">
                          <a:pos x="219" y="60"/>
                        </a:cxn>
                        <a:cxn ang="0">
                          <a:pos x="120" y="60"/>
                        </a:cxn>
                        <a:cxn ang="0">
                          <a:pos x="120" y="60"/>
                        </a:cxn>
                        <a:cxn ang="0">
                          <a:pos x="0" y="40"/>
                        </a:cxn>
                        <a:cxn ang="0">
                          <a:pos x="0" y="40"/>
                        </a:cxn>
                        <a:cxn ang="0">
                          <a:pos x="0" y="0"/>
                        </a:cxn>
                        <a:cxn ang="0">
                          <a:pos x="0" y="0"/>
                        </a:cxn>
                        <a:cxn ang="0">
                          <a:pos x="219" y="40"/>
                        </a:cxn>
                        <a:cxn ang="0">
                          <a:pos x="219" y="40"/>
                        </a:cxn>
                      </a:cxnLst>
                      <a:rect l="0" t="0" r="r" b="b"/>
                      <a:pathLst>
                        <a:path w="219" h="60">
                          <a:moveTo>
                            <a:pt x="219" y="40"/>
                          </a:moveTo>
                          <a:lnTo>
                            <a:pt x="219" y="40"/>
                          </a:lnTo>
                          <a:lnTo>
                            <a:pt x="219" y="60"/>
                          </a:lnTo>
                          <a:lnTo>
                            <a:pt x="219" y="60"/>
                          </a:lnTo>
                          <a:lnTo>
                            <a:pt x="120" y="60"/>
                          </a:lnTo>
                          <a:lnTo>
                            <a:pt x="120" y="60"/>
                          </a:lnTo>
                          <a:lnTo>
                            <a:pt x="0" y="40"/>
                          </a:lnTo>
                          <a:lnTo>
                            <a:pt x="0" y="40"/>
                          </a:lnTo>
                          <a:lnTo>
                            <a:pt x="0" y="0"/>
                          </a:lnTo>
                          <a:lnTo>
                            <a:pt x="0" y="0"/>
                          </a:lnTo>
                          <a:lnTo>
                            <a:pt x="219" y="40"/>
                          </a:lnTo>
                          <a:lnTo>
                            <a:pt x="219"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778" name="Group 298"/>
                  <p:cNvGrpSpPr>
                    <a:grpSpLocks/>
                  </p:cNvGrpSpPr>
                  <p:nvPr/>
                </p:nvGrpSpPr>
                <p:grpSpPr bwMode="auto">
                  <a:xfrm>
                    <a:off x="10342" y="6298"/>
                    <a:ext cx="499" cy="340"/>
                    <a:chOff x="10342" y="6298"/>
                    <a:chExt cx="499" cy="340"/>
                  </a:xfrm>
                </p:grpSpPr>
                <p:grpSp>
                  <p:nvGrpSpPr>
                    <p:cNvPr id="660779" name="Group 299"/>
                    <p:cNvGrpSpPr>
                      <a:grpSpLocks/>
                    </p:cNvGrpSpPr>
                    <p:nvPr/>
                  </p:nvGrpSpPr>
                  <p:grpSpPr bwMode="auto">
                    <a:xfrm>
                      <a:off x="10342" y="6298"/>
                      <a:ext cx="299" cy="320"/>
                      <a:chOff x="10342" y="6298"/>
                      <a:chExt cx="299" cy="320"/>
                    </a:xfrm>
                  </p:grpSpPr>
                  <p:sp>
                    <p:nvSpPr>
                      <p:cNvPr id="660780" name="Freeform 300"/>
                      <p:cNvSpPr>
                        <a:spLocks/>
                      </p:cNvSpPr>
                      <p:nvPr/>
                    </p:nvSpPr>
                    <p:spPr bwMode="auto">
                      <a:xfrm>
                        <a:off x="10342" y="6298"/>
                        <a:ext cx="280" cy="300"/>
                      </a:xfrm>
                      <a:custGeom>
                        <a:avLst/>
                        <a:gdLst/>
                        <a:ahLst/>
                        <a:cxnLst>
                          <a:cxn ang="0">
                            <a:pos x="240" y="300"/>
                          </a:cxn>
                          <a:cxn ang="0">
                            <a:pos x="280" y="0"/>
                          </a:cxn>
                          <a:cxn ang="0">
                            <a:pos x="40" y="0"/>
                          </a:cxn>
                          <a:cxn ang="0">
                            <a:pos x="0" y="260"/>
                          </a:cxn>
                          <a:cxn ang="0">
                            <a:pos x="240" y="300"/>
                          </a:cxn>
                        </a:cxnLst>
                        <a:rect l="0" t="0" r="r" b="b"/>
                        <a:pathLst>
                          <a:path w="280" h="300">
                            <a:moveTo>
                              <a:pt x="240" y="300"/>
                            </a:moveTo>
                            <a:lnTo>
                              <a:pt x="280" y="0"/>
                            </a:lnTo>
                            <a:lnTo>
                              <a:pt x="40" y="0"/>
                            </a:lnTo>
                            <a:lnTo>
                              <a:pt x="0" y="260"/>
                            </a:lnTo>
                            <a:lnTo>
                              <a:pt x="240" y="30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781" name="Freeform 301"/>
                      <p:cNvSpPr>
                        <a:spLocks/>
                      </p:cNvSpPr>
                      <p:nvPr/>
                    </p:nvSpPr>
                    <p:spPr bwMode="auto">
                      <a:xfrm>
                        <a:off x="10362" y="6318"/>
                        <a:ext cx="279" cy="300"/>
                      </a:xfrm>
                      <a:custGeom>
                        <a:avLst/>
                        <a:gdLst/>
                        <a:ahLst/>
                        <a:cxnLst>
                          <a:cxn ang="0">
                            <a:pos x="240" y="300"/>
                          </a:cxn>
                          <a:cxn ang="0">
                            <a:pos x="240" y="300"/>
                          </a:cxn>
                          <a:cxn ang="0">
                            <a:pos x="279" y="0"/>
                          </a:cxn>
                          <a:cxn ang="0">
                            <a:pos x="279" y="0"/>
                          </a:cxn>
                          <a:cxn ang="0">
                            <a:pos x="40" y="0"/>
                          </a:cxn>
                          <a:cxn ang="0">
                            <a:pos x="40" y="0"/>
                          </a:cxn>
                          <a:cxn ang="0">
                            <a:pos x="0" y="260"/>
                          </a:cxn>
                          <a:cxn ang="0">
                            <a:pos x="0" y="260"/>
                          </a:cxn>
                          <a:cxn ang="0">
                            <a:pos x="240" y="300"/>
                          </a:cxn>
                          <a:cxn ang="0">
                            <a:pos x="240" y="300"/>
                          </a:cxn>
                        </a:cxnLst>
                        <a:rect l="0" t="0" r="r" b="b"/>
                        <a:pathLst>
                          <a:path w="279" h="300">
                            <a:moveTo>
                              <a:pt x="240" y="300"/>
                            </a:moveTo>
                            <a:lnTo>
                              <a:pt x="240" y="300"/>
                            </a:lnTo>
                            <a:lnTo>
                              <a:pt x="279" y="0"/>
                            </a:lnTo>
                            <a:lnTo>
                              <a:pt x="279" y="0"/>
                            </a:lnTo>
                            <a:lnTo>
                              <a:pt x="40" y="0"/>
                            </a:lnTo>
                            <a:lnTo>
                              <a:pt x="40" y="0"/>
                            </a:lnTo>
                            <a:lnTo>
                              <a:pt x="0" y="260"/>
                            </a:lnTo>
                            <a:lnTo>
                              <a:pt x="0" y="260"/>
                            </a:lnTo>
                            <a:lnTo>
                              <a:pt x="240" y="300"/>
                            </a:lnTo>
                            <a:lnTo>
                              <a:pt x="240" y="30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782" name="Group 302"/>
                    <p:cNvGrpSpPr>
                      <a:grpSpLocks/>
                    </p:cNvGrpSpPr>
                    <p:nvPr/>
                  </p:nvGrpSpPr>
                  <p:grpSpPr bwMode="auto">
                    <a:xfrm>
                      <a:off x="10582" y="6298"/>
                      <a:ext cx="259" cy="340"/>
                      <a:chOff x="10582" y="6298"/>
                      <a:chExt cx="259" cy="340"/>
                    </a:xfrm>
                  </p:grpSpPr>
                  <p:sp>
                    <p:nvSpPr>
                      <p:cNvPr id="660783" name="Freeform 303"/>
                      <p:cNvSpPr>
                        <a:spLocks/>
                      </p:cNvSpPr>
                      <p:nvPr/>
                    </p:nvSpPr>
                    <p:spPr bwMode="auto">
                      <a:xfrm>
                        <a:off x="10582" y="6298"/>
                        <a:ext cx="239" cy="320"/>
                      </a:xfrm>
                      <a:custGeom>
                        <a:avLst/>
                        <a:gdLst/>
                        <a:ahLst/>
                        <a:cxnLst>
                          <a:cxn ang="0">
                            <a:pos x="40" y="0"/>
                          </a:cxn>
                          <a:cxn ang="0">
                            <a:pos x="239" y="80"/>
                          </a:cxn>
                          <a:cxn ang="0">
                            <a:pos x="219" y="320"/>
                          </a:cxn>
                          <a:cxn ang="0">
                            <a:pos x="0" y="300"/>
                          </a:cxn>
                          <a:cxn ang="0">
                            <a:pos x="40" y="0"/>
                          </a:cxn>
                        </a:cxnLst>
                        <a:rect l="0" t="0" r="r" b="b"/>
                        <a:pathLst>
                          <a:path w="239" h="320">
                            <a:moveTo>
                              <a:pt x="40" y="0"/>
                            </a:moveTo>
                            <a:lnTo>
                              <a:pt x="239" y="80"/>
                            </a:lnTo>
                            <a:lnTo>
                              <a:pt x="219" y="320"/>
                            </a:lnTo>
                            <a:lnTo>
                              <a:pt x="0" y="300"/>
                            </a:lnTo>
                            <a:lnTo>
                              <a:pt x="40" y="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784" name="Freeform 304"/>
                      <p:cNvSpPr>
                        <a:spLocks/>
                      </p:cNvSpPr>
                      <p:nvPr/>
                    </p:nvSpPr>
                    <p:spPr bwMode="auto">
                      <a:xfrm>
                        <a:off x="10602" y="6318"/>
                        <a:ext cx="239" cy="320"/>
                      </a:xfrm>
                      <a:custGeom>
                        <a:avLst/>
                        <a:gdLst/>
                        <a:ahLst/>
                        <a:cxnLst>
                          <a:cxn ang="0">
                            <a:pos x="39" y="0"/>
                          </a:cxn>
                          <a:cxn ang="0">
                            <a:pos x="39" y="0"/>
                          </a:cxn>
                          <a:cxn ang="0">
                            <a:pos x="239" y="80"/>
                          </a:cxn>
                          <a:cxn ang="0">
                            <a:pos x="239" y="80"/>
                          </a:cxn>
                          <a:cxn ang="0">
                            <a:pos x="219" y="320"/>
                          </a:cxn>
                          <a:cxn ang="0">
                            <a:pos x="219" y="320"/>
                          </a:cxn>
                          <a:cxn ang="0">
                            <a:pos x="0" y="300"/>
                          </a:cxn>
                          <a:cxn ang="0">
                            <a:pos x="0" y="300"/>
                          </a:cxn>
                          <a:cxn ang="0">
                            <a:pos x="39" y="0"/>
                          </a:cxn>
                          <a:cxn ang="0">
                            <a:pos x="39" y="0"/>
                          </a:cxn>
                        </a:cxnLst>
                        <a:rect l="0" t="0" r="r" b="b"/>
                        <a:pathLst>
                          <a:path w="239" h="320">
                            <a:moveTo>
                              <a:pt x="39" y="0"/>
                            </a:moveTo>
                            <a:lnTo>
                              <a:pt x="39" y="0"/>
                            </a:lnTo>
                            <a:lnTo>
                              <a:pt x="239" y="80"/>
                            </a:lnTo>
                            <a:lnTo>
                              <a:pt x="239" y="80"/>
                            </a:lnTo>
                            <a:lnTo>
                              <a:pt x="219" y="320"/>
                            </a:lnTo>
                            <a:lnTo>
                              <a:pt x="219" y="320"/>
                            </a:lnTo>
                            <a:lnTo>
                              <a:pt x="0" y="300"/>
                            </a:lnTo>
                            <a:lnTo>
                              <a:pt x="0" y="300"/>
                            </a:lnTo>
                            <a:lnTo>
                              <a:pt x="39" y="0"/>
                            </a:lnTo>
                            <a:lnTo>
                              <a:pt x="39"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785" name="Group 305"/>
                    <p:cNvGrpSpPr>
                      <a:grpSpLocks/>
                    </p:cNvGrpSpPr>
                    <p:nvPr/>
                  </p:nvGrpSpPr>
                  <p:grpSpPr bwMode="auto">
                    <a:xfrm>
                      <a:off x="10362" y="6318"/>
                      <a:ext cx="220" cy="260"/>
                      <a:chOff x="10362" y="6318"/>
                      <a:chExt cx="220" cy="260"/>
                    </a:xfrm>
                  </p:grpSpPr>
                  <p:sp>
                    <p:nvSpPr>
                      <p:cNvPr id="660786" name="Freeform 306"/>
                      <p:cNvSpPr>
                        <a:spLocks/>
                      </p:cNvSpPr>
                      <p:nvPr/>
                    </p:nvSpPr>
                    <p:spPr bwMode="auto">
                      <a:xfrm>
                        <a:off x="10362" y="6318"/>
                        <a:ext cx="200" cy="240"/>
                      </a:xfrm>
                      <a:custGeom>
                        <a:avLst/>
                        <a:gdLst/>
                        <a:ahLst/>
                        <a:cxnLst>
                          <a:cxn ang="0">
                            <a:pos x="200" y="20"/>
                          </a:cxn>
                          <a:cxn ang="0">
                            <a:pos x="180" y="240"/>
                          </a:cxn>
                          <a:cxn ang="0">
                            <a:pos x="0" y="220"/>
                          </a:cxn>
                          <a:cxn ang="0">
                            <a:pos x="40" y="0"/>
                          </a:cxn>
                          <a:cxn ang="0">
                            <a:pos x="200" y="20"/>
                          </a:cxn>
                        </a:cxnLst>
                        <a:rect l="0" t="0" r="r" b="b"/>
                        <a:pathLst>
                          <a:path w="200" h="240">
                            <a:moveTo>
                              <a:pt x="200" y="20"/>
                            </a:moveTo>
                            <a:lnTo>
                              <a:pt x="180" y="240"/>
                            </a:lnTo>
                            <a:lnTo>
                              <a:pt x="0" y="220"/>
                            </a:lnTo>
                            <a:lnTo>
                              <a:pt x="40" y="0"/>
                            </a:lnTo>
                            <a:lnTo>
                              <a:pt x="200" y="20"/>
                            </a:lnTo>
                            <a:close/>
                          </a:path>
                        </a:pathLst>
                      </a:custGeom>
                      <a:solidFill>
                        <a:srgbClr val="00CCCC"/>
                      </a:solidFill>
                      <a:ln w="12700">
                        <a:solidFill>
                          <a:srgbClr val="000000"/>
                        </a:solidFill>
                        <a:prstDash val="solid"/>
                        <a:round/>
                        <a:headEnd/>
                        <a:tailEnd/>
                      </a:ln>
                    </p:spPr>
                    <p:txBody>
                      <a:bodyPr>
                        <a:prstTxWarp prst="textNoShape">
                          <a:avLst/>
                        </a:prstTxWarp>
                      </a:bodyPr>
                      <a:lstStyle/>
                      <a:p>
                        <a:endParaRPr lang="en-US"/>
                      </a:p>
                    </p:txBody>
                  </p:sp>
                  <p:sp>
                    <p:nvSpPr>
                      <p:cNvPr id="660787" name="Freeform 307"/>
                      <p:cNvSpPr>
                        <a:spLocks/>
                      </p:cNvSpPr>
                      <p:nvPr/>
                    </p:nvSpPr>
                    <p:spPr bwMode="auto">
                      <a:xfrm>
                        <a:off x="10382" y="6338"/>
                        <a:ext cx="200" cy="240"/>
                      </a:xfrm>
                      <a:custGeom>
                        <a:avLst/>
                        <a:gdLst/>
                        <a:ahLst/>
                        <a:cxnLst>
                          <a:cxn ang="0">
                            <a:pos x="200" y="20"/>
                          </a:cxn>
                          <a:cxn ang="0">
                            <a:pos x="200" y="20"/>
                          </a:cxn>
                          <a:cxn ang="0">
                            <a:pos x="180" y="240"/>
                          </a:cxn>
                          <a:cxn ang="0">
                            <a:pos x="180" y="240"/>
                          </a:cxn>
                          <a:cxn ang="0">
                            <a:pos x="0" y="220"/>
                          </a:cxn>
                          <a:cxn ang="0">
                            <a:pos x="0" y="220"/>
                          </a:cxn>
                          <a:cxn ang="0">
                            <a:pos x="40" y="0"/>
                          </a:cxn>
                          <a:cxn ang="0">
                            <a:pos x="40" y="0"/>
                          </a:cxn>
                          <a:cxn ang="0">
                            <a:pos x="200" y="20"/>
                          </a:cxn>
                          <a:cxn ang="0">
                            <a:pos x="200" y="20"/>
                          </a:cxn>
                        </a:cxnLst>
                        <a:rect l="0" t="0" r="r" b="b"/>
                        <a:pathLst>
                          <a:path w="200" h="240">
                            <a:moveTo>
                              <a:pt x="200" y="20"/>
                            </a:moveTo>
                            <a:lnTo>
                              <a:pt x="200" y="20"/>
                            </a:lnTo>
                            <a:lnTo>
                              <a:pt x="180" y="240"/>
                            </a:lnTo>
                            <a:lnTo>
                              <a:pt x="180" y="240"/>
                            </a:lnTo>
                            <a:lnTo>
                              <a:pt x="0" y="220"/>
                            </a:lnTo>
                            <a:lnTo>
                              <a:pt x="0" y="220"/>
                            </a:lnTo>
                            <a:lnTo>
                              <a:pt x="40" y="0"/>
                            </a:lnTo>
                            <a:lnTo>
                              <a:pt x="40" y="0"/>
                            </a:lnTo>
                            <a:lnTo>
                              <a:pt x="200" y="20"/>
                            </a:lnTo>
                            <a:lnTo>
                              <a:pt x="20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grpSp>
              <p:nvGrpSpPr>
                <p:cNvPr id="660788" name="Group 308"/>
                <p:cNvGrpSpPr>
                  <a:grpSpLocks/>
                </p:cNvGrpSpPr>
                <p:nvPr/>
              </p:nvGrpSpPr>
              <p:grpSpPr bwMode="auto">
                <a:xfrm>
                  <a:off x="10282" y="6598"/>
                  <a:ext cx="220" cy="179"/>
                  <a:chOff x="10282" y="6598"/>
                  <a:chExt cx="220" cy="179"/>
                </a:xfrm>
              </p:grpSpPr>
              <p:grpSp>
                <p:nvGrpSpPr>
                  <p:cNvPr id="660789" name="Group 309"/>
                  <p:cNvGrpSpPr>
                    <a:grpSpLocks/>
                  </p:cNvGrpSpPr>
                  <p:nvPr/>
                </p:nvGrpSpPr>
                <p:grpSpPr bwMode="auto">
                  <a:xfrm>
                    <a:off x="10282" y="6598"/>
                    <a:ext cx="220" cy="179"/>
                    <a:chOff x="10282" y="6598"/>
                    <a:chExt cx="220" cy="179"/>
                  </a:xfrm>
                </p:grpSpPr>
                <p:sp>
                  <p:nvSpPr>
                    <p:cNvPr id="660790" name="Freeform 310"/>
                    <p:cNvSpPr>
                      <a:spLocks/>
                    </p:cNvSpPr>
                    <p:nvPr/>
                  </p:nvSpPr>
                  <p:spPr bwMode="auto">
                    <a:xfrm>
                      <a:off x="10282" y="6598"/>
                      <a:ext cx="200" cy="159"/>
                    </a:xfrm>
                    <a:custGeom>
                      <a:avLst/>
                      <a:gdLst/>
                      <a:ahLst/>
                      <a:cxnLst>
                        <a:cxn ang="0">
                          <a:pos x="0" y="0"/>
                        </a:cxn>
                        <a:cxn ang="0">
                          <a:pos x="200" y="60"/>
                        </a:cxn>
                        <a:cxn ang="0">
                          <a:pos x="200" y="159"/>
                        </a:cxn>
                        <a:cxn ang="0">
                          <a:pos x="0" y="79"/>
                        </a:cxn>
                        <a:cxn ang="0">
                          <a:pos x="0" y="0"/>
                        </a:cxn>
                      </a:cxnLst>
                      <a:rect l="0" t="0" r="r" b="b"/>
                      <a:pathLst>
                        <a:path w="200" h="159">
                          <a:moveTo>
                            <a:pt x="0" y="0"/>
                          </a:moveTo>
                          <a:lnTo>
                            <a:pt x="200" y="60"/>
                          </a:lnTo>
                          <a:lnTo>
                            <a:pt x="200" y="159"/>
                          </a:lnTo>
                          <a:lnTo>
                            <a:pt x="0" y="79"/>
                          </a:lnTo>
                          <a:lnTo>
                            <a:pt x="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791" name="Freeform 311"/>
                    <p:cNvSpPr>
                      <a:spLocks/>
                    </p:cNvSpPr>
                    <p:nvPr/>
                  </p:nvSpPr>
                  <p:spPr bwMode="auto">
                    <a:xfrm>
                      <a:off x="10302" y="6618"/>
                      <a:ext cx="200" cy="159"/>
                    </a:xfrm>
                    <a:custGeom>
                      <a:avLst/>
                      <a:gdLst/>
                      <a:ahLst/>
                      <a:cxnLst>
                        <a:cxn ang="0">
                          <a:pos x="0" y="0"/>
                        </a:cxn>
                        <a:cxn ang="0">
                          <a:pos x="0" y="0"/>
                        </a:cxn>
                        <a:cxn ang="0">
                          <a:pos x="200" y="59"/>
                        </a:cxn>
                        <a:cxn ang="0">
                          <a:pos x="200" y="59"/>
                        </a:cxn>
                        <a:cxn ang="0">
                          <a:pos x="200" y="159"/>
                        </a:cxn>
                        <a:cxn ang="0">
                          <a:pos x="200" y="159"/>
                        </a:cxn>
                        <a:cxn ang="0">
                          <a:pos x="0" y="79"/>
                        </a:cxn>
                        <a:cxn ang="0">
                          <a:pos x="0" y="79"/>
                        </a:cxn>
                        <a:cxn ang="0">
                          <a:pos x="0" y="0"/>
                        </a:cxn>
                        <a:cxn ang="0">
                          <a:pos x="0" y="0"/>
                        </a:cxn>
                      </a:cxnLst>
                      <a:rect l="0" t="0" r="r" b="b"/>
                      <a:pathLst>
                        <a:path w="200" h="159">
                          <a:moveTo>
                            <a:pt x="0" y="0"/>
                          </a:moveTo>
                          <a:lnTo>
                            <a:pt x="0" y="0"/>
                          </a:lnTo>
                          <a:lnTo>
                            <a:pt x="200" y="59"/>
                          </a:lnTo>
                          <a:lnTo>
                            <a:pt x="200" y="59"/>
                          </a:lnTo>
                          <a:lnTo>
                            <a:pt x="200" y="159"/>
                          </a:lnTo>
                          <a:lnTo>
                            <a:pt x="200" y="159"/>
                          </a:lnTo>
                          <a:lnTo>
                            <a:pt x="0" y="79"/>
                          </a:lnTo>
                          <a:lnTo>
                            <a:pt x="0" y="79"/>
                          </a:lnTo>
                          <a:lnTo>
                            <a:pt x="0" y="0"/>
                          </a:lnTo>
                          <a:lnTo>
                            <a:pt x="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792" name="Line 312"/>
                  <p:cNvSpPr>
                    <a:spLocks noChangeShapeType="1"/>
                  </p:cNvSpPr>
                  <p:nvPr/>
                </p:nvSpPr>
                <p:spPr bwMode="auto">
                  <a:xfrm>
                    <a:off x="10302" y="6638"/>
                    <a:ext cx="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793" name="Line 313"/>
                  <p:cNvSpPr>
                    <a:spLocks noChangeShapeType="1"/>
                  </p:cNvSpPr>
                  <p:nvPr/>
                </p:nvSpPr>
                <p:spPr bwMode="auto">
                  <a:xfrm>
                    <a:off x="10382" y="6658"/>
                    <a:ext cx="80" cy="1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794" name="Line 314"/>
                  <p:cNvSpPr>
                    <a:spLocks noChangeShapeType="1"/>
                  </p:cNvSpPr>
                  <p:nvPr/>
                </p:nvSpPr>
                <p:spPr bwMode="auto">
                  <a:xfrm>
                    <a:off x="10362" y="661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795" name="Line 315"/>
                  <p:cNvSpPr>
                    <a:spLocks noChangeShapeType="1"/>
                  </p:cNvSpPr>
                  <p:nvPr/>
                </p:nvSpPr>
                <p:spPr bwMode="auto">
                  <a:xfrm>
                    <a:off x="10462" y="663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796" name="Line 316"/>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797" name="Line 317"/>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grpSp>
          </p:grpSp>
          <p:grpSp>
            <p:nvGrpSpPr>
              <p:cNvPr id="660798" name="Group 318"/>
              <p:cNvGrpSpPr>
                <a:grpSpLocks/>
              </p:cNvGrpSpPr>
              <p:nvPr/>
            </p:nvGrpSpPr>
            <p:grpSpPr bwMode="auto">
              <a:xfrm>
                <a:off x="10083" y="6618"/>
                <a:ext cx="499" cy="259"/>
                <a:chOff x="10083" y="6618"/>
                <a:chExt cx="499" cy="259"/>
              </a:xfrm>
            </p:grpSpPr>
            <p:grpSp>
              <p:nvGrpSpPr>
                <p:cNvPr id="660799" name="Group 319"/>
                <p:cNvGrpSpPr>
                  <a:grpSpLocks/>
                </p:cNvGrpSpPr>
                <p:nvPr/>
              </p:nvGrpSpPr>
              <p:grpSpPr bwMode="auto">
                <a:xfrm>
                  <a:off x="10442" y="6737"/>
                  <a:ext cx="100" cy="80"/>
                  <a:chOff x="10442" y="6737"/>
                  <a:chExt cx="100" cy="80"/>
                </a:xfrm>
              </p:grpSpPr>
              <p:grpSp>
                <p:nvGrpSpPr>
                  <p:cNvPr id="660800" name="Group 320"/>
                  <p:cNvGrpSpPr>
                    <a:grpSpLocks/>
                  </p:cNvGrpSpPr>
                  <p:nvPr/>
                </p:nvGrpSpPr>
                <p:grpSpPr bwMode="auto">
                  <a:xfrm>
                    <a:off x="10502" y="6737"/>
                    <a:ext cx="40" cy="80"/>
                    <a:chOff x="10502" y="6737"/>
                    <a:chExt cx="40" cy="80"/>
                  </a:xfrm>
                </p:grpSpPr>
                <p:sp>
                  <p:nvSpPr>
                    <p:cNvPr id="660801" name="Freeform 321"/>
                    <p:cNvSpPr>
                      <a:spLocks/>
                    </p:cNvSpPr>
                    <p:nvPr/>
                  </p:nvSpPr>
                  <p:spPr bwMode="auto">
                    <a:xfrm>
                      <a:off x="10502" y="6737"/>
                      <a:ext cx="20" cy="60"/>
                    </a:xfrm>
                    <a:custGeom>
                      <a:avLst/>
                      <a:gdLst/>
                      <a:ahLst/>
                      <a:cxnLst>
                        <a:cxn ang="0">
                          <a:pos x="20" y="0"/>
                        </a:cxn>
                        <a:cxn ang="0">
                          <a:pos x="20" y="60"/>
                        </a:cxn>
                        <a:cxn ang="0">
                          <a:pos x="0" y="0"/>
                        </a:cxn>
                        <a:cxn ang="0">
                          <a:pos x="20" y="0"/>
                        </a:cxn>
                      </a:cxnLst>
                      <a:rect l="0" t="0" r="r" b="b"/>
                      <a:pathLst>
                        <a:path w="20" h="60">
                          <a:moveTo>
                            <a:pt x="20" y="0"/>
                          </a:moveTo>
                          <a:lnTo>
                            <a:pt x="20" y="60"/>
                          </a:lnTo>
                          <a:lnTo>
                            <a:pt x="0" y="0"/>
                          </a:lnTo>
                          <a:lnTo>
                            <a:pt x="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802" name="Freeform 322"/>
                    <p:cNvSpPr>
                      <a:spLocks/>
                    </p:cNvSpPr>
                    <p:nvPr/>
                  </p:nvSpPr>
                  <p:spPr bwMode="auto">
                    <a:xfrm>
                      <a:off x="10522" y="6757"/>
                      <a:ext cx="20" cy="60"/>
                    </a:xfrm>
                    <a:custGeom>
                      <a:avLst/>
                      <a:gdLst/>
                      <a:ahLst/>
                      <a:cxnLst>
                        <a:cxn ang="0">
                          <a:pos x="20" y="0"/>
                        </a:cxn>
                        <a:cxn ang="0">
                          <a:pos x="20" y="0"/>
                        </a:cxn>
                        <a:cxn ang="0">
                          <a:pos x="20" y="60"/>
                        </a:cxn>
                        <a:cxn ang="0">
                          <a:pos x="20" y="60"/>
                        </a:cxn>
                        <a:cxn ang="0">
                          <a:pos x="0" y="0"/>
                        </a:cxn>
                        <a:cxn ang="0">
                          <a:pos x="0" y="0"/>
                        </a:cxn>
                        <a:cxn ang="0">
                          <a:pos x="20" y="0"/>
                        </a:cxn>
                        <a:cxn ang="0">
                          <a:pos x="20" y="0"/>
                        </a:cxn>
                      </a:cxnLst>
                      <a:rect l="0" t="0" r="r" b="b"/>
                      <a:pathLst>
                        <a:path w="20" h="60">
                          <a:moveTo>
                            <a:pt x="20" y="0"/>
                          </a:moveTo>
                          <a:lnTo>
                            <a:pt x="20" y="0"/>
                          </a:lnTo>
                          <a:lnTo>
                            <a:pt x="20" y="60"/>
                          </a:lnTo>
                          <a:lnTo>
                            <a:pt x="20" y="60"/>
                          </a:lnTo>
                          <a:lnTo>
                            <a:pt x="0" y="0"/>
                          </a:lnTo>
                          <a:lnTo>
                            <a:pt x="0" y="0"/>
                          </a:lnTo>
                          <a:lnTo>
                            <a:pt x="20" y="0"/>
                          </a:lnTo>
                          <a:lnTo>
                            <a:pt x="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803" name="Group 323"/>
                  <p:cNvGrpSpPr>
                    <a:grpSpLocks/>
                  </p:cNvGrpSpPr>
                  <p:nvPr/>
                </p:nvGrpSpPr>
                <p:grpSpPr bwMode="auto">
                  <a:xfrm>
                    <a:off x="10442" y="6757"/>
                    <a:ext cx="100" cy="60"/>
                    <a:chOff x="10442" y="6757"/>
                    <a:chExt cx="100" cy="60"/>
                  </a:xfrm>
                </p:grpSpPr>
                <p:sp>
                  <p:nvSpPr>
                    <p:cNvPr id="660804" name="Freeform 324"/>
                    <p:cNvSpPr>
                      <a:spLocks/>
                    </p:cNvSpPr>
                    <p:nvPr/>
                  </p:nvSpPr>
                  <p:spPr bwMode="auto">
                    <a:xfrm>
                      <a:off x="10442" y="6757"/>
                      <a:ext cx="80" cy="40"/>
                    </a:xfrm>
                    <a:custGeom>
                      <a:avLst/>
                      <a:gdLst/>
                      <a:ahLst/>
                      <a:cxnLst>
                        <a:cxn ang="0">
                          <a:pos x="60" y="0"/>
                        </a:cxn>
                        <a:cxn ang="0">
                          <a:pos x="80" y="40"/>
                        </a:cxn>
                        <a:cxn ang="0">
                          <a:pos x="0" y="20"/>
                        </a:cxn>
                        <a:cxn ang="0">
                          <a:pos x="40" y="20"/>
                        </a:cxn>
                        <a:cxn ang="0">
                          <a:pos x="60" y="20"/>
                        </a:cxn>
                        <a:cxn ang="0">
                          <a:pos x="40" y="0"/>
                        </a:cxn>
                        <a:cxn ang="0">
                          <a:pos x="60" y="0"/>
                        </a:cxn>
                      </a:cxnLst>
                      <a:rect l="0" t="0" r="r" b="b"/>
                      <a:pathLst>
                        <a:path w="80" h="40">
                          <a:moveTo>
                            <a:pt x="60" y="0"/>
                          </a:moveTo>
                          <a:lnTo>
                            <a:pt x="80" y="40"/>
                          </a:lnTo>
                          <a:lnTo>
                            <a:pt x="0" y="20"/>
                          </a:lnTo>
                          <a:lnTo>
                            <a:pt x="40" y="20"/>
                          </a:lnTo>
                          <a:lnTo>
                            <a:pt x="60" y="20"/>
                          </a:lnTo>
                          <a:lnTo>
                            <a:pt x="40" y="0"/>
                          </a:lnTo>
                          <a:lnTo>
                            <a:pt x="6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805" name="Freeform 325"/>
                    <p:cNvSpPr>
                      <a:spLocks/>
                    </p:cNvSpPr>
                    <p:nvPr/>
                  </p:nvSpPr>
                  <p:spPr bwMode="auto">
                    <a:xfrm>
                      <a:off x="10462" y="6777"/>
                      <a:ext cx="80" cy="40"/>
                    </a:xfrm>
                    <a:custGeom>
                      <a:avLst/>
                      <a:gdLst/>
                      <a:ahLst/>
                      <a:cxnLst>
                        <a:cxn ang="0">
                          <a:pos x="60" y="0"/>
                        </a:cxn>
                        <a:cxn ang="0">
                          <a:pos x="60" y="0"/>
                        </a:cxn>
                        <a:cxn ang="0">
                          <a:pos x="80" y="40"/>
                        </a:cxn>
                        <a:cxn ang="0">
                          <a:pos x="80" y="40"/>
                        </a:cxn>
                        <a:cxn ang="0">
                          <a:pos x="0" y="20"/>
                        </a:cxn>
                        <a:cxn ang="0">
                          <a:pos x="0" y="20"/>
                        </a:cxn>
                        <a:cxn ang="0">
                          <a:pos x="40" y="20"/>
                        </a:cxn>
                        <a:cxn ang="0">
                          <a:pos x="40" y="20"/>
                        </a:cxn>
                        <a:cxn ang="0">
                          <a:pos x="60" y="20"/>
                        </a:cxn>
                        <a:cxn ang="0">
                          <a:pos x="60" y="20"/>
                        </a:cxn>
                        <a:cxn ang="0">
                          <a:pos x="40" y="0"/>
                        </a:cxn>
                        <a:cxn ang="0">
                          <a:pos x="40" y="0"/>
                        </a:cxn>
                        <a:cxn ang="0">
                          <a:pos x="60" y="0"/>
                        </a:cxn>
                        <a:cxn ang="0">
                          <a:pos x="60" y="0"/>
                        </a:cxn>
                      </a:cxnLst>
                      <a:rect l="0" t="0" r="r" b="b"/>
                      <a:pathLst>
                        <a:path w="80" h="40">
                          <a:moveTo>
                            <a:pt x="60" y="0"/>
                          </a:moveTo>
                          <a:lnTo>
                            <a:pt x="60" y="0"/>
                          </a:lnTo>
                          <a:lnTo>
                            <a:pt x="80" y="40"/>
                          </a:lnTo>
                          <a:lnTo>
                            <a:pt x="80" y="40"/>
                          </a:lnTo>
                          <a:lnTo>
                            <a:pt x="0" y="20"/>
                          </a:lnTo>
                          <a:lnTo>
                            <a:pt x="0" y="20"/>
                          </a:lnTo>
                          <a:lnTo>
                            <a:pt x="40" y="20"/>
                          </a:lnTo>
                          <a:lnTo>
                            <a:pt x="40" y="20"/>
                          </a:lnTo>
                          <a:lnTo>
                            <a:pt x="60" y="20"/>
                          </a:lnTo>
                          <a:lnTo>
                            <a:pt x="60" y="20"/>
                          </a:lnTo>
                          <a:lnTo>
                            <a:pt x="40" y="0"/>
                          </a:lnTo>
                          <a:lnTo>
                            <a:pt x="40" y="0"/>
                          </a:lnTo>
                          <a:lnTo>
                            <a:pt x="60" y="0"/>
                          </a:lnTo>
                          <a:lnTo>
                            <a:pt x="6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806" name="Group 326"/>
                <p:cNvGrpSpPr>
                  <a:grpSpLocks/>
                </p:cNvGrpSpPr>
                <p:nvPr/>
              </p:nvGrpSpPr>
              <p:grpSpPr bwMode="auto">
                <a:xfrm>
                  <a:off x="10083" y="6618"/>
                  <a:ext cx="499" cy="259"/>
                  <a:chOff x="10083" y="6618"/>
                  <a:chExt cx="499" cy="259"/>
                </a:xfrm>
              </p:grpSpPr>
              <p:grpSp>
                <p:nvGrpSpPr>
                  <p:cNvPr id="660807" name="Group 327"/>
                  <p:cNvGrpSpPr>
                    <a:grpSpLocks/>
                  </p:cNvGrpSpPr>
                  <p:nvPr/>
                </p:nvGrpSpPr>
                <p:grpSpPr bwMode="auto">
                  <a:xfrm>
                    <a:off x="10083" y="6618"/>
                    <a:ext cx="479" cy="219"/>
                    <a:chOff x="10083" y="6618"/>
                    <a:chExt cx="479" cy="219"/>
                  </a:xfrm>
                </p:grpSpPr>
                <p:sp>
                  <p:nvSpPr>
                    <p:cNvPr id="660808" name="Freeform 328"/>
                    <p:cNvSpPr>
                      <a:spLocks/>
                    </p:cNvSpPr>
                    <p:nvPr/>
                  </p:nvSpPr>
                  <p:spPr bwMode="auto">
                    <a:xfrm>
                      <a:off x="10083" y="6618"/>
                      <a:ext cx="459" cy="199"/>
                    </a:xfrm>
                    <a:custGeom>
                      <a:avLst/>
                      <a:gdLst/>
                      <a:ahLst/>
                      <a:cxnLst>
                        <a:cxn ang="0">
                          <a:pos x="459" y="79"/>
                        </a:cxn>
                        <a:cxn ang="0">
                          <a:pos x="239" y="199"/>
                        </a:cxn>
                        <a:cxn ang="0">
                          <a:pos x="0" y="79"/>
                        </a:cxn>
                        <a:cxn ang="0">
                          <a:pos x="179" y="0"/>
                        </a:cxn>
                        <a:cxn ang="0">
                          <a:pos x="459" y="79"/>
                        </a:cxn>
                      </a:cxnLst>
                      <a:rect l="0" t="0" r="r" b="b"/>
                      <a:pathLst>
                        <a:path w="459" h="199">
                          <a:moveTo>
                            <a:pt x="459" y="79"/>
                          </a:moveTo>
                          <a:lnTo>
                            <a:pt x="239" y="199"/>
                          </a:lnTo>
                          <a:lnTo>
                            <a:pt x="0" y="79"/>
                          </a:lnTo>
                          <a:lnTo>
                            <a:pt x="179" y="0"/>
                          </a:lnTo>
                          <a:lnTo>
                            <a:pt x="459" y="79"/>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809" name="Freeform 329"/>
                    <p:cNvSpPr>
                      <a:spLocks/>
                    </p:cNvSpPr>
                    <p:nvPr/>
                  </p:nvSpPr>
                  <p:spPr bwMode="auto">
                    <a:xfrm>
                      <a:off x="10102" y="6638"/>
                      <a:ext cx="460" cy="199"/>
                    </a:xfrm>
                    <a:custGeom>
                      <a:avLst/>
                      <a:gdLst/>
                      <a:ahLst/>
                      <a:cxnLst>
                        <a:cxn ang="0">
                          <a:pos x="460" y="79"/>
                        </a:cxn>
                        <a:cxn ang="0">
                          <a:pos x="460" y="79"/>
                        </a:cxn>
                        <a:cxn ang="0">
                          <a:pos x="240" y="199"/>
                        </a:cxn>
                        <a:cxn ang="0">
                          <a:pos x="240" y="199"/>
                        </a:cxn>
                        <a:cxn ang="0">
                          <a:pos x="0" y="79"/>
                        </a:cxn>
                        <a:cxn ang="0">
                          <a:pos x="0" y="79"/>
                        </a:cxn>
                        <a:cxn ang="0">
                          <a:pos x="180" y="0"/>
                        </a:cxn>
                        <a:cxn ang="0">
                          <a:pos x="180" y="0"/>
                        </a:cxn>
                        <a:cxn ang="0">
                          <a:pos x="460" y="79"/>
                        </a:cxn>
                        <a:cxn ang="0">
                          <a:pos x="460" y="79"/>
                        </a:cxn>
                      </a:cxnLst>
                      <a:rect l="0" t="0" r="r" b="b"/>
                      <a:pathLst>
                        <a:path w="460" h="199">
                          <a:moveTo>
                            <a:pt x="460" y="79"/>
                          </a:moveTo>
                          <a:lnTo>
                            <a:pt x="460" y="79"/>
                          </a:lnTo>
                          <a:lnTo>
                            <a:pt x="240" y="199"/>
                          </a:lnTo>
                          <a:lnTo>
                            <a:pt x="240" y="199"/>
                          </a:lnTo>
                          <a:lnTo>
                            <a:pt x="0" y="79"/>
                          </a:lnTo>
                          <a:lnTo>
                            <a:pt x="0" y="79"/>
                          </a:lnTo>
                          <a:lnTo>
                            <a:pt x="180" y="0"/>
                          </a:lnTo>
                          <a:lnTo>
                            <a:pt x="180" y="0"/>
                          </a:lnTo>
                          <a:lnTo>
                            <a:pt x="460" y="79"/>
                          </a:lnTo>
                          <a:lnTo>
                            <a:pt x="460"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810" name="Group 330"/>
                  <p:cNvGrpSpPr>
                    <a:grpSpLocks/>
                  </p:cNvGrpSpPr>
                  <p:nvPr/>
                </p:nvGrpSpPr>
                <p:grpSpPr bwMode="auto">
                  <a:xfrm>
                    <a:off x="10322" y="6697"/>
                    <a:ext cx="260" cy="180"/>
                    <a:chOff x="10322" y="6697"/>
                    <a:chExt cx="260" cy="180"/>
                  </a:xfrm>
                </p:grpSpPr>
                <p:sp>
                  <p:nvSpPr>
                    <p:cNvPr id="660811" name="Freeform 331"/>
                    <p:cNvSpPr>
                      <a:spLocks/>
                    </p:cNvSpPr>
                    <p:nvPr/>
                  </p:nvSpPr>
                  <p:spPr bwMode="auto">
                    <a:xfrm>
                      <a:off x="10322" y="6697"/>
                      <a:ext cx="240" cy="160"/>
                    </a:xfrm>
                    <a:custGeom>
                      <a:avLst/>
                      <a:gdLst/>
                      <a:ahLst/>
                      <a:cxnLst>
                        <a:cxn ang="0">
                          <a:pos x="220" y="0"/>
                        </a:cxn>
                        <a:cxn ang="0">
                          <a:pos x="0" y="140"/>
                        </a:cxn>
                        <a:cxn ang="0">
                          <a:pos x="20" y="160"/>
                        </a:cxn>
                        <a:cxn ang="0">
                          <a:pos x="240" y="20"/>
                        </a:cxn>
                        <a:cxn ang="0">
                          <a:pos x="220" y="0"/>
                        </a:cxn>
                      </a:cxnLst>
                      <a:rect l="0" t="0" r="r" b="b"/>
                      <a:pathLst>
                        <a:path w="240" h="160">
                          <a:moveTo>
                            <a:pt x="220" y="0"/>
                          </a:moveTo>
                          <a:lnTo>
                            <a:pt x="0" y="140"/>
                          </a:lnTo>
                          <a:lnTo>
                            <a:pt x="20" y="160"/>
                          </a:lnTo>
                          <a:lnTo>
                            <a:pt x="240" y="20"/>
                          </a:lnTo>
                          <a:lnTo>
                            <a:pt x="2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812" name="Freeform 332"/>
                    <p:cNvSpPr>
                      <a:spLocks/>
                    </p:cNvSpPr>
                    <p:nvPr/>
                  </p:nvSpPr>
                  <p:spPr bwMode="auto">
                    <a:xfrm>
                      <a:off x="10342" y="6717"/>
                      <a:ext cx="240" cy="160"/>
                    </a:xfrm>
                    <a:custGeom>
                      <a:avLst/>
                      <a:gdLst/>
                      <a:ahLst/>
                      <a:cxnLst>
                        <a:cxn ang="0">
                          <a:pos x="220" y="0"/>
                        </a:cxn>
                        <a:cxn ang="0">
                          <a:pos x="220" y="0"/>
                        </a:cxn>
                        <a:cxn ang="0">
                          <a:pos x="0" y="140"/>
                        </a:cxn>
                        <a:cxn ang="0">
                          <a:pos x="0" y="140"/>
                        </a:cxn>
                        <a:cxn ang="0">
                          <a:pos x="20" y="160"/>
                        </a:cxn>
                        <a:cxn ang="0">
                          <a:pos x="20" y="160"/>
                        </a:cxn>
                        <a:cxn ang="0">
                          <a:pos x="240" y="20"/>
                        </a:cxn>
                        <a:cxn ang="0">
                          <a:pos x="240" y="20"/>
                        </a:cxn>
                        <a:cxn ang="0">
                          <a:pos x="220" y="0"/>
                        </a:cxn>
                        <a:cxn ang="0">
                          <a:pos x="220" y="0"/>
                        </a:cxn>
                      </a:cxnLst>
                      <a:rect l="0" t="0" r="r" b="b"/>
                      <a:pathLst>
                        <a:path w="240" h="160">
                          <a:moveTo>
                            <a:pt x="220" y="0"/>
                          </a:moveTo>
                          <a:lnTo>
                            <a:pt x="220" y="0"/>
                          </a:lnTo>
                          <a:lnTo>
                            <a:pt x="0" y="140"/>
                          </a:lnTo>
                          <a:lnTo>
                            <a:pt x="0" y="140"/>
                          </a:lnTo>
                          <a:lnTo>
                            <a:pt x="20" y="160"/>
                          </a:lnTo>
                          <a:lnTo>
                            <a:pt x="20" y="160"/>
                          </a:lnTo>
                          <a:lnTo>
                            <a:pt x="240" y="20"/>
                          </a:lnTo>
                          <a:lnTo>
                            <a:pt x="240" y="20"/>
                          </a:lnTo>
                          <a:lnTo>
                            <a:pt x="220" y="0"/>
                          </a:lnTo>
                          <a:lnTo>
                            <a:pt x="2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813" name="Group 333"/>
                  <p:cNvGrpSpPr>
                    <a:grpSpLocks/>
                  </p:cNvGrpSpPr>
                  <p:nvPr/>
                </p:nvGrpSpPr>
                <p:grpSpPr bwMode="auto">
                  <a:xfrm>
                    <a:off x="10083" y="6697"/>
                    <a:ext cx="279" cy="180"/>
                    <a:chOff x="10083" y="6697"/>
                    <a:chExt cx="279" cy="180"/>
                  </a:xfrm>
                </p:grpSpPr>
                <p:sp>
                  <p:nvSpPr>
                    <p:cNvPr id="660814" name="Freeform 334"/>
                    <p:cNvSpPr>
                      <a:spLocks/>
                    </p:cNvSpPr>
                    <p:nvPr/>
                  </p:nvSpPr>
                  <p:spPr bwMode="auto">
                    <a:xfrm>
                      <a:off x="10083" y="6697"/>
                      <a:ext cx="259" cy="160"/>
                    </a:xfrm>
                    <a:custGeom>
                      <a:avLst/>
                      <a:gdLst/>
                      <a:ahLst/>
                      <a:cxnLst>
                        <a:cxn ang="0">
                          <a:pos x="259" y="160"/>
                        </a:cxn>
                        <a:cxn ang="0">
                          <a:pos x="239" y="140"/>
                        </a:cxn>
                        <a:cxn ang="0">
                          <a:pos x="0" y="0"/>
                        </a:cxn>
                        <a:cxn ang="0">
                          <a:pos x="0" y="20"/>
                        </a:cxn>
                        <a:cxn ang="0">
                          <a:pos x="259" y="160"/>
                        </a:cxn>
                      </a:cxnLst>
                      <a:rect l="0" t="0" r="r" b="b"/>
                      <a:pathLst>
                        <a:path w="259" h="160">
                          <a:moveTo>
                            <a:pt x="259" y="160"/>
                          </a:moveTo>
                          <a:lnTo>
                            <a:pt x="239" y="140"/>
                          </a:lnTo>
                          <a:lnTo>
                            <a:pt x="0" y="0"/>
                          </a:lnTo>
                          <a:lnTo>
                            <a:pt x="0" y="20"/>
                          </a:lnTo>
                          <a:lnTo>
                            <a:pt x="259" y="16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815" name="Freeform 335"/>
                    <p:cNvSpPr>
                      <a:spLocks/>
                    </p:cNvSpPr>
                    <p:nvPr/>
                  </p:nvSpPr>
                  <p:spPr bwMode="auto">
                    <a:xfrm>
                      <a:off x="10102" y="6717"/>
                      <a:ext cx="260" cy="160"/>
                    </a:xfrm>
                    <a:custGeom>
                      <a:avLst/>
                      <a:gdLst/>
                      <a:ahLst/>
                      <a:cxnLst>
                        <a:cxn ang="0">
                          <a:pos x="260" y="160"/>
                        </a:cxn>
                        <a:cxn ang="0">
                          <a:pos x="260" y="160"/>
                        </a:cxn>
                        <a:cxn ang="0">
                          <a:pos x="240" y="140"/>
                        </a:cxn>
                        <a:cxn ang="0">
                          <a:pos x="240" y="140"/>
                        </a:cxn>
                        <a:cxn ang="0">
                          <a:pos x="0" y="0"/>
                        </a:cxn>
                        <a:cxn ang="0">
                          <a:pos x="0" y="0"/>
                        </a:cxn>
                        <a:cxn ang="0">
                          <a:pos x="0" y="20"/>
                        </a:cxn>
                        <a:cxn ang="0">
                          <a:pos x="0" y="20"/>
                        </a:cxn>
                        <a:cxn ang="0">
                          <a:pos x="260" y="160"/>
                        </a:cxn>
                        <a:cxn ang="0">
                          <a:pos x="260" y="160"/>
                        </a:cxn>
                      </a:cxnLst>
                      <a:rect l="0" t="0" r="r" b="b"/>
                      <a:pathLst>
                        <a:path w="260" h="160">
                          <a:moveTo>
                            <a:pt x="260" y="160"/>
                          </a:moveTo>
                          <a:lnTo>
                            <a:pt x="260" y="160"/>
                          </a:lnTo>
                          <a:lnTo>
                            <a:pt x="240" y="140"/>
                          </a:lnTo>
                          <a:lnTo>
                            <a:pt x="240" y="140"/>
                          </a:lnTo>
                          <a:lnTo>
                            <a:pt x="0" y="0"/>
                          </a:lnTo>
                          <a:lnTo>
                            <a:pt x="0" y="0"/>
                          </a:lnTo>
                          <a:lnTo>
                            <a:pt x="0" y="20"/>
                          </a:lnTo>
                          <a:lnTo>
                            <a:pt x="0" y="20"/>
                          </a:lnTo>
                          <a:lnTo>
                            <a:pt x="260" y="160"/>
                          </a:lnTo>
                          <a:lnTo>
                            <a:pt x="260" y="1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816" name="Freeform 336"/>
                  <p:cNvSpPr>
                    <a:spLocks/>
                  </p:cNvSpPr>
                  <p:nvPr/>
                </p:nvSpPr>
                <p:spPr bwMode="auto">
                  <a:xfrm>
                    <a:off x="10262" y="6737"/>
                    <a:ext cx="200" cy="100"/>
                  </a:xfrm>
                  <a:custGeom>
                    <a:avLst/>
                    <a:gdLst/>
                    <a:ahLst/>
                    <a:cxnLst>
                      <a:cxn ang="0">
                        <a:pos x="200" y="20"/>
                      </a:cxn>
                      <a:cxn ang="0">
                        <a:pos x="140" y="0"/>
                      </a:cxn>
                      <a:cxn ang="0">
                        <a:pos x="0" y="60"/>
                      </a:cxn>
                      <a:cxn ang="0">
                        <a:pos x="80" y="100"/>
                      </a:cxn>
                      <a:cxn ang="0">
                        <a:pos x="200" y="20"/>
                      </a:cxn>
                    </a:cxnLst>
                    <a:rect l="0" t="0" r="r" b="b"/>
                    <a:pathLst>
                      <a:path w="200" h="100">
                        <a:moveTo>
                          <a:pt x="200" y="20"/>
                        </a:moveTo>
                        <a:lnTo>
                          <a:pt x="140" y="0"/>
                        </a:lnTo>
                        <a:lnTo>
                          <a:pt x="0" y="60"/>
                        </a:lnTo>
                        <a:lnTo>
                          <a:pt x="80" y="100"/>
                        </a:lnTo>
                        <a:lnTo>
                          <a:pt x="200" y="20"/>
                        </a:lnTo>
                        <a:close/>
                      </a:path>
                    </a:pathLst>
                  </a:custGeom>
                  <a:solidFill>
                    <a:srgbClr val="A6A6A6"/>
                  </a:solidFill>
                  <a:ln w="9525">
                    <a:noFill/>
                    <a:round/>
                    <a:headEnd/>
                    <a:tailEnd/>
                  </a:ln>
                </p:spPr>
                <p:txBody>
                  <a:bodyPr>
                    <a:prstTxWarp prst="textNoShape">
                      <a:avLst/>
                    </a:prstTxWarp>
                  </a:bodyPr>
                  <a:lstStyle/>
                  <a:p>
                    <a:endParaRPr lang="en-US"/>
                  </a:p>
                </p:txBody>
              </p:sp>
              <p:sp>
                <p:nvSpPr>
                  <p:cNvPr id="660817" name="Freeform 337"/>
                  <p:cNvSpPr>
                    <a:spLocks/>
                  </p:cNvSpPr>
                  <p:nvPr/>
                </p:nvSpPr>
                <p:spPr bwMode="auto">
                  <a:xfrm>
                    <a:off x="10102" y="6658"/>
                    <a:ext cx="280" cy="139"/>
                  </a:xfrm>
                  <a:custGeom>
                    <a:avLst/>
                    <a:gdLst/>
                    <a:ahLst/>
                    <a:cxnLst>
                      <a:cxn ang="0">
                        <a:pos x="280" y="59"/>
                      </a:cxn>
                      <a:cxn ang="0">
                        <a:pos x="160" y="139"/>
                      </a:cxn>
                      <a:cxn ang="0">
                        <a:pos x="0" y="59"/>
                      </a:cxn>
                      <a:cxn ang="0">
                        <a:pos x="120" y="0"/>
                      </a:cxn>
                      <a:cxn ang="0">
                        <a:pos x="280" y="59"/>
                      </a:cxn>
                    </a:cxnLst>
                    <a:rect l="0" t="0" r="r" b="b"/>
                    <a:pathLst>
                      <a:path w="280" h="139">
                        <a:moveTo>
                          <a:pt x="280" y="59"/>
                        </a:moveTo>
                        <a:lnTo>
                          <a:pt x="160" y="139"/>
                        </a:lnTo>
                        <a:lnTo>
                          <a:pt x="0" y="59"/>
                        </a:lnTo>
                        <a:lnTo>
                          <a:pt x="120" y="0"/>
                        </a:lnTo>
                        <a:lnTo>
                          <a:pt x="280" y="59"/>
                        </a:lnTo>
                        <a:close/>
                      </a:path>
                    </a:pathLst>
                  </a:custGeom>
                  <a:solidFill>
                    <a:srgbClr val="A6A6A6"/>
                  </a:solidFill>
                  <a:ln w="9525">
                    <a:noFill/>
                    <a:round/>
                    <a:headEnd/>
                    <a:tailEnd/>
                  </a:ln>
                </p:spPr>
                <p:txBody>
                  <a:bodyPr>
                    <a:prstTxWarp prst="textNoShape">
                      <a:avLst/>
                    </a:prstTxWarp>
                  </a:bodyPr>
                  <a:lstStyle/>
                  <a:p>
                    <a:endParaRPr lang="en-US"/>
                  </a:p>
                </p:txBody>
              </p:sp>
              <p:sp>
                <p:nvSpPr>
                  <p:cNvPr id="660818" name="Freeform 338"/>
                  <p:cNvSpPr>
                    <a:spLocks/>
                  </p:cNvSpPr>
                  <p:nvPr/>
                </p:nvSpPr>
                <p:spPr bwMode="auto">
                  <a:xfrm>
                    <a:off x="10222" y="6638"/>
                    <a:ext cx="300" cy="119"/>
                  </a:xfrm>
                  <a:custGeom>
                    <a:avLst/>
                    <a:gdLst/>
                    <a:ahLst/>
                    <a:cxnLst>
                      <a:cxn ang="0">
                        <a:pos x="240" y="119"/>
                      </a:cxn>
                      <a:cxn ang="0">
                        <a:pos x="300" y="79"/>
                      </a:cxn>
                      <a:cxn ang="0">
                        <a:pos x="60" y="0"/>
                      </a:cxn>
                      <a:cxn ang="0">
                        <a:pos x="0" y="20"/>
                      </a:cxn>
                      <a:cxn ang="0">
                        <a:pos x="240" y="119"/>
                      </a:cxn>
                    </a:cxnLst>
                    <a:rect l="0" t="0" r="r" b="b"/>
                    <a:pathLst>
                      <a:path w="300" h="119">
                        <a:moveTo>
                          <a:pt x="240" y="119"/>
                        </a:moveTo>
                        <a:lnTo>
                          <a:pt x="300" y="79"/>
                        </a:lnTo>
                        <a:lnTo>
                          <a:pt x="60" y="0"/>
                        </a:lnTo>
                        <a:lnTo>
                          <a:pt x="0" y="20"/>
                        </a:lnTo>
                        <a:lnTo>
                          <a:pt x="240" y="119"/>
                        </a:lnTo>
                        <a:close/>
                      </a:path>
                    </a:pathLst>
                  </a:custGeom>
                  <a:solidFill>
                    <a:srgbClr val="A6A6A6"/>
                  </a:solidFill>
                  <a:ln w="9525">
                    <a:noFill/>
                    <a:round/>
                    <a:headEnd/>
                    <a:tailEnd/>
                  </a:ln>
                </p:spPr>
                <p:txBody>
                  <a:bodyPr>
                    <a:prstTxWarp prst="textNoShape">
                      <a:avLst/>
                    </a:prstTxWarp>
                  </a:bodyPr>
                  <a:lstStyle/>
                  <a:p>
                    <a:endParaRPr lang="en-US"/>
                  </a:p>
                </p:txBody>
              </p:sp>
              <p:sp>
                <p:nvSpPr>
                  <p:cNvPr id="660819" name="Line 339"/>
                  <p:cNvSpPr>
                    <a:spLocks noChangeShapeType="1"/>
                  </p:cNvSpPr>
                  <p:nvPr/>
                </p:nvSpPr>
                <p:spPr bwMode="auto">
                  <a:xfrm>
                    <a:off x="1026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0" name="Line 340"/>
                  <p:cNvSpPr>
                    <a:spLocks noChangeShapeType="1"/>
                  </p:cNvSpPr>
                  <p:nvPr/>
                </p:nvSpPr>
                <p:spPr bwMode="auto">
                  <a:xfrm>
                    <a:off x="1024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1" name="Line 341"/>
                  <p:cNvSpPr>
                    <a:spLocks noChangeShapeType="1"/>
                  </p:cNvSpPr>
                  <p:nvPr/>
                </p:nvSpPr>
                <p:spPr bwMode="auto">
                  <a:xfrm>
                    <a:off x="10242" y="6638"/>
                    <a:ext cx="240" cy="7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2" name="Line 342"/>
                  <p:cNvSpPr>
                    <a:spLocks noChangeShapeType="1"/>
                  </p:cNvSpPr>
                  <p:nvPr/>
                </p:nvSpPr>
                <p:spPr bwMode="auto">
                  <a:xfrm>
                    <a:off x="10202" y="663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3" name="Line 343"/>
                  <p:cNvSpPr>
                    <a:spLocks noChangeShapeType="1"/>
                  </p:cNvSpPr>
                  <p:nvPr/>
                </p:nvSpPr>
                <p:spPr bwMode="auto">
                  <a:xfrm>
                    <a:off x="10182" y="665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4" name="Line 344"/>
                  <p:cNvSpPr>
                    <a:spLocks noChangeShapeType="1"/>
                  </p:cNvSpPr>
                  <p:nvPr/>
                </p:nvSpPr>
                <p:spPr bwMode="auto">
                  <a:xfrm>
                    <a:off x="10182" y="6677"/>
                    <a:ext cx="2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5" name="Line 345"/>
                  <p:cNvSpPr>
                    <a:spLocks noChangeShapeType="1"/>
                  </p:cNvSpPr>
                  <p:nvPr/>
                </p:nvSpPr>
                <p:spPr bwMode="auto">
                  <a:xfrm>
                    <a:off x="10162" y="6677"/>
                    <a:ext cx="22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6" name="Line 346"/>
                  <p:cNvSpPr>
                    <a:spLocks noChangeShapeType="1"/>
                  </p:cNvSpPr>
                  <p:nvPr/>
                </p:nvSpPr>
                <p:spPr bwMode="auto">
                  <a:xfrm>
                    <a:off x="10142" y="6697"/>
                    <a:ext cx="20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7" name="Line 347"/>
                  <p:cNvSpPr>
                    <a:spLocks noChangeShapeType="1"/>
                  </p:cNvSpPr>
                  <p:nvPr/>
                </p:nvSpPr>
                <p:spPr bwMode="auto">
                  <a:xfrm flipV="1">
                    <a:off x="10322" y="6717"/>
                    <a:ext cx="1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8" name="Line 348"/>
                  <p:cNvSpPr>
                    <a:spLocks noChangeShapeType="1"/>
                  </p:cNvSpPr>
                  <p:nvPr/>
                </p:nvSpPr>
                <p:spPr bwMode="auto">
                  <a:xfrm flipV="1">
                    <a:off x="10282" y="671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29" name="Line 349"/>
                  <p:cNvSpPr>
                    <a:spLocks noChangeShapeType="1"/>
                  </p:cNvSpPr>
                  <p:nvPr/>
                </p:nvSpPr>
                <p:spPr bwMode="auto">
                  <a:xfrm flipV="1">
                    <a:off x="10242" y="669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0" name="Line 350"/>
                  <p:cNvSpPr>
                    <a:spLocks noChangeShapeType="1"/>
                  </p:cNvSpPr>
                  <p:nvPr/>
                </p:nvSpPr>
                <p:spPr bwMode="auto">
                  <a:xfrm flipV="1">
                    <a:off x="1020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1" name="Line 351"/>
                  <p:cNvSpPr>
                    <a:spLocks noChangeShapeType="1"/>
                  </p:cNvSpPr>
                  <p:nvPr/>
                </p:nvSpPr>
                <p:spPr bwMode="auto">
                  <a:xfrm flipV="1">
                    <a:off x="1018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2" name="Line 352"/>
                  <p:cNvSpPr>
                    <a:spLocks noChangeShapeType="1"/>
                  </p:cNvSpPr>
                  <p:nvPr/>
                </p:nvSpPr>
                <p:spPr bwMode="auto">
                  <a:xfrm flipV="1">
                    <a:off x="10162" y="6658"/>
                    <a:ext cx="12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3" name="Line 353"/>
                  <p:cNvSpPr>
                    <a:spLocks noChangeShapeType="1"/>
                  </p:cNvSpPr>
                  <p:nvPr/>
                </p:nvSpPr>
                <p:spPr bwMode="auto">
                  <a:xfrm flipV="1">
                    <a:off x="10142" y="6658"/>
                    <a:ext cx="10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4" name="Line 354"/>
                  <p:cNvSpPr>
                    <a:spLocks noChangeShapeType="1"/>
                  </p:cNvSpPr>
                  <p:nvPr/>
                </p:nvSpPr>
                <p:spPr bwMode="auto">
                  <a:xfrm flipV="1">
                    <a:off x="10442" y="6677"/>
                    <a:ext cx="40" cy="4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5" name="Line 355"/>
                  <p:cNvSpPr>
                    <a:spLocks noChangeShapeType="1"/>
                  </p:cNvSpPr>
                  <p:nvPr/>
                </p:nvSpPr>
                <p:spPr bwMode="auto">
                  <a:xfrm flipV="1">
                    <a:off x="10402" y="6677"/>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6" name="Line 356"/>
                  <p:cNvSpPr>
                    <a:spLocks noChangeShapeType="1"/>
                  </p:cNvSpPr>
                  <p:nvPr/>
                </p:nvSpPr>
                <p:spPr bwMode="auto">
                  <a:xfrm flipV="1">
                    <a:off x="10362" y="6658"/>
                    <a:ext cx="60" cy="3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7" name="Line 357"/>
                  <p:cNvSpPr>
                    <a:spLocks noChangeShapeType="1"/>
                  </p:cNvSpPr>
                  <p:nvPr/>
                </p:nvSpPr>
                <p:spPr bwMode="auto">
                  <a:xfrm flipV="1">
                    <a:off x="10322" y="6658"/>
                    <a:ext cx="60" cy="1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8" name="Line 358"/>
                  <p:cNvSpPr>
                    <a:spLocks noChangeShapeType="1"/>
                  </p:cNvSpPr>
                  <p:nvPr/>
                </p:nvSpPr>
                <p:spPr bwMode="auto">
                  <a:xfrm flipV="1">
                    <a:off x="10302" y="6638"/>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839" name="Line 359"/>
                  <p:cNvSpPr>
                    <a:spLocks noChangeShapeType="1"/>
                  </p:cNvSpPr>
                  <p:nvPr/>
                </p:nvSpPr>
                <p:spPr bwMode="auto">
                  <a:xfrm flipV="1">
                    <a:off x="10262" y="6618"/>
                    <a:ext cx="40" cy="40"/>
                  </a:xfrm>
                  <a:prstGeom prst="line">
                    <a:avLst/>
                  </a:prstGeom>
                  <a:noFill/>
                  <a:ln w="12700">
                    <a:solidFill>
                      <a:srgbClr val="808080"/>
                    </a:solidFill>
                    <a:round/>
                    <a:headEnd/>
                    <a:tailEnd/>
                  </a:ln>
                </p:spPr>
                <p:txBody>
                  <a:bodyPr>
                    <a:prstTxWarp prst="textNoShape">
                      <a:avLst/>
                    </a:prstTxWarp>
                  </a:bodyPr>
                  <a:lstStyle/>
                  <a:p>
                    <a:endParaRPr lang="en-US"/>
                  </a:p>
                </p:txBody>
              </p:sp>
            </p:grpSp>
          </p:grpSp>
        </p:grpSp>
        <p:grpSp>
          <p:nvGrpSpPr>
            <p:cNvPr id="660840" name="Group 360"/>
            <p:cNvGrpSpPr>
              <a:grpSpLocks/>
            </p:cNvGrpSpPr>
            <p:nvPr/>
          </p:nvGrpSpPr>
          <p:grpSpPr bwMode="auto">
            <a:xfrm>
              <a:off x="9683" y="6199"/>
              <a:ext cx="659" cy="917"/>
              <a:chOff x="9683" y="6199"/>
              <a:chExt cx="659" cy="917"/>
            </a:xfrm>
          </p:grpSpPr>
          <p:grpSp>
            <p:nvGrpSpPr>
              <p:cNvPr id="660841" name="Group 361"/>
              <p:cNvGrpSpPr>
                <a:grpSpLocks/>
              </p:cNvGrpSpPr>
              <p:nvPr/>
            </p:nvGrpSpPr>
            <p:grpSpPr bwMode="auto">
              <a:xfrm>
                <a:off x="9743" y="6199"/>
                <a:ext cx="599" cy="917"/>
                <a:chOff x="9743" y="6199"/>
                <a:chExt cx="599" cy="917"/>
              </a:xfrm>
            </p:grpSpPr>
            <p:grpSp>
              <p:nvGrpSpPr>
                <p:cNvPr id="660842" name="Group 362"/>
                <p:cNvGrpSpPr>
                  <a:grpSpLocks/>
                </p:cNvGrpSpPr>
                <p:nvPr/>
              </p:nvGrpSpPr>
              <p:grpSpPr bwMode="auto">
                <a:xfrm>
                  <a:off x="9803" y="6199"/>
                  <a:ext cx="240" cy="259"/>
                  <a:chOff x="9803" y="6199"/>
                  <a:chExt cx="240" cy="259"/>
                </a:xfrm>
              </p:grpSpPr>
              <p:grpSp>
                <p:nvGrpSpPr>
                  <p:cNvPr id="660843" name="Group 363"/>
                  <p:cNvGrpSpPr>
                    <a:grpSpLocks/>
                  </p:cNvGrpSpPr>
                  <p:nvPr/>
                </p:nvGrpSpPr>
                <p:grpSpPr bwMode="auto">
                  <a:xfrm>
                    <a:off x="9803" y="6199"/>
                    <a:ext cx="240" cy="259"/>
                    <a:chOff x="9803" y="6199"/>
                    <a:chExt cx="240" cy="259"/>
                  </a:xfrm>
                </p:grpSpPr>
                <p:grpSp>
                  <p:nvGrpSpPr>
                    <p:cNvPr id="660844" name="Group 364"/>
                    <p:cNvGrpSpPr>
                      <a:grpSpLocks/>
                    </p:cNvGrpSpPr>
                    <p:nvPr/>
                  </p:nvGrpSpPr>
                  <p:grpSpPr bwMode="auto">
                    <a:xfrm>
                      <a:off x="9803" y="6199"/>
                      <a:ext cx="240" cy="259"/>
                      <a:chOff x="9803" y="6199"/>
                      <a:chExt cx="240" cy="259"/>
                    </a:xfrm>
                  </p:grpSpPr>
                  <p:sp>
                    <p:nvSpPr>
                      <p:cNvPr id="660845" name="Freeform 365"/>
                      <p:cNvSpPr>
                        <a:spLocks/>
                      </p:cNvSpPr>
                      <p:nvPr/>
                    </p:nvSpPr>
                    <p:spPr bwMode="auto">
                      <a:xfrm>
                        <a:off x="9803" y="6199"/>
                        <a:ext cx="220" cy="239"/>
                      </a:xfrm>
                      <a:custGeom>
                        <a:avLst/>
                        <a:gdLst/>
                        <a:ahLst/>
                        <a:cxnLst>
                          <a:cxn ang="0">
                            <a:pos x="160" y="0"/>
                          </a:cxn>
                          <a:cxn ang="0">
                            <a:pos x="180" y="0"/>
                          </a:cxn>
                          <a:cxn ang="0">
                            <a:pos x="200" y="20"/>
                          </a:cxn>
                          <a:cxn ang="0">
                            <a:pos x="200" y="59"/>
                          </a:cxn>
                          <a:cxn ang="0">
                            <a:pos x="200" y="79"/>
                          </a:cxn>
                          <a:cxn ang="0">
                            <a:pos x="200" y="99"/>
                          </a:cxn>
                          <a:cxn ang="0">
                            <a:pos x="200" y="119"/>
                          </a:cxn>
                          <a:cxn ang="0">
                            <a:pos x="220" y="119"/>
                          </a:cxn>
                          <a:cxn ang="0">
                            <a:pos x="220" y="139"/>
                          </a:cxn>
                          <a:cxn ang="0">
                            <a:pos x="200" y="139"/>
                          </a:cxn>
                          <a:cxn ang="0">
                            <a:pos x="200" y="159"/>
                          </a:cxn>
                          <a:cxn ang="0">
                            <a:pos x="200" y="179"/>
                          </a:cxn>
                          <a:cxn ang="0">
                            <a:pos x="200" y="199"/>
                          </a:cxn>
                          <a:cxn ang="0">
                            <a:pos x="180" y="199"/>
                          </a:cxn>
                          <a:cxn ang="0">
                            <a:pos x="180" y="219"/>
                          </a:cxn>
                          <a:cxn ang="0">
                            <a:pos x="160" y="219"/>
                          </a:cxn>
                          <a:cxn ang="0">
                            <a:pos x="140" y="199"/>
                          </a:cxn>
                          <a:cxn ang="0">
                            <a:pos x="120" y="239"/>
                          </a:cxn>
                          <a:cxn ang="0">
                            <a:pos x="40" y="199"/>
                          </a:cxn>
                          <a:cxn ang="0">
                            <a:pos x="40" y="179"/>
                          </a:cxn>
                          <a:cxn ang="0">
                            <a:pos x="40" y="159"/>
                          </a:cxn>
                          <a:cxn ang="0">
                            <a:pos x="0" y="119"/>
                          </a:cxn>
                          <a:cxn ang="0">
                            <a:pos x="0" y="40"/>
                          </a:cxn>
                          <a:cxn ang="0">
                            <a:pos x="20" y="20"/>
                          </a:cxn>
                          <a:cxn ang="0">
                            <a:pos x="60" y="0"/>
                          </a:cxn>
                          <a:cxn ang="0">
                            <a:pos x="80" y="0"/>
                          </a:cxn>
                          <a:cxn ang="0">
                            <a:pos x="120" y="0"/>
                          </a:cxn>
                          <a:cxn ang="0">
                            <a:pos x="160" y="0"/>
                          </a:cxn>
                        </a:cxnLst>
                        <a:rect l="0" t="0" r="r" b="b"/>
                        <a:pathLst>
                          <a:path w="220" h="239">
                            <a:moveTo>
                              <a:pt x="160" y="0"/>
                            </a:moveTo>
                            <a:lnTo>
                              <a:pt x="180" y="0"/>
                            </a:lnTo>
                            <a:lnTo>
                              <a:pt x="200" y="20"/>
                            </a:lnTo>
                            <a:lnTo>
                              <a:pt x="200" y="59"/>
                            </a:lnTo>
                            <a:lnTo>
                              <a:pt x="200" y="79"/>
                            </a:lnTo>
                            <a:lnTo>
                              <a:pt x="200" y="99"/>
                            </a:lnTo>
                            <a:lnTo>
                              <a:pt x="200" y="119"/>
                            </a:lnTo>
                            <a:lnTo>
                              <a:pt x="220" y="119"/>
                            </a:lnTo>
                            <a:lnTo>
                              <a:pt x="220" y="139"/>
                            </a:lnTo>
                            <a:lnTo>
                              <a:pt x="200" y="139"/>
                            </a:lnTo>
                            <a:lnTo>
                              <a:pt x="200" y="159"/>
                            </a:lnTo>
                            <a:lnTo>
                              <a:pt x="200" y="179"/>
                            </a:lnTo>
                            <a:lnTo>
                              <a:pt x="200" y="199"/>
                            </a:lnTo>
                            <a:lnTo>
                              <a:pt x="180" y="199"/>
                            </a:lnTo>
                            <a:lnTo>
                              <a:pt x="180" y="219"/>
                            </a:lnTo>
                            <a:lnTo>
                              <a:pt x="160" y="219"/>
                            </a:lnTo>
                            <a:lnTo>
                              <a:pt x="140" y="199"/>
                            </a:lnTo>
                            <a:lnTo>
                              <a:pt x="120" y="239"/>
                            </a:lnTo>
                            <a:lnTo>
                              <a:pt x="40" y="199"/>
                            </a:lnTo>
                            <a:lnTo>
                              <a:pt x="40" y="179"/>
                            </a:lnTo>
                            <a:lnTo>
                              <a:pt x="40" y="159"/>
                            </a:lnTo>
                            <a:lnTo>
                              <a:pt x="0" y="119"/>
                            </a:lnTo>
                            <a:lnTo>
                              <a:pt x="0" y="40"/>
                            </a:lnTo>
                            <a:lnTo>
                              <a:pt x="20" y="20"/>
                            </a:lnTo>
                            <a:lnTo>
                              <a:pt x="60" y="0"/>
                            </a:lnTo>
                            <a:lnTo>
                              <a:pt x="80" y="0"/>
                            </a:lnTo>
                            <a:lnTo>
                              <a:pt x="120" y="0"/>
                            </a:lnTo>
                            <a:lnTo>
                              <a:pt x="160" y="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846" name="Freeform 366"/>
                      <p:cNvSpPr>
                        <a:spLocks/>
                      </p:cNvSpPr>
                      <p:nvPr/>
                    </p:nvSpPr>
                    <p:spPr bwMode="auto">
                      <a:xfrm>
                        <a:off x="9823" y="6219"/>
                        <a:ext cx="220" cy="239"/>
                      </a:xfrm>
                      <a:custGeom>
                        <a:avLst/>
                        <a:gdLst/>
                        <a:ahLst/>
                        <a:cxnLst>
                          <a:cxn ang="0">
                            <a:pos x="160" y="0"/>
                          </a:cxn>
                          <a:cxn ang="0">
                            <a:pos x="160" y="0"/>
                          </a:cxn>
                          <a:cxn ang="0">
                            <a:pos x="180" y="0"/>
                          </a:cxn>
                          <a:cxn ang="0">
                            <a:pos x="180" y="0"/>
                          </a:cxn>
                          <a:cxn ang="0">
                            <a:pos x="200" y="20"/>
                          </a:cxn>
                          <a:cxn ang="0">
                            <a:pos x="200" y="20"/>
                          </a:cxn>
                          <a:cxn ang="0">
                            <a:pos x="200" y="59"/>
                          </a:cxn>
                          <a:cxn ang="0">
                            <a:pos x="200" y="59"/>
                          </a:cxn>
                          <a:cxn ang="0">
                            <a:pos x="200" y="79"/>
                          </a:cxn>
                          <a:cxn ang="0">
                            <a:pos x="200" y="79"/>
                          </a:cxn>
                          <a:cxn ang="0">
                            <a:pos x="200" y="99"/>
                          </a:cxn>
                          <a:cxn ang="0">
                            <a:pos x="200" y="99"/>
                          </a:cxn>
                          <a:cxn ang="0">
                            <a:pos x="200" y="119"/>
                          </a:cxn>
                          <a:cxn ang="0">
                            <a:pos x="200" y="119"/>
                          </a:cxn>
                          <a:cxn ang="0">
                            <a:pos x="220" y="119"/>
                          </a:cxn>
                          <a:cxn ang="0">
                            <a:pos x="220" y="119"/>
                          </a:cxn>
                          <a:cxn ang="0">
                            <a:pos x="220" y="139"/>
                          </a:cxn>
                          <a:cxn ang="0">
                            <a:pos x="220" y="139"/>
                          </a:cxn>
                          <a:cxn ang="0">
                            <a:pos x="200" y="139"/>
                          </a:cxn>
                          <a:cxn ang="0">
                            <a:pos x="200" y="139"/>
                          </a:cxn>
                          <a:cxn ang="0">
                            <a:pos x="200" y="159"/>
                          </a:cxn>
                          <a:cxn ang="0">
                            <a:pos x="200" y="159"/>
                          </a:cxn>
                          <a:cxn ang="0">
                            <a:pos x="200" y="179"/>
                          </a:cxn>
                          <a:cxn ang="0">
                            <a:pos x="200" y="179"/>
                          </a:cxn>
                          <a:cxn ang="0">
                            <a:pos x="200" y="199"/>
                          </a:cxn>
                          <a:cxn ang="0">
                            <a:pos x="200" y="199"/>
                          </a:cxn>
                          <a:cxn ang="0">
                            <a:pos x="180" y="199"/>
                          </a:cxn>
                          <a:cxn ang="0">
                            <a:pos x="180" y="199"/>
                          </a:cxn>
                          <a:cxn ang="0">
                            <a:pos x="180" y="219"/>
                          </a:cxn>
                          <a:cxn ang="0">
                            <a:pos x="180" y="219"/>
                          </a:cxn>
                          <a:cxn ang="0">
                            <a:pos x="160" y="219"/>
                          </a:cxn>
                          <a:cxn ang="0">
                            <a:pos x="160" y="219"/>
                          </a:cxn>
                          <a:cxn ang="0">
                            <a:pos x="140" y="199"/>
                          </a:cxn>
                          <a:cxn ang="0">
                            <a:pos x="140" y="199"/>
                          </a:cxn>
                          <a:cxn ang="0">
                            <a:pos x="120" y="239"/>
                          </a:cxn>
                          <a:cxn ang="0">
                            <a:pos x="120" y="239"/>
                          </a:cxn>
                          <a:cxn ang="0">
                            <a:pos x="40" y="199"/>
                          </a:cxn>
                          <a:cxn ang="0">
                            <a:pos x="40" y="199"/>
                          </a:cxn>
                          <a:cxn ang="0">
                            <a:pos x="40" y="179"/>
                          </a:cxn>
                          <a:cxn ang="0">
                            <a:pos x="40" y="179"/>
                          </a:cxn>
                          <a:cxn ang="0">
                            <a:pos x="40" y="159"/>
                          </a:cxn>
                          <a:cxn ang="0">
                            <a:pos x="40" y="159"/>
                          </a:cxn>
                          <a:cxn ang="0">
                            <a:pos x="0" y="119"/>
                          </a:cxn>
                          <a:cxn ang="0">
                            <a:pos x="0" y="119"/>
                          </a:cxn>
                          <a:cxn ang="0">
                            <a:pos x="0" y="39"/>
                          </a:cxn>
                          <a:cxn ang="0">
                            <a:pos x="0" y="39"/>
                          </a:cxn>
                          <a:cxn ang="0">
                            <a:pos x="20" y="20"/>
                          </a:cxn>
                          <a:cxn ang="0">
                            <a:pos x="20" y="20"/>
                          </a:cxn>
                          <a:cxn ang="0">
                            <a:pos x="60" y="0"/>
                          </a:cxn>
                          <a:cxn ang="0">
                            <a:pos x="60" y="0"/>
                          </a:cxn>
                          <a:cxn ang="0">
                            <a:pos x="80" y="0"/>
                          </a:cxn>
                          <a:cxn ang="0">
                            <a:pos x="80" y="0"/>
                          </a:cxn>
                          <a:cxn ang="0">
                            <a:pos x="120" y="0"/>
                          </a:cxn>
                          <a:cxn ang="0">
                            <a:pos x="120" y="0"/>
                          </a:cxn>
                          <a:cxn ang="0">
                            <a:pos x="160" y="0"/>
                          </a:cxn>
                          <a:cxn ang="0">
                            <a:pos x="160" y="0"/>
                          </a:cxn>
                        </a:cxnLst>
                        <a:rect l="0" t="0" r="r" b="b"/>
                        <a:pathLst>
                          <a:path w="220" h="239">
                            <a:moveTo>
                              <a:pt x="160" y="0"/>
                            </a:moveTo>
                            <a:lnTo>
                              <a:pt x="160" y="0"/>
                            </a:lnTo>
                            <a:lnTo>
                              <a:pt x="180" y="0"/>
                            </a:lnTo>
                            <a:lnTo>
                              <a:pt x="180" y="0"/>
                            </a:lnTo>
                            <a:lnTo>
                              <a:pt x="200" y="20"/>
                            </a:lnTo>
                            <a:lnTo>
                              <a:pt x="200" y="20"/>
                            </a:lnTo>
                            <a:lnTo>
                              <a:pt x="200" y="59"/>
                            </a:lnTo>
                            <a:lnTo>
                              <a:pt x="200" y="59"/>
                            </a:lnTo>
                            <a:lnTo>
                              <a:pt x="200" y="79"/>
                            </a:lnTo>
                            <a:lnTo>
                              <a:pt x="200" y="79"/>
                            </a:lnTo>
                            <a:lnTo>
                              <a:pt x="200" y="99"/>
                            </a:lnTo>
                            <a:lnTo>
                              <a:pt x="200" y="99"/>
                            </a:lnTo>
                            <a:lnTo>
                              <a:pt x="200" y="119"/>
                            </a:lnTo>
                            <a:lnTo>
                              <a:pt x="200" y="119"/>
                            </a:lnTo>
                            <a:lnTo>
                              <a:pt x="220" y="119"/>
                            </a:lnTo>
                            <a:lnTo>
                              <a:pt x="220" y="119"/>
                            </a:lnTo>
                            <a:lnTo>
                              <a:pt x="220" y="139"/>
                            </a:lnTo>
                            <a:lnTo>
                              <a:pt x="220" y="139"/>
                            </a:lnTo>
                            <a:lnTo>
                              <a:pt x="200" y="139"/>
                            </a:lnTo>
                            <a:lnTo>
                              <a:pt x="200" y="139"/>
                            </a:lnTo>
                            <a:lnTo>
                              <a:pt x="200" y="159"/>
                            </a:lnTo>
                            <a:lnTo>
                              <a:pt x="200" y="159"/>
                            </a:lnTo>
                            <a:lnTo>
                              <a:pt x="200" y="179"/>
                            </a:lnTo>
                            <a:lnTo>
                              <a:pt x="200" y="179"/>
                            </a:lnTo>
                            <a:lnTo>
                              <a:pt x="200" y="199"/>
                            </a:lnTo>
                            <a:lnTo>
                              <a:pt x="200" y="199"/>
                            </a:lnTo>
                            <a:lnTo>
                              <a:pt x="180" y="199"/>
                            </a:lnTo>
                            <a:lnTo>
                              <a:pt x="180" y="199"/>
                            </a:lnTo>
                            <a:lnTo>
                              <a:pt x="180" y="219"/>
                            </a:lnTo>
                            <a:lnTo>
                              <a:pt x="180" y="219"/>
                            </a:lnTo>
                            <a:lnTo>
                              <a:pt x="160" y="219"/>
                            </a:lnTo>
                            <a:lnTo>
                              <a:pt x="160" y="219"/>
                            </a:lnTo>
                            <a:lnTo>
                              <a:pt x="140" y="199"/>
                            </a:lnTo>
                            <a:lnTo>
                              <a:pt x="140" y="199"/>
                            </a:lnTo>
                            <a:lnTo>
                              <a:pt x="120" y="239"/>
                            </a:lnTo>
                            <a:lnTo>
                              <a:pt x="120" y="239"/>
                            </a:lnTo>
                            <a:lnTo>
                              <a:pt x="40" y="199"/>
                            </a:lnTo>
                            <a:lnTo>
                              <a:pt x="40" y="199"/>
                            </a:lnTo>
                            <a:lnTo>
                              <a:pt x="40" y="179"/>
                            </a:lnTo>
                            <a:lnTo>
                              <a:pt x="40" y="179"/>
                            </a:lnTo>
                            <a:lnTo>
                              <a:pt x="40" y="159"/>
                            </a:lnTo>
                            <a:lnTo>
                              <a:pt x="40" y="159"/>
                            </a:lnTo>
                            <a:lnTo>
                              <a:pt x="0" y="119"/>
                            </a:lnTo>
                            <a:lnTo>
                              <a:pt x="0" y="119"/>
                            </a:lnTo>
                            <a:lnTo>
                              <a:pt x="0" y="39"/>
                            </a:lnTo>
                            <a:lnTo>
                              <a:pt x="0" y="39"/>
                            </a:lnTo>
                            <a:lnTo>
                              <a:pt x="20" y="20"/>
                            </a:lnTo>
                            <a:lnTo>
                              <a:pt x="20" y="20"/>
                            </a:lnTo>
                            <a:lnTo>
                              <a:pt x="60" y="0"/>
                            </a:lnTo>
                            <a:lnTo>
                              <a:pt x="60" y="0"/>
                            </a:lnTo>
                            <a:lnTo>
                              <a:pt x="80" y="0"/>
                            </a:lnTo>
                            <a:lnTo>
                              <a:pt x="80" y="0"/>
                            </a:lnTo>
                            <a:lnTo>
                              <a:pt x="120" y="0"/>
                            </a:lnTo>
                            <a:lnTo>
                              <a:pt x="120" y="0"/>
                            </a:lnTo>
                            <a:lnTo>
                              <a:pt x="160" y="0"/>
                            </a:lnTo>
                            <a:lnTo>
                              <a:pt x="160" y="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847" name="Freeform 367"/>
                    <p:cNvSpPr>
                      <a:spLocks/>
                    </p:cNvSpPr>
                    <p:nvPr/>
                  </p:nvSpPr>
                  <p:spPr bwMode="auto">
                    <a:xfrm>
                      <a:off x="9903" y="6358"/>
                      <a:ext cx="20" cy="40"/>
                    </a:xfrm>
                    <a:custGeom>
                      <a:avLst/>
                      <a:gdLst/>
                      <a:ahLst/>
                      <a:cxnLst>
                        <a:cxn ang="0">
                          <a:pos x="0" y="0"/>
                        </a:cxn>
                        <a:cxn ang="0">
                          <a:pos x="0" y="20"/>
                        </a:cxn>
                        <a:cxn ang="0">
                          <a:pos x="0" y="40"/>
                        </a:cxn>
                        <a:cxn ang="0">
                          <a:pos x="20" y="40"/>
                        </a:cxn>
                        <a:cxn ang="0">
                          <a:pos x="0" y="40"/>
                        </a:cxn>
                        <a:cxn ang="0">
                          <a:pos x="0" y="20"/>
                        </a:cxn>
                        <a:cxn ang="0">
                          <a:pos x="0" y="0"/>
                        </a:cxn>
                      </a:cxnLst>
                      <a:rect l="0" t="0" r="r" b="b"/>
                      <a:pathLst>
                        <a:path w="20" h="40">
                          <a:moveTo>
                            <a:pt x="0" y="0"/>
                          </a:moveTo>
                          <a:lnTo>
                            <a:pt x="0" y="20"/>
                          </a:lnTo>
                          <a:lnTo>
                            <a:pt x="0" y="40"/>
                          </a:lnTo>
                          <a:lnTo>
                            <a:pt x="20" y="40"/>
                          </a:lnTo>
                          <a:lnTo>
                            <a:pt x="0" y="40"/>
                          </a:ln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848" name="Group 368"/>
                  <p:cNvGrpSpPr>
                    <a:grpSpLocks/>
                  </p:cNvGrpSpPr>
                  <p:nvPr/>
                </p:nvGrpSpPr>
                <p:grpSpPr bwMode="auto">
                  <a:xfrm>
                    <a:off x="9943" y="6298"/>
                    <a:ext cx="60" cy="100"/>
                    <a:chOff x="9943" y="6298"/>
                    <a:chExt cx="60" cy="100"/>
                  </a:xfrm>
                </p:grpSpPr>
                <p:sp>
                  <p:nvSpPr>
                    <p:cNvPr id="660849" name="Freeform 369"/>
                    <p:cNvSpPr>
                      <a:spLocks/>
                    </p:cNvSpPr>
                    <p:nvPr/>
                  </p:nvSpPr>
                  <p:spPr bwMode="auto">
                    <a:xfrm>
                      <a:off x="9963" y="631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50" name="Freeform 370"/>
                    <p:cNvSpPr>
                      <a:spLocks/>
                    </p:cNvSpPr>
                    <p:nvPr/>
                  </p:nvSpPr>
                  <p:spPr bwMode="auto">
                    <a:xfrm>
                      <a:off x="9943" y="629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000000"/>
                    </a:solidFill>
                    <a:ln w="9525">
                      <a:noFill/>
                      <a:round/>
                      <a:headEnd/>
                      <a:tailEnd/>
                    </a:ln>
                  </p:spPr>
                  <p:txBody>
                    <a:bodyPr>
                      <a:prstTxWarp prst="textNoShape">
                        <a:avLst/>
                      </a:prstTxWarp>
                    </a:bodyPr>
                    <a:lstStyle/>
                    <a:p>
                      <a:endParaRPr lang="en-US"/>
                    </a:p>
                  </p:txBody>
                </p:sp>
                <p:sp>
                  <p:nvSpPr>
                    <p:cNvPr id="660851" name="Freeform 371"/>
                    <p:cNvSpPr>
                      <a:spLocks/>
                    </p:cNvSpPr>
                    <p:nvPr/>
                  </p:nvSpPr>
                  <p:spPr bwMode="auto">
                    <a:xfrm>
                      <a:off x="9983" y="6378"/>
                      <a:ext cx="20" cy="20"/>
                    </a:xfrm>
                    <a:custGeom>
                      <a:avLst/>
                      <a:gdLst/>
                      <a:ahLst/>
                      <a:cxnLst>
                        <a:cxn ang="0">
                          <a:pos x="20" y="0"/>
                        </a:cxn>
                        <a:cxn ang="0">
                          <a:pos x="0" y="20"/>
                        </a:cxn>
                        <a:cxn ang="0">
                          <a:pos x="0" y="0"/>
                        </a:cxn>
                        <a:cxn ang="0">
                          <a:pos x="0" y="20"/>
                        </a:cxn>
                        <a:cxn ang="0">
                          <a:pos x="20" y="20"/>
                        </a:cxn>
                        <a:cxn ang="0">
                          <a:pos x="20" y="0"/>
                        </a:cxn>
                      </a:cxnLst>
                      <a:rect l="0" t="0" r="r" b="b"/>
                      <a:pathLst>
                        <a:path w="20" h="20">
                          <a:moveTo>
                            <a:pt x="20" y="0"/>
                          </a:moveTo>
                          <a:lnTo>
                            <a:pt x="0" y="20"/>
                          </a:lnTo>
                          <a:lnTo>
                            <a:pt x="0" y="0"/>
                          </a:lnTo>
                          <a:lnTo>
                            <a:pt x="0" y="20"/>
                          </a:lnTo>
                          <a:lnTo>
                            <a:pt x="20" y="2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52" name="Freeform 372"/>
                    <p:cNvSpPr>
                      <a:spLocks/>
                    </p:cNvSpPr>
                    <p:nvPr/>
                  </p:nvSpPr>
                  <p:spPr bwMode="auto">
                    <a:xfrm>
                      <a:off x="9983" y="635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853" name="Group 373"/>
                  <p:cNvGrpSpPr>
                    <a:grpSpLocks/>
                  </p:cNvGrpSpPr>
                  <p:nvPr/>
                </p:nvGrpSpPr>
                <p:grpSpPr bwMode="auto">
                  <a:xfrm>
                    <a:off x="9863" y="6298"/>
                    <a:ext cx="40" cy="60"/>
                    <a:chOff x="9863" y="6298"/>
                    <a:chExt cx="40" cy="60"/>
                  </a:xfrm>
                </p:grpSpPr>
                <p:sp>
                  <p:nvSpPr>
                    <p:cNvPr id="660854" name="Freeform 374"/>
                    <p:cNvSpPr>
                      <a:spLocks/>
                    </p:cNvSpPr>
                    <p:nvPr/>
                  </p:nvSpPr>
                  <p:spPr bwMode="auto">
                    <a:xfrm>
                      <a:off x="9883" y="6298"/>
                      <a:ext cx="20" cy="40"/>
                    </a:xfrm>
                    <a:custGeom>
                      <a:avLst/>
                      <a:gdLst/>
                      <a:ahLst/>
                      <a:cxnLst>
                        <a:cxn ang="0">
                          <a:pos x="20" y="20"/>
                        </a:cxn>
                        <a:cxn ang="0">
                          <a:pos x="0" y="20"/>
                        </a:cxn>
                        <a:cxn ang="0">
                          <a:pos x="0" y="40"/>
                        </a:cxn>
                        <a:cxn ang="0">
                          <a:pos x="0" y="20"/>
                        </a:cxn>
                        <a:cxn ang="0">
                          <a:pos x="20" y="20"/>
                        </a:cxn>
                        <a:cxn ang="0">
                          <a:pos x="0" y="20"/>
                        </a:cxn>
                        <a:cxn ang="0">
                          <a:pos x="0" y="40"/>
                        </a:cxn>
                        <a:cxn ang="0">
                          <a:pos x="0" y="20"/>
                        </a:cxn>
                        <a:cxn ang="0">
                          <a:pos x="0" y="0"/>
                        </a:cxn>
                        <a:cxn ang="0">
                          <a:pos x="20" y="0"/>
                        </a:cxn>
                        <a:cxn ang="0">
                          <a:pos x="20" y="20"/>
                        </a:cxn>
                      </a:cxnLst>
                      <a:rect l="0" t="0" r="r" b="b"/>
                      <a:pathLst>
                        <a:path w="20" h="40">
                          <a:moveTo>
                            <a:pt x="20" y="20"/>
                          </a:moveTo>
                          <a:lnTo>
                            <a:pt x="0" y="20"/>
                          </a:lnTo>
                          <a:lnTo>
                            <a:pt x="0" y="40"/>
                          </a:lnTo>
                          <a:lnTo>
                            <a:pt x="0" y="20"/>
                          </a:lnTo>
                          <a:lnTo>
                            <a:pt x="20" y="20"/>
                          </a:lnTo>
                          <a:lnTo>
                            <a:pt x="0" y="20"/>
                          </a:lnTo>
                          <a:lnTo>
                            <a:pt x="0" y="40"/>
                          </a:lnTo>
                          <a:lnTo>
                            <a:pt x="0" y="20"/>
                          </a:lnTo>
                          <a:lnTo>
                            <a:pt x="0" y="0"/>
                          </a:lnTo>
                          <a:lnTo>
                            <a:pt x="20" y="0"/>
                          </a:lnTo>
                          <a:lnTo>
                            <a:pt x="2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855" name="Freeform 375"/>
                    <p:cNvSpPr>
                      <a:spLocks/>
                    </p:cNvSpPr>
                    <p:nvPr/>
                  </p:nvSpPr>
                  <p:spPr bwMode="auto">
                    <a:xfrm>
                      <a:off x="9863" y="6298"/>
                      <a:ext cx="40" cy="60"/>
                    </a:xfrm>
                    <a:custGeom>
                      <a:avLst/>
                      <a:gdLst/>
                      <a:ahLst/>
                      <a:cxnLst>
                        <a:cxn ang="0">
                          <a:pos x="40" y="20"/>
                        </a:cxn>
                        <a:cxn ang="0">
                          <a:pos x="40" y="0"/>
                        </a:cxn>
                        <a:cxn ang="0">
                          <a:pos x="20" y="0"/>
                        </a:cxn>
                        <a:cxn ang="0">
                          <a:pos x="20" y="20"/>
                        </a:cxn>
                        <a:cxn ang="0">
                          <a:pos x="20" y="40"/>
                        </a:cxn>
                        <a:cxn ang="0">
                          <a:pos x="20" y="60"/>
                        </a:cxn>
                        <a:cxn ang="0">
                          <a:pos x="40" y="60"/>
                        </a:cxn>
                        <a:cxn ang="0">
                          <a:pos x="20" y="60"/>
                        </a:cxn>
                        <a:cxn ang="0">
                          <a:pos x="20" y="40"/>
                        </a:cxn>
                        <a:cxn ang="0">
                          <a:pos x="0" y="20"/>
                        </a:cxn>
                        <a:cxn ang="0">
                          <a:pos x="20" y="0"/>
                        </a:cxn>
                        <a:cxn ang="0">
                          <a:pos x="40" y="0"/>
                        </a:cxn>
                        <a:cxn ang="0">
                          <a:pos x="40" y="20"/>
                        </a:cxn>
                      </a:cxnLst>
                      <a:rect l="0" t="0" r="r" b="b"/>
                      <a:pathLst>
                        <a:path w="40" h="60">
                          <a:moveTo>
                            <a:pt x="40" y="20"/>
                          </a:moveTo>
                          <a:lnTo>
                            <a:pt x="40" y="0"/>
                          </a:lnTo>
                          <a:lnTo>
                            <a:pt x="20" y="0"/>
                          </a:lnTo>
                          <a:lnTo>
                            <a:pt x="20" y="20"/>
                          </a:lnTo>
                          <a:lnTo>
                            <a:pt x="20" y="40"/>
                          </a:lnTo>
                          <a:lnTo>
                            <a:pt x="20" y="60"/>
                          </a:lnTo>
                          <a:lnTo>
                            <a:pt x="40" y="60"/>
                          </a:lnTo>
                          <a:lnTo>
                            <a:pt x="20" y="60"/>
                          </a:lnTo>
                          <a:lnTo>
                            <a:pt x="20" y="40"/>
                          </a:lnTo>
                          <a:lnTo>
                            <a:pt x="0" y="20"/>
                          </a:lnTo>
                          <a:lnTo>
                            <a:pt x="20" y="0"/>
                          </a:lnTo>
                          <a:lnTo>
                            <a:pt x="40" y="0"/>
                          </a:lnTo>
                          <a:lnTo>
                            <a:pt x="40" y="20"/>
                          </a:lnTo>
                          <a:close/>
                        </a:path>
                      </a:pathLst>
                    </a:custGeom>
                    <a:solidFill>
                      <a:srgbClr val="661900"/>
                    </a:solidFill>
                    <a:ln w="9525">
                      <a:noFill/>
                      <a:round/>
                      <a:headEnd/>
                      <a:tailEnd/>
                    </a:ln>
                  </p:spPr>
                  <p:txBody>
                    <a:bodyPr>
                      <a:prstTxWarp prst="textNoShape">
                        <a:avLst/>
                      </a:prstTxWarp>
                    </a:bodyPr>
                    <a:lstStyle/>
                    <a:p>
                      <a:endParaRPr lang="en-US"/>
                    </a:p>
                  </p:txBody>
                </p:sp>
              </p:grpSp>
            </p:grpSp>
            <p:grpSp>
              <p:nvGrpSpPr>
                <p:cNvPr id="660856" name="Group 376"/>
                <p:cNvGrpSpPr>
                  <a:grpSpLocks/>
                </p:cNvGrpSpPr>
                <p:nvPr/>
              </p:nvGrpSpPr>
              <p:grpSpPr bwMode="auto">
                <a:xfrm>
                  <a:off x="9743" y="6398"/>
                  <a:ext cx="579" cy="718"/>
                  <a:chOff x="9743" y="6398"/>
                  <a:chExt cx="579" cy="718"/>
                </a:xfrm>
              </p:grpSpPr>
              <p:sp>
                <p:nvSpPr>
                  <p:cNvPr id="660857" name="Freeform 377"/>
                  <p:cNvSpPr>
                    <a:spLocks/>
                  </p:cNvSpPr>
                  <p:nvPr/>
                </p:nvSpPr>
                <p:spPr bwMode="auto">
                  <a:xfrm>
                    <a:off x="9743" y="6398"/>
                    <a:ext cx="559" cy="699"/>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60"/>
                      </a:cxn>
                      <a:cxn ang="0">
                        <a:pos x="260" y="279"/>
                      </a:cxn>
                      <a:cxn ang="0">
                        <a:pos x="260" y="299"/>
                      </a:cxn>
                      <a:cxn ang="0">
                        <a:pos x="340"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40" y="519"/>
                      </a:cxn>
                      <a:cxn ang="0">
                        <a:pos x="459" y="559"/>
                      </a:cxn>
                      <a:cxn ang="0">
                        <a:pos x="479" y="559"/>
                      </a:cxn>
                      <a:cxn ang="0">
                        <a:pos x="519" y="579"/>
                      </a:cxn>
                      <a:cxn ang="0">
                        <a:pos x="519" y="599"/>
                      </a:cxn>
                      <a:cxn ang="0">
                        <a:pos x="539" y="639"/>
                      </a:cxn>
                      <a:cxn ang="0">
                        <a:pos x="559" y="699"/>
                      </a:cxn>
                      <a:cxn ang="0">
                        <a:pos x="359" y="699"/>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60"/>
                      </a:cxn>
                      <a:cxn ang="0">
                        <a:pos x="0" y="200"/>
                      </a:cxn>
                      <a:cxn ang="0">
                        <a:pos x="0" y="160"/>
                      </a:cxn>
                      <a:cxn ang="0">
                        <a:pos x="20" y="120"/>
                      </a:cxn>
                      <a:cxn ang="0">
                        <a:pos x="20" y="100"/>
                      </a:cxn>
                      <a:cxn ang="0">
                        <a:pos x="40" y="80"/>
                      </a:cxn>
                      <a:cxn ang="0">
                        <a:pos x="40" y="60"/>
                      </a:cxn>
                      <a:cxn ang="0">
                        <a:pos x="80" y="20"/>
                      </a:cxn>
                    </a:cxnLst>
                    <a:rect l="0" t="0" r="r" b="b"/>
                    <a:pathLst>
                      <a:path w="559" h="699">
                        <a:moveTo>
                          <a:pt x="80" y="20"/>
                        </a:moveTo>
                        <a:lnTo>
                          <a:pt x="100" y="0"/>
                        </a:lnTo>
                        <a:lnTo>
                          <a:pt x="180" y="40"/>
                        </a:lnTo>
                        <a:lnTo>
                          <a:pt x="180" y="60"/>
                        </a:lnTo>
                        <a:lnTo>
                          <a:pt x="180" y="100"/>
                        </a:lnTo>
                        <a:lnTo>
                          <a:pt x="200" y="120"/>
                        </a:lnTo>
                        <a:lnTo>
                          <a:pt x="220" y="160"/>
                        </a:lnTo>
                        <a:lnTo>
                          <a:pt x="260" y="200"/>
                        </a:lnTo>
                        <a:lnTo>
                          <a:pt x="260" y="220"/>
                        </a:lnTo>
                        <a:lnTo>
                          <a:pt x="260" y="240"/>
                        </a:lnTo>
                        <a:lnTo>
                          <a:pt x="260" y="260"/>
                        </a:lnTo>
                        <a:lnTo>
                          <a:pt x="260" y="279"/>
                        </a:lnTo>
                        <a:lnTo>
                          <a:pt x="260" y="299"/>
                        </a:lnTo>
                        <a:lnTo>
                          <a:pt x="340" y="319"/>
                        </a:lnTo>
                        <a:lnTo>
                          <a:pt x="399" y="339"/>
                        </a:lnTo>
                        <a:lnTo>
                          <a:pt x="439" y="339"/>
                        </a:lnTo>
                        <a:lnTo>
                          <a:pt x="439" y="359"/>
                        </a:lnTo>
                        <a:lnTo>
                          <a:pt x="439" y="379"/>
                        </a:lnTo>
                        <a:lnTo>
                          <a:pt x="399" y="399"/>
                        </a:lnTo>
                        <a:lnTo>
                          <a:pt x="359" y="399"/>
                        </a:lnTo>
                        <a:lnTo>
                          <a:pt x="320" y="399"/>
                        </a:lnTo>
                        <a:lnTo>
                          <a:pt x="280" y="399"/>
                        </a:lnTo>
                        <a:lnTo>
                          <a:pt x="260" y="399"/>
                        </a:lnTo>
                        <a:lnTo>
                          <a:pt x="260" y="439"/>
                        </a:lnTo>
                        <a:lnTo>
                          <a:pt x="260" y="459"/>
                        </a:lnTo>
                        <a:lnTo>
                          <a:pt x="260" y="479"/>
                        </a:lnTo>
                        <a:lnTo>
                          <a:pt x="280" y="499"/>
                        </a:lnTo>
                        <a:lnTo>
                          <a:pt x="300" y="499"/>
                        </a:lnTo>
                        <a:lnTo>
                          <a:pt x="320" y="499"/>
                        </a:lnTo>
                        <a:lnTo>
                          <a:pt x="340" y="519"/>
                        </a:lnTo>
                        <a:lnTo>
                          <a:pt x="459" y="559"/>
                        </a:lnTo>
                        <a:lnTo>
                          <a:pt x="479" y="559"/>
                        </a:lnTo>
                        <a:lnTo>
                          <a:pt x="519" y="579"/>
                        </a:lnTo>
                        <a:lnTo>
                          <a:pt x="519" y="599"/>
                        </a:lnTo>
                        <a:lnTo>
                          <a:pt x="539" y="639"/>
                        </a:lnTo>
                        <a:lnTo>
                          <a:pt x="559" y="699"/>
                        </a:lnTo>
                        <a:lnTo>
                          <a:pt x="359" y="699"/>
                        </a:lnTo>
                        <a:lnTo>
                          <a:pt x="280" y="679"/>
                        </a:lnTo>
                        <a:lnTo>
                          <a:pt x="180" y="679"/>
                        </a:lnTo>
                        <a:lnTo>
                          <a:pt x="120" y="679"/>
                        </a:lnTo>
                        <a:lnTo>
                          <a:pt x="100" y="679"/>
                        </a:lnTo>
                        <a:lnTo>
                          <a:pt x="60" y="679"/>
                        </a:lnTo>
                        <a:lnTo>
                          <a:pt x="40" y="659"/>
                        </a:lnTo>
                        <a:lnTo>
                          <a:pt x="20" y="639"/>
                        </a:lnTo>
                        <a:lnTo>
                          <a:pt x="20" y="599"/>
                        </a:lnTo>
                        <a:lnTo>
                          <a:pt x="20" y="579"/>
                        </a:lnTo>
                        <a:lnTo>
                          <a:pt x="20" y="539"/>
                        </a:lnTo>
                        <a:lnTo>
                          <a:pt x="40" y="479"/>
                        </a:lnTo>
                        <a:lnTo>
                          <a:pt x="40" y="459"/>
                        </a:lnTo>
                        <a:lnTo>
                          <a:pt x="40" y="419"/>
                        </a:lnTo>
                        <a:lnTo>
                          <a:pt x="60" y="399"/>
                        </a:lnTo>
                        <a:lnTo>
                          <a:pt x="40" y="379"/>
                        </a:lnTo>
                        <a:lnTo>
                          <a:pt x="40" y="319"/>
                        </a:lnTo>
                        <a:lnTo>
                          <a:pt x="20" y="260"/>
                        </a:lnTo>
                        <a:lnTo>
                          <a:pt x="0" y="200"/>
                        </a:lnTo>
                        <a:lnTo>
                          <a:pt x="0" y="160"/>
                        </a:lnTo>
                        <a:lnTo>
                          <a:pt x="20" y="120"/>
                        </a:lnTo>
                        <a:lnTo>
                          <a:pt x="20" y="100"/>
                        </a:lnTo>
                        <a:lnTo>
                          <a:pt x="40" y="80"/>
                        </a:lnTo>
                        <a:lnTo>
                          <a:pt x="40" y="60"/>
                        </a:lnTo>
                        <a:lnTo>
                          <a:pt x="80" y="20"/>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858" name="Freeform 378"/>
                  <p:cNvSpPr>
                    <a:spLocks/>
                  </p:cNvSpPr>
                  <p:nvPr/>
                </p:nvSpPr>
                <p:spPr bwMode="auto">
                  <a:xfrm>
                    <a:off x="9763" y="6418"/>
                    <a:ext cx="559" cy="698"/>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59"/>
                      </a:cxn>
                      <a:cxn ang="0">
                        <a:pos x="260" y="279"/>
                      </a:cxn>
                      <a:cxn ang="0">
                        <a:pos x="260" y="299"/>
                      </a:cxn>
                      <a:cxn ang="0">
                        <a:pos x="339"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39" y="519"/>
                      </a:cxn>
                      <a:cxn ang="0">
                        <a:pos x="459" y="559"/>
                      </a:cxn>
                      <a:cxn ang="0">
                        <a:pos x="479" y="559"/>
                      </a:cxn>
                      <a:cxn ang="0">
                        <a:pos x="519" y="579"/>
                      </a:cxn>
                      <a:cxn ang="0">
                        <a:pos x="519" y="599"/>
                      </a:cxn>
                      <a:cxn ang="0">
                        <a:pos x="539" y="639"/>
                      </a:cxn>
                      <a:cxn ang="0">
                        <a:pos x="559" y="698"/>
                      </a:cxn>
                      <a:cxn ang="0">
                        <a:pos x="359" y="698"/>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59"/>
                      </a:cxn>
                      <a:cxn ang="0">
                        <a:pos x="0" y="200"/>
                      </a:cxn>
                      <a:cxn ang="0">
                        <a:pos x="0" y="160"/>
                      </a:cxn>
                      <a:cxn ang="0">
                        <a:pos x="20" y="120"/>
                      </a:cxn>
                      <a:cxn ang="0">
                        <a:pos x="20" y="100"/>
                      </a:cxn>
                      <a:cxn ang="0">
                        <a:pos x="40" y="80"/>
                      </a:cxn>
                      <a:cxn ang="0">
                        <a:pos x="40" y="60"/>
                      </a:cxn>
                      <a:cxn ang="0">
                        <a:pos x="80" y="20"/>
                      </a:cxn>
                    </a:cxnLst>
                    <a:rect l="0" t="0" r="r" b="b"/>
                    <a:pathLst>
                      <a:path w="559" h="698">
                        <a:moveTo>
                          <a:pt x="80" y="20"/>
                        </a:moveTo>
                        <a:lnTo>
                          <a:pt x="80" y="20"/>
                        </a:lnTo>
                        <a:lnTo>
                          <a:pt x="100" y="0"/>
                        </a:lnTo>
                        <a:lnTo>
                          <a:pt x="100" y="0"/>
                        </a:lnTo>
                        <a:lnTo>
                          <a:pt x="180" y="40"/>
                        </a:lnTo>
                        <a:lnTo>
                          <a:pt x="180" y="40"/>
                        </a:lnTo>
                        <a:lnTo>
                          <a:pt x="180" y="60"/>
                        </a:lnTo>
                        <a:lnTo>
                          <a:pt x="180" y="60"/>
                        </a:lnTo>
                        <a:lnTo>
                          <a:pt x="180" y="100"/>
                        </a:lnTo>
                        <a:lnTo>
                          <a:pt x="180" y="100"/>
                        </a:lnTo>
                        <a:lnTo>
                          <a:pt x="200" y="120"/>
                        </a:lnTo>
                        <a:lnTo>
                          <a:pt x="200" y="120"/>
                        </a:lnTo>
                        <a:lnTo>
                          <a:pt x="220" y="160"/>
                        </a:lnTo>
                        <a:lnTo>
                          <a:pt x="220" y="160"/>
                        </a:lnTo>
                        <a:lnTo>
                          <a:pt x="260" y="200"/>
                        </a:lnTo>
                        <a:lnTo>
                          <a:pt x="260" y="200"/>
                        </a:lnTo>
                        <a:lnTo>
                          <a:pt x="260" y="220"/>
                        </a:lnTo>
                        <a:lnTo>
                          <a:pt x="260" y="220"/>
                        </a:lnTo>
                        <a:lnTo>
                          <a:pt x="260" y="240"/>
                        </a:lnTo>
                        <a:lnTo>
                          <a:pt x="260" y="240"/>
                        </a:lnTo>
                        <a:lnTo>
                          <a:pt x="260" y="259"/>
                        </a:lnTo>
                        <a:lnTo>
                          <a:pt x="260" y="259"/>
                        </a:lnTo>
                        <a:lnTo>
                          <a:pt x="260" y="279"/>
                        </a:lnTo>
                        <a:lnTo>
                          <a:pt x="260" y="279"/>
                        </a:lnTo>
                        <a:lnTo>
                          <a:pt x="260" y="299"/>
                        </a:lnTo>
                        <a:lnTo>
                          <a:pt x="260" y="299"/>
                        </a:lnTo>
                        <a:lnTo>
                          <a:pt x="339" y="319"/>
                        </a:lnTo>
                        <a:lnTo>
                          <a:pt x="339" y="319"/>
                        </a:lnTo>
                        <a:lnTo>
                          <a:pt x="399" y="339"/>
                        </a:lnTo>
                        <a:lnTo>
                          <a:pt x="399" y="339"/>
                        </a:lnTo>
                        <a:lnTo>
                          <a:pt x="439" y="339"/>
                        </a:lnTo>
                        <a:lnTo>
                          <a:pt x="439" y="339"/>
                        </a:lnTo>
                        <a:lnTo>
                          <a:pt x="439" y="359"/>
                        </a:lnTo>
                        <a:lnTo>
                          <a:pt x="439" y="359"/>
                        </a:lnTo>
                        <a:lnTo>
                          <a:pt x="439" y="379"/>
                        </a:lnTo>
                        <a:lnTo>
                          <a:pt x="439" y="379"/>
                        </a:lnTo>
                        <a:lnTo>
                          <a:pt x="399" y="399"/>
                        </a:lnTo>
                        <a:lnTo>
                          <a:pt x="399" y="399"/>
                        </a:lnTo>
                        <a:lnTo>
                          <a:pt x="359" y="399"/>
                        </a:lnTo>
                        <a:lnTo>
                          <a:pt x="359" y="399"/>
                        </a:lnTo>
                        <a:lnTo>
                          <a:pt x="320" y="399"/>
                        </a:lnTo>
                        <a:lnTo>
                          <a:pt x="320" y="399"/>
                        </a:lnTo>
                        <a:lnTo>
                          <a:pt x="280" y="399"/>
                        </a:lnTo>
                        <a:lnTo>
                          <a:pt x="280" y="399"/>
                        </a:lnTo>
                        <a:lnTo>
                          <a:pt x="260" y="399"/>
                        </a:lnTo>
                        <a:lnTo>
                          <a:pt x="260" y="399"/>
                        </a:lnTo>
                        <a:lnTo>
                          <a:pt x="260" y="439"/>
                        </a:lnTo>
                        <a:lnTo>
                          <a:pt x="260" y="439"/>
                        </a:lnTo>
                        <a:lnTo>
                          <a:pt x="260" y="459"/>
                        </a:lnTo>
                        <a:lnTo>
                          <a:pt x="260" y="459"/>
                        </a:lnTo>
                        <a:lnTo>
                          <a:pt x="260" y="479"/>
                        </a:lnTo>
                        <a:lnTo>
                          <a:pt x="260" y="479"/>
                        </a:lnTo>
                        <a:lnTo>
                          <a:pt x="280" y="499"/>
                        </a:lnTo>
                        <a:lnTo>
                          <a:pt x="280" y="499"/>
                        </a:lnTo>
                        <a:lnTo>
                          <a:pt x="300" y="499"/>
                        </a:lnTo>
                        <a:lnTo>
                          <a:pt x="300" y="499"/>
                        </a:lnTo>
                        <a:lnTo>
                          <a:pt x="320" y="499"/>
                        </a:lnTo>
                        <a:lnTo>
                          <a:pt x="320" y="499"/>
                        </a:lnTo>
                        <a:lnTo>
                          <a:pt x="339" y="519"/>
                        </a:lnTo>
                        <a:lnTo>
                          <a:pt x="339" y="519"/>
                        </a:lnTo>
                        <a:lnTo>
                          <a:pt x="459" y="559"/>
                        </a:lnTo>
                        <a:lnTo>
                          <a:pt x="459" y="559"/>
                        </a:lnTo>
                        <a:lnTo>
                          <a:pt x="479" y="559"/>
                        </a:lnTo>
                        <a:lnTo>
                          <a:pt x="479" y="559"/>
                        </a:lnTo>
                        <a:lnTo>
                          <a:pt x="519" y="579"/>
                        </a:lnTo>
                        <a:lnTo>
                          <a:pt x="519" y="579"/>
                        </a:lnTo>
                        <a:lnTo>
                          <a:pt x="519" y="599"/>
                        </a:lnTo>
                        <a:lnTo>
                          <a:pt x="519" y="599"/>
                        </a:lnTo>
                        <a:lnTo>
                          <a:pt x="539" y="639"/>
                        </a:lnTo>
                        <a:lnTo>
                          <a:pt x="539" y="639"/>
                        </a:lnTo>
                        <a:lnTo>
                          <a:pt x="559" y="698"/>
                        </a:lnTo>
                        <a:lnTo>
                          <a:pt x="559" y="698"/>
                        </a:lnTo>
                        <a:lnTo>
                          <a:pt x="359" y="698"/>
                        </a:lnTo>
                        <a:lnTo>
                          <a:pt x="359" y="698"/>
                        </a:lnTo>
                        <a:lnTo>
                          <a:pt x="280" y="679"/>
                        </a:lnTo>
                        <a:lnTo>
                          <a:pt x="280" y="679"/>
                        </a:lnTo>
                        <a:lnTo>
                          <a:pt x="180" y="679"/>
                        </a:lnTo>
                        <a:lnTo>
                          <a:pt x="180" y="679"/>
                        </a:lnTo>
                        <a:lnTo>
                          <a:pt x="120" y="679"/>
                        </a:lnTo>
                        <a:lnTo>
                          <a:pt x="120" y="679"/>
                        </a:lnTo>
                        <a:lnTo>
                          <a:pt x="100" y="679"/>
                        </a:lnTo>
                        <a:lnTo>
                          <a:pt x="100" y="679"/>
                        </a:lnTo>
                        <a:lnTo>
                          <a:pt x="60" y="679"/>
                        </a:lnTo>
                        <a:lnTo>
                          <a:pt x="60" y="679"/>
                        </a:lnTo>
                        <a:lnTo>
                          <a:pt x="40" y="659"/>
                        </a:lnTo>
                        <a:lnTo>
                          <a:pt x="40" y="659"/>
                        </a:lnTo>
                        <a:lnTo>
                          <a:pt x="20" y="639"/>
                        </a:lnTo>
                        <a:lnTo>
                          <a:pt x="20" y="639"/>
                        </a:lnTo>
                        <a:lnTo>
                          <a:pt x="20" y="599"/>
                        </a:lnTo>
                        <a:lnTo>
                          <a:pt x="20" y="599"/>
                        </a:lnTo>
                        <a:lnTo>
                          <a:pt x="20" y="579"/>
                        </a:lnTo>
                        <a:lnTo>
                          <a:pt x="20" y="579"/>
                        </a:lnTo>
                        <a:lnTo>
                          <a:pt x="20" y="539"/>
                        </a:lnTo>
                        <a:lnTo>
                          <a:pt x="20" y="539"/>
                        </a:lnTo>
                        <a:lnTo>
                          <a:pt x="40" y="479"/>
                        </a:lnTo>
                        <a:lnTo>
                          <a:pt x="40" y="479"/>
                        </a:lnTo>
                        <a:lnTo>
                          <a:pt x="40" y="459"/>
                        </a:lnTo>
                        <a:lnTo>
                          <a:pt x="40" y="459"/>
                        </a:lnTo>
                        <a:lnTo>
                          <a:pt x="40" y="419"/>
                        </a:lnTo>
                        <a:lnTo>
                          <a:pt x="40" y="419"/>
                        </a:lnTo>
                        <a:lnTo>
                          <a:pt x="60" y="399"/>
                        </a:lnTo>
                        <a:lnTo>
                          <a:pt x="60" y="399"/>
                        </a:lnTo>
                        <a:lnTo>
                          <a:pt x="40" y="379"/>
                        </a:lnTo>
                        <a:lnTo>
                          <a:pt x="40" y="379"/>
                        </a:lnTo>
                        <a:lnTo>
                          <a:pt x="40" y="319"/>
                        </a:lnTo>
                        <a:lnTo>
                          <a:pt x="40" y="319"/>
                        </a:lnTo>
                        <a:lnTo>
                          <a:pt x="20" y="259"/>
                        </a:lnTo>
                        <a:lnTo>
                          <a:pt x="20" y="259"/>
                        </a:lnTo>
                        <a:lnTo>
                          <a:pt x="0" y="200"/>
                        </a:lnTo>
                        <a:lnTo>
                          <a:pt x="0" y="200"/>
                        </a:lnTo>
                        <a:lnTo>
                          <a:pt x="0" y="160"/>
                        </a:lnTo>
                        <a:lnTo>
                          <a:pt x="0" y="160"/>
                        </a:lnTo>
                        <a:lnTo>
                          <a:pt x="20" y="120"/>
                        </a:lnTo>
                        <a:lnTo>
                          <a:pt x="20" y="120"/>
                        </a:lnTo>
                        <a:lnTo>
                          <a:pt x="20" y="100"/>
                        </a:lnTo>
                        <a:lnTo>
                          <a:pt x="20" y="100"/>
                        </a:lnTo>
                        <a:lnTo>
                          <a:pt x="40" y="80"/>
                        </a:lnTo>
                        <a:lnTo>
                          <a:pt x="40" y="80"/>
                        </a:lnTo>
                        <a:lnTo>
                          <a:pt x="40" y="60"/>
                        </a:lnTo>
                        <a:lnTo>
                          <a:pt x="40" y="60"/>
                        </a:lnTo>
                        <a:lnTo>
                          <a:pt x="80" y="20"/>
                        </a:lnTo>
                        <a:lnTo>
                          <a:pt x="8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859" name="Group 379"/>
                <p:cNvGrpSpPr>
                  <a:grpSpLocks/>
                </p:cNvGrpSpPr>
                <p:nvPr/>
              </p:nvGrpSpPr>
              <p:grpSpPr bwMode="auto">
                <a:xfrm>
                  <a:off x="9763" y="6438"/>
                  <a:ext cx="579" cy="678"/>
                  <a:chOff x="9763" y="6438"/>
                  <a:chExt cx="579" cy="678"/>
                </a:xfrm>
              </p:grpSpPr>
              <p:grpSp>
                <p:nvGrpSpPr>
                  <p:cNvPr id="660860" name="Group 380"/>
                  <p:cNvGrpSpPr>
                    <a:grpSpLocks/>
                  </p:cNvGrpSpPr>
                  <p:nvPr/>
                </p:nvGrpSpPr>
                <p:grpSpPr bwMode="auto">
                  <a:xfrm>
                    <a:off x="10162" y="6677"/>
                    <a:ext cx="180" cy="120"/>
                    <a:chOff x="10162" y="6677"/>
                    <a:chExt cx="180" cy="120"/>
                  </a:xfrm>
                </p:grpSpPr>
                <p:grpSp>
                  <p:nvGrpSpPr>
                    <p:cNvPr id="660861" name="Group 381"/>
                    <p:cNvGrpSpPr>
                      <a:grpSpLocks/>
                    </p:cNvGrpSpPr>
                    <p:nvPr/>
                  </p:nvGrpSpPr>
                  <p:grpSpPr bwMode="auto">
                    <a:xfrm>
                      <a:off x="10162" y="6677"/>
                      <a:ext cx="180" cy="120"/>
                      <a:chOff x="10162" y="6677"/>
                      <a:chExt cx="180" cy="120"/>
                    </a:xfrm>
                  </p:grpSpPr>
                  <p:sp>
                    <p:nvSpPr>
                      <p:cNvPr id="660862" name="Freeform 382"/>
                      <p:cNvSpPr>
                        <a:spLocks/>
                      </p:cNvSpPr>
                      <p:nvPr/>
                    </p:nvSpPr>
                    <p:spPr bwMode="auto">
                      <a:xfrm>
                        <a:off x="10162" y="6677"/>
                        <a:ext cx="160" cy="100"/>
                      </a:xfrm>
                      <a:custGeom>
                        <a:avLst/>
                        <a:gdLst/>
                        <a:ahLst/>
                        <a:cxnLst>
                          <a:cxn ang="0">
                            <a:pos x="0" y="60"/>
                          </a:cxn>
                          <a:cxn ang="0">
                            <a:pos x="20" y="60"/>
                          </a:cxn>
                          <a:cxn ang="0">
                            <a:pos x="20" y="40"/>
                          </a:cxn>
                          <a:cxn ang="0">
                            <a:pos x="40" y="40"/>
                          </a:cxn>
                          <a:cxn ang="0">
                            <a:pos x="60" y="20"/>
                          </a:cxn>
                          <a:cxn ang="0">
                            <a:pos x="80" y="20"/>
                          </a:cxn>
                          <a:cxn ang="0">
                            <a:pos x="100" y="0"/>
                          </a:cxn>
                          <a:cxn ang="0">
                            <a:pos x="120" y="0"/>
                          </a:cxn>
                          <a:cxn ang="0">
                            <a:pos x="120" y="20"/>
                          </a:cxn>
                          <a:cxn ang="0">
                            <a:pos x="140" y="20"/>
                          </a:cxn>
                          <a:cxn ang="0">
                            <a:pos x="160" y="20"/>
                          </a:cxn>
                          <a:cxn ang="0">
                            <a:pos x="160" y="40"/>
                          </a:cxn>
                          <a:cxn ang="0">
                            <a:pos x="140" y="40"/>
                          </a:cxn>
                          <a:cxn ang="0">
                            <a:pos x="120" y="40"/>
                          </a:cxn>
                          <a:cxn ang="0">
                            <a:pos x="140" y="40"/>
                          </a:cxn>
                          <a:cxn ang="0">
                            <a:pos x="160" y="40"/>
                          </a:cxn>
                          <a:cxn ang="0">
                            <a:pos x="160" y="60"/>
                          </a:cxn>
                          <a:cxn ang="0">
                            <a:pos x="140" y="60"/>
                          </a:cxn>
                          <a:cxn ang="0">
                            <a:pos x="120" y="60"/>
                          </a:cxn>
                          <a:cxn ang="0">
                            <a:pos x="100" y="60"/>
                          </a:cxn>
                          <a:cxn ang="0">
                            <a:pos x="80" y="60"/>
                          </a:cxn>
                          <a:cxn ang="0">
                            <a:pos x="80" y="80"/>
                          </a:cxn>
                          <a:cxn ang="0">
                            <a:pos x="60" y="80"/>
                          </a:cxn>
                          <a:cxn ang="0">
                            <a:pos x="40" y="80"/>
                          </a:cxn>
                          <a:cxn ang="0">
                            <a:pos x="20" y="80"/>
                          </a:cxn>
                          <a:cxn ang="0">
                            <a:pos x="0" y="100"/>
                          </a:cxn>
                          <a:cxn ang="0">
                            <a:pos x="0" y="60"/>
                          </a:cxn>
                        </a:cxnLst>
                        <a:rect l="0" t="0" r="r" b="b"/>
                        <a:pathLst>
                          <a:path w="160" h="100">
                            <a:moveTo>
                              <a:pt x="0" y="60"/>
                            </a:moveTo>
                            <a:lnTo>
                              <a:pt x="20" y="60"/>
                            </a:lnTo>
                            <a:lnTo>
                              <a:pt x="20" y="40"/>
                            </a:lnTo>
                            <a:lnTo>
                              <a:pt x="40" y="40"/>
                            </a:lnTo>
                            <a:lnTo>
                              <a:pt x="60" y="20"/>
                            </a:lnTo>
                            <a:lnTo>
                              <a:pt x="80" y="20"/>
                            </a:lnTo>
                            <a:lnTo>
                              <a:pt x="100" y="0"/>
                            </a:lnTo>
                            <a:lnTo>
                              <a:pt x="120" y="0"/>
                            </a:lnTo>
                            <a:lnTo>
                              <a:pt x="120" y="20"/>
                            </a:lnTo>
                            <a:lnTo>
                              <a:pt x="140" y="20"/>
                            </a:lnTo>
                            <a:lnTo>
                              <a:pt x="160" y="20"/>
                            </a:lnTo>
                            <a:lnTo>
                              <a:pt x="160" y="40"/>
                            </a:lnTo>
                            <a:lnTo>
                              <a:pt x="140" y="40"/>
                            </a:lnTo>
                            <a:lnTo>
                              <a:pt x="120" y="40"/>
                            </a:lnTo>
                            <a:lnTo>
                              <a:pt x="140" y="40"/>
                            </a:lnTo>
                            <a:lnTo>
                              <a:pt x="160" y="40"/>
                            </a:lnTo>
                            <a:lnTo>
                              <a:pt x="160" y="60"/>
                            </a:lnTo>
                            <a:lnTo>
                              <a:pt x="140" y="60"/>
                            </a:lnTo>
                            <a:lnTo>
                              <a:pt x="120" y="60"/>
                            </a:lnTo>
                            <a:lnTo>
                              <a:pt x="100" y="60"/>
                            </a:lnTo>
                            <a:lnTo>
                              <a:pt x="80" y="60"/>
                            </a:lnTo>
                            <a:lnTo>
                              <a:pt x="80" y="80"/>
                            </a:lnTo>
                            <a:lnTo>
                              <a:pt x="60" y="80"/>
                            </a:lnTo>
                            <a:lnTo>
                              <a:pt x="40" y="80"/>
                            </a:lnTo>
                            <a:lnTo>
                              <a:pt x="20" y="80"/>
                            </a:lnTo>
                            <a:lnTo>
                              <a:pt x="0" y="100"/>
                            </a:lnTo>
                            <a:lnTo>
                              <a:pt x="0" y="6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863" name="Freeform 383"/>
                      <p:cNvSpPr>
                        <a:spLocks/>
                      </p:cNvSpPr>
                      <p:nvPr/>
                    </p:nvSpPr>
                    <p:spPr bwMode="auto">
                      <a:xfrm>
                        <a:off x="10182" y="6697"/>
                        <a:ext cx="160" cy="100"/>
                      </a:xfrm>
                      <a:custGeom>
                        <a:avLst/>
                        <a:gdLst/>
                        <a:ahLst/>
                        <a:cxnLst>
                          <a:cxn ang="0">
                            <a:pos x="0" y="60"/>
                          </a:cxn>
                          <a:cxn ang="0">
                            <a:pos x="0" y="60"/>
                          </a:cxn>
                          <a:cxn ang="0">
                            <a:pos x="20" y="60"/>
                          </a:cxn>
                          <a:cxn ang="0">
                            <a:pos x="20" y="60"/>
                          </a:cxn>
                          <a:cxn ang="0">
                            <a:pos x="20" y="40"/>
                          </a:cxn>
                          <a:cxn ang="0">
                            <a:pos x="20" y="40"/>
                          </a:cxn>
                          <a:cxn ang="0">
                            <a:pos x="40" y="40"/>
                          </a:cxn>
                          <a:cxn ang="0">
                            <a:pos x="40" y="40"/>
                          </a:cxn>
                          <a:cxn ang="0">
                            <a:pos x="60" y="20"/>
                          </a:cxn>
                          <a:cxn ang="0">
                            <a:pos x="60" y="20"/>
                          </a:cxn>
                          <a:cxn ang="0">
                            <a:pos x="80" y="20"/>
                          </a:cxn>
                          <a:cxn ang="0">
                            <a:pos x="80" y="20"/>
                          </a:cxn>
                          <a:cxn ang="0">
                            <a:pos x="100" y="0"/>
                          </a:cxn>
                          <a:cxn ang="0">
                            <a:pos x="100" y="0"/>
                          </a:cxn>
                          <a:cxn ang="0">
                            <a:pos x="120" y="0"/>
                          </a:cxn>
                          <a:cxn ang="0">
                            <a:pos x="120" y="0"/>
                          </a:cxn>
                          <a:cxn ang="0">
                            <a:pos x="120" y="20"/>
                          </a:cxn>
                          <a:cxn ang="0">
                            <a:pos x="120" y="20"/>
                          </a:cxn>
                          <a:cxn ang="0">
                            <a:pos x="140" y="20"/>
                          </a:cxn>
                          <a:cxn ang="0">
                            <a:pos x="140" y="20"/>
                          </a:cxn>
                          <a:cxn ang="0">
                            <a:pos x="160" y="20"/>
                          </a:cxn>
                          <a:cxn ang="0">
                            <a:pos x="160" y="20"/>
                          </a:cxn>
                          <a:cxn ang="0">
                            <a:pos x="160" y="40"/>
                          </a:cxn>
                          <a:cxn ang="0">
                            <a:pos x="160" y="40"/>
                          </a:cxn>
                          <a:cxn ang="0">
                            <a:pos x="140" y="40"/>
                          </a:cxn>
                          <a:cxn ang="0">
                            <a:pos x="140" y="40"/>
                          </a:cxn>
                          <a:cxn ang="0">
                            <a:pos x="120" y="40"/>
                          </a:cxn>
                          <a:cxn ang="0">
                            <a:pos x="120" y="40"/>
                          </a:cxn>
                          <a:cxn ang="0">
                            <a:pos x="140" y="40"/>
                          </a:cxn>
                          <a:cxn ang="0">
                            <a:pos x="140" y="40"/>
                          </a:cxn>
                          <a:cxn ang="0">
                            <a:pos x="160" y="40"/>
                          </a:cxn>
                          <a:cxn ang="0">
                            <a:pos x="160" y="40"/>
                          </a:cxn>
                          <a:cxn ang="0">
                            <a:pos x="160" y="60"/>
                          </a:cxn>
                          <a:cxn ang="0">
                            <a:pos x="160" y="60"/>
                          </a:cxn>
                          <a:cxn ang="0">
                            <a:pos x="140" y="60"/>
                          </a:cxn>
                          <a:cxn ang="0">
                            <a:pos x="140" y="60"/>
                          </a:cxn>
                          <a:cxn ang="0">
                            <a:pos x="120" y="60"/>
                          </a:cxn>
                          <a:cxn ang="0">
                            <a:pos x="120" y="60"/>
                          </a:cxn>
                          <a:cxn ang="0">
                            <a:pos x="100" y="60"/>
                          </a:cxn>
                          <a:cxn ang="0">
                            <a:pos x="100" y="60"/>
                          </a:cxn>
                          <a:cxn ang="0">
                            <a:pos x="80" y="60"/>
                          </a:cxn>
                          <a:cxn ang="0">
                            <a:pos x="80" y="60"/>
                          </a:cxn>
                          <a:cxn ang="0">
                            <a:pos x="80" y="80"/>
                          </a:cxn>
                          <a:cxn ang="0">
                            <a:pos x="80" y="80"/>
                          </a:cxn>
                          <a:cxn ang="0">
                            <a:pos x="60" y="80"/>
                          </a:cxn>
                          <a:cxn ang="0">
                            <a:pos x="60" y="80"/>
                          </a:cxn>
                          <a:cxn ang="0">
                            <a:pos x="40" y="80"/>
                          </a:cxn>
                          <a:cxn ang="0">
                            <a:pos x="40" y="80"/>
                          </a:cxn>
                          <a:cxn ang="0">
                            <a:pos x="20" y="80"/>
                          </a:cxn>
                          <a:cxn ang="0">
                            <a:pos x="20" y="80"/>
                          </a:cxn>
                          <a:cxn ang="0">
                            <a:pos x="0" y="100"/>
                          </a:cxn>
                          <a:cxn ang="0">
                            <a:pos x="0" y="100"/>
                          </a:cxn>
                          <a:cxn ang="0">
                            <a:pos x="0" y="60"/>
                          </a:cxn>
                          <a:cxn ang="0">
                            <a:pos x="0" y="60"/>
                          </a:cxn>
                        </a:cxnLst>
                        <a:rect l="0" t="0" r="r" b="b"/>
                        <a:pathLst>
                          <a:path w="160" h="100">
                            <a:moveTo>
                              <a:pt x="0" y="60"/>
                            </a:moveTo>
                            <a:lnTo>
                              <a:pt x="0" y="60"/>
                            </a:lnTo>
                            <a:lnTo>
                              <a:pt x="20" y="60"/>
                            </a:lnTo>
                            <a:lnTo>
                              <a:pt x="20" y="60"/>
                            </a:lnTo>
                            <a:lnTo>
                              <a:pt x="20" y="40"/>
                            </a:lnTo>
                            <a:lnTo>
                              <a:pt x="20" y="40"/>
                            </a:lnTo>
                            <a:lnTo>
                              <a:pt x="40" y="40"/>
                            </a:lnTo>
                            <a:lnTo>
                              <a:pt x="40" y="40"/>
                            </a:lnTo>
                            <a:lnTo>
                              <a:pt x="60" y="20"/>
                            </a:lnTo>
                            <a:lnTo>
                              <a:pt x="60" y="20"/>
                            </a:lnTo>
                            <a:lnTo>
                              <a:pt x="80" y="20"/>
                            </a:lnTo>
                            <a:lnTo>
                              <a:pt x="80" y="20"/>
                            </a:lnTo>
                            <a:lnTo>
                              <a:pt x="100" y="0"/>
                            </a:lnTo>
                            <a:lnTo>
                              <a:pt x="100" y="0"/>
                            </a:lnTo>
                            <a:lnTo>
                              <a:pt x="120" y="0"/>
                            </a:lnTo>
                            <a:lnTo>
                              <a:pt x="120" y="0"/>
                            </a:lnTo>
                            <a:lnTo>
                              <a:pt x="120" y="20"/>
                            </a:lnTo>
                            <a:lnTo>
                              <a:pt x="120" y="20"/>
                            </a:lnTo>
                            <a:lnTo>
                              <a:pt x="140" y="20"/>
                            </a:lnTo>
                            <a:lnTo>
                              <a:pt x="140" y="20"/>
                            </a:lnTo>
                            <a:lnTo>
                              <a:pt x="160" y="20"/>
                            </a:lnTo>
                            <a:lnTo>
                              <a:pt x="160" y="20"/>
                            </a:lnTo>
                            <a:lnTo>
                              <a:pt x="160" y="40"/>
                            </a:lnTo>
                            <a:lnTo>
                              <a:pt x="160" y="40"/>
                            </a:lnTo>
                            <a:lnTo>
                              <a:pt x="140" y="40"/>
                            </a:lnTo>
                            <a:lnTo>
                              <a:pt x="140" y="40"/>
                            </a:lnTo>
                            <a:lnTo>
                              <a:pt x="120" y="40"/>
                            </a:lnTo>
                            <a:lnTo>
                              <a:pt x="120" y="40"/>
                            </a:lnTo>
                            <a:lnTo>
                              <a:pt x="140" y="40"/>
                            </a:lnTo>
                            <a:lnTo>
                              <a:pt x="140" y="40"/>
                            </a:lnTo>
                            <a:lnTo>
                              <a:pt x="160" y="40"/>
                            </a:lnTo>
                            <a:lnTo>
                              <a:pt x="160" y="40"/>
                            </a:lnTo>
                            <a:lnTo>
                              <a:pt x="160" y="60"/>
                            </a:lnTo>
                            <a:lnTo>
                              <a:pt x="160" y="60"/>
                            </a:lnTo>
                            <a:lnTo>
                              <a:pt x="140" y="60"/>
                            </a:lnTo>
                            <a:lnTo>
                              <a:pt x="140" y="60"/>
                            </a:lnTo>
                            <a:lnTo>
                              <a:pt x="120" y="60"/>
                            </a:lnTo>
                            <a:lnTo>
                              <a:pt x="120" y="60"/>
                            </a:lnTo>
                            <a:lnTo>
                              <a:pt x="100" y="60"/>
                            </a:lnTo>
                            <a:lnTo>
                              <a:pt x="100" y="60"/>
                            </a:lnTo>
                            <a:lnTo>
                              <a:pt x="80" y="60"/>
                            </a:lnTo>
                            <a:lnTo>
                              <a:pt x="80" y="60"/>
                            </a:lnTo>
                            <a:lnTo>
                              <a:pt x="80" y="80"/>
                            </a:lnTo>
                            <a:lnTo>
                              <a:pt x="80" y="80"/>
                            </a:lnTo>
                            <a:lnTo>
                              <a:pt x="60" y="80"/>
                            </a:lnTo>
                            <a:lnTo>
                              <a:pt x="60" y="80"/>
                            </a:lnTo>
                            <a:lnTo>
                              <a:pt x="40" y="80"/>
                            </a:lnTo>
                            <a:lnTo>
                              <a:pt x="40" y="80"/>
                            </a:lnTo>
                            <a:lnTo>
                              <a:pt x="20" y="80"/>
                            </a:lnTo>
                            <a:lnTo>
                              <a:pt x="20" y="80"/>
                            </a:lnTo>
                            <a:lnTo>
                              <a:pt x="0" y="100"/>
                            </a:lnTo>
                            <a:lnTo>
                              <a:pt x="0" y="100"/>
                            </a:lnTo>
                            <a:lnTo>
                              <a:pt x="0" y="60"/>
                            </a:lnTo>
                            <a:lnTo>
                              <a:pt x="0" y="6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864" name="Freeform 384"/>
                    <p:cNvSpPr>
                      <a:spLocks/>
                    </p:cNvSpPr>
                    <p:nvPr/>
                  </p:nvSpPr>
                  <p:spPr bwMode="auto">
                    <a:xfrm>
                      <a:off x="10262" y="6717"/>
                      <a:ext cx="60" cy="20"/>
                    </a:xfrm>
                    <a:custGeom>
                      <a:avLst/>
                      <a:gdLst/>
                      <a:ahLst/>
                      <a:cxnLst>
                        <a:cxn ang="0">
                          <a:pos x="60" y="20"/>
                        </a:cxn>
                        <a:cxn ang="0">
                          <a:pos x="40" y="0"/>
                        </a:cxn>
                        <a:cxn ang="0">
                          <a:pos x="20" y="0"/>
                        </a:cxn>
                        <a:cxn ang="0">
                          <a:pos x="0" y="0"/>
                        </a:cxn>
                        <a:cxn ang="0">
                          <a:pos x="20" y="0"/>
                        </a:cxn>
                        <a:cxn ang="0">
                          <a:pos x="40" y="0"/>
                        </a:cxn>
                        <a:cxn ang="0">
                          <a:pos x="60" y="0"/>
                        </a:cxn>
                        <a:cxn ang="0">
                          <a:pos x="60" y="20"/>
                        </a:cxn>
                      </a:cxnLst>
                      <a:rect l="0" t="0" r="r" b="b"/>
                      <a:pathLst>
                        <a:path w="60" h="20">
                          <a:moveTo>
                            <a:pt x="60" y="20"/>
                          </a:moveTo>
                          <a:lnTo>
                            <a:pt x="40" y="0"/>
                          </a:lnTo>
                          <a:lnTo>
                            <a:pt x="20" y="0"/>
                          </a:lnTo>
                          <a:lnTo>
                            <a:pt x="0" y="0"/>
                          </a:lnTo>
                          <a:lnTo>
                            <a:pt x="20" y="0"/>
                          </a:lnTo>
                          <a:lnTo>
                            <a:pt x="40" y="0"/>
                          </a:lnTo>
                          <a:lnTo>
                            <a:pt x="60" y="0"/>
                          </a:lnTo>
                          <a:lnTo>
                            <a:pt x="6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865" name="Freeform 385"/>
                    <p:cNvSpPr>
                      <a:spLocks/>
                    </p:cNvSpPr>
                    <p:nvPr/>
                  </p:nvSpPr>
                  <p:spPr bwMode="auto">
                    <a:xfrm>
                      <a:off x="10242" y="6697"/>
                      <a:ext cx="40" cy="20"/>
                    </a:xfrm>
                    <a:custGeom>
                      <a:avLst/>
                      <a:gdLst/>
                      <a:ahLst/>
                      <a:cxnLst>
                        <a:cxn ang="0">
                          <a:pos x="40" y="0"/>
                        </a:cxn>
                        <a:cxn ang="0">
                          <a:pos x="40" y="20"/>
                        </a:cxn>
                        <a:cxn ang="0">
                          <a:pos x="40" y="0"/>
                        </a:cxn>
                        <a:cxn ang="0">
                          <a:pos x="20" y="20"/>
                        </a:cxn>
                        <a:cxn ang="0">
                          <a:pos x="0" y="20"/>
                        </a:cxn>
                        <a:cxn ang="0">
                          <a:pos x="20" y="20"/>
                        </a:cxn>
                        <a:cxn ang="0">
                          <a:pos x="40" y="0"/>
                        </a:cxn>
                      </a:cxnLst>
                      <a:rect l="0" t="0" r="r" b="b"/>
                      <a:pathLst>
                        <a:path w="40" h="20">
                          <a:moveTo>
                            <a:pt x="40" y="0"/>
                          </a:moveTo>
                          <a:lnTo>
                            <a:pt x="40" y="20"/>
                          </a:lnTo>
                          <a:lnTo>
                            <a:pt x="40" y="0"/>
                          </a:lnTo>
                          <a:lnTo>
                            <a:pt x="20" y="20"/>
                          </a:lnTo>
                          <a:lnTo>
                            <a:pt x="0" y="20"/>
                          </a:lnTo>
                          <a:lnTo>
                            <a:pt x="20" y="2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66" name="Freeform 386"/>
                    <p:cNvSpPr>
                      <a:spLocks/>
                    </p:cNvSpPr>
                    <p:nvPr/>
                  </p:nvSpPr>
                  <p:spPr bwMode="auto">
                    <a:xfrm>
                      <a:off x="10262" y="6737"/>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67" name="Freeform 387"/>
                    <p:cNvSpPr>
                      <a:spLocks/>
                    </p:cNvSpPr>
                    <p:nvPr/>
                  </p:nvSpPr>
                  <p:spPr bwMode="auto">
                    <a:xfrm>
                      <a:off x="10302" y="673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68" name="Freeform 388"/>
                    <p:cNvSpPr>
                      <a:spLocks/>
                    </p:cNvSpPr>
                    <p:nvPr/>
                  </p:nvSpPr>
                  <p:spPr bwMode="auto">
                    <a:xfrm>
                      <a:off x="10242" y="671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69" name="Freeform 389"/>
                    <p:cNvSpPr>
                      <a:spLocks/>
                    </p:cNvSpPr>
                    <p:nvPr/>
                  </p:nvSpPr>
                  <p:spPr bwMode="auto">
                    <a:xfrm>
                      <a:off x="10242" y="6737"/>
                      <a:ext cx="20" cy="1"/>
                    </a:xfrm>
                    <a:custGeom>
                      <a:avLst/>
                      <a:gdLst/>
                      <a:ahLst/>
                      <a:cxnLst>
                        <a:cxn ang="0">
                          <a:pos x="0" y="0"/>
                        </a:cxn>
                        <a:cxn ang="0">
                          <a:pos x="20" y="0"/>
                        </a:cxn>
                        <a:cxn ang="0">
                          <a:pos x="0" y="0"/>
                        </a:cxn>
                      </a:cxnLst>
                      <a:rect l="0" t="0" r="r" b="b"/>
                      <a:pathLst>
                        <a:path w="20">
                          <a:moveTo>
                            <a:pt x="0" y="0"/>
                          </a:moveTo>
                          <a:lnTo>
                            <a:pt x="20" y="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870" name="Group 390"/>
                  <p:cNvGrpSpPr>
                    <a:grpSpLocks/>
                  </p:cNvGrpSpPr>
                  <p:nvPr/>
                </p:nvGrpSpPr>
                <p:grpSpPr bwMode="auto">
                  <a:xfrm>
                    <a:off x="10122" y="6638"/>
                    <a:ext cx="180" cy="79"/>
                    <a:chOff x="10122" y="6638"/>
                    <a:chExt cx="180" cy="79"/>
                  </a:xfrm>
                </p:grpSpPr>
                <p:grpSp>
                  <p:nvGrpSpPr>
                    <p:cNvPr id="660871" name="Group 391"/>
                    <p:cNvGrpSpPr>
                      <a:grpSpLocks/>
                    </p:cNvGrpSpPr>
                    <p:nvPr/>
                  </p:nvGrpSpPr>
                  <p:grpSpPr bwMode="auto">
                    <a:xfrm>
                      <a:off x="10122" y="6638"/>
                      <a:ext cx="180" cy="79"/>
                      <a:chOff x="10122" y="6638"/>
                      <a:chExt cx="180" cy="79"/>
                    </a:xfrm>
                  </p:grpSpPr>
                  <p:sp>
                    <p:nvSpPr>
                      <p:cNvPr id="660872" name="Freeform 392"/>
                      <p:cNvSpPr>
                        <a:spLocks/>
                      </p:cNvSpPr>
                      <p:nvPr/>
                    </p:nvSpPr>
                    <p:spPr bwMode="auto">
                      <a:xfrm>
                        <a:off x="10122" y="6638"/>
                        <a:ext cx="160" cy="59"/>
                      </a:xfrm>
                      <a:custGeom>
                        <a:avLst/>
                        <a:gdLst/>
                        <a:ahLst/>
                        <a:cxnLst>
                          <a:cxn ang="0">
                            <a:pos x="0" y="59"/>
                          </a:cxn>
                          <a:cxn ang="0">
                            <a:pos x="20" y="59"/>
                          </a:cxn>
                          <a:cxn ang="0">
                            <a:pos x="40" y="59"/>
                          </a:cxn>
                          <a:cxn ang="0">
                            <a:pos x="60" y="59"/>
                          </a:cxn>
                          <a:cxn ang="0">
                            <a:pos x="80" y="59"/>
                          </a:cxn>
                          <a:cxn ang="0">
                            <a:pos x="100" y="39"/>
                          </a:cxn>
                          <a:cxn ang="0">
                            <a:pos x="120" y="39"/>
                          </a:cxn>
                          <a:cxn ang="0">
                            <a:pos x="120" y="20"/>
                          </a:cxn>
                          <a:cxn ang="0">
                            <a:pos x="100" y="39"/>
                          </a:cxn>
                          <a:cxn ang="0">
                            <a:pos x="80" y="39"/>
                          </a:cxn>
                          <a:cxn ang="0">
                            <a:pos x="100" y="20"/>
                          </a:cxn>
                          <a:cxn ang="0">
                            <a:pos x="120" y="20"/>
                          </a:cxn>
                          <a:cxn ang="0">
                            <a:pos x="140" y="20"/>
                          </a:cxn>
                          <a:cxn ang="0">
                            <a:pos x="160" y="20"/>
                          </a:cxn>
                          <a:cxn ang="0">
                            <a:pos x="160" y="0"/>
                          </a:cxn>
                          <a:cxn ang="0">
                            <a:pos x="140" y="0"/>
                          </a:cxn>
                          <a:cxn ang="0">
                            <a:pos x="120" y="0"/>
                          </a:cxn>
                          <a:cxn ang="0">
                            <a:pos x="100" y="0"/>
                          </a:cxn>
                          <a:cxn ang="0">
                            <a:pos x="80" y="0"/>
                          </a:cxn>
                          <a:cxn ang="0">
                            <a:pos x="60" y="0"/>
                          </a:cxn>
                          <a:cxn ang="0">
                            <a:pos x="40" y="20"/>
                          </a:cxn>
                          <a:cxn ang="0">
                            <a:pos x="20" y="39"/>
                          </a:cxn>
                          <a:cxn ang="0">
                            <a:pos x="0" y="39"/>
                          </a:cxn>
                          <a:cxn ang="0">
                            <a:pos x="0" y="59"/>
                          </a:cxn>
                        </a:cxnLst>
                        <a:rect l="0" t="0" r="r" b="b"/>
                        <a:pathLst>
                          <a:path w="160" h="59">
                            <a:moveTo>
                              <a:pt x="0" y="59"/>
                            </a:moveTo>
                            <a:lnTo>
                              <a:pt x="20" y="59"/>
                            </a:lnTo>
                            <a:lnTo>
                              <a:pt x="40" y="59"/>
                            </a:lnTo>
                            <a:lnTo>
                              <a:pt x="60" y="59"/>
                            </a:lnTo>
                            <a:lnTo>
                              <a:pt x="80" y="59"/>
                            </a:lnTo>
                            <a:lnTo>
                              <a:pt x="100" y="39"/>
                            </a:lnTo>
                            <a:lnTo>
                              <a:pt x="120" y="39"/>
                            </a:lnTo>
                            <a:lnTo>
                              <a:pt x="120" y="20"/>
                            </a:lnTo>
                            <a:lnTo>
                              <a:pt x="100" y="39"/>
                            </a:lnTo>
                            <a:lnTo>
                              <a:pt x="80" y="39"/>
                            </a:lnTo>
                            <a:lnTo>
                              <a:pt x="100" y="20"/>
                            </a:lnTo>
                            <a:lnTo>
                              <a:pt x="120" y="20"/>
                            </a:lnTo>
                            <a:lnTo>
                              <a:pt x="140" y="20"/>
                            </a:lnTo>
                            <a:lnTo>
                              <a:pt x="160" y="20"/>
                            </a:lnTo>
                            <a:lnTo>
                              <a:pt x="160" y="0"/>
                            </a:lnTo>
                            <a:lnTo>
                              <a:pt x="140" y="0"/>
                            </a:lnTo>
                            <a:lnTo>
                              <a:pt x="120" y="0"/>
                            </a:lnTo>
                            <a:lnTo>
                              <a:pt x="100" y="0"/>
                            </a:lnTo>
                            <a:lnTo>
                              <a:pt x="80" y="0"/>
                            </a:lnTo>
                            <a:lnTo>
                              <a:pt x="60" y="0"/>
                            </a:lnTo>
                            <a:lnTo>
                              <a:pt x="40" y="20"/>
                            </a:lnTo>
                            <a:lnTo>
                              <a:pt x="20" y="39"/>
                            </a:lnTo>
                            <a:lnTo>
                              <a:pt x="0" y="39"/>
                            </a:lnTo>
                            <a:lnTo>
                              <a:pt x="0" y="59"/>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873" name="Freeform 393"/>
                      <p:cNvSpPr>
                        <a:spLocks/>
                      </p:cNvSpPr>
                      <p:nvPr/>
                    </p:nvSpPr>
                    <p:spPr bwMode="auto">
                      <a:xfrm>
                        <a:off x="10142" y="6658"/>
                        <a:ext cx="160" cy="59"/>
                      </a:xfrm>
                      <a:custGeom>
                        <a:avLst/>
                        <a:gdLst/>
                        <a:ahLst/>
                        <a:cxnLst>
                          <a:cxn ang="0">
                            <a:pos x="0" y="59"/>
                          </a:cxn>
                          <a:cxn ang="0">
                            <a:pos x="0" y="59"/>
                          </a:cxn>
                          <a:cxn ang="0">
                            <a:pos x="20" y="59"/>
                          </a:cxn>
                          <a:cxn ang="0">
                            <a:pos x="20" y="59"/>
                          </a:cxn>
                          <a:cxn ang="0">
                            <a:pos x="40" y="59"/>
                          </a:cxn>
                          <a:cxn ang="0">
                            <a:pos x="40" y="59"/>
                          </a:cxn>
                          <a:cxn ang="0">
                            <a:pos x="60" y="59"/>
                          </a:cxn>
                          <a:cxn ang="0">
                            <a:pos x="60" y="59"/>
                          </a:cxn>
                          <a:cxn ang="0">
                            <a:pos x="80" y="59"/>
                          </a:cxn>
                          <a:cxn ang="0">
                            <a:pos x="80" y="59"/>
                          </a:cxn>
                          <a:cxn ang="0">
                            <a:pos x="100" y="39"/>
                          </a:cxn>
                          <a:cxn ang="0">
                            <a:pos x="100" y="39"/>
                          </a:cxn>
                          <a:cxn ang="0">
                            <a:pos x="120" y="39"/>
                          </a:cxn>
                          <a:cxn ang="0">
                            <a:pos x="120" y="39"/>
                          </a:cxn>
                          <a:cxn ang="0">
                            <a:pos x="120" y="19"/>
                          </a:cxn>
                          <a:cxn ang="0">
                            <a:pos x="120" y="19"/>
                          </a:cxn>
                          <a:cxn ang="0">
                            <a:pos x="100" y="39"/>
                          </a:cxn>
                          <a:cxn ang="0">
                            <a:pos x="100" y="39"/>
                          </a:cxn>
                          <a:cxn ang="0">
                            <a:pos x="80" y="39"/>
                          </a:cxn>
                          <a:cxn ang="0">
                            <a:pos x="80" y="39"/>
                          </a:cxn>
                          <a:cxn ang="0">
                            <a:pos x="100" y="19"/>
                          </a:cxn>
                          <a:cxn ang="0">
                            <a:pos x="100" y="19"/>
                          </a:cxn>
                          <a:cxn ang="0">
                            <a:pos x="120" y="19"/>
                          </a:cxn>
                          <a:cxn ang="0">
                            <a:pos x="120" y="19"/>
                          </a:cxn>
                          <a:cxn ang="0">
                            <a:pos x="140" y="19"/>
                          </a:cxn>
                          <a:cxn ang="0">
                            <a:pos x="140" y="19"/>
                          </a:cxn>
                          <a:cxn ang="0">
                            <a:pos x="160" y="19"/>
                          </a:cxn>
                          <a:cxn ang="0">
                            <a:pos x="160" y="19"/>
                          </a:cxn>
                          <a:cxn ang="0">
                            <a:pos x="160" y="0"/>
                          </a:cxn>
                          <a:cxn ang="0">
                            <a:pos x="160" y="0"/>
                          </a:cxn>
                          <a:cxn ang="0">
                            <a:pos x="140" y="0"/>
                          </a:cxn>
                          <a:cxn ang="0">
                            <a:pos x="140" y="0"/>
                          </a:cxn>
                          <a:cxn ang="0">
                            <a:pos x="120" y="0"/>
                          </a:cxn>
                          <a:cxn ang="0">
                            <a:pos x="120" y="0"/>
                          </a:cxn>
                          <a:cxn ang="0">
                            <a:pos x="100" y="0"/>
                          </a:cxn>
                          <a:cxn ang="0">
                            <a:pos x="100" y="0"/>
                          </a:cxn>
                          <a:cxn ang="0">
                            <a:pos x="80" y="0"/>
                          </a:cxn>
                          <a:cxn ang="0">
                            <a:pos x="80" y="0"/>
                          </a:cxn>
                          <a:cxn ang="0">
                            <a:pos x="60" y="0"/>
                          </a:cxn>
                          <a:cxn ang="0">
                            <a:pos x="60" y="0"/>
                          </a:cxn>
                          <a:cxn ang="0">
                            <a:pos x="40" y="19"/>
                          </a:cxn>
                          <a:cxn ang="0">
                            <a:pos x="40" y="19"/>
                          </a:cxn>
                          <a:cxn ang="0">
                            <a:pos x="20" y="39"/>
                          </a:cxn>
                          <a:cxn ang="0">
                            <a:pos x="20" y="39"/>
                          </a:cxn>
                          <a:cxn ang="0">
                            <a:pos x="0" y="39"/>
                          </a:cxn>
                          <a:cxn ang="0">
                            <a:pos x="0" y="39"/>
                          </a:cxn>
                          <a:cxn ang="0">
                            <a:pos x="0" y="59"/>
                          </a:cxn>
                          <a:cxn ang="0">
                            <a:pos x="0" y="59"/>
                          </a:cxn>
                        </a:cxnLst>
                        <a:rect l="0" t="0" r="r" b="b"/>
                        <a:pathLst>
                          <a:path w="160" h="59">
                            <a:moveTo>
                              <a:pt x="0" y="59"/>
                            </a:moveTo>
                            <a:lnTo>
                              <a:pt x="0" y="59"/>
                            </a:lnTo>
                            <a:lnTo>
                              <a:pt x="20" y="59"/>
                            </a:lnTo>
                            <a:lnTo>
                              <a:pt x="20" y="59"/>
                            </a:lnTo>
                            <a:lnTo>
                              <a:pt x="40" y="59"/>
                            </a:lnTo>
                            <a:lnTo>
                              <a:pt x="40" y="59"/>
                            </a:lnTo>
                            <a:lnTo>
                              <a:pt x="60" y="59"/>
                            </a:lnTo>
                            <a:lnTo>
                              <a:pt x="60" y="59"/>
                            </a:lnTo>
                            <a:lnTo>
                              <a:pt x="80" y="59"/>
                            </a:lnTo>
                            <a:lnTo>
                              <a:pt x="80" y="59"/>
                            </a:lnTo>
                            <a:lnTo>
                              <a:pt x="100" y="39"/>
                            </a:lnTo>
                            <a:lnTo>
                              <a:pt x="100" y="39"/>
                            </a:lnTo>
                            <a:lnTo>
                              <a:pt x="120" y="39"/>
                            </a:lnTo>
                            <a:lnTo>
                              <a:pt x="120" y="39"/>
                            </a:lnTo>
                            <a:lnTo>
                              <a:pt x="120" y="19"/>
                            </a:lnTo>
                            <a:lnTo>
                              <a:pt x="120" y="19"/>
                            </a:lnTo>
                            <a:lnTo>
                              <a:pt x="100" y="39"/>
                            </a:lnTo>
                            <a:lnTo>
                              <a:pt x="100" y="39"/>
                            </a:lnTo>
                            <a:lnTo>
                              <a:pt x="80" y="39"/>
                            </a:lnTo>
                            <a:lnTo>
                              <a:pt x="80" y="39"/>
                            </a:lnTo>
                            <a:lnTo>
                              <a:pt x="100" y="19"/>
                            </a:lnTo>
                            <a:lnTo>
                              <a:pt x="100" y="19"/>
                            </a:lnTo>
                            <a:lnTo>
                              <a:pt x="120" y="19"/>
                            </a:lnTo>
                            <a:lnTo>
                              <a:pt x="120" y="19"/>
                            </a:lnTo>
                            <a:lnTo>
                              <a:pt x="140" y="19"/>
                            </a:lnTo>
                            <a:lnTo>
                              <a:pt x="140" y="19"/>
                            </a:lnTo>
                            <a:lnTo>
                              <a:pt x="160" y="19"/>
                            </a:lnTo>
                            <a:lnTo>
                              <a:pt x="160" y="19"/>
                            </a:lnTo>
                            <a:lnTo>
                              <a:pt x="160" y="0"/>
                            </a:lnTo>
                            <a:lnTo>
                              <a:pt x="160" y="0"/>
                            </a:lnTo>
                            <a:lnTo>
                              <a:pt x="140" y="0"/>
                            </a:lnTo>
                            <a:lnTo>
                              <a:pt x="140" y="0"/>
                            </a:lnTo>
                            <a:lnTo>
                              <a:pt x="120" y="0"/>
                            </a:lnTo>
                            <a:lnTo>
                              <a:pt x="120" y="0"/>
                            </a:lnTo>
                            <a:lnTo>
                              <a:pt x="100" y="0"/>
                            </a:lnTo>
                            <a:lnTo>
                              <a:pt x="100" y="0"/>
                            </a:lnTo>
                            <a:lnTo>
                              <a:pt x="80" y="0"/>
                            </a:lnTo>
                            <a:lnTo>
                              <a:pt x="80" y="0"/>
                            </a:lnTo>
                            <a:lnTo>
                              <a:pt x="60" y="0"/>
                            </a:lnTo>
                            <a:lnTo>
                              <a:pt x="60" y="0"/>
                            </a:lnTo>
                            <a:lnTo>
                              <a:pt x="40" y="19"/>
                            </a:lnTo>
                            <a:lnTo>
                              <a:pt x="40" y="19"/>
                            </a:lnTo>
                            <a:lnTo>
                              <a:pt x="20" y="39"/>
                            </a:lnTo>
                            <a:lnTo>
                              <a:pt x="20" y="39"/>
                            </a:lnTo>
                            <a:lnTo>
                              <a:pt x="0" y="39"/>
                            </a:lnTo>
                            <a:lnTo>
                              <a:pt x="0" y="39"/>
                            </a:lnTo>
                            <a:lnTo>
                              <a:pt x="0" y="59"/>
                            </a:lnTo>
                            <a:lnTo>
                              <a:pt x="0" y="59"/>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874" name="Freeform 394"/>
                    <p:cNvSpPr>
                      <a:spLocks/>
                    </p:cNvSpPr>
                    <p:nvPr/>
                  </p:nvSpPr>
                  <p:spPr bwMode="auto">
                    <a:xfrm>
                      <a:off x="10262" y="6658"/>
                      <a:ext cx="20" cy="19"/>
                    </a:xfrm>
                    <a:custGeom>
                      <a:avLst/>
                      <a:gdLst/>
                      <a:ahLst/>
                      <a:cxnLst>
                        <a:cxn ang="0">
                          <a:pos x="20" y="19"/>
                        </a:cxn>
                        <a:cxn ang="0">
                          <a:pos x="20" y="0"/>
                        </a:cxn>
                        <a:cxn ang="0">
                          <a:pos x="0" y="0"/>
                        </a:cxn>
                        <a:cxn ang="0">
                          <a:pos x="20" y="0"/>
                        </a:cxn>
                        <a:cxn ang="0">
                          <a:pos x="20" y="19"/>
                        </a:cxn>
                      </a:cxnLst>
                      <a:rect l="0" t="0" r="r" b="b"/>
                      <a:pathLst>
                        <a:path w="20" h="19">
                          <a:moveTo>
                            <a:pt x="20" y="19"/>
                          </a:moveTo>
                          <a:lnTo>
                            <a:pt x="20" y="0"/>
                          </a:lnTo>
                          <a:lnTo>
                            <a:pt x="0" y="0"/>
                          </a:lnTo>
                          <a:lnTo>
                            <a:pt x="20" y="0"/>
                          </a:lnTo>
                          <a:lnTo>
                            <a:pt x="20" y="19"/>
                          </a:lnTo>
                          <a:close/>
                        </a:path>
                      </a:pathLst>
                    </a:custGeom>
                    <a:solidFill>
                      <a:srgbClr val="661900"/>
                    </a:solidFill>
                    <a:ln w="9525">
                      <a:noFill/>
                      <a:round/>
                      <a:headEnd/>
                      <a:tailEnd/>
                    </a:ln>
                  </p:spPr>
                  <p:txBody>
                    <a:bodyPr>
                      <a:prstTxWarp prst="textNoShape">
                        <a:avLst/>
                      </a:prstTxWarp>
                    </a:bodyPr>
                    <a:lstStyle/>
                    <a:p>
                      <a:endParaRPr lang="en-US"/>
                    </a:p>
                  </p:txBody>
                </p:sp>
                <p:sp>
                  <p:nvSpPr>
                    <p:cNvPr id="660875" name="Freeform 395"/>
                    <p:cNvSpPr>
                      <a:spLocks/>
                    </p:cNvSpPr>
                    <p:nvPr/>
                  </p:nvSpPr>
                  <p:spPr bwMode="auto">
                    <a:xfrm>
                      <a:off x="10142" y="6697"/>
                      <a:ext cx="20" cy="20"/>
                    </a:xfrm>
                    <a:custGeom>
                      <a:avLst/>
                      <a:gdLst/>
                      <a:ahLst/>
                      <a:cxnLst>
                        <a:cxn ang="0">
                          <a:pos x="0" y="0"/>
                        </a:cxn>
                        <a:cxn ang="0">
                          <a:pos x="0" y="20"/>
                        </a:cxn>
                        <a:cxn ang="0">
                          <a:pos x="20" y="20"/>
                        </a:cxn>
                        <a:cxn ang="0">
                          <a:pos x="0" y="0"/>
                        </a:cxn>
                      </a:cxnLst>
                      <a:rect l="0" t="0" r="r" b="b"/>
                      <a:pathLst>
                        <a:path w="20" h="20">
                          <a:moveTo>
                            <a:pt x="0" y="0"/>
                          </a:moveTo>
                          <a:lnTo>
                            <a:pt x="0" y="20"/>
                          </a:lnTo>
                          <a:lnTo>
                            <a:pt x="2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76" name="Freeform 396"/>
                    <p:cNvSpPr>
                      <a:spLocks/>
                    </p:cNvSpPr>
                    <p:nvPr/>
                  </p:nvSpPr>
                  <p:spPr bwMode="auto">
                    <a:xfrm>
                      <a:off x="10222" y="665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877" name="Freeform 397"/>
                    <p:cNvSpPr>
                      <a:spLocks/>
                    </p:cNvSpPr>
                    <p:nvPr/>
                  </p:nvSpPr>
                  <p:spPr bwMode="auto">
                    <a:xfrm>
                      <a:off x="10202" y="6677"/>
                      <a:ext cx="1" cy="20"/>
                    </a:xfrm>
                    <a:custGeom>
                      <a:avLst/>
                      <a:gdLst/>
                      <a:ahLst/>
                      <a:cxnLst>
                        <a:cxn ang="0">
                          <a:pos x="0" y="20"/>
                        </a:cxn>
                        <a:cxn ang="0">
                          <a:pos x="0" y="0"/>
                        </a:cxn>
                        <a:cxn ang="0">
                          <a:pos x="0" y="20"/>
                        </a:cxn>
                      </a:cxnLst>
                      <a:rect l="0" t="0" r="r" b="b"/>
                      <a:pathLst>
                        <a:path h="20">
                          <a:moveTo>
                            <a:pt x="0" y="20"/>
                          </a:moveTo>
                          <a:lnTo>
                            <a:pt x="0" y="0"/>
                          </a:lnTo>
                          <a:lnTo>
                            <a:pt x="0" y="2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878" name="Group 398"/>
                  <p:cNvGrpSpPr>
                    <a:grpSpLocks/>
                  </p:cNvGrpSpPr>
                  <p:nvPr/>
                </p:nvGrpSpPr>
                <p:grpSpPr bwMode="auto">
                  <a:xfrm>
                    <a:off x="9963" y="6658"/>
                    <a:ext cx="199" cy="99"/>
                    <a:chOff x="9963" y="6658"/>
                    <a:chExt cx="199" cy="99"/>
                  </a:xfrm>
                </p:grpSpPr>
                <p:sp>
                  <p:nvSpPr>
                    <p:cNvPr id="660879" name="Freeform 399"/>
                    <p:cNvSpPr>
                      <a:spLocks/>
                    </p:cNvSpPr>
                    <p:nvPr/>
                  </p:nvSpPr>
                  <p:spPr bwMode="auto">
                    <a:xfrm>
                      <a:off x="9963" y="6658"/>
                      <a:ext cx="179" cy="79"/>
                    </a:xfrm>
                    <a:custGeom>
                      <a:avLst/>
                      <a:gdLst/>
                      <a:ahLst/>
                      <a:cxnLst>
                        <a:cxn ang="0">
                          <a:pos x="40" y="19"/>
                        </a:cxn>
                        <a:cxn ang="0">
                          <a:pos x="80" y="19"/>
                        </a:cxn>
                        <a:cxn ang="0">
                          <a:pos x="120" y="19"/>
                        </a:cxn>
                        <a:cxn ang="0">
                          <a:pos x="139" y="19"/>
                        </a:cxn>
                        <a:cxn ang="0">
                          <a:pos x="159" y="19"/>
                        </a:cxn>
                        <a:cxn ang="0">
                          <a:pos x="179" y="39"/>
                        </a:cxn>
                        <a:cxn ang="0">
                          <a:pos x="179" y="59"/>
                        </a:cxn>
                        <a:cxn ang="0">
                          <a:pos x="159" y="59"/>
                        </a:cxn>
                        <a:cxn ang="0">
                          <a:pos x="120" y="59"/>
                        </a:cxn>
                        <a:cxn ang="0">
                          <a:pos x="20" y="79"/>
                        </a:cxn>
                        <a:cxn ang="0">
                          <a:pos x="0" y="0"/>
                        </a:cxn>
                        <a:cxn ang="0">
                          <a:pos x="40" y="19"/>
                        </a:cxn>
                      </a:cxnLst>
                      <a:rect l="0" t="0" r="r" b="b"/>
                      <a:pathLst>
                        <a:path w="179" h="79">
                          <a:moveTo>
                            <a:pt x="40" y="19"/>
                          </a:moveTo>
                          <a:lnTo>
                            <a:pt x="80" y="19"/>
                          </a:lnTo>
                          <a:lnTo>
                            <a:pt x="120" y="19"/>
                          </a:lnTo>
                          <a:lnTo>
                            <a:pt x="139" y="19"/>
                          </a:lnTo>
                          <a:lnTo>
                            <a:pt x="159" y="19"/>
                          </a:lnTo>
                          <a:lnTo>
                            <a:pt x="179" y="39"/>
                          </a:lnTo>
                          <a:lnTo>
                            <a:pt x="179" y="59"/>
                          </a:lnTo>
                          <a:lnTo>
                            <a:pt x="159" y="59"/>
                          </a:lnTo>
                          <a:lnTo>
                            <a:pt x="120" y="59"/>
                          </a:lnTo>
                          <a:lnTo>
                            <a:pt x="20" y="79"/>
                          </a:lnTo>
                          <a:lnTo>
                            <a:pt x="0" y="0"/>
                          </a:lnTo>
                          <a:lnTo>
                            <a:pt x="40" y="19"/>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880" name="Freeform 400"/>
                    <p:cNvSpPr>
                      <a:spLocks/>
                    </p:cNvSpPr>
                    <p:nvPr/>
                  </p:nvSpPr>
                  <p:spPr bwMode="auto">
                    <a:xfrm>
                      <a:off x="9983" y="6677"/>
                      <a:ext cx="179" cy="80"/>
                    </a:xfrm>
                    <a:custGeom>
                      <a:avLst/>
                      <a:gdLst/>
                      <a:ahLst/>
                      <a:cxnLst>
                        <a:cxn ang="0">
                          <a:pos x="40" y="20"/>
                        </a:cxn>
                        <a:cxn ang="0">
                          <a:pos x="40" y="20"/>
                        </a:cxn>
                        <a:cxn ang="0">
                          <a:pos x="80" y="20"/>
                        </a:cxn>
                        <a:cxn ang="0">
                          <a:pos x="80" y="20"/>
                        </a:cxn>
                        <a:cxn ang="0">
                          <a:pos x="119" y="20"/>
                        </a:cxn>
                        <a:cxn ang="0">
                          <a:pos x="119" y="20"/>
                        </a:cxn>
                        <a:cxn ang="0">
                          <a:pos x="139" y="20"/>
                        </a:cxn>
                        <a:cxn ang="0">
                          <a:pos x="139" y="20"/>
                        </a:cxn>
                        <a:cxn ang="0">
                          <a:pos x="159" y="20"/>
                        </a:cxn>
                        <a:cxn ang="0">
                          <a:pos x="159" y="20"/>
                        </a:cxn>
                        <a:cxn ang="0">
                          <a:pos x="179" y="40"/>
                        </a:cxn>
                        <a:cxn ang="0">
                          <a:pos x="179" y="40"/>
                        </a:cxn>
                        <a:cxn ang="0">
                          <a:pos x="179" y="60"/>
                        </a:cxn>
                        <a:cxn ang="0">
                          <a:pos x="179" y="60"/>
                        </a:cxn>
                        <a:cxn ang="0">
                          <a:pos x="159" y="60"/>
                        </a:cxn>
                        <a:cxn ang="0">
                          <a:pos x="159" y="60"/>
                        </a:cxn>
                        <a:cxn ang="0">
                          <a:pos x="119" y="60"/>
                        </a:cxn>
                        <a:cxn ang="0">
                          <a:pos x="119" y="60"/>
                        </a:cxn>
                        <a:cxn ang="0">
                          <a:pos x="20" y="80"/>
                        </a:cxn>
                        <a:cxn ang="0">
                          <a:pos x="20" y="80"/>
                        </a:cxn>
                        <a:cxn ang="0">
                          <a:pos x="0" y="0"/>
                        </a:cxn>
                        <a:cxn ang="0">
                          <a:pos x="0" y="0"/>
                        </a:cxn>
                        <a:cxn ang="0">
                          <a:pos x="40" y="20"/>
                        </a:cxn>
                        <a:cxn ang="0">
                          <a:pos x="40" y="20"/>
                        </a:cxn>
                      </a:cxnLst>
                      <a:rect l="0" t="0" r="r" b="b"/>
                      <a:pathLst>
                        <a:path w="179" h="80">
                          <a:moveTo>
                            <a:pt x="40" y="20"/>
                          </a:moveTo>
                          <a:lnTo>
                            <a:pt x="40" y="20"/>
                          </a:lnTo>
                          <a:lnTo>
                            <a:pt x="80" y="20"/>
                          </a:lnTo>
                          <a:lnTo>
                            <a:pt x="80" y="20"/>
                          </a:lnTo>
                          <a:lnTo>
                            <a:pt x="119" y="20"/>
                          </a:lnTo>
                          <a:lnTo>
                            <a:pt x="119" y="20"/>
                          </a:lnTo>
                          <a:lnTo>
                            <a:pt x="139" y="20"/>
                          </a:lnTo>
                          <a:lnTo>
                            <a:pt x="139" y="20"/>
                          </a:lnTo>
                          <a:lnTo>
                            <a:pt x="159" y="20"/>
                          </a:lnTo>
                          <a:lnTo>
                            <a:pt x="159" y="20"/>
                          </a:lnTo>
                          <a:lnTo>
                            <a:pt x="179" y="40"/>
                          </a:lnTo>
                          <a:lnTo>
                            <a:pt x="179" y="40"/>
                          </a:lnTo>
                          <a:lnTo>
                            <a:pt x="179" y="60"/>
                          </a:lnTo>
                          <a:lnTo>
                            <a:pt x="179" y="60"/>
                          </a:lnTo>
                          <a:lnTo>
                            <a:pt x="159" y="60"/>
                          </a:lnTo>
                          <a:lnTo>
                            <a:pt x="159" y="60"/>
                          </a:lnTo>
                          <a:lnTo>
                            <a:pt x="119" y="60"/>
                          </a:lnTo>
                          <a:lnTo>
                            <a:pt x="119" y="60"/>
                          </a:lnTo>
                          <a:lnTo>
                            <a:pt x="20" y="80"/>
                          </a:lnTo>
                          <a:lnTo>
                            <a:pt x="20" y="80"/>
                          </a:lnTo>
                          <a:lnTo>
                            <a:pt x="0" y="0"/>
                          </a:lnTo>
                          <a:lnTo>
                            <a:pt x="0" y="0"/>
                          </a:lnTo>
                          <a:lnTo>
                            <a:pt x="40" y="20"/>
                          </a:lnTo>
                          <a:lnTo>
                            <a:pt x="4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881" name="Freeform 401"/>
                  <p:cNvSpPr>
                    <a:spLocks/>
                  </p:cNvSpPr>
                  <p:nvPr/>
                </p:nvSpPr>
                <p:spPr bwMode="auto">
                  <a:xfrm>
                    <a:off x="9983" y="6697"/>
                    <a:ext cx="159" cy="60"/>
                  </a:xfrm>
                  <a:custGeom>
                    <a:avLst/>
                    <a:gdLst/>
                    <a:ahLst/>
                    <a:cxnLst>
                      <a:cxn ang="0">
                        <a:pos x="20" y="0"/>
                      </a:cxn>
                      <a:cxn ang="0">
                        <a:pos x="60" y="0"/>
                      </a:cxn>
                      <a:cxn ang="0">
                        <a:pos x="100" y="0"/>
                      </a:cxn>
                      <a:cxn ang="0">
                        <a:pos x="139" y="0"/>
                      </a:cxn>
                      <a:cxn ang="0">
                        <a:pos x="159" y="20"/>
                      </a:cxn>
                      <a:cxn ang="0">
                        <a:pos x="119" y="40"/>
                      </a:cxn>
                      <a:cxn ang="0">
                        <a:pos x="119" y="20"/>
                      </a:cxn>
                      <a:cxn ang="0">
                        <a:pos x="100" y="40"/>
                      </a:cxn>
                      <a:cxn ang="0">
                        <a:pos x="60" y="60"/>
                      </a:cxn>
                      <a:cxn ang="0">
                        <a:pos x="40" y="60"/>
                      </a:cxn>
                      <a:cxn ang="0">
                        <a:pos x="80" y="40"/>
                      </a:cxn>
                      <a:cxn ang="0">
                        <a:pos x="100" y="20"/>
                      </a:cxn>
                      <a:cxn ang="0">
                        <a:pos x="60" y="40"/>
                      </a:cxn>
                      <a:cxn ang="0">
                        <a:pos x="40" y="40"/>
                      </a:cxn>
                      <a:cxn ang="0">
                        <a:pos x="0" y="60"/>
                      </a:cxn>
                      <a:cxn ang="0">
                        <a:pos x="0" y="20"/>
                      </a:cxn>
                      <a:cxn ang="0">
                        <a:pos x="20" y="0"/>
                      </a:cxn>
                    </a:cxnLst>
                    <a:rect l="0" t="0" r="r" b="b"/>
                    <a:pathLst>
                      <a:path w="159" h="60">
                        <a:moveTo>
                          <a:pt x="20" y="0"/>
                        </a:moveTo>
                        <a:lnTo>
                          <a:pt x="60" y="0"/>
                        </a:lnTo>
                        <a:lnTo>
                          <a:pt x="100" y="0"/>
                        </a:lnTo>
                        <a:lnTo>
                          <a:pt x="139" y="0"/>
                        </a:lnTo>
                        <a:lnTo>
                          <a:pt x="159" y="20"/>
                        </a:lnTo>
                        <a:lnTo>
                          <a:pt x="119" y="40"/>
                        </a:lnTo>
                        <a:lnTo>
                          <a:pt x="119" y="20"/>
                        </a:lnTo>
                        <a:lnTo>
                          <a:pt x="100" y="40"/>
                        </a:lnTo>
                        <a:lnTo>
                          <a:pt x="60" y="60"/>
                        </a:lnTo>
                        <a:lnTo>
                          <a:pt x="40" y="60"/>
                        </a:lnTo>
                        <a:lnTo>
                          <a:pt x="80" y="40"/>
                        </a:lnTo>
                        <a:lnTo>
                          <a:pt x="100" y="20"/>
                        </a:lnTo>
                        <a:lnTo>
                          <a:pt x="60" y="40"/>
                        </a:lnTo>
                        <a:lnTo>
                          <a:pt x="40" y="4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882" name="Freeform 402"/>
                  <p:cNvSpPr>
                    <a:spLocks/>
                  </p:cNvSpPr>
                  <p:nvPr/>
                </p:nvSpPr>
                <p:spPr bwMode="auto">
                  <a:xfrm>
                    <a:off x="9823" y="6478"/>
                    <a:ext cx="359" cy="339"/>
                  </a:xfrm>
                  <a:custGeom>
                    <a:avLst/>
                    <a:gdLst/>
                    <a:ahLst/>
                    <a:cxnLst>
                      <a:cxn ang="0">
                        <a:pos x="20" y="0"/>
                      </a:cxn>
                      <a:cxn ang="0">
                        <a:pos x="40" y="0"/>
                      </a:cxn>
                      <a:cxn ang="0">
                        <a:pos x="60" y="20"/>
                      </a:cxn>
                      <a:cxn ang="0">
                        <a:pos x="80" y="20"/>
                      </a:cxn>
                      <a:cxn ang="0">
                        <a:pos x="80" y="60"/>
                      </a:cxn>
                      <a:cxn ang="0">
                        <a:pos x="80" y="100"/>
                      </a:cxn>
                      <a:cxn ang="0">
                        <a:pos x="100" y="120"/>
                      </a:cxn>
                      <a:cxn ang="0">
                        <a:pos x="120" y="160"/>
                      </a:cxn>
                      <a:cxn ang="0">
                        <a:pos x="120" y="180"/>
                      </a:cxn>
                      <a:cxn ang="0">
                        <a:pos x="140" y="219"/>
                      </a:cxn>
                      <a:cxn ang="0">
                        <a:pos x="100" y="239"/>
                      </a:cxn>
                      <a:cxn ang="0">
                        <a:pos x="140" y="219"/>
                      </a:cxn>
                      <a:cxn ang="0">
                        <a:pos x="140" y="239"/>
                      </a:cxn>
                      <a:cxn ang="0">
                        <a:pos x="120" y="259"/>
                      </a:cxn>
                      <a:cxn ang="0">
                        <a:pos x="140" y="239"/>
                      </a:cxn>
                      <a:cxn ang="0">
                        <a:pos x="180" y="259"/>
                      </a:cxn>
                      <a:cxn ang="0">
                        <a:pos x="220" y="259"/>
                      </a:cxn>
                      <a:cxn ang="0">
                        <a:pos x="260" y="279"/>
                      </a:cxn>
                      <a:cxn ang="0">
                        <a:pos x="279" y="279"/>
                      </a:cxn>
                      <a:cxn ang="0">
                        <a:pos x="319" y="279"/>
                      </a:cxn>
                      <a:cxn ang="0">
                        <a:pos x="339" y="279"/>
                      </a:cxn>
                      <a:cxn ang="0">
                        <a:pos x="359" y="279"/>
                      </a:cxn>
                      <a:cxn ang="0">
                        <a:pos x="359" y="299"/>
                      </a:cxn>
                      <a:cxn ang="0">
                        <a:pos x="359" y="319"/>
                      </a:cxn>
                      <a:cxn ang="0">
                        <a:pos x="339" y="319"/>
                      </a:cxn>
                      <a:cxn ang="0">
                        <a:pos x="319" y="319"/>
                      </a:cxn>
                      <a:cxn ang="0">
                        <a:pos x="279" y="319"/>
                      </a:cxn>
                      <a:cxn ang="0">
                        <a:pos x="220" y="339"/>
                      </a:cxn>
                      <a:cxn ang="0">
                        <a:pos x="120" y="319"/>
                      </a:cxn>
                      <a:cxn ang="0">
                        <a:pos x="100" y="319"/>
                      </a:cxn>
                      <a:cxn ang="0">
                        <a:pos x="60" y="259"/>
                      </a:cxn>
                      <a:cxn ang="0">
                        <a:pos x="40" y="180"/>
                      </a:cxn>
                      <a:cxn ang="0">
                        <a:pos x="0" y="100"/>
                      </a:cxn>
                      <a:cxn ang="0">
                        <a:pos x="0" y="60"/>
                      </a:cxn>
                      <a:cxn ang="0">
                        <a:pos x="0" y="40"/>
                      </a:cxn>
                      <a:cxn ang="0">
                        <a:pos x="0" y="0"/>
                      </a:cxn>
                      <a:cxn ang="0">
                        <a:pos x="20" y="0"/>
                      </a:cxn>
                    </a:cxnLst>
                    <a:rect l="0" t="0" r="r" b="b"/>
                    <a:pathLst>
                      <a:path w="359" h="339">
                        <a:moveTo>
                          <a:pt x="20" y="0"/>
                        </a:moveTo>
                        <a:lnTo>
                          <a:pt x="40" y="0"/>
                        </a:lnTo>
                        <a:lnTo>
                          <a:pt x="60" y="20"/>
                        </a:lnTo>
                        <a:lnTo>
                          <a:pt x="80" y="20"/>
                        </a:lnTo>
                        <a:lnTo>
                          <a:pt x="80" y="60"/>
                        </a:lnTo>
                        <a:lnTo>
                          <a:pt x="80" y="100"/>
                        </a:lnTo>
                        <a:lnTo>
                          <a:pt x="100" y="120"/>
                        </a:lnTo>
                        <a:lnTo>
                          <a:pt x="120" y="160"/>
                        </a:lnTo>
                        <a:lnTo>
                          <a:pt x="120" y="180"/>
                        </a:lnTo>
                        <a:lnTo>
                          <a:pt x="140" y="219"/>
                        </a:lnTo>
                        <a:lnTo>
                          <a:pt x="100" y="239"/>
                        </a:lnTo>
                        <a:lnTo>
                          <a:pt x="140" y="219"/>
                        </a:lnTo>
                        <a:lnTo>
                          <a:pt x="140" y="239"/>
                        </a:lnTo>
                        <a:lnTo>
                          <a:pt x="120" y="259"/>
                        </a:lnTo>
                        <a:lnTo>
                          <a:pt x="140" y="239"/>
                        </a:lnTo>
                        <a:lnTo>
                          <a:pt x="180" y="259"/>
                        </a:lnTo>
                        <a:lnTo>
                          <a:pt x="220" y="259"/>
                        </a:lnTo>
                        <a:lnTo>
                          <a:pt x="260" y="279"/>
                        </a:lnTo>
                        <a:lnTo>
                          <a:pt x="279" y="279"/>
                        </a:lnTo>
                        <a:lnTo>
                          <a:pt x="319" y="279"/>
                        </a:lnTo>
                        <a:lnTo>
                          <a:pt x="339" y="279"/>
                        </a:lnTo>
                        <a:lnTo>
                          <a:pt x="359" y="279"/>
                        </a:lnTo>
                        <a:lnTo>
                          <a:pt x="359" y="299"/>
                        </a:lnTo>
                        <a:lnTo>
                          <a:pt x="359" y="319"/>
                        </a:lnTo>
                        <a:lnTo>
                          <a:pt x="339" y="319"/>
                        </a:lnTo>
                        <a:lnTo>
                          <a:pt x="319" y="319"/>
                        </a:lnTo>
                        <a:lnTo>
                          <a:pt x="279" y="319"/>
                        </a:lnTo>
                        <a:lnTo>
                          <a:pt x="220" y="339"/>
                        </a:lnTo>
                        <a:lnTo>
                          <a:pt x="120" y="319"/>
                        </a:lnTo>
                        <a:lnTo>
                          <a:pt x="100" y="319"/>
                        </a:lnTo>
                        <a:lnTo>
                          <a:pt x="60" y="259"/>
                        </a:lnTo>
                        <a:lnTo>
                          <a:pt x="40" y="180"/>
                        </a:lnTo>
                        <a:lnTo>
                          <a:pt x="0" y="100"/>
                        </a:lnTo>
                        <a:lnTo>
                          <a:pt x="0" y="60"/>
                        </a:lnTo>
                        <a:lnTo>
                          <a:pt x="0" y="40"/>
                        </a:lnTo>
                        <a:lnTo>
                          <a:pt x="0" y="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883" name="Freeform 403"/>
                  <p:cNvSpPr>
                    <a:spLocks/>
                  </p:cNvSpPr>
                  <p:nvPr/>
                </p:nvSpPr>
                <p:spPr bwMode="auto">
                  <a:xfrm>
                    <a:off x="9863" y="6458"/>
                    <a:ext cx="140" cy="259"/>
                  </a:xfrm>
                  <a:custGeom>
                    <a:avLst/>
                    <a:gdLst/>
                    <a:ahLst/>
                    <a:cxnLst>
                      <a:cxn ang="0">
                        <a:pos x="20" y="0"/>
                      </a:cxn>
                      <a:cxn ang="0">
                        <a:pos x="0" y="20"/>
                      </a:cxn>
                      <a:cxn ang="0">
                        <a:pos x="20" y="40"/>
                      </a:cxn>
                      <a:cxn ang="0">
                        <a:pos x="40" y="60"/>
                      </a:cxn>
                      <a:cxn ang="0">
                        <a:pos x="40" y="100"/>
                      </a:cxn>
                      <a:cxn ang="0">
                        <a:pos x="60" y="120"/>
                      </a:cxn>
                      <a:cxn ang="0">
                        <a:pos x="80" y="140"/>
                      </a:cxn>
                      <a:cxn ang="0">
                        <a:pos x="80" y="160"/>
                      </a:cxn>
                      <a:cxn ang="0">
                        <a:pos x="60" y="140"/>
                      </a:cxn>
                      <a:cxn ang="0">
                        <a:pos x="80" y="160"/>
                      </a:cxn>
                      <a:cxn ang="0">
                        <a:pos x="80" y="200"/>
                      </a:cxn>
                      <a:cxn ang="0">
                        <a:pos x="100" y="219"/>
                      </a:cxn>
                      <a:cxn ang="0">
                        <a:pos x="100" y="239"/>
                      </a:cxn>
                      <a:cxn ang="0">
                        <a:pos x="100" y="259"/>
                      </a:cxn>
                      <a:cxn ang="0">
                        <a:pos x="120" y="259"/>
                      </a:cxn>
                      <a:cxn ang="0">
                        <a:pos x="140" y="259"/>
                      </a:cxn>
                      <a:cxn ang="0">
                        <a:pos x="140" y="239"/>
                      </a:cxn>
                      <a:cxn ang="0">
                        <a:pos x="140" y="219"/>
                      </a:cxn>
                      <a:cxn ang="0">
                        <a:pos x="140" y="200"/>
                      </a:cxn>
                      <a:cxn ang="0">
                        <a:pos x="140" y="180"/>
                      </a:cxn>
                      <a:cxn ang="0">
                        <a:pos x="120" y="160"/>
                      </a:cxn>
                      <a:cxn ang="0">
                        <a:pos x="100" y="140"/>
                      </a:cxn>
                      <a:cxn ang="0">
                        <a:pos x="80" y="100"/>
                      </a:cxn>
                      <a:cxn ang="0">
                        <a:pos x="60" y="80"/>
                      </a:cxn>
                      <a:cxn ang="0">
                        <a:pos x="80" y="100"/>
                      </a:cxn>
                      <a:cxn ang="0">
                        <a:pos x="80" y="120"/>
                      </a:cxn>
                      <a:cxn ang="0">
                        <a:pos x="100" y="140"/>
                      </a:cxn>
                      <a:cxn ang="0">
                        <a:pos x="80" y="100"/>
                      </a:cxn>
                      <a:cxn ang="0">
                        <a:pos x="80" y="60"/>
                      </a:cxn>
                      <a:cxn ang="0">
                        <a:pos x="60" y="40"/>
                      </a:cxn>
                      <a:cxn ang="0">
                        <a:pos x="40" y="20"/>
                      </a:cxn>
                      <a:cxn ang="0">
                        <a:pos x="20" y="0"/>
                      </a:cxn>
                    </a:cxnLst>
                    <a:rect l="0" t="0" r="r" b="b"/>
                    <a:pathLst>
                      <a:path w="140" h="259">
                        <a:moveTo>
                          <a:pt x="20" y="0"/>
                        </a:moveTo>
                        <a:lnTo>
                          <a:pt x="0" y="20"/>
                        </a:lnTo>
                        <a:lnTo>
                          <a:pt x="20" y="40"/>
                        </a:lnTo>
                        <a:lnTo>
                          <a:pt x="40" y="60"/>
                        </a:lnTo>
                        <a:lnTo>
                          <a:pt x="40" y="100"/>
                        </a:lnTo>
                        <a:lnTo>
                          <a:pt x="60" y="120"/>
                        </a:lnTo>
                        <a:lnTo>
                          <a:pt x="80" y="140"/>
                        </a:lnTo>
                        <a:lnTo>
                          <a:pt x="80" y="160"/>
                        </a:lnTo>
                        <a:lnTo>
                          <a:pt x="60" y="140"/>
                        </a:lnTo>
                        <a:lnTo>
                          <a:pt x="80" y="160"/>
                        </a:lnTo>
                        <a:lnTo>
                          <a:pt x="80" y="200"/>
                        </a:lnTo>
                        <a:lnTo>
                          <a:pt x="100" y="219"/>
                        </a:lnTo>
                        <a:lnTo>
                          <a:pt x="100" y="239"/>
                        </a:lnTo>
                        <a:lnTo>
                          <a:pt x="100" y="259"/>
                        </a:lnTo>
                        <a:lnTo>
                          <a:pt x="120" y="259"/>
                        </a:lnTo>
                        <a:lnTo>
                          <a:pt x="140" y="259"/>
                        </a:lnTo>
                        <a:lnTo>
                          <a:pt x="140" y="239"/>
                        </a:lnTo>
                        <a:lnTo>
                          <a:pt x="140" y="219"/>
                        </a:lnTo>
                        <a:lnTo>
                          <a:pt x="140" y="200"/>
                        </a:lnTo>
                        <a:lnTo>
                          <a:pt x="140" y="180"/>
                        </a:lnTo>
                        <a:lnTo>
                          <a:pt x="120" y="160"/>
                        </a:lnTo>
                        <a:lnTo>
                          <a:pt x="100" y="140"/>
                        </a:lnTo>
                        <a:lnTo>
                          <a:pt x="80" y="100"/>
                        </a:lnTo>
                        <a:lnTo>
                          <a:pt x="60" y="80"/>
                        </a:lnTo>
                        <a:lnTo>
                          <a:pt x="80" y="100"/>
                        </a:lnTo>
                        <a:lnTo>
                          <a:pt x="80" y="120"/>
                        </a:lnTo>
                        <a:lnTo>
                          <a:pt x="100" y="140"/>
                        </a:lnTo>
                        <a:lnTo>
                          <a:pt x="80" y="100"/>
                        </a:lnTo>
                        <a:lnTo>
                          <a:pt x="80" y="60"/>
                        </a:lnTo>
                        <a:lnTo>
                          <a:pt x="60" y="40"/>
                        </a:lnTo>
                        <a:lnTo>
                          <a:pt x="4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884" name="Freeform 404"/>
                  <p:cNvSpPr>
                    <a:spLocks/>
                  </p:cNvSpPr>
                  <p:nvPr/>
                </p:nvSpPr>
                <p:spPr bwMode="auto">
                  <a:xfrm>
                    <a:off x="9763" y="6438"/>
                    <a:ext cx="539" cy="678"/>
                  </a:xfrm>
                  <a:custGeom>
                    <a:avLst/>
                    <a:gdLst/>
                    <a:ahLst/>
                    <a:cxnLst>
                      <a:cxn ang="0">
                        <a:pos x="100" y="40"/>
                      </a:cxn>
                      <a:cxn ang="0">
                        <a:pos x="60" y="60"/>
                      </a:cxn>
                      <a:cxn ang="0">
                        <a:pos x="60" y="100"/>
                      </a:cxn>
                      <a:cxn ang="0">
                        <a:pos x="40" y="160"/>
                      </a:cxn>
                      <a:cxn ang="0">
                        <a:pos x="40" y="220"/>
                      </a:cxn>
                      <a:cxn ang="0">
                        <a:pos x="60" y="160"/>
                      </a:cxn>
                      <a:cxn ang="0">
                        <a:pos x="60" y="160"/>
                      </a:cxn>
                      <a:cxn ang="0">
                        <a:pos x="80" y="220"/>
                      </a:cxn>
                      <a:cxn ang="0">
                        <a:pos x="80" y="279"/>
                      </a:cxn>
                      <a:cxn ang="0">
                        <a:pos x="80" y="279"/>
                      </a:cxn>
                      <a:cxn ang="0">
                        <a:pos x="80" y="239"/>
                      </a:cxn>
                      <a:cxn ang="0">
                        <a:pos x="120" y="319"/>
                      </a:cxn>
                      <a:cxn ang="0">
                        <a:pos x="140" y="359"/>
                      </a:cxn>
                      <a:cxn ang="0">
                        <a:pos x="220" y="379"/>
                      </a:cxn>
                      <a:cxn ang="0">
                        <a:pos x="200" y="399"/>
                      </a:cxn>
                      <a:cxn ang="0">
                        <a:pos x="180" y="399"/>
                      </a:cxn>
                      <a:cxn ang="0">
                        <a:pos x="240" y="379"/>
                      </a:cxn>
                      <a:cxn ang="0">
                        <a:pos x="220" y="419"/>
                      </a:cxn>
                      <a:cxn ang="0">
                        <a:pos x="220" y="439"/>
                      </a:cxn>
                      <a:cxn ang="0">
                        <a:pos x="180" y="479"/>
                      </a:cxn>
                      <a:cxn ang="0">
                        <a:pos x="240" y="459"/>
                      </a:cxn>
                      <a:cxn ang="0">
                        <a:pos x="240" y="499"/>
                      </a:cxn>
                      <a:cxn ang="0">
                        <a:pos x="240" y="499"/>
                      </a:cxn>
                      <a:cxn ang="0">
                        <a:pos x="280" y="479"/>
                      </a:cxn>
                      <a:cxn ang="0">
                        <a:pos x="240" y="519"/>
                      </a:cxn>
                      <a:cxn ang="0">
                        <a:pos x="300" y="499"/>
                      </a:cxn>
                      <a:cxn ang="0">
                        <a:pos x="379" y="519"/>
                      </a:cxn>
                      <a:cxn ang="0">
                        <a:pos x="479" y="559"/>
                      </a:cxn>
                      <a:cxn ang="0">
                        <a:pos x="519" y="619"/>
                      </a:cxn>
                      <a:cxn ang="0">
                        <a:pos x="339" y="678"/>
                      </a:cxn>
                      <a:cxn ang="0">
                        <a:pos x="379" y="659"/>
                      </a:cxn>
                      <a:cxn ang="0">
                        <a:pos x="359" y="659"/>
                      </a:cxn>
                      <a:cxn ang="0">
                        <a:pos x="280" y="659"/>
                      </a:cxn>
                      <a:cxn ang="0">
                        <a:pos x="439" y="619"/>
                      </a:cxn>
                      <a:cxn ang="0">
                        <a:pos x="280" y="659"/>
                      </a:cxn>
                      <a:cxn ang="0">
                        <a:pos x="399" y="619"/>
                      </a:cxn>
                      <a:cxn ang="0">
                        <a:pos x="260" y="659"/>
                      </a:cxn>
                      <a:cxn ang="0">
                        <a:pos x="40" y="639"/>
                      </a:cxn>
                      <a:cxn ang="0">
                        <a:pos x="0" y="619"/>
                      </a:cxn>
                      <a:cxn ang="0">
                        <a:pos x="0" y="579"/>
                      </a:cxn>
                      <a:cxn ang="0">
                        <a:pos x="20" y="499"/>
                      </a:cxn>
                      <a:cxn ang="0">
                        <a:pos x="40" y="459"/>
                      </a:cxn>
                      <a:cxn ang="0">
                        <a:pos x="60" y="459"/>
                      </a:cxn>
                      <a:cxn ang="0">
                        <a:pos x="60" y="459"/>
                      </a:cxn>
                      <a:cxn ang="0">
                        <a:pos x="60" y="419"/>
                      </a:cxn>
                      <a:cxn ang="0">
                        <a:pos x="140" y="399"/>
                      </a:cxn>
                      <a:cxn ang="0">
                        <a:pos x="60" y="419"/>
                      </a:cxn>
                      <a:cxn ang="0">
                        <a:pos x="80" y="379"/>
                      </a:cxn>
                      <a:cxn ang="0">
                        <a:pos x="80" y="359"/>
                      </a:cxn>
                      <a:cxn ang="0">
                        <a:pos x="40" y="379"/>
                      </a:cxn>
                      <a:cxn ang="0">
                        <a:pos x="20" y="279"/>
                      </a:cxn>
                      <a:cxn ang="0">
                        <a:pos x="0" y="220"/>
                      </a:cxn>
                      <a:cxn ang="0">
                        <a:pos x="0" y="200"/>
                      </a:cxn>
                      <a:cxn ang="0">
                        <a:pos x="0" y="239"/>
                      </a:cxn>
                      <a:cxn ang="0">
                        <a:pos x="0" y="180"/>
                      </a:cxn>
                      <a:cxn ang="0">
                        <a:pos x="0" y="140"/>
                      </a:cxn>
                      <a:cxn ang="0">
                        <a:pos x="20" y="80"/>
                      </a:cxn>
                      <a:cxn ang="0">
                        <a:pos x="0" y="120"/>
                      </a:cxn>
                      <a:cxn ang="0">
                        <a:pos x="0" y="140"/>
                      </a:cxn>
                      <a:cxn ang="0">
                        <a:pos x="20" y="80"/>
                      </a:cxn>
                      <a:cxn ang="0">
                        <a:pos x="40" y="20"/>
                      </a:cxn>
                      <a:cxn ang="0">
                        <a:pos x="80" y="20"/>
                      </a:cxn>
                    </a:cxnLst>
                    <a:rect l="0" t="0" r="r" b="b"/>
                    <a:pathLst>
                      <a:path w="539" h="678">
                        <a:moveTo>
                          <a:pt x="100" y="20"/>
                        </a:moveTo>
                        <a:lnTo>
                          <a:pt x="100" y="40"/>
                        </a:lnTo>
                        <a:lnTo>
                          <a:pt x="80" y="40"/>
                        </a:lnTo>
                        <a:lnTo>
                          <a:pt x="60" y="60"/>
                        </a:lnTo>
                        <a:lnTo>
                          <a:pt x="60" y="80"/>
                        </a:lnTo>
                        <a:lnTo>
                          <a:pt x="60" y="100"/>
                        </a:lnTo>
                        <a:lnTo>
                          <a:pt x="60" y="120"/>
                        </a:lnTo>
                        <a:lnTo>
                          <a:pt x="40" y="160"/>
                        </a:lnTo>
                        <a:lnTo>
                          <a:pt x="40" y="180"/>
                        </a:lnTo>
                        <a:lnTo>
                          <a:pt x="40" y="220"/>
                        </a:lnTo>
                        <a:lnTo>
                          <a:pt x="40" y="180"/>
                        </a:lnTo>
                        <a:lnTo>
                          <a:pt x="60" y="160"/>
                        </a:lnTo>
                        <a:lnTo>
                          <a:pt x="60" y="140"/>
                        </a:lnTo>
                        <a:lnTo>
                          <a:pt x="60" y="160"/>
                        </a:lnTo>
                        <a:lnTo>
                          <a:pt x="80" y="200"/>
                        </a:lnTo>
                        <a:lnTo>
                          <a:pt x="80" y="220"/>
                        </a:lnTo>
                        <a:lnTo>
                          <a:pt x="80" y="239"/>
                        </a:lnTo>
                        <a:lnTo>
                          <a:pt x="80" y="279"/>
                        </a:lnTo>
                        <a:lnTo>
                          <a:pt x="80" y="319"/>
                        </a:lnTo>
                        <a:lnTo>
                          <a:pt x="80" y="279"/>
                        </a:lnTo>
                        <a:lnTo>
                          <a:pt x="80" y="259"/>
                        </a:lnTo>
                        <a:lnTo>
                          <a:pt x="80" y="239"/>
                        </a:lnTo>
                        <a:lnTo>
                          <a:pt x="100" y="279"/>
                        </a:lnTo>
                        <a:lnTo>
                          <a:pt x="120" y="319"/>
                        </a:lnTo>
                        <a:lnTo>
                          <a:pt x="140" y="339"/>
                        </a:lnTo>
                        <a:lnTo>
                          <a:pt x="140" y="359"/>
                        </a:lnTo>
                        <a:lnTo>
                          <a:pt x="200" y="359"/>
                        </a:lnTo>
                        <a:lnTo>
                          <a:pt x="220" y="379"/>
                        </a:lnTo>
                        <a:lnTo>
                          <a:pt x="200" y="379"/>
                        </a:lnTo>
                        <a:lnTo>
                          <a:pt x="200" y="399"/>
                        </a:lnTo>
                        <a:lnTo>
                          <a:pt x="140" y="419"/>
                        </a:lnTo>
                        <a:lnTo>
                          <a:pt x="180" y="399"/>
                        </a:lnTo>
                        <a:lnTo>
                          <a:pt x="220" y="379"/>
                        </a:lnTo>
                        <a:lnTo>
                          <a:pt x="240" y="379"/>
                        </a:lnTo>
                        <a:lnTo>
                          <a:pt x="240" y="399"/>
                        </a:lnTo>
                        <a:lnTo>
                          <a:pt x="220" y="419"/>
                        </a:lnTo>
                        <a:lnTo>
                          <a:pt x="200" y="439"/>
                        </a:lnTo>
                        <a:lnTo>
                          <a:pt x="220" y="439"/>
                        </a:lnTo>
                        <a:lnTo>
                          <a:pt x="220" y="459"/>
                        </a:lnTo>
                        <a:lnTo>
                          <a:pt x="180" y="479"/>
                        </a:lnTo>
                        <a:lnTo>
                          <a:pt x="220" y="479"/>
                        </a:lnTo>
                        <a:lnTo>
                          <a:pt x="240" y="459"/>
                        </a:lnTo>
                        <a:lnTo>
                          <a:pt x="240" y="479"/>
                        </a:lnTo>
                        <a:lnTo>
                          <a:pt x="240" y="499"/>
                        </a:lnTo>
                        <a:lnTo>
                          <a:pt x="200" y="499"/>
                        </a:lnTo>
                        <a:lnTo>
                          <a:pt x="240" y="499"/>
                        </a:lnTo>
                        <a:lnTo>
                          <a:pt x="260" y="479"/>
                        </a:lnTo>
                        <a:lnTo>
                          <a:pt x="280" y="479"/>
                        </a:lnTo>
                        <a:lnTo>
                          <a:pt x="280" y="499"/>
                        </a:lnTo>
                        <a:lnTo>
                          <a:pt x="240" y="519"/>
                        </a:lnTo>
                        <a:lnTo>
                          <a:pt x="280" y="499"/>
                        </a:lnTo>
                        <a:lnTo>
                          <a:pt x="300" y="499"/>
                        </a:lnTo>
                        <a:lnTo>
                          <a:pt x="320" y="499"/>
                        </a:lnTo>
                        <a:lnTo>
                          <a:pt x="379" y="519"/>
                        </a:lnTo>
                        <a:lnTo>
                          <a:pt x="439" y="539"/>
                        </a:lnTo>
                        <a:lnTo>
                          <a:pt x="479" y="559"/>
                        </a:lnTo>
                        <a:lnTo>
                          <a:pt x="499" y="579"/>
                        </a:lnTo>
                        <a:lnTo>
                          <a:pt x="519" y="619"/>
                        </a:lnTo>
                        <a:lnTo>
                          <a:pt x="539" y="678"/>
                        </a:lnTo>
                        <a:lnTo>
                          <a:pt x="339" y="678"/>
                        </a:lnTo>
                        <a:lnTo>
                          <a:pt x="320" y="678"/>
                        </a:lnTo>
                        <a:lnTo>
                          <a:pt x="379" y="659"/>
                        </a:lnTo>
                        <a:lnTo>
                          <a:pt x="459" y="639"/>
                        </a:lnTo>
                        <a:lnTo>
                          <a:pt x="359" y="659"/>
                        </a:lnTo>
                        <a:lnTo>
                          <a:pt x="320" y="678"/>
                        </a:lnTo>
                        <a:lnTo>
                          <a:pt x="280" y="659"/>
                        </a:lnTo>
                        <a:lnTo>
                          <a:pt x="339" y="659"/>
                        </a:lnTo>
                        <a:lnTo>
                          <a:pt x="439" y="619"/>
                        </a:lnTo>
                        <a:lnTo>
                          <a:pt x="320" y="659"/>
                        </a:lnTo>
                        <a:lnTo>
                          <a:pt x="280" y="659"/>
                        </a:lnTo>
                        <a:lnTo>
                          <a:pt x="320" y="639"/>
                        </a:lnTo>
                        <a:lnTo>
                          <a:pt x="399" y="619"/>
                        </a:lnTo>
                        <a:lnTo>
                          <a:pt x="300" y="639"/>
                        </a:lnTo>
                        <a:lnTo>
                          <a:pt x="260" y="659"/>
                        </a:lnTo>
                        <a:lnTo>
                          <a:pt x="80" y="659"/>
                        </a:lnTo>
                        <a:lnTo>
                          <a:pt x="40" y="639"/>
                        </a:lnTo>
                        <a:lnTo>
                          <a:pt x="20" y="639"/>
                        </a:lnTo>
                        <a:lnTo>
                          <a:pt x="0" y="619"/>
                        </a:lnTo>
                        <a:lnTo>
                          <a:pt x="0" y="599"/>
                        </a:lnTo>
                        <a:lnTo>
                          <a:pt x="0" y="579"/>
                        </a:lnTo>
                        <a:lnTo>
                          <a:pt x="0" y="539"/>
                        </a:lnTo>
                        <a:lnTo>
                          <a:pt x="20" y="499"/>
                        </a:lnTo>
                        <a:lnTo>
                          <a:pt x="20" y="479"/>
                        </a:lnTo>
                        <a:lnTo>
                          <a:pt x="40" y="459"/>
                        </a:lnTo>
                        <a:lnTo>
                          <a:pt x="40" y="439"/>
                        </a:lnTo>
                        <a:lnTo>
                          <a:pt x="60" y="459"/>
                        </a:lnTo>
                        <a:lnTo>
                          <a:pt x="100" y="499"/>
                        </a:lnTo>
                        <a:lnTo>
                          <a:pt x="60" y="459"/>
                        </a:lnTo>
                        <a:lnTo>
                          <a:pt x="60" y="439"/>
                        </a:lnTo>
                        <a:lnTo>
                          <a:pt x="60" y="419"/>
                        </a:lnTo>
                        <a:lnTo>
                          <a:pt x="100" y="419"/>
                        </a:lnTo>
                        <a:lnTo>
                          <a:pt x="140" y="399"/>
                        </a:lnTo>
                        <a:lnTo>
                          <a:pt x="100" y="419"/>
                        </a:lnTo>
                        <a:lnTo>
                          <a:pt x="60" y="419"/>
                        </a:lnTo>
                        <a:lnTo>
                          <a:pt x="60" y="399"/>
                        </a:lnTo>
                        <a:lnTo>
                          <a:pt x="80" y="379"/>
                        </a:lnTo>
                        <a:lnTo>
                          <a:pt x="100" y="339"/>
                        </a:lnTo>
                        <a:lnTo>
                          <a:pt x="80" y="359"/>
                        </a:lnTo>
                        <a:lnTo>
                          <a:pt x="60" y="379"/>
                        </a:lnTo>
                        <a:lnTo>
                          <a:pt x="40" y="379"/>
                        </a:lnTo>
                        <a:lnTo>
                          <a:pt x="20" y="339"/>
                        </a:lnTo>
                        <a:lnTo>
                          <a:pt x="20" y="279"/>
                        </a:lnTo>
                        <a:lnTo>
                          <a:pt x="0" y="239"/>
                        </a:lnTo>
                        <a:lnTo>
                          <a:pt x="0" y="220"/>
                        </a:lnTo>
                        <a:lnTo>
                          <a:pt x="0" y="180"/>
                        </a:lnTo>
                        <a:lnTo>
                          <a:pt x="0" y="200"/>
                        </a:lnTo>
                        <a:lnTo>
                          <a:pt x="0" y="220"/>
                        </a:lnTo>
                        <a:lnTo>
                          <a:pt x="0" y="239"/>
                        </a:lnTo>
                        <a:lnTo>
                          <a:pt x="0" y="200"/>
                        </a:lnTo>
                        <a:lnTo>
                          <a:pt x="0" y="180"/>
                        </a:lnTo>
                        <a:lnTo>
                          <a:pt x="0" y="160"/>
                        </a:lnTo>
                        <a:lnTo>
                          <a:pt x="0" y="140"/>
                        </a:lnTo>
                        <a:lnTo>
                          <a:pt x="20" y="120"/>
                        </a:lnTo>
                        <a:lnTo>
                          <a:pt x="20" y="80"/>
                        </a:lnTo>
                        <a:lnTo>
                          <a:pt x="0" y="100"/>
                        </a:lnTo>
                        <a:lnTo>
                          <a:pt x="0" y="120"/>
                        </a:lnTo>
                        <a:lnTo>
                          <a:pt x="0" y="160"/>
                        </a:lnTo>
                        <a:lnTo>
                          <a:pt x="0" y="140"/>
                        </a:lnTo>
                        <a:lnTo>
                          <a:pt x="0" y="100"/>
                        </a:lnTo>
                        <a:lnTo>
                          <a:pt x="20" y="80"/>
                        </a:lnTo>
                        <a:lnTo>
                          <a:pt x="20" y="40"/>
                        </a:lnTo>
                        <a:lnTo>
                          <a:pt x="40" y="20"/>
                        </a:lnTo>
                        <a:lnTo>
                          <a:pt x="60" y="0"/>
                        </a:lnTo>
                        <a:lnTo>
                          <a:pt x="80" y="20"/>
                        </a:lnTo>
                        <a:lnTo>
                          <a:pt x="100" y="20"/>
                        </a:lnTo>
                        <a:close/>
                      </a:path>
                    </a:pathLst>
                  </a:custGeom>
                  <a:solidFill>
                    <a:srgbClr val="0000DD"/>
                  </a:solidFill>
                  <a:ln w="9525">
                    <a:noFill/>
                    <a:round/>
                    <a:headEnd/>
                    <a:tailEnd/>
                  </a:ln>
                </p:spPr>
                <p:txBody>
                  <a:bodyPr>
                    <a:prstTxWarp prst="textNoShape">
                      <a:avLst/>
                    </a:prstTxWarp>
                  </a:bodyPr>
                  <a:lstStyle/>
                  <a:p>
                    <a:endParaRPr lang="en-US"/>
                  </a:p>
                </p:txBody>
              </p:sp>
              <p:sp>
                <p:nvSpPr>
                  <p:cNvPr id="660885" name="Freeform 405"/>
                  <p:cNvSpPr>
                    <a:spLocks/>
                  </p:cNvSpPr>
                  <p:nvPr/>
                </p:nvSpPr>
                <p:spPr bwMode="auto">
                  <a:xfrm>
                    <a:off x="9783" y="6817"/>
                    <a:ext cx="40" cy="60"/>
                  </a:xfrm>
                  <a:custGeom>
                    <a:avLst/>
                    <a:gdLst/>
                    <a:ahLst/>
                    <a:cxnLst>
                      <a:cxn ang="0">
                        <a:pos x="20" y="0"/>
                      </a:cxn>
                      <a:cxn ang="0">
                        <a:pos x="40" y="20"/>
                      </a:cxn>
                      <a:cxn ang="0">
                        <a:pos x="40" y="40"/>
                      </a:cxn>
                      <a:cxn ang="0">
                        <a:pos x="40" y="60"/>
                      </a:cxn>
                      <a:cxn ang="0">
                        <a:pos x="20" y="60"/>
                      </a:cxn>
                      <a:cxn ang="0">
                        <a:pos x="0" y="60"/>
                      </a:cxn>
                      <a:cxn ang="0">
                        <a:pos x="0" y="20"/>
                      </a:cxn>
                      <a:cxn ang="0">
                        <a:pos x="20" y="0"/>
                      </a:cxn>
                    </a:cxnLst>
                    <a:rect l="0" t="0" r="r" b="b"/>
                    <a:pathLst>
                      <a:path w="40" h="60">
                        <a:moveTo>
                          <a:pt x="20" y="0"/>
                        </a:moveTo>
                        <a:lnTo>
                          <a:pt x="40" y="20"/>
                        </a:lnTo>
                        <a:lnTo>
                          <a:pt x="40" y="40"/>
                        </a:lnTo>
                        <a:lnTo>
                          <a:pt x="40" y="60"/>
                        </a:lnTo>
                        <a:lnTo>
                          <a:pt x="20" y="6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0886" name="Freeform 406"/>
                  <p:cNvSpPr>
                    <a:spLocks/>
                  </p:cNvSpPr>
                  <p:nvPr/>
                </p:nvSpPr>
                <p:spPr bwMode="auto">
                  <a:xfrm>
                    <a:off x="9823" y="7017"/>
                    <a:ext cx="260" cy="20"/>
                  </a:xfrm>
                  <a:custGeom>
                    <a:avLst/>
                    <a:gdLst/>
                    <a:ahLst/>
                    <a:cxnLst>
                      <a:cxn ang="0">
                        <a:pos x="260" y="0"/>
                      </a:cxn>
                      <a:cxn ang="0">
                        <a:pos x="200" y="20"/>
                      </a:cxn>
                      <a:cxn ang="0">
                        <a:pos x="140" y="20"/>
                      </a:cxn>
                      <a:cxn ang="0">
                        <a:pos x="80" y="20"/>
                      </a:cxn>
                      <a:cxn ang="0">
                        <a:pos x="40" y="20"/>
                      </a:cxn>
                      <a:cxn ang="0">
                        <a:pos x="0" y="20"/>
                      </a:cxn>
                      <a:cxn ang="0">
                        <a:pos x="40" y="20"/>
                      </a:cxn>
                      <a:cxn ang="0">
                        <a:pos x="100" y="20"/>
                      </a:cxn>
                      <a:cxn ang="0">
                        <a:pos x="180" y="20"/>
                      </a:cxn>
                      <a:cxn ang="0">
                        <a:pos x="220" y="20"/>
                      </a:cxn>
                      <a:cxn ang="0">
                        <a:pos x="260" y="0"/>
                      </a:cxn>
                    </a:cxnLst>
                    <a:rect l="0" t="0" r="r" b="b"/>
                    <a:pathLst>
                      <a:path w="260" h="20">
                        <a:moveTo>
                          <a:pt x="260" y="0"/>
                        </a:moveTo>
                        <a:lnTo>
                          <a:pt x="200" y="20"/>
                        </a:lnTo>
                        <a:lnTo>
                          <a:pt x="140" y="20"/>
                        </a:lnTo>
                        <a:lnTo>
                          <a:pt x="80" y="20"/>
                        </a:lnTo>
                        <a:lnTo>
                          <a:pt x="40" y="20"/>
                        </a:lnTo>
                        <a:lnTo>
                          <a:pt x="0" y="20"/>
                        </a:lnTo>
                        <a:lnTo>
                          <a:pt x="40" y="20"/>
                        </a:lnTo>
                        <a:lnTo>
                          <a:pt x="100" y="20"/>
                        </a:lnTo>
                        <a:lnTo>
                          <a:pt x="180" y="20"/>
                        </a:lnTo>
                        <a:lnTo>
                          <a:pt x="220" y="20"/>
                        </a:lnTo>
                        <a:lnTo>
                          <a:pt x="260" y="0"/>
                        </a:lnTo>
                        <a:close/>
                      </a:path>
                    </a:pathLst>
                  </a:custGeom>
                  <a:solidFill>
                    <a:srgbClr val="000066"/>
                  </a:solidFill>
                  <a:ln w="9525">
                    <a:noFill/>
                    <a:round/>
                    <a:headEnd/>
                    <a:tailEnd/>
                  </a:ln>
                </p:spPr>
                <p:txBody>
                  <a:bodyPr>
                    <a:prstTxWarp prst="textNoShape">
                      <a:avLst/>
                    </a:prstTxWarp>
                  </a:bodyPr>
                  <a:lstStyle/>
                  <a:p>
                    <a:endParaRPr lang="en-US"/>
                  </a:p>
                </p:txBody>
              </p:sp>
            </p:grpSp>
            <p:sp>
              <p:nvSpPr>
                <p:cNvPr id="660887" name="Freeform 407"/>
                <p:cNvSpPr>
                  <a:spLocks/>
                </p:cNvSpPr>
                <p:nvPr/>
              </p:nvSpPr>
              <p:spPr bwMode="auto">
                <a:xfrm>
                  <a:off x="9783" y="6199"/>
                  <a:ext cx="220" cy="319"/>
                </a:xfrm>
                <a:custGeom>
                  <a:avLst/>
                  <a:gdLst/>
                  <a:ahLst/>
                  <a:cxnLst>
                    <a:cxn ang="0">
                      <a:pos x="120" y="119"/>
                    </a:cxn>
                    <a:cxn ang="0">
                      <a:pos x="120" y="99"/>
                    </a:cxn>
                    <a:cxn ang="0">
                      <a:pos x="100" y="99"/>
                    </a:cxn>
                    <a:cxn ang="0">
                      <a:pos x="100" y="119"/>
                    </a:cxn>
                    <a:cxn ang="0">
                      <a:pos x="80" y="119"/>
                    </a:cxn>
                    <a:cxn ang="0">
                      <a:pos x="100" y="139"/>
                    </a:cxn>
                    <a:cxn ang="0">
                      <a:pos x="100" y="159"/>
                    </a:cxn>
                    <a:cxn ang="0">
                      <a:pos x="100" y="179"/>
                    </a:cxn>
                    <a:cxn ang="0">
                      <a:pos x="120" y="199"/>
                    </a:cxn>
                    <a:cxn ang="0">
                      <a:pos x="120" y="219"/>
                    </a:cxn>
                    <a:cxn ang="0">
                      <a:pos x="140" y="239"/>
                    </a:cxn>
                    <a:cxn ang="0">
                      <a:pos x="140" y="279"/>
                    </a:cxn>
                    <a:cxn ang="0">
                      <a:pos x="160" y="299"/>
                    </a:cxn>
                    <a:cxn ang="0">
                      <a:pos x="160" y="319"/>
                    </a:cxn>
                    <a:cxn ang="0">
                      <a:pos x="120" y="279"/>
                    </a:cxn>
                    <a:cxn ang="0">
                      <a:pos x="100" y="259"/>
                    </a:cxn>
                    <a:cxn ang="0">
                      <a:pos x="80" y="259"/>
                    </a:cxn>
                    <a:cxn ang="0">
                      <a:pos x="60" y="259"/>
                    </a:cxn>
                    <a:cxn ang="0">
                      <a:pos x="40" y="259"/>
                    </a:cxn>
                    <a:cxn ang="0">
                      <a:pos x="20" y="259"/>
                    </a:cxn>
                    <a:cxn ang="0">
                      <a:pos x="0" y="279"/>
                    </a:cxn>
                    <a:cxn ang="0">
                      <a:pos x="0" y="259"/>
                    </a:cxn>
                    <a:cxn ang="0">
                      <a:pos x="0" y="239"/>
                    </a:cxn>
                    <a:cxn ang="0">
                      <a:pos x="20" y="219"/>
                    </a:cxn>
                    <a:cxn ang="0">
                      <a:pos x="20" y="199"/>
                    </a:cxn>
                    <a:cxn ang="0">
                      <a:pos x="20" y="179"/>
                    </a:cxn>
                    <a:cxn ang="0">
                      <a:pos x="20" y="159"/>
                    </a:cxn>
                    <a:cxn ang="0">
                      <a:pos x="20" y="139"/>
                    </a:cxn>
                    <a:cxn ang="0">
                      <a:pos x="0" y="119"/>
                    </a:cxn>
                    <a:cxn ang="0">
                      <a:pos x="0" y="99"/>
                    </a:cxn>
                    <a:cxn ang="0">
                      <a:pos x="0" y="79"/>
                    </a:cxn>
                    <a:cxn ang="0">
                      <a:pos x="0" y="59"/>
                    </a:cxn>
                    <a:cxn ang="0">
                      <a:pos x="20" y="40"/>
                    </a:cxn>
                    <a:cxn ang="0">
                      <a:pos x="20" y="20"/>
                    </a:cxn>
                    <a:cxn ang="0">
                      <a:pos x="40" y="20"/>
                    </a:cxn>
                    <a:cxn ang="0">
                      <a:pos x="40" y="0"/>
                    </a:cxn>
                    <a:cxn ang="0">
                      <a:pos x="60" y="0"/>
                    </a:cxn>
                    <a:cxn ang="0">
                      <a:pos x="100" y="0"/>
                    </a:cxn>
                    <a:cxn ang="0">
                      <a:pos x="140" y="0"/>
                    </a:cxn>
                    <a:cxn ang="0">
                      <a:pos x="160" y="0"/>
                    </a:cxn>
                    <a:cxn ang="0">
                      <a:pos x="180" y="0"/>
                    </a:cxn>
                    <a:cxn ang="0">
                      <a:pos x="200" y="0"/>
                    </a:cxn>
                    <a:cxn ang="0">
                      <a:pos x="200" y="20"/>
                    </a:cxn>
                    <a:cxn ang="0">
                      <a:pos x="220" y="40"/>
                    </a:cxn>
                    <a:cxn ang="0">
                      <a:pos x="220" y="59"/>
                    </a:cxn>
                    <a:cxn ang="0">
                      <a:pos x="220" y="79"/>
                    </a:cxn>
                    <a:cxn ang="0">
                      <a:pos x="200" y="59"/>
                    </a:cxn>
                    <a:cxn ang="0">
                      <a:pos x="180" y="59"/>
                    </a:cxn>
                    <a:cxn ang="0">
                      <a:pos x="160" y="59"/>
                    </a:cxn>
                    <a:cxn ang="0">
                      <a:pos x="160" y="79"/>
                    </a:cxn>
                    <a:cxn ang="0">
                      <a:pos x="140" y="79"/>
                    </a:cxn>
                    <a:cxn ang="0">
                      <a:pos x="140" y="99"/>
                    </a:cxn>
                    <a:cxn ang="0">
                      <a:pos x="120" y="99"/>
                    </a:cxn>
                    <a:cxn ang="0">
                      <a:pos x="120" y="119"/>
                    </a:cxn>
                  </a:cxnLst>
                  <a:rect l="0" t="0" r="r" b="b"/>
                  <a:pathLst>
                    <a:path w="220" h="319">
                      <a:moveTo>
                        <a:pt x="120" y="119"/>
                      </a:moveTo>
                      <a:lnTo>
                        <a:pt x="120" y="99"/>
                      </a:lnTo>
                      <a:lnTo>
                        <a:pt x="100" y="99"/>
                      </a:lnTo>
                      <a:lnTo>
                        <a:pt x="100" y="119"/>
                      </a:lnTo>
                      <a:lnTo>
                        <a:pt x="80" y="119"/>
                      </a:lnTo>
                      <a:lnTo>
                        <a:pt x="100" y="139"/>
                      </a:lnTo>
                      <a:lnTo>
                        <a:pt x="100" y="159"/>
                      </a:lnTo>
                      <a:lnTo>
                        <a:pt x="100" y="179"/>
                      </a:lnTo>
                      <a:lnTo>
                        <a:pt x="120" y="199"/>
                      </a:lnTo>
                      <a:lnTo>
                        <a:pt x="120" y="219"/>
                      </a:lnTo>
                      <a:lnTo>
                        <a:pt x="140" y="239"/>
                      </a:lnTo>
                      <a:lnTo>
                        <a:pt x="140" y="279"/>
                      </a:lnTo>
                      <a:lnTo>
                        <a:pt x="160" y="299"/>
                      </a:lnTo>
                      <a:lnTo>
                        <a:pt x="160" y="319"/>
                      </a:lnTo>
                      <a:lnTo>
                        <a:pt x="120" y="279"/>
                      </a:lnTo>
                      <a:lnTo>
                        <a:pt x="100" y="259"/>
                      </a:lnTo>
                      <a:lnTo>
                        <a:pt x="80" y="259"/>
                      </a:lnTo>
                      <a:lnTo>
                        <a:pt x="60" y="259"/>
                      </a:lnTo>
                      <a:lnTo>
                        <a:pt x="40" y="259"/>
                      </a:lnTo>
                      <a:lnTo>
                        <a:pt x="20" y="259"/>
                      </a:lnTo>
                      <a:lnTo>
                        <a:pt x="0" y="279"/>
                      </a:lnTo>
                      <a:lnTo>
                        <a:pt x="0" y="259"/>
                      </a:lnTo>
                      <a:lnTo>
                        <a:pt x="0" y="239"/>
                      </a:lnTo>
                      <a:lnTo>
                        <a:pt x="20" y="219"/>
                      </a:lnTo>
                      <a:lnTo>
                        <a:pt x="20" y="199"/>
                      </a:lnTo>
                      <a:lnTo>
                        <a:pt x="20" y="179"/>
                      </a:lnTo>
                      <a:lnTo>
                        <a:pt x="20" y="159"/>
                      </a:lnTo>
                      <a:lnTo>
                        <a:pt x="20" y="139"/>
                      </a:lnTo>
                      <a:lnTo>
                        <a:pt x="0" y="119"/>
                      </a:lnTo>
                      <a:lnTo>
                        <a:pt x="0" y="99"/>
                      </a:lnTo>
                      <a:lnTo>
                        <a:pt x="0" y="79"/>
                      </a:lnTo>
                      <a:lnTo>
                        <a:pt x="0" y="59"/>
                      </a:lnTo>
                      <a:lnTo>
                        <a:pt x="20" y="40"/>
                      </a:lnTo>
                      <a:lnTo>
                        <a:pt x="20" y="20"/>
                      </a:lnTo>
                      <a:lnTo>
                        <a:pt x="40" y="20"/>
                      </a:lnTo>
                      <a:lnTo>
                        <a:pt x="40" y="0"/>
                      </a:lnTo>
                      <a:lnTo>
                        <a:pt x="60" y="0"/>
                      </a:lnTo>
                      <a:lnTo>
                        <a:pt x="100" y="0"/>
                      </a:lnTo>
                      <a:lnTo>
                        <a:pt x="140" y="0"/>
                      </a:lnTo>
                      <a:lnTo>
                        <a:pt x="160" y="0"/>
                      </a:lnTo>
                      <a:lnTo>
                        <a:pt x="180" y="0"/>
                      </a:lnTo>
                      <a:lnTo>
                        <a:pt x="200" y="0"/>
                      </a:lnTo>
                      <a:lnTo>
                        <a:pt x="200" y="20"/>
                      </a:lnTo>
                      <a:lnTo>
                        <a:pt x="220" y="40"/>
                      </a:lnTo>
                      <a:lnTo>
                        <a:pt x="220" y="59"/>
                      </a:lnTo>
                      <a:lnTo>
                        <a:pt x="220" y="79"/>
                      </a:lnTo>
                      <a:lnTo>
                        <a:pt x="200" y="59"/>
                      </a:lnTo>
                      <a:lnTo>
                        <a:pt x="180" y="59"/>
                      </a:lnTo>
                      <a:lnTo>
                        <a:pt x="160" y="59"/>
                      </a:lnTo>
                      <a:lnTo>
                        <a:pt x="160" y="79"/>
                      </a:lnTo>
                      <a:lnTo>
                        <a:pt x="140" y="79"/>
                      </a:lnTo>
                      <a:lnTo>
                        <a:pt x="140" y="99"/>
                      </a:lnTo>
                      <a:lnTo>
                        <a:pt x="120" y="99"/>
                      </a:lnTo>
                      <a:lnTo>
                        <a:pt x="120" y="119"/>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660888" name="Group 408"/>
              <p:cNvGrpSpPr>
                <a:grpSpLocks/>
              </p:cNvGrpSpPr>
              <p:nvPr/>
            </p:nvGrpSpPr>
            <p:grpSpPr bwMode="auto">
              <a:xfrm>
                <a:off x="9683" y="6677"/>
                <a:ext cx="200" cy="360"/>
                <a:chOff x="9683" y="6677"/>
                <a:chExt cx="200" cy="360"/>
              </a:xfrm>
            </p:grpSpPr>
            <p:grpSp>
              <p:nvGrpSpPr>
                <p:cNvPr id="660889" name="Group 409"/>
                <p:cNvGrpSpPr>
                  <a:grpSpLocks/>
                </p:cNvGrpSpPr>
                <p:nvPr/>
              </p:nvGrpSpPr>
              <p:grpSpPr bwMode="auto">
                <a:xfrm>
                  <a:off x="9683" y="6677"/>
                  <a:ext cx="200" cy="360"/>
                  <a:chOff x="9683" y="6677"/>
                  <a:chExt cx="200" cy="360"/>
                </a:xfrm>
              </p:grpSpPr>
              <p:sp>
                <p:nvSpPr>
                  <p:cNvPr id="660890" name="Freeform 410"/>
                  <p:cNvSpPr>
                    <a:spLocks/>
                  </p:cNvSpPr>
                  <p:nvPr/>
                </p:nvSpPr>
                <p:spPr bwMode="auto">
                  <a:xfrm>
                    <a:off x="9683" y="6677"/>
                    <a:ext cx="180" cy="340"/>
                  </a:xfrm>
                  <a:custGeom>
                    <a:avLst/>
                    <a:gdLst/>
                    <a:ahLst/>
                    <a:cxnLst>
                      <a:cxn ang="0">
                        <a:pos x="100" y="40"/>
                      </a:cxn>
                      <a:cxn ang="0">
                        <a:pos x="80" y="40"/>
                      </a:cxn>
                      <a:cxn ang="0">
                        <a:pos x="60" y="40"/>
                      </a:cxn>
                      <a:cxn ang="0">
                        <a:pos x="40" y="20"/>
                      </a:cxn>
                      <a:cxn ang="0">
                        <a:pos x="40" y="0"/>
                      </a:cxn>
                      <a:cxn ang="0">
                        <a:pos x="20" y="0"/>
                      </a:cxn>
                      <a:cxn ang="0">
                        <a:pos x="0" y="0"/>
                      </a:cxn>
                      <a:cxn ang="0">
                        <a:pos x="20" y="260"/>
                      </a:cxn>
                      <a:cxn ang="0">
                        <a:pos x="40" y="280"/>
                      </a:cxn>
                      <a:cxn ang="0">
                        <a:pos x="60" y="300"/>
                      </a:cxn>
                      <a:cxn ang="0">
                        <a:pos x="80" y="320"/>
                      </a:cxn>
                      <a:cxn ang="0">
                        <a:pos x="120" y="340"/>
                      </a:cxn>
                      <a:cxn ang="0">
                        <a:pos x="160" y="340"/>
                      </a:cxn>
                      <a:cxn ang="0">
                        <a:pos x="180" y="340"/>
                      </a:cxn>
                      <a:cxn ang="0">
                        <a:pos x="180" y="320"/>
                      </a:cxn>
                      <a:cxn ang="0">
                        <a:pos x="180" y="280"/>
                      </a:cxn>
                      <a:cxn ang="0">
                        <a:pos x="160" y="220"/>
                      </a:cxn>
                      <a:cxn ang="0">
                        <a:pos x="140" y="140"/>
                      </a:cxn>
                      <a:cxn ang="0">
                        <a:pos x="140" y="80"/>
                      </a:cxn>
                      <a:cxn ang="0">
                        <a:pos x="140" y="60"/>
                      </a:cxn>
                      <a:cxn ang="0">
                        <a:pos x="120" y="40"/>
                      </a:cxn>
                      <a:cxn ang="0">
                        <a:pos x="100" y="40"/>
                      </a:cxn>
                    </a:cxnLst>
                    <a:rect l="0" t="0" r="r" b="b"/>
                    <a:pathLst>
                      <a:path w="180" h="340">
                        <a:moveTo>
                          <a:pt x="100" y="40"/>
                        </a:moveTo>
                        <a:lnTo>
                          <a:pt x="80" y="40"/>
                        </a:lnTo>
                        <a:lnTo>
                          <a:pt x="60" y="40"/>
                        </a:lnTo>
                        <a:lnTo>
                          <a:pt x="40" y="20"/>
                        </a:lnTo>
                        <a:lnTo>
                          <a:pt x="40" y="0"/>
                        </a:lnTo>
                        <a:lnTo>
                          <a:pt x="20" y="0"/>
                        </a:lnTo>
                        <a:lnTo>
                          <a:pt x="0" y="0"/>
                        </a:lnTo>
                        <a:lnTo>
                          <a:pt x="20" y="260"/>
                        </a:lnTo>
                        <a:lnTo>
                          <a:pt x="40" y="280"/>
                        </a:lnTo>
                        <a:lnTo>
                          <a:pt x="60" y="300"/>
                        </a:lnTo>
                        <a:lnTo>
                          <a:pt x="80" y="320"/>
                        </a:lnTo>
                        <a:lnTo>
                          <a:pt x="120" y="340"/>
                        </a:lnTo>
                        <a:lnTo>
                          <a:pt x="160" y="340"/>
                        </a:lnTo>
                        <a:lnTo>
                          <a:pt x="180" y="340"/>
                        </a:lnTo>
                        <a:lnTo>
                          <a:pt x="180" y="320"/>
                        </a:lnTo>
                        <a:lnTo>
                          <a:pt x="180" y="280"/>
                        </a:lnTo>
                        <a:lnTo>
                          <a:pt x="160" y="220"/>
                        </a:lnTo>
                        <a:lnTo>
                          <a:pt x="140" y="140"/>
                        </a:lnTo>
                        <a:lnTo>
                          <a:pt x="140" y="80"/>
                        </a:lnTo>
                        <a:lnTo>
                          <a:pt x="140" y="60"/>
                        </a:lnTo>
                        <a:lnTo>
                          <a:pt x="120" y="40"/>
                        </a:lnTo>
                        <a:lnTo>
                          <a:pt x="100" y="4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891" name="Freeform 411"/>
                  <p:cNvSpPr>
                    <a:spLocks/>
                  </p:cNvSpPr>
                  <p:nvPr/>
                </p:nvSpPr>
                <p:spPr bwMode="auto">
                  <a:xfrm>
                    <a:off x="9703" y="6697"/>
                    <a:ext cx="180" cy="340"/>
                  </a:xfrm>
                  <a:custGeom>
                    <a:avLst/>
                    <a:gdLst/>
                    <a:ahLst/>
                    <a:cxnLst>
                      <a:cxn ang="0">
                        <a:pos x="100" y="40"/>
                      </a:cxn>
                      <a:cxn ang="0">
                        <a:pos x="100" y="40"/>
                      </a:cxn>
                      <a:cxn ang="0">
                        <a:pos x="80" y="40"/>
                      </a:cxn>
                      <a:cxn ang="0">
                        <a:pos x="80" y="40"/>
                      </a:cxn>
                      <a:cxn ang="0">
                        <a:pos x="60" y="40"/>
                      </a:cxn>
                      <a:cxn ang="0">
                        <a:pos x="60" y="40"/>
                      </a:cxn>
                      <a:cxn ang="0">
                        <a:pos x="40" y="20"/>
                      </a:cxn>
                      <a:cxn ang="0">
                        <a:pos x="40" y="20"/>
                      </a:cxn>
                      <a:cxn ang="0">
                        <a:pos x="40" y="0"/>
                      </a:cxn>
                      <a:cxn ang="0">
                        <a:pos x="40" y="0"/>
                      </a:cxn>
                      <a:cxn ang="0">
                        <a:pos x="20" y="0"/>
                      </a:cxn>
                      <a:cxn ang="0">
                        <a:pos x="20" y="0"/>
                      </a:cxn>
                      <a:cxn ang="0">
                        <a:pos x="0" y="0"/>
                      </a:cxn>
                      <a:cxn ang="0">
                        <a:pos x="0" y="0"/>
                      </a:cxn>
                      <a:cxn ang="0">
                        <a:pos x="20" y="260"/>
                      </a:cxn>
                      <a:cxn ang="0">
                        <a:pos x="20" y="260"/>
                      </a:cxn>
                      <a:cxn ang="0">
                        <a:pos x="40" y="280"/>
                      </a:cxn>
                      <a:cxn ang="0">
                        <a:pos x="40" y="280"/>
                      </a:cxn>
                      <a:cxn ang="0">
                        <a:pos x="60" y="300"/>
                      </a:cxn>
                      <a:cxn ang="0">
                        <a:pos x="60" y="300"/>
                      </a:cxn>
                      <a:cxn ang="0">
                        <a:pos x="80" y="320"/>
                      </a:cxn>
                      <a:cxn ang="0">
                        <a:pos x="80" y="320"/>
                      </a:cxn>
                      <a:cxn ang="0">
                        <a:pos x="120" y="340"/>
                      </a:cxn>
                      <a:cxn ang="0">
                        <a:pos x="120" y="340"/>
                      </a:cxn>
                      <a:cxn ang="0">
                        <a:pos x="160" y="340"/>
                      </a:cxn>
                      <a:cxn ang="0">
                        <a:pos x="160" y="340"/>
                      </a:cxn>
                      <a:cxn ang="0">
                        <a:pos x="180" y="340"/>
                      </a:cxn>
                      <a:cxn ang="0">
                        <a:pos x="180" y="340"/>
                      </a:cxn>
                      <a:cxn ang="0">
                        <a:pos x="180" y="320"/>
                      </a:cxn>
                      <a:cxn ang="0">
                        <a:pos x="180" y="320"/>
                      </a:cxn>
                      <a:cxn ang="0">
                        <a:pos x="180" y="280"/>
                      </a:cxn>
                      <a:cxn ang="0">
                        <a:pos x="180" y="280"/>
                      </a:cxn>
                      <a:cxn ang="0">
                        <a:pos x="160" y="220"/>
                      </a:cxn>
                      <a:cxn ang="0">
                        <a:pos x="160" y="220"/>
                      </a:cxn>
                      <a:cxn ang="0">
                        <a:pos x="140" y="140"/>
                      </a:cxn>
                      <a:cxn ang="0">
                        <a:pos x="140" y="140"/>
                      </a:cxn>
                      <a:cxn ang="0">
                        <a:pos x="140" y="80"/>
                      </a:cxn>
                      <a:cxn ang="0">
                        <a:pos x="140" y="80"/>
                      </a:cxn>
                      <a:cxn ang="0">
                        <a:pos x="140" y="60"/>
                      </a:cxn>
                      <a:cxn ang="0">
                        <a:pos x="140" y="60"/>
                      </a:cxn>
                      <a:cxn ang="0">
                        <a:pos x="120" y="40"/>
                      </a:cxn>
                      <a:cxn ang="0">
                        <a:pos x="120" y="40"/>
                      </a:cxn>
                      <a:cxn ang="0">
                        <a:pos x="100" y="40"/>
                      </a:cxn>
                      <a:cxn ang="0">
                        <a:pos x="100" y="40"/>
                      </a:cxn>
                    </a:cxnLst>
                    <a:rect l="0" t="0" r="r" b="b"/>
                    <a:pathLst>
                      <a:path w="180" h="340">
                        <a:moveTo>
                          <a:pt x="100" y="40"/>
                        </a:moveTo>
                        <a:lnTo>
                          <a:pt x="100" y="40"/>
                        </a:lnTo>
                        <a:lnTo>
                          <a:pt x="80" y="40"/>
                        </a:lnTo>
                        <a:lnTo>
                          <a:pt x="80" y="40"/>
                        </a:lnTo>
                        <a:lnTo>
                          <a:pt x="60" y="40"/>
                        </a:lnTo>
                        <a:lnTo>
                          <a:pt x="60" y="40"/>
                        </a:lnTo>
                        <a:lnTo>
                          <a:pt x="40" y="20"/>
                        </a:lnTo>
                        <a:lnTo>
                          <a:pt x="40" y="20"/>
                        </a:lnTo>
                        <a:lnTo>
                          <a:pt x="40" y="0"/>
                        </a:lnTo>
                        <a:lnTo>
                          <a:pt x="40" y="0"/>
                        </a:lnTo>
                        <a:lnTo>
                          <a:pt x="20" y="0"/>
                        </a:lnTo>
                        <a:lnTo>
                          <a:pt x="20" y="0"/>
                        </a:lnTo>
                        <a:lnTo>
                          <a:pt x="0" y="0"/>
                        </a:lnTo>
                        <a:lnTo>
                          <a:pt x="0" y="0"/>
                        </a:lnTo>
                        <a:lnTo>
                          <a:pt x="20" y="260"/>
                        </a:lnTo>
                        <a:lnTo>
                          <a:pt x="20" y="260"/>
                        </a:lnTo>
                        <a:lnTo>
                          <a:pt x="40" y="280"/>
                        </a:lnTo>
                        <a:lnTo>
                          <a:pt x="40" y="280"/>
                        </a:lnTo>
                        <a:lnTo>
                          <a:pt x="60" y="300"/>
                        </a:lnTo>
                        <a:lnTo>
                          <a:pt x="60" y="300"/>
                        </a:lnTo>
                        <a:lnTo>
                          <a:pt x="80" y="320"/>
                        </a:lnTo>
                        <a:lnTo>
                          <a:pt x="80" y="320"/>
                        </a:lnTo>
                        <a:lnTo>
                          <a:pt x="120" y="340"/>
                        </a:lnTo>
                        <a:lnTo>
                          <a:pt x="120" y="340"/>
                        </a:lnTo>
                        <a:lnTo>
                          <a:pt x="160" y="340"/>
                        </a:lnTo>
                        <a:lnTo>
                          <a:pt x="160" y="340"/>
                        </a:lnTo>
                        <a:lnTo>
                          <a:pt x="180" y="340"/>
                        </a:lnTo>
                        <a:lnTo>
                          <a:pt x="180" y="340"/>
                        </a:lnTo>
                        <a:lnTo>
                          <a:pt x="180" y="320"/>
                        </a:lnTo>
                        <a:lnTo>
                          <a:pt x="180" y="320"/>
                        </a:lnTo>
                        <a:lnTo>
                          <a:pt x="180" y="280"/>
                        </a:lnTo>
                        <a:lnTo>
                          <a:pt x="180" y="280"/>
                        </a:lnTo>
                        <a:lnTo>
                          <a:pt x="160" y="220"/>
                        </a:lnTo>
                        <a:lnTo>
                          <a:pt x="160" y="220"/>
                        </a:lnTo>
                        <a:lnTo>
                          <a:pt x="140" y="140"/>
                        </a:lnTo>
                        <a:lnTo>
                          <a:pt x="140" y="140"/>
                        </a:lnTo>
                        <a:lnTo>
                          <a:pt x="140" y="80"/>
                        </a:lnTo>
                        <a:lnTo>
                          <a:pt x="140" y="80"/>
                        </a:lnTo>
                        <a:lnTo>
                          <a:pt x="140" y="60"/>
                        </a:lnTo>
                        <a:lnTo>
                          <a:pt x="140" y="60"/>
                        </a:lnTo>
                        <a:lnTo>
                          <a:pt x="120" y="40"/>
                        </a:lnTo>
                        <a:lnTo>
                          <a:pt x="120" y="40"/>
                        </a:lnTo>
                        <a:lnTo>
                          <a:pt x="100" y="40"/>
                        </a:lnTo>
                        <a:lnTo>
                          <a:pt x="100"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892" name="Freeform 412"/>
                <p:cNvSpPr>
                  <a:spLocks/>
                </p:cNvSpPr>
                <p:nvPr/>
              </p:nvSpPr>
              <p:spPr bwMode="auto">
                <a:xfrm>
                  <a:off x="9683" y="6717"/>
                  <a:ext cx="160" cy="300"/>
                </a:xfrm>
                <a:custGeom>
                  <a:avLst/>
                  <a:gdLst/>
                  <a:ahLst/>
                  <a:cxnLst>
                    <a:cxn ang="0">
                      <a:pos x="100" y="60"/>
                    </a:cxn>
                    <a:cxn ang="0">
                      <a:pos x="80" y="60"/>
                    </a:cxn>
                    <a:cxn ang="0">
                      <a:pos x="40" y="40"/>
                    </a:cxn>
                    <a:cxn ang="0">
                      <a:pos x="20" y="20"/>
                    </a:cxn>
                    <a:cxn ang="0">
                      <a:pos x="0" y="0"/>
                    </a:cxn>
                    <a:cxn ang="0">
                      <a:pos x="20" y="240"/>
                    </a:cxn>
                    <a:cxn ang="0">
                      <a:pos x="40" y="260"/>
                    </a:cxn>
                    <a:cxn ang="0">
                      <a:pos x="60" y="280"/>
                    </a:cxn>
                    <a:cxn ang="0">
                      <a:pos x="80" y="280"/>
                    </a:cxn>
                    <a:cxn ang="0">
                      <a:pos x="80" y="300"/>
                    </a:cxn>
                    <a:cxn ang="0">
                      <a:pos x="100" y="300"/>
                    </a:cxn>
                    <a:cxn ang="0">
                      <a:pos x="120" y="300"/>
                    </a:cxn>
                    <a:cxn ang="0">
                      <a:pos x="140" y="300"/>
                    </a:cxn>
                    <a:cxn ang="0">
                      <a:pos x="160" y="300"/>
                    </a:cxn>
                    <a:cxn ang="0">
                      <a:pos x="160" y="280"/>
                    </a:cxn>
                    <a:cxn ang="0">
                      <a:pos x="140" y="220"/>
                    </a:cxn>
                    <a:cxn ang="0">
                      <a:pos x="120" y="80"/>
                    </a:cxn>
                    <a:cxn ang="0">
                      <a:pos x="120" y="60"/>
                    </a:cxn>
                    <a:cxn ang="0">
                      <a:pos x="100" y="60"/>
                    </a:cxn>
                  </a:cxnLst>
                  <a:rect l="0" t="0" r="r" b="b"/>
                  <a:pathLst>
                    <a:path w="160" h="300">
                      <a:moveTo>
                        <a:pt x="100" y="60"/>
                      </a:moveTo>
                      <a:lnTo>
                        <a:pt x="80" y="60"/>
                      </a:lnTo>
                      <a:lnTo>
                        <a:pt x="40" y="40"/>
                      </a:lnTo>
                      <a:lnTo>
                        <a:pt x="20" y="20"/>
                      </a:lnTo>
                      <a:lnTo>
                        <a:pt x="0" y="0"/>
                      </a:lnTo>
                      <a:lnTo>
                        <a:pt x="20" y="240"/>
                      </a:lnTo>
                      <a:lnTo>
                        <a:pt x="40" y="260"/>
                      </a:lnTo>
                      <a:lnTo>
                        <a:pt x="60" y="280"/>
                      </a:lnTo>
                      <a:lnTo>
                        <a:pt x="80" y="280"/>
                      </a:lnTo>
                      <a:lnTo>
                        <a:pt x="80" y="300"/>
                      </a:lnTo>
                      <a:lnTo>
                        <a:pt x="100" y="300"/>
                      </a:lnTo>
                      <a:lnTo>
                        <a:pt x="120" y="300"/>
                      </a:lnTo>
                      <a:lnTo>
                        <a:pt x="140" y="300"/>
                      </a:lnTo>
                      <a:lnTo>
                        <a:pt x="160" y="300"/>
                      </a:lnTo>
                      <a:lnTo>
                        <a:pt x="160" y="280"/>
                      </a:lnTo>
                      <a:lnTo>
                        <a:pt x="140" y="220"/>
                      </a:lnTo>
                      <a:lnTo>
                        <a:pt x="120" y="80"/>
                      </a:lnTo>
                      <a:lnTo>
                        <a:pt x="120" y="60"/>
                      </a:lnTo>
                      <a:lnTo>
                        <a:pt x="100" y="60"/>
                      </a:lnTo>
                      <a:close/>
                    </a:path>
                  </a:pathLst>
                </a:custGeom>
                <a:solidFill>
                  <a:srgbClr val="666666"/>
                </a:solidFill>
                <a:ln w="9525">
                  <a:noFill/>
                  <a:round/>
                  <a:headEnd/>
                  <a:tailEnd/>
                </a:ln>
              </p:spPr>
              <p:txBody>
                <a:bodyPr>
                  <a:prstTxWarp prst="textNoShape">
                    <a:avLst/>
                  </a:prstTxWarp>
                </a:bodyPr>
                <a:lstStyle/>
                <a:p>
                  <a:endParaRPr lang="en-US"/>
                </a:p>
              </p:txBody>
            </p:sp>
          </p:grpSp>
        </p:grpSp>
      </p:grpSp>
      <p:cxnSp>
        <p:nvCxnSpPr>
          <p:cNvPr id="660893" name="AutoShape 413"/>
          <p:cNvCxnSpPr>
            <a:cxnSpLocks noChangeShapeType="1"/>
            <a:stCxn id="660487" idx="1"/>
            <a:endCxn id="660488" idx="3"/>
          </p:cNvCxnSpPr>
          <p:nvPr/>
        </p:nvCxnSpPr>
        <p:spPr bwMode="auto">
          <a:xfrm flipH="1">
            <a:off x="3014221" y="5967012"/>
            <a:ext cx="762000" cy="0"/>
          </a:xfrm>
          <a:prstGeom prst="straightConnector1">
            <a:avLst/>
          </a:prstGeom>
          <a:noFill/>
          <a:ln w="9525">
            <a:solidFill>
              <a:schemeClr val="tx1"/>
            </a:solidFill>
            <a:round/>
            <a:headEnd/>
            <a:tailEnd type="triangle" w="med" len="med"/>
          </a:ln>
          <a:effectLst/>
        </p:spPr>
      </p:cxnSp>
      <p:grpSp>
        <p:nvGrpSpPr>
          <p:cNvPr id="660894" name="Group 414"/>
          <p:cNvGrpSpPr>
            <a:grpSpLocks/>
          </p:cNvGrpSpPr>
          <p:nvPr/>
        </p:nvGrpSpPr>
        <p:grpSpPr bwMode="auto">
          <a:xfrm>
            <a:off x="7967221" y="1090212"/>
            <a:ext cx="774700" cy="581025"/>
            <a:chOff x="9683" y="6199"/>
            <a:chExt cx="1218" cy="917"/>
          </a:xfrm>
        </p:grpSpPr>
        <p:grpSp>
          <p:nvGrpSpPr>
            <p:cNvPr id="660895" name="Group 415"/>
            <p:cNvGrpSpPr>
              <a:grpSpLocks/>
            </p:cNvGrpSpPr>
            <p:nvPr/>
          </p:nvGrpSpPr>
          <p:grpSpPr bwMode="auto">
            <a:xfrm>
              <a:off x="10083" y="6298"/>
              <a:ext cx="818" cy="579"/>
              <a:chOff x="10083" y="6298"/>
              <a:chExt cx="818" cy="579"/>
            </a:xfrm>
          </p:grpSpPr>
          <p:grpSp>
            <p:nvGrpSpPr>
              <p:cNvPr id="660896" name="Group 416"/>
              <p:cNvGrpSpPr>
                <a:grpSpLocks/>
              </p:cNvGrpSpPr>
              <p:nvPr/>
            </p:nvGrpSpPr>
            <p:grpSpPr bwMode="auto">
              <a:xfrm>
                <a:off x="10262" y="6298"/>
                <a:ext cx="639" cy="519"/>
                <a:chOff x="10262" y="6298"/>
                <a:chExt cx="639" cy="519"/>
              </a:xfrm>
            </p:grpSpPr>
            <p:grpSp>
              <p:nvGrpSpPr>
                <p:cNvPr id="660897" name="Group 417"/>
                <p:cNvGrpSpPr>
                  <a:grpSpLocks/>
                </p:cNvGrpSpPr>
                <p:nvPr/>
              </p:nvGrpSpPr>
              <p:grpSpPr bwMode="auto">
                <a:xfrm>
                  <a:off x="10262" y="6298"/>
                  <a:ext cx="639" cy="519"/>
                  <a:chOff x="10262" y="6298"/>
                  <a:chExt cx="639" cy="519"/>
                </a:xfrm>
              </p:grpSpPr>
              <p:grpSp>
                <p:nvGrpSpPr>
                  <p:cNvPr id="660898" name="Group 418"/>
                  <p:cNvGrpSpPr>
                    <a:grpSpLocks/>
                  </p:cNvGrpSpPr>
                  <p:nvPr/>
                </p:nvGrpSpPr>
                <p:grpSpPr bwMode="auto">
                  <a:xfrm>
                    <a:off x="10262" y="6578"/>
                    <a:ext cx="639" cy="239"/>
                    <a:chOff x="10262" y="6578"/>
                    <a:chExt cx="639" cy="239"/>
                  </a:xfrm>
                </p:grpSpPr>
                <p:grpSp>
                  <p:nvGrpSpPr>
                    <p:cNvPr id="660899" name="Group 419"/>
                    <p:cNvGrpSpPr>
                      <a:grpSpLocks/>
                    </p:cNvGrpSpPr>
                    <p:nvPr/>
                  </p:nvGrpSpPr>
                  <p:grpSpPr bwMode="auto">
                    <a:xfrm>
                      <a:off x="10262" y="6578"/>
                      <a:ext cx="379" cy="239"/>
                      <a:chOff x="10262" y="6578"/>
                      <a:chExt cx="379" cy="239"/>
                    </a:xfrm>
                  </p:grpSpPr>
                  <p:sp>
                    <p:nvSpPr>
                      <p:cNvPr id="660900" name="Freeform 420"/>
                      <p:cNvSpPr>
                        <a:spLocks/>
                      </p:cNvSpPr>
                      <p:nvPr/>
                    </p:nvSpPr>
                    <p:spPr bwMode="auto">
                      <a:xfrm>
                        <a:off x="10262" y="6578"/>
                        <a:ext cx="360" cy="219"/>
                      </a:xfrm>
                      <a:custGeom>
                        <a:avLst/>
                        <a:gdLst/>
                        <a:ahLst/>
                        <a:cxnLst>
                          <a:cxn ang="0">
                            <a:pos x="360" y="80"/>
                          </a:cxn>
                          <a:cxn ang="0">
                            <a:pos x="360" y="219"/>
                          </a:cxn>
                          <a:cxn ang="0">
                            <a:pos x="0" y="119"/>
                          </a:cxn>
                          <a:cxn ang="0">
                            <a:pos x="0" y="0"/>
                          </a:cxn>
                          <a:cxn ang="0">
                            <a:pos x="360" y="80"/>
                          </a:cxn>
                        </a:cxnLst>
                        <a:rect l="0" t="0" r="r" b="b"/>
                        <a:pathLst>
                          <a:path w="360" h="219">
                            <a:moveTo>
                              <a:pt x="360" y="80"/>
                            </a:moveTo>
                            <a:lnTo>
                              <a:pt x="360" y="219"/>
                            </a:lnTo>
                            <a:lnTo>
                              <a:pt x="0" y="119"/>
                            </a:lnTo>
                            <a:lnTo>
                              <a:pt x="0" y="0"/>
                            </a:lnTo>
                            <a:lnTo>
                              <a:pt x="360" y="8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901" name="Freeform 421"/>
                      <p:cNvSpPr>
                        <a:spLocks/>
                      </p:cNvSpPr>
                      <p:nvPr/>
                    </p:nvSpPr>
                    <p:spPr bwMode="auto">
                      <a:xfrm>
                        <a:off x="10282" y="6598"/>
                        <a:ext cx="359" cy="219"/>
                      </a:xfrm>
                      <a:custGeom>
                        <a:avLst/>
                        <a:gdLst/>
                        <a:ahLst/>
                        <a:cxnLst>
                          <a:cxn ang="0">
                            <a:pos x="359" y="79"/>
                          </a:cxn>
                          <a:cxn ang="0">
                            <a:pos x="359" y="79"/>
                          </a:cxn>
                          <a:cxn ang="0">
                            <a:pos x="359" y="219"/>
                          </a:cxn>
                          <a:cxn ang="0">
                            <a:pos x="359" y="219"/>
                          </a:cxn>
                          <a:cxn ang="0">
                            <a:pos x="0" y="119"/>
                          </a:cxn>
                          <a:cxn ang="0">
                            <a:pos x="0" y="119"/>
                          </a:cxn>
                          <a:cxn ang="0">
                            <a:pos x="0" y="0"/>
                          </a:cxn>
                          <a:cxn ang="0">
                            <a:pos x="0" y="0"/>
                          </a:cxn>
                          <a:cxn ang="0">
                            <a:pos x="359" y="79"/>
                          </a:cxn>
                          <a:cxn ang="0">
                            <a:pos x="359" y="79"/>
                          </a:cxn>
                        </a:cxnLst>
                        <a:rect l="0" t="0" r="r" b="b"/>
                        <a:pathLst>
                          <a:path w="359" h="219">
                            <a:moveTo>
                              <a:pt x="359" y="79"/>
                            </a:moveTo>
                            <a:lnTo>
                              <a:pt x="359" y="79"/>
                            </a:lnTo>
                            <a:lnTo>
                              <a:pt x="359" y="219"/>
                            </a:lnTo>
                            <a:lnTo>
                              <a:pt x="359" y="219"/>
                            </a:lnTo>
                            <a:lnTo>
                              <a:pt x="0" y="119"/>
                            </a:lnTo>
                            <a:lnTo>
                              <a:pt x="0" y="119"/>
                            </a:lnTo>
                            <a:lnTo>
                              <a:pt x="0" y="0"/>
                            </a:lnTo>
                            <a:lnTo>
                              <a:pt x="0" y="0"/>
                            </a:lnTo>
                            <a:lnTo>
                              <a:pt x="359" y="79"/>
                            </a:lnTo>
                            <a:lnTo>
                              <a:pt x="359"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02" name="Group 422"/>
                    <p:cNvGrpSpPr>
                      <a:grpSpLocks/>
                    </p:cNvGrpSpPr>
                    <p:nvPr/>
                  </p:nvGrpSpPr>
                  <p:grpSpPr bwMode="auto">
                    <a:xfrm>
                      <a:off x="10622" y="6638"/>
                      <a:ext cx="279" cy="179"/>
                      <a:chOff x="10622" y="6638"/>
                      <a:chExt cx="279" cy="179"/>
                    </a:xfrm>
                  </p:grpSpPr>
                  <p:sp>
                    <p:nvSpPr>
                      <p:cNvPr id="660903" name="Freeform 423"/>
                      <p:cNvSpPr>
                        <a:spLocks/>
                      </p:cNvSpPr>
                      <p:nvPr/>
                    </p:nvSpPr>
                    <p:spPr bwMode="auto">
                      <a:xfrm>
                        <a:off x="10622" y="6638"/>
                        <a:ext cx="259" cy="159"/>
                      </a:xfrm>
                      <a:custGeom>
                        <a:avLst/>
                        <a:gdLst/>
                        <a:ahLst/>
                        <a:cxnLst>
                          <a:cxn ang="0">
                            <a:pos x="0" y="20"/>
                          </a:cxn>
                          <a:cxn ang="0">
                            <a:pos x="0" y="159"/>
                          </a:cxn>
                          <a:cxn ang="0">
                            <a:pos x="259" y="119"/>
                          </a:cxn>
                          <a:cxn ang="0">
                            <a:pos x="259" y="0"/>
                          </a:cxn>
                          <a:cxn ang="0">
                            <a:pos x="0" y="20"/>
                          </a:cxn>
                        </a:cxnLst>
                        <a:rect l="0" t="0" r="r" b="b"/>
                        <a:pathLst>
                          <a:path w="259" h="159">
                            <a:moveTo>
                              <a:pt x="0" y="20"/>
                            </a:moveTo>
                            <a:lnTo>
                              <a:pt x="0" y="159"/>
                            </a:lnTo>
                            <a:lnTo>
                              <a:pt x="259" y="119"/>
                            </a:lnTo>
                            <a:lnTo>
                              <a:pt x="259" y="0"/>
                            </a:lnTo>
                            <a:lnTo>
                              <a:pt x="0" y="2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904" name="Freeform 424"/>
                      <p:cNvSpPr>
                        <a:spLocks/>
                      </p:cNvSpPr>
                      <p:nvPr/>
                    </p:nvSpPr>
                    <p:spPr bwMode="auto">
                      <a:xfrm>
                        <a:off x="10641" y="6658"/>
                        <a:ext cx="260" cy="159"/>
                      </a:xfrm>
                      <a:custGeom>
                        <a:avLst/>
                        <a:gdLst/>
                        <a:ahLst/>
                        <a:cxnLst>
                          <a:cxn ang="0">
                            <a:pos x="0" y="19"/>
                          </a:cxn>
                          <a:cxn ang="0">
                            <a:pos x="0" y="19"/>
                          </a:cxn>
                          <a:cxn ang="0">
                            <a:pos x="0" y="159"/>
                          </a:cxn>
                          <a:cxn ang="0">
                            <a:pos x="0" y="159"/>
                          </a:cxn>
                          <a:cxn ang="0">
                            <a:pos x="260" y="119"/>
                          </a:cxn>
                          <a:cxn ang="0">
                            <a:pos x="260" y="119"/>
                          </a:cxn>
                          <a:cxn ang="0">
                            <a:pos x="260" y="0"/>
                          </a:cxn>
                          <a:cxn ang="0">
                            <a:pos x="260" y="0"/>
                          </a:cxn>
                          <a:cxn ang="0">
                            <a:pos x="0" y="19"/>
                          </a:cxn>
                          <a:cxn ang="0">
                            <a:pos x="0" y="19"/>
                          </a:cxn>
                        </a:cxnLst>
                        <a:rect l="0" t="0" r="r" b="b"/>
                        <a:pathLst>
                          <a:path w="260" h="159">
                            <a:moveTo>
                              <a:pt x="0" y="19"/>
                            </a:moveTo>
                            <a:lnTo>
                              <a:pt x="0" y="19"/>
                            </a:lnTo>
                            <a:lnTo>
                              <a:pt x="0" y="159"/>
                            </a:lnTo>
                            <a:lnTo>
                              <a:pt x="0" y="159"/>
                            </a:lnTo>
                            <a:lnTo>
                              <a:pt x="260" y="119"/>
                            </a:lnTo>
                            <a:lnTo>
                              <a:pt x="260" y="119"/>
                            </a:lnTo>
                            <a:lnTo>
                              <a:pt x="260" y="0"/>
                            </a:lnTo>
                            <a:lnTo>
                              <a:pt x="260" y="0"/>
                            </a:lnTo>
                            <a:lnTo>
                              <a:pt x="0" y="19"/>
                            </a:lnTo>
                            <a:lnTo>
                              <a:pt x="0" y="1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05" name="Group 425"/>
                    <p:cNvGrpSpPr>
                      <a:grpSpLocks/>
                    </p:cNvGrpSpPr>
                    <p:nvPr/>
                  </p:nvGrpSpPr>
                  <p:grpSpPr bwMode="auto">
                    <a:xfrm>
                      <a:off x="10262" y="6578"/>
                      <a:ext cx="639" cy="99"/>
                      <a:chOff x="10262" y="6578"/>
                      <a:chExt cx="639" cy="99"/>
                    </a:xfrm>
                  </p:grpSpPr>
                  <p:sp>
                    <p:nvSpPr>
                      <p:cNvPr id="660906" name="Freeform 426"/>
                      <p:cNvSpPr>
                        <a:spLocks/>
                      </p:cNvSpPr>
                      <p:nvPr/>
                    </p:nvSpPr>
                    <p:spPr bwMode="auto">
                      <a:xfrm>
                        <a:off x="10262" y="6578"/>
                        <a:ext cx="619" cy="80"/>
                      </a:xfrm>
                      <a:custGeom>
                        <a:avLst/>
                        <a:gdLst/>
                        <a:ahLst/>
                        <a:cxnLst>
                          <a:cxn ang="0">
                            <a:pos x="619" y="60"/>
                          </a:cxn>
                          <a:cxn ang="0">
                            <a:pos x="360" y="80"/>
                          </a:cxn>
                          <a:cxn ang="0">
                            <a:pos x="0" y="0"/>
                          </a:cxn>
                          <a:cxn ang="0">
                            <a:pos x="260" y="0"/>
                          </a:cxn>
                          <a:cxn ang="0">
                            <a:pos x="619" y="60"/>
                          </a:cxn>
                        </a:cxnLst>
                        <a:rect l="0" t="0" r="r" b="b"/>
                        <a:pathLst>
                          <a:path w="619" h="80">
                            <a:moveTo>
                              <a:pt x="619" y="60"/>
                            </a:moveTo>
                            <a:lnTo>
                              <a:pt x="360" y="80"/>
                            </a:lnTo>
                            <a:lnTo>
                              <a:pt x="0" y="0"/>
                            </a:lnTo>
                            <a:lnTo>
                              <a:pt x="260" y="0"/>
                            </a:lnTo>
                            <a:lnTo>
                              <a:pt x="619" y="60"/>
                            </a:lnTo>
                            <a:close/>
                          </a:path>
                        </a:pathLst>
                      </a:custGeom>
                      <a:solidFill>
                        <a:srgbClr val="BFBFBF"/>
                      </a:solidFill>
                      <a:ln w="12700">
                        <a:solidFill>
                          <a:srgbClr val="000000"/>
                        </a:solidFill>
                        <a:prstDash val="solid"/>
                        <a:round/>
                        <a:headEnd/>
                        <a:tailEnd/>
                      </a:ln>
                    </p:spPr>
                    <p:txBody>
                      <a:bodyPr>
                        <a:prstTxWarp prst="textNoShape">
                          <a:avLst/>
                        </a:prstTxWarp>
                      </a:bodyPr>
                      <a:lstStyle/>
                      <a:p>
                        <a:endParaRPr lang="en-US"/>
                      </a:p>
                    </p:txBody>
                  </p:sp>
                  <p:sp>
                    <p:nvSpPr>
                      <p:cNvPr id="660907" name="Freeform 427"/>
                      <p:cNvSpPr>
                        <a:spLocks/>
                      </p:cNvSpPr>
                      <p:nvPr/>
                    </p:nvSpPr>
                    <p:spPr bwMode="auto">
                      <a:xfrm>
                        <a:off x="10282" y="6598"/>
                        <a:ext cx="619" cy="79"/>
                      </a:xfrm>
                      <a:custGeom>
                        <a:avLst/>
                        <a:gdLst/>
                        <a:ahLst/>
                        <a:cxnLst>
                          <a:cxn ang="0">
                            <a:pos x="619" y="60"/>
                          </a:cxn>
                          <a:cxn ang="0">
                            <a:pos x="619" y="60"/>
                          </a:cxn>
                          <a:cxn ang="0">
                            <a:pos x="359" y="79"/>
                          </a:cxn>
                          <a:cxn ang="0">
                            <a:pos x="359" y="79"/>
                          </a:cxn>
                          <a:cxn ang="0">
                            <a:pos x="0" y="0"/>
                          </a:cxn>
                          <a:cxn ang="0">
                            <a:pos x="0" y="0"/>
                          </a:cxn>
                          <a:cxn ang="0">
                            <a:pos x="260" y="0"/>
                          </a:cxn>
                          <a:cxn ang="0">
                            <a:pos x="260" y="0"/>
                          </a:cxn>
                          <a:cxn ang="0">
                            <a:pos x="619" y="60"/>
                          </a:cxn>
                          <a:cxn ang="0">
                            <a:pos x="619" y="60"/>
                          </a:cxn>
                        </a:cxnLst>
                        <a:rect l="0" t="0" r="r" b="b"/>
                        <a:pathLst>
                          <a:path w="619" h="79">
                            <a:moveTo>
                              <a:pt x="619" y="60"/>
                            </a:moveTo>
                            <a:lnTo>
                              <a:pt x="619" y="60"/>
                            </a:lnTo>
                            <a:lnTo>
                              <a:pt x="359" y="79"/>
                            </a:lnTo>
                            <a:lnTo>
                              <a:pt x="359" y="79"/>
                            </a:lnTo>
                            <a:lnTo>
                              <a:pt x="0" y="0"/>
                            </a:lnTo>
                            <a:lnTo>
                              <a:pt x="0" y="0"/>
                            </a:lnTo>
                            <a:lnTo>
                              <a:pt x="260" y="0"/>
                            </a:lnTo>
                            <a:lnTo>
                              <a:pt x="260" y="0"/>
                            </a:lnTo>
                            <a:lnTo>
                              <a:pt x="619" y="60"/>
                            </a:lnTo>
                            <a:lnTo>
                              <a:pt x="619" y="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908" name="Group 428"/>
                  <p:cNvGrpSpPr>
                    <a:grpSpLocks/>
                  </p:cNvGrpSpPr>
                  <p:nvPr/>
                </p:nvGrpSpPr>
                <p:grpSpPr bwMode="auto">
                  <a:xfrm>
                    <a:off x="10462" y="6558"/>
                    <a:ext cx="239" cy="80"/>
                    <a:chOff x="10462" y="6558"/>
                    <a:chExt cx="239" cy="80"/>
                  </a:xfrm>
                </p:grpSpPr>
                <p:sp>
                  <p:nvSpPr>
                    <p:cNvPr id="660909" name="Freeform 429"/>
                    <p:cNvSpPr>
                      <a:spLocks/>
                    </p:cNvSpPr>
                    <p:nvPr/>
                  </p:nvSpPr>
                  <p:spPr bwMode="auto">
                    <a:xfrm>
                      <a:off x="10462" y="6558"/>
                      <a:ext cx="219" cy="60"/>
                    </a:xfrm>
                    <a:custGeom>
                      <a:avLst/>
                      <a:gdLst/>
                      <a:ahLst/>
                      <a:cxnLst>
                        <a:cxn ang="0">
                          <a:pos x="219" y="40"/>
                        </a:cxn>
                        <a:cxn ang="0">
                          <a:pos x="219" y="60"/>
                        </a:cxn>
                        <a:cxn ang="0">
                          <a:pos x="120" y="60"/>
                        </a:cxn>
                        <a:cxn ang="0">
                          <a:pos x="0" y="40"/>
                        </a:cxn>
                        <a:cxn ang="0">
                          <a:pos x="0" y="0"/>
                        </a:cxn>
                        <a:cxn ang="0">
                          <a:pos x="219" y="40"/>
                        </a:cxn>
                      </a:cxnLst>
                      <a:rect l="0" t="0" r="r" b="b"/>
                      <a:pathLst>
                        <a:path w="219" h="60">
                          <a:moveTo>
                            <a:pt x="219" y="40"/>
                          </a:moveTo>
                          <a:lnTo>
                            <a:pt x="219" y="60"/>
                          </a:lnTo>
                          <a:lnTo>
                            <a:pt x="120" y="60"/>
                          </a:lnTo>
                          <a:lnTo>
                            <a:pt x="0" y="40"/>
                          </a:lnTo>
                          <a:lnTo>
                            <a:pt x="0" y="0"/>
                          </a:lnTo>
                          <a:lnTo>
                            <a:pt x="219" y="4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910" name="Freeform 430"/>
                    <p:cNvSpPr>
                      <a:spLocks/>
                    </p:cNvSpPr>
                    <p:nvPr/>
                  </p:nvSpPr>
                  <p:spPr bwMode="auto">
                    <a:xfrm>
                      <a:off x="10482" y="6578"/>
                      <a:ext cx="219" cy="60"/>
                    </a:xfrm>
                    <a:custGeom>
                      <a:avLst/>
                      <a:gdLst/>
                      <a:ahLst/>
                      <a:cxnLst>
                        <a:cxn ang="0">
                          <a:pos x="219" y="40"/>
                        </a:cxn>
                        <a:cxn ang="0">
                          <a:pos x="219" y="40"/>
                        </a:cxn>
                        <a:cxn ang="0">
                          <a:pos x="219" y="60"/>
                        </a:cxn>
                        <a:cxn ang="0">
                          <a:pos x="219" y="60"/>
                        </a:cxn>
                        <a:cxn ang="0">
                          <a:pos x="120" y="60"/>
                        </a:cxn>
                        <a:cxn ang="0">
                          <a:pos x="120" y="60"/>
                        </a:cxn>
                        <a:cxn ang="0">
                          <a:pos x="0" y="40"/>
                        </a:cxn>
                        <a:cxn ang="0">
                          <a:pos x="0" y="40"/>
                        </a:cxn>
                        <a:cxn ang="0">
                          <a:pos x="0" y="0"/>
                        </a:cxn>
                        <a:cxn ang="0">
                          <a:pos x="0" y="0"/>
                        </a:cxn>
                        <a:cxn ang="0">
                          <a:pos x="219" y="40"/>
                        </a:cxn>
                        <a:cxn ang="0">
                          <a:pos x="219" y="40"/>
                        </a:cxn>
                      </a:cxnLst>
                      <a:rect l="0" t="0" r="r" b="b"/>
                      <a:pathLst>
                        <a:path w="219" h="60">
                          <a:moveTo>
                            <a:pt x="219" y="40"/>
                          </a:moveTo>
                          <a:lnTo>
                            <a:pt x="219" y="40"/>
                          </a:lnTo>
                          <a:lnTo>
                            <a:pt x="219" y="60"/>
                          </a:lnTo>
                          <a:lnTo>
                            <a:pt x="219" y="60"/>
                          </a:lnTo>
                          <a:lnTo>
                            <a:pt x="120" y="60"/>
                          </a:lnTo>
                          <a:lnTo>
                            <a:pt x="120" y="60"/>
                          </a:lnTo>
                          <a:lnTo>
                            <a:pt x="0" y="40"/>
                          </a:lnTo>
                          <a:lnTo>
                            <a:pt x="0" y="40"/>
                          </a:lnTo>
                          <a:lnTo>
                            <a:pt x="0" y="0"/>
                          </a:lnTo>
                          <a:lnTo>
                            <a:pt x="0" y="0"/>
                          </a:lnTo>
                          <a:lnTo>
                            <a:pt x="219" y="40"/>
                          </a:lnTo>
                          <a:lnTo>
                            <a:pt x="219"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11" name="Group 431"/>
                  <p:cNvGrpSpPr>
                    <a:grpSpLocks/>
                  </p:cNvGrpSpPr>
                  <p:nvPr/>
                </p:nvGrpSpPr>
                <p:grpSpPr bwMode="auto">
                  <a:xfrm>
                    <a:off x="10342" y="6298"/>
                    <a:ext cx="499" cy="340"/>
                    <a:chOff x="10342" y="6298"/>
                    <a:chExt cx="499" cy="340"/>
                  </a:xfrm>
                </p:grpSpPr>
                <p:grpSp>
                  <p:nvGrpSpPr>
                    <p:cNvPr id="660912" name="Group 432"/>
                    <p:cNvGrpSpPr>
                      <a:grpSpLocks/>
                    </p:cNvGrpSpPr>
                    <p:nvPr/>
                  </p:nvGrpSpPr>
                  <p:grpSpPr bwMode="auto">
                    <a:xfrm>
                      <a:off x="10342" y="6298"/>
                      <a:ext cx="299" cy="320"/>
                      <a:chOff x="10342" y="6298"/>
                      <a:chExt cx="299" cy="320"/>
                    </a:xfrm>
                  </p:grpSpPr>
                  <p:sp>
                    <p:nvSpPr>
                      <p:cNvPr id="660913" name="Freeform 433"/>
                      <p:cNvSpPr>
                        <a:spLocks/>
                      </p:cNvSpPr>
                      <p:nvPr/>
                    </p:nvSpPr>
                    <p:spPr bwMode="auto">
                      <a:xfrm>
                        <a:off x="10342" y="6298"/>
                        <a:ext cx="280" cy="300"/>
                      </a:xfrm>
                      <a:custGeom>
                        <a:avLst/>
                        <a:gdLst/>
                        <a:ahLst/>
                        <a:cxnLst>
                          <a:cxn ang="0">
                            <a:pos x="240" y="300"/>
                          </a:cxn>
                          <a:cxn ang="0">
                            <a:pos x="280" y="0"/>
                          </a:cxn>
                          <a:cxn ang="0">
                            <a:pos x="40" y="0"/>
                          </a:cxn>
                          <a:cxn ang="0">
                            <a:pos x="0" y="260"/>
                          </a:cxn>
                          <a:cxn ang="0">
                            <a:pos x="240" y="300"/>
                          </a:cxn>
                        </a:cxnLst>
                        <a:rect l="0" t="0" r="r" b="b"/>
                        <a:pathLst>
                          <a:path w="280" h="300">
                            <a:moveTo>
                              <a:pt x="240" y="300"/>
                            </a:moveTo>
                            <a:lnTo>
                              <a:pt x="280" y="0"/>
                            </a:lnTo>
                            <a:lnTo>
                              <a:pt x="40" y="0"/>
                            </a:lnTo>
                            <a:lnTo>
                              <a:pt x="0" y="260"/>
                            </a:lnTo>
                            <a:lnTo>
                              <a:pt x="240" y="300"/>
                            </a:lnTo>
                            <a:close/>
                          </a:path>
                        </a:pathLst>
                      </a:custGeom>
                      <a:solidFill>
                        <a:srgbClr val="A6A6A6"/>
                      </a:solidFill>
                      <a:ln w="12700">
                        <a:solidFill>
                          <a:srgbClr val="000000"/>
                        </a:solidFill>
                        <a:prstDash val="solid"/>
                        <a:round/>
                        <a:headEnd/>
                        <a:tailEnd/>
                      </a:ln>
                    </p:spPr>
                    <p:txBody>
                      <a:bodyPr>
                        <a:prstTxWarp prst="textNoShape">
                          <a:avLst/>
                        </a:prstTxWarp>
                      </a:bodyPr>
                      <a:lstStyle/>
                      <a:p>
                        <a:endParaRPr lang="en-US"/>
                      </a:p>
                    </p:txBody>
                  </p:sp>
                  <p:sp>
                    <p:nvSpPr>
                      <p:cNvPr id="660914" name="Freeform 434"/>
                      <p:cNvSpPr>
                        <a:spLocks/>
                      </p:cNvSpPr>
                      <p:nvPr/>
                    </p:nvSpPr>
                    <p:spPr bwMode="auto">
                      <a:xfrm>
                        <a:off x="10362" y="6318"/>
                        <a:ext cx="279" cy="300"/>
                      </a:xfrm>
                      <a:custGeom>
                        <a:avLst/>
                        <a:gdLst/>
                        <a:ahLst/>
                        <a:cxnLst>
                          <a:cxn ang="0">
                            <a:pos x="240" y="300"/>
                          </a:cxn>
                          <a:cxn ang="0">
                            <a:pos x="240" y="300"/>
                          </a:cxn>
                          <a:cxn ang="0">
                            <a:pos x="279" y="0"/>
                          </a:cxn>
                          <a:cxn ang="0">
                            <a:pos x="279" y="0"/>
                          </a:cxn>
                          <a:cxn ang="0">
                            <a:pos x="40" y="0"/>
                          </a:cxn>
                          <a:cxn ang="0">
                            <a:pos x="40" y="0"/>
                          </a:cxn>
                          <a:cxn ang="0">
                            <a:pos x="0" y="260"/>
                          </a:cxn>
                          <a:cxn ang="0">
                            <a:pos x="0" y="260"/>
                          </a:cxn>
                          <a:cxn ang="0">
                            <a:pos x="240" y="300"/>
                          </a:cxn>
                          <a:cxn ang="0">
                            <a:pos x="240" y="300"/>
                          </a:cxn>
                        </a:cxnLst>
                        <a:rect l="0" t="0" r="r" b="b"/>
                        <a:pathLst>
                          <a:path w="279" h="300">
                            <a:moveTo>
                              <a:pt x="240" y="300"/>
                            </a:moveTo>
                            <a:lnTo>
                              <a:pt x="240" y="300"/>
                            </a:lnTo>
                            <a:lnTo>
                              <a:pt x="279" y="0"/>
                            </a:lnTo>
                            <a:lnTo>
                              <a:pt x="279" y="0"/>
                            </a:lnTo>
                            <a:lnTo>
                              <a:pt x="40" y="0"/>
                            </a:lnTo>
                            <a:lnTo>
                              <a:pt x="40" y="0"/>
                            </a:lnTo>
                            <a:lnTo>
                              <a:pt x="0" y="260"/>
                            </a:lnTo>
                            <a:lnTo>
                              <a:pt x="0" y="260"/>
                            </a:lnTo>
                            <a:lnTo>
                              <a:pt x="240" y="300"/>
                            </a:lnTo>
                            <a:lnTo>
                              <a:pt x="240" y="30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15" name="Group 435"/>
                    <p:cNvGrpSpPr>
                      <a:grpSpLocks/>
                    </p:cNvGrpSpPr>
                    <p:nvPr/>
                  </p:nvGrpSpPr>
                  <p:grpSpPr bwMode="auto">
                    <a:xfrm>
                      <a:off x="10582" y="6298"/>
                      <a:ext cx="259" cy="340"/>
                      <a:chOff x="10582" y="6298"/>
                      <a:chExt cx="259" cy="340"/>
                    </a:xfrm>
                  </p:grpSpPr>
                  <p:sp>
                    <p:nvSpPr>
                      <p:cNvPr id="660916" name="Freeform 436"/>
                      <p:cNvSpPr>
                        <a:spLocks/>
                      </p:cNvSpPr>
                      <p:nvPr/>
                    </p:nvSpPr>
                    <p:spPr bwMode="auto">
                      <a:xfrm>
                        <a:off x="10582" y="6298"/>
                        <a:ext cx="239" cy="320"/>
                      </a:xfrm>
                      <a:custGeom>
                        <a:avLst/>
                        <a:gdLst/>
                        <a:ahLst/>
                        <a:cxnLst>
                          <a:cxn ang="0">
                            <a:pos x="40" y="0"/>
                          </a:cxn>
                          <a:cxn ang="0">
                            <a:pos x="239" y="80"/>
                          </a:cxn>
                          <a:cxn ang="0">
                            <a:pos x="219" y="320"/>
                          </a:cxn>
                          <a:cxn ang="0">
                            <a:pos x="0" y="300"/>
                          </a:cxn>
                          <a:cxn ang="0">
                            <a:pos x="40" y="0"/>
                          </a:cxn>
                        </a:cxnLst>
                        <a:rect l="0" t="0" r="r" b="b"/>
                        <a:pathLst>
                          <a:path w="239" h="320">
                            <a:moveTo>
                              <a:pt x="40" y="0"/>
                            </a:moveTo>
                            <a:lnTo>
                              <a:pt x="239" y="80"/>
                            </a:lnTo>
                            <a:lnTo>
                              <a:pt x="219" y="320"/>
                            </a:lnTo>
                            <a:lnTo>
                              <a:pt x="0" y="300"/>
                            </a:lnTo>
                            <a:lnTo>
                              <a:pt x="40" y="0"/>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917" name="Freeform 437"/>
                      <p:cNvSpPr>
                        <a:spLocks/>
                      </p:cNvSpPr>
                      <p:nvPr/>
                    </p:nvSpPr>
                    <p:spPr bwMode="auto">
                      <a:xfrm>
                        <a:off x="10602" y="6318"/>
                        <a:ext cx="239" cy="320"/>
                      </a:xfrm>
                      <a:custGeom>
                        <a:avLst/>
                        <a:gdLst/>
                        <a:ahLst/>
                        <a:cxnLst>
                          <a:cxn ang="0">
                            <a:pos x="39" y="0"/>
                          </a:cxn>
                          <a:cxn ang="0">
                            <a:pos x="39" y="0"/>
                          </a:cxn>
                          <a:cxn ang="0">
                            <a:pos x="239" y="80"/>
                          </a:cxn>
                          <a:cxn ang="0">
                            <a:pos x="239" y="80"/>
                          </a:cxn>
                          <a:cxn ang="0">
                            <a:pos x="219" y="320"/>
                          </a:cxn>
                          <a:cxn ang="0">
                            <a:pos x="219" y="320"/>
                          </a:cxn>
                          <a:cxn ang="0">
                            <a:pos x="0" y="300"/>
                          </a:cxn>
                          <a:cxn ang="0">
                            <a:pos x="0" y="300"/>
                          </a:cxn>
                          <a:cxn ang="0">
                            <a:pos x="39" y="0"/>
                          </a:cxn>
                          <a:cxn ang="0">
                            <a:pos x="39" y="0"/>
                          </a:cxn>
                        </a:cxnLst>
                        <a:rect l="0" t="0" r="r" b="b"/>
                        <a:pathLst>
                          <a:path w="239" h="320">
                            <a:moveTo>
                              <a:pt x="39" y="0"/>
                            </a:moveTo>
                            <a:lnTo>
                              <a:pt x="39" y="0"/>
                            </a:lnTo>
                            <a:lnTo>
                              <a:pt x="239" y="80"/>
                            </a:lnTo>
                            <a:lnTo>
                              <a:pt x="239" y="80"/>
                            </a:lnTo>
                            <a:lnTo>
                              <a:pt x="219" y="320"/>
                            </a:lnTo>
                            <a:lnTo>
                              <a:pt x="219" y="320"/>
                            </a:lnTo>
                            <a:lnTo>
                              <a:pt x="0" y="300"/>
                            </a:lnTo>
                            <a:lnTo>
                              <a:pt x="0" y="300"/>
                            </a:lnTo>
                            <a:lnTo>
                              <a:pt x="39" y="0"/>
                            </a:lnTo>
                            <a:lnTo>
                              <a:pt x="39"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18" name="Group 438"/>
                    <p:cNvGrpSpPr>
                      <a:grpSpLocks/>
                    </p:cNvGrpSpPr>
                    <p:nvPr/>
                  </p:nvGrpSpPr>
                  <p:grpSpPr bwMode="auto">
                    <a:xfrm>
                      <a:off x="10362" y="6318"/>
                      <a:ext cx="220" cy="260"/>
                      <a:chOff x="10362" y="6318"/>
                      <a:chExt cx="220" cy="260"/>
                    </a:xfrm>
                  </p:grpSpPr>
                  <p:sp>
                    <p:nvSpPr>
                      <p:cNvPr id="660919" name="Freeform 439"/>
                      <p:cNvSpPr>
                        <a:spLocks/>
                      </p:cNvSpPr>
                      <p:nvPr/>
                    </p:nvSpPr>
                    <p:spPr bwMode="auto">
                      <a:xfrm>
                        <a:off x="10362" y="6318"/>
                        <a:ext cx="200" cy="240"/>
                      </a:xfrm>
                      <a:custGeom>
                        <a:avLst/>
                        <a:gdLst/>
                        <a:ahLst/>
                        <a:cxnLst>
                          <a:cxn ang="0">
                            <a:pos x="200" y="20"/>
                          </a:cxn>
                          <a:cxn ang="0">
                            <a:pos x="180" y="240"/>
                          </a:cxn>
                          <a:cxn ang="0">
                            <a:pos x="0" y="220"/>
                          </a:cxn>
                          <a:cxn ang="0">
                            <a:pos x="40" y="0"/>
                          </a:cxn>
                          <a:cxn ang="0">
                            <a:pos x="200" y="20"/>
                          </a:cxn>
                        </a:cxnLst>
                        <a:rect l="0" t="0" r="r" b="b"/>
                        <a:pathLst>
                          <a:path w="200" h="240">
                            <a:moveTo>
                              <a:pt x="200" y="20"/>
                            </a:moveTo>
                            <a:lnTo>
                              <a:pt x="180" y="240"/>
                            </a:lnTo>
                            <a:lnTo>
                              <a:pt x="0" y="220"/>
                            </a:lnTo>
                            <a:lnTo>
                              <a:pt x="40" y="0"/>
                            </a:lnTo>
                            <a:lnTo>
                              <a:pt x="200" y="20"/>
                            </a:lnTo>
                            <a:close/>
                          </a:path>
                        </a:pathLst>
                      </a:custGeom>
                      <a:solidFill>
                        <a:srgbClr val="00CCCC"/>
                      </a:solidFill>
                      <a:ln w="12700">
                        <a:solidFill>
                          <a:srgbClr val="000000"/>
                        </a:solidFill>
                        <a:prstDash val="solid"/>
                        <a:round/>
                        <a:headEnd/>
                        <a:tailEnd/>
                      </a:ln>
                    </p:spPr>
                    <p:txBody>
                      <a:bodyPr>
                        <a:prstTxWarp prst="textNoShape">
                          <a:avLst/>
                        </a:prstTxWarp>
                      </a:bodyPr>
                      <a:lstStyle/>
                      <a:p>
                        <a:endParaRPr lang="en-US"/>
                      </a:p>
                    </p:txBody>
                  </p:sp>
                  <p:sp>
                    <p:nvSpPr>
                      <p:cNvPr id="660920" name="Freeform 440"/>
                      <p:cNvSpPr>
                        <a:spLocks/>
                      </p:cNvSpPr>
                      <p:nvPr/>
                    </p:nvSpPr>
                    <p:spPr bwMode="auto">
                      <a:xfrm>
                        <a:off x="10382" y="6338"/>
                        <a:ext cx="200" cy="240"/>
                      </a:xfrm>
                      <a:custGeom>
                        <a:avLst/>
                        <a:gdLst/>
                        <a:ahLst/>
                        <a:cxnLst>
                          <a:cxn ang="0">
                            <a:pos x="200" y="20"/>
                          </a:cxn>
                          <a:cxn ang="0">
                            <a:pos x="200" y="20"/>
                          </a:cxn>
                          <a:cxn ang="0">
                            <a:pos x="180" y="240"/>
                          </a:cxn>
                          <a:cxn ang="0">
                            <a:pos x="180" y="240"/>
                          </a:cxn>
                          <a:cxn ang="0">
                            <a:pos x="0" y="220"/>
                          </a:cxn>
                          <a:cxn ang="0">
                            <a:pos x="0" y="220"/>
                          </a:cxn>
                          <a:cxn ang="0">
                            <a:pos x="40" y="0"/>
                          </a:cxn>
                          <a:cxn ang="0">
                            <a:pos x="40" y="0"/>
                          </a:cxn>
                          <a:cxn ang="0">
                            <a:pos x="200" y="20"/>
                          </a:cxn>
                          <a:cxn ang="0">
                            <a:pos x="200" y="20"/>
                          </a:cxn>
                        </a:cxnLst>
                        <a:rect l="0" t="0" r="r" b="b"/>
                        <a:pathLst>
                          <a:path w="200" h="240">
                            <a:moveTo>
                              <a:pt x="200" y="20"/>
                            </a:moveTo>
                            <a:lnTo>
                              <a:pt x="200" y="20"/>
                            </a:lnTo>
                            <a:lnTo>
                              <a:pt x="180" y="240"/>
                            </a:lnTo>
                            <a:lnTo>
                              <a:pt x="180" y="240"/>
                            </a:lnTo>
                            <a:lnTo>
                              <a:pt x="0" y="220"/>
                            </a:lnTo>
                            <a:lnTo>
                              <a:pt x="0" y="220"/>
                            </a:lnTo>
                            <a:lnTo>
                              <a:pt x="40" y="0"/>
                            </a:lnTo>
                            <a:lnTo>
                              <a:pt x="40" y="0"/>
                            </a:lnTo>
                            <a:lnTo>
                              <a:pt x="200" y="20"/>
                            </a:lnTo>
                            <a:lnTo>
                              <a:pt x="20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grpSp>
              <p:nvGrpSpPr>
                <p:cNvPr id="660921" name="Group 441"/>
                <p:cNvGrpSpPr>
                  <a:grpSpLocks/>
                </p:cNvGrpSpPr>
                <p:nvPr/>
              </p:nvGrpSpPr>
              <p:grpSpPr bwMode="auto">
                <a:xfrm>
                  <a:off x="10282" y="6598"/>
                  <a:ext cx="220" cy="179"/>
                  <a:chOff x="10282" y="6598"/>
                  <a:chExt cx="220" cy="179"/>
                </a:xfrm>
              </p:grpSpPr>
              <p:grpSp>
                <p:nvGrpSpPr>
                  <p:cNvPr id="660922" name="Group 442"/>
                  <p:cNvGrpSpPr>
                    <a:grpSpLocks/>
                  </p:cNvGrpSpPr>
                  <p:nvPr/>
                </p:nvGrpSpPr>
                <p:grpSpPr bwMode="auto">
                  <a:xfrm>
                    <a:off x="10282" y="6598"/>
                    <a:ext cx="220" cy="179"/>
                    <a:chOff x="10282" y="6598"/>
                    <a:chExt cx="220" cy="179"/>
                  </a:xfrm>
                </p:grpSpPr>
                <p:sp>
                  <p:nvSpPr>
                    <p:cNvPr id="660923" name="Freeform 443"/>
                    <p:cNvSpPr>
                      <a:spLocks/>
                    </p:cNvSpPr>
                    <p:nvPr/>
                  </p:nvSpPr>
                  <p:spPr bwMode="auto">
                    <a:xfrm>
                      <a:off x="10282" y="6598"/>
                      <a:ext cx="200" cy="159"/>
                    </a:xfrm>
                    <a:custGeom>
                      <a:avLst/>
                      <a:gdLst/>
                      <a:ahLst/>
                      <a:cxnLst>
                        <a:cxn ang="0">
                          <a:pos x="0" y="0"/>
                        </a:cxn>
                        <a:cxn ang="0">
                          <a:pos x="200" y="60"/>
                        </a:cxn>
                        <a:cxn ang="0">
                          <a:pos x="200" y="159"/>
                        </a:cxn>
                        <a:cxn ang="0">
                          <a:pos x="0" y="79"/>
                        </a:cxn>
                        <a:cxn ang="0">
                          <a:pos x="0" y="0"/>
                        </a:cxn>
                      </a:cxnLst>
                      <a:rect l="0" t="0" r="r" b="b"/>
                      <a:pathLst>
                        <a:path w="200" h="159">
                          <a:moveTo>
                            <a:pt x="0" y="0"/>
                          </a:moveTo>
                          <a:lnTo>
                            <a:pt x="200" y="60"/>
                          </a:lnTo>
                          <a:lnTo>
                            <a:pt x="200" y="159"/>
                          </a:lnTo>
                          <a:lnTo>
                            <a:pt x="0" y="79"/>
                          </a:lnTo>
                          <a:lnTo>
                            <a:pt x="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924" name="Freeform 444"/>
                    <p:cNvSpPr>
                      <a:spLocks/>
                    </p:cNvSpPr>
                    <p:nvPr/>
                  </p:nvSpPr>
                  <p:spPr bwMode="auto">
                    <a:xfrm>
                      <a:off x="10302" y="6618"/>
                      <a:ext cx="200" cy="159"/>
                    </a:xfrm>
                    <a:custGeom>
                      <a:avLst/>
                      <a:gdLst/>
                      <a:ahLst/>
                      <a:cxnLst>
                        <a:cxn ang="0">
                          <a:pos x="0" y="0"/>
                        </a:cxn>
                        <a:cxn ang="0">
                          <a:pos x="0" y="0"/>
                        </a:cxn>
                        <a:cxn ang="0">
                          <a:pos x="200" y="59"/>
                        </a:cxn>
                        <a:cxn ang="0">
                          <a:pos x="200" y="59"/>
                        </a:cxn>
                        <a:cxn ang="0">
                          <a:pos x="200" y="159"/>
                        </a:cxn>
                        <a:cxn ang="0">
                          <a:pos x="200" y="159"/>
                        </a:cxn>
                        <a:cxn ang="0">
                          <a:pos x="0" y="79"/>
                        </a:cxn>
                        <a:cxn ang="0">
                          <a:pos x="0" y="79"/>
                        </a:cxn>
                        <a:cxn ang="0">
                          <a:pos x="0" y="0"/>
                        </a:cxn>
                        <a:cxn ang="0">
                          <a:pos x="0" y="0"/>
                        </a:cxn>
                      </a:cxnLst>
                      <a:rect l="0" t="0" r="r" b="b"/>
                      <a:pathLst>
                        <a:path w="200" h="159">
                          <a:moveTo>
                            <a:pt x="0" y="0"/>
                          </a:moveTo>
                          <a:lnTo>
                            <a:pt x="0" y="0"/>
                          </a:lnTo>
                          <a:lnTo>
                            <a:pt x="200" y="59"/>
                          </a:lnTo>
                          <a:lnTo>
                            <a:pt x="200" y="59"/>
                          </a:lnTo>
                          <a:lnTo>
                            <a:pt x="200" y="159"/>
                          </a:lnTo>
                          <a:lnTo>
                            <a:pt x="200" y="159"/>
                          </a:lnTo>
                          <a:lnTo>
                            <a:pt x="0" y="79"/>
                          </a:lnTo>
                          <a:lnTo>
                            <a:pt x="0" y="79"/>
                          </a:lnTo>
                          <a:lnTo>
                            <a:pt x="0" y="0"/>
                          </a:lnTo>
                          <a:lnTo>
                            <a:pt x="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925" name="Line 445"/>
                  <p:cNvSpPr>
                    <a:spLocks noChangeShapeType="1"/>
                  </p:cNvSpPr>
                  <p:nvPr/>
                </p:nvSpPr>
                <p:spPr bwMode="auto">
                  <a:xfrm>
                    <a:off x="10302" y="6638"/>
                    <a:ext cx="60" cy="1"/>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926" name="Line 446"/>
                  <p:cNvSpPr>
                    <a:spLocks noChangeShapeType="1"/>
                  </p:cNvSpPr>
                  <p:nvPr/>
                </p:nvSpPr>
                <p:spPr bwMode="auto">
                  <a:xfrm>
                    <a:off x="10382" y="6658"/>
                    <a:ext cx="80" cy="1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927" name="Line 447"/>
                  <p:cNvSpPr>
                    <a:spLocks noChangeShapeType="1"/>
                  </p:cNvSpPr>
                  <p:nvPr/>
                </p:nvSpPr>
                <p:spPr bwMode="auto">
                  <a:xfrm>
                    <a:off x="10362" y="661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928" name="Line 448"/>
                  <p:cNvSpPr>
                    <a:spLocks noChangeShapeType="1"/>
                  </p:cNvSpPr>
                  <p:nvPr/>
                </p:nvSpPr>
                <p:spPr bwMode="auto">
                  <a:xfrm>
                    <a:off x="10462" y="6638"/>
                    <a:ext cx="1" cy="9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929" name="Line 449"/>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sp>
                <p:nvSpPr>
                  <p:cNvPr id="660930" name="Line 450"/>
                  <p:cNvSpPr>
                    <a:spLocks noChangeShapeType="1"/>
                  </p:cNvSpPr>
                  <p:nvPr/>
                </p:nvSpPr>
                <p:spPr bwMode="auto">
                  <a:xfrm>
                    <a:off x="10282" y="6638"/>
                    <a:ext cx="180" cy="39"/>
                  </a:xfrm>
                  <a:prstGeom prst="line">
                    <a:avLst/>
                  </a:prstGeom>
                  <a:noFill/>
                  <a:ln w="12700">
                    <a:solidFill>
                      <a:srgbClr val="000000"/>
                    </a:solidFill>
                    <a:round/>
                    <a:headEnd/>
                    <a:tailEnd/>
                  </a:ln>
                </p:spPr>
                <p:txBody>
                  <a:bodyPr>
                    <a:prstTxWarp prst="textNoShape">
                      <a:avLst/>
                    </a:prstTxWarp>
                  </a:bodyPr>
                  <a:lstStyle/>
                  <a:p>
                    <a:endParaRPr lang="en-US"/>
                  </a:p>
                </p:txBody>
              </p:sp>
            </p:grpSp>
          </p:grpSp>
          <p:grpSp>
            <p:nvGrpSpPr>
              <p:cNvPr id="660931" name="Group 451"/>
              <p:cNvGrpSpPr>
                <a:grpSpLocks/>
              </p:cNvGrpSpPr>
              <p:nvPr/>
            </p:nvGrpSpPr>
            <p:grpSpPr bwMode="auto">
              <a:xfrm>
                <a:off x="10083" y="6618"/>
                <a:ext cx="499" cy="259"/>
                <a:chOff x="10083" y="6618"/>
                <a:chExt cx="499" cy="259"/>
              </a:xfrm>
            </p:grpSpPr>
            <p:grpSp>
              <p:nvGrpSpPr>
                <p:cNvPr id="660932" name="Group 452"/>
                <p:cNvGrpSpPr>
                  <a:grpSpLocks/>
                </p:cNvGrpSpPr>
                <p:nvPr/>
              </p:nvGrpSpPr>
              <p:grpSpPr bwMode="auto">
                <a:xfrm>
                  <a:off x="10442" y="6737"/>
                  <a:ext cx="100" cy="80"/>
                  <a:chOff x="10442" y="6737"/>
                  <a:chExt cx="100" cy="80"/>
                </a:xfrm>
              </p:grpSpPr>
              <p:grpSp>
                <p:nvGrpSpPr>
                  <p:cNvPr id="660933" name="Group 453"/>
                  <p:cNvGrpSpPr>
                    <a:grpSpLocks/>
                  </p:cNvGrpSpPr>
                  <p:nvPr/>
                </p:nvGrpSpPr>
                <p:grpSpPr bwMode="auto">
                  <a:xfrm>
                    <a:off x="10502" y="6737"/>
                    <a:ext cx="40" cy="80"/>
                    <a:chOff x="10502" y="6737"/>
                    <a:chExt cx="40" cy="80"/>
                  </a:xfrm>
                </p:grpSpPr>
                <p:sp>
                  <p:nvSpPr>
                    <p:cNvPr id="660934" name="Freeform 454"/>
                    <p:cNvSpPr>
                      <a:spLocks/>
                    </p:cNvSpPr>
                    <p:nvPr/>
                  </p:nvSpPr>
                  <p:spPr bwMode="auto">
                    <a:xfrm>
                      <a:off x="10502" y="6737"/>
                      <a:ext cx="20" cy="60"/>
                    </a:xfrm>
                    <a:custGeom>
                      <a:avLst/>
                      <a:gdLst/>
                      <a:ahLst/>
                      <a:cxnLst>
                        <a:cxn ang="0">
                          <a:pos x="20" y="0"/>
                        </a:cxn>
                        <a:cxn ang="0">
                          <a:pos x="20" y="60"/>
                        </a:cxn>
                        <a:cxn ang="0">
                          <a:pos x="0" y="0"/>
                        </a:cxn>
                        <a:cxn ang="0">
                          <a:pos x="20" y="0"/>
                        </a:cxn>
                      </a:cxnLst>
                      <a:rect l="0" t="0" r="r" b="b"/>
                      <a:pathLst>
                        <a:path w="20" h="60">
                          <a:moveTo>
                            <a:pt x="20" y="0"/>
                          </a:moveTo>
                          <a:lnTo>
                            <a:pt x="20" y="60"/>
                          </a:lnTo>
                          <a:lnTo>
                            <a:pt x="0" y="0"/>
                          </a:lnTo>
                          <a:lnTo>
                            <a:pt x="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935" name="Freeform 455"/>
                    <p:cNvSpPr>
                      <a:spLocks/>
                    </p:cNvSpPr>
                    <p:nvPr/>
                  </p:nvSpPr>
                  <p:spPr bwMode="auto">
                    <a:xfrm>
                      <a:off x="10522" y="6757"/>
                      <a:ext cx="20" cy="60"/>
                    </a:xfrm>
                    <a:custGeom>
                      <a:avLst/>
                      <a:gdLst/>
                      <a:ahLst/>
                      <a:cxnLst>
                        <a:cxn ang="0">
                          <a:pos x="20" y="0"/>
                        </a:cxn>
                        <a:cxn ang="0">
                          <a:pos x="20" y="0"/>
                        </a:cxn>
                        <a:cxn ang="0">
                          <a:pos x="20" y="60"/>
                        </a:cxn>
                        <a:cxn ang="0">
                          <a:pos x="20" y="60"/>
                        </a:cxn>
                        <a:cxn ang="0">
                          <a:pos x="0" y="0"/>
                        </a:cxn>
                        <a:cxn ang="0">
                          <a:pos x="0" y="0"/>
                        </a:cxn>
                        <a:cxn ang="0">
                          <a:pos x="20" y="0"/>
                        </a:cxn>
                        <a:cxn ang="0">
                          <a:pos x="20" y="0"/>
                        </a:cxn>
                      </a:cxnLst>
                      <a:rect l="0" t="0" r="r" b="b"/>
                      <a:pathLst>
                        <a:path w="20" h="60">
                          <a:moveTo>
                            <a:pt x="20" y="0"/>
                          </a:moveTo>
                          <a:lnTo>
                            <a:pt x="20" y="0"/>
                          </a:lnTo>
                          <a:lnTo>
                            <a:pt x="20" y="60"/>
                          </a:lnTo>
                          <a:lnTo>
                            <a:pt x="20" y="60"/>
                          </a:lnTo>
                          <a:lnTo>
                            <a:pt x="0" y="0"/>
                          </a:lnTo>
                          <a:lnTo>
                            <a:pt x="0" y="0"/>
                          </a:lnTo>
                          <a:lnTo>
                            <a:pt x="20" y="0"/>
                          </a:lnTo>
                          <a:lnTo>
                            <a:pt x="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36" name="Group 456"/>
                  <p:cNvGrpSpPr>
                    <a:grpSpLocks/>
                  </p:cNvGrpSpPr>
                  <p:nvPr/>
                </p:nvGrpSpPr>
                <p:grpSpPr bwMode="auto">
                  <a:xfrm>
                    <a:off x="10442" y="6757"/>
                    <a:ext cx="100" cy="60"/>
                    <a:chOff x="10442" y="6757"/>
                    <a:chExt cx="100" cy="60"/>
                  </a:xfrm>
                </p:grpSpPr>
                <p:sp>
                  <p:nvSpPr>
                    <p:cNvPr id="660937" name="Freeform 457"/>
                    <p:cNvSpPr>
                      <a:spLocks/>
                    </p:cNvSpPr>
                    <p:nvPr/>
                  </p:nvSpPr>
                  <p:spPr bwMode="auto">
                    <a:xfrm>
                      <a:off x="10442" y="6757"/>
                      <a:ext cx="80" cy="40"/>
                    </a:xfrm>
                    <a:custGeom>
                      <a:avLst/>
                      <a:gdLst/>
                      <a:ahLst/>
                      <a:cxnLst>
                        <a:cxn ang="0">
                          <a:pos x="60" y="0"/>
                        </a:cxn>
                        <a:cxn ang="0">
                          <a:pos x="80" y="40"/>
                        </a:cxn>
                        <a:cxn ang="0">
                          <a:pos x="0" y="20"/>
                        </a:cxn>
                        <a:cxn ang="0">
                          <a:pos x="40" y="20"/>
                        </a:cxn>
                        <a:cxn ang="0">
                          <a:pos x="60" y="20"/>
                        </a:cxn>
                        <a:cxn ang="0">
                          <a:pos x="40" y="0"/>
                        </a:cxn>
                        <a:cxn ang="0">
                          <a:pos x="60" y="0"/>
                        </a:cxn>
                      </a:cxnLst>
                      <a:rect l="0" t="0" r="r" b="b"/>
                      <a:pathLst>
                        <a:path w="80" h="40">
                          <a:moveTo>
                            <a:pt x="60" y="0"/>
                          </a:moveTo>
                          <a:lnTo>
                            <a:pt x="80" y="40"/>
                          </a:lnTo>
                          <a:lnTo>
                            <a:pt x="0" y="20"/>
                          </a:lnTo>
                          <a:lnTo>
                            <a:pt x="40" y="20"/>
                          </a:lnTo>
                          <a:lnTo>
                            <a:pt x="60" y="20"/>
                          </a:lnTo>
                          <a:lnTo>
                            <a:pt x="40" y="0"/>
                          </a:lnTo>
                          <a:lnTo>
                            <a:pt x="60" y="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938" name="Freeform 458"/>
                    <p:cNvSpPr>
                      <a:spLocks/>
                    </p:cNvSpPr>
                    <p:nvPr/>
                  </p:nvSpPr>
                  <p:spPr bwMode="auto">
                    <a:xfrm>
                      <a:off x="10462" y="6777"/>
                      <a:ext cx="80" cy="40"/>
                    </a:xfrm>
                    <a:custGeom>
                      <a:avLst/>
                      <a:gdLst/>
                      <a:ahLst/>
                      <a:cxnLst>
                        <a:cxn ang="0">
                          <a:pos x="60" y="0"/>
                        </a:cxn>
                        <a:cxn ang="0">
                          <a:pos x="60" y="0"/>
                        </a:cxn>
                        <a:cxn ang="0">
                          <a:pos x="80" y="40"/>
                        </a:cxn>
                        <a:cxn ang="0">
                          <a:pos x="80" y="40"/>
                        </a:cxn>
                        <a:cxn ang="0">
                          <a:pos x="0" y="20"/>
                        </a:cxn>
                        <a:cxn ang="0">
                          <a:pos x="0" y="20"/>
                        </a:cxn>
                        <a:cxn ang="0">
                          <a:pos x="40" y="20"/>
                        </a:cxn>
                        <a:cxn ang="0">
                          <a:pos x="40" y="20"/>
                        </a:cxn>
                        <a:cxn ang="0">
                          <a:pos x="60" y="20"/>
                        </a:cxn>
                        <a:cxn ang="0">
                          <a:pos x="60" y="20"/>
                        </a:cxn>
                        <a:cxn ang="0">
                          <a:pos x="40" y="0"/>
                        </a:cxn>
                        <a:cxn ang="0">
                          <a:pos x="40" y="0"/>
                        </a:cxn>
                        <a:cxn ang="0">
                          <a:pos x="60" y="0"/>
                        </a:cxn>
                        <a:cxn ang="0">
                          <a:pos x="60" y="0"/>
                        </a:cxn>
                      </a:cxnLst>
                      <a:rect l="0" t="0" r="r" b="b"/>
                      <a:pathLst>
                        <a:path w="80" h="40">
                          <a:moveTo>
                            <a:pt x="60" y="0"/>
                          </a:moveTo>
                          <a:lnTo>
                            <a:pt x="60" y="0"/>
                          </a:lnTo>
                          <a:lnTo>
                            <a:pt x="80" y="40"/>
                          </a:lnTo>
                          <a:lnTo>
                            <a:pt x="80" y="40"/>
                          </a:lnTo>
                          <a:lnTo>
                            <a:pt x="0" y="20"/>
                          </a:lnTo>
                          <a:lnTo>
                            <a:pt x="0" y="20"/>
                          </a:lnTo>
                          <a:lnTo>
                            <a:pt x="40" y="20"/>
                          </a:lnTo>
                          <a:lnTo>
                            <a:pt x="40" y="20"/>
                          </a:lnTo>
                          <a:lnTo>
                            <a:pt x="60" y="20"/>
                          </a:lnTo>
                          <a:lnTo>
                            <a:pt x="60" y="20"/>
                          </a:lnTo>
                          <a:lnTo>
                            <a:pt x="40" y="0"/>
                          </a:lnTo>
                          <a:lnTo>
                            <a:pt x="40" y="0"/>
                          </a:lnTo>
                          <a:lnTo>
                            <a:pt x="60" y="0"/>
                          </a:lnTo>
                          <a:lnTo>
                            <a:pt x="6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grpSp>
              <p:nvGrpSpPr>
                <p:cNvPr id="660939" name="Group 459"/>
                <p:cNvGrpSpPr>
                  <a:grpSpLocks/>
                </p:cNvGrpSpPr>
                <p:nvPr/>
              </p:nvGrpSpPr>
              <p:grpSpPr bwMode="auto">
                <a:xfrm>
                  <a:off x="10083" y="6618"/>
                  <a:ext cx="499" cy="259"/>
                  <a:chOff x="10083" y="6618"/>
                  <a:chExt cx="499" cy="259"/>
                </a:xfrm>
              </p:grpSpPr>
              <p:grpSp>
                <p:nvGrpSpPr>
                  <p:cNvPr id="660940" name="Group 460"/>
                  <p:cNvGrpSpPr>
                    <a:grpSpLocks/>
                  </p:cNvGrpSpPr>
                  <p:nvPr/>
                </p:nvGrpSpPr>
                <p:grpSpPr bwMode="auto">
                  <a:xfrm>
                    <a:off x="10083" y="6618"/>
                    <a:ext cx="479" cy="219"/>
                    <a:chOff x="10083" y="6618"/>
                    <a:chExt cx="479" cy="219"/>
                  </a:xfrm>
                </p:grpSpPr>
                <p:sp>
                  <p:nvSpPr>
                    <p:cNvPr id="660941" name="Freeform 461"/>
                    <p:cNvSpPr>
                      <a:spLocks/>
                    </p:cNvSpPr>
                    <p:nvPr/>
                  </p:nvSpPr>
                  <p:spPr bwMode="auto">
                    <a:xfrm>
                      <a:off x="10083" y="6618"/>
                      <a:ext cx="459" cy="199"/>
                    </a:xfrm>
                    <a:custGeom>
                      <a:avLst/>
                      <a:gdLst/>
                      <a:ahLst/>
                      <a:cxnLst>
                        <a:cxn ang="0">
                          <a:pos x="459" y="79"/>
                        </a:cxn>
                        <a:cxn ang="0">
                          <a:pos x="239" y="199"/>
                        </a:cxn>
                        <a:cxn ang="0">
                          <a:pos x="0" y="79"/>
                        </a:cxn>
                        <a:cxn ang="0">
                          <a:pos x="179" y="0"/>
                        </a:cxn>
                        <a:cxn ang="0">
                          <a:pos x="459" y="79"/>
                        </a:cxn>
                      </a:cxnLst>
                      <a:rect l="0" t="0" r="r" b="b"/>
                      <a:pathLst>
                        <a:path w="459" h="199">
                          <a:moveTo>
                            <a:pt x="459" y="79"/>
                          </a:moveTo>
                          <a:lnTo>
                            <a:pt x="239" y="199"/>
                          </a:lnTo>
                          <a:lnTo>
                            <a:pt x="0" y="79"/>
                          </a:lnTo>
                          <a:lnTo>
                            <a:pt x="179" y="0"/>
                          </a:lnTo>
                          <a:lnTo>
                            <a:pt x="459" y="79"/>
                          </a:lnTo>
                          <a:close/>
                        </a:path>
                      </a:pathLst>
                    </a:custGeom>
                    <a:solidFill>
                      <a:srgbClr val="808080"/>
                    </a:solidFill>
                    <a:ln w="12700">
                      <a:solidFill>
                        <a:srgbClr val="000000"/>
                      </a:solidFill>
                      <a:prstDash val="solid"/>
                      <a:round/>
                      <a:headEnd/>
                      <a:tailEnd/>
                    </a:ln>
                  </p:spPr>
                  <p:txBody>
                    <a:bodyPr>
                      <a:prstTxWarp prst="textNoShape">
                        <a:avLst/>
                      </a:prstTxWarp>
                    </a:bodyPr>
                    <a:lstStyle/>
                    <a:p>
                      <a:endParaRPr lang="en-US"/>
                    </a:p>
                  </p:txBody>
                </p:sp>
                <p:sp>
                  <p:nvSpPr>
                    <p:cNvPr id="660942" name="Freeform 462"/>
                    <p:cNvSpPr>
                      <a:spLocks/>
                    </p:cNvSpPr>
                    <p:nvPr/>
                  </p:nvSpPr>
                  <p:spPr bwMode="auto">
                    <a:xfrm>
                      <a:off x="10102" y="6638"/>
                      <a:ext cx="460" cy="199"/>
                    </a:xfrm>
                    <a:custGeom>
                      <a:avLst/>
                      <a:gdLst/>
                      <a:ahLst/>
                      <a:cxnLst>
                        <a:cxn ang="0">
                          <a:pos x="460" y="79"/>
                        </a:cxn>
                        <a:cxn ang="0">
                          <a:pos x="460" y="79"/>
                        </a:cxn>
                        <a:cxn ang="0">
                          <a:pos x="240" y="199"/>
                        </a:cxn>
                        <a:cxn ang="0">
                          <a:pos x="240" y="199"/>
                        </a:cxn>
                        <a:cxn ang="0">
                          <a:pos x="0" y="79"/>
                        </a:cxn>
                        <a:cxn ang="0">
                          <a:pos x="0" y="79"/>
                        </a:cxn>
                        <a:cxn ang="0">
                          <a:pos x="180" y="0"/>
                        </a:cxn>
                        <a:cxn ang="0">
                          <a:pos x="180" y="0"/>
                        </a:cxn>
                        <a:cxn ang="0">
                          <a:pos x="460" y="79"/>
                        </a:cxn>
                        <a:cxn ang="0">
                          <a:pos x="460" y="79"/>
                        </a:cxn>
                      </a:cxnLst>
                      <a:rect l="0" t="0" r="r" b="b"/>
                      <a:pathLst>
                        <a:path w="460" h="199">
                          <a:moveTo>
                            <a:pt x="460" y="79"/>
                          </a:moveTo>
                          <a:lnTo>
                            <a:pt x="460" y="79"/>
                          </a:lnTo>
                          <a:lnTo>
                            <a:pt x="240" y="199"/>
                          </a:lnTo>
                          <a:lnTo>
                            <a:pt x="240" y="199"/>
                          </a:lnTo>
                          <a:lnTo>
                            <a:pt x="0" y="79"/>
                          </a:lnTo>
                          <a:lnTo>
                            <a:pt x="0" y="79"/>
                          </a:lnTo>
                          <a:lnTo>
                            <a:pt x="180" y="0"/>
                          </a:lnTo>
                          <a:lnTo>
                            <a:pt x="180" y="0"/>
                          </a:lnTo>
                          <a:lnTo>
                            <a:pt x="460" y="79"/>
                          </a:lnTo>
                          <a:lnTo>
                            <a:pt x="460" y="79"/>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43" name="Group 463"/>
                  <p:cNvGrpSpPr>
                    <a:grpSpLocks/>
                  </p:cNvGrpSpPr>
                  <p:nvPr/>
                </p:nvGrpSpPr>
                <p:grpSpPr bwMode="auto">
                  <a:xfrm>
                    <a:off x="10322" y="6697"/>
                    <a:ext cx="260" cy="180"/>
                    <a:chOff x="10322" y="6697"/>
                    <a:chExt cx="260" cy="180"/>
                  </a:xfrm>
                </p:grpSpPr>
                <p:sp>
                  <p:nvSpPr>
                    <p:cNvPr id="660944" name="Freeform 464"/>
                    <p:cNvSpPr>
                      <a:spLocks/>
                    </p:cNvSpPr>
                    <p:nvPr/>
                  </p:nvSpPr>
                  <p:spPr bwMode="auto">
                    <a:xfrm>
                      <a:off x="10322" y="6697"/>
                      <a:ext cx="240" cy="160"/>
                    </a:xfrm>
                    <a:custGeom>
                      <a:avLst/>
                      <a:gdLst/>
                      <a:ahLst/>
                      <a:cxnLst>
                        <a:cxn ang="0">
                          <a:pos x="220" y="0"/>
                        </a:cxn>
                        <a:cxn ang="0">
                          <a:pos x="0" y="140"/>
                        </a:cxn>
                        <a:cxn ang="0">
                          <a:pos x="20" y="160"/>
                        </a:cxn>
                        <a:cxn ang="0">
                          <a:pos x="240" y="20"/>
                        </a:cxn>
                        <a:cxn ang="0">
                          <a:pos x="220" y="0"/>
                        </a:cxn>
                      </a:cxnLst>
                      <a:rect l="0" t="0" r="r" b="b"/>
                      <a:pathLst>
                        <a:path w="240" h="160">
                          <a:moveTo>
                            <a:pt x="220" y="0"/>
                          </a:moveTo>
                          <a:lnTo>
                            <a:pt x="0" y="140"/>
                          </a:lnTo>
                          <a:lnTo>
                            <a:pt x="20" y="160"/>
                          </a:lnTo>
                          <a:lnTo>
                            <a:pt x="240" y="20"/>
                          </a:lnTo>
                          <a:lnTo>
                            <a:pt x="220" y="0"/>
                          </a:lnTo>
                          <a:close/>
                        </a:path>
                      </a:pathLst>
                    </a:custGeom>
                    <a:solidFill>
                      <a:srgbClr val="666666"/>
                    </a:solidFill>
                    <a:ln w="12700">
                      <a:solidFill>
                        <a:srgbClr val="000000"/>
                      </a:solidFill>
                      <a:prstDash val="solid"/>
                      <a:round/>
                      <a:headEnd/>
                      <a:tailEnd/>
                    </a:ln>
                  </p:spPr>
                  <p:txBody>
                    <a:bodyPr>
                      <a:prstTxWarp prst="textNoShape">
                        <a:avLst/>
                      </a:prstTxWarp>
                    </a:bodyPr>
                    <a:lstStyle/>
                    <a:p>
                      <a:endParaRPr lang="en-US"/>
                    </a:p>
                  </p:txBody>
                </p:sp>
                <p:sp>
                  <p:nvSpPr>
                    <p:cNvPr id="660945" name="Freeform 465"/>
                    <p:cNvSpPr>
                      <a:spLocks/>
                    </p:cNvSpPr>
                    <p:nvPr/>
                  </p:nvSpPr>
                  <p:spPr bwMode="auto">
                    <a:xfrm>
                      <a:off x="10342" y="6717"/>
                      <a:ext cx="240" cy="160"/>
                    </a:xfrm>
                    <a:custGeom>
                      <a:avLst/>
                      <a:gdLst/>
                      <a:ahLst/>
                      <a:cxnLst>
                        <a:cxn ang="0">
                          <a:pos x="220" y="0"/>
                        </a:cxn>
                        <a:cxn ang="0">
                          <a:pos x="220" y="0"/>
                        </a:cxn>
                        <a:cxn ang="0">
                          <a:pos x="0" y="140"/>
                        </a:cxn>
                        <a:cxn ang="0">
                          <a:pos x="0" y="140"/>
                        </a:cxn>
                        <a:cxn ang="0">
                          <a:pos x="20" y="160"/>
                        </a:cxn>
                        <a:cxn ang="0">
                          <a:pos x="20" y="160"/>
                        </a:cxn>
                        <a:cxn ang="0">
                          <a:pos x="240" y="20"/>
                        </a:cxn>
                        <a:cxn ang="0">
                          <a:pos x="240" y="20"/>
                        </a:cxn>
                        <a:cxn ang="0">
                          <a:pos x="220" y="0"/>
                        </a:cxn>
                        <a:cxn ang="0">
                          <a:pos x="220" y="0"/>
                        </a:cxn>
                      </a:cxnLst>
                      <a:rect l="0" t="0" r="r" b="b"/>
                      <a:pathLst>
                        <a:path w="240" h="160">
                          <a:moveTo>
                            <a:pt x="220" y="0"/>
                          </a:moveTo>
                          <a:lnTo>
                            <a:pt x="220" y="0"/>
                          </a:lnTo>
                          <a:lnTo>
                            <a:pt x="0" y="140"/>
                          </a:lnTo>
                          <a:lnTo>
                            <a:pt x="0" y="140"/>
                          </a:lnTo>
                          <a:lnTo>
                            <a:pt x="20" y="160"/>
                          </a:lnTo>
                          <a:lnTo>
                            <a:pt x="20" y="160"/>
                          </a:lnTo>
                          <a:lnTo>
                            <a:pt x="240" y="20"/>
                          </a:lnTo>
                          <a:lnTo>
                            <a:pt x="240" y="20"/>
                          </a:lnTo>
                          <a:lnTo>
                            <a:pt x="220" y="0"/>
                          </a:lnTo>
                          <a:lnTo>
                            <a:pt x="220" y="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46" name="Group 466"/>
                  <p:cNvGrpSpPr>
                    <a:grpSpLocks/>
                  </p:cNvGrpSpPr>
                  <p:nvPr/>
                </p:nvGrpSpPr>
                <p:grpSpPr bwMode="auto">
                  <a:xfrm>
                    <a:off x="10083" y="6697"/>
                    <a:ext cx="279" cy="180"/>
                    <a:chOff x="10083" y="6697"/>
                    <a:chExt cx="279" cy="180"/>
                  </a:xfrm>
                </p:grpSpPr>
                <p:sp>
                  <p:nvSpPr>
                    <p:cNvPr id="660947" name="Freeform 467"/>
                    <p:cNvSpPr>
                      <a:spLocks/>
                    </p:cNvSpPr>
                    <p:nvPr/>
                  </p:nvSpPr>
                  <p:spPr bwMode="auto">
                    <a:xfrm>
                      <a:off x="10083" y="6697"/>
                      <a:ext cx="259" cy="160"/>
                    </a:xfrm>
                    <a:custGeom>
                      <a:avLst/>
                      <a:gdLst/>
                      <a:ahLst/>
                      <a:cxnLst>
                        <a:cxn ang="0">
                          <a:pos x="259" y="160"/>
                        </a:cxn>
                        <a:cxn ang="0">
                          <a:pos x="239" y="140"/>
                        </a:cxn>
                        <a:cxn ang="0">
                          <a:pos x="0" y="0"/>
                        </a:cxn>
                        <a:cxn ang="0">
                          <a:pos x="0" y="20"/>
                        </a:cxn>
                        <a:cxn ang="0">
                          <a:pos x="259" y="160"/>
                        </a:cxn>
                      </a:cxnLst>
                      <a:rect l="0" t="0" r="r" b="b"/>
                      <a:pathLst>
                        <a:path w="259" h="160">
                          <a:moveTo>
                            <a:pt x="259" y="160"/>
                          </a:moveTo>
                          <a:lnTo>
                            <a:pt x="239" y="140"/>
                          </a:lnTo>
                          <a:lnTo>
                            <a:pt x="0" y="0"/>
                          </a:lnTo>
                          <a:lnTo>
                            <a:pt x="0" y="20"/>
                          </a:lnTo>
                          <a:lnTo>
                            <a:pt x="259" y="16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0948" name="Freeform 468"/>
                    <p:cNvSpPr>
                      <a:spLocks/>
                    </p:cNvSpPr>
                    <p:nvPr/>
                  </p:nvSpPr>
                  <p:spPr bwMode="auto">
                    <a:xfrm>
                      <a:off x="10102" y="6717"/>
                      <a:ext cx="260" cy="160"/>
                    </a:xfrm>
                    <a:custGeom>
                      <a:avLst/>
                      <a:gdLst/>
                      <a:ahLst/>
                      <a:cxnLst>
                        <a:cxn ang="0">
                          <a:pos x="260" y="160"/>
                        </a:cxn>
                        <a:cxn ang="0">
                          <a:pos x="260" y="160"/>
                        </a:cxn>
                        <a:cxn ang="0">
                          <a:pos x="240" y="140"/>
                        </a:cxn>
                        <a:cxn ang="0">
                          <a:pos x="240" y="140"/>
                        </a:cxn>
                        <a:cxn ang="0">
                          <a:pos x="0" y="0"/>
                        </a:cxn>
                        <a:cxn ang="0">
                          <a:pos x="0" y="0"/>
                        </a:cxn>
                        <a:cxn ang="0">
                          <a:pos x="0" y="20"/>
                        </a:cxn>
                        <a:cxn ang="0">
                          <a:pos x="0" y="20"/>
                        </a:cxn>
                        <a:cxn ang="0">
                          <a:pos x="260" y="160"/>
                        </a:cxn>
                        <a:cxn ang="0">
                          <a:pos x="260" y="160"/>
                        </a:cxn>
                      </a:cxnLst>
                      <a:rect l="0" t="0" r="r" b="b"/>
                      <a:pathLst>
                        <a:path w="260" h="160">
                          <a:moveTo>
                            <a:pt x="260" y="160"/>
                          </a:moveTo>
                          <a:lnTo>
                            <a:pt x="260" y="160"/>
                          </a:lnTo>
                          <a:lnTo>
                            <a:pt x="240" y="140"/>
                          </a:lnTo>
                          <a:lnTo>
                            <a:pt x="240" y="140"/>
                          </a:lnTo>
                          <a:lnTo>
                            <a:pt x="0" y="0"/>
                          </a:lnTo>
                          <a:lnTo>
                            <a:pt x="0" y="0"/>
                          </a:lnTo>
                          <a:lnTo>
                            <a:pt x="0" y="20"/>
                          </a:lnTo>
                          <a:lnTo>
                            <a:pt x="0" y="20"/>
                          </a:lnTo>
                          <a:lnTo>
                            <a:pt x="260" y="160"/>
                          </a:lnTo>
                          <a:lnTo>
                            <a:pt x="260" y="16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0949" name="Freeform 469"/>
                  <p:cNvSpPr>
                    <a:spLocks/>
                  </p:cNvSpPr>
                  <p:nvPr/>
                </p:nvSpPr>
                <p:spPr bwMode="auto">
                  <a:xfrm>
                    <a:off x="10262" y="6737"/>
                    <a:ext cx="200" cy="100"/>
                  </a:xfrm>
                  <a:custGeom>
                    <a:avLst/>
                    <a:gdLst/>
                    <a:ahLst/>
                    <a:cxnLst>
                      <a:cxn ang="0">
                        <a:pos x="200" y="20"/>
                      </a:cxn>
                      <a:cxn ang="0">
                        <a:pos x="140" y="0"/>
                      </a:cxn>
                      <a:cxn ang="0">
                        <a:pos x="0" y="60"/>
                      </a:cxn>
                      <a:cxn ang="0">
                        <a:pos x="80" y="100"/>
                      </a:cxn>
                      <a:cxn ang="0">
                        <a:pos x="200" y="20"/>
                      </a:cxn>
                    </a:cxnLst>
                    <a:rect l="0" t="0" r="r" b="b"/>
                    <a:pathLst>
                      <a:path w="200" h="100">
                        <a:moveTo>
                          <a:pt x="200" y="20"/>
                        </a:moveTo>
                        <a:lnTo>
                          <a:pt x="140" y="0"/>
                        </a:lnTo>
                        <a:lnTo>
                          <a:pt x="0" y="60"/>
                        </a:lnTo>
                        <a:lnTo>
                          <a:pt x="80" y="100"/>
                        </a:lnTo>
                        <a:lnTo>
                          <a:pt x="200" y="20"/>
                        </a:lnTo>
                        <a:close/>
                      </a:path>
                    </a:pathLst>
                  </a:custGeom>
                  <a:solidFill>
                    <a:srgbClr val="A6A6A6"/>
                  </a:solidFill>
                  <a:ln w="9525">
                    <a:noFill/>
                    <a:round/>
                    <a:headEnd/>
                    <a:tailEnd/>
                  </a:ln>
                </p:spPr>
                <p:txBody>
                  <a:bodyPr>
                    <a:prstTxWarp prst="textNoShape">
                      <a:avLst/>
                    </a:prstTxWarp>
                  </a:bodyPr>
                  <a:lstStyle/>
                  <a:p>
                    <a:endParaRPr lang="en-US"/>
                  </a:p>
                </p:txBody>
              </p:sp>
              <p:sp>
                <p:nvSpPr>
                  <p:cNvPr id="660950" name="Freeform 470"/>
                  <p:cNvSpPr>
                    <a:spLocks/>
                  </p:cNvSpPr>
                  <p:nvPr/>
                </p:nvSpPr>
                <p:spPr bwMode="auto">
                  <a:xfrm>
                    <a:off x="10102" y="6658"/>
                    <a:ext cx="280" cy="139"/>
                  </a:xfrm>
                  <a:custGeom>
                    <a:avLst/>
                    <a:gdLst/>
                    <a:ahLst/>
                    <a:cxnLst>
                      <a:cxn ang="0">
                        <a:pos x="280" y="59"/>
                      </a:cxn>
                      <a:cxn ang="0">
                        <a:pos x="160" y="139"/>
                      </a:cxn>
                      <a:cxn ang="0">
                        <a:pos x="0" y="59"/>
                      </a:cxn>
                      <a:cxn ang="0">
                        <a:pos x="120" y="0"/>
                      </a:cxn>
                      <a:cxn ang="0">
                        <a:pos x="280" y="59"/>
                      </a:cxn>
                    </a:cxnLst>
                    <a:rect l="0" t="0" r="r" b="b"/>
                    <a:pathLst>
                      <a:path w="280" h="139">
                        <a:moveTo>
                          <a:pt x="280" y="59"/>
                        </a:moveTo>
                        <a:lnTo>
                          <a:pt x="160" y="139"/>
                        </a:lnTo>
                        <a:lnTo>
                          <a:pt x="0" y="59"/>
                        </a:lnTo>
                        <a:lnTo>
                          <a:pt x="120" y="0"/>
                        </a:lnTo>
                        <a:lnTo>
                          <a:pt x="280" y="59"/>
                        </a:lnTo>
                        <a:close/>
                      </a:path>
                    </a:pathLst>
                  </a:custGeom>
                  <a:solidFill>
                    <a:srgbClr val="A6A6A6"/>
                  </a:solidFill>
                  <a:ln w="9525">
                    <a:noFill/>
                    <a:round/>
                    <a:headEnd/>
                    <a:tailEnd/>
                  </a:ln>
                </p:spPr>
                <p:txBody>
                  <a:bodyPr>
                    <a:prstTxWarp prst="textNoShape">
                      <a:avLst/>
                    </a:prstTxWarp>
                  </a:bodyPr>
                  <a:lstStyle/>
                  <a:p>
                    <a:endParaRPr lang="en-US"/>
                  </a:p>
                </p:txBody>
              </p:sp>
              <p:sp>
                <p:nvSpPr>
                  <p:cNvPr id="660951" name="Freeform 471"/>
                  <p:cNvSpPr>
                    <a:spLocks/>
                  </p:cNvSpPr>
                  <p:nvPr/>
                </p:nvSpPr>
                <p:spPr bwMode="auto">
                  <a:xfrm>
                    <a:off x="10222" y="6638"/>
                    <a:ext cx="300" cy="119"/>
                  </a:xfrm>
                  <a:custGeom>
                    <a:avLst/>
                    <a:gdLst/>
                    <a:ahLst/>
                    <a:cxnLst>
                      <a:cxn ang="0">
                        <a:pos x="240" y="119"/>
                      </a:cxn>
                      <a:cxn ang="0">
                        <a:pos x="300" y="79"/>
                      </a:cxn>
                      <a:cxn ang="0">
                        <a:pos x="60" y="0"/>
                      </a:cxn>
                      <a:cxn ang="0">
                        <a:pos x="0" y="20"/>
                      </a:cxn>
                      <a:cxn ang="0">
                        <a:pos x="240" y="119"/>
                      </a:cxn>
                    </a:cxnLst>
                    <a:rect l="0" t="0" r="r" b="b"/>
                    <a:pathLst>
                      <a:path w="300" h="119">
                        <a:moveTo>
                          <a:pt x="240" y="119"/>
                        </a:moveTo>
                        <a:lnTo>
                          <a:pt x="300" y="79"/>
                        </a:lnTo>
                        <a:lnTo>
                          <a:pt x="60" y="0"/>
                        </a:lnTo>
                        <a:lnTo>
                          <a:pt x="0" y="20"/>
                        </a:lnTo>
                        <a:lnTo>
                          <a:pt x="240" y="119"/>
                        </a:lnTo>
                        <a:close/>
                      </a:path>
                    </a:pathLst>
                  </a:custGeom>
                  <a:solidFill>
                    <a:srgbClr val="A6A6A6"/>
                  </a:solidFill>
                  <a:ln w="9525">
                    <a:noFill/>
                    <a:round/>
                    <a:headEnd/>
                    <a:tailEnd/>
                  </a:ln>
                </p:spPr>
                <p:txBody>
                  <a:bodyPr>
                    <a:prstTxWarp prst="textNoShape">
                      <a:avLst/>
                    </a:prstTxWarp>
                  </a:bodyPr>
                  <a:lstStyle/>
                  <a:p>
                    <a:endParaRPr lang="en-US"/>
                  </a:p>
                </p:txBody>
              </p:sp>
              <p:sp>
                <p:nvSpPr>
                  <p:cNvPr id="660952" name="Line 472"/>
                  <p:cNvSpPr>
                    <a:spLocks noChangeShapeType="1"/>
                  </p:cNvSpPr>
                  <p:nvPr/>
                </p:nvSpPr>
                <p:spPr bwMode="auto">
                  <a:xfrm>
                    <a:off x="1026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3" name="Line 473"/>
                  <p:cNvSpPr>
                    <a:spLocks noChangeShapeType="1"/>
                  </p:cNvSpPr>
                  <p:nvPr/>
                </p:nvSpPr>
                <p:spPr bwMode="auto">
                  <a:xfrm>
                    <a:off x="10242" y="6618"/>
                    <a:ext cx="26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4" name="Line 474"/>
                  <p:cNvSpPr>
                    <a:spLocks noChangeShapeType="1"/>
                  </p:cNvSpPr>
                  <p:nvPr/>
                </p:nvSpPr>
                <p:spPr bwMode="auto">
                  <a:xfrm>
                    <a:off x="10242" y="6638"/>
                    <a:ext cx="240" cy="7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5" name="Line 475"/>
                  <p:cNvSpPr>
                    <a:spLocks noChangeShapeType="1"/>
                  </p:cNvSpPr>
                  <p:nvPr/>
                </p:nvSpPr>
                <p:spPr bwMode="auto">
                  <a:xfrm>
                    <a:off x="10202" y="663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6" name="Line 476"/>
                  <p:cNvSpPr>
                    <a:spLocks noChangeShapeType="1"/>
                  </p:cNvSpPr>
                  <p:nvPr/>
                </p:nvSpPr>
                <p:spPr bwMode="auto">
                  <a:xfrm>
                    <a:off x="10182" y="6658"/>
                    <a:ext cx="240" cy="9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7" name="Line 477"/>
                  <p:cNvSpPr>
                    <a:spLocks noChangeShapeType="1"/>
                  </p:cNvSpPr>
                  <p:nvPr/>
                </p:nvSpPr>
                <p:spPr bwMode="auto">
                  <a:xfrm>
                    <a:off x="10182" y="6677"/>
                    <a:ext cx="2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8" name="Line 478"/>
                  <p:cNvSpPr>
                    <a:spLocks noChangeShapeType="1"/>
                  </p:cNvSpPr>
                  <p:nvPr/>
                </p:nvSpPr>
                <p:spPr bwMode="auto">
                  <a:xfrm>
                    <a:off x="10162" y="6677"/>
                    <a:ext cx="22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59" name="Line 479"/>
                  <p:cNvSpPr>
                    <a:spLocks noChangeShapeType="1"/>
                  </p:cNvSpPr>
                  <p:nvPr/>
                </p:nvSpPr>
                <p:spPr bwMode="auto">
                  <a:xfrm>
                    <a:off x="10142" y="6697"/>
                    <a:ext cx="200" cy="10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0" name="Line 480"/>
                  <p:cNvSpPr>
                    <a:spLocks noChangeShapeType="1"/>
                  </p:cNvSpPr>
                  <p:nvPr/>
                </p:nvSpPr>
                <p:spPr bwMode="auto">
                  <a:xfrm flipV="1">
                    <a:off x="10322" y="6717"/>
                    <a:ext cx="120" cy="8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1" name="Line 481"/>
                  <p:cNvSpPr>
                    <a:spLocks noChangeShapeType="1"/>
                  </p:cNvSpPr>
                  <p:nvPr/>
                </p:nvSpPr>
                <p:spPr bwMode="auto">
                  <a:xfrm flipV="1">
                    <a:off x="10282" y="671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2" name="Line 482"/>
                  <p:cNvSpPr>
                    <a:spLocks noChangeShapeType="1"/>
                  </p:cNvSpPr>
                  <p:nvPr/>
                </p:nvSpPr>
                <p:spPr bwMode="auto">
                  <a:xfrm flipV="1">
                    <a:off x="10242" y="669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3" name="Line 483"/>
                  <p:cNvSpPr>
                    <a:spLocks noChangeShapeType="1"/>
                  </p:cNvSpPr>
                  <p:nvPr/>
                </p:nvSpPr>
                <p:spPr bwMode="auto">
                  <a:xfrm flipV="1">
                    <a:off x="1020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4" name="Line 484"/>
                  <p:cNvSpPr>
                    <a:spLocks noChangeShapeType="1"/>
                  </p:cNvSpPr>
                  <p:nvPr/>
                </p:nvSpPr>
                <p:spPr bwMode="auto">
                  <a:xfrm flipV="1">
                    <a:off x="10182" y="6677"/>
                    <a:ext cx="120" cy="6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5" name="Line 485"/>
                  <p:cNvSpPr>
                    <a:spLocks noChangeShapeType="1"/>
                  </p:cNvSpPr>
                  <p:nvPr/>
                </p:nvSpPr>
                <p:spPr bwMode="auto">
                  <a:xfrm flipV="1">
                    <a:off x="10162" y="6658"/>
                    <a:ext cx="12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6" name="Line 486"/>
                  <p:cNvSpPr>
                    <a:spLocks noChangeShapeType="1"/>
                  </p:cNvSpPr>
                  <p:nvPr/>
                </p:nvSpPr>
                <p:spPr bwMode="auto">
                  <a:xfrm flipV="1">
                    <a:off x="10142" y="6658"/>
                    <a:ext cx="100" cy="5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7" name="Line 487"/>
                  <p:cNvSpPr>
                    <a:spLocks noChangeShapeType="1"/>
                  </p:cNvSpPr>
                  <p:nvPr/>
                </p:nvSpPr>
                <p:spPr bwMode="auto">
                  <a:xfrm flipV="1">
                    <a:off x="10442" y="6677"/>
                    <a:ext cx="40" cy="4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8" name="Line 488"/>
                  <p:cNvSpPr>
                    <a:spLocks noChangeShapeType="1"/>
                  </p:cNvSpPr>
                  <p:nvPr/>
                </p:nvSpPr>
                <p:spPr bwMode="auto">
                  <a:xfrm flipV="1">
                    <a:off x="10402" y="6677"/>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69" name="Line 489"/>
                  <p:cNvSpPr>
                    <a:spLocks noChangeShapeType="1"/>
                  </p:cNvSpPr>
                  <p:nvPr/>
                </p:nvSpPr>
                <p:spPr bwMode="auto">
                  <a:xfrm flipV="1">
                    <a:off x="10362" y="6658"/>
                    <a:ext cx="60" cy="3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70" name="Line 490"/>
                  <p:cNvSpPr>
                    <a:spLocks noChangeShapeType="1"/>
                  </p:cNvSpPr>
                  <p:nvPr/>
                </p:nvSpPr>
                <p:spPr bwMode="auto">
                  <a:xfrm flipV="1">
                    <a:off x="10322" y="6658"/>
                    <a:ext cx="60" cy="19"/>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71" name="Line 491"/>
                  <p:cNvSpPr>
                    <a:spLocks noChangeShapeType="1"/>
                  </p:cNvSpPr>
                  <p:nvPr/>
                </p:nvSpPr>
                <p:spPr bwMode="auto">
                  <a:xfrm flipV="1">
                    <a:off x="10302" y="6638"/>
                    <a:ext cx="40" cy="20"/>
                  </a:xfrm>
                  <a:prstGeom prst="line">
                    <a:avLst/>
                  </a:prstGeom>
                  <a:noFill/>
                  <a:ln w="12700">
                    <a:solidFill>
                      <a:srgbClr val="808080"/>
                    </a:solidFill>
                    <a:round/>
                    <a:headEnd/>
                    <a:tailEnd/>
                  </a:ln>
                </p:spPr>
                <p:txBody>
                  <a:bodyPr>
                    <a:prstTxWarp prst="textNoShape">
                      <a:avLst/>
                    </a:prstTxWarp>
                  </a:bodyPr>
                  <a:lstStyle/>
                  <a:p>
                    <a:endParaRPr lang="en-US"/>
                  </a:p>
                </p:txBody>
              </p:sp>
              <p:sp>
                <p:nvSpPr>
                  <p:cNvPr id="660972" name="Line 492"/>
                  <p:cNvSpPr>
                    <a:spLocks noChangeShapeType="1"/>
                  </p:cNvSpPr>
                  <p:nvPr/>
                </p:nvSpPr>
                <p:spPr bwMode="auto">
                  <a:xfrm flipV="1">
                    <a:off x="10262" y="6618"/>
                    <a:ext cx="40" cy="40"/>
                  </a:xfrm>
                  <a:prstGeom prst="line">
                    <a:avLst/>
                  </a:prstGeom>
                  <a:noFill/>
                  <a:ln w="12700">
                    <a:solidFill>
                      <a:srgbClr val="808080"/>
                    </a:solidFill>
                    <a:round/>
                    <a:headEnd/>
                    <a:tailEnd/>
                  </a:ln>
                </p:spPr>
                <p:txBody>
                  <a:bodyPr>
                    <a:prstTxWarp prst="textNoShape">
                      <a:avLst/>
                    </a:prstTxWarp>
                  </a:bodyPr>
                  <a:lstStyle/>
                  <a:p>
                    <a:endParaRPr lang="en-US"/>
                  </a:p>
                </p:txBody>
              </p:sp>
            </p:grpSp>
          </p:grpSp>
        </p:grpSp>
        <p:grpSp>
          <p:nvGrpSpPr>
            <p:cNvPr id="660973" name="Group 493"/>
            <p:cNvGrpSpPr>
              <a:grpSpLocks/>
            </p:cNvGrpSpPr>
            <p:nvPr/>
          </p:nvGrpSpPr>
          <p:grpSpPr bwMode="auto">
            <a:xfrm>
              <a:off x="9683" y="6199"/>
              <a:ext cx="659" cy="917"/>
              <a:chOff x="9683" y="6199"/>
              <a:chExt cx="659" cy="917"/>
            </a:xfrm>
          </p:grpSpPr>
          <p:grpSp>
            <p:nvGrpSpPr>
              <p:cNvPr id="660974" name="Group 494"/>
              <p:cNvGrpSpPr>
                <a:grpSpLocks/>
              </p:cNvGrpSpPr>
              <p:nvPr/>
            </p:nvGrpSpPr>
            <p:grpSpPr bwMode="auto">
              <a:xfrm>
                <a:off x="9743" y="6199"/>
                <a:ext cx="599" cy="917"/>
                <a:chOff x="9743" y="6199"/>
                <a:chExt cx="599" cy="917"/>
              </a:xfrm>
            </p:grpSpPr>
            <p:grpSp>
              <p:nvGrpSpPr>
                <p:cNvPr id="660975" name="Group 495"/>
                <p:cNvGrpSpPr>
                  <a:grpSpLocks/>
                </p:cNvGrpSpPr>
                <p:nvPr/>
              </p:nvGrpSpPr>
              <p:grpSpPr bwMode="auto">
                <a:xfrm>
                  <a:off x="9803" y="6199"/>
                  <a:ext cx="240" cy="259"/>
                  <a:chOff x="9803" y="6199"/>
                  <a:chExt cx="240" cy="259"/>
                </a:xfrm>
              </p:grpSpPr>
              <p:grpSp>
                <p:nvGrpSpPr>
                  <p:cNvPr id="660976" name="Group 496"/>
                  <p:cNvGrpSpPr>
                    <a:grpSpLocks/>
                  </p:cNvGrpSpPr>
                  <p:nvPr/>
                </p:nvGrpSpPr>
                <p:grpSpPr bwMode="auto">
                  <a:xfrm>
                    <a:off x="9803" y="6199"/>
                    <a:ext cx="240" cy="259"/>
                    <a:chOff x="9803" y="6199"/>
                    <a:chExt cx="240" cy="259"/>
                  </a:xfrm>
                </p:grpSpPr>
                <p:grpSp>
                  <p:nvGrpSpPr>
                    <p:cNvPr id="660977" name="Group 497"/>
                    <p:cNvGrpSpPr>
                      <a:grpSpLocks/>
                    </p:cNvGrpSpPr>
                    <p:nvPr/>
                  </p:nvGrpSpPr>
                  <p:grpSpPr bwMode="auto">
                    <a:xfrm>
                      <a:off x="9803" y="6199"/>
                      <a:ext cx="240" cy="259"/>
                      <a:chOff x="9803" y="6199"/>
                      <a:chExt cx="240" cy="259"/>
                    </a:xfrm>
                  </p:grpSpPr>
                  <p:sp>
                    <p:nvSpPr>
                      <p:cNvPr id="660978" name="Freeform 498"/>
                      <p:cNvSpPr>
                        <a:spLocks/>
                      </p:cNvSpPr>
                      <p:nvPr/>
                    </p:nvSpPr>
                    <p:spPr bwMode="auto">
                      <a:xfrm>
                        <a:off x="9803" y="6199"/>
                        <a:ext cx="220" cy="239"/>
                      </a:xfrm>
                      <a:custGeom>
                        <a:avLst/>
                        <a:gdLst/>
                        <a:ahLst/>
                        <a:cxnLst>
                          <a:cxn ang="0">
                            <a:pos x="160" y="0"/>
                          </a:cxn>
                          <a:cxn ang="0">
                            <a:pos x="180" y="0"/>
                          </a:cxn>
                          <a:cxn ang="0">
                            <a:pos x="200" y="20"/>
                          </a:cxn>
                          <a:cxn ang="0">
                            <a:pos x="200" y="59"/>
                          </a:cxn>
                          <a:cxn ang="0">
                            <a:pos x="200" y="79"/>
                          </a:cxn>
                          <a:cxn ang="0">
                            <a:pos x="200" y="99"/>
                          </a:cxn>
                          <a:cxn ang="0">
                            <a:pos x="200" y="119"/>
                          </a:cxn>
                          <a:cxn ang="0">
                            <a:pos x="220" y="119"/>
                          </a:cxn>
                          <a:cxn ang="0">
                            <a:pos x="220" y="139"/>
                          </a:cxn>
                          <a:cxn ang="0">
                            <a:pos x="200" y="139"/>
                          </a:cxn>
                          <a:cxn ang="0">
                            <a:pos x="200" y="159"/>
                          </a:cxn>
                          <a:cxn ang="0">
                            <a:pos x="200" y="179"/>
                          </a:cxn>
                          <a:cxn ang="0">
                            <a:pos x="200" y="199"/>
                          </a:cxn>
                          <a:cxn ang="0">
                            <a:pos x="180" y="199"/>
                          </a:cxn>
                          <a:cxn ang="0">
                            <a:pos x="180" y="219"/>
                          </a:cxn>
                          <a:cxn ang="0">
                            <a:pos x="160" y="219"/>
                          </a:cxn>
                          <a:cxn ang="0">
                            <a:pos x="140" y="199"/>
                          </a:cxn>
                          <a:cxn ang="0">
                            <a:pos x="120" y="239"/>
                          </a:cxn>
                          <a:cxn ang="0">
                            <a:pos x="40" y="199"/>
                          </a:cxn>
                          <a:cxn ang="0">
                            <a:pos x="40" y="179"/>
                          </a:cxn>
                          <a:cxn ang="0">
                            <a:pos x="40" y="159"/>
                          </a:cxn>
                          <a:cxn ang="0">
                            <a:pos x="0" y="119"/>
                          </a:cxn>
                          <a:cxn ang="0">
                            <a:pos x="0" y="40"/>
                          </a:cxn>
                          <a:cxn ang="0">
                            <a:pos x="20" y="20"/>
                          </a:cxn>
                          <a:cxn ang="0">
                            <a:pos x="60" y="0"/>
                          </a:cxn>
                          <a:cxn ang="0">
                            <a:pos x="80" y="0"/>
                          </a:cxn>
                          <a:cxn ang="0">
                            <a:pos x="120" y="0"/>
                          </a:cxn>
                          <a:cxn ang="0">
                            <a:pos x="160" y="0"/>
                          </a:cxn>
                        </a:cxnLst>
                        <a:rect l="0" t="0" r="r" b="b"/>
                        <a:pathLst>
                          <a:path w="220" h="239">
                            <a:moveTo>
                              <a:pt x="160" y="0"/>
                            </a:moveTo>
                            <a:lnTo>
                              <a:pt x="180" y="0"/>
                            </a:lnTo>
                            <a:lnTo>
                              <a:pt x="200" y="20"/>
                            </a:lnTo>
                            <a:lnTo>
                              <a:pt x="200" y="59"/>
                            </a:lnTo>
                            <a:lnTo>
                              <a:pt x="200" y="79"/>
                            </a:lnTo>
                            <a:lnTo>
                              <a:pt x="200" y="99"/>
                            </a:lnTo>
                            <a:lnTo>
                              <a:pt x="200" y="119"/>
                            </a:lnTo>
                            <a:lnTo>
                              <a:pt x="220" y="119"/>
                            </a:lnTo>
                            <a:lnTo>
                              <a:pt x="220" y="139"/>
                            </a:lnTo>
                            <a:lnTo>
                              <a:pt x="200" y="139"/>
                            </a:lnTo>
                            <a:lnTo>
                              <a:pt x="200" y="159"/>
                            </a:lnTo>
                            <a:lnTo>
                              <a:pt x="200" y="179"/>
                            </a:lnTo>
                            <a:lnTo>
                              <a:pt x="200" y="199"/>
                            </a:lnTo>
                            <a:lnTo>
                              <a:pt x="180" y="199"/>
                            </a:lnTo>
                            <a:lnTo>
                              <a:pt x="180" y="219"/>
                            </a:lnTo>
                            <a:lnTo>
                              <a:pt x="160" y="219"/>
                            </a:lnTo>
                            <a:lnTo>
                              <a:pt x="140" y="199"/>
                            </a:lnTo>
                            <a:lnTo>
                              <a:pt x="120" y="239"/>
                            </a:lnTo>
                            <a:lnTo>
                              <a:pt x="40" y="199"/>
                            </a:lnTo>
                            <a:lnTo>
                              <a:pt x="40" y="179"/>
                            </a:lnTo>
                            <a:lnTo>
                              <a:pt x="40" y="159"/>
                            </a:lnTo>
                            <a:lnTo>
                              <a:pt x="0" y="119"/>
                            </a:lnTo>
                            <a:lnTo>
                              <a:pt x="0" y="40"/>
                            </a:lnTo>
                            <a:lnTo>
                              <a:pt x="20" y="20"/>
                            </a:lnTo>
                            <a:lnTo>
                              <a:pt x="60" y="0"/>
                            </a:lnTo>
                            <a:lnTo>
                              <a:pt x="80" y="0"/>
                            </a:lnTo>
                            <a:lnTo>
                              <a:pt x="120" y="0"/>
                            </a:lnTo>
                            <a:lnTo>
                              <a:pt x="160" y="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979" name="Freeform 499"/>
                      <p:cNvSpPr>
                        <a:spLocks/>
                      </p:cNvSpPr>
                      <p:nvPr/>
                    </p:nvSpPr>
                    <p:spPr bwMode="auto">
                      <a:xfrm>
                        <a:off x="9823" y="6219"/>
                        <a:ext cx="220" cy="239"/>
                      </a:xfrm>
                      <a:custGeom>
                        <a:avLst/>
                        <a:gdLst/>
                        <a:ahLst/>
                        <a:cxnLst>
                          <a:cxn ang="0">
                            <a:pos x="160" y="0"/>
                          </a:cxn>
                          <a:cxn ang="0">
                            <a:pos x="160" y="0"/>
                          </a:cxn>
                          <a:cxn ang="0">
                            <a:pos x="180" y="0"/>
                          </a:cxn>
                          <a:cxn ang="0">
                            <a:pos x="180" y="0"/>
                          </a:cxn>
                          <a:cxn ang="0">
                            <a:pos x="200" y="20"/>
                          </a:cxn>
                          <a:cxn ang="0">
                            <a:pos x="200" y="20"/>
                          </a:cxn>
                          <a:cxn ang="0">
                            <a:pos x="200" y="59"/>
                          </a:cxn>
                          <a:cxn ang="0">
                            <a:pos x="200" y="59"/>
                          </a:cxn>
                          <a:cxn ang="0">
                            <a:pos x="200" y="79"/>
                          </a:cxn>
                          <a:cxn ang="0">
                            <a:pos x="200" y="79"/>
                          </a:cxn>
                          <a:cxn ang="0">
                            <a:pos x="200" y="99"/>
                          </a:cxn>
                          <a:cxn ang="0">
                            <a:pos x="200" y="99"/>
                          </a:cxn>
                          <a:cxn ang="0">
                            <a:pos x="200" y="119"/>
                          </a:cxn>
                          <a:cxn ang="0">
                            <a:pos x="200" y="119"/>
                          </a:cxn>
                          <a:cxn ang="0">
                            <a:pos x="220" y="119"/>
                          </a:cxn>
                          <a:cxn ang="0">
                            <a:pos x="220" y="119"/>
                          </a:cxn>
                          <a:cxn ang="0">
                            <a:pos x="220" y="139"/>
                          </a:cxn>
                          <a:cxn ang="0">
                            <a:pos x="220" y="139"/>
                          </a:cxn>
                          <a:cxn ang="0">
                            <a:pos x="200" y="139"/>
                          </a:cxn>
                          <a:cxn ang="0">
                            <a:pos x="200" y="139"/>
                          </a:cxn>
                          <a:cxn ang="0">
                            <a:pos x="200" y="159"/>
                          </a:cxn>
                          <a:cxn ang="0">
                            <a:pos x="200" y="159"/>
                          </a:cxn>
                          <a:cxn ang="0">
                            <a:pos x="200" y="179"/>
                          </a:cxn>
                          <a:cxn ang="0">
                            <a:pos x="200" y="179"/>
                          </a:cxn>
                          <a:cxn ang="0">
                            <a:pos x="200" y="199"/>
                          </a:cxn>
                          <a:cxn ang="0">
                            <a:pos x="200" y="199"/>
                          </a:cxn>
                          <a:cxn ang="0">
                            <a:pos x="180" y="199"/>
                          </a:cxn>
                          <a:cxn ang="0">
                            <a:pos x="180" y="199"/>
                          </a:cxn>
                          <a:cxn ang="0">
                            <a:pos x="180" y="219"/>
                          </a:cxn>
                          <a:cxn ang="0">
                            <a:pos x="180" y="219"/>
                          </a:cxn>
                          <a:cxn ang="0">
                            <a:pos x="160" y="219"/>
                          </a:cxn>
                          <a:cxn ang="0">
                            <a:pos x="160" y="219"/>
                          </a:cxn>
                          <a:cxn ang="0">
                            <a:pos x="140" y="199"/>
                          </a:cxn>
                          <a:cxn ang="0">
                            <a:pos x="140" y="199"/>
                          </a:cxn>
                          <a:cxn ang="0">
                            <a:pos x="120" y="239"/>
                          </a:cxn>
                          <a:cxn ang="0">
                            <a:pos x="120" y="239"/>
                          </a:cxn>
                          <a:cxn ang="0">
                            <a:pos x="40" y="199"/>
                          </a:cxn>
                          <a:cxn ang="0">
                            <a:pos x="40" y="199"/>
                          </a:cxn>
                          <a:cxn ang="0">
                            <a:pos x="40" y="179"/>
                          </a:cxn>
                          <a:cxn ang="0">
                            <a:pos x="40" y="179"/>
                          </a:cxn>
                          <a:cxn ang="0">
                            <a:pos x="40" y="159"/>
                          </a:cxn>
                          <a:cxn ang="0">
                            <a:pos x="40" y="159"/>
                          </a:cxn>
                          <a:cxn ang="0">
                            <a:pos x="0" y="119"/>
                          </a:cxn>
                          <a:cxn ang="0">
                            <a:pos x="0" y="119"/>
                          </a:cxn>
                          <a:cxn ang="0">
                            <a:pos x="0" y="39"/>
                          </a:cxn>
                          <a:cxn ang="0">
                            <a:pos x="0" y="39"/>
                          </a:cxn>
                          <a:cxn ang="0">
                            <a:pos x="20" y="20"/>
                          </a:cxn>
                          <a:cxn ang="0">
                            <a:pos x="20" y="20"/>
                          </a:cxn>
                          <a:cxn ang="0">
                            <a:pos x="60" y="0"/>
                          </a:cxn>
                          <a:cxn ang="0">
                            <a:pos x="60" y="0"/>
                          </a:cxn>
                          <a:cxn ang="0">
                            <a:pos x="80" y="0"/>
                          </a:cxn>
                          <a:cxn ang="0">
                            <a:pos x="80" y="0"/>
                          </a:cxn>
                          <a:cxn ang="0">
                            <a:pos x="120" y="0"/>
                          </a:cxn>
                          <a:cxn ang="0">
                            <a:pos x="120" y="0"/>
                          </a:cxn>
                          <a:cxn ang="0">
                            <a:pos x="160" y="0"/>
                          </a:cxn>
                          <a:cxn ang="0">
                            <a:pos x="160" y="0"/>
                          </a:cxn>
                        </a:cxnLst>
                        <a:rect l="0" t="0" r="r" b="b"/>
                        <a:pathLst>
                          <a:path w="220" h="239">
                            <a:moveTo>
                              <a:pt x="160" y="0"/>
                            </a:moveTo>
                            <a:lnTo>
                              <a:pt x="160" y="0"/>
                            </a:lnTo>
                            <a:lnTo>
                              <a:pt x="180" y="0"/>
                            </a:lnTo>
                            <a:lnTo>
                              <a:pt x="180" y="0"/>
                            </a:lnTo>
                            <a:lnTo>
                              <a:pt x="200" y="20"/>
                            </a:lnTo>
                            <a:lnTo>
                              <a:pt x="200" y="20"/>
                            </a:lnTo>
                            <a:lnTo>
                              <a:pt x="200" y="59"/>
                            </a:lnTo>
                            <a:lnTo>
                              <a:pt x="200" y="59"/>
                            </a:lnTo>
                            <a:lnTo>
                              <a:pt x="200" y="79"/>
                            </a:lnTo>
                            <a:lnTo>
                              <a:pt x="200" y="79"/>
                            </a:lnTo>
                            <a:lnTo>
                              <a:pt x="200" y="99"/>
                            </a:lnTo>
                            <a:lnTo>
                              <a:pt x="200" y="99"/>
                            </a:lnTo>
                            <a:lnTo>
                              <a:pt x="200" y="119"/>
                            </a:lnTo>
                            <a:lnTo>
                              <a:pt x="200" y="119"/>
                            </a:lnTo>
                            <a:lnTo>
                              <a:pt x="220" y="119"/>
                            </a:lnTo>
                            <a:lnTo>
                              <a:pt x="220" y="119"/>
                            </a:lnTo>
                            <a:lnTo>
                              <a:pt x="220" y="139"/>
                            </a:lnTo>
                            <a:lnTo>
                              <a:pt x="220" y="139"/>
                            </a:lnTo>
                            <a:lnTo>
                              <a:pt x="200" y="139"/>
                            </a:lnTo>
                            <a:lnTo>
                              <a:pt x="200" y="139"/>
                            </a:lnTo>
                            <a:lnTo>
                              <a:pt x="200" y="159"/>
                            </a:lnTo>
                            <a:lnTo>
                              <a:pt x="200" y="159"/>
                            </a:lnTo>
                            <a:lnTo>
                              <a:pt x="200" y="179"/>
                            </a:lnTo>
                            <a:lnTo>
                              <a:pt x="200" y="179"/>
                            </a:lnTo>
                            <a:lnTo>
                              <a:pt x="200" y="199"/>
                            </a:lnTo>
                            <a:lnTo>
                              <a:pt x="200" y="199"/>
                            </a:lnTo>
                            <a:lnTo>
                              <a:pt x="180" y="199"/>
                            </a:lnTo>
                            <a:lnTo>
                              <a:pt x="180" y="199"/>
                            </a:lnTo>
                            <a:lnTo>
                              <a:pt x="180" y="219"/>
                            </a:lnTo>
                            <a:lnTo>
                              <a:pt x="180" y="219"/>
                            </a:lnTo>
                            <a:lnTo>
                              <a:pt x="160" y="219"/>
                            </a:lnTo>
                            <a:lnTo>
                              <a:pt x="160" y="219"/>
                            </a:lnTo>
                            <a:lnTo>
                              <a:pt x="140" y="199"/>
                            </a:lnTo>
                            <a:lnTo>
                              <a:pt x="140" y="199"/>
                            </a:lnTo>
                            <a:lnTo>
                              <a:pt x="120" y="239"/>
                            </a:lnTo>
                            <a:lnTo>
                              <a:pt x="120" y="239"/>
                            </a:lnTo>
                            <a:lnTo>
                              <a:pt x="40" y="199"/>
                            </a:lnTo>
                            <a:lnTo>
                              <a:pt x="40" y="199"/>
                            </a:lnTo>
                            <a:lnTo>
                              <a:pt x="40" y="179"/>
                            </a:lnTo>
                            <a:lnTo>
                              <a:pt x="40" y="179"/>
                            </a:lnTo>
                            <a:lnTo>
                              <a:pt x="40" y="159"/>
                            </a:lnTo>
                            <a:lnTo>
                              <a:pt x="40" y="159"/>
                            </a:lnTo>
                            <a:lnTo>
                              <a:pt x="0" y="119"/>
                            </a:lnTo>
                            <a:lnTo>
                              <a:pt x="0" y="119"/>
                            </a:lnTo>
                            <a:lnTo>
                              <a:pt x="0" y="39"/>
                            </a:lnTo>
                            <a:lnTo>
                              <a:pt x="0" y="39"/>
                            </a:lnTo>
                            <a:lnTo>
                              <a:pt x="20" y="20"/>
                            </a:lnTo>
                            <a:lnTo>
                              <a:pt x="20" y="20"/>
                            </a:lnTo>
                            <a:lnTo>
                              <a:pt x="60" y="0"/>
                            </a:lnTo>
                            <a:lnTo>
                              <a:pt x="60" y="0"/>
                            </a:lnTo>
                            <a:lnTo>
                              <a:pt x="80" y="0"/>
                            </a:lnTo>
                            <a:lnTo>
                              <a:pt x="80" y="0"/>
                            </a:lnTo>
                            <a:lnTo>
                              <a:pt x="120" y="0"/>
                            </a:lnTo>
                            <a:lnTo>
                              <a:pt x="120" y="0"/>
                            </a:lnTo>
                            <a:lnTo>
                              <a:pt x="160" y="0"/>
                            </a:lnTo>
                            <a:lnTo>
                              <a:pt x="160" y="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980" name="Freeform 500"/>
                    <p:cNvSpPr>
                      <a:spLocks/>
                    </p:cNvSpPr>
                    <p:nvPr/>
                  </p:nvSpPr>
                  <p:spPr bwMode="auto">
                    <a:xfrm>
                      <a:off x="9903" y="6358"/>
                      <a:ext cx="20" cy="40"/>
                    </a:xfrm>
                    <a:custGeom>
                      <a:avLst/>
                      <a:gdLst/>
                      <a:ahLst/>
                      <a:cxnLst>
                        <a:cxn ang="0">
                          <a:pos x="0" y="0"/>
                        </a:cxn>
                        <a:cxn ang="0">
                          <a:pos x="0" y="20"/>
                        </a:cxn>
                        <a:cxn ang="0">
                          <a:pos x="0" y="40"/>
                        </a:cxn>
                        <a:cxn ang="0">
                          <a:pos x="20" y="40"/>
                        </a:cxn>
                        <a:cxn ang="0">
                          <a:pos x="0" y="40"/>
                        </a:cxn>
                        <a:cxn ang="0">
                          <a:pos x="0" y="20"/>
                        </a:cxn>
                        <a:cxn ang="0">
                          <a:pos x="0" y="0"/>
                        </a:cxn>
                      </a:cxnLst>
                      <a:rect l="0" t="0" r="r" b="b"/>
                      <a:pathLst>
                        <a:path w="20" h="40">
                          <a:moveTo>
                            <a:pt x="0" y="0"/>
                          </a:moveTo>
                          <a:lnTo>
                            <a:pt x="0" y="20"/>
                          </a:lnTo>
                          <a:lnTo>
                            <a:pt x="0" y="40"/>
                          </a:lnTo>
                          <a:lnTo>
                            <a:pt x="20" y="40"/>
                          </a:lnTo>
                          <a:lnTo>
                            <a:pt x="0" y="40"/>
                          </a:ln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981" name="Group 501"/>
                  <p:cNvGrpSpPr>
                    <a:grpSpLocks/>
                  </p:cNvGrpSpPr>
                  <p:nvPr/>
                </p:nvGrpSpPr>
                <p:grpSpPr bwMode="auto">
                  <a:xfrm>
                    <a:off x="9943" y="6298"/>
                    <a:ext cx="60" cy="100"/>
                    <a:chOff x="9943" y="6298"/>
                    <a:chExt cx="60" cy="100"/>
                  </a:xfrm>
                </p:grpSpPr>
                <p:sp>
                  <p:nvSpPr>
                    <p:cNvPr id="660982" name="Freeform 502"/>
                    <p:cNvSpPr>
                      <a:spLocks/>
                    </p:cNvSpPr>
                    <p:nvPr/>
                  </p:nvSpPr>
                  <p:spPr bwMode="auto">
                    <a:xfrm>
                      <a:off x="9963" y="631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983" name="Freeform 503"/>
                    <p:cNvSpPr>
                      <a:spLocks/>
                    </p:cNvSpPr>
                    <p:nvPr/>
                  </p:nvSpPr>
                  <p:spPr bwMode="auto">
                    <a:xfrm>
                      <a:off x="9943" y="629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000000"/>
                    </a:solidFill>
                    <a:ln w="9525">
                      <a:noFill/>
                      <a:round/>
                      <a:headEnd/>
                      <a:tailEnd/>
                    </a:ln>
                  </p:spPr>
                  <p:txBody>
                    <a:bodyPr>
                      <a:prstTxWarp prst="textNoShape">
                        <a:avLst/>
                      </a:prstTxWarp>
                    </a:bodyPr>
                    <a:lstStyle/>
                    <a:p>
                      <a:endParaRPr lang="en-US"/>
                    </a:p>
                  </p:txBody>
                </p:sp>
                <p:sp>
                  <p:nvSpPr>
                    <p:cNvPr id="660984" name="Freeform 504"/>
                    <p:cNvSpPr>
                      <a:spLocks/>
                    </p:cNvSpPr>
                    <p:nvPr/>
                  </p:nvSpPr>
                  <p:spPr bwMode="auto">
                    <a:xfrm>
                      <a:off x="9983" y="6378"/>
                      <a:ext cx="20" cy="20"/>
                    </a:xfrm>
                    <a:custGeom>
                      <a:avLst/>
                      <a:gdLst/>
                      <a:ahLst/>
                      <a:cxnLst>
                        <a:cxn ang="0">
                          <a:pos x="20" y="0"/>
                        </a:cxn>
                        <a:cxn ang="0">
                          <a:pos x="0" y="20"/>
                        </a:cxn>
                        <a:cxn ang="0">
                          <a:pos x="0" y="0"/>
                        </a:cxn>
                        <a:cxn ang="0">
                          <a:pos x="0" y="20"/>
                        </a:cxn>
                        <a:cxn ang="0">
                          <a:pos x="20" y="20"/>
                        </a:cxn>
                        <a:cxn ang="0">
                          <a:pos x="20" y="0"/>
                        </a:cxn>
                      </a:cxnLst>
                      <a:rect l="0" t="0" r="r" b="b"/>
                      <a:pathLst>
                        <a:path w="20" h="20">
                          <a:moveTo>
                            <a:pt x="20" y="0"/>
                          </a:moveTo>
                          <a:lnTo>
                            <a:pt x="0" y="20"/>
                          </a:lnTo>
                          <a:lnTo>
                            <a:pt x="0" y="0"/>
                          </a:lnTo>
                          <a:lnTo>
                            <a:pt x="0" y="20"/>
                          </a:lnTo>
                          <a:lnTo>
                            <a:pt x="20" y="2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985" name="Freeform 505"/>
                    <p:cNvSpPr>
                      <a:spLocks/>
                    </p:cNvSpPr>
                    <p:nvPr/>
                  </p:nvSpPr>
                  <p:spPr bwMode="auto">
                    <a:xfrm>
                      <a:off x="9983" y="6358"/>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0986" name="Group 506"/>
                  <p:cNvGrpSpPr>
                    <a:grpSpLocks/>
                  </p:cNvGrpSpPr>
                  <p:nvPr/>
                </p:nvGrpSpPr>
                <p:grpSpPr bwMode="auto">
                  <a:xfrm>
                    <a:off x="9863" y="6298"/>
                    <a:ext cx="40" cy="60"/>
                    <a:chOff x="9863" y="6298"/>
                    <a:chExt cx="40" cy="60"/>
                  </a:xfrm>
                </p:grpSpPr>
                <p:sp>
                  <p:nvSpPr>
                    <p:cNvPr id="660987" name="Freeform 507"/>
                    <p:cNvSpPr>
                      <a:spLocks/>
                    </p:cNvSpPr>
                    <p:nvPr/>
                  </p:nvSpPr>
                  <p:spPr bwMode="auto">
                    <a:xfrm>
                      <a:off x="9883" y="6298"/>
                      <a:ext cx="20" cy="40"/>
                    </a:xfrm>
                    <a:custGeom>
                      <a:avLst/>
                      <a:gdLst/>
                      <a:ahLst/>
                      <a:cxnLst>
                        <a:cxn ang="0">
                          <a:pos x="20" y="20"/>
                        </a:cxn>
                        <a:cxn ang="0">
                          <a:pos x="0" y="20"/>
                        </a:cxn>
                        <a:cxn ang="0">
                          <a:pos x="0" y="40"/>
                        </a:cxn>
                        <a:cxn ang="0">
                          <a:pos x="0" y="20"/>
                        </a:cxn>
                        <a:cxn ang="0">
                          <a:pos x="20" y="20"/>
                        </a:cxn>
                        <a:cxn ang="0">
                          <a:pos x="0" y="20"/>
                        </a:cxn>
                        <a:cxn ang="0">
                          <a:pos x="0" y="40"/>
                        </a:cxn>
                        <a:cxn ang="0">
                          <a:pos x="0" y="20"/>
                        </a:cxn>
                        <a:cxn ang="0">
                          <a:pos x="0" y="0"/>
                        </a:cxn>
                        <a:cxn ang="0">
                          <a:pos x="20" y="0"/>
                        </a:cxn>
                        <a:cxn ang="0">
                          <a:pos x="20" y="20"/>
                        </a:cxn>
                      </a:cxnLst>
                      <a:rect l="0" t="0" r="r" b="b"/>
                      <a:pathLst>
                        <a:path w="20" h="40">
                          <a:moveTo>
                            <a:pt x="20" y="20"/>
                          </a:moveTo>
                          <a:lnTo>
                            <a:pt x="0" y="20"/>
                          </a:lnTo>
                          <a:lnTo>
                            <a:pt x="0" y="40"/>
                          </a:lnTo>
                          <a:lnTo>
                            <a:pt x="0" y="20"/>
                          </a:lnTo>
                          <a:lnTo>
                            <a:pt x="20" y="20"/>
                          </a:lnTo>
                          <a:lnTo>
                            <a:pt x="0" y="20"/>
                          </a:lnTo>
                          <a:lnTo>
                            <a:pt x="0" y="40"/>
                          </a:lnTo>
                          <a:lnTo>
                            <a:pt x="0" y="20"/>
                          </a:lnTo>
                          <a:lnTo>
                            <a:pt x="0" y="0"/>
                          </a:lnTo>
                          <a:lnTo>
                            <a:pt x="20" y="0"/>
                          </a:lnTo>
                          <a:lnTo>
                            <a:pt x="2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988" name="Freeform 508"/>
                    <p:cNvSpPr>
                      <a:spLocks/>
                    </p:cNvSpPr>
                    <p:nvPr/>
                  </p:nvSpPr>
                  <p:spPr bwMode="auto">
                    <a:xfrm>
                      <a:off x="9863" y="6298"/>
                      <a:ext cx="40" cy="60"/>
                    </a:xfrm>
                    <a:custGeom>
                      <a:avLst/>
                      <a:gdLst/>
                      <a:ahLst/>
                      <a:cxnLst>
                        <a:cxn ang="0">
                          <a:pos x="40" y="20"/>
                        </a:cxn>
                        <a:cxn ang="0">
                          <a:pos x="40" y="0"/>
                        </a:cxn>
                        <a:cxn ang="0">
                          <a:pos x="20" y="0"/>
                        </a:cxn>
                        <a:cxn ang="0">
                          <a:pos x="20" y="20"/>
                        </a:cxn>
                        <a:cxn ang="0">
                          <a:pos x="20" y="40"/>
                        </a:cxn>
                        <a:cxn ang="0">
                          <a:pos x="20" y="60"/>
                        </a:cxn>
                        <a:cxn ang="0">
                          <a:pos x="40" y="60"/>
                        </a:cxn>
                        <a:cxn ang="0">
                          <a:pos x="20" y="60"/>
                        </a:cxn>
                        <a:cxn ang="0">
                          <a:pos x="20" y="40"/>
                        </a:cxn>
                        <a:cxn ang="0">
                          <a:pos x="0" y="20"/>
                        </a:cxn>
                        <a:cxn ang="0">
                          <a:pos x="20" y="0"/>
                        </a:cxn>
                        <a:cxn ang="0">
                          <a:pos x="40" y="0"/>
                        </a:cxn>
                        <a:cxn ang="0">
                          <a:pos x="40" y="20"/>
                        </a:cxn>
                      </a:cxnLst>
                      <a:rect l="0" t="0" r="r" b="b"/>
                      <a:pathLst>
                        <a:path w="40" h="60">
                          <a:moveTo>
                            <a:pt x="40" y="20"/>
                          </a:moveTo>
                          <a:lnTo>
                            <a:pt x="40" y="0"/>
                          </a:lnTo>
                          <a:lnTo>
                            <a:pt x="20" y="0"/>
                          </a:lnTo>
                          <a:lnTo>
                            <a:pt x="20" y="20"/>
                          </a:lnTo>
                          <a:lnTo>
                            <a:pt x="20" y="40"/>
                          </a:lnTo>
                          <a:lnTo>
                            <a:pt x="20" y="60"/>
                          </a:lnTo>
                          <a:lnTo>
                            <a:pt x="40" y="60"/>
                          </a:lnTo>
                          <a:lnTo>
                            <a:pt x="20" y="60"/>
                          </a:lnTo>
                          <a:lnTo>
                            <a:pt x="20" y="40"/>
                          </a:lnTo>
                          <a:lnTo>
                            <a:pt x="0" y="20"/>
                          </a:lnTo>
                          <a:lnTo>
                            <a:pt x="20" y="0"/>
                          </a:lnTo>
                          <a:lnTo>
                            <a:pt x="40" y="0"/>
                          </a:lnTo>
                          <a:lnTo>
                            <a:pt x="40" y="20"/>
                          </a:lnTo>
                          <a:close/>
                        </a:path>
                      </a:pathLst>
                    </a:custGeom>
                    <a:solidFill>
                      <a:srgbClr val="661900"/>
                    </a:solidFill>
                    <a:ln w="9525">
                      <a:noFill/>
                      <a:round/>
                      <a:headEnd/>
                      <a:tailEnd/>
                    </a:ln>
                  </p:spPr>
                  <p:txBody>
                    <a:bodyPr>
                      <a:prstTxWarp prst="textNoShape">
                        <a:avLst/>
                      </a:prstTxWarp>
                    </a:bodyPr>
                    <a:lstStyle/>
                    <a:p>
                      <a:endParaRPr lang="en-US"/>
                    </a:p>
                  </p:txBody>
                </p:sp>
              </p:grpSp>
            </p:grpSp>
            <p:grpSp>
              <p:nvGrpSpPr>
                <p:cNvPr id="660989" name="Group 509"/>
                <p:cNvGrpSpPr>
                  <a:grpSpLocks/>
                </p:cNvGrpSpPr>
                <p:nvPr/>
              </p:nvGrpSpPr>
              <p:grpSpPr bwMode="auto">
                <a:xfrm>
                  <a:off x="9743" y="6398"/>
                  <a:ext cx="579" cy="718"/>
                  <a:chOff x="9743" y="6398"/>
                  <a:chExt cx="579" cy="718"/>
                </a:xfrm>
              </p:grpSpPr>
              <p:sp>
                <p:nvSpPr>
                  <p:cNvPr id="660990" name="Freeform 510"/>
                  <p:cNvSpPr>
                    <a:spLocks/>
                  </p:cNvSpPr>
                  <p:nvPr/>
                </p:nvSpPr>
                <p:spPr bwMode="auto">
                  <a:xfrm>
                    <a:off x="9743" y="6398"/>
                    <a:ext cx="559" cy="699"/>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60"/>
                      </a:cxn>
                      <a:cxn ang="0">
                        <a:pos x="260" y="279"/>
                      </a:cxn>
                      <a:cxn ang="0">
                        <a:pos x="260" y="299"/>
                      </a:cxn>
                      <a:cxn ang="0">
                        <a:pos x="340"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40" y="519"/>
                      </a:cxn>
                      <a:cxn ang="0">
                        <a:pos x="459" y="559"/>
                      </a:cxn>
                      <a:cxn ang="0">
                        <a:pos x="479" y="559"/>
                      </a:cxn>
                      <a:cxn ang="0">
                        <a:pos x="519" y="579"/>
                      </a:cxn>
                      <a:cxn ang="0">
                        <a:pos x="519" y="599"/>
                      </a:cxn>
                      <a:cxn ang="0">
                        <a:pos x="539" y="639"/>
                      </a:cxn>
                      <a:cxn ang="0">
                        <a:pos x="559" y="699"/>
                      </a:cxn>
                      <a:cxn ang="0">
                        <a:pos x="359" y="699"/>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60"/>
                      </a:cxn>
                      <a:cxn ang="0">
                        <a:pos x="0" y="200"/>
                      </a:cxn>
                      <a:cxn ang="0">
                        <a:pos x="0" y="160"/>
                      </a:cxn>
                      <a:cxn ang="0">
                        <a:pos x="20" y="120"/>
                      </a:cxn>
                      <a:cxn ang="0">
                        <a:pos x="20" y="100"/>
                      </a:cxn>
                      <a:cxn ang="0">
                        <a:pos x="40" y="80"/>
                      </a:cxn>
                      <a:cxn ang="0">
                        <a:pos x="40" y="60"/>
                      </a:cxn>
                      <a:cxn ang="0">
                        <a:pos x="80" y="20"/>
                      </a:cxn>
                    </a:cxnLst>
                    <a:rect l="0" t="0" r="r" b="b"/>
                    <a:pathLst>
                      <a:path w="559" h="699">
                        <a:moveTo>
                          <a:pt x="80" y="20"/>
                        </a:moveTo>
                        <a:lnTo>
                          <a:pt x="100" y="0"/>
                        </a:lnTo>
                        <a:lnTo>
                          <a:pt x="180" y="40"/>
                        </a:lnTo>
                        <a:lnTo>
                          <a:pt x="180" y="60"/>
                        </a:lnTo>
                        <a:lnTo>
                          <a:pt x="180" y="100"/>
                        </a:lnTo>
                        <a:lnTo>
                          <a:pt x="200" y="120"/>
                        </a:lnTo>
                        <a:lnTo>
                          <a:pt x="220" y="160"/>
                        </a:lnTo>
                        <a:lnTo>
                          <a:pt x="260" y="200"/>
                        </a:lnTo>
                        <a:lnTo>
                          <a:pt x="260" y="220"/>
                        </a:lnTo>
                        <a:lnTo>
                          <a:pt x="260" y="240"/>
                        </a:lnTo>
                        <a:lnTo>
                          <a:pt x="260" y="260"/>
                        </a:lnTo>
                        <a:lnTo>
                          <a:pt x="260" y="279"/>
                        </a:lnTo>
                        <a:lnTo>
                          <a:pt x="260" y="299"/>
                        </a:lnTo>
                        <a:lnTo>
                          <a:pt x="340" y="319"/>
                        </a:lnTo>
                        <a:lnTo>
                          <a:pt x="399" y="339"/>
                        </a:lnTo>
                        <a:lnTo>
                          <a:pt x="439" y="339"/>
                        </a:lnTo>
                        <a:lnTo>
                          <a:pt x="439" y="359"/>
                        </a:lnTo>
                        <a:lnTo>
                          <a:pt x="439" y="379"/>
                        </a:lnTo>
                        <a:lnTo>
                          <a:pt x="399" y="399"/>
                        </a:lnTo>
                        <a:lnTo>
                          <a:pt x="359" y="399"/>
                        </a:lnTo>
                        <a:lnTo>
                          <a:pt x="320" y="399"/>
                        </a:lnTo>
                        <a:lnTo>
                          <a:pt x="280" y="399"/>
                        </a:lnTo>
                        <a:lnTo>
                          <a:pt x="260" y="399"/>
                        </a:lnTo>
                        <a:lnTo>
                          <a:pt x="260" y="439"/>
                        </a:lnTo>
                        <a:lnTo>
                          <a:pt x="260" y="459"/>
                        </a:lnTo>
                        <a:lnTo>
                          <a:pt x="260" y="479"/>
                        </a:lnTo>
                        <a:lnTo>
                          <a:pt x="280" y="499"/>
                        </a:lnTo>
                        <a:lnTo>
                          <a:pt x="300" y="499"/>
                        </a:lnTo>
                        <a:lnTo>
                          <a:pt x="320" y="499"/>
                        </a:lnTo>
                        <a:lnTo>
                          <a:pt x="340" y="519"/>
                        </a:lnTo>
                        <a:lnTo>
                          <a:pt x="459" y="559"/>
                        </a:lnTo>
                        <a:lnTo>
                          <a:pt x="479" y="559"/>
                        </a:lnTo>
                        <a:lnTo>
                          <a:pt x="519" y="579"/>
                        </a:lnTo>
                        <a:lnTo>
                          <a:pt x="519" y="599"/>
                        </a:lnTo>
                        <a:lnTo>
                          <a:pt x="539" y="639"/>
                        </a:lnTo>
                        <a:lnTo>
                          <a:pt x="559" y="699"/>
                        </a:lnTo>
                        <a:lnTo>
                          <a:pt x="359" y="699"/>
                        </a:lnTo>
                        <a:lnTo>
                          <a:pt x="280" y="679"/>
                        </a:lnTo>
                        <a:lnTo>
                          <a:pt x="180" y="679"/>
                        </a:lnTo>
                        <a:lnTo>
                          <a:pt x="120" y="679"/>
                        </a:lnTo>
                        <a:lnTo>
                          <a:pt x="100" y="679"/>
                        </a:lnTo>
                        <a:lnTo>
                          <a:pt x="60" y="679"/>
                        </a:lnTo>
                        <a:lnTo>
                          <a:pt x="40" y="659"/>
                        </a:lnTo>
                        <a:lnTo>
                          <a:pt x="20" y="639"/>
                        </a:lnTo>
                        <a:lnTo>
                          <a:pt x="20" y="599"/>
                        </a:lnTo>
                        <a:lnTo>
                          <a:pt x="20" y="579"/>
                        </a:lnTo>
                        <a:lnTo>
                          <a:pt x="20" y="539"/>
                        </a:lnTo>
                        <a:lnTo>
                          <a:pt x="40" y="479"/>
                        </a:lnTo>
                        <a:lnTo>
                          <a:pt x="40" y="459"/>
                        </a:lnTo>
                        <a:lnTo>
                          <a:pt x="40" y="419"/>
                        </a:lnTo>
                        <a:lnTo>
                          <a:pt x="60" y="399"/>
                        </a:lnTo>
                        <a:lnTo>
                          <a:pt x="40" y="379"/>
                        </a:lnTo>
                        <a:lnTo>
                          <a:pt x="40" y="319"/>
                        </a:lnTo>
                        <a:lnTo>
                          <a:pt x="20" y="260"/>
                        </a:lnTo>
                        <a:lnTo>
                          <a:pt x="0" y="200"/>
                        </a:lnTo>
                        <a:lnTo>
                          <a:pt x="0" y="160"/>
                        </a:lnTo>
                        <a:lnTo>
                          <a:pt x="20" y="120"/>
                        </a:lnTo>
                        <a:lnTo>
                          <a:pt x="20" y="100"/>
                        </a:lnTo>
                        <a:lnTo>
                          <a:pt x="40" y="80"/>
                        </a:lnTo>
                        <a:lnTo>
                          <a:pt x="40" y="60"/>
                        </a:lnTo>
                        <a:lnTo>
                          <a:pt x="80" y="20"/>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0991" name="Freeform 511"/>
                  <p:cNvSpPr>
                    <a:spLocks/>
                  </p:cNvSpPr>
                  <p:nvPr/>
                </p:nvSpPr>
                <p:spPr bwMode="auto">
                  <a:xfrm>
                    <a:off x="9763" y="6418"/>
                    <a:ext cx="559" cy="698"/>
                  </a:xfrm>
                  <a:custGeom>
                    <a:avLst/>
                    <a:gdLst/>
                    <a:ahLst/>
                    <a:cxnLst>
                      <a:cxn ang="0">
                        <a:pos x="80" y="20"/>
                      </a:cxn>
                      <a:cxn ang="0">
                        <a:pos x="100" y="0"/>
                      </a:cxn>
                      <a:cxn ang="0">
                        <a:pos x="180" y="40"/>
                      </a:cxn>
                      <a:cxn ang="0">
                        <a:pos x="180" y="60"/>
                      </a:cxn>
                      <a:cxn ang="0">
                        <a:pos x="180" y="100"/>
                      </a:cxn>
                      <a:cxn ang="0">
                        <a:pos x="200" y="120"/>
                      </a:cxn>
                      <a:cxn ang="0">
                        <a:pos x="220" y="160"/>
                      </a:cxn>
                      <a:cxn ang="0">
                        <a:pos x="260" y="200"/>
                      </a:cxn>
                      <a:cxn ang="0">
                        <a:pos x="260" y="220"/>
                      </a:cxn>
                      <a:cxn ang="0">
                        <a:pos x="260" y="240"/>
                      </a:cxn>
                      <a:cxn ang="0">
                        <a:pos x="260" y="259"/>
                      </a:cxn>
                      <a:cxn ang="0">
                        <a:pos x="260" y="279"/>
                      </a:cxn>
                      <a:cxn ang="0">
                        <a:pos x="260" y="299"/>
                      </a:cxn>
                      <a:cxn ang="0">
                        <a:pos x="339" y="319"/>
                      </a:cxn>
                      <a:cxn ang="0">
                        <a:pos x="399" y="339"/>
                      </a:cxn>
                      <a:cxn ang="0">
                        <a:pos x="439" y="339"/>
                      </a:cxn>
                      <a:cxn ang="0">
                        <a:pos x="439" y="359"/>
                      </a:cxn>
                      <a:cxn ang="0">
                        <a:pos x="439" y="379"/>
                      </a:cxn>
                      <a:cxn ang="0">
                        <a:pos x="399" y="399"/>
                      </a:cxn>
                      <a:cxn ang="0">
                        <a:pos x="359" y="399"/>
                      </a:cxn>
                      <a:cxn ang="0">
                        <a:pos x="320" y="399"/>
                      </a:cxn>
                      <a:cxn ang="0">
                        <a:pos x="280" y="399"/>
                      </a:cxn>
                      <a:cxn ang="0">
                        <a:pos x="260" y="399"/>
                      </a:cxn>
                      <a:cxn ang="0">
                        <a:pos x="260" y="439"/>
                      </a:cxn>
                      <a:cxn ang="0">
                        <a:pos x="260" y="459"/>
                      </a:cxn>
                      <a:cxn ang="0">
                        <a:pos x="260" y="479"/>
                      </a:cxn>
                      <a:cxn ang="0">
                        <a:pos x="280" y="499"/>
                      </a:cxn>
                      <a:cxn ang="0">
                        <a:pos x="300" y="499"/>
                      </a:cxn>
                      <a:cxn ang="0">
                        <a:pos x="320" y="499"/>
                      </a:cxn>
                      <a:cxn ang="0">
                        <a:pos x="339" y="519"/>
                      </a:cxn>
                      <a:cxn ang="0">
                        <a:pos x="459" y="559"/>
                      </a:cxn>
                      <a:cxn ang="0">
                        <a:pos x="479" y="559"/>
                      </a:cxn>
                      <a:cxn ang="0">
                        <a:pos x="519" y="579"/>
                      </a:cxn>
                      <a:cxn ang="0">
                        <a:pos x="519" y="599"/>
                      </a:cxn>
                      <a:cxn ang="0">
                        <a:pos x="539" y="639"/>
                      </a:cxn>
                      <a:cxn ang="0">
                        <a:pos x="559" y="698"/>
                      </a:cxn>
                      <a:cxn ang="0">
                        <a:pos x="359" y="698"/>
                      </a:cxn>
                      <a:cxn ang="0">
                        <a:pos x="280" y="679"/>
                      </a:cxn>
                      <a:cxn ang="0">
                        <a:pos x="180" y="679"/>
                      </a:cxn>
                      <a:cxn ang="0">
                        <a:pos x="120" y="679"/>
                      </a:cxn>
                      <a:cxn ang="0">
                        <a:pos x="100" y="679"/>
                      </a:cxn>
                      <a:cxn ang="0">
                        <a:pos x="60" y="679"/>
                      </a:cxn>
                      <a:cxn ang="0">
                        <a:pos x="40" y="659"/>
                      </a:cxn>
                      <a:cxn ang="0">
                        <a:pos x="20" y="639"/>
                      </a:cxn>
                      <a:cxn ang="0">
                        <a:pos x="20" y="599"/>
                      </a:cxn>
                      <a:cxn ang="0">
                        <a:pos x="20" y="579"/>
                      </a:cxn>
                      <a:cxn ang="0">
                        <a:pos x="20" y="539"/>
                      </a:cxn>
                      <a:cxn ang="0">
                        <a:pos x="40" y="479"/>
                      </a:cxn>
                      <a:cxn ang="0">
                        <a:pos x="40" y="459"/>
                      </a:cxn>
                      <a:cxn ang="0">
                        <a:pos x="40" y="419"/>
                      </a:cxn>
                      <a:cxn ang="0">
                        <a:pos x="60" y="399"/>
                      </a:cxn>
                      <a:cxn ang="0">
                        <a:pos x="40" y="379"/>
                      </a:cxn>
                      <a:cxn ang="0">
                        <a:pos x="40" y="319"/>
                      </a:cxn>
                      <a:cxn ang="0">
                        <a:pos x="20" y="259"/>
                      </a:cxn>
                      <a:cxn ang="0">
                        <a:pos x="0" y="200"/>
                      </a:cxn>
                      <a:cxn ang="0">
                        <a:pos x="0" y="160"/>
                      </a:cxn>
                      <a:cxn ang="0">
                        <a:pos x="20" y="120"/>
                      </a:cxn>
                      <a:cxn ang="0">
                        <a:pos x="20" y="100"/>
                      </a:cxn>
                      <a:cxn ang="0">
                        <a:pos x="40" y="80"/>
                      </a:cxn>
                      <a:cxn ang="0">
                        <a:pos x="40" y="60"/>
                      </a:cxn>
                      <a:cxn ang="0">
                        <a:pos x="80" y="20"/>
                      </a:cxn>
                    </a:cxnLst>
                    <a:rect l="0" t="0" r="r" b="b"/>
                    <a:pathLst>
                      <a:path w="559" h="698">
                        <a:moveTo>
                          <a:pt x="80" y="20"/>
                        </a:moveTo>
                        <a:lnTo>
                          <a:pt x="80" y="20"/>
                        </a:lnTo>
                        <a:lnTo>
                          <a:pt x="100" y="0"/>
                        </a:lnTo>
                        <a:lnTo>
                          <a:pt x="100" y="0"/>
                        </a:lnTo>
                        <a:lnTo>
                          <a:pt x="180" y="40"/>
                        </a:lnTo>
                        <a:lnTo>
                          <a:pt x="180" y="40"/>
                        </a:lnTo>
                        <a:lnTo>
                          <a:pt x="180" y="60"/>
                        </a:lnTo>
                        <a:lnTo>
                          <a:pt x="180" y="60"/>
                        </a:lnTo>
                        <a:lnTo>
                          <a:pt x="180" y="100"/>
                        </a:lnTo>
                        <a:lnTo>
                          <a:pt x="180" y="100"/>
                        </a:lnTo>
                        <a:lnTo>
                          <a:pt x="200" y="120"/>
                        </a:lnTo>
                        <a:lnTo>
                          <a:pt x="200" y="120"/>
                        </a:lnTo>
                        <a:lnTo>
                          <a:pt x="220" y="160"/>
                        </a:lnTo>
                        <a:lnTo>
                          <a:pt x="220" y="160"/>
                        </a:lnTo>
                        <a:lnTo>
                          <a:pt x="260" y="200"/>
                        </a:lnTo>
                        <a:lnTo>
                          <a:pt x="260" y="200"/>
                        </a:lnTo>
                        <a:lnTo>
                          <a:pt x="260" y="220"/>
                        </a:lnTo>
                        <a:lnTo>
                          <a:pt x="260" y="220"/>
                        </a:lnTo>
                        <a:lnTo>
                          <a:pt x="260" y="240"/>
                        </a:lnTo>
                        <a:lnTo>
                          <a:pt x="260" y="240"/>
                        </a:lnTo>
                        <a:lnTo>
                          <a:pt x="260" y="259"/>
                        </a:lnTo>
                        <a:lnTo>
                          <a:pt x="260" y="259"/>
                        </a:lnTo>
                        <a:lnTo>
                          <a:pt x="260" y="279"/>
                        </a:lnTo>
                        <a:lnTo>
                          <a:pt x="260" y="279"/>
                        </a:lnTo>
                        <a:lnTo>
                          <a:pt x="260" y="299"/>
                        </a:lnTo>
                        <a:lnTo>
                          <a:pt x="260" y="299"/>
                        </a:lnTo>
                        <a:lnTo>
                          <a:pt x="339" y="319"/>
                        </a:lnTo>
                        <a:lnTo>
                          <a:pt x="339" y="319"/>
                        </a:lnTo>
                        <a:lnTo>
                          <a:pt x="399" y="339"/>
                        </a:lnTo>
                        <a:lnTo>
                          <a:pt x="399" y="339"/>
                        </a:lnTo>
                        <a:lnTo>
                          <a:pt x="439" y="339"/>
                        </a:lnTo>
                        <a:lnTo>
                          <a:pt x="439" y="339"/>
                        </a:lnTo>
                        <a:lnTo>
                          <a:pt x="439" y="359"/>
                        </a:lnTo>
                        <a:lnTo>
                          <a:pt x="439" y="359"/>
                        </a:lnTo>
                        <a:lnTo>
                          <a:pt x="439" y="379"/>
                        </a:lnTo>
                        <a:lnTo>
                          <a:pt x="439" y="379"/>
                        </a:lnTo>
                        <a:lnTo>
                          <a:pt x="399" y="399"/>
                        </a:lnTo>
                        <a:lnTo>
                          <a:pt x="399" y="399"/>
                        </a:lnTo>
                        <a:lnTo>
                          <a:pt x="359" y="399"/>
                        </a:lnTo>
                        <a:lnTo>
                          <a:pt x="359" y="399"/>
                        </a:lnTo>
                        <a:lnTo>
                          <a:pt x="320" y="399"/>
                        </a:lnTo>
                        <a:lnTo>
                          <a:pt x="320" y="399"/>
                        </a:lnTo>
                        <a:lnTo>
                          <a:pt x="280" y="399"/>
                        </a:lnTo>
                        <a:lnTo>
                          <a:pt x="280" y="399"/>
                        </a:lnTo>
                        <a:lnTo>
                          <a:pt x="260" y="399"/>
                        </a:lnTo>
                        <a:lnTo>
                          <a:pt x="260" y="399"/>
                        </a:lnTo>
                        <a:lnTo>
                          <a:pt x="260" y="439"/>
                        </a:lnTo>
                        <a:lnTo>
                          <a:pt x="260" y="439"/>
                        </a:lnTo>
                        <a:lnTo>
                          <a:pt x="260" y="459"/>
                        </a:lnTo>
                        <a:lnTo>
                          <a:pt x="260" y="459"/>
                        </a:lnTo>
                        <a:lnTo>
                          <a:pt x="260" y="479"/>
                        </a:lnTo>
                        <a:lnTo>
                          <a:pt x="260" y="479"/>
                        </a:lnTo>
                        <a:lnTo>
                          <a:pt x="280" y="499"/>
                        </a:lnTo>
                        <a:lnTo>
                          <a:pt x="280" y="499"/>
                        </a:lnTo>
                        <a:lnTo>
                          <a:pt x="300" y="499"/>
                        </a:lnTo>
                        <a:lnTo>
                          <a:pt x="300" y="499"/>
                        </a:lnTo>
                        <a:lnTo>
                          <a:pt x="320" y="499"/>
                        </a:lnTo>
                        <a:lnTo>
                          <a:pt x="320" y="499"/>
                        </a:lnTo>
                        <a:lnTo>
                          <a:pt x="339" y="519"/>
                        </a:lnTo>
                        <a:lnTo>
                          <a:pt x="339" y="519"/>
                        </a:lnTo>
                        <a:lnTo>
                          <a:pt x="459" y="559"/>
                        </a:lnTo>
                        <a:lnTo>
                          <a:pt x="459" y="559"/>
                        </a:lnTo>
                        <a:lnTo>
                          <a:pt x="479" y="559"/>
                        </a:lnTo>
                        <a:lnTo>
                          <a:pt x="479" y="559"/>
                        </a:lnTo>
                        <a:lnTo>
                          <a:pt x="519" y="579"/>
                        </a:lnTo>
                        <a:lnTo>
                          <a:pt x="519" y="579"/>
                        </a:lnTo>
                        <a:lnTo>
                          <a:pt x="519" y="599"/>
                        </a:lnTo>
                        <a:lnTo>
                          <a:pt x="519" y="599"/>
                        </a:lnTo>
                        <a:lnTo>
                          <a:pt x="539" y="639"/>
                        </a:lnTo>
                        <a:lnTo>
                          <a:pt x="539" y="639"/>
                        </a:lnTo>
                        <a:lnTo>
                          <a:pt x="559" y="698"/>
                        </a:lnTo>
                        <a:lnTo>
                          <a:pt x="559" y="698"/>
                        </a:lnTo>
                        <a:lnTo>
                          <a:pt x="359" y="698"/>
                        </a:lnTo>
                        <a:lnTo>
                          <a:pt x="359" y="698"/>
                        </a:lnTo>
                        <a:lnTo>
                          <a:pt x="280" y="679"/>
                        </a:lnTo>
                        <a:lnTo>
                          <a:pt x="280" y="679"/>
                        </a:lnTo>
                        <a:lnTo>
                          <a:pt x="180" y="679"/>
                        </a:lnTo>
                        <a:lnTo>
                          <a:pt x="180" y="679"/>
                        </a:lnTo>
                        <a:lnTo>
                          <a:pt x="120" y="679"/>
                        </a:lnTo>
                        <a:lnTo>
                          <a:pt x="120" y="679"/>
                        </a:lnTo>
                        <a:lnTo>
                          <a:pt x="100" y="679"/>
                        </a:lnTo>
                        <a:lnTo>
                          <a:pt x="100" y="679"/>
                        </a:lnTo>
                        <a:lnTo>
                          <a:pt x="60" y="679"/>
                        </a:lnTo>
                        <a:lnTo>
                          <a:pt x="60" y="679"/>
                        </a:lnTo>
                        <a:lnTo>
                          <a:pt x="40" y="659"/>
                        </a:lnTo>
                        <a:lnTo>
                          <a:pt x="40" y="659"/>
                        </a:lnTo>
                        <a:lnTo>
                          <a:pt x="20" y="639"/>
                        </a:lnTo>
                        <a:lnTo>
                          <a:pt x="20" y="639"/>
                        </a:lnTo>
                        <a:lnTo>
                          <a:pt x="20" y="599"/>
                        </a:lnTo>
                        <a:lnTo>
                          <a:pt x="20" y="599"/>
                        </a:lnTo>
                        <a:lnTo>
                          <a:pt x="20" y="579"/>
                        </a:lnTo>
                        <a:lnTo>
                          <a:pt x="20" y="579"/>
                        </a:lnTo>
                        <a:lnTo>
                          <a:pt x="20" y="539"/>
                        </a:lnTo>
                        <a:lnTo>
                          <a:pt x="20" y="539"/>
                        </a:lnTo>
                        <a:lnTo>
                          <a:pt x="40" y="479"/>
                        </a:lnTo>
                        <a:lnTo>
                          <a:pt x="40" y="479"/>
                        </a:lnTo>
                        <a:lnTo>
                          <a:pt x="40" y="459"/>
                        </a:lnTo>
                        <a:lnTo>
                          <a:pt x="40" y="459"/>
                        </a:lnTo>
                        <a:lnTo>
                          <a:pt x="40" y="419"/>
                        </a:lnTo>
                        <a:lnTo>
                          <a:pt x="40" y="419"/>
                        </a:lnTo>
                        <a:lnTo>
                          <a:pt x="60" y="399"/>
                        </a:lnTo>
                        <a:lnTo>
                          <a:pt x="60" y="399"/>
                        </a:lnTo>
                        <a:lnTo>
                          <a:pt x="40" y="379"/>
                        </a:lnTo>
                        <a:lnTo>
                          <a:pt x="40" y="379"/>
                        </a:lnTo>
                        <a:lnTo>
                          <a:pt x="40" y="319"/>
                        </a:lnTo>
                        <a:lnTo>
                          <a:pt x="40" y="319"/>
                        </a:lnTo>
                        <a:lnTo>
                          <a:pt x="20" y="259"/>
                        </a:lnTo>
                        <a:lnTo>
                          <a:pt x="20" y="259"/>
                        </a:lnTo>
                        <a:lnTo>
                          <a:pt x="0" y="200"/>
                        </a:lnTo>
                        <a:lnTo>
                          <a:pt x="0" y="200"/>
                        </a:lnTo>
                        <a:lnTo>
                          <a:pt x="0" y="160"/>
                        </a:lnTo>
                        <a:lnTo>
                          <a:pt x="0" y="160"/>
                        </a:lnTo>
                        <a:lnTo>
                          <a:pt x="20" y="120"/>
                        </a:lnTo>
                        <a:lnTo>
                          <a:pt x="20" y="120"/>
                        </a:lnTo>
                        <a:lnTo>
                          <a:pt x="20" y="100"/>
                        </a:lnTo>
                        <a:lnTo>
                          <a:pt x="20" y="100"/>
                        </a:lnTo>
                        <a:lnTo>
                          <a:pt x="40" y="80"/>
                        </a:lnTo>
                        <a:lnTo>
                          <a:pt x="40" y="80"/>
                        </a:lnTo>
                        <a:lnTo>
                          <a:pt x="40" y="60"/>
                        </a:lnTo>
                        <a:lnTo>
                          <a:pt x="40" y="60"/>
                        </a:lnTo>
                        <a:lnTo>
                          <a:pt x="80" y="20"/>
                        </a:lnTo>
                        <a:lnTo>
                          <a:pt x="8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grpSp>
              <p:nvGrpSpPr>
                <p:cNvPr id="660992" name="Group 512"/>
                <p:cNvGrpSpPr>
                  <a:grpSpLocks/>
                </p:cNvGrpSpPr>
                <p:nvPr/>
              </p:nvGrpSpPr>
              <p:grpSpPr bwMode="auto">
                <a:xfrm>
                  <a:off x="9763" y="6438"/>
                  <a:ext cx="579" cy="678"/>
                  <a:chOff x="9763" y="6438"/>
                  <a:chExt cx="579" cy="678"/>
                </a:xfrm>
              </p:grpSpPr>
              <p:grpSp>
                <p:nvGrpSpPr>
                  <p:cNvPr id="660993" name="Group 513"/>
                  <p:cNvGrpSpPr>
                    <a:grpSpLocks/>
                  </p:cNvGrpSpPr>
                  <p:nvPr/>
                </p:nvGrpSpPr>
                <p:grpSpPr bwMode="auto">
                  <a:xfrm>
                    <a:off x="10162" y="6677"/>
                    <a:ext cx="180" cy="120"/>
                    <a:chOff x="10162" y="6677"/>
                    <a:chExt cx="180" cy="120"/>
                  </a:xfrm>
                </p:grpSpPr>
                <p:grpSp>
                  <p:nvGrpSpPr>
                    <p:cNvPr id="660994" name="Group 514"/>
                    <p:cNvGrpSpPr>
                      <a:grpSpLocks/>
                    </p:cNvGrpSpPr>
                    <p:nvPr/>
                  </p:nvGrpSpPr>
                  <p:grpSpPr bwMode="auto">
                    <a:xfrm>
                      <a:off x="10162" y="6677"/>
                      <a:ext cx="180" cy="120"/>
                      <a:chOff x="10162" y="6677"/>
                      <a:chExt cx="180" cy="120"/>
                    </a:xfrm>
                  </p:grpSpPr>
                  <p:sp>
                    <p:nvSpPr>
                      <p:cNvPr id="660995" name="Freeform 515"/>
                      <p:cNvSpPr>
                        <a:spLocks/>
                      </p:cNvSpPr>
                      <p:nvPr/>
                    </p:nvSpPr>
                    <p:spPr bwMode="auto">
                      <a:xfrm>
                        <a:off x="10162" y="6677"/>
                        <a:ext cx="160" cy="100"/>
                      </a:xfrm>
                      <a:custGeom>
                        <a:avLst/>
                        <a:gdLst/>
                        <a:ahLst/>
                        <a:cxnLst>
                          <a:cxn ang="0">
                            <a:pos x="0" y="60"/>
                          </a:cxn>
                          <a:cxn ang="0">
                            <a:pos x="20" y="60"/>
                          </a:cxn>
                          <a:cxn ang="0">
                            <a:pos x="20" y="40"/>
                          </a:cxn>
                          <a:cxn ang="0">
                            <a:pos x="40" y="40"/>
                          </a:cxn>
                          <a:cxn ang="0">
                            <a:pos x="60" y="20"/>
                          </a:cxn>
                          <a:cxn ang="0">
                            <a:pos x="80" y="20"/>
                          </a:cxn>
                          <a:cxn ang="0">
                            <a:pos x="100" y="0"/>
                          </a:cxn>
                          <a:cxn ang="0">
                            <a:pos x="120" y="0"/>
                          </a:cxn>
                          <a:cxn ang="0">
                            <a:pos x="120" y="20"/>
                          </a:cxn>
                          <a:cxn ang="0">
                            <a:pos x="140" y="20"/>
                          </a:cxn>
                          <a:cxn ang="0">
                            <a:pos x="160" y="20"/>
                          </a:cxn>
                          <a:cxn ang="0">
                            <a:pos x="160" y="40"/>
                          </a:cxn>
                          <a:cxn ang="0">
                            <a:pos x="140" y="40"/>
                          </a:cxn>
                          <a:cxn ang="0">
                            <a:pos x="120" y="40"/>
                          </a:cxn>
                          <a:cxn ang="0">
                            <a:pos x="140" y="40"/>
                          </a:cxn>
                          <a:cxn ang="0">
                            <a:pos x="160" y="40"/>
                          </a:cxn>
                          <a:cxn ang="0">
                            <a:pos x="160" y="60"/>
                          </a:cxn>
                          <a:cxn ang="0">
                            <a:pos x="140" y="60"/>
                          </a:cxn>
                          <a:cxn ang="0">
                            <a:pos x="120" y="60"/>
                          </a:cxn>
                          <a:cxn ang="0">
                            <a:pos x="100" y="60"/>
                          </a:cxn>
                          <a:cxn ang="0">
                            <a:pos x="80" y="60"/>
                          </a:cxn>
                          <a:cxn ang="0">
                            <a:pos x="80" y="80"/>
                          </a:cxn>
                          <a:cxn ang="0">
                            <a:pos x="60" y="80"/>
                          </a:cxn>
                          <a:cxn ang="0">
                            <a:pos x="40" y="80"/>
                          </a:cxn>
                          <a:cxn ang="0">
                            <a:pos x="20" y="80"/>
                          </a:cxn>
                          <a:cxn ang="0">
                            <a:pos x="0" y="100"/>
                          </a:cxn>
                          <a:cxn ang="0">
                            <a:pos x="0" y="60"/>
                          </a:cxn>
                        </a:cxnLst>
                        <a:rect l="0" t="0" r="r" b="b"/>
                        <a:pathLst>
                          <a:path w="160" h="100">
                            <a:moveTo>
                              <a:pt x="0" y="60"/>
                            </a:moveTo>
                            <a:lnTo>
                              <a:pt x="20" y="60"/>
                            </a:lnTo>
                            <a:lnTo>
                              <a:pt x="20" y="40"/>
                            </a:lnTo>
                            <a:lnTo>
                              <a:pt x="40" y="40"/>
                            </a:lnTo>
                            <a:lnTo>
                              <a:pt x="60" y="20"/>
                            </a:lnTo>
                            <a:lnTo>
                              <a:pt x="80" y="20"/>
                            </a:lnTo>
                            <a:lnTo>
                              <a:pt x="100" y="0"/>
                            </a:lnTo>
                            <a:lnTo>
                              <a:pt x="120" y="0"/>
                            </a:lnTo>
                            <a:lnTo>
                              <a:pt x="120" y="20"/>
                            </a:lnTo>
                            <a:lnTo>
                              <a:pt x="140" y="20"/>
                            </a:lnTo>
                            <a:lnTo>
                              <a:pt x="160" y="20"/>
                            </a:lnTo>
                            <a:lnTo>
                              <a:pt x="160" y="40"/>
                            </a:lnTo>
                            <a:lnTo>
                              <a:pt x="140" y="40"/>
                            </a:lnTo>
                            <a:lnTo>
                              <a:pt x="120" y="40"/>
                            </a:lnTo>
                            <a:lnTo>
                              <a:pt x="140" y="40"/>
                            </a:lnTo>
                            <a:lnTo>
                              <a:pt x="160" y="40"/>
                            </a:lnTo>
                            <a:lnTo>
                              <a:pt x="160" y="60"/>
                            </a:lnTo>
                            <a:lnTo>
                              <a:pt x="140" y="60"/>
                            </a:lnTo>
                            <a:lnTo>
                              <a:pt x="120" y="60"/>
                            </a:lnTo>
                            <a:lnTo>
                              <a:pt x="100" y="60"/>
                            </a:lnTo>
                            <a:lnTo>
                              <a:pt x="80" y="60"/>
                            </a:lnTo>
                            <a:lnTo>
                              <a:pt x="80" y="80"/>
                            </a:lnTo>
                            <a:lnTo>
                              <a:pt x="60" y="80"/>
                            </a:lnTo>
                            <a:lnTo>
                              <a:pt x="40" y="80"/>
                            </a:lnTo>
                            <a:lnTo>
                              <a:pt x="20" y="80"/>
                            </a:lnTo>
                            <a:lnTo>
                              <a:pt x="0" y="100"/>
                            </a:lnTo>
                            <a:lnTo>
                              <a:pt x="0" y="60"/>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0996" name="Freeform 516"/>
                      <p:cNvSpPr>
                        <a:spLocks/>
                      </p:cNvSpPr>
                      <p:nvPr/>
                    </p:nvSpPr>
                    <p:spPr bwMode="auto">
                      <a:xfrm>
                        <a:off x="10182" y="6697"/>
                        <a:ext cx="160" cy="100"/>
                      </a:xfrm>
                      <a:custGeom>
                        <a:avLst/>
                        <a:gdLst/>
                        <a:ahLst/>
                        <a:cxnLst>
                          <a:cxn ang="0">
                            <a:pos x="0" y="60"/>
                          </a:cxn>
                          <a:cxn ang="0">
                            <a:pos x="0" y="60"/>
                          </a:cxn>
                          <a:cxn ang="0">
                            <a:pos x="20" y="60"/>
                          </a:cxn>
                          <a:cxn ang="0">
                            <a:pos x="20" y="60"/>
                          </a:cxn>
                          <a:cxn ang="0">
                            <a:pos x="20" y="40"/>
                          </a:cxn>
                          <a:cxn ang="0">
                            <a:pos x="20" y="40"/>
                          </a:cxn>
                          <a:cxn ang="0">
                            <a:pos x="40" y="40"/>
                          </a:cxn>
                          <a:cxn ang="0">
                            <a:pos x="40" y="40"/>
                          </a:cxn>
                          <a:cxn ang="0">
                            <a:pos x="60" y="20"/>
                          </a:cxn>
                          <a:cxn ang="0">
                            <a:pos x="60" y="20"/>
                          </a:cxn>
                          <a:cxn ang="0">
                            <a:pos x="80" y="20"/>
                          </a:cxn>
                          <a:cxn ang="0">
                            <a:pos x="80" y="20"/>
                          </a:cxn>
                          <a:cxn ang="0">
                            <a:pos x="100" y="0"/>
                          </a:cxn>
                          <a:cxn ang="0">
                            <a:pos x="100" y="0"/>
                          </a:cxn>
                          <a:cxn ang="0">
                            <a:pos x="120" y="0"/>
                          </a:cxn>
                          <a:cxn ang="0">
                            <a:pos x="120" y="0"/>
                          </a:cxn>
                          <a:cxn ang="0">
                            <a:pos x="120" y="20"/>
                          </a:cxn>
                          <a:cxn ang="0">
                            <a:pos x="120" y="20"/>
                          </a:cxn>
                          <a:cxn ang="0">
                            <a:pos x="140" y="20"/>
                          </a:cxn>
                          <a:cxn ang="0">
                            <a:pos x="140" y="20"/>
                          </a:cxn>
                          <a:cxn ang="0">
                            <a:pos x="160" y="20"/>
                          </a:cxn>
                          <a:cxn ang="0">
                            <a:pos x="160" y="20"/>
                          </a:cxn>
                          <a:cxn ang="0">
                            <a:pos x="160" y="40"/>
                          </a:cxn>
                          <a:cxn ang="0">
                            <a:pos x="160" y="40"/>
                          </a:cxn>
                          <a:cxn ang="0">
                            <a:pos x="140" y="40"/>
                          </a:cxn>
                          <a:cxn ang="0">
                            <a:pos x="140" y="40"/>
                          </a:cxn>
                          <a:cxn ang="0">
                            <a:pos x="120" y="40"/>
                          </a:cxn>
                          <a:cxn ang="0">
                            <a:pos x="120" y="40"/>
                          </a:cxn>
                          <a:cxn ang="0">
                            <a:pos x="140" y="40"/>
                          </a:cxn>
                          <a:cxn ang="0">
                            <a:pos x="140" y="40"/>
                          </a:cxn>
                          <a:cxn ang="0">
                            <a:pos x="160" y="40"/>
                          </a:cxn>
                          <a:cxn ang="0">
                            <a:pos x="160" y="40"/>
                          </a:cxn>
                          <a:cxn ang="0">
                            <a:pos x="160" y="60"/>
                          </a:cxn>
                          <a:cxn ang="0">
                            <a:pos x="160" y="60"/>
                          </a:cxn>
                          <a:cxn ang="0">
                            <a:pos x="140" y="60"/>
                          </a:cxn>
                          <a:cxn ang="0">
                            <a:pos x="140" y="60"/>
                          </a:cxn>
                          <a:cxn ang="0">
                            <a:pos x="120" y="60"/>
                          </a:cxn>
                          <a:cxn ang="0">
                            <a:pos x="120" y="60"/>
                          </a:cxn>
                          <a:cxn ang="0">
                            <a:pos x="100" y="60"/>
                          </a:cxn>
                          <a:cxn ang="0">
                            <a:pos x="100" y="60"/>
                          </a:cxn>
                          <a:cxn ang="0">
                            <a:pos x="80" y="60"/>
                          </a:cxn>
                          <a:cxn ang="0">
                            <a:pos x="80" y="60"/>
                          </a:cxn>
                          <a:cxn ang="0">
                            <a:pos x="80" y="80"/>
                          </a:cxn>
                          <a:cxn ang="0">
                            <a:pos x="80" y="80"/>
                          </a:cxn>
                          <a:cxn ang="0">
                            <a:pos x="60" y="80"/>
                          </a:cxn>
                          <a:cxn ang="0">
                            <a:pos x="60" y="80"/>
                          </a:cxn>
                          <a:cxn ang="0">
                            <a:pos x="40" y="80"/>
                          </a:cxn>
                          <a:cxn ang="0">
                            <a:pos x="40" y="80"/>
                          </a:cxn>
                          <a:cxn ang="0">
                            <a:pos x="20" y="80"/>
                          </a:cxn>
                          <a:cxn ang="0">
                            <a:pos x="20" y="80"/>
                          </a:cxn>
                          <a:cxn ang="0">
                            <a:pos x="0" y="100"/>
                          </a:cxn>
                          <a:cxn ang="0">
                            <a:pos x="0" y="100"/>
                          </a:cxn>
                          <a:cxn ang="0">
                            <a:pos x="0" y="60"/>
                          </a:cxn>
                          <a:cxn ang="0">
                            <a:pos x="0" y="60"/>
                          </a:cxn>
                        </a:cxnLst>
                        <a:rect l="0" t="0" r="r" b="b"/>
                        <a:pathLst>
                          <a:path w="160" h="100">
                            <a:moveTo>
                              <a:pt x="0" y="60"/>
                            </a:moveTo>
                            <a:lnTo>
                              <a:pt x="0" y="60"/>
                            </a:lnTo>
                            <a:lnTo>
                              <a:pt x="20" y="60"/>
                            </a:lnTo>
                            <a:lnTo>
                              <a:pt x="20" y="60"/>
                            </a:lnTo>
                            <a:lnTo>
                              <a:pt x="20" y="40"/>
                            </a:lnTo>
                            <a:lnTo>
                              <a:pt x="20" y="40"/>
                            </a:lnTo>
                            <a:lnTo>
                              <a:pt x="40" y="40"/>
                            </a:lnTo>
                            <a:lnTo>
                              <a:pt x="40" y="40"/>
                            </a:lnTo>
                            <a:lnTo>
                              <a:pt x="60" y="20"/>
                            </a:lnTo>
                            <a:lnTo>
                              <a:pt x="60" y="20"/>
                            </a:lnTo>
                            <a:lnTo>
                              <a:pt x="80" y="20"/>
                            </a:lnTo>
                            <a:lnTo>
                              <a:pt x="80" y="20"/>
                            </a:lnTo>
                            <a:lnTo>
                              <a:pt x="100" y="0"/>
                            </a:lnTo>
                            <a:lnTo>
                              <a:pt x="100" y="0"/>
                            </a:lnTo>
                            <a:lnTo>
                              <a:pt x="120" y="0"/>
                            </a:lnTo>
                            <a:lnTo>
                              <a:pt x="120" y="0"/>
                            </a:lnTo>
                            <a:lnTo>
                              <a:pt x="120" y="20"/>
                            </a:lnTo>
                            <a:lnTo>
                              <a:pt x="120" y="20"/>
                            </a:lnTo>
                            <a:lnTo>
                              <a:pt x="140" y="20"/>
                            </a:lnTo>
                            <a:lnTo>
                              <a:pt x="140" y="20"/>
                            </a:lnTo>
                            <a:lnTo>
                              <a:pt x="160" y="20"/>
                            </a:lnTo>
                            <a:lnTo>
                              <a:pt x="160" y="20"/>
                            </a:lnTo>
                            <a:lnTo>
                              <a:pt x="160" y="40"/>
                            </a:lnTo>
                            <a:lnTo>
                              <a:pt x="160" y="40"/>
                            </a:lnTo>
                            <a:lnTo>
                              <a:pt x="140" y="40"/>
                            </a:lnTo>
                            <a:lnTo>
                              <a:pt x="140" y="40"/>
                            </a:lnTo>
                            <a:lnTo>
                              <a:pt x="120" y="40"/>
                            </a:lnTo>
                            <a:lnTo>
                              <a:pt x="120" y="40"/>
                            </a:lnTo>
                            <a:lnTo>
                              <a:pt x="140" y="40"/>
                            </a:lnTo>
                            <a:lnTo>
                              <a:pt x="140" y="40"/>
                            </a:lnTo>
                            <a:lnTo>
                              <a:pt x="160" y="40"/>
                            </a:lnTo>
                            <a:lnTo>
                              <a:pt x="160" y="40"/>
                            </a:lnTo>
                            <a:lnTo>
                              <a:pt x="160" y="60"/>
                            </a:lnTo>
                            <a:lnTo>
                              <a:pt x="160" y="60"/>
                            </a:lnTo>
                            <a:lnTo>
                              <a:pt x="140" y="60"/>
                            </a:lnTo>
                            <a:lnTo>
                              <a:pt x="140" y="60"/>
                            </a:lnTo>
                            <a:lnTo>
                              <a:pt x="120" y="60"/>
                            </a:lnTo>
                            <a:lnTo>
                              <a:pt x="120" y="60"/>
                            </a:lnTo>
                            <a:lnTo>
                              <a:pt x="100" y="60"/>
                            </a:lnTo>
                            <a:lnTo>
                              <a:pt x="100" y="60"/>
                            </a:lnTo>
                            <a:lnTo>
                              <a:pt x="80" y="60"/>
                            </a:lnTo>
                            <a:lnTo>
                              <a:pt x="80" y="60"/>
                            </a:lnTo>
                            <a:lnTo>
                              <a:pt x="80" y="80"/>
                            </a:lnTo>
                            <a:lnTo>
                              <a:pt x="80" y="80"/>
                            </a:lnTo>
                            <a:lnTo>
                              <a:pt x="60" y="80"/>
                            </a:lnTo>
                            <a:lnTo>
                              <a:pt x="60" y="80"/>
                            </a:lnTo>
                            <a:lnTo>
                              <a:pt x="40" y="80"/>
                            </a:lnTo>
                            <a:lnTo>
                              <a:pt x="40" y="80"/>
                            </a:lnTo>
                            <a:lnTo>
                              <a:pt x="20" y="80"/>
                            </a:lnTo>
                            <a:lnTo>
                              <a:pt x="20" y="80"/>
                            </a:lnTo>
                            <a:lnTo>
                              <a:pt x="0" y="100"/>
                            </a:lnTo>
                            <a:lnTo>
                              <a:pt x="0" y="100"/>
                            </a:lnTo>
                            <a:lnTo>
                              <a:pt x="0" y="60"/>
                            </a:lnTo>
                            <a:lnTo>
                              <a:pt x="0" y="60"/>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0997" name="Freeform 517"/>
                    <p:cNvSpPr>
                      <a:spLocks/>
                    </p:cNvSpPr>
                    <p:nvPr/>
                  </p:nvSpPr>
                  <p:spPr bwMode="auto">
                    <a:xfrm>
                      <a:off x="10262" y="6717"/>
                      <a:ext cx="60" cy="20"/>
                    </a:xfrm>
                    <a:custGeom>
                      <a:avLst/>
                      <a:gdLst/>
                      <a:ahLst/>
                      <a:cxnLst>
                        <a:cxn ang="0">
                          <a:pos x="60" y="20"/>
                        </a:cxn>
                        <a:cxn ang="0">
                          <a:pos x="40" y="0"/>
                        </a:cxn>
                        <a:cxn ang="0">
                          <a:pos x="20" y="0"/>
                        </a:cxn>
                        <a:cxn ang="0">
                          <a:pos x="0" y="0"/>
                        </a:cxn>
                        <a:cxn ang="0">
                          <a:pos x="20" y="0"/>
                        </a:cxn>
                        <a:cxn ang="0">
                          <a:pos x="40" y="0"/>
                        </a:cxn>
                        <a:cxn ang="0">
                          <a:pos x="60" y="0"/>
                        </a:cxn>
                        <a:cxn ang="0">
                          <a:pos x="60" y="20"/>
                        </a:cxn>
                      </a:cxnLst>
                      <a:rect l="0" t="0" r="r" b="b"/>
                      <a:pathLst>
                        <a:path w="60" h="20">
                          <a:moveTo>
                            <a:pt x="60" y="20"/>
                          </a:moveTo>
                          <a:lnTo>
                            <a:pt x="40" y="0"/>
                          </a:lnTo>
                          <a:lnTo>
                            <a:pt x="20" y="0"/>
                          </a:lnTo>
                          <a:lnTo>
                            <a:pt x="0" y="0"/>
                          </a:lnTo>
                          <a:lnTo>
                            <a:pt x="20" y="0"/>
                          </a:lnTo>
                          <a:lnTo>
                            <a:pt x="40" y="0"/>
                          </a:lnTo>
                          <a:lnTo>
                            <a:pt x="60" y="0"/>
                          </a:lnTo>
                          <a:lnTo>
                            <a:pt x="60" y="20"/>
                          </a:lnTo>
                          <a:close/>
                        </a:path>
                      </a:pathLst>
                    </a:custGeom>
                    <a:solidFill>
                      <a:srgbClr val="661900"/>
                    </a:solidFill>
                    <a:ln w="9525">
                      <a:noFill/>
                      <a:round/>
                      <a:headEnd/>
                      <a:tailEnd/>
                    </a:ln>
                  </p:spPr>
                  <p:txBody>
                    <a:bodyPr>
                      <a:prstTxWarp prst="textNoShape">
                        <a:avLst/>
                      </a:prstTxWarp>
                    </a:bodyPr>
                    <a:lstStyle/>
                    <a:p>
                      <a:endParaRPr lang="en-US"/>
                    </a:p>
                  </p:txBody>
                </p:sp>
                <p:sp>
                  <p:nvSpPr>
                    <p:cNvPr id="660998" name="Freeform 518"/>
                    <p:cNvSpPr>
                      <a:spLocks/>
                    </p:cNvSpPr>
                    <p:nvPr/>
                  </p:nvSpPr>
                  <p:spPr bwMode="auto">
                    <a:xfrm>
                      <a:off x="10242" y="6697"/>
                      <a:ext cx="40" cy="20"/>
                    </a:xfrm>
                    <a:custGeom>
                      <a:avLst/>
                      <a:gdLst/>
                      <a:ahLst/>
                      <a:cxnLst>
                        <a:cxn ang="0">
                          <a:pos x="40" y="0"/>
                        </a:cxn>
                        <a:cxn ang="0">
                          <a:pos x="40" y="20"/>
                        </a:cxn>
                        <a:cxn ang="0">
                          <a:pos x="40" y="0"/>
                        </a:cxn>
                        <a:cxn ang="0">
                          <a:pos x="20" y="20"/>
                        </a:cxn>
                        <a:cxn ang="0">
                          <a:pos x="0" y="20"/>
                        </a:cxn>
                        <a:cxn ang="0">
                          <a:pos x="20" y="20"/>
                        </a:cxn>
                        <a:cxn ang="0">
                          <a:pos x="40" y="0"/>
                        </a:cxn>
                      </a:cxnLst>
                      <a:rect l="0" t="0" r="r" b="b"/>
                      <a:pathLst>
                        <a:path w="40" h="20">
                          <a:moveTo>
                            <a:pt x="40" y="0"/>
                          </a:moveTo>
                          <a:lnTo>
                            <a:pt x="40" y="20"/>
                          </a:lnTo>
                          <a:lnTo>
                            <a:pt x="40" y="0"/>
                          </a:lnTo>
                          <a:lnTo>
                            <a:pt x="20" y="20"/>
                          </a:lnTo>
                          <a:lnTo>
                            <a:pt x="0" y="20"/>
                          </a:lnTo>
                          <a:lnTo>
                            <a:pt x="20" y="2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0999" name="Freeform 519"/>
                    <p:cNvSpPr>
                      <a:spLocks/>
                    </p:cNvSpPr>
                    <p:nvPr/>
                  </p:nvSpPr>
                  <p:spPr bwMode="auto">
                    <a:xfrm>
                      <a:off x="10262" y="6737"/>
                      <a:ext cx="20" cy="1"/>
                    </a:xfrm>
                    <a:custGeom>
                      <a:avLst/>
                      <a:gdLst/>
                      <a:ahLst/>
                      <a:cxnLst>
                        <a:cxn ang="0">
                          <a:pos x="20" y="0"/>
                        </a:cxn>
                        <a:cxn ang="0">
                          <a:pos x="0" y="0"/>
                        </a:cxn>
                        <a:cxn ang="0">
                          <a:pos x="20" y="0"/>
                        </a:cxn>
                      </a:cxnLst>
                      <a:rect l="0" t="0" r="r" b="b"/>
                      <a:pathLst>
                        <a:path w="20">
                          <a:moveTo>
                            <a:pt x="20" y="0"/>
                          </a:moveTo>
                          <a:lnTo>
                            <a:pt x="0" y="0"/>
                          </a:lnTo>
                          <a:lnTo>
                            <a:pt x="2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1000" name="Freeform 520"/>
                    <p:cNvSpPr>
                      <a:spLocks/>
                    </p:cNvSpPr>
                    <p:nvPr/>
                  </p:nvSpPr>
                  <p:spPr bwMode="auto">
                    <a:xfrm>
                      <a:off x="10302" y="673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1001" name="Freeform 521"/>
                    <p:cNvSpPr>
                      <a:spLocks/>
                    </p:cNvSpPr>
                    <p:nvPr/>
                  </p:nvSpPr>
                  <p:spPr bwMode="auto">
                    <a:xfrm>
                      <a:off x="10242" y="6717"/>
                      <a:ext cx="1" cy="20"/>
                    </a:xfrm>
                    <a:custGeom>
                      <a:avLst/>
                      <a:gdLst/>
                      <a:ahLst/>
                      <a:cxnLst>
                        <a:cxn ang="0">
                          <a:pos x="0" y="0"/>
                        </a:cxn>
                        <a:cxn ang="0">
                          <a:pos x="0" y="20"/>
                        </a:cxn>
                        <a:cxn ang="0">
                          <a:pos x="0" y="0"/>
                        </a:cxn>
                      </a:cxnLst>
                      <a:rect l="0" t="0" r="r" b="b"/>
                      <a:pathLst>
                        <a:path h="20">
                          <a:moveTo>
                            <a:pt x="0" y="0"/>
                          </a:moveTo>
                          <a:lnTo>
                            <a:pt x="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1002" name="Freeform 522"/>
                    <p:cNvSpPr>
                      <a:spLocks/>
                    </p:cNvSpPr>
                    <p:nvPr/>
                  </p:nvSpPr>
                  <p:spPr bwMode="auto">
                    <a:xfrm>
                      <a:off x="10242" y="6737"/>
                      <a:ext cx="20" cy="1"/>
                    </a:xfrm>
                    <a:custGeom>
                      <a:avLst/>
                      <a:gdLst/>
                      <a:ahLst/>
                      <a:cxnLst>
                        <a:cxn ang="0">
                          <a:pos x="0" y="0"/>
                        </a:cxn>
                        <a:cxn ang="0">
                          <a:pos x="20" y="0"/>
                        </a:cxn>
                        <a:cxn ang="0">
                          <a:pos x="0" y="0"/>
                        </a:cxn>
                      </a:cxnLst>
                      <a:rect l="0" t="0" r="r" b="b"/>
                      <a:pathLst>
                        <a:path w="20">
                          <a:moveTo>
                            <a:pt x="0" y="0"/>
                          </a:moveTo>
                          <a:lnTo>
                            <a:pt x="20" y="0"/>
                          </a:lnTo>
                          <a:lnTo>
                            <a:pt x="0" y="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1003" name="Group 523"/>
                  <p:cNvGrpSpPr>
                    <a:grpSpLocks/>
                  </p:cNvGrpSpPr>
                  <p:nvPr/>
                </p:nvGrpSpPr>
                <p:grpSpPr bwMode="auto">
                  <a:xfrm>
                    <a:off x="10122" y="6638"/>
                    <a:ext cx="180" cy="79"/>
                    <a:chOff x="10122" y="6638"/>
                    <a:chExt cx="180" cy="79"/>
                  </a:xfrm>
                </p:grpSpPr>
                <p:grpSp>
                  <p:nvGrpSpPr>
                    <p:cNvPr id="661004" name="Group 524"/>
                    <p:cNvGrpSpPr>
                      <a:grpSpLocks/>
                    </p:cNvGrpSpPr>
                    <p:nvPr/>
                  </p:nvGrpSpPr>
                  <p:grpSpPr bwMode="auto">
                    <a:xfrm>
                      <a:off x="10122" y="6638"/>
                      <a:ext cx="180" cy="79"/>
                      <a:chOff x="10122" y="6638"/>
                      <a:chExt cx="180" cy="79"/>
                    </a:xfrm>
                  </p:grpSpPr>
                  <p:sp>
                    <p:nvSpPr>
                      <p:cNvPr id="661005" name="Freeform 525"/>
                      <p:cNvSpPr>
                        <a:spLocks/>
                      </p:cNvSpPr>
                      <p:nvPr/>
                    </p:nvSpPr>
                    <p:spPr bwMode="auto">
                      <a:xfrm>
                        <a:off x="10122" y="6638"/>
                        <a:ext cx="160" cy="59"/>
                      </a:xfrm>
                      <a:custGeom>
                        <a:avLst/>
                        <a:gdLst/>
                        <a:ahLst/>
                        <a:cxnLst>
                          <a:cxn ang="0">
                            <a:pos x="0" y="59"/>
                          </a:cxn>
                          <a:cxn ang="0">
                            <a:pos x="20" y="59"/>
                          </a:cxn>
                          <a:cxn ang="0">
                            <a:pos x="40" y="59"/>
                          </a:cxn>
                          <a:cxn ang="0">
                            <a:pos x="60" y="59"/>
                          </a:cxn>
                          <a:cxn ang="0">
                            <a:pos x="80" y="59"/>
                          </a:cxn>
                          <a:cxn ang="0">
                            <a:pos x="100" y="39"/>
                          </a:cxn>
                          <a:cxn ang="0">
                            <a:pos x="120" y="39"/>
                          </a:cxn>
                          <a:cxn ang="0">
                            <a:pos x="120" y="20"/>
                          </a:cxn>
                          <a:cxn ang="0">
                            <a:pos x="100" y="39"/>
                          </a:cxn>
                          <a:cxn ang="0">
                            <a:pos x="80" y="39"/>
                          </a:cxn>
                          <a:cxn ang="0">
                            <a:pos x="100" y="20"/>
                          </a:cxn>
                          <a:cxn ang="0">
                            <a:pos x="120" y="20"/>
                          </a:cxn>
                          <a:cxn ang="0">
                            <a:pos x="140" y="20"/>
                          </a:cxn>
                          <a:cxn ang="0">
                            <a:pos x="160" y="20"/>
                          </a:cxn>
                          <a:cxn ang="0">
                            <a:pos x="160" y="0"/>
                          </a:cxn>
                          <a:cxn ang="0">
                            <a:pos x="140" y="0"/>
                          </a:cxn>
                          <a:cxn ang="0">
                            <a:pos x="120" y="0"/>
                          </a:cxn>
                          <a:cxn ang="0">
                            <a:pos x="100" y="0"/>
                          </a:cxn>
                          <a:cxn ang="0">
                            <a:pos x="80" y="0"/>
                          </a:cxn>
                          <a:cxn ang="0">
                            <a:pos x="60" y="0"/>
                          </a:cxn>
                          <a:cxn ang="0">
                            <a:pos x="40" y="20"/>
                          </a:cxn>
                          <a:cxn ang="0">
                            <a:pos x="20" y="39"/>
                          </a:cxn>
                          <a:cxn ang="0">
                            <a:pos x="0" y="39"/>
                          </a:cxn>
                          <a:cxn ang="0">
                            <a:pos x="0" y="59"/>
                          </a:cxn>
                        </a:cxnLst>
                        <a:rect l="0" t="0" r="r" b="b"/>
                        <a:pathLst>
                          <a:path w="160" h="59">
                            <a:moveTo>
                              <a:pt x="0" y="59"/>
                            </a:moveTo>
                            <a:lnTo>
                              <a:pt x="20" y="59"/>
                            </a:lnTo>
                            <a:lnTo>
                              <a:pt x="40" y="59"/>
                            </a:lnTo>
                            <a:lnTo>
                              <a:pt x="60" y="59"/>
                            </a:lnTo>
                            <a:lnTo>
                              <a:pt x="80" y="59"/>
                            </a:lnTo>
                            <a:lnTo>
                              <a:pt x="100" y="39"/>
                            </a:lnTo>
                            <a:lnTo>
                              <a:pt x="120" y="39"/>
                            </a:lnTo>
                            <a:lnTo>
                              <a:pt x="120" y="20"/>
                            </a:lnTo>
                            <a:lnTo>
                              <a:pt x="100" y="39"/>
                            </a:lnTo>
                            <a:lnTo>
                              <a:pt x="80" y="39"/>
                            </a:lnTo>
                            <a:lnTo>
                              <a:pt x="100" y="20"/>
                            </a:lnTo>
                            <a:lnTo>
                              <a:pt x="120" y="20"/>
                            </a:lnTo>
                            <a:lnTo>
                              <a:pt x="140" y="20"/>
                            </a:lnTo>
                            <a:lnTo>
                              <a:pt x="160" y="20"/>
                            </a:lnTo>
                            <a:lnTo>
                              <a:pt x="160" y="0"/>
                            </a:lnTo>
                            <a:lnTo>
                              <a:pt x="140" y="0"/>
                            </a:lnTo>
                            <a:lnTo>
                              <a:pt x="120" y="0"/>
                            </a:lnTo>
                            <a:lnTo>
                              <a:pt x="100" y="0"/>
                            </a:lnTo>
                            <a:lnTo>
                              <a:pt x="80" y="0"/>
                            </a:lnTo>
                            <a:lnTo>
                              <a:pt x="60" y="0"/>
                            </a:lnTo>
                            <a:lnTo>
                              <a:pt x="40" y="20"/>
                            </a:lnTo>
                            <a:lnTo>
                              <a:pt x="20" y="39"/>
                            </a:lnTo>
                            <a:lnTo>
                              <a:pt x="0" y="39"/>
                            </a:lnTo>
                            <a:lnTo>
                              <a:pt x="0" y="59"/>
                            </a:lnTo>
                            <a:close/>
                          </a:path>
                        </a:pathLst>
                      </a:custGeom>
                      <a:solidFill>
                        <a:srgbClr val="FFCC99"/>
                      </a:solidFill>
                      <a:ln w="12700">
                        <a:solidFill>
                          <a:srgbClr val="661900"/>
                        </a:solidFill>
                        <a:prstDash val="solid"/>
                        <a:round/>
                        <a:headEnd/>
                        <a:tailEnd/>
                      </a:ln>
                    </p:spPr>
                    <p:txBody>
                      <a:bodyPr>
                        <a:prstTxWarp prst="textNoShape">
                          <a:avLst/>
                        </a:prstTxWarp>
                      </a:bodyPr>
                      <a:lstStyle/>
                      <a:p>
                        <a:endParaRPr lang="en-US"/>
                      </a:p>
                    </p:txBody>
                  </p:sp>
                  <p:sp>
                    <p:nvSpPr>
                      <p:cNvPr id="661006" name="Freeform 526"/>
                      <p:cNvSpPr>
                        <a:spLocks/>
                      </p:cNvSpPr>
                      <p:nvPr/>
                    </p:nvSpPr>
                    <p:spPr bwMode="auto">
                      <a:xfrm>
                        <a:off x="10142" y="6658"/>
                        <a:ext cx="160" cy="59"/>
                      </a:xfrm>
                      <a:custGeom>
                        <a:avLst/>
                        <a:gdLst/>
                        <a:ahLst/>
                        <a:cxnLst>
                          <a:cxn ang="0">
                            <a:pos x="0" y="59"/>
                          </a:cxn>
                          <a:cxn ang="0">
                            <a:pos x="0" y="59"/>
                          </a:cxn>
                          <a:cxn ang="0">
                            <a:pos x="20" y="59"/>
                          </a:cxn>
                          <a:cxn ang="0">
                            <a:pos x="20" y="59"/>
                          </a:cxn>
                          <a:cxn ang="0">
                            <a:pos x="40" y="59"/>
                          </a:cxn>
                          <a:cxn ang="0">
                            <a:pos x="40" y="59"/>
                          </a:cxn>
                          <a:cxn ang="0">
                            <a:pos x="60" y="59"/>
                          </a:cxn>
                          <a:cxn ang="0">
                            <a:pos x="60" y="59"/>
                          </a:cxn>
                          <a:cxn ang="0">
                            <a:pos x="80" y="59"/>
                          </a:cxn>
                          <a:cxn ang="0">
                            <a:pos x="80" y="59"/>
                          </a:cxn>
                          <a:cxn ang="0">
                            <a:pos x="100" y="39"/>
                          </a:cxn>
                          <a:cxn ang="0">
                            <a:pos x="100" y="39"/>
                          </a:cxn>
                          <a:cxn ang="0">
                            <a:pos x="120" y="39"/>
                          </a:cxn>
                          <a:cxn ang="0">
                            <a:pos x="120" y="39"/>
                          </a:cxn>
                          <a:cxn ang="0">
                            <a:pos x="120" y="19"/>
                          </a:cxn>
                          <a:cxn ang="0">
                            <a:pos x="120" y="19"/>
                          </a:cxn>
                          <a:cxn ang="0">
                            <a:pos x="100" y="39"/>
                          </a:cxn>
                          <a:cxn ang="0">
                            <a:pos x="100" y="39"/>
                          </a:cxn>
                          <a:cxn ang="0">
                            <a:pos x="80" y="39"/>
                          </a:cxn>
                          <a:cxn ang="0">
                            <a:pos x="80" y="39"/>
                          </a:cxn>
                          <a:cxn ang="0">
                            <a:pos x="100" y="19"/>
                          </a:cxn>
                          <a:cxn ang="0">
                            <a:pos x="100" y="19"/>
                          </a:cxn>
                          <a:cxn ang="0">
                            <a:pos x="120" y="19"/>
                          </a:cxn>
                          <a:cxn ang="0">
                            <a:pos x="120" y="19"/>
                          </a:cxn>
                          <a:cxn ang="0">
                            <a:pos x="140" y="19"/>
                          </a:cxn>
                          <a:cxn ang="0">
                            <a:pos x="140" y="19"/>
                          </a:cxn>
                          <a:cxn ang="0">
                            <a:pos x="160" y="19"/>
                          </a:cxn>
                          <a:cxn ang="0">
                            <a:pos x="160" y="19"/>
                          </a:cxn>
                          <a:cxn ang="0">
                            <a:pos x="160" y="0"/>
                          </a:cxn>
                          <a:cxn ang="0">
                            <a:pos x="160" y="0"/>
                          </a:cxn>
                          <a:cxn ang="0">
                            <a:pos x="140" y="0"/>
                          </a:cxn>
                          <a:cxn ang="0">
                            <a:pos x="140" y="0"/>
                          </a:cxn>
                          <a:cxn ang="0">
                            <a:pos x="120" y="0"/>
                          </a:cxn>
                          <a:cxn ang="0">
                            <a:pos x="120" y="0"/>
                          </a:cxn>
                          <a:cxn ang="0">
                            <a:pos x="100" y="0"/>
                          </a:cxn>
                          <a:cxn ang="0">
                            <a:pos x="100" y="0"/>
                          </a:cxn>
                          <a:cxn ang="0">
                            <a:pos x="80" y="0"/>
                          </a:cxn>
                          <a:cxn ang="0">
                            <a:pos x="80" y="0"/>
                          </a:cxn>
                          <a:cxn ang="0">
                            <a:pos x="60" y="0"/>
                          </a:cxn>
                          <a:cxn ang="0">
                            <a:pos x="60" y="0"/>
                          </a:cxn>
                          <a:cxn ang="0">
                            <a:pos x="40" y="19"/>
                          </a:cxn>
                          <a:cxn ang="0">
                            <a:pos x="40" y="19"/>
                          </a:cxn>
                          <a:cxn ang="0">
                            <a:pos x="20" y="39"/>
                          </a:cxn>
                          <a:cxn ang="0">
                            <a:pos x="20" y="39"/>
                          </a:cxn>
                          <a:cxn ang="0">
                            <a:pos x="0" y="39"/>
                          </a:cxn>
                          <a:cxn ang="0">
                            <a:pos x="0" y="39"/>
                          </a:cxn>
                          <a:cxn ang="0">
                            <a:pos x="0" y="59"/>
                          </a:cxn>
                          <a:cxn ang="0">
                            <a:pos x="0" y="59"/>
                          </a:cxn>
                        </a:cxnLst>
                        <a:rect l="0" t="0" r="r" b="b"/>
                        <a:pathLst>
                          <a:path w="160" h="59">
                            <a:moveTo>
                              <a:pt x="0" y="59"/>
                            </a:moveTo>
                            <a:lnTo>
                              <a:pt x="0" y="59"/>
                            </a:lnTo>
                            <a:lnTo>
                              <a:pt x="20" y="59"/>
                            </a:lnTo>
                            <a:lnTo>
                              <a:pt x="20" y="59"/>
                            </a:lnTo>
                            <a:lnTo>
                              <a:pt x="40" y="59"/>
                            </a:lnTo>
                            <a:lnTo>
                              <a:pt x="40" y="59"/>
                            </a:lnTo>
                            <a:lnTo>
                              <a:pt x="60" y="59"/>
                            </a:lnTo>
                            <a:lnTo>
                              <a:pt x="60" y="59"/>
                            </a:lnTo>
                            <a:lnTo>
                              <a:pt x="80" y="59"/>
                            </a:lnTo>
                            <a:lnTo>
                              <a:pt x="80" y="59"/>
                            </a:lnTo>
                            <a:lnTo>
                              <a:pt x="100" y="39"/>
                            </a:lnTo>
                            <a:lnTo>
                              <a:pt x="100" y="39"/>
                            </a:lnTo>
                            <a:lnTo>
                              <a:pt x="120" y="39"/>
                            </a:lnTo>
                            <a:lnTo>
                              <a:pt x="120" y="39"/>
                            </a:lnTo>
                            <a:lnTo>
                              <a:pt x="120" y="19"/>
                            </a:lnTo>
                            <a:lnTo>
                              <a:pt x="120" y="19"/>
                            </a:lnTo>
                            <a:lnTo>
                              <a:pt x="100" y="39"/>
                            </a:lnTo>
                            <a:lnTo>
                              <a:pt x="100" y="39"/>
                            </a:lnTo>
                            <a:lnTo>
                              <a:pt x="80" y="39"/>
                            </a:lnTo>
                            <a:lnTo>
                              <a:pt x="80" y="39"/>
                            </a:lnTo>
                            <a:lnTo>
                              <a:pt x="100" y="19"/>
                            </a:lnTo>
                            <a:lnTo>
                              <a:pt x="100" y="19"/>
                            </a:lnTo>
                            <a:lnTo>
                              <a:pt x="120" y="19"/>
                            </a:lnTo>
                            <a:lnTo>
                              <a:pt x="120" y="19"/>
                            </a:lnTo>
                            <a:lnTo>
                              <a:pt x="140" y="19"/>
                            </a:lnTo>
                            <a:lnTo>
                              <a:pt x="140" y="19"/>
                            </a:lnTo>
                            <a:lnTo>
                              <a:pt x="160" y="19"/>
                            </a:lnTo>
                            <a:lnTo>
                              <a:pt x="160" y="19"/>
                            </a:lnTo>
                            <a:lnTo>
                              <a:pt x="160" y="0"/>
                            </a:lnTo>
                            <a:lnTo>
                              <a:pt x="160" y="0"/>
                            </a:lnTo>
                            <a:lnTo>
                              <a:pt x="140" y="0"/>
                            </a:lnTo>
                            <a:lnTo>
                              <a:pt x="140" y="0"/>
                            </a:lnTo>
                            <a:lnTo>
                              <a:pt x="120" y="0"/>
                            </a:lnTo>
                            <a:lnTo>
                              <a:pt x="120" y="0"/>
                            </a:lnTo>
                            <a:lnTo>
                              <a:pt x="100" y="0"/>
                            </a:lnTo>
                            <a:lnTo>
                              <a:pt x="100" y="0"/>
                            </a:lnTo>
                            <a:lnTo>
                              <a:pt x="80" y="0"/>
                            </a:lnTo>
                            <a:lnTo>
                              <a:pt x="80" y="0"/>
                            </a:lnTo>
                            <a:lnTo>
                              <a:pt x="60" y="0"/>
                            </a:lnTo>
                            <a:lnTo>
                              <a:pt x="60" y="0"/>
                            </a:lnTo>
                            <a:lnTo>
                              <a:pt x="40" y="19"/>
                            </a:lnTo>
                            <a:lnTo>
                              <a:pt x="40" y="19"/>
                            </a:lnTo>
                            <a:lnTo>
                              <a:pt x="20" y="39"/>
                            </a:lnTo>
                            <a:lnTo>
                              <a:pt x="20" y="39"/>
                            </a:lnTo>
                            <a:lnTo>
                              <a:pt x="0" y="39"/>
                            </a:lnTo>
                            <a:lnTo>
                              <a:pt x="0" y="39"/>
                            </a:lnTo>
                            <a:lnTo>
                              <a:pt x="0" y="59"/>
                            </a:lnTo>
                            <a:lnTo>
                              <a:pt x="0" y="59"/>
                            </a:lnTo>
                            <a:close/>
                          </a:path>
                        </a:pathLst>
                      </a:custGeom>
                      <a:noFill/>
                      <a:ln w="12700">
                        <a:solidFill>
                          <a:srgbClr val="661900"/>
                        </a:solidFill>
                        <a:prstDash val="solid"/>
                        <a:round/>
                        <a:headEnd/>
                        <a:tailEnd/>
                      </a:ln>
                    </p:spPr>
                    <p:txBody>
                      <a:bodyPr>
                        <a:prstTxWarp prst="textNoShape">
                          <a:avLst/>
                        </a:prstTxWarp>
                      </a:bodyPr>
                      <a:lstStyle/>
                      <a:p>
                        <a:endParaRPr lang="en-US"/>
                      </a:p>
                    </p:txBody>
                  </p:sp>
                </p:grpSp>
                <p:sp>
                  <p:nvSpPr>
                    <p:cNvPr id="661007" name="Freeform 527"/>
                    <p:cNvSpPr>
                      <a:spLocks/>
                    </p:cNvSpPr>
                    <p:nvPr/>
                  </p:nvSpPr>
                  <p:spPr bwMode="auto">
                    <a:xfrm>
                      <a:off x="10262" y="6658"/>
                      <a:ext cx="20" cy="19"/>
                    </a:xfrm>
                    <a:custGeom>
                      <a:avLst/>
                      <a:gdLst/>
                      <a:ahLst/>
                      <a:cxnLst>
                        <a:cxn ang="0">
                          <a:pos x="20" y="19"/>
                        </a:cxn>
                        <a:cxn ang="0">
                          <a:pos x="20" y="0"/>
                        </a:cxn>
                        <a:cxn ang="0">
                          <a:pos x="0" y="0"/>
                        </a:cxn>
                        <a:cxn ang="0">
                          <a:pos x="20" y="0"/>
                        </a:cxn>
                        <a:cxn ang="0">
                          <a:pos x="20" y="19"/>
                        </a:cxn>
                      </a:cxnLst>
                      <a:rect l="0" t="0" r="r" b="b"/>
                      <a:pathLst>
                        <a:path w="20" h="19">
                          <a:moveTo>
                            <a:pt x="20" y="19"/>
                          </a:moveTo>
                          <a:lnTo>
                            <a:pt x="20" y="0"/>
                          </a:lnTo>
                          <a:lnTo>
                            <a:pt x="0" y="0"/>
                          </a:lnTo>
                          <a:lnTo>
                            <a:pt x="20" y="0"/>
                          </a:lnTo>
                          <a:lnTo>
                            <a:pt x="20" y="19"/>
                          </a:lnTo>
                          <a:close/>
                        </a:path>
                      </a:pathLst>
                    </a:custGeom>
                    <a:solidFill>
                      <a:srgbClr val="661900"/>
                    </a:solidFill>
                    <a:ln w="9525">
                      <a:noFill/>
                      <a:round/>
                      <a:headEnd/>
                      <a:tailEnd/>
                    </a:ln>
                  </p:spPr>
                  <p:txBody>
                    <a:bodyPr>
                      <a:prstTxWarp prst="textNoShape">
                        <a:avLst/>
                      </a:prstTxWarp>
                    </a:bodyPr>
                    <a:lstStyle/>
                    <a:p>
                      <a:endParaRPr lang="en-US"/>
                    </a:p>
                  </p:txBody>
                </p:sp>
                <p:sp>
                  <p:nvSpPr>
                    <p:cNvPr id="661008" name="Freeform 528"/>
                    <p:cNvSpPr>
                      <a:spLocks/>
                    </p:cNvSpPr>
                    <p:nvPr/>
                  </p:nvSpPr>
                  <p:spPr bwMode="auto">
                    <a:xfrm>
                      <a:off x="10142" y="6697"/>
                      <a:ext cx="20" cy="20"/>
                    </a:xfrm>
                    <a:custGeom>
                      <a:avLst/>
                      <a:gdLst/>
                      <a:ahLst/>
                      <a:cxnLst>
                        <a:cxn ang="0">
                          <a:pos x="0" y="0"/>
                        </a:cxn>
                        <a:cxn ang="0">
                          <a:pos x="0" y="20"/>
                        </a:cxn>
                        <a:cxn ang="0">
                          <a:pos x="20" y="20"/>
                        </a:cxn>
                        <a:cxn ang="0">
                          <a:pos x="0" y="0"/>
                        </a:cxn>
                      </a:cxnLst>
                      <a:rect l="0" t="0" r="r" b="b"/>
                      <a:pathLst>
                        <a:path w="20" h="20">
                          <a:moveTo>
                            <a:pt x="0" y="0"/>
                          </a:moveTo>
                          <a:lnTo>
                            <a:pt x="0" y="20"/>
                          </a:lnTo>
                          <a:lnTo>
                            <a:pt x="20" y="20"/>
                          </a:lnTo>
                          <a:lnTo>
                            <a:pt x="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1009" name="Freeform 529"/>
                    <p:cNvSpPr>
                      <a:spLocks/>
                    </p:cNvSpPr>
                    <p:nvPr/>
                  </p:nvSpPr>
                  <p:spPr bwMode="auto">
                    <a:xfrm>
                      <a:off x="10222" y="6658"/>
                      <a:ext cx="40" cy="1"/>
                    </a:xfrm>
                    <a:custGeom>
                      <a:avLst/>
                      <a:gdLst/>
                      <a:ahLst/>
                      <a:cxnLst>
                        <a:cxn ang="0">
                          <a:pos x="40" y="0"/>
                        </a:cxn>
                        <a:cxn ang="0">
                          <a:pos x="20" y="0"/>
                        </a:cxn>
                        <a:cxn ang="0">
                          <a:pos x="0" y="0"/>
                        </a:cxn>
                        <a:cxn ang="0">
                          <a:pos x="20" y="0"/>
                        </a:cxn>
                        <a:cxn ang="0">
                          <a:pos x="40" y="0"/>
                        </a:cxn>
                      </a:cxnLst>
                      <a:rect l="0" t="0" r="r" b="b"/>
                      <a:pathLst>
                        <a:path w="40">
                          <a:moveTo>
                            <a:pt x="40" y="0"/>
                          </a:moveTo>
                          <a:lnTo>
                            <a:pt x="20" y="0"/>
                          </a:lnTo>
                          <a:lnTo>
                            <a:pt x="0" y="0"/>
                          </a:lnTo>
                          <a:lnTo>
                            <a:pt x="20" y="0"/>
                          </a:lnTo>
                          <a:lnTo>
                            <a:pt x="40" y="0"/>
                          </a:lnTo>
                          <a:close/>
                        </a:path>
                      </a:pathLst>
                    </a:custGeom>
                    <a:solidFill>
                      <a:srgbClr val="661900"/>
                    </a:solidFill>
                    <a:ln w="9525">
                      <a:noFill/>
                      <a:round/>
                      <a:headEnd/>
                      <a:tailEnd/>
                    </a:ln>
                  </p:spPr>
                  <p:txBody>
                    <a:bodyPr>
                      <a:prstTxWarp prst="textNoShape">
                        <a:avLst/>
                      </a:prstTxWarp>
                    </a:bodyPr>
                    <a:lstStyle/>
                    <a:p>
                      <a:endParaRPr lang="en-US"/>
                    </a:p>
                  </p:txBody>
                </p:sp>
                <p:sp>
                  <p:nvSpPr>
                    <p:cNvPr id="661010" name="Freeform 530"/>
                    <p:cNvSpPr>
                      <a:spLocks/>
                    </p:cNvSpPr>
                    <p:nvPr/>
                  </p:nvSpPr>
                  <p:spPr bwMode="auto">
                    <a:xfrm>
                      <a:off x="10202" y="6677"/>
                      <a:ext cx="1" cy="20"/>
                    </a:xfrm>
                    <a:custGeom>
                      <a:avLst/>
                      <a:gdLst/>
                      <a:ahLst/>
                      <a:cxnLst>
                        <a:cxn ang="0">
                          <a:pos x="0" y="20"/>
                        </a:cxn>
                        <a:cxn ang="0">
                          <a:pos x="0" y="0"/>
                        </a:cxn>
                        <a:cxn ang="0">
                          <a:pos x="0" y="20"/>
                        </a:cxn>
                      </a:cxnLst>
                      <a:rect l="0" t="0" r="r" b="b"/>
                      <a:pathLst>
                        <a:path h="20">
                          <a:moveTo>
                            <a:pt x="0" y="20"/>
                          </a:moveTo>
                          <a:lnTo>
                            <a:pt x="0" y="0"/>
                          </a:lnTo>
                          <a:lnTo>
                            <a:pt x="0" y="20"/>
                          </a:lnTo>
                          <a:close/>
                        </a:path>
                      </a:pathLst>
                    </a:custGeom>
                    <a:solidFill>
                      <a:srgbClr val="661900"/>
                    </a:solidFill>
                    <a:ln w="9525">
                      <a:noFill/>
                      <a:round/>
                      <a:headEnd/>
                      <a:tailEnd/>
                    </a:ln>
                  </p:spPr>
                  <p:txBody>
                    <a:bodyPr>
                      <a:prstTxWarp prst="textNoShape">
                        <a:avLst/>
                      </a:prstTxWarp>
                    </a:bodyPr>
                    <a:lstStyle/>
                    <a:p>
                      <a:endParaRPr lang="en-US"/>
                    </a:p>
                  </p:txBody>
                </p:sp>
              </p:grpSp>
              <p:grpSp>
                <p:nvGrpSpPr>
                  <p:cNvPr id="661011" name="Group 531"/>
                  <p:cNvGrpSpPr>
                    <a:grpSpLocks/>
                  </p:cNvGrpSpPr>
                  <p:nvPr/>
                </p:nvGrpSpPr>
                <p:grpSpPr bwMode="auto">
                  <a:xfrm>
                    <a:off x="9963" y="6658"/>
                    <a:ext cx="199" cy="99"/>
                    <a:chOff x="9963" y="6658"/>
                    <a:chExt cx="199" cy="99"/>
                  </a:xfrm>
                </p:grpSpPr>
                <p:sp>
                  <p:nvSpPr>
                    <p:cNvPr id="661012" name="Freeform 532"/>
                    <p:cNvSpPr>
                      <a:spLocks/>
                    </p:cNvSpPr>
                    <p:nvPr/>
                  </p:nvSpPr>
                  <p:spPr bwMode="auto">
                    <a:xfrm>
                      <a:off x="9963" y="6658"/>
                      <a:ext cx="179" cy="79"/>
                    </a:xfrm>
                    <a:custGeom>
                      <a:avLst/>
                      <a:gdLst/>
                      <a:ahLst/>
                      <a:cxnLst>
                        <a:cxn ang="0">
                          <a:pos x="40" y="19"/>
                        </a:cxn>
                        <a:cxn ang="0">
                          <a:pos x="80" y="19"/>
                        </a:cxn>
                        <a:cxn ang="0">
                          <a:pos x="120" y="19"/>
                        </a:cxn>
                        <a:cxn ang="0">
                          <a:pos x="139" y="19"/>
                        </a:cxn>
                        <a:cxn ang="0">
                          <a:pos x="159" y="19"/>
                        </a:cxn>
                        <a:cxn ang="0">
                          <a:pos x="179" y="39"/>
                        </a:cxn>
                        <a:cxn ang="0">
                          <a:pos x="179" y="59"/>
                        </a:cxn>
                        <a:cxn ang="0">
                          <a:pos x="159" y="59"/>
                        </a:cxn>
                        <a:cxn ang="0">
                          <a:pos x="120" y="59"/>
                        </a:cxn>
                        <a:cxn ang="0">
                          <a:pos x="20" y="79"/>
                        </a:cxn>
                        <a:cxn ang="0">
                          <a:pos x="0" y="0"/>
                        </a:cxn>
                        <a:cxn ang="0">
                          <a:pos x="40" y="19"/>
                        </a:cxn>
                      </a:cxnLst>
                      <a:rect l="0" t="0" r="r" b="b"/>
                      <a:pathLst>
                        <a:path w="179" h="79">
                          <a:moveTo>
                            <a:pt x="40" y="19"/>
                          </a:moveTo>
                          <a:lnTo>
                            <a:pt x="80" y="19"/>
                          </a:lnTo>
                          <a:lnTo>
                            <a:pt x="120" y="19"/>
                          </a:lnTo>
                          <a:lnTo>
                            <a:pt x="139" y="19"/>
                          </a:lnTo>
                          <a:lnTo>
                            <a:pt x="159" y="19"/>
                          </a:lnTo>
                          <a:lnTo>
                            <a:pt x="179" y="39"/>
                          </a:lnTo>
                          <a:lnTo>
                            <a:pt x="179" y="59"/>
                          </a:lnTo>
                          <a:lnTo>
                            <a:pt x="159" y="59"/>
                          </a:lnTo>
                          <a:lnTo>
                            <a:pt x="120" y="59"/>
                          </a:lnTo>
                          <a:lnTo>
                            <a:pt x="20" y="79"/>
                          </a:lnTo>
                          <a:lnTo>
                            <a:pt x="0" y="0"/>
                          </a:lnTo>
                          <a:lnTo>
                            <a:pt x="40" y="19"/>
                          </a:lnTo>
                          <a:close/>
                        </a:path>
                      </a:pathLst>
                    </a:custGeom>
                    <a:solidFill>
                      <a:srgbClr val="000066"/>
                    </a:solidFill>
                    <a:ln w="12700">
                      <a:solidFill>
                        <a:srgbClr val="000000"/>
                      </a:solidFill>
                      <a:prstDash val="solid"/>
                      <a:round/>
                      <a:headEnd/>
                      <a:tailEnd/>
                    </a:ln>
                  </p:spPr>
                  <p:txBody>
                    <a:bodyPr>
                      <a:prstTxWarp prst="textNoShape">
                        <a:avLst/>
                      </a:prstTxWarp>
                    </a:bodyPr>
                    <a:lstStyle/>
                    <a:p>
                      <a:endParaRPr lang="en-US"/>
                    </a:p>
                  </p:txBody>
                </p:sp>
                <p:sp>
                  <p:nvSpPr>
                    <p:cNvPr id="661013" name="Freeform 533"/>
                    <p:cNvSpPr>
                      <a:spLocks/>
                    </p:cNvSpPr>
                    <p:nvPr/>
                  </p:nvSpPr>
                  <p:spPr bwMode="auto">
                    <a:xfrm>
                      <a:off x="9983" y="6677"/>
                      <a:ext cx="179" cy="80"/>
                    </a:xfrm>
                    <a:custGeom>
                      <a:avLst/>
                      <a:gdLst/>
                      <a:ahLst/>
                      <a:cxnLst>
                        <a:cxn ang="0">
                          <a:pos x="40" y="20"/>
                        </a:cxn>
                        <a:cxn ang="0">
                          <a:pos x="40" y="20"/>
                        </a:cxn>
                        <a:cxn ang="0">
                          <a:pos x="80" y="20"/>
                        </a:cxn>
                        <a:cxn ang="0">
                          <a:pos x="80" y="20"/>
                        </a:cxn>
                        <a:cxn ang="0">
                          <a:pos x="119" y="20"/>
                        </a:cxn>
                        <a:cxn ang="0">
                          <a:pos x="119" y="20"/>
                        </a:cxn>
                        <a:cxn ang="0">
                          <a:pos x="139" y="20"/>
                        </a:cxn>
                        <a:cxn ang="0">
                          <a:pos x="139" y="20"/>
                        </a:cxn>
                        <a:cxn ang="0">
                          <a:pos x="159" y="20"/>
                        </a:cxn>
                        <a:cxn ang="0">
                          <a:pos x="159" y="20"/>
                        </a:cxn>
                        <a:cxn ang="0">
                          <a:pos x="179" y="40"/>
                        </a:cxn>
                        <a:cxn ang="0">
                          <a:pos x="179" y="40"/>
                        </a:cxn>
                        <a:cxn ang="0">
                          <a:pos x="179" y="60"/>
                        </a:cxn>
                        <a:cxn ang="0">
                          <a:pos x="179" y="60"/>
                        </a:cxn>
                        <a:cxn ang="0">
                          <a:pos x="159" y="60"/>
                        </a:cxn>
                        <a:cxn ang="0">
                          <a:pos x="159" y="60"/>
                        </a:cxn>
                        <a:cxn ang="0">
                          <a:pos x="119" y="60"/>
                        </a:cxn>
                        <a:cxn ang="0">
                          <a:pos x="119" y="60"/>
                        </a:cxn>
                        <a:cxn ang="0">
                          <a:pos x="20" y="80"/>
                        </a:cxn>
                        <a:cxn ang="0">
                          <a:pos x="20" y="80"/>
                        </a:cxn>
                        <a:cxn ang="0">
                          <a:pos x="0" y="0"/>
                        </a:cxn>
                        <a:cxn ang="0">
                          <a:pos x="0" y="0"/>
                        </a:cxn>
                        <a:cxn ang="0">
                          <a:pos x="40" y="20"/>
                        </a:cxn>
                        <a:cxn ang="0">
                          <a:pos x="40" y="20"/>
                        </a:cxn>
                      </a:cxnLst>
                      <a:rect l="0" t="0" r="r" b="b"/>
                      <a:pathLst>
                        <a:path w="179" h="80">
                          <a:moveTo>
                            <a:pt x="40" y="20"/>
                          </a:moveTo>
                          <a:lnTo>
                            <a:pt x="40" y="20"/>
                          </a:lnTo>
                          <a:lnTo>
                            <a:pt x="80" y="20"/>
                          </a:lnTo>
                          <a:lnTo>
                            <a:pt x="80" y="20"/>
                          </a:lnTo>
                          <a:lnTo>
                            <a:pt x="119" y="20"/>
                          </a:lnTo>
                          <a:lnTo>
                            <a:pt x="119" y="20"/>
                          </a:lnTo>
                          <a:lnTo>
                            <a:pt x="139" y="20"/>
                          </a:lnTo>
                          <a:lnTo>
                            <a:pt x="139" y="20"/>
                          </a:lnTo>
                          <a:lnTo>
                            <a:pt x="159" y="20"/>
                          </a:lnTo>
                          <a:lnTo>
                            <a:pt x="159" y="20"/>
                          </a:lnTo>
                          <a:lnTo>
                            <a:pt x="179" y="40"/>
                          </a:lnTo>
                          <a:lnTo>
                            <a:pt x="179" y="40"/>
                          </a:lnTo>
                          <a:lnTo>
                            <a:pt x="179" y="60"/>
                          </a:lnTo>
                          <a:lnTo>
                            <a:pt x="179" y="60"/>
                          </a:lnTo>
                          <a:lnTo>
                            <a:pt x="159" y="60"/>
                          </a:lnTo>
                          <a:lnTo>
                            <a:pt x="159" y="60"/>
                          </a:lnTo>
                          <a:lnTo>
                            <a:pt x="119" y="60"/>
                          </a:lnTo>
                          <a:lnTo>
                            <a:pt x="119" y="60"/>
                          </a:lnTo>
                          <a:lnTo>
                            <a:pt x="20" y="80"/>
                          </a:lnTo>
                          <a:lnTo>
                            <a:pt x="20" y="80"/>
                          </a:lnTo>
                          <a:lnTo>
                            <a:pt x="0" y="0"/>
                          </a:lnTo>
                          <a:lnTo>
                            <a:pt x="0" y="0"/>
                          </a:lnTo>
                          <a:lnTo>
                            <a:pt x="40" y="20"/>
                          </a:lnTo>
                          <a:lnTo>
                            <a:pt x="40" y="2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1014" name="Freeform 534"/>
                  <p:cNvSpPr>
                    <a:spLocks/>
                  </p:cNvSpPr>
                  <p:nvPr/>
                </p:nvSpPr>
                <p:spPr bwMode="auto">
                  <a:xfrm>
                    <a:off x="9983" y="6697"/>
                    <a:ext cx="159" cy="60"/>
                  </a:xfrm>
                  <a:custGeom>
                    <a:avLst/>
                    <a:gdLst/>
                    <a:ahLst/>
                    <a:cxnLst>
                      <a:cxn ang="0">
                        <a:pos x="20" y="0"/>
                      </a:cxn>
                      <a:cxn ang="0">
                        <a:pos x="60" y="0"/>
                      </a:cxn>
                      <a:cxn ang="0">
                        <a:pos x="100" y="0"/>
                      </a:cxn>
                      <a:cxn ang="0">
                        <a:pos x="139" y="0"/>
                      </a:cxn>
                      <a:cxn ang="0">
                        <a:pos x="159" y="20"/>
                      </a:cxn>
                      <a:cxn ang="0">
                        <a:pos x="119" y="40"/>
                      </a:cxn>
                      <a:cxn ang="0">
                        <a:pos x="119" y="20"/>
                      </a:cxn>
                      <a:cxn ang="0">
                        <a:pos x="100" y="40"/>
                      </a:cxn>
                      <a:cxn ang="0">
                        <a:pos x="60" y="60"/>
                      </a:cxn>
                      <a:cxn ang="0">
                        <a:pos x="40" y="60"/>
                      </a:cxn>
                      <a:cxn ang="0">
                        <a:pos x="80" y="40"/>
                      </a:cxn>
                      <a:cxn ang="0">
                        <a:pos x="100" y="20"/>
                      </a:cxn>
                      <a:cxn ang="0">
                        <a:pos x="60" y="40"/>
                      </a:cxn>
                      <a:cxn ang="0">
                        <a:pos x="40" y="40"/>
                      </a:cxn>
                      <a:cxn ang="0">
                        <a:pos x="0" y="60"/>
                      </a:cxn>
                      <a:cxn ang="0">
                        <a:pos x="0" y="20"/>
                      </a:cxn>
                      <a:cxn ang="0">
                        <a:pos x="20" y="0"/>
                      </a:cxn>
                    </a:cxnLst>
                    <a:rect l="0" t="0" r="r" b="b"/>
                    <a:pathLst>
                      <a:path w="159" h="60">
                        <a:moveTo>
                          <a:pt x="20" y="0"/>
                        </a:moveTo>
                        <a:lnTo>
                          <a:pt x="60" y="0"/>
                        </a:lnTo>
                        <a:lnTo>
                          <a:pt x="100" y="0"/>
                        </a:lnTo>
                        <a:lnTo>
                          <a:pt x="139" y="0"/>
                        </a:lnTo>
                        <a:lnTo>
                          <a:pt x="159" y="20"/>
                        </a:lnTo>
                        <a:lnTo>
                          <a:pt x="119" y="40"/>
                        </a:lnTo>
                        <a:lnTo>
                          <a:pt x="119" y="20"/>
                        </a:lnTo>
                        <a:lnTo>
                          <a:pt x="100" y="40"/>
                        </a:lnTo>
                        <a:lnTo>
                          <a:pt x="60" y="60"/>
                        </a:lnTo>
                        <a:lnTo>
                          <a:pt x="40" y="60"/>
                        </a:lnTo>
                        <a:lnTo>
                          <a:pt x="80" y="40"/>
                        </a:lnTo>
                        <a:lnTo>
                          <a:pt x="100" y="20"/>
                        </a:lnTo>
                        <a:lnTo>
                          <a:pt x="60" y="40"/>
                        </a:lnTo>
                        <a:lnTo>
                          <a:pt x="40" y="4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1015" name="Freeform 535"/>
                  <p:cNvSpPr>
                    <a:spLocks/>
                  </p:cNvSpPr>
                  <p:nvPr/>
                </p:nvSpPr>
                <p:spPr bwMode="auto">
                  <a:xfrm>
                    <a:off x="9823" y="6478"/>
                    <a:ext cx="359" cy="339"/>
                  </a:xfrm>
                  <a:custGeom>
                    <a:avLst/>
                    <a:gdLst/>
                    <a:ahLst/>
                    <a:cxnLst>
                      <a:cxn ang="0">
                        <a:pos x="20" y="0"/>
                      </a:cxn>
                      <a:cxn ang="0">
                        <a:pos x="40" y="0"/>
                      </a:cxn>
                      <a:cxn ang="0">
                        <a:pos x="60" y="20"/>
                      </a:cxn>
                      <a:cxn ang="0">
                        <a:pos x="80" y="20"/>
                      </a:cxn>
                      <a:cxn ang="0">
                        <a:pos x="80" y="60"/>
                      </a:cxn>
                      <a:cxn ang="0">
                        <a:pos x="80" y="100"/>
                      </a:cxn>
                      <a:cxn ang="0">
                        <a:pos x="100" y="120"/>
                      </a:cxn>
                      <a:cxn ang="0">
                        <a:pos x="120" y="160"/>
                      </a:cxn>
                      <a:cxn ang="0">
                        <a:pos x="120" y="180"/>
                      </a:cxn>
                      <a:cxn ang="0">
                        <a:pos x="140" y="219"/>
                      </a:cxn>
                      <a:cxn ang="0">
                        <a:pos x="100" y="239"/>
                      </a:cxn>
                      <a:cxn ang="0">
                        <a:pos x="140" y="219"/>
                      </a:cxn>
                      <a:cxn ang="0">
                        <a:pos x="140" y="239"/>
                      </a:cxn>
                      <a:cxn ang="0">
                        <a:pos x="120" y="259"/>
                      </a:cxn>
                      <a:cxn ang="0">
                        <a:pos x="140" y="239"/>
                      </a:cxn>
                      <a:cxn ang="0">
                        <a:pos x="180" y="259"/>
                      </a:cxn>
                      <a:cxn ang="0">
                        <a:pos x="220" y="259"/>
                      </a:cxn>
                      <a:cxn ang="0">
                        <a:pos x="260" y="279"/>
                      </a:cxn>
                      <a:cxn ang="0">
                        <a:pos x="279" y="279"/>
                      </a:cxn>
                      <a:cxn ang="0">
                        <a:pos x="319" y="279"/>
                      </a:cxn>
                      <a:cxn ang="0">
                        <a:pos x="339" y="279"/>
                      </a:cxn>
                      <a:cxn ang="0">
                        <a:pos x="359" y="279"/>
                      </a:cxn>
                      <a:cxn ang="0">
                        <a:pos x="359" y="299"/>
                      </a:cxn>
                      <a:cxn ang="0">
                        <a:pos x="359" y="319"/>
                      </a:cxn>
                      <a:cxn ang="0">
                        <a:pos x="339" y="319"/>
                      </a:cxn>
                      <a:cxn ang="0">
                        <a:pos x="319" y="319"/>
                      </a:cxn>
                      <a:cxn ang="0">
                        <a:pos x="279" y="319"/>
                      </a:cxn>
                      <a:cxn ang="0">
                        <a:pos x="220" y="339"/>
                      </a:cxn>
                      <a:cxn ang="0">
                        <a:pos x="120" y="319"/>
                      </a:cxn>
                      <a:cxn ang="0">
                        <a:pos x="100" y="319"/>
                      </a:cxn>
                      <a:cxn ang="0">
                        <a:pos x="60" y="259"/>
                      </a:cxn>
                      <a:cxn ang="0">
                        <a:pos x="40" y="180"/>
                      </a:cxn>
                      <a:cxn ang="0">
                        <a:pos x="0" y="100"/>
                      </a:cxn>
                      <a:cxn ang="0">
                        <a:pos x="0" y="60"/>
                      </a:cxn>
                      <a:cxn ang="0">
                        <a:pos x="0" y="40"/>
                      </a:cxn>
                      <a:cxn ang="0">
                        <a:pos x="0" y="0"/>
                      </a:cxn>
                      <a:cxn ang="0">
                        <a:pos x="20" y="0"/>
                      </a:cxn>
                    </a:cxnLst>
                    <a:rect l="0" t="0" r="r" b="b"/>
                    <a:pathLst>
                      <a:path w="359" h="339">
                        <a:moveTo>
                          <a:pt x="20" y="0"/>
                        </a:moveTo>
                        <a:lnTo>
                          <a:pt x="40" y="0"/>
                        </a:lnTo>
                        <a:lnTo>
                          <a:pt x="60" y="20"/>
                        </a:lnTo>
                        <a:lnTo>
                          <a:pt x="80" y="20"/>
                        </a:lnTo>
                        <a:lnTo>
                          <a:pt x="80" y="60"/>
                        </a:lnTo>
                        <a:lnTo>
                          <a:pt x="80" y="100"/>
                        </a:lnTo>
                        <a:lnTo>
                          <a:pt x="100" y="120"/>
                        </a:lnTo>
                        <a:lnTo>
                          <a:pt x="120" y="160"/>
                        </a:lnTo>
                        <a:lnTo>
                          <a:pt x="120" y="180"/>
                        </a:lnTo>
                        <a:lnTo>
                          <a:pt x="140" y="219"/>
                        </a:lnTo>
                        <a:lnTo>
                          <a:pt x="100" y="239"/>
                        </a:lnTo>
                        <a:lnTo>
                          <a:pt x="140" y="219"/>
                        </a:lnTo>
                        <a:lnTo>
                          <a:pt x="140" y="239"/>
                        </a:lnTo>
                        <a:lnTo>
                          <a:pt x="120" y="259"/>
                        </a:lnTo>
                        <a:lnTo>
                          <a:pt x="140" y="239"/>
                        </a:lnTo>
                        <a:lnTo>
                          <a:pt x="180" y="259"/>
                        </a:lnTo>
                        <a:lnTo>
                          <a:pt x="220" y="259"/>
                        </a:lnTo>
                        <a:lnTo>
                          <a:pt x="260" y="279"/>
                        </a:lnTo>
                        <a:lnTo>
                          <a:pt x="279" y="279"/>
                        </a:lnTo>
                        <a:lnTo>
                          <a:pt x="319" y="279"/>
                        </a:lnTo>
                        <a:lnTo>
                          <a:pt x="339" y="279"/>
                        </a:lnTo>
                        <a:lnTo>
                          <a:pt x="359" y="279"/>
                        </a:lnTo>
                        <a:lnTo>
                          <a:pt x="359" y="299"/>
                        </a:lnTo>
                        <a:lnTo>
                          <a:pt x="359" y="319"/>
                        </a:lnTo>
                        <a:lnTo>
                          <a:pt x="339" y="319"/>
                        </a:lnTo>
                        <a:lnTo>
                          <a:pt x="319" y="319"/>
                        </a:lnTo>
                        <a:lnTo>
                          <a:pt x="279" y="319"/>
                        </a:lnTo>
                        <a:lnTo>
                          <a:pt x="220" y="339"/>
                        </a:lnTo>
                        <a:lnTo>
                          <a:pt x="120" y="319"/>
                        </a:lnTo>
                        <a:lnTo>
                          <a:pt x="100" y="319"/>
                        </a:lnTo>
                        <a:lnTo>
                          <a:pt x="60" y="259"/>
                        </a:lnTo>
                        <a:lnTo>
                          <a:pt x="40" y="180"/>
                        </a:lnTo>
                        <a:lnTo>
                          <a:pt x="0" y="100"/>
                        </a:lnTo>
                        <a:lnTo>
                          <a:pt x="0" y="60"/>
                        </a:lnTo>
                        <a:lnTo>
                          <a:pt x="0" y="40"/>
                        </a:lnTo>
                        <a:lnTo>
                          <a:pt x="0" y="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1016" name="Freeform 536"/>
                  <p:cNvSpPr>
                    <a:spLocks/>
                  </p:cNvSpPr>
                  <p:nvPr/>
                </p:nvSpPr>
                <p:spPr bwMode="auto">
                  <a:xfrm>
                    <a:off x="9863" y="6458"/>
                    <a:ext cx="140" cy="259"/>
                  </a:xfrm>
                  <a:custGeom>
                    <a:avLst/>
                    <a:gdLst/>
                    <a:ahLst/>
                    <a:cxnLst>
                      <a:cxn ang="0">
                        <a:pos x="20" y="0"/>
                      </a:cxn>
                      <a:cxn ang="0">
                        <a:pos x="0" y="20"/>
                      </a:cxn>
                      <a:cxn ang="0">
                        <a:pos x="20" y="40"/>
                      </a:cxn>
                      <a:cxn ang="0">
                        <a:pos x="40" y="60"/>
                      </a:cxn>
                      <a:cxn ang="0">
                        <a:pos x="40" y="100"/>
                      </a:cxn>
                      <a:cxn ang="0">
                        <a:pos x="60" y="120"/>
                      </a:cxn>
                      <a:cxn ang="0">
                        <a:pos x="80" y="140"/>
                      </a:cxn>
                      <a:cxn ang="0">
                        <a:pos x="80" y="160"/>
                      </a:cxn>
                      <a:cxn ang="0">
                        <a:pos x="60" y="140"/>
                      </a:cxn>
                      <a:cxn ang="0">
                        <a:pos x="80" y="160"/>
                      </a:cxn>
                      <a:cxn ang="0">
                        <a:pos x="80" y="200"/>
                      </a:cxn>
                      <a:cxn ang="0">
                        <a:pos x="100" y="219"/>
                      </a:cxn>
                      <a:cxn ang="0">
                        <a:pos x="100" y="239"/>
                      </a:cxn>
                      <a:cxn ang="0">
                        <a:pos x="100" y="259"/>
                      </a:cxn>
                      <a:cxn ang="0">
                        <a:pos x="120" y="259"/>
                      </a:cxn>
                      <a:cxn ang="0">
                        <a:pos x="140" y="259"/>
                      </a:cxn>
                      <a:cxn ang="0">
                        <a:pos x="140" y="239"/>
                      </a:cxn>
                      <a:cxn ang="0">
                        <a:pos x="140" y="219"/>
                      </a:cxn>
                      <a:cxn ang="0">
                        <a:pos x="140" y="200"/>
                      </a:cxn>
                      <a:cxn ang="0">
                        <a:pos x="140" y="180"/>
                      </a:cxn>
                      <a:cxn ang="0">
                        <a:pos x="120" y="160"/>
                      </a:cxn>
                      <a:cxn ang="0">
                        <a:pos x="100" y="140"/>
                      </a:cxn>
                      <a:cxn ang="0">
                        <a:pos x="80" y="100"/>
                      </a:cxn>
                      <a:cxn ang="0">
                        <a:pos x="60" y="80"/>
                      </a:cxn>
                      <a:cxn ang="0">
                        <a:pos x="80" y="100"/>
                      </a:cxn>
                      <a:cxn ang="0">
                        <a:pos x="80" y="120"/>
                      </a:cxn>
                      <a:cxn ang="0">
                        <a:pos x="100" y="140"/>
                      </a:cxn>
                      <a:cxn ang="0">
                        <a:pos x="80" y="100"/>
                      </a:cxn>
                      <a:cxn ang="0">
                        <a:pos x="80" y="60"/>
                      </a:cxn>
                      <a:cxn ang="0">
                        <a:pos x="60" y="40"/>
                      </a:cxn>
                      <a:cxn ang="0">
                        <a:pos x="40" y="20"/>
                      </a:cxn>
                      <a:cxn ang="0">
                        <a:pos x="20" y="0"/>
                      </a:cxn>
                    </a:cxnLst>
                    <a:rect l="0" t="0" r="r" b="b"/>
                    <a:pathLst>
                      <a:path w="140" h="259">
                        <a:moveTo>
                          <a:pt x="20" y="0"/>
                        </a:moveTo>
                        <a:lnTo>
                          <a:pt x="0" y="20"/>
                        </a:lnTo>
                        <a:lnTo>
                          <a:pt x="20" y="40"/>
                        </a:lnTo>
                        <a:lnTo>
                          <a:pt x="40" y="60"/>
                        </a:lnTo>
                        <a:lnTo>
                          <a:pt x="40" y="100"/>
                        </a:lnTo>
                        <a:lnTo>
                          <a:pt x="60" y="120"/>
                        </a:lnTo>
                        <a:lnTo>
                          <a:pt x="80" y="140"/>
                        </a:lnTo>
                        <a:lnTo>
                          <a:pt x="80" y="160"/>
                        </a:lnTo>
                        <a:lnTo>
                          <a:pt x="60" y="140"/>
                        </a:lnTo>
                        <a:lnTo>
                          <a:pt x="80" y="160"/>
                        </a:lnTo>
                        <a:lnTo>
                          <a:pt x="80" y="200"/>
                        </a:lnTo>
                        <a:lnTo>
                          <a:pt x="100" y="219"/>
                        </a:lnTo>
                        <a:lnTo>
                          <a:pt x="100" y="239"/>
                        </a:lnTo>
                        <a:lnTo>
                          <a:pt x="100" y="259"/>
                        </a:lnTo>
                        <a:lnTo>
                          <a:pt x="120" y="259"/>
                        </a:lnTo>
                        <a:lnTo>
                          <a:pt x="140" y="259"/>
                        </a:lnTo>
                        <a:lnTo>
                          <a:pt x="140" y="239"/>
                        </a:lnTo>
                        <a:lnTo>
                          <a:pt x="140" y="219"/>
                        </a:lnTo>
                        <a:lnTo>
                          <a:pt x="140" y="200"/>
                        </a:lnTo>
                        <a:lnTo>
                          <a:pt x="140" y="180"/>
                        </a:lnTo>
                        <a:lnTo>
                          <a:pt x="120" y="160"/>
                        </a:lnTo>
                        <a:lnTo>
                          <a:pt x="100" y="140"/>
                        </a:lnTo>
                        <a:lnTo>
                          <a:pt x="80" y="100"/>
                        </a:lnTo>
                        <a:lnTo>
                          <a:pt x="60" y="80"/>
                        </a:lnTo>
                        <a:lnTo>
                          <a:pt x="80" y="100"/>
                        </a:lnTo>
                        <a:lnTo>
                          <a:pt x="80" y="120"/>
                        </a:lnTo>
                        <a:lnTo>
                          <a:pt x="100" y="140"/>
                        </a:lnTo>
                        <a:lnTo>
                          <a:pt x="80" y="100"/>
                        </a:lnTo>
                        <a:lnTo>
                          <a:pt x="80" y="60"/>
                        </a:lnTo>
                        <a:lnTo>
                          <a:pt x="60" y="40"/>
                        </a:lnTo>
                        <a:lnTo>
                          <a:pt x="4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1017" name="Freeform 537"/>
                  <p:cNvSpPr>
                    <a:spLocks/>
                  </p:cNvSpPr>
                  <p:nvPr/>
                </p:nvSpPr>
                <p:spPr bwMode="auto">
                  <a:xfrm>
                    <a:off x="9763" y="6438"/>
                    <a:ext cx="539" cy="678"/>
                  </a:xfrm>
                  <a:custGeom>
                    <a:avLst/>
                    <a:gdLst/>
                    <a:ahLst/>
                    <a:cxnLst>
                      <a:cxn ang="0">
                        <a:pos x="100" y="40"/>
                      </a:cxn>
                      <a:cxn ang="0">
                        <a:pos x="60" y="60"/>
                      </a:cxn>
                      <a:cxn ang="0">
                        <a:pos x="60" y="100"/>
                      </a:cxn>
                      <a:cxn ang="0">
                        <a:pos x="40" y="160"/>
                      </a:cxn>
                      <a:cxn ang="0">
                        <a:pos x="40" y="220"/>
                      </a:cxn>
                      <a:cxn ang="0">
                        <a:pos x="60" y="160"/>
                      </a:cxn>
                      <a:cxn ang="0">
                        <a:pos x="60" y="160"/>
                      </a:cxn>
                      <a:cxn ang="0">
                        <a:pos x="80" y="220"/>
                      </a:cxn>
                      <a:cxn ang="0">
                        <a:pos x="80" y="279"/>
                      </a:cxn>
                      <a:cxn ang="0">
                        <a:pos x="80" y="279"/>
                      </a:cxn>
                      <a:cxn ang="0">
                        <a:pos x="80" y="239"/>
                      </a:cxn>
                      <a:cxn ang="0">
                        <a:pos x="120" y="319"/>
                      </a:cxn>
                      <a:cxn ang="0">
                        <a:pos x="140" y="359"/>
                      </a:cxn>
                      <a:cxn ang="0">
                        <a:pos x="220" y="379"/>
                      </a:cxn>
                      <a:cxn ang="0">
                        <a:pos x="200" y="399"/>
                      </a:cxn>
                      <a:cxn ang="0">
                        <a:pos x="180" y="399"/>
                      </a:cxn>
                      <a:cxn ang="0">
                        <a:pos x="240" y="379"/>
                      </a:cxn>
                      <a:cxn ang="0">
                        <a:pos x="220" y="419"/>
                      </a:cxn>
                      <a:cxn ang="0">
                        <a:pos x="220" y="439"/>
                      </a:cxn>
                      <a:cxn ang="0">
                        <a:pos x="180" y="479"/>
                      </a:cxn>
                      <a:cxn ang="0">
                        <a:pos x="240" y="459"/>
                      </a:cxn>
                      <a:cxn ang="0">
                        <a:pos x="240" y="499"/>
                      </a:cxn>
                      <a:cxn ang="0">
                        <a:pos x="240" y="499"/>
                      </a:cxn>
                      <a:cxn ang="0">
                        <a:pos x="280" y="479"/>
                      </a:cxn>
                      <a:cxn ang="0">
                        <a:pos x="240" y="519"/>
                      </a:cxn>
                      <a:cxn ang="0">
                        <a:pos x="300" y="499"/>
                      </a:cxn>
                      <a:cxn ang="0">
                        <a:pos x="379" y="519"/>
                      </a:cxn>
                      <a:cxn ang="0">
                        <a:pos x="479" y="559"/>
                      </a:cxn>
                      <a:cxn ang="0">
                        <a:pos x="519" y="619"/>
                      </a:cxn>
                      <a:cxn ang="0">
                        <a:pos x="339" y="678"/>
                      </a:cxn>
                      <a:cxn ang="0">
                        <a:pos x="379" y="659"/>
                      </a:cxn>
                      <a:cxn ang="0">
                        <a:pos x="359" y="659"/>
                      </a:cxn>
                      <a:cxn ang="0">
                        <a:pos x="280" y="659"/>
                      </a:cxn>
                      <a:cxn ang="0">
                        <a:pos x="439" y="619"/>
                      </a:cxn>
                      <a:cxn ang="0">
                        <a:pos x="280" y="659"/>
                      </a:cxn>
                      <a:cxn ang="0">
                        <a:pos x="399" y="619"/>
                      </a:cxn>
                      <a:cxn ang="0">
                        <a:pos x="260" y="659"/>
                      </a:cxn>
                      <a:cxn ang="0">
                        <a:pos x="40" y="639"/>
                      </a:cxn>
                      <a:cxn ang="0">
                        <a:pos x="0" y="619"/>
                      </a:cxn>
                      <a:cxn ang="0">
                        <a:pos x="0" y="579"/>
                      </a:cxn>
                      <a:cxn ang="0">
                        <a:pos x="20" y="499"/>
                      </a:cxn>
                      <a:cxn ang="0">
                        <a:pos x="40" y="459"/>
                      </a:cxn>
                      <a:cxn ang="0">
                        <a:pos x="60" y="459"/>
                      </a:cxn>
                      <a:cxn ang="0">
                        <a:pos x="60" y="459"/>
                      </a:cxn>
                      <a:cxn ang="0">
                        <a:pos x="60" y="419"/>
                      </a:cxn>
                      <a:cxn ang="0">
                        <a:pos x="140" y="399"/>
                      </a:cxn>
                      <a:cxn ang="0">
                        <a:pos x="60" y="419"/>
                      </a:cxn>
                      <a:cxn ang="0">
                        <a:pos x="80" y="379"/>
                      </a:cxn>
                      <a:cxn ang="0">
                        <a:pos x="80" y="359"/>
                      </a:cxn>
                      <a:cxn ang="0">
                        <a:pos x="40" y="379"/>
                      </a:cxn>
                      <a:cxn ang="0">
                        <a:pos x="20" y="279"/>
                      </a:cxn>
                      <a:cxn ang="0">
                        <a:pos x="0" y="220"/>
                      </a:cxn>
                      <a:cxn ang="0">
                        <a:pos x="0" y="200"/>
                      </a:cxn>
                      <a:cxn ang="0">
                        <a:pos x="0" y="239"/>
                      </a:cxn>
                      <a:cxn ang="0">
                        <a:pos x="0" y="180"/>
                      </a:cxn>
                      <a:cxn ang="0">
                        <a:pos x="0" y="140"/>
                      </a:cxn>
                      <a:cxn ang="0">
                        <a:pos x="20" y="80"/>
                      </a:cxn>
                      <a:cxn ang="0">
                        <a:pos x="0" y="120"/>
                      </a:cxn>
                      <a:cxn ang="0">
                        <a:pos x="0" y="140"/>
                      </a:cxn>
                      <a:cxn ang="0">
                        <a:pos x="20" y="80"/>
                      </a:cxn>
                      <a:cxn ang="0">
                        <a:pos x="40" y="20"/>
                      </a:cxn>
                      <a:cxn ang="0">
                        <a:pos x="80" y="20"/>
                      </a:cxn>
                    </a:cxnLst>
                    <a:rect l="0" t="0" r="r" b="b"/>
                    <a:pathLst>
                      <a:path w="539" h="678">
                        <a:moveTo>
                          <a:pt x="100" y="20"/>
                        </a:moveTo>
                        <a:lnTo>
                          <a:pt x="100" y="40"/>
                        </a:lnTo>
                        <a:lnTo>
                          <a:pt x="80" y="40"/>
                        </a:lnTo>
                        <a:lnTo>
                          <a:pt x="60" y="60"/>
                        </a:lnTo>
                        <a:lnTo>
                          <a:pt x="60" y="80"/>
                        </a:lnTo>
                        <a:lnTo>
                          <a:pt x="60" y="100"/>
                        </a:lnTo>
                        <a:lnTo>
                          <a:pt x="60" y="120"/>
                        </a:lnTo>
                        <a:lnTo>
                          <a:pt x="40" y="160"/>
                        </a:lnTo>
                        <a:lnTo>
                          <a:pt x="40" y="180"/>
                        </a:lnTo>
                        <a:lnTo>
                          <a:pt x="40" y="220"/>
                        </a:lnTo>
                        <a:lnTo>
                          <a:pt x="40" y="180"/>
                        </a:lnTo>
                        <a:lnTo>
                          <a:pt x="60" y="160"/>
                        </a:lnTo>
                        <a:lnTo>
                          <a:pt x="60" y="140"/>
                        </a:lnTo>
                        <a:lnTo>
                          <a:pt x="60" y="160"/>
                        </a:lnTo>
                        <a:lnTo>
                          <a:pt x="80" y="200"/>
                        </a:lnTo>
                        <a:lnTo>
                          <a:pt x="80" y="220"/>
                        </a:lnTo>
                        <a:lnTo>
                          <a:pt x="80" y="239"/>
                        </a:lnTo>
                        <a:lnTo>
                          <a:pt x="80" y="279"/>
                        </a:lnTo>
                        <a:lnTo>
                          <a:pt x="80" y="319"/>
                        </a:lnTo>
                        <a:lnTo>
                          <a:pt x="80" y="279"/>
                        </a:lnTo>
                        <a:lnTo>
                          <a:pt x="80" y="259"/>
                        </a:lnTo>
                        <a:lnTo>
                          <a:pt x="80" y="239"/>
                        </a:lnTo>
                        <a:lnTo>
                          <a:pt x="100" y="279"/>
                        </a:lnTo>
                        <a:lnTo>
                          <a:pt x="120" y="319"/>
                        </a:lnTo>
                        <a:lnTo>
                          <a:pt x="140" y="339"/>
                        </a:lnTo>
                        <a:lnTo>
                          <a:pt x="140" y="359"/>
                        </a:lnTo>
                        <a:lnTo>
                          <a:pt x="200" y="359"/>
                        </a:lnTo>
                        <a:lnTo>
                          <a:pt x="220" y="379"/>
                        </a:lnTo>
                        <a:lnTo>
                          <a:pt x="200" y="379"/>
                        </a:lnTo>
                        <a:lnTo>
                          <a:pt x="200" y="399"/>
                        </a:lnTo>
                        <a:lnTo>
                          <a:pt x="140" y="419"/>
                        </a:lnTo>
                        <a:lnTo>
                          <a:pt x="180" y="399"/>
                        </a:lnTo>
                        <a:lnTo>
                          <a:pt x="220" y="379"/>
                        </a:lnTo>
                        <a:lnTo>
                          <a:pt x="240" y="379"/>
                        </a:lnTo>
                        <a:lnTo>
                          <a:pt x="240" y="399"/>
                        </a:lnTo>
                        <a:lnTo>
                          <a:pt x="220" y="419"/>
                        </a:lnTo>
                        <a:lnTo>
                          <a:pt x="200" y="439"/>
                        </a:lnTo>
                        <a:lnTo>
                          <a:pt x="220" y="439"/>
                        </a:lnTo>
                        <a:lnTo>
                          <a:pt x="220" y="459"/>
                        </a:lnTo>
                        <a:lnTo>
                          <a:pt x="180" y="479"/>
                        </a:lnTo>
                        <a:lnTo>
                          <a:pt x="220" y="479"/>
                        </a:lnTo>
                        <a:lnTo>
                          <a:pt x="240" y="459"/>
                        </a:lnTo>
                        <a:lnTo>
                          <a:pt x="240" y="479"/>
                        </a:lnTo>
                        <a:lnTo>
                          <a:pt x="240" y="499"/>
                        </a:lnTo>
                        <a:lnTo>
                          <a:pt x="200" y="499"/>
                        </a:lnTo>
                        <a:lnTo>
                          <a:pt x="240" y="499"/>
                        </a:lnTo>
                        <a:lnTo>
                          <a:pt x="260" y="479"/>
                        </a:lnTo>
                        <a:lnTo>
                          <a:pt x="280" y="479"/>
                        </a:lnTo>
                        <a:lnTo>
                          <a:pt x="280" y="499"/>
                        </a:lnTo>
                        <a:lnTo>
                          <a:pt x="240" y="519"/>
                        </a:lnTo>
                        <a:lnTo>
                          <a:pt x="280" y="499"/>
                        </a:lnTo>
                        <a:lnTo>
                          <a:pt x="300" y="499"/>
                        </a:lnTo>
                        <a:lnTo>
                          <a:pt x="320" y="499"/>
                        </a:lnTo>
                        <a:lnTo>
                          <a:pt x="379" y="519"/>
                        </a:lnTo>
                        <a:lnTo>
                          <a:pt x="439" y="539"/>
                        </a:lnTo>
                        <a:lnTo>
                          <a:pt x="479" y="559"/>
                        </a:lnTo>
                        <a:lnTo>
                          <a:pt x="499" y="579"/>
                        </a:lnTo>
                        <a:lnTo>
                          <a:pt x="519" y="619"/>
                        </a:lnTo>
                        <a:lnTo>
                          <a:pt x="539" y="678"/>
                        </a:lnTo>
                        <a:lnTo>
                          <a:pt x="339" y="678"/>
                        </a:lnTo>
                        <a:lnTo>
                          <a:pt x="320" y="678"/>
                        </a:lnTo>
                        <a:lnTo>
                          <a:pt x="379" y="659"/>
                        </a:lnTo>
                        <a:lnTo>
                          <a:pt x="459" y="639"/>
                        </a:lnTo>
                        <a:lnTo>
                          <a:pt x="359" y="659"/>
                        </a:lnTo>
                        <a:lnTo>
                          <a:pt x="320" y="678"/>
                        </a:lnTo>
                        <a:lnTo>
                          <a:pt x="280" y="659"/>
                        </a:lnTo>
                        <a:lnTo>
                          <a:pt x="339" y="659"/>
                        </a:lnTo>
                        <a:lnTo>
                          <a:pt x="439" y="619"/>
                        </a:lnTo>
                        <a:lnTo>
                          <a:pt x="320" y="659"/>
                        </a:lnTo>
                        <a:lnTo>
                          <a:pt x="280" y="659"/>
                        </a:lnTo>
                        <a:lnTo>
                          <a:pt x="320" y="639"/>
                        </a:lnTo>
                        <a:lnTo>
                          <a:pt x="399" y="619"/>
                        </a:lnTo>
                        <a:lnTo>
                          <a:pt x="300" y="639"/>
                        </a:lnTo>
                        <a:lnTo>
                          <a:pt x="260" y="659"/>
                        </a:lnTo>
                        <a:lnTo>
                          <a:pt x="80" y="659"/>
                        </a:lnTo>
                        <a:lnTo>
                          <a:pt x="40" y="639"/>
                        </a:lnTo>
                        <a:lnTo>
                          <a:pt x="20" y="639"/>
                        </a:lnTo>
                        <a:lnTo>
                          <a:pt x="0" y="619"/>
                        </a:lnTo>
                        <a:lnTo>
                          <a:pt x="0" y="599"/>
                        </a:lnTo>
                        <a:lnTo>
                          <a:pt x="0" y="579"/>
                        </a:lnTo>
                        <a:lnTo>
                          <a:pt x="0" y="539"/>
                        </a:lnTo>
                        <a:lnTo>
                          <a:pt x="20" y="499"/>
                        </a:lnTo>
                        <a:lnTo>
                          <a:pt x="20" y="479"/>
                        </a:lnTo>
                        <a:lnTo>
                          <a:pt x="40" y="459"/>
                        </a:lnTo>
                        <a:lnTo>
                          <a:pt x="40" y="439"/>
                        </a:lnTo>
                        <a:lnTo>
                          <a:pt x="60" y="459"/>
                        </a:lnTo>
                        <a:lnTo>
                          <a:pt x="100" y="499"/>
                        </a:lnTo>
                        <a:lnTo>
                          <a:pt x="60" y="459"/>
                        </a:lnTo>
                        <a:lnTo>
                          <a:pt x="60" y="439"/>
                        </a:lnTo>
                        <a:lnTo>
                          <a:pt x="60" y="419"/>
                        </a:lnTo>
                        <a:lnTo>
                          <a:pt x="100" y="419"/>
                        </a:lnTo>
                        <a:lnTo>
                          <a:pt x="140" y="399"/>
                        </a:lnTo>
                        <a:lnTo>
                          <a:pt x="100" y="419"/>
                        </a:lnTo>
                        <a:lnTo>
                          <a:pt x="60" y="419"/>
                        </a:lnTo>
                        <a:lnTo>
                          <a:pt x="60" y="399"/>
                        </a:lnTo>
                        <a:lnTo>
                          <a:pt x="80" y="379"/>
                        </a:lnTo>
                        <a:lnTo>
                          <a:pt x="100" y="339"/>
                        </a:lnTo>
                        <a:lnTo>
                          <a:pt x="80" y="359"/>
                        </a:lnTo>
                        <a:lnTo>
                          <a:pt x="60" y="379"/>
                        </a:lnTo>
                        <a:lnTo>
                          <a:pt x="40" y="379"/>
                        </a:lnTo>
                        <a:lnTo>
                          <a:pt x="20" y="339"/>
                        </a:lnTo>
                        <a:lnTo>
                          <a:pt x="20" y="279"/>
                        </a:lnTo>
                        <a:lnTo>
                          <a:pt x="0" y="239"/>
                        </a:lnTo>
                        <a:lnTo>
                          <a:pt x="0" y="220"/>
                        </a:lnTo>
                        <a:lnTo>
                          <a:pt x="0" y="180"/>
                        </a:lnTo>
                        <a:lnTo>
                          <a:pt x="0" y="200"/>
                        </a:lnTo>
                        <a:lnTo>
                          <a:pt x="0" y="220"/>
                        </a:lnTo>
                        <a:lnTo>
                          <a:pt x="0" y="239"/>
                        </a:lnTo>
                        <a:lnTo>
                          <a:pt x="0" y="200"/>
                        </a:lnTo>
                        <a:lnTo>
                          <a:pt x="0" y="180"/>
                        </a:lnTo>
                        <a:lnTo>
                          <a:pt x="0" y="160"/>
                        </a:lnTo>
                        <a:lnTo>
                          <a:pt x="0" y="140"/>
                        </a:lnTo>
                        <a:lnTo>
                          <a:pt x="20" y="120"/>
                        </a:lnTo>
                        <a:lnTo>
                          <a:pt x="20" y="80"/>
                        </a:lnTo>
                        <a:lnTo>
                          <a:pt x="0" y="100"/>
                        </a:lnTo>
                        <a:lnTo>
                          <a:pt x="0" y="120"/>
                        </a:lnTo>
                        <a:lnTo>
                          <a:pt x="0" y="160"/>
                        </a:lnTo>
                        <a:lnTo>
                          <a:pt x="0" y="140"/>
                        </a:lnTo>
                        <a:lnTo>
                          <a:pt x="0" y="100"/>
                        </a:lnTo>
                        <a:lnTo>
                          <a:pt x="20" y="80"/>
                        </a:lnTo>
                        <a:lnTo>
                          <a:pt x="20" y="40"/>
                        </a:lnTo>
                        <a:lnTo>
                          <a:pt x="40" y="20"/>
                        </a:lnTo>
                        <a:lnTo>
                          <a:pt x="60" y="0"/>
                        </a:lnTo>
                        <a:lnTo>
                          <a:pt x="80" y="20"/>
                        </a:lnTo>
                        <a:lnTo>
                          <a:pt x="100" y="20"/>
                        </a:lnTo>
                        <a:close/>
                      </a:path>
                    </a:pathLst>
                  </a:custGeom>
                  <a:solidFill>
                    <a:srgbClr val="0000DD"/>
                  </a:solidFill>
                  <a:ln w="9525">
                    <a:noFill/>
                    <a:round/>
                    <a:headEnd/>
                    <a:tailEnd/>
                  </a:ln>
                </p:spPr>
                <p:txBody>
                  <a:bodyPr>
                    <a:prstTxWarp prst="textNoShape">
                      <a:avLst/>
                    </a:prstTxWarp>
                  </a:bodyPr>
                  <a:lstStyle/>
                  <a:p>
                    <a:endParaRPr lang="en-US"/>
                  </a:p>
                </p:txBody>
              </p:sp>
              <p:sp>
                <p:nvSpPr>
                  <p:cNvPr id="661018" name="Freeform 538"/>
                  <p:cNvSpPr>
                    <a:spLocks/>
                  </p:cNvSpPr>
                  <p:nvPr/>
                </p:nvSpPr>
                <p:spPr bwMode="auto">
                  <a:xfrm>
                    <a:off x="9783" y="6817"/>
                    <a:ext cx="40" cy="60"/>
                  </a:xfrm>
                  <a:custGeom>
                    <a:avLst/>
                    <a:gdLst/>
                    <a:ahLst/>
                    <a:cxnLst>
                      <a:cxn ang="0">
                        <a:pos x="20" y="0"/>
                      </a:cxn>
                      <a:cxn ang="0">
                        <a:pos x="40" y="20"/>
                      </a:cxn>
                      <a:cxn ang="0">
                        <a:pos x="40" y="40"/>
                      </a:cxn>
                      <a:cxn ang="0">
                        <a:pos x="40" y="60"/>
                      </a:cxn>
                      <a:cxn ang="0">
                        <a:pos x="20" y="60"/>
                      </a:cxn>
                      <a:cxn ang="0">
                        <a:pos x="0" y="60"/>
                      </a:cxn>
                      <a:cxn ang="0">
                        <a:pos x="0" y="20"/>
                      </a:cxn>
                      <a:cxn ang="0">
                        <a:pos x="20" y="0"/>
                      </a:cxn>
                    </a:cxnLst>
                    <a:rect l="0" t="0" r="r" b="b"/>
                    <a:pathLst>
                      <a:path w="40" h="60">
                        <a:moveTo>
                          <a:pt x="20" y="0"/>
                        </a:moveTo>
                        <a:lnTo>
                          <a:pt x="40" y="20"/>
                        </a:lnTo>
                        <a:lnTo>
                          <a:pt x="40" y="40"/>
                        </a:lnTo>
                        <a:lnTo>
                          <a:pt x="40" y="60"/>
                        </a:lnTo>
                        <a:lnTo>
                          <a:pt x="20" y="60"/>
                        </a:lnTo>
                        <a:lnTo>
                          <a:pt x="0" y="60"/>
                        </a:lnTo>
                        <a:lnTo>
                          <a:pt x="0" y="20"/>
                        </a:lnTo>
                        <a:lnTo>
                          <a:pt x="20" y="0"/>
                        </a:lnTo>
                        <a:close/>
                      </a:path>
                    </a:pathLst>
                  </a:custGeom>
                  <a:solidFill>
                    <a:srgbClr val="0000DD"/>
                  </a:solidFill>
                  <a:ln w="9525">
                    <a:noFill/>
                    <a:round/>
                    <a:headEnd/>
                    <a:tailEnd/>
                  </a:ln>
                </p:spPr>
                <p:txBody>
                  <a:bodyPr>
                    <a:prstTxWarp prst="textNoShape">
                      <a:avLst/>
                    </a:prstTxWarp>
                  </a:bodyPr>
                  <a:lstStyle/>
                  <a:p>
                    <a:endParaRPr lang="en-US"/>
                  </a:p>
                </p:txBody>
              </p:sp>
              <p:sp>
                <p:nvSpPr>
                  <p:cNvPr id="661019" name="Freeform 539"/>
                  <p:cNvSpPr>
                    <a:spLocks/>
                  </p:cNvSpPr>
                  <p:nvPr/>
                </p:nvSpPr>
                <p:spPr bwMode="auto">
                  <a:xfrm>
                    <a:off x="9823" y="7017"/>
                    <a:ext cx="260" cy="20"/>
                  </a:xfrm>
                  <a:custGeom>
                    <a:avLst/>
                    <a:gdLst/>
                    <a:ahLst/>
                    <a:cxnLst>
                      <a:cxn ang="0">
                        <a:pos x="260" y="0"/>
                      </a:cxn>
                      <a:cxn ang="0">
                        <a:pos x="200" y="20"/>
                      </a:cxn>
                      <a:cxn ang="0">
                        <a:pos x="140" y="20"/>
                      </a:cxn>
                      <a:cxn ang="0">
                        <a:pos x="80" y="20"/>
                      </a:cxn>
                      <a:cxn ang="0">
                        <a:pos x="40" y="20"/>
                      </a:cxn>
                      <a:cxn ang="0">
                        <a:pos x="0" y="20"/>
                      </a:cxn>
                      <a:cxn ang="0">
                        <a:pos x="40" y="20"/>
                      </a:cxn>
                      <a:cxn ang="0">
                        <a:pos x="100" y="20"/>
                      </a:cxn>
                      <a:cxn ang="0">
                        <a:pos x="180" y="20"/>
                      </a:cxn>
                      <a:cxn ang="0">
                        <a:pos x="220" y="20"/>
                      </a:cxn>
                      <a:cxn ang="0">
                        <a:pos x="260" y="0"/>
                      </a:cxn>
                    </a:cxnLst>
                    <a:rect l="0" t="0" r="r" b="b"/>
                    <a:pathLst>
                      <a:path w="260" h="20">
                        <a:moveTo>
                          <a:pt x="260" y="0"/>
                        </a:moveTo>
                        <a:lnTo>
                          <a:pt x="200" y="20"/>
                        </a:lnTo>
                        <a:lnTo>
                          <a:pt x="140" y="20"/>
                        </a:lnTo>
                        <a:lnTo>
                          <a:pt x="80" y="20"/>
                        </a:lnTo>
                        <a:lnTo>
                          <a:pt x="40" y="20"/>
                        </a:lnTo>
                        <a:lnTo>
                          <a:pt x="0" y="20"/>
                        </a:lnTo>
                        <a:lnTo>
                          <a:pt x="40" y="20"/>
                        </a:lnTo>
                        <a:lnTo>
                          <a:pt x="100" y="20"/>
                        </a:lnTo>
                        <a:lnTo>
                          <a:pt x="180" y="20"/>
                        </a:lnTo>
                        <a:lnTo>
                          <a:pt x="220" y="20"/>
                        </a:lnTo>
                        <a:lnTo>
                          <a:pt x="260" y="0"/>
                        </a:lnTo>
                        <a:close/>
                      </a:path>
                    </a:pathLst>
                  </a:custGeom>
                  <a:solidFill>
                    <a:srgbClr val="000066"/>
                  </a:solidFill>
                  <a:ln w="9525">
                    <a:noFill/>
                    <a:round/>
                    <a:headEnd/>
                    <a:tailEnd/>
                  </a:ln>
                </p:spPr>
                <p:txBody>
                  <a:bodyPr>
                    <a:prstTxWarp prst="textNoShape">
                      <a:avLst/>
                    </a:prstTxWarp>
                  </a:bodyPr>
                  <a:lstStyle/>
                  <a:p>
                    <a:endParaRPr lang="en-US"/>
                  </a:p>
                </p:txBody>
              </p:sp>
            </p:grpSp>
            <p:sp>
              <p:nvSpPr>
                <p:cNvPr id="661020" name="Freeform 540"/>
                <p:cNvSpPr>
                  <a:spLocks/>
                </p:cNvSpPr>
                <p:nvPr/>
              </p:nvSpPr>
              <p:spPr bwMode="auto">
                <a:xfrm>
                  <a:off x="9783" y="6199"/>
                  <a:ext cx="220" cy="319"/>
                </a:xfrm>
                <a:custGeom>
                  <a:avLst/>
                  <a:gdLst/>
                  <a:ahLst/>
                  <a:cxnLst>
                    <a:cxn ang="0">
                      <a:pos x="120" y="119"/>
                    </a:cxn>
                    <a:cxn ang="0">
                      <a:pos x="120" y="99"/>
                    </a:cxn>
                    <a:cxn ang="0">
                      <a:pos x="100" y="99"/>
                    </a:cxn>
                    <a:cxn ang="0">
                      <a:pos x="100" y="119"/>
                    </a:cxn>
                    <a:cxn ang="0">
                      <a:pos x="80" y="119"/>
                    </a:cxn>
                    <a:cxn ang="0">
                      <a:pos x="100" y="139"/>
                    </a:cxn>
                    <a:cxn ang="0">
                      <a:pos x="100" y="159"/>
                    </a:cxn>
                    <a:cxn ang="0">
                      <a:pos x="100" y="179"/>
                    </a:cxn>
                    <a:cxn ang="0">
                      <a:pos x="120" y="199"/>
                    </a:cxn>
                    <a:cxn ang="0">
                      <a:pos x="120" y="219"/>
                    </a:cxn>
                    <a:cxn ang="0">
                      <a:pos x="140" y="239"/>
                    </a:cxn>
                    <a:cxn ang="0">
                      <a:pos x="140" y="279"/>
                    </a:cxn>
                    <a:cxn ang="0">
                      <a:pos x="160" y="299"/>
                    </a:cxn>
                    <a:cxn ang="0">
                      <a:pos x="160" y="319"/>
                    </a:cxn>
                    <a:cxn ang="0">
                      <a:pos x="120" y="279"/>
                    </a:cxn>
                    <a:cxn ang="0">
                      <a:pos x="100" y="259"/>
                    </a:cxn>
                    <a:cxn ang="0">
                      <a:pos x="80" y="259"/>
                    </a:cxn>
                    <a:cxn ang="0">
                      <a:pos x="60" y="259"/>
                    </a:cxn>
                    <a:cxn ang="0">
                      <a:pos x="40" y="259"/>
                    </a:cxn>
                    <a:cxn ang="0">
                      <a:pos x="20" y="259"/>
                    </a:cxn>
                    <a:cxn ang="0">
                      <a:pos x="0" y="279"/>
                    </a:cxn>
                    <a:cxn ang="0">
                      <a:pos x="0" y="259"/>
                    </a:cxn>
                    <a:cxn ang="0">
                      <a:pos x="0" y="239"/>
                    </a:cxn>
                    <a:cxn ang="0">
                      <a:pos x="20" y="219"/>
                    </a:cxn>
                    <a:cxn ang="0">
                      <a:pos x="20" y="199"/>
                    </a:cxn>
                    <a:cxn ang="0">
                      <a:pos x="20" y="179"/>
                    </a:cxn>
                    <a:cxn ang="0">
                      <a:pos x="20" y="159"/>
                    </a:cxn>
                    <a:cxn ang="0">
                      <a:pos x="20" y="139"/>
                    </a:cxn>
                    <a:cxn ang="0">
                      <a:pos x="0" y="119"/>
                    </a:cxn>
                    <a:cxn ang="0">
                      <a:pos x="0" y="99"/>
                    </a:cxn>
                    <a:cxn ang="0">
                      <a:pos x="0" y="79"/>
                    </a:cxn>
                    <a:cxn ang="0">
                      <a:pos x="0" y="59"/>
                    </a:cxn>
                    <a:cxn ang="0">
                      <a:pos x="20" y="40"/>
                    </a:cxn>
                    <a:cxn ang="0">
                      <a:pos x="20" y="20"/>
                    </a:cxn>
                    <a:cxn ang="0">
                      <a:pos x="40" y="20"/>
                    </a:cxn>
                    <a:cxn ang="0">
                      <a:pos x="40" y="0"/>
                    </a:cxn>
                    <a:cxn ang="0">
                      <a:pos x="60" y="0"/>
                    </a:cxn>
                    <a:cxn ang="0">
                      <a:pos x="100" y="0"/>
                    </a:cxn>
                    <a:cxn ang="0">
                      <a:pos x="140" y="0"/>
                    </a:cxn>
                    <a:cxn ang="0">
                      <a:pos x="160" y="0"/>
                    </a:cxn>
                    <a:cxn ang="0">
                      <a:pos x="180" y="0"/>
                    </a:cxn>
                    <a:cxn ang="0">
                      <a:pos x="200" y="0"/>
                    </a:cxn>
                    <a:cxn ang="0">
                      <a:pos x="200" y="20"/>
                    </a:cxn>
                    <a:cxn ang="0">
                      <a:pos x="220" y="40"/>
                    </a:cxn>
                    <a:cxn ang="0">
                      <a:pos x="220" y="59"/>
                    </a:cxn>
                    <a:cxn ang="0">
                      <a:pos x="220" y="79"/>
                    </a:cxn>
                    <a:cxn ang="0">
                      <a:pos x="200" y="59"/>
                    </a:cxn>
                    <a:cxn ang="0">
                      <a:pos x="180" y="59"/>
                    </a:cxn>
                    <a:cxn ang="0">
                      <a:pos x="160" y="59"/>
                    </a:cxn>
                    <a:cxn ang="0">
                      <a:pos x="160" y="79"/>
                    </a:cxn>
                    <a:cxn ang="0">
                      <a:pos x="140" y="79"/>
                    </a:cxn>
                    <a:cxn ang="0">
                      <a:pos x="140" y="99"/>
                    </a:cxn>
                    <a:cxn ang="0">
                      <a:pos x="120" y="99"/>
                    </a:cxn>
                    <a:cxn ang="0">
                      <a:pos x="120" y="119"/>
                    </a:cxn>
                  </a:cxnLst>
                  <a:rect l="0" t="0" r="r" b="b"/>
                  <a:pathLst>
                    <a:path w="220" h="319">
                      <a:moveTo>
                        <a:pt x="120" y="119"/>
                      </a:moveTo>
                      <a:lnTo>
                        <a:pt x="120" y="99"/>
                      </a:lnTo>
                      <a:lnTo>
                        <a:pt x="100" y="99"/>
                      </a:lnTo>
                      <a:lnTo>
                        <a:pt x="100" y="119"/>
                      </a:lnTo>
                      <a:lnTo>
                        <a:pt x="80" y="119"/>
                      </a:lnTo>
                      <a:lnTo>
                        <a:pt x="100" y="139"/>
                      </a:lnTo>
                      <a:lnTo>
                        <a:pt x="100" y="159"/>
                      </a:lnTo>
                      <a:lnTo>
                        <a:pt x="100" y="179"/>
                      </a:lnTo>
                      <a:lnTo>
                        <a:pt x="120" y="199"/>
                      </a:lnTo>
                      <a:lnTo>
                        <a:pt x="120" y="219"/>
                      </a:lnTo>
                      <a:lnTo>
                        <a:pt x="140" y="239"/>
                      </a:lnTo>
                      <a:lnTo>
                        <a:pt x="140" y="279"/>
                      </a:lnTo>
                      <a:lnTo>
                        <a:pt x="160" y="299"/>
                      </a:lnTo>
                      <a:lnTo>
                        <a:pt x="160" y="319"/>
                      </a:lnTo>
                      <a:lnTo>
                        <a:pt x="120" y="279"/>
                      </a:lnTo>
                      <a:lnTo>
                        <a:pt x="100" y="259"/>
                      </a:lnTo>
                      <a:lnTo>
                        <a:pt x="80" y="259"/>
                      </a:lnTo>
                      <a:lnTo>
                        <a:pt x="60" y="259"/>
                      </a:lnTo>
                      <a:lnTo>
                        <a:pt x="40" y="259"/>
                      </a:lnTo>
                      <a:lnTo>
                        <a:pt x="20" y="259"/>
                      </a:lnTo>
                      <a:lnTo>
                        <a:pt x="0" y="279"/>
                      </a:lnTo>
                      <a:lnTo>
                        <a:pt x="0" y="259"/>
                      </a:lnTo>
                      <a:lnTo>
                        <a:pt x="0" y="239"/>
                      </a:lnTo>
                      <a:lnTo>
                        <a:pt x="20" y="219"/>
                      </a:lnTo>
                      <a:lnTo>
                        <a:pt x="20" y="199"/>
                      </a:lnTo>
                      <a:lnTo>
                        <a:pt x="20" y="179"/>
                      </a:lnTo>
                      <a:lnTo>
                        <a:pt x="20" y="159"/>
                      </a:lnTo>
                      <a:lnTo>
                        <a:pt x="20" y="139"/>
                      </a:lnTo>
                      <a:lnTo>
                        <a:pt x="0" y="119"/>
                      </a:lnTo>
                      <a:lnTo>
                        <a:pt x="0" y="99"/>
                      </a:lnTo>
                      <a:lnTo>
                        <a:pt x="0" y="79"/>
                      </a:lnTo>
                      <a:lnTo>
                        <a:pt x="0" y="59"/>
                      </a:lnTo>
                      <a:lnTo>
                        <a:pt x="20" y="40"/>
                      </a:lnTo>
                      <a:lnTo>
                        <a:pt x="20" y="20"/>
                      </a:lnTo>
                      <a:lnTo>
                        <a:pt x="40" y="20"/>
                      </a:lnTo>
                      <a:lnTo>
                        <a:pt x="40" y="0"/>
                      </a:lnTo>
                      <a:lnTo>
                        <a:pt x="60" y="0"/>
                      </a:lnTo>
                      <a:lnTo>
                        <a:pt x="100" y="0"/>
                      </a:lnTo>
                      <a:lnTo>
                        <a:pt x="140" y="0"/>
                      </a:lnTo>
                      <a:lnTo>
                        <a:pt x="160" y="0"/>
                      </a:lnTo>
                      <a:lnTo>
                        <a:pt x="180" y="0"/>
                      </a:lnTo>
                      <a:lnTo>
                        <a:pt x="200" y="0"/>
                      </a:lnTo>
                      <a:lnTo>
                        <a:pt x="200" y="20"/>
                      </a:lnTo>
                      <a:lnTo>
                        <a:pt x="220" y="40"/>
                      </a:lnTo>
                      <a:lnTo>
                        <a:pt x="220" y="59"/>
                      </a:lnTo>
                      <a:lnTo>
                        <a:pt x="220" y="79"/>
                      </a:lnTo>
                      <a:lnTo>
                        <a:pt x="200" y="59"/>
                      </a:lnTo>
                      <a:lnTo>
                        <a:pt x="180" y="59"/>
                      </a:lnTo>
                      <a:lnTo>
                        <a:pt x="160" y="59"/>
                      </a:lnTo>
                      <a:lnTo>
                        <a:pt x="160" y="79"/>
                      </a:lnTo>
                      <a:lnTo>
                        <a:pt x="140" y="79"/>
                      </a:lnTo>
                      <a:lnTo>
                        <a:pt x="140" y="99"/>
                      </a:lnTo>
                      <a:lnTo>
                        <a:pt x="120" y="99"/>
                      </a:lnTo>
                      <a:lnTo>
                        <a:pt x="120" y="119"/>
                      </a:lnTo>
                      <a:close/>
                    </a:path>
                  </a:pathLst>
                </a:custGeom>
                <a:solidFill>
                  <a:srgbClr val="000000"/>
                </a:solidFill>
                <a:ln w="9525">
                  <a:noFill/>
                  <a:round/>
                  <a:headEnd/>
                  <a:tailEnd/>
                </a:ln>
              </p:spPr>
              <p:txBody>
                <a:bodyPr>
                  <a:prstTxWarp prst="textNoShape">
                    <a:avLst/>
                  </a:prstTxWarp>
                </a:bodyPr>
                <a:lstStyle/>
                <a:p>
                  <a:endParaRPr lang="en-US"/>
                </a:p>
              </p:txBody>
            </p:sp>
          </p:grpSp>
          <p:grpSp>
            <p:nvGrpSpPr>
              <p:cNvPr id="661021" name="Group 541"/>
              <p:cNvGrpSpPr>
                <a:grpSpLocks/>
              </p:cNvGrpSpPr>
              <p:nvPr/>
            </p:nvGrpSpPr>
            <p:grpSpPr bwMode="auto">
              <a:xfrm>
                <a:off x="9683" y="6677"/>
                <a:ext cx="200" cy="360"/>
                <a:chOff x="9683" y="6677"/>
                <a:chExt cx="200" cy="360"/>
              </a:xfrm>
            </p:grpSpPr>
            <p:grpSp>
              <p:nvGrpSpPr>
                <p:cNvPr id="661022" name="Group 542"/>
                <p:cNvGrpSpPr>
                  <a:grpSpLocks/>
                </p:cNvGrpSpPr>
                <p:nvPr/>
              </p:nvGrpSpPr>
              <p:grpSpPr bwMode="auto">
                <a:xfrm>
                  <a:off x="9683" y="6677"/>
                  <a:ext cx="200" cy="360"/>
                  <a:chOff x="9683" y="6677"/>
                  <a:chExt cx="200" cy="360"/>
                </a:xfrm>
              </p:grpSpPr>
              <p:sp>
                <p:nvSpPr>
                  <p:cNvPr id="661023" name="Freeform 543"/>
                  <p:cNvSpPr>
                    <a:spLocks/>
                  </p:cNvSpPr>
                  <p:nvPr/>
                </p:nvSpPr>
                <p:spPr bwMode="auto">
                  <a:xfrm>
                    <a:off x="9683" y="6677"/>
                    <a:ext cx="180" cy="340"/>
                  </a:xfrm>
                  <a:custGeom>
                    <a:avLst/>
                    <a:gdLst/>
                    <a:ahLst/>
                    <a:cxnLst>
                      <a:cxn ang="0">
                        <a:pos x="100" y="40"/>
                      </a:cxn>
                      <a:cxn ang="0">
                        <a:pos x="80" y="40"/>
                      </a:cxn>
                      <a:cxn ang="0">
                        <a:pos x="60" y="40"/>
                      </a:cxn>
                      <a:cxn ang="0">
                        <a:pos x="40" y="20"/>
                      </a:cxn>
                      <a:cxn ang="0">
                        <a:pos x="40" y="0"/>
                      </a:cxn>
                      <a:cxn ang="0">
                        <a:pos x="20" y="0"/>
                      </a:cxn>
                      <a:cxn ang="0">
                        <a:pos x="0" y="0"/>
                      </a:cxn>
                      <a:cxn ang="0">
                        <a:pos x="20" y="260"/>
                      </a:cxn>
                      <a:cxn ang="0">
                        <a:pos x="40" y="280"/>
                      </a:cxn>
                      <a:cxn ang="0">
                        <a:pos x="60" y="300"/>
                      </a:cxn>
                      <a:cxn ang="0">
                        <a:pos x="80" y="320"/>
                      </a:cxn>
                      <a:cxn ang="0">
                        <a:pos x="120" y="340"/>
                      </a:cxn>
                      <a:cxn ang="0">
                        <a:pos x="160" y="340"/>
                      </a:cxn>
                      <a:cxn ang="0">
                        <a:pos x="180" y="340"/>
                      </a:cxn>
                      <a:cxn ang="0">
                        <a:pos x="180" y="320"/>
                      </a:cxn>
                      <a:cxn ang="0">
                        <a:pos x="180" y="280"/>
                      </a:cxn>
                      <a:cxn ang="0">
                        <a:pos x="160" y="220"/>
                      </a:cxn>
                      <a:cxn ang="0">
                        <a:pos x="140" y="140"/>
                      </a:cxn>
                      <a:cxn ang="0">
                        <a:pos x="140" y="80"/>
                      </a:cxn>
                      <a:cxn ang="0">
                        <a:pos x="140" y="60"/>
                      </a:cxn>
                      <a:cxn ang="0">
                        <a:pos x="120" y="40"/>
                      </a:cxn>
                      <a:cxn ang="0">
                        <a:pos x="100" y="40"/>
                      </a:cxn>
                    </a:cxnLst>
                    <a:rect l="0" t="0" r="r" b="b"/>
                    <a:pathLst>
                      <a:path w="180" h="340">
                        <a:moveTo>
                          <a:pt x="100" y="40"/>
                        </a:moveTo>
                        <a:lnTo>
                          <a:pt x="80" y="40"/>
                        </a:lnTo>
                        <a:lnTo>
                          <a:pt x="60" y="40"/>
                        </a:lnTo>
                        <a:lnTo>
                          <a:pt x="40" y="20"/>
                        </a:lnTo>
                        <a:lnTo>
                          <a:pt x="40" y="0"/>
                        </a:lnTo>
                        <a:lnTo>
                          <a:pt x="20" y="0"/>
                        </a:lnTo>
                        <a:lnTo>
                          <a:pt x="0" y="0"/>
                        </a:lnTo>
                        <a:lnTo>
                          <a:pt x="20" y="260"/>
                        </a:lnTo>
                        <a:lnTo>
                          <a:pt x="40" y="280"/>
                        </a:lnTo>
                        <a:lnTo>
                          <a:pt x="60" y="300"/>
                        </a:lnTo>
                        <a:lnTo>
                          <a:pt x="80" y="320"/>
                        </a:lnTo>
                        <a:lnTo>
                          <a:pt x="120" y="340"/>
                        </a:lnTo>
                        <a:lnTo>
                          <a:pt x="160" y="340"/>
                        </a:lnTo>
                        <a:lnTo>
                          <a:pt x="180" y="340"/>
                        </a:lnTo>
                        <a:lnTo>
                          <a:pt x="180" y="320"/>
                        </a:lnTo>
                        <a:lnTo>
                          <a:pt x="180" y="280"/>
                        </a:lnTo>
                        <a:lnTo>
                          <a:pt x="160" y="220"/>
                        </a:lnTo>
                        <a:lnTo>
                          <a:pt x="140" y="140"/>
                        </a:lnTo>
                        <a:lnTo>
                          <a:pt x="140" y="80"/>
                        </a:lnTo>
                        <a:lnTo>
                          <a:pt x="140" y="60"/>
                        </a:lnTo>
                        <a:lnTo>
                          <a:pt x="120" y="40"/>
                        </a:lnTo>
                        <a:lnTo>
                          <a:pt x="100" y="40"/>
                        </a:lnTo>
                        <a:close/>
                      </a:path>
                    </a:pathLst>
                  </a:custGeom>
                  <a:solidFill>
                    <a:srgbClr val="404040"/>
                  </a:solidFill>
                  <a:ln w="12700">
                    <a:solidFill>
                      <a:srgbClr val="000000"/>
                    </a:solidFill>
                    <a:prstDash val="solid"/>
                    <a:round/>
                    <a:headEnd/>
                    <a:tailEnd/>
                  </a:ln>
                </p:spPr>
                <p:txBody>
                  <a:bodyPr>
                    <a:prstTxWarp prst="textNoShape">
                      <a:avLst/>
                    </a:prstTxWarp>
                  </a:bodyPr>
                  <a:lstStyle/>
                  <a:p>
                    <a:endParaRPr lang="en-US"/>
                  </a:p>
                </p:txBody>
              </p:sp>
              <p:sp>
                <p:nvSpPr>
                  <p:cNvPr id="661024" name="Freeform 544"/>
                  <p:cNvSpPr>
                    <a:spLocks/>
                  </p:cNvSpPr>
                  <p:nvPr/>
                </p:nvSpPr>
                <p:spPr bwMode="auto">
                  <a:xfrm>
                    <a:off x="9703" y="6697"/>
                    <a:ext cx="180" cy="340"/>
                  </a:xfrm>
                  <a:custGeom>
                    <a:avLst/>
                    <a:gdLst/>
                    <a:ahLst/>
                    <a:cxnLst>
                      <a:cxn ang="0">
                        <a:pos x="100" y="40"/>
                      </a:cxn>
                      <a:cxn ang="0">
                        <a:pos x="100" y="40"/>
                      </a:cxn>
                      <a:cxn ang="0">
                        <a:pos x="80" y="40"/>
                      </a:cxn>
                      <a:cxn ang="0">
                        <a:pos x="80" y="40"/>
                      </a:cxn>
                      <a:cxn ang="0">
                        <a:pos x="60" y="40"/>
                      </a:cxn>
                      <a:cxn ang="0">
                        <a:pos x="60" y="40"/>
                      </a:cxn>
                      <a:cxn ang="0">
                        <a:pos x="40" y="20"/>
                      </a:cxn>
                      <a:cxn ang="0">
                        <a:pos x="40" y="20"/>
                      </a:cxn>
                      <a:cxn ang="0">
                        <a:pos x="40" y="0"/>
                      </a:cxn>
                      <a:cxn ang="0">
                        <a:pos x="40" y="0"/>
                      </a:cxn>
                      <a:cxn ang="0">
                        <a:pos x="20" y="0"/>
                      </a:cxn>
                      <a:cxn ang="0">
                        <a:pos x="20" y="0"/>
                      </a:cxn>
                      <a:cxn ang="0">
                        <a:pos x="0" y="0"/>
                      </a:cxn>
                      <a:cxn ang="0">
                        <a:pos x="0" y="0"/>
                      </a:cxn>
                      <a:cxn ang="0">
                        <a:pos x="20" y="260"/>
                      </a:cxn>
                      <a:cxn ang="0">
                        <a:pos x="20" y="260"/>
                      </a:cxn>
                      <a:cxn ang="0">
                        <a:pos x="40" y="280"/>
                      </a:cxn>
                      <a:cxn ang="0">
                        <a:pos x="40" y="280"/>
                      </a:cxn>
                      <a:cxn ang="0">
                        <a:pos x="60" y="300"/>
                      </a:cxn>
                      <a:cxn ang="0">
                        <a:pos x="60" y="300"/>
                      </a:cxn>
                      <a:cxn ang="0">
                        <a:pos x="80" y="320"/>
                      </a:cxn>
                      <a:cxn ang="0">
                        <a:pos x="80" y="320"/>
                      </a:cxn>
                      <a:cxn ang="0">
                        <a:pos x="120" y="340"/>
                      </a:cxn>
                      <a:cxn ang="0">
                        <a:pos x="120" y="340"/>
                      </a:cxn>
                      <a:cxn ang="0">
                        <a:pos x="160" y="340"/>
                      </a:cxn>
                      <a:cxn ang="0">
                        <a:pos x="160" y="340"/>
                      </a:cxn>
                      <a:cxn ang="0">
                        <a:pos x="180" y="340"/>
                      </a:cxn>
                      <a:cxn ang="0">
                        <a:pos x="180" y="340"/>
                      </a:cxn>
                      <a:cxn ang="0">
                        <a:pos x="180" y="320"/>
                      </a:cxn>
                      <a:cxn ang="0">
                        <a:pos x="180" y="320"/>
                      </a:cxn>
                      <a:cxn ang="0">
                        <a:pos x="180" y="280"/>
                      </a:cxn>
                      <a:cxn ang="0">
                        <a:pos x="180" y="280"/>
                      </a:cxn>
                      <a:cxn ang="0">
                        <a:pos x="160" y="220"/>
                      </a:cxn>
                      <a:cxn ang="0">
                        <a:pos x="160" y="220"/>
                      </a:cxn>
                      <a:cxn ang="0">
                        <a:pos x="140" y="140"/>
                      </a:cxn>
                      <a:cxn ang="0">
                        <a:pos x="140" y="140"/>
                      </a:cxn>
                      <a:cxn ang="0">
                        <a:pos x="140" y="80"/>
                      </a:cxn>
                      <a:cxn ang="0">
                        <a:pos x="140" y="80"/>
                      </a:cxn>
                      <a:cxn ang="0">
                        <a:pos x="140" y="60"/>
                      </a:cxn>
                      <a:cxn ang="0">
                        <a:pos x="140" y="60"/>
                      </a:cxn>
                      <a:cxn ang="0">
                        <a:pos x="120" y="40"/>
                      </a:cxn>
                      <a:cxn ang="0">
                        <a:pos x="120" y="40"/>
                      </a:cxn>
                      <a:cxn ang="0">
                        <a:pos x="100" y="40"/>
                      </a:cxn>
                      <a:cxn ang="0">
                        <a:pos x="100" y="40"/>
                      </a:cxn>
                    </a:cxnLst>
                    <a:rect l="0" t="0" r="r" b="b"/>
                    <a:pathLst>
                      <a:path w="180" h="340">
                        <a:moveTo>
                          <a:pt x="100" y="40"/>
                        </a:moveTo>
                        <a:lnTo>
                          <a:pt x="100" y="40"/>
                        </a:lnTo>
                        <a:lnTo>
                          <a:pt x="80" y="40"/>
                        </a:lnTo>
                        <a:lnTo>
                          <a:pt x="80" y="40"/>
                        </a:lnTo>
                        <a:lnTo>
                          <a:pt x="60" y="40"/>
                        </a:lnTo>
                        <a:lnTo>
                          <a:pt x="60" y="40"/>
                        </a:lnTo>
                        <a:lnTo>
                          <a:pt x="40" y="20"/>
                        </a:lnTo>
                        <a:lnTo>
                          <a:pt x="40" y="20"/>
                        </a:lnTo>
                        <a:lnTo>
                          <a:pt x="40" y="0"/>
                        </a:lnTo>
                        <a:lnTo>
                          <a:pt x="40" y="0"/>
                        </a:lnTo>
                        <a:lnTo>
                          <a:pt x="20" y="0"/>
                        </a:lnTo>
                        <a:lnTo>
                          <a:pt x="20" y="0"/>
                        </a:lnTo>
                        <a:lnTo>
                          <a:pt x="0" y="0"/>
                        </a:lnTo>
                        <a:lnTo>
                          <a:pt x="0" y="0"/>
                        </a:lnTo>
                        <a:lnTo>
                          <a:pt x="20" y="260"/>
                        </a:lnTo>
                        <a:lnTo>
                          <a:pt x="20" y="260"/>
                        </a:lnTo>
                        <a:lnTo>
                          <a:pt x="40" y="280"/>
                        </a:lnTo>
                        <a:lnTo>
                          <a:pt x="40" y="280"/>
                        </a:lnTo>
                        <a:lnTo>
                          <a:pt x="60" y="300"/>
                        </a:lnTo>
                        <a:lnTo>
                          <a:pt x="60" y="300"/>
                        </a:lnTo>
                        <a:lnTo>
                          <a:pt x="80" y="320"/>
                        </a:lnTo>
                        <a:lnTo>
                          <a:pt x="80" y="320"/>
                        </a:lnTo>
                        <a:lnTo>
                          <a:pt x="120" y="340"/>
                        </a:lnTo>
                        <a:lnTo>
                          <a:pt x="120" y="340"/>
                        </a:lnTo>
                        <a:lnTo>
                          <a:pt x="160" y="340"/>
                        </a:lnTo>
                        <a:lnTo>
                          <a:pt x="160" y="340"/>
                        </a:lnTo>
                        <a:lnTo>
                          <a:pt x="180" y="340"/>
                        </a:lnTo>
                        <a:lnTo>
                          <a:pt x="180" y="340"/>
                        </a:lnTo>
                        <a:lnTo>
                          <a:pt x="180" y="320"/>
                        </a:lnTo>
                        <a:lnTo>
                          <a:pt x="180" y="320"/>
                        </a:lnTo>
                        <a:lnTo>
                          <a:pt x="180" y="280"/>
                        </a:lnTo>
                        <a:lnTo>
                          <a:pt x="180" y="280"/>
                        </a:lnTo>
                        <a:lnTo>
                          <a:pt x="160" y="220"/>
                        </a:lnTo>
                        <a:lnTo>
                          <a:pt x="160" y="220"/>
                        </a:lnTo>
                        <a:lnTo>
                          <a:pt x="140" y="140"/>
                        </a:lnTo>
                        <a:lnTo>
                          <a:pt x="140" y="140"/>
                        </a:lnTo>
                        <a:lnTo>
                          <a:pt x="140" y="80"/>
                        </a:lnTo>
                        <a:lnTo>
                          <a:pt x="140" y="80"/>
                        </a:lnTo>
                        <a:lnTo>
                          <a:pt x="140" y="60"/>
                        </a:lnTo>
                        <a:lnTo>
                          <a:pt x="140" y="60"/>
                        </a:lnTo>
                        <a:lnTo>
                          <a:pt x="120" y="40"/>
                        </a:lnTo>
                        <a:lnTo>
                          <a:pt x="120" y="40"/>
                        </a:lnTo>
                        <a:lnTo>
                          <a:pt x="100" y="40"/>
                        </a:lnTo>
                        <a:lnTo>
                          <a:pt x="100" y="40"/>
                        </a:lnTo>
                        <a:close/>
                      </a:path>
                    </a:pathLst>
                  </a:custGeom>
                  <a:noFill/>
                  <a:ln w="12700">
                    <a:solidFill>
                      <a:srgbClr val="000000"/>
                    </a:solidFill>
                    <a:prstDash val="solid"/>
                    <a:round/>
                    <a:headEnd/>
                    <a:tailEnd/>
                  </a:ln>
                </p:spPr>
                <p:txBody>
                  <a:bodyPr>
                    <a:prstTxWarp prst="textNoShape">
                      <a:avLst/>
                    </a:prstTxWarp>
                  </a:bodyPr>
                  <a:lstStyle/>
                  <a:p>
                    <a:endParaRPr lang="en-US"/>
                  </a:p>
                </p:txBody>
              </p:sp>
            </p:grpSp>
            <p:sp>
              <p:nvSpPr>
                <p:cNvPr id="661025" name="Freeform 545"/>
                <p:cNvSpPr>
                  <a:spLocks/>
                </p:cNvSpPr>
                <p:nvPr/>
              </p:nvSpPr>
              <p:spPr bwMode="auto">
                <a:xfrm>
                  <a:off x="9683" y="6717"/>
                  <a:ext cx="160" cy="300"/>
                </a:xfrm>
                <a:custGeom>
                  <a:avLst/>
                  <a:gdLst/>
                  <a:ahLst/>
                  <a:cxnLst>
                    <a:cxn ang="0">
                      <a:pos x="100" y="60"/>
                    </a:cxn>
                    <a:cxn ang="0">
                      <a:pos x="80" y="60"/>
                    </a:cxn>
                    <a:cxn ang="0">
                      <a:pos x="40" y="40"/>
                    </a:cxn>
                    <a:cxn ang="0">
                      <a:pos x="20" y="20"/>
                    </a:cxn>
                    <a:cxn ang="0">
                      <a:pos x="0" y="0"/>
                    </a:cxn>
                    <a:cxn ang="0">
                      <a:pos x="20" y="240"/>
                    </a:cxn>
                    <a:cxn ang="0">
                      <a:pos x="40" y="260"/>
                    </a:cxn>
                    <a:cxn ang="0">
                      <a:pos x="60" y="280"/>
                    </a:cxn>
                    <a:cxn ang="0">
                      <a:pos x="80" y="280"/>
                    </a:cxn>
                    <a:cxn ang="0">
                      <a:pos x="80" y="300"/>
                    </a:cxn>
                    <a:cxn ang="0">
                      <a:pos x="100" y="300"/>
                    </a:cxn>
                    <a:cxn ang="0">
                      <a:pos x="120" y="300"/>
                    </a:cxn>
                    <a:cxn ang="0">
                      <a:pos x="140" y="300"/>
                    </a:cxn>
                    <a:cxn ang="0">
                      <a:pos x="160" y="300"/>
                    </a:cxn>
                    <a:cxn ang="0">
                      <a:pos x="160" y="280"/>
                    </a:cxn>
                    <a:cxn ang="0">
                      <a:pos x="140" y="220"/>
                    </a:cxn>
                    <a:cxn ang="0">
                      <a:pos x="120" y="80"/>
                    </a:cxn>
                    <a:cxn ang="0">
                      <a:pos x="120" y="60"/>
                    </a:cxn>
                    <a:cxn ang="0">
                      <a:pos x="100" y="60"/>
                    </a:cxn>
                  </a:cxnLst>
                  <a:rect l="0" t="0" r="r" b="b"/>
                  <a:pathLst>
                    <a:path w="160" h="300">
                      <a:moveTo>
                        <a:pt x="100" y="60"/>
                      </a:moveTo>
                      <a:lnTo>
                        <a:pt x="80" y="60"/>
                      </a:lnTo>
                      <a:lnTo>
                        <a:pt x="40" y="40"/>
                      </a:lnTo>
                      <a:lnTo>
                        <a:pt x="20" y="20"/>
                      </a:lnTo>
                      <a:lnTo>
                        <a:pt x="0" y="0"/>
                      </a:lnTo>
                      <a:lnTo>
                        <a:pt x="20" y="240"/>
                      </a:lnTo>
                      <a:lnTo>
                        <a:pt x="40" y="260"/>
                      </a:lnTo>
                      <a:lnTo>
                        <a:pt x="60" y="280"/>
                      </a:lnTo>
                      <a:lnTo>
                        <a:pt x="80" y="280"/>
                      </a:lnTo>
                      <a:lnTo>
                        <a:pt x="80" y="300"/>
                      </a:lnTo>
                      <a:lnTo>
                        <a:pt x="100" y="300"/>
                      </a:lnTo>
                      <a:lnTo>
                        <a:pt x="120" y="300"/>
                      </a:lnTo>
                      <a:lnTo>
                        <a:pt x="140" y="300"/>
                      </a:lnTo>
                      <a:lnTo>
                        <a:pt x="160" y="300"/>
                      </a:lnTo>
                      <a:lnTo>
                        <a:pt x="160" y="280"/>
                      </a:lnTo>
                      <a:lnTo>
                        <a:pt x="140" y="220"/>
                      </a:lnTo>
                      <a:lnTo>
                        <a:pt x="120" y="80"/>
                      </a:lnTo>
                      <a:lnTo>
                        <a:pt x="120" y="60"/>
                      </a:lnTo>
                      <a:lnTo>
                        <a:pt x="100" y="60"/>
                      </a:lnTo>
                      <a:close/>
                    </a:path>
                  </a:pathLst>
                </a:custGeom>
                <a:solidFill>
                  <a:srgbClr val="666666"/>
                </a:solidFill>
                <a:ln w="9525">
                  <a:noFill/>
                  <a:round/>
                  <a:headEnd/>
                  <a:tailEnd/>
                </a:ln>
              </p:spPr>
              <p:txBody>
                <a:bodyPr>
                  <a:prstTxWarp prst="textNoShape">
                    <a:avLst/>
                  </a:prstTxWarp>
                </a:bodyPr>
                <a:lstStyle/>
                <a:p>
                  <a:endParaRPr lang="en-US"/>
                </a:p>
              </p:txBody>
            </p:sp>
          </p:grpSp>
        </p:grpSp>
      </p:grpSp>
      <p:cxnSp>
        <p:nvCxnSpPr>
          <p:cNvPr id="661026" name="AutoShape 546"/>
          <p:cNvCxnSpPr>
            <a:cxnSpLocks noChangeShapeType="1"/>
            <a:endCxn id="660483" idx="3"/>
          </p:cNvCxnSpPr>
          <p:nvPr/>
        </p:nvCxnSpPr>
        <p:spPr bwMode="auto">
          <a:xfrm flipH="1">
            <a:off x="5605020" y="1395012"/>
            <a:ext cx="1964267" cy="0"/>
          </a:xfrm>
          <a:prstGeom prst="straightConnector1">
            <a:avLst/>
          </a:prstGeom>
          <a:noFill/>
          <a:ln w="9525">
            <a:solidFill>
              <a:srgbClr val="FF0000"/>
            </a:solidFill>
            <a:prstDash val="dash"/>
            <a:round/>
            <a:headEnd/>
            <a:tailEnd type="triangle" w="med" len="med"/>
          </a:ln>
          <a:effectLst/>
        </p:spPr>
      </p:cxnSp>
      <p:cxnSp>
        <p:nvCxnSpPr>
          <p:cNvPr id="661027" name="AutoShape 547"/>
          <p:cNvCxnSpPr>
            <a:cxnSpLocks noChangeShapeType="1"/>
          </p:cNvCxnSpPr>
          <p:nvPr/>
        </p:nvCxnSpPr>
        <p:spPr bwMode="auto">
          <a:xfrm>
            <a:off x="2184487" y="3071412"/>
            <a:ext cx="2032000" cy="0"/>
          </a:xfrm>
          <a:prstGeom prst="straightConnector1">
            <a:avLst/>
          </a:prstGeom>
          <a:noFill/>
          <a:ln w="9525">
            <a:solidFill>
              <a:srgbClr val="FF0000"/>
            </a:solidFill>
            <a:prstDash val="dash"/>
            <a:round/>
            <a:headEnd/>
            <a:tailEnd type="triangle" w="med" len="med"/>
          </a:ln>
          <a:effectLst/>
        </p:spPr>
      </p:cxnSp>
      <p:cxnSp>
        <p:nvCxnSpPr>
          <p:cNvPr id="661028" name="AutoShape 548"/>
          <p:cNvCxnSpPr>
            <a:cxnSpLocks noChangeShapeType="1"/>
          </p:cNvCxnSpPr>
          <p:nvPr/>
        </p:nvCxnSpPr>
        <p:spPr bwMode="auto">
          <a:xfrm>
            <a:off x="2319954" y="5357412"/>
            <a:ext cx="1896533" cy="1588"/>
          </a:xfrm>
          <a:prstGeom prst="straightConnector1">
            <a:avLst/>
          </a:prstGeom>
          <a:noFill/>
          <a:ln w="9525">
            <a:solidFill>
              <a:srgbClr val="FF0000"/>
            </a:solidFill>
            <a:prstDash val="dash"/>
            <a:round/>
            <a:headEnd/>
            <a:tailEnd type="triangle" w="med" len="med"/>
          </a:ln>
          <a:effectLst/>
        </p:spPr>
      </p:cxnSp>
      <p:cxnSp>
        <p:nvCxnSpPr>
          <p:cNvPr id="661029" name="AutoShape 549"/>
          <p:cNvCxnSpPr>
            <a:cxnSpLocks noChangeShapeType="1"/>
            <a:stCxn id="660490" idx="0"/>
          </p:cNvCxnSpPr>
          <p:nvPr/>
        </p:nvCxnSpPr>
        <p:spPr bwMode="auto">
          <a:xfrm flipV="1">
            <a:off x="7586221" y="1395012"/>
            <a:ext cx="0" cy="3352800"/>
          </a:xfrm>
          <a:prstGeom prst="straightConnector1">
            <a:avLst/>
          </a:prstGeom>
          <a:noFill/>
          <a:ln w="9525">
            <a:solidFill>
              <a:schemeClr val="tx1"/>
            </a:solidFill>
            <a:round/>
            <a:headEnd/>
            <a:tailEnd type="triangle" w="med" len="med"/>
          </a:ln>
          <a:effectLst/>
        </p:spPr>
      </p:cxnSp>
      <p:cxnSp>
        <p:nvCxnSpPr>
          <p:cNvPr id="661030" name="AutoShape 550"/>
          <p:cNvCxnSpPr>
            <a:cxnSpLocks noChangeShapeType="1"/>
            <a:stCxn id="660489" idx="0"/>
          </p:cNvCxnSpPr>
          <p:nvPr/>
        </p:nvCxnSpPr>
        <p:spPr bwMode="auto">
          <a:xfrm flipV="1">
            <a:off x="6671821" y="1395012"/>
            <a:ext cx="0" cy="990600"/>
          </a:xfrm>
          <a:prstGeom prst="straightConnector1">
            <a:avLst/>
          </a:prstGeom>
          <a:noFill/>
          <a:ln w="9525">
            <a:solidFill>
              <a:schemeClr val="tx1"/>
            </a:solidFill>
            <a:round/>
            <a:headEnd/>
            <a:tailEnd type="triangle" w="med" len="med"/>
          </a:ln>
          <a:effectLst/>
        </p:spPr>
      </p:cxnSp>
      <p:sp>
        <p:nvSpPr>
          <p:cNvPr id="661031" name="Text Box 551"/>
          <p:cNvSpPr txBox="1">
            <a:spLocks noChangeArrowheads="1"/>
          </p:cNvSpPr>
          <p:nvPr/>
        </p:nvSpPr>
        <p:spPr bwMode="auto">
          <a:xfrm>
            <a:off x="2633221" y="1090212"/>
            <a:ext cx="1016625"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Eingeben</a:t>
            </a:r>
          </a:p>
        </p:txBody>
      </p:sp>
      <p:sp>
        <p:nvSpPr>
          <p:cNvPr id="661032" name="Text Box 552"/>
          <p:cNvSpPr txBox="1">
            <a:spLocks noChangeArrowheads="1"/>
          </p:cNvSpPr>
          <p:nvPr/>
        </p:nvSpPr>
        <p:spPr bwMode="auto">
          <a:xfrm>
            <a:off x="5909821" y="1090212"/>
            <a:ext cx="1166986"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Korrigieren</a:t>
            </a:r>
          </a:p>
        </p:txBody>
      </p:sp>
      <p:sp>
        <p:nvSpPr>
          <p:cNvPr id="661033" name="Text Box 553"/>
          <p:cNvSpPr txBox="1">
            <a:spLocks noChangeArrowheads="1"/>
          </p:cNvSpPr>
          <p:nvPr/>
        </p:nvSpPr>
        <p:spPr bwMode="auto">
          <a:xfrm>
            <a:off x="2557021" y="2766612"/>
            <a:ext cx="1193532"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Übersetzen</a:t>
            </a:r>
          </a:p>
        </p:txBody>
      </p:sp>
      <p:sp>
        <p:nvSpPr>
          <p:cNvPr id="661034" name="Text Box 554"/>
          <p:cNvSpPr txBox="1">
            <a:spLocks noChangeArrowheads="1"/>
          </p:cNvSpPr>
          <p:nvPr/>
        </p:nvSpPr>
        <p:spPr bwMode="auto">
          <a:xfrm>
            <a:off x="2633221" y="5052612"/>
            <a:ext cx="1099532"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Ausführen</a:t>
            </a:r>
          </a:p>
        </p:txBody>
      </p:sp>
      <p:sp>
        <p:nvSpPr>
          <p:cNvPr id="661035" name="Text Box 555"/>
          <p:cNvSpPr txBox="1">
            <a:spLocks noChangeArrowheads="1"/>
          </p:cNvSpPr>
          <p:nvPr/>
        </p:nvSpPr>
        <p:spPr bwMode="auto">
          <a:xfrm>
            <a:off x="2709421" y="5357412"/>
            <a:ext cx="1300356" cy="276999"/>
          </a:xfrm>
          <a:prstGeom prst="rect">
            <a:avLst/>
          </a:prstGeom>
          <a:noFill/>
          <a:ln w="9525">
            <a:noFill/>
            <a:miter lim="800000"/>
            <a:headEnd/>
            <a:tailEnd/>
          </a:ln>
          <a:effectLst/>
        </p:spPr>
        <p:txBody>
          <a:bodyPr wrap="none">
            <a:prstTxWarp prst="textNoShape">
              <a:avLst/>
            </a:prstTxWarp>
            <a:spAutoFit/>
          </a:bodyPr>
          <a:lstStyle/>
          <a:p>
            <a:r>
              <a:rPr lang="de-DE" sz="1200" b="1">
                <a:latin typeface="Lucida Console" charset="0"/>
              </a:rPr>
              <a:t>&gt; java Hello</a:t>
            </a:r>
          </a:p>
        </p:txBody>
      </p:sp>
      <p:sp>
        <p:nvSpPr>
          <p:cNvPr id="661036" name="Text Box 556"/>
          <p:cNvSpPr txBox="1">
            <a:spLocks noChangeArrowheads="1"/>
          </p:cNvSpPr>
          <p:nvPr/>
        </p:nvSpPr>
        <p:spPr bwMode="auto">
          <a:xfrm>
            <a:off x="2557020" y="3071412"/>
            <a:ext cx="1393330" cy="276999"/>
          </a:xfrm>
          <a:prstGeom prst="rect">
            <a:avLst/>
          </a:prstGeom>
          <a:noFill/>
          <a:ln w="9525">
            <a:noFill/>
            <a:miter lim="800000"/>
            <a:headEnd/>
            <a:tailEnd/>
          </a:ln>
          <a:effectLst/>
        </p:spPr>
        <p:txBody>
          <a:bodyPr wrap="none">
            <a:prstTxWarp prst="textNoShape">
              <a:avLst/>
            </a:prstTxWarp>
            <a:spAutoFit/>
          </a:bodyPr>
          <a:lstStyle/>
          <a:p>
            <a:r>
              <a:rPr lang="de-DE" sz="1200" b="1">
                <a:latin typeface="Lucida Console" charset="0"/>
              </a:rPr>
              <a:t>&gt; javac Hello</a:t>
            </a:r>
          </a:p>
        </p:txBody>
      </p:sp>
      <p:sp>
        <p:nvSpPr>
          <p:cNvPr id="661037" name="Text Box 557"/>
          <p:cNvSpPr txBox="1">
            <a:spLocks noChangeArrowheads="1"/>
          </p:cNvSpPr>
          <p:nvPr/>
        </p:nvSpPr>
        <p:spPr bwMode="auto">
          <a:xfrm>
            <a:off x="5605021" y="3300012"/>
            <a:ext cx="758541" cy="338554"/>
          </a:xfrm>
          <a:prstGeom prst="rect">
            <a:avLst/>
          </a:prstGeom>
          <a:noFill/>
          <a:ln w="9525">
            <a:noFill/>
            <a:miter lim="800000"/>
            <a:headEnd/>
            <a:tailEnd/>
          </a:ln>
          <a:effectLst/>
        </p:spPr>
        <p:txBody>
          <a:bodyPr wrap="none">
            <a:prstTxWarp prst="textNoShape">
              <a:avLst/>
            </a:prstTxWarp>
            <a:spAutoFit/>
          </a:bodyPr>
          <a:lstStyle/>
          <a:p>
            <a:r>
              <a:rPr lang="de-DE" sz="1600" dirty="0" err="1" smtClean="0">
                <a:latin typeface="Tahoma" charset="0"/>
              </a:rPr>
              <a:t>not</a:t>
            </a:r>
            <a:r>
              <a:rPr lang="de-DE" sz="1600" dirty="0" smtClean="0">
                <a:latin typeface="Tahoma" charset="0"/>
              </a:rPr>
              <a:t> </a:t>
            </a:r>
            <a:r>
              <a:rPr lang="de-DE" sz="1600" dirty="0" err="1" smtClean="0">
                <a:latin typeface="Tahoma" charset="0"/>
              </a:rPr>
              <a:t>ok</a:t>
            </a:r>
            <a:endParaRPr lang="de-DE" sz="1600" dirty="0">
              <a:latin typeface="Tahoma" charset="0"/>
            </a:endParaRPr>
          </a:p>
        </p:txBody>
      </p:sp>
      <p:cxnSp>
        <p:nvCxnSpPr>
          <p:cNvPr id="661038" name="AutoShape 558"/>
          <p:cNvCxnSpPr>
            <a:cxnSpLocks noChangeShapeType="1"/>
            <a:stCxn id="660485" idx="3"/>
            <a:endCxn id="660489" idx="2"/>
          </p:cNvCxnSpPr>
          <p:nvPr/>
        </p:nvCxnSpPr>
        <p:spPr bwMode="auto">
          <a:xfrm flipV="1">
            <a:off x="5605021" y="3104750"/>
            <a:ext cx="1066800" cy="500062"/>
          </a:xfrm>
          <a:prstGeom prst="bentConnector2">
            <a:avLst/>
          </a:prstGeom>
          <a:noFill/>
          <a:ln w="9525">
            <a:solidFill>
              <a:schemeClr val="tx1"/>
            </a:solidFill>
            <a:miter lim="800000"/>
            <a:headEnd/>
            <a:tailEnd type="triangle" w="med" len="med"/>
          </a:ln>
          <a:effectLst/>
        </p:spPr>
      </p:cxnSp>
      <p:sp>
        <p:nvSpPr>
          <p:cNvPr id="661039" name="Text Box 559"/>
          <p:cNvSpPr txBox="1">
            <a:spLocks noChangeArrowheads="1"/>
          </p:cNvSpPr>
          <p:nvPr/>
        </p:nvSpPr>
        <p:spPr bwMode="auto">
          <a:xfrm>
            <a:off x="5757421" y="5662212"/>
            <a:ext cx="758541" cy="338554"/>
          </a:xfrm>
          <a:prstGeom prst="rect">
            <a:avLst/>
          </a:prstGeom>
          <a:noFill/>
          <a:ln w="9525">
            <a:noFill/>
            <a:miter lim="800000"/>
            <a:headEnd/>
            <a:tailEnd/>
          </a:ln>
          <a:effectLst/>
        </p:spPr>
        <p:txBody>
          <a:bodyPr wrap="none">
            <a:prstTxWarp prst="textNoShape">
              <a:avLst/>
            </a:prstTxWarp>
            <a:spAutoFit/>
          </a:bodyPr>
          <a:lstStyle/>
          <a:p>
            <a:r>
              <a:rPr lang="de-DE" sz="1600" dirty="0" err="1" smtClean="0">
                <a:latin typeface="Tahoma" charset="0"/>
              </a:rPr>
              <a:t>not</a:t>
            </a:r>
            <a:r>
              <a:rPr lang="de-DE" sz="1600" dirty="0" smtClean="0">
                <a:latin typeface="Tahoma" charset="0"/>
              </a:rPr>
              <a:t> </a:t>
            </a:r>
            <a:r>
              <a:rPr lang="de-DE" sz="1600" dirty="0" err="1" smtClean="0">
                <a:latin typeface="Tahoma" charset="0"/>
              </a:rPr>
              <a:t>ok</a:t>
            </a:r>
            <a:endParaRPr lang="de-DE" sz="1600" dirty="0">
              <a:latin typeface="Tahoma" charset="0"/>
            </a:endParaRPr>
          </a:p>
        </p:txBody>
      </p:sp>
      <p:sp>
        <p:nvSpPr>
          <p:cNvPr id="661040" name="Text Box 560"/>
          <p:cNvSpPr txBox="1">
            <a:spLocks noChangeArrowheads="1"/>
          </p:cNvSpPr>
          <p:nvPr/>
        </p:nvSpPr>
        <p:spPr bwMode="auto">
          <a:xfrm>
            <a:off x="3319021" y="5662212"/>
            <a:ext cx="463588"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sym typeface="Symbol" charset="2"/>
              </a:rPr>
              <a:t> </a:t>
            </a:r>
            <a:r>
              <a:rPr lang="de-DE" sz="1600">
                <a:latin typeface="Tahoma" charset="0"/>
              </a:rPr>
              <a:t>ok</a:t>
            </a:r>
          </a:p>
        </p:txBody>
      </p:sp>
      <p:sp>
        <p:nvSpPr>
          <p:cNvPr id="661041" name="Text Box 561"/>
          <p:cNvSpPr txBox="1">
            <a:spLocks noChangeArrowheads="1"/>
          </p:cNvSpPr>
          <p:nvPr/>
        </p:nvSpPr>
        <p:spPr bwMode="auto">
          <a:xfrm>
            <a:off x="4614421" y="3833412"/>
            <a:ext cx="463588"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sym typeface="Symbol" charset="2"/>
              </a:rPr>
              <a:t> </a:t>
            </a:r>
            <a:r>
              <a:rPr lang="de-DE" sz="1600">
                <a:latin typeface="Tahoma" charset="0"/>
              </a:rPr>
              <a:t>ok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6" name="Rectangle 4"/>
          <p:cNvSpPr>
            <a:spLocks noGrp="1" noChangeArrowheads="1"/>
          </p:cNvSpPr>
          <p:nvPr>
            <p:ph type="title"/>
          </p:nvPr>
        </p:nvSpPr>
        <p:spPr/>
        <p:txBody>
          <a:bodyPr/>
          <a:lstStyle/>
          <a:p>
            <a:r>
              <a:rPr lang="de-DE"/>
              <a:t>Ablauf eines Funktionsaufrufs</a:t>
            </a:r>
          </a:p>
        </p:txBody>
      </p:sp>
      <p:sp>
        <p:nvSpPr>
          <p:cNvPr id="801797" name="Rectangle 5"/>
          <p:cNvSpPr>
            <a:spLocks noGrp="1" noChangeArrowheads="1"/>
          </p:cNvSpPr>
          <p:nvPr>
            <p:ph idx="1"/>
          </p:nvPr>
        </p:nvSpPr>
        <p:spPr/>
        <p:txBody>
          <a:bodyPr/>
          <a:lstStyle/>
          <a:p>
            <a:pPr marL="457200" indent="-457200">
              <a:lnSpc>
                <a:spcPct val="90000"/>
              </a:lnSpc>
            </a:pPr>
            <a:r>
              <a:rPr lang="de-DE" sz="2400" dirty="0">
                <a:latin typeface="Courier New" charset="0"/>
              </a:rPr>
              <a:t>x = smallest(5,x-2,7)+4</a:t>
            </a:r>
            <a:endParaRPr lang="de-DE" sz="2400" dirty="0"/>
          </a:p>
          <a:p>
            <a:pPr marL="457200" indent="-457200">
              <a:lnSpc>
                <a:spcPct val="90000"/>
              </a:lnSpc>
              <a:buFont typeface="Times" charset="0"/>
              <a:buAutoNum type="arabicPeriod"/>
            </a:pPr>
            <a:r>
              <a:rPr lang="de-DE" sz="2400" dirty="0"/>
              <a:t>Argumente auswerten.</a:t>
            </a:r>
          </a:p>
          <a:p>
            <a:pPr marL="457200" indent="-457200">
              <a:lnSpc>
                <a:spcPct val="90000"/>
              </a:lnSpc>
              <a:buFont typeface="Times" charset="0"/>
              <a:buAutoNum type="arabicPeriod"/>
            </a:pPr>
            <a:r>
              <a:rPr lang="de-DE" sz="2400" dirty="0"/>
              <a:t>Einen Aufrufrahmen mit Parametern und lokalen Variablen erzeugen und auf den </a:t>
            </a:r>
            <a:r>
              <a:rPr lang="de-DE" sz="2400" dirty="0" err="1"/>
              <a:t>Stack</a:t>
            </a:r>
            <a:r>
              <a:rPr lang="de-DE" sz="2400" dirty="0"/>
              <a:t> legen (push).</a:t>
            </a:r>
          </a:p>
          <a:p>
            <a:pPr marL="457200" indent="-457200">
              <a:lnSpc>
                <a:spcPct val="90000"/>
              </a:lnSpc>
              <a:buFont typeface="Times" charset="0"/>
              <a:buAutoNum type="arabicPeriod"/>
            </a:pPr>
            <a:r>
              <a:rPr lang="de-DE" sz="2400" dirty="0"/>
              <a:t>Argumentwerte für die Parameter einsetzen.</a:t>
            </a:r>
          </a:p>
          <a:p>
            <a:pPr marL="457200" indent="-457200">
              <a:lnSpc>
                <a:spcPct val="90000"/>
              </a:lnSpc>
              <a:buFont typeface="Times" charset="0"/>
              <a:buAutoNum type="arabicPeriod"/>
            </a:pPr>
            <a:r>
              <a:rPr lang="de-DE" sz="2400" dirty="0"/>
              <a:t>Den Rumpf der Funktion ausführen, bis ein </a:t>
            </a:r>
            <a:r>
              <a:rPr lang="de-DE" sz="2400" dirty="0" err="1"/>
              <a:t>return</a:t>
            </a:r>
            <a:r>
              <a:rPr lang="de-DE" sz="2400" dirty="0"/>
              <a:t> &lt;</a:t>
            </a:r>
            <a:r>
              <a:rPr lang="de-DE" sz="2400" dirty="0" err="1"/>
              <a:t>expression</a:t>
            </a:r>
            <a:r>
              <a:rPr lang="de-DE" sz="2400" dirty="0"/>
              <a:t>&gt; erreicht wird.</a:t>
            </a:r>
          </a:p>
          <a:p>
            <a:pPr marL="457200" indent="-457200">
              <a:lnSpc>
                <a:spcPct val="90000"/>
              </a:lnSpc>
              <a:buFont typeface="Times" charset="0"/>
              <a:buAutoNum type="arabicPeriod"/>
            </a:pPr>
            <a:r>
              <a:rPr lang="de-DE" sz="2400" dirty="0"/>
              <a:t>&lt;</a:t>
            </a:r>
            <a:r>
              <a:rPr lang="de-DE" sz="2400" dirty="0" err="1"/>
              <a:t>expression</a:t>
            </a:r>
            <a:r>
              <a:rPr lang="de-DE" sz="2400" dirty="0"/>
              <a:t>&gt; auswerten.</a:t>
            </a:r>
          </a:p>
          <a:p>
            <a:pPr marL="457200" indent="-457200">
              <a:lnSpc>
                <a:spcPct val="90000"/>
              </a:lnSpc>
              <a:buFont typeface="Times" charset="0"/>
              <a:buAutoNum type="arabicPeriod"/>
            </a:pPr>
            <a:r>
              <a:rPr lang="de-DE" sz="2400" dirty="0"/>
              <a:t>Aufrufrahmen vom Stapel nehmen (</a:t>
            </a:r>
            <a:r>
              <a:rPr lang="de-DE" sz="2400" dirty="0" err="1"/>
              <a:t>pop</a:t>
            </a:r>
            <a:r>
              <a:rPr lang="de-DE" sz="2400" dirty="0"/>
              <a:t>).</a:t>
            </a:r>
          </a:p>
          <a:p>
            <a:pPr marL="457200" indent="-457200">
              <a:lnSpc>
                <a:spcPct val="90000"/>
              </a:lnSpc>
              <a:buFont typeface="Times" charset="0"/>
              <a:buAutoNum type="arabicPeriod"/>
            </a:pPr>
            <a:r>
              <a:rPr lang="de-DE" sz="2400" dirty="0"/>
              <a:t>Den Wert von &lt;</a:t>
            </a:r>
            <a:r>
              <a:rPr lang="de-DE" sz="2400" dirty="0" err="1"/>
              <a:t>expression</a:t>
            </a:r>
            <a:r>
              <a:rPr lang="de-DE" sz="2400" dirty="0"/>
              <a:t>&gt; in den obersten Aufrufrahmen (aufrufende Methode) einsetzen.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de-DE" smtClean="0"/>
              <a:t>Zusammenfassung: Klasse</a:t>
            </a:r>
            <a:endParaRPr lang="de-DE"/>
          </a:p>
        </p:txBody>
      </p:sp>
      <p:sp>
        <p:nvSpPr>
          <p:cNvPr id="821251" name="Rectangle 3"/>
          <p:cNvSpPr>
            <a:spLocks noGrp="1" noChangeArrowheads="1"/>
          </p:cNvSpPr>
          <p:nvPr>
            <p:ph idx="1"/>
          </p:nvPr>
        </p:nvSpPr>
        <p:spPr/>
        <p:txBody>
          <a:bodyPr/>
          <a:lstStyle/>
          <a:p>
            <a:r>
              <a:rPr lang="de-DE" smtClean="0"/>
              <a:t>Eine Klasse besteht aus Parametern und Methoden</a:t>
            </a:r>
          </a:p>
          <a:p>
            <a:r>
              <a:rPr lang="de-DE" smtClean="0"/>
              <a:t>Parameter</a:t>
            </a:r>
          </a:p>
          <a:p>
            <a:pPr lvl="1"/>
            <a:r>
              <a:rPr lang="de-DE" smtClean="0"/>
              <a:t>Beschreiben den Zustand des Objekts</a:t>
            </a:r>
          </a:p>
          <a:p>
            <a:pPr lvl="1"/>
            <a:r>
              <a:rPr lang="de-DE" smtClean="0"/>
              <a:t>Können durch Zuweisung verändert werden</a:t>
            </a:r>
          </a:p>
          <a:p>
            <a:r>
              <a:rPr lang="de-DE" smtClean="0"/>
              <a:t>Methoden</a:t>
            </a:r>
          </a:p>
          <a:p>
            <a:pPr lvl="1"/>
            <a:r>
              <a:rPr lang="de-DE" smtClean="0"/>
              <a:t>Erlauben die Prozeduren durchzuführen</a:t>
            </a:r>
          </a:p>
          <a:p>
            <a:pPr lvl="1"/>
            <a:r>
              <a:rPr lang="de-DE" smtClean="0"/>
              <a:t>Können als Funktionen Werte berechnen</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6" name="Rectangle 4"/>
          <p:cNvSpPr>
            <a:spLocks noChangeArrowheads="1"/>
          </p:cNvSpPr>
          <p:nvPr/>
        </p:nvSpPr>
        <p:spPr bwMode="auto">
          <a:xfrm>
            <a:off x="7306733" y="541020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19877" name="Text Box 5"/>
          <p:cNvSpPr txBox="1">
            <a:spLocks noChangeArrowheads="1"/>
          </p:cNvSpPr>
          <p:nvPr/>
        </p:nvSpPr>
        <p:spPr bwMode="auto">
          <a:xfrm>
            <a:off x="7916334" y="541020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19878" name="Text Box 6"/>
          <p:cNvSpPr txBox="1">
            <a:spLocks noChangeArrowheads="1"/>
          </p:cNvSpPr>
          <p:nvPr/>
        </p:nvSpPr>
        <p:spPr bwMode="auto">
          <a:xfrm>
            <a:off x="7001934" y="5410200"/>
            <a:ext cx="30649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a</a:t>
            </a:r>
          </a:p>
        </p:txBody>
      </p:sp>
      <p:sp>
        <p:nvSpPr>
          <p:cNvPr id="719879" name="Rectangle 7"/>
          <p:cNvSpPr>
            <a:spLocks noChangeArrowheads="1"/>
          </p:cNvSpPr>
          <p:nvPr/>
        </p:nvSpPr>
        <p:spPr bwMode="auto">
          <a:xfrm>
            <a:off x="7306733" y="601980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19880" name="Text Box 8"/>
          <p:cNvSpPr txBox="1">
            <a:spLocks noChangeArrowheads="1"/>
          </p:cNvSpPr>
          <p:nvPr/>
        </p:nvSpPr>
        <p:spPr bwMode="auto">
          <a:xfrm>
            <a:off x="7916334" y="601980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19881" name="Text Box 9"/>
          <p:cNvSpPr txBox="1">
            <a:spLocks noChangeArrowheads="1"/>
          </p:cNvSpPr>
          <p:nvPr/>
        </p:nvSpPr>
        <p:spPr bwMode="auto">
          <a:xfrm>
            <a:off x="7001933" y="6019800"/>
            <a:ext cx="312906"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b</a:t>
            </a:r>
          </a:p>
        </p:txBody>
      </p:sp>
      <p:sp>
        <p:nvSpPr>
          <p:cNvPr id="719886" name="Rectangle 14"/>
          <p:cNvSpPr>
            <a:spLocks noGrp="1" noChangeArrowheads="1"/>
          </p:cNvSpPr>
          <p:nvPr>
            <p:ph type="title"/>
          </p:nvPr>
        </p:nvSpPr>
        <p:spPr/>
        <p:txBody>
          <a:bodyPr/>
          <a:lstStyle/>
          <a:p>
            <a:r>
              <a:rPr lang="de-DE" smtClean="0"/>
              <a:t>Umgang mit Objekten</a:t>
            </a:r>
            <a:endParaRPr lang="de-DE"/>
          </a:p>
        </p:txBody>
      </p:sp>
      <p:sp>
        <p:nvSpPr>
          <p:cNvPr id="719887" name="Rectangle 15"/>
          <p:cNvSpPr>
            <a:spLocks noGrp="1" noChangeArrowheads="1"/>
          </p:cNvSpPr>
          <p:nvPr>
            <p:ph idx="1"/>
          </p:nvPr>
        </p:nvSpPr>
        <p:spPr/>
        <p:txBody>
          <a:bodyPr/>
          <a:lstStyle/>
          <a:p>
            <a:r>
              <a:rPr lang="de-DE" dirty="0" smtClean="0"/>
              <a:t>Klassen können wie Typen verwendet werden</a:t>
            </a:r>
          </a:p>
          <a:p>
            <a:r>
              <a:rPr lang="de-DE" dirty="0" smtClean="0"/>
              <a:t>Verwendung von Objekten der Klasse Point in einer anderen Klasse:</a:t>
            </a:r>
          </a:p>
          <a:p>
            <a:pPr marL="914400" lvl="1" indent="-457200">
              <a:buFont typeface="+mj-lt"/>
              <a:buAutoNum type="arabicPeriod"/>
            </a:pPr>
            <a:r>
              <a:rPr lang="de-DE" dirty="0" err="1" smtClean="0">
                <a:latin typeface="Courier"/>
                <a:cs typeface="Courier"/>
              </a:rPr>
              <a:t>public</a:t>
            </a:r>
            <a:r>
              <a:rPr lang="de-DE" dirty="0" smtClean="0">
                <a:latin typeface="Courier"/>
                <a:cs typeface="Courier"/>
              </a:rPr>
              <a:t> </a:t>
            </a:r>
            <a:r>
              <a:rPr lang="de-DE" dirty="0" err="1" smtClean="0">
                <a:latin typeface="Courier"/>
                <a:cs typeface="Courier"/>
              </a:rPr>
              <a:t>class</a:t>
            </a:r>
            <a:r>
              <a:rPr lang="de-DE" dirty="0" smtClean="0">
                <a:latin typeface="Courier"/>
                <a:cs typeface="Courier"/>
              </a:rPr>
              <a:t> </a:t>
            </a:r>
            <a:r>
              <a:rPr lang="de-DE" dirty="0" err="1" smtClean="0">
                <a:latin typeface="Courier"/>
                <a:cs typeface="Courier"/>
              </a:rPr>
              <a:t>LineSegment</a:t>
            </a:r>
            <a:r>
              <a:rPr lang="de-DE" dirty="0" smtClean="0">
                <a:latin typeface="Courier"/>
                <a:cs typeface="Courier"/>
              </a:rPr>
              <a:t> {</a:t>
            </a:r>
          </a:p>
          <a:p>
            <a:pPr marL="914400" lvl="1" indent="-457200">
              <a:buFont typeface="+mj-lt"/>
              <a:buAutoNum type="arabicPeriod"/>
            </a:pPr>
            <a:r>
              <a:rPr lang="de-DE" dirty="0" smtClean="0">
                <a:latin typeface="Courier"/>
                <a:cs typeface="Courier"/>
              </a:rPr>
              <a:t> 	Point a;</a:t>
            </a:r>
          </a:p>
          <a:p>
            <a:pPr marL="914400" lvl="1" indent="-457200">
              <a:buFont typeface="+mj-lt"/>
              <a:buAutoNum type="arabicPeriod"/>
            </a:pPr>
            <a:r>
              <a:rPr lang="de-DE" dirty="0" smtClean="0">
                <a:latin typeface="Courier"/>
                <a:cs typeface="Courier"/>
              </a:rPr>
              <a:t> 	Point b;</a:t>
            </a:r>
          </a:p>
          <a:p>
            <a:pPr marL="914400" lvl="1" indent="-457200">
              <a:buFont typeface="+mj-lt"/>
              <a:buAutoNum type="arabicPeriod"/>
            </a:pPr>
            <a:r>
              <a:rPr lang="de-DE" dirty="0" smtClean="0">
                <a:latin typeface="Courier"/>
                <a:cs typeface="Courier"/>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6" name="Rectangle 4"/>
          <p:cNvSpPr>
            <a:spLocks noChangeArrowheads="1"/>
          </p:cNvSpPr>
          <p:nvPr/>
        </p:nvSpPr>
        <p:spPr bwMode="auto">
          <a:xfrm>
            <a:off x="7306733" y="541020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19877" name="Text Box 5"/>
          <p:cNvSpPr txBox="1">
            <a:spLocks noChangeArrowheads="1"/>
          </p:cNvSpPr>
          <p:nvPr/>
        </p:nvSpPr>
        <p:spPr bwMode="auto">
          <a:xfrm>
            <a:off x="7916334" y="541020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19878" name="Text Box 6"/>
          <p:cNvSpPr txBox="1">
            <a:spLocks noChangeArrowheads="1"/>
          </p:cNvSpPr>
          <p:nvPr/>
        </p:nvSpPr>
        <p:spPr bwMode="auto">
          <a:xfrm>
            <a:off x="7001934" y="5410200"/>
            <a:ext cx="30649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a</a:t>
            </a:r>
          </a:p>
        </p:txBody>
      </p:sp>
      <p:sp>
        <p:nvSpPr>
          <p:cNvPr id="719879" name="Rectangle 7"/>
          <p:cNvSpPr>
            <a:spLocks noChangeArrowheads="1"/>
          </p:cNvSpPr>
          <p:nvPr/>
        </p:nvSpPr>
        <p:spPr bwMode="auto">
          <a:xfrm>
            <a:off x="7306733" y="601980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19880" name="Text Box 8"/>
          <p:cNvSpPr txBox="1">
            <a:spLocks noChangeArrowheads="1"/>
          </p:cNvSpPr>
          <p:nvPr/>
        </p:nvSpPr>
        <p:spPr bwMode="auto">
          <a:xfrm>
            <a:off x="7916334" y="601980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19881" name="Text Box 9"/>
          <p:cNvSpPr txBox="1">
            <a:spLocks noChangeArrowheads="1"/>
          </p:cNvSpPr>
          <p:nvPr/>
        </p:nvSpPr>
        <p:spPr bwMode="auto">
          <a:xfrm>
            <a:off x="7001933" y="6019800"/>
            <a:ext cx="312906"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b</a:t>
            </a:r>
          </a:p>
        </p:txBody>
      </p:sp>
      <p:sp>
        <p:nvSpPr>
          <p:cNvPr id="719886" name="Rectangle 14"/>
          <p:cNvSpPr>
            <a:spLocks noGrp="1" noChangeArrowheads="1"/>
          </p:cNvSpPr>
          <p:nvPr>
            <p:ph type="title"/>
          </p:nvPr>
        </p:nvSpPr>
        <p:spPr/>
        <p:txBody>
          <a:bodyPr/>
          <a:lstStyle/>
          <a:p>
            <a:r>
              <a:rPr lang="de-DE" smtClean="0"/>
              <a:t>Umgang mit Objekten</a:t>
            </a:r>
            <a:endParaRPr lang="de-DE"/>
          </a:p>
        </p:txBody>
      </p:sp>
      <p:sp>
        <p:nvSpPr>
          <p:cNvPr id="719887" name="Rectangle 15"/>
          <p:cNvSpPr>
            <a:spLocks noGrp="1" noChangeArrowheads="1"/>
          </p:cNvSpPr>
          <p:nvPr>
            <p:ph idx="1"/>
          </p:nvPr>
        </p:nvSpPr>
        <p:spPr/>
        <p:txBody>
          <a:bodyPr/>
          <a:lstStyle/>
          <a:p>
            <a:pPr marL="914400" lvl="1" indent="-457200">
              <a:buFont typeface="+mj-lt"/>
              <a:buAutoNum type="arabicPeriod"/>
            </a:pPr>
            <a:r>
              <a:rPr lang="de-DE" dirty="0" err="1" smtClean="0">
                <a:latin typeface="Courier"/>
                <a:cs typeface="Courier"/>
              </a:rPr>
              <a:t>public</a:t>
            </a:r>
            <a:r>
              <a:rPr lang="de-DE" dirty="0" smtClean="0">
                <a:latin typeface="Courier"/>
                <a:cs typeface="Courier"/>
              </a:rPr>
              <a:t> </a:t>
            </a:r>
            <a:r>
              <a:rPr lang="de-DE" dirty="0" err="1" smtClean="0">
                <a:latin typeface="Courier"/>
                <a:cs typeface="Courier"/>
              </a:rPr>
              <a:t>class</a:t>
            </a:r>
            <a:r>
              <a:rPr lang="de-DE" dirty="0" smtClean="0">
                <a:latin typeface="Courier"/>
                <a:cs typeface="Courier"/>
              </a:rPr>
              <a:t> </a:t>
            </a:r>
            <a:r>
              <a:rPr lang="de-DE" dirty="0" err="1" smtClean="0">
                <a:latin typeface="Courier"/>
                <a:cs typeface="Courier"/>
              </a:rPr>
              <a:t>LineSegment</a:t>
            </a:r>
            <a:r>
              <a:rPr lang="de-DE" dirty="0" smtClean="0">
                <a:latin typeface="Courier"/>
                <a:cs typeface="Courier"/>
              </a:rPr>
              <a:t> {</a:t>
            </a:r>
          </a:p>
          <a:p>
            <a:pPr marL="914400" lvl="1" indent="-457200">
              <a:buFont typeface="+mj-lt"/>
              <a:buAutoNum type="arabicPeriod"/>
            </a:pPr>
            <a:r>
              <a:rPr lang="de-DE" dirty="0" smtClean="0">
                <a:latin typeface="Courier"/>
                <a:cs typeface="Courier"/>
              </a:rPr>
              <a:t> 	Point a;</a:t>
            </a:r>
          </a:p>
          <a:p>
            <a:pPr marL="914400" lvl="1" indent="-457200">
              <a:buFont typeface="+mj-lt"/>
              <a:buAutoNum type="arabicPeriod"/>
            </a:pPr>
            <a:r>
              <a:rPr lang="de-DE" dirty="0" smtClean="0">
                <a:latin typeface="Courier"/>
                <a:cs typeface="Courier"/>
              </a:rPr>
              <a:t> 	Point b;</a:t>
            </a:r>
          </a:p>
          <a:p>
            <a:pPr marL="914400" lvl="1" indent="-457200">
              <a:buFont typeface="+mj-lt"/>
              <a:buAutoNum type="arabicPeriod"/>
            </a:pPr>
            <a:r>
              <a:rPr lang="de-DE" dirty="0" smtClean="0">
                <a:latin typeface="Courier"/>
                <a:cs typeface="Courier"/>
              </a:rPr>
              <a:t>}</a:t>
            </a:r>
          </a:p>
          <a:p>
            <a:r>
              <a:rPr lang="de-DE" dirty="0" smtClean="0"/>
              <a:t>Die Deklaration bewirkt, dass zwei lokale Variablen erzeugt werden, die jeweils eine Referenz auf ein Objekt der Klasse Point aufnehmen können.</a:t>
            </a:r>
          </a:p>
          <a:p>
            <a:r>
              <a:rPr lang="de-DE" dirty="0" smtClean="0"/>
              <a:t>Die Klasse Point wird dabei behandelt wie ein Typ.</a:t>
            </a:r>
          </a:p>
          <a:p>
            <a:r>
              <a:rPr lang="de-DE" dirty="0" smtClean="0"/>
              <a:t>Damit ist das Objekt aber noch nicht existent!</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15" name="Rectangle 19"/>
          <p:cNvSpPr>
            <a:spLocks noGrp="1" noChangeArrowheads="1"/>
          </p:cNvSpPr>
          <p:nvPr>
            <p:ph type="title"/>
          </p:nvPr>
        </p:nvSpPr>
        <p:spPr/>
        <p:txBody>
          <a:bodyPr/>
          <a:lstStyle/>
          <a:p>
            <a:r>
              <a:rPr lang="de-DE" smtClean="0"/>
              <a:t>Erzeugung von Objekten</a:t>
            </a:r>
            <a:endParaRPr lang="de-DE"/>
          </a:p>
        </p:txBody>
      </p:sp>
      <p:sp>
        <p:nvSpPr>
          <p:cNvPr id="720916" name="Rectangle 20"/>
          <p:cNvSpPr>
            <a:spLocks noGrp="1" noChangeArrowheads="1"/>
          </p:cNvSpPr>
          <p:nvPr>
            <p:ph idx="1"/>
          </p:nvPr>
        </p:nvSpPr>
        <p:spPr/>
        <p:txBody>
          <a:bodyPr/>
          <a:lstStyle/>
          <a:p>
            <a:r>
              <a:rPr lang="de-DE" dirty="0" smtClean="0"/>
              <a:t>Objekte werden mit dem „</a:t>
            </a:r>
            <a:r>
              <a:rPr lang="de-DE" dirty="0" err="1" smtClean="0"/>
              <a:t>new“-Operator</a:t>
            </a:r>
            <a:r>
              <a:rPr lang="de-DE" dirty="0" smtClean="0"/>
              <a:t> erzeugt:</a:t>
            </a:r>
          </a:p>
          <a:p>
            <a:pPr lvl="1"/>
            <a:r>
              <a:rPr lang="de-DE" dirty="0" smtClean="0">
                <a:latin typeface="Courier"/>
                <a:cs typeface="Courier"/>
              </a:rPr>
              <a:t>a = </a:t>
            </a:r>
            <a:r>
              <a:rPr lang="de-DE" dirty="0" err="1" smtClean="0">
                <a:latin typeface="Courier"/>
                <a:cs typeface="Courier"/>
              </a:rPr>
              <a:t>new</a:t>
            </a:r>
            <a:r>
              <a:rPr lang="de-DE" dirty="0" smtClean="0">
                <a:latin typeface="Courier"/>
                <a:cs typeface="Courier"/>
              </a:rPr>
              <a:t> Point();</a:t>
            </a:r>
          </a:p>
          <a:p>
            <a:endParaRPr lang="de-DE" dirty="0" smtClean="0"/>
          </a:p>
          <a:p>
            <a:endParaRPr lang="de-DE" dirty="0" smtClean="0"/>
          </a:p>
          <a:p>
            <a:endParaRPr lang="de-DE" dirty="0" smtClean="0"/>
          </a:p>
          <a:p>
            <a:r>
              <a:rPr lang="de-DE" dirty="0" smtClean="0"/>
              <a:t>Der </a:t>
            </a:r>
            <a:r>
              <a:rPr lang="de-DE" dirty="0" err="1" smtClean="0"/>
              <a:t>new-Operator</a:t>
            </a:r>
            <a:r>
              <a:rPr lang="de-DE" dirty="0" smtClean="0"/>
              <a:t> bewirkt, dass ein Objekt der Klasse Point erzeugt wird und a eine Referenz auf das Objekt enthält.</a:t>
            </a:r>
          </a:p>
          <a:p>
            <a:r>
              <a:rPr lang="de-DE" dirty="0" smtClean="0"/>
              <a:t>Die Objektvariablen werden mit Default-Werten initialisiert.</a:t>
            </a:r>
            <a:endParaRPr lang="de-DE" dirty="0"/>
          </a:p>
        </p:txBody>
      </p:sp>
      <p:sp>
        <p:nvSpPr>
          <p:cNvPr id="720900" name="Rectangle 4"/>
          <p:cNvSpPr>
            <a:spLocks noChangeArrowheads="1"/>
          </p:cNvSpPr>
          <p:nvPr/>
        </p:nvSpPr>
        <p:spPr bwMode="auto">
          <a:xfrm>
            <a:off x="1889477" y="1996043"/>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0901" name="Text Box 5"/>
          <p:cNvSpPr txBox="1">
            <a:spLocks noChangeArrowheads="1"/>
          </p:cNvSpPr>
          <p:nvPr/>
        </p:nvSpPr>
        <p:spPr bwMode="auto">
          <a:xfrm>
            <a:off x="2499077" y="1996043"/>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0902" name="Text Box 6"/>
          <p:cNvSpPr txBox="1">
            <a:spLocks noChangeArrowheads="1"/>
          </p:cNvSpPr>
          <p:nvPr/>
        </p:nvSpPr>
        <p:spPr bwMode="auto">
          <a:xfrm>
            <a:off x="1584677" y="1996043"/>
            <a:ext cx="30649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a</a:t>
            </a:r>
          </a:p>
        </p:txBody>
      </p:sp>
      <p:sp>
        <p:nvSpPr>
          <p:cNvPr id="720903" name="Rectangle 7"/>
          <p:cNvSpPr>
            <a:spLocks noChangeArrowheads="1"/>
          </p:cNvSpPr>
          <p:nvPr/>
        </p:nvSpPr>
        <p:spPr bwMode="auto">
          <a:xfrm>
            <a:off x="1889477" y="2605643"/>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r>
              <a:rPr lang="de-DE" sz="1800">
                <a:latin typeface="Tahoma" charset="0"/>
              </a:rPr>
              <a:t>?</a:t>
            </a:r>
          </a:p>
        </p:txBody>
      </p:sp>
      <p:sp>
        <p:nvSpPr>
          <p:cNvPr id="720904" name="Text Box 8"/>
          <p:cNvSpPr txBox="1">
            <a:spLocks noChangeArrowheads="1"/>
          </p:cNvSpPr>
          <p:nvPr/>
        </p:nvSpPr>
        <p:spPr bwMode="auto">
          <a:xfrm>
            <a:off x="2499077" y="2605643"/>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0905" name="Text Box 9"/>
          <p:cNvSpPr txBox="1">
            <a:spLocks noChangeArrowheads="1"/>
          </p:cNvSpPr>
          <p:nvPr/>
        </p:nvSpPr>
        <p:spPr bwMode="auto">
          <a:xfrm>
            <a:off x="1584677" y="2605643"/>
            <a:ext cx="312906"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b</a:t>
            </a:r>
          </a:p>
        </p:txBody>
      </p:sp>
      <p:sp>
        <p:nvSpPr>
          <p:cNvPr id="720912" name="Oval 16"/>
          <p:cNvSpPr>
            <a:spLocks noChangeArrowheads="1"/>
          </p:cNvSpPr>
          <p:nvPr/>
        </p:nvSpPr>
        <p:spPr bwMode="auto">
          <a:xfrm>
            <a:off x="2118077" y="2072243"/>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0913" name="AutoShape 17"/>
          <p:cNvCxnSpPr>
            <a:cxnSpLocks noChangeShapeType="1"/>
            <a:stCxn id="720912" idx="6"/>
          </p:cNvCxnSpPr>
          <p:nvPr/>
        </p:nvCxnSpPr>
        <p:spPr bwMode="auto">
          <a:xfrm flipV="1">
            <a:off x="2270477" y="2062719"/>
            <a:ext cx="3146778" cy="85725"/>
          </a:xfrm>
          <a:prstGeom prst="curvedConnector3">
            <a:avLst>
              <a:gd name="adj1" fmla="val 50000"/>
            </a:avLst>
          </a:prstGeom>
          <a:noFill/>
          <a:ln w="9525">
            <a:solidFill>
              <a:schemeClr val="tx1"/>
            </a:solidFill>
            <a:round/>
            <a:headEnd/>
            <a:tailEnd type="triangle" w="med" len="med"/>
          </a:ln>
          <a:effectLst/>
        </p:spPr>
      </p:cxnSp>
      <p:grpSp>
        <p:nvGrpSpPr>
          <p:cNvPr id="720919" name="Group 23"/>
          <p:cNvGrpSpPr>
            <a:grpSpLocks/>
          </p:cNvGrpSpPr>
          <p:nvPr/>
        </p:nvGrpSpPr>
        <p:grpSpPr bwMode="auto">
          <a:xfrm>
            <a:off x="5728103" y="1471652"/>
            <a:ext cx="1565325" cy="1333500"/>
            <a:chOff x="4200" y="1712"/>
            <a:chExt cx="946" cy="840"/>
          </a:xfrm>
        </p:grpSpPr>
        <p:sp>
          <p:nvSpPr>
            <p:cNvPr id="720918" name="Oval 22"/>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0910" name="Text Box 14"/>
            <p:cNvSpPr txBox="1">
              <a:spLocks noChangeArrowheads="1"/>
            </p:cNvSpPr>
            <p:nvPr/>
          </p:nvSpPr>
          <p:spPr bwMode="auto">
            <a:xfrm>
              <a:off x="4252" y="1922"/>
              <a:ext cx="894" cy="446"/>
            </a:xfrm>
            <a:prstGeom prst="rect">
              <a:avLst/>
            </a:prstGeom>
            <a:noFill/>
            <a:ln w="9525">
              <a:noFill/>
              <a:miter lim="800000"/>
              <a:headEnd/>
              <a:tailEnd/>
            </a:ln>
            <a:effectLst/>
          </p:spPr>
          <p:txBody>
            <a:bodyPr wrap="none">
              <a:prstTxWarp prst="textNoShape">
                <a:avLst/>
              </a:prstTxWarp>
              <a:spAutoFit/>
            </a:bodyPr>
            <a:lstStyle/>
            <a:p>
              <a:r>
                <a:rPr lang="de-DE" sz="2000">
                  <a:latin typeface="Lucida Console" charset="0"/>
                </a:rPr>
                <a:t>x  </a:t>
              </a:r>
              <a:r>
                <a:rPr lang="de-DE" sz="2000" u="sng">
                  <a:latin typeface="Lucida Console" charset="0"/>
                </a:rPr>
                <a:t>0.0f</a:t>
              </a:r>
            </a:p>
            <a:p>
              <a:r>
                <a:rPr lang="de-DE" sz="2000">
                  <a:latin typeface="Lucida Console" charset="0"/>
                </a:rPr>
                <a:t>y  </a:t>
              </a:r>
              <a:r>
                <a:rPr lang="de-DE" sz="2000" u="sng">
                  <a:latin typeface="Lucida Console" charset="0"/>
                </a:rPr>
                <a:t>0.0f</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de-DE" smtClean="0"/>
              <a:t>Zugriffe auf Objektvariable</a:t>
            </a:r>
            <a:endParaRPr lang="de-DE"/>
          </a:p>
        </p:txBody>
      </p:sp>
      <p:sp>
        <p:nvSpPr>
          <p:cNvPr id="721923" name="Rectangle 3"/>
          <p:cNvSpPr>
            <a:spLocks noGrp="1" noChangeArrowheads="1"/>
          </p:cNvSpPr>
          <p:nvPr>
            <p:ph idx="1"/>
          </p:nvPr>
        </p:nvSpPr>
        <p:spPr/>
        <p:txBody>
          <a:bodyPr/>
          <a:lstStyle/>
          <a:p>
            <a:r>
              <a:rPr lang="de-DE" dirty="0" smtClean="0"/>
              <a:t>Nachdem das Objekt erzeugt wurde, kann man auf die Objektvariablen mit Hilfe des Punktoperators "." zugreifen:</a:t>
            </a:r>
          </a:p>
          <a:p>
            <a:pPr lvl="1"/>
            <a:r>
              <a:rPr lang="de-DE" dirty="0" err="1" smtClean="0">
                <a:latin typeface="Courier"/>
                <a:cs typeface="Courier"/>
              </a:rPr>
              <a:t>a.x</a:t>
            </a:r>
            <a:r>
              <a:rPr lang="de-DE" dirty="0" smtClean="0">
                <a:latin typeface="Courier"/>
                <a:cs typeface="Courier"/>
              </a:rPr>
              <a:t> = 1.0f;</a:t>
            </a:r>
          </a:p>
          <a:p>
            <a:r>
              <a:rPr lang="de-DE" dirty="0" smtClean="0"/>
              <a:t>Genauso greift man auf die Methoden des Objekts zu</a:t>
            </a:r>
          </a:p>
          <a:p>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de-DE"/>
              <a:t>Code</a:t>
            </a:r>
          </a:p>
        </p:txBody>
      </p:sp>
      <p:sp>
        <p:nvSpPr>
          <p:cNvPr id="822275"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class Circle {</a:t>
            </a:r>
          </a:p>
          <a:p>
            <a:pPr marL="533400" indent="-533400">
              <a:lnSpc>
                <a:spcPct val="90000"/>
              </a:lnSpc>
              <a:buFont typeface="Times" charset="0"/>
              <a:buAutoNum type="arabicPeriod"/>
            </a:pPr>
            <a:r>
              <a:rPr lang="de-DE" sz="1400">
                <a:latin typeface="Courier New" charset="0"/>
              </a:rPr>
              <a:t>   Point a;</a:t>
            </a:r>
          </a:p>
          <a:p>
            <a:pPr marL="533400" indent="-533400">
              <a:lnSpc>
                <a:spcPct val="90000"/>
              </a:lnSpc>
              <a:buFont typeface="Times" charset="0"/>
              <a:buAutoNum type="arabicPeriod"/>
            </a:pPr>
            <a:r>
              <a:rPr lang="de-DE" sz="1400">
                <a:latin typeface="Courier New" charset="0"/>
              </a:rPr>
              <a:t>   Point b;</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void generateUnitXSegment() {</a:t>
            </a:r>
          </a:p>
          <a:p>
            <a:pPr marL="533400" indent="-533400">
              <a:lnSpc>
                <a:spcPct val="90000"/>
              </a:lnSpc>
              <a:buFont typeface="Times" charset="0"/>
              <a:buAutoNum type="arabicPeriod"/>
            </a:pPr>
            <a:r>
              <a:rPr lang="de-DE" sz="1400">
                <a:latin typeface="Courier New" charset="0"/>
              </a:rPr>
              <a:t>      a = new Point();</a:t>
            </a:r>
          </a:p>
          <a:p>
            <a:pPr marL="533400" indent="-533400">
              <a:lnSpc>
                <a:spcPct val="90000"/>
              </a:lnSpc>
              <a:buFont typeface="Times" charset="0"/>
              <a:buAutoNum type="arabicPeriod"/>
            </a:pPr>
            <a:r>
              <a:rPr lang="de-DE" sz="1400">
                <a:latin typeface="Courier New" charset="0"/>
              </a:rPr>
              <a:t>      b = new Point();</a:t>
            </a:r>
          </a:p>
          <a:p>
            <a:pPr marL="533400" indent="-533400">
              <a:lnSpc>
                <a:spcPct val="90000"/>
              </a:lnSpc>
              <a:buFont typeface="Times" charset="0"/>
              <a:buAutoNum type="arabicPeriod"/>
            </a:pPr>
            <a:r>
              <a:rPr lang="de-DE" sz="1400">
                <a:latin typeface="Courier New" charset="0"/>
              </a:rPr>
              <a:t>      a.x = 0.0f;</a:t>
            </a:r>
          </a:p>
          <a:p>
            <a:pPr marL="533400" indent="-533400">
              <a:lnSpc>
                <a:spcPct val="90000"/>
              </a:lnSpc>
              <a:buFont typeface="Times" charset="0"/>
              <a:buAutoNum type="arabicPeriod"/>
            </a:pPr>
            <a:r>
              <a:rPr lang="de-DE" sz="1400">
                <a:latin typeface="Courier New" charset="0"/>
              </a:rPr>
              <a:t>      a.y = 0.0f;</a:t>
            </a:r>
          </a:p>
          <a:p>
            <a:pPr marL="533400" indent="-533400">
              <a:lnSpc>
                <a:spcPct val="90000"/>
              </a:lnSpc>
              <a:buFont typeface="Times" charset="0"/>
              <a:buAutoNum type="arabicPeriod"/>
            </a:pPr>
            <a:r>
              <a:rPr lang="de-DE" sz="1400">
                <a:latin typeface="Courier New" charset="0"/>
              </a:rPr>
              <a:t>      b.x = 1.0f;</a:t>
            </a:r>
          </a:p>
          <a:p>
            <a:pPr marL="533400" indent="-533400">
              <a:lnSpc>
                <a:spcPct val="90000"/>
              </a:lnSpc>
              <a:buFont typeface="Times" charset="0"/>
              <a:buAutoNum type="arabicPeriod"/>
            </a:pPr>
            <a:r>
              <a:rPr lang="de-DE" sz="1400">
                <a:latin typeface="Courier New" charset="0"/>
              </a:rPr>
              <a:t>      b.y = 0.0f;</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95" name="Rectangle 51"/>
          <p:cNvSpPr>
            <a:spLocks noGrp="1" noChangeArrowheads="1"/>
          </p:cNvSpPr>
          <p:nvPr>
            <p:ph type="title"/>
          </p:nvPr>
        </p:nvSpPr>
        <p:spPr/>
        <p:txBody>
          <a:bodyPr/>
          <a:lstStyle/>
          <a:p>
            <a:r>
              <a:rPr lang="de-DE" smtClean="0"/>
              <a:t>Zuweisung von Referenzen</a:t>
            </a:r>
            <a:endParaRPr lang="de-DE"/>
          </a:p>
        </p:txBody>
      </p:sp>
      <p:sp>
        <p:nvSpPr>
          <p:cNvPr id="722996" name="Rectangle 52"/>
          <p:cNvSpPr>
            <a:spLocks noGrp="1" noChangeArrowheads="1"/>
          </p:cNvSpPr>
          <p:nvPr>
            <p:ph idx="1"/>
          </p:nvPr>
        </p:nvSpPr>
        <p:spPr/>
        <p:txBody>
          <a:bodyPr/>
          <a:lstStyle/>
          <a:p>
            <a:r>
              <a:rPr lang="de-DE" dirty="0" smtClean="0"/>
              <a:t>Wir nehmen an, wir haben zwei Objekte</a:t>
            </a:r>
          </a:p>
          <a:p>
            <a:endParaRPr lang="en-US" dirty="0" smtClean="0"/>
          </a:p>
          <a:p>
            <a:endParaRPr lang="en-US" dirty="0"/>
          </a:p>
          <a:p>
            <a:endParaRPr lang="en-US" dirty="0" smtClean="0"/>
          </a:p>
          <a:p>
            <a:endParaRPr lang="de-DE" dirty="0" smtClean="0"/>
          </a:p>
          <a:p>
            <a:r>
              <a:rPr lang="de-DE" dirty="0" smtClean="0"/>
              <a:t>Dann führen wir eine Zuweisung durch</a:t>
            </a:r>
            <a:br>
              <a:rPr lang="de-DE" dirty="0" smtClean="0"/>
            </a:br>
            <a:r>
              <a:rPr lang="de-DE" sz="2400" dirty="0" smtClean="0">
                <a:latin typeface="Courier"/>
                <a:cs typeface="Courier"/>
              </a:rPr>
              <a:t>a = b;</a:t>
            </a:r>
          </a:p>
          <a:p>
            <a:r>
              <a:rPr lang="de-DE" dirty="0" smtClean="0"/>
              <a:t>Dadurch wird nicht das Objekt kopiert,</a:t>
            </a:r>
            <a:br>
              <a:rPr lang="de-DE" dirty="0" smtClean="0"/>
            </a:br>
            <a:r>
              <a:rPr lang="de-DE" dirty="0" smtClean="0"/>
              <a:t>sondern die Referenz.</a:t>
            </a:r>
          </a:p>
          <a:p>
            <a:endParaRPr lang="de-DE" dirty="0"/>
          </a:p>
        </p:txBody>
      </p:sp>
      <p:sp>
        <p:nvSpPr>
          <p:cNvPr id="722948" name="Rectangle 4"/>
          <p:cNvSpPr>
            <a:spLocks noChangeArrowheads="1"/>
          </p:cNvSpPr>
          <p:nvPr/>
        </p:nvSpPr>
        <p:spPr bwMode="auto">
          <a:xfrm>
            <a:off x="1600200" y="1796122"/>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2949" name="Text Box 5"/>
          <p:cNvSpPr txBox="1">
            <a:spLocks noChangeArrowheads="1"/>
          </p:cNvSpPr>
          <p:nvPr/>
        </p:nvSpPr>
        <p:spPr bwMode="auto">
          <a:xfrm>
            <a:off x="2209801" y="1796122"/>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2950" name="Text Box 6"/>
          <p:cNvSpPr txBox="1">
            <a:spLocks noChangeArrowheads="1"/>
          </p:cNvSpPr>
          <p:nvPr/>
        </p:nvSpPr>
        <p:spPr bwMode="auto">
          <a:xfrm>
            <a:off x="1295400" y="2590800"/>
            <a:ext cx="30649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a</a:t>
            </a:r>
          </a:p>
        </p:txBody>
      </p:sp>
      <p:sp>
        <p:nvSpPr>
          <p:cNvPr id="722951" name="Rectangle 7"/>
          <p:cNvSpPr>
            <a:spLocks noChangeArrowheads="1"/>
          </p:cNvSpPr>
          <p:nvPr/>
        </p:nvSpPr>
        <p:spPr bwMode="auto">
          <a:xfrm>
            <a:off x="1600200" y="2215222"/>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2952" name="Text Box 8"/>
          <p:cNvSpPr txBox="1">
            <a:spLocks noChangeArrowheads="1"/>
          </p:cNvSpPr>
          <p:nvPr/>
        </p:nvSpPr>
        <p:spPr bwMode="auto">
          <a:xfrm>
            <a:off x="2209801" y="2215222"/>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2953" name="Text Box 9"/>
          <p:cNvSpPr txBox="1">
            <a:spLocks noChangeArrowheads="1"/>
          </p:cNvSpPr>
          <p:nvPr/>
        </p:nvSpPr>
        <p:spPr bwMode="auto">
          <a:xfrm>
            <a:off x="1295400" y="3009900"/>
            <a:ext cx="312906"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b</a:t>
            </a:r>
          </a:p>
        </p:txBody>
      </p:sp>
      <p:sp>
        <p:nvSpPr>
          <p:cNvPr id="722957" name="Oval 13"/>
          <p:cNvSpPr>
            <a:spLocks noChangeArrowheads="1"/>
          </p:cNvSpPr>
          <p:nvPr/>
        </p:nvSpPr>
        <p:spPr bwMode="auto">
          <a:xfrm>
            <a:off x="1828800" y="1872322"/>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2958" name="AutoShape 14"/>
          <p:cNvCxnSpPr>
            <a:cxnSpLocks noChangeShapeType="1"/>
            <a:stCxn id="722957" idx="6"/>
            <a:endCxn id="722982" idx="2"/>
          </p:cNvCxnSpPr>
          <p:nvPr/>
        </p:nvCxnSpPr>
        <p:spPr bwMode="auto">
          <a:xfrm flipV="1">
            <a:off x="1981200" y="1650072"/>
            <a:ext cx="4656669" cy="298450"/>
          </a:xfrm>
          <a:prstGeom prst="curvedConnector3">
            <a:avLst>
              <a:gd name="adj1" fmla="val 50000"/>
            </a:avLst>
          </a:prstGeom>
          <a:noFill/>
          <a:ln w="9525">
            <a:solidFill>
              <a:schemeClr val="tx1"/>
            </a:solidFill>
            <a:round/>
            <a:headEnd/>
            <a:tailEnd type="triangle" w="med" len="med"/>
          </a:ln>
          <a:effectLst/>
        </p:spPr>
      </p:cxnSp>
      <p:sp>
        <p:nvSpPr>
          <p:cNvPr id="722962" name="Oval 18"/>
          <p:cNvSpPr>
            <a:spLocks noChangeArrowheads="1"/>
          </p:cNvSpPr>
          <p:nvPr/>
        </p:nvSpPr>
        <p:spPr bwMode="auto">
          <a:xfrm>
            <a:off x="1828800" y="2291422"/>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2963" name="AutoShape 19"/>
          <p:cNvCxnSpPr>
            <a:cxnSpLocks noChangeShapeType="1"/>
            <a:stCxn id="722962" idx="6"/>
            <a:endCxn id="722985" idx="2"/>
          </p:cNvCxnSpPr>
          <p:nvPr/>
        </p:nvCxnSpPr>
        <p:spPr bwMode="auto">
          <a:xfrm>
            <a:off x="1981200" y="2367622"/>
            <a:ext cx="4927601" cy="234950"/>
          </a:xfrm>
          <a:prstGeom prst="curvedConnector3">
            <a:avLst>
              <a:gd name="adj1" fmla="val 50000"/>
            </a:avLst>
          </a:prstGeom>
          <a:noFill/>
          <a:ln w="9525">
            <a:solidFill>
              <a:schemeClr val="tx1"/>
            </a:solidFill>
            <a:round/>
            <a:headEnd/>
            <a:tailEnd type="triangle" w="med" len="med"/>
          </a:ln>
          <a:effectLst/>
        </p:spPr>
      </p:cxnSp>
      <p:sp>
        <p:nvSpPr>
          <p:cNvPr id="722965" name="Rectangle 21"/>
          <p:cNvSpPr>
            <a:spLocks noChangeArrowheads="1"/>
          </p:cNvSpPr>
          <p:nvPr/>
        </p:nvSpPr>
        <p:spPr bwMode="auto">
          <a:xfrm>
            <a:off x="1653971" y="490855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2966" name="Text Box 22"/>
          <p:cNvSpPr txBox="1">
            <a:spLocks noChangeArrowheads="1"/>
          </p:cNvSpPr>
          <p:nvPr/>
        </p:nvSpPr>
        <p:spPr bwMode="auto">
          <a:xfrm>
            <a:off x="2263572" y="490855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2967" name="Text Box 23"/>
          <p:cNvSpPr txBox="1">
            <a:spLocks noChangeArrowheads="1"/>
          </p:cNvSpPr>
          <p:nvPr/>
        </p:nvSpPr>
        <p:spPr bwMode="auto">
          <a:xfrm>
            <a:off x="1349171" y="4908550"/>
            <a:ext cx="30649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a</a:t>
            </a:r>
          </a:p>
        </p:txBody>
      </p:sp>
      <p:sp>
        <p:nvSpPr>
          <p:cNvPr id="722968" name="Rectangle 24"/>
          <p:cNvSpPr>
            <a:spLocks noChangeArrowheads="1"/>
          </p:cNvSpPr>
          <p:nvPr/>
        </p:nvSpPr>
        <p:spPr bwMode="auto">
          <a:xfrm>
            <a:off x="1653971" y="551815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2969" name="Text Box 25"/>
          <p:cNvSpPr txBox="1">
            <a:spLocks noChangeArrowheads="1"/>
          </p:cNvSpPr>
          <p:nvPr/>
        </p:nvSpPr>
        <p:spPr bwMode="auto">
          <a:xfrm>
            <a:off x="2263572" y="551815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2970" name="Text Box 26"/>
          <p:cNvSpPr txBox="1">
            <a:spLocks noChangeArrowheads="1"/>
          </p:cNvSpPr>
          <p:nvPr/>
        </p:nvSpPr>
        <p:spPr bwMode="auto">
          <a:xfrm>
            <a:off x="1349171" y="5518150"/>
            <a:ext cx="312906"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b</a:t>
            </a:r>
          </a:p>
        </p:txBody>
      </p:sp>
      <p:sp>
        <p:nvSpPr>
          <p:cNvPr id="722974" name="Oval 30"/>
          <p:cNvSpPr>
            <a:spLocks noChangeArrowheads="1"/>
          </p:cNvSpPr>
          <p:nvPr/>
        </p:nvSpPr>
        <p:spPr bwMode="auto">
          <a:xfrm>
            <a:off x="1882571" y="4984750"/>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2975" name="AutoShape 31"/>
          <p:cNvCxnSpPr>
            <a:cxnSpLocks noChangeShapeType="1"/>
            <a:stCxn id="722974" idx="6"/>
            <a:endCxn id="722991" idx="2"/>
          </p:cNvCxnSpPr>
          <p:nvPr/>
        </p:nvCxnSpPr>
        <p:spPr bwMode="auto">
          <a:xfrm>
            <a:off x="2034971" y="5060950"/>
            <a:ext cx="5048956" cy="704850"/>
          </a:xfrm>
          <a:prstGeom prst="curvedConnector3">
            <a:avLst>
              <a:gd name="adj1" fmla="val 50000"/>
            </a:avLst>
          </a:prstGeom>
          <a:noFill/>
          <a:ln w="9525">
            <a:solidFill>
              <a:schemeClr val="tx1"/>
            </a:solidFill>
            <a:round/>
            <a:headEnd/>
            <a:tailEnd type="triangle" w="med" len="med"/>
          </a:ln>
          <a:effectLst/>
        </p:spPr>
      </p:cxnSp>
      <p:sp>
        <p:nvSpPr>
          <p:cNvPr id="722979" name="Oval 35"/>
          <p:cNvSpPr>
            <a:spLocks noChangeArrowheads="1"/>
          </p:cNvSpPr>
          <p:nvPr/>
        </p:nvSpPr>
        <p:spPr bwMode="auto">
          <a:xfrm>
            <a:off x="1882571" y="5594350"/>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2980" name="AutoShape 36"/>
          <p:cNvCxnSpPr>
            <a:cxnSpLocks noChangeShapeType="1"/>
            <a:stCxn id="722979" idx="6"/>
            <a:endCxn id="722991" idx="2"/>
          </p:cNvCxnSpPr>
          <p:nvPr/>
        </p:nvCxnSpPr>
        <p:spPr bwMode="auto">
          <a:xfrm>
            <a:off x="2034971" y="5670550"/>
            <a:ext cx="5048956" cy="95250"/>
          </a:xfrm>
          <a:prstGeom prst="curvedConnector3">
            <a:avLst>
              <a:gd name="adj1" fmla="val 50000"/>
            </a:avLst>
          </a:prstGeom>
          <a:noFill/>
          <a:ln w="9525">
            <a:solidFill>
              <a:schemeClr val="tx1"/>
            </a:solidFill>
            <a:round/>
            <a:headEnd/>
            <a:tailEnd type="triangle" w="med" len="med"/>
          </a:ln>
          <a:effectLst/>
        </p:spPr>
      </p:cxnSp>
      <p:grpSp>
        <p:nvGrpSpPr>
          <p:cNvPr id="722981" name="Group 37"/>
          <p:cNvGrpSpPr>
            <a:grpSpLocks/>
          </p:cNvGrpSpPr>
          <p:nvPr/>
        </p:nvGrpSpPr>
        <p:grpSpPr bwMode="auto">
          <a:xfrm>
            <a:off x="6637869" y="983322"/>
            <a:ext cx="1501420" cy="1333500"/>
            <a:chOff x="4200" y="1712"/>
            <a:chExt cx="962" cy="840"/>
          </a:xfrm>
        </p:grpSpPr>
        <p:sp>
          <p:nvSpPr>
            <p:cNvPr id="722982" name="Oval 38"/>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2983" name="Text Box 39"/>
            <p:cNvSpPr txBox="1">
              <a:spLocks noChangeArrowheads="1"/>
            </p:cNvSpPr>
            <p:nvPr/>
          </p:nvSpPr>
          <p:spPr bwMode="auto">
            <a:xfrm>
              <a:off x="4268" y="1898"/>
              <a:ext cx="894" cy="446"/>
            </a:xfrm>
            <a:prstGeom prst="rect">
              <a:avLst/>
            </a:prstGeom>
            <a:noFill/>
            <a:ln w="9525">
              <a:noFill/>
              <a:miter lim="800000"/>
              <a:headEnd/>
              <a:tailEnd/>
            </a:ln>
            <a:effectLst/>
          </p:spPr>
          <p:txBody>
            <a:bodyPr wrap="none">
              <a:prstTxWarp prst="textNoShape">
                <a:avLst/>
              </a:prstTxWarp>
              <a:spAutoFit/>
            </a:bodyPr>
            <a:lstStyle/>
            <a:p>
              <a:r>
                <a:rPr lang="de-DE" sz="2000" dirty="0">
                  <a:latin typeface="Lucida Console" charset="0"/>
                </a:rPr>
                <a:t>x  </a:t>
              </a:r>
              <a:r>
                <a:rPr lang="de-DE" sz="2000" u="sng" dirty="0">
                  <a:latin typeface="Lucida Console" charset="0"/>
                </a:rPr>
                <a:t>0.0f</a:t>
              </a:r>
            </a:p>
            <a:p>
              <a:r>
                <a:rPr lang="de-DE" sz="2000" dirty="0">
                  <a:latin typeface="Lucida Console" charset="0"/>
                </a:rPr>
                <a:t>y  </a:t>
              </a:r>
              <a:r>
                <a:rPr lang="de-DE" sz="2000" u="sng" dirty="0">
                  <a:latin typeface="Lucida Console" charset="0"/>
                </a:rPr>
                <a:t>0.0f</a:t>
              </a:r>
            </a:p>
          </p:txBody>
        </p:sp>
      </p:grpSp>
      <p:grpSp>
        <p:nvGrpSpPr>
          <p:cNvPr id="722984" name="Group 40"/>
          <p:cNvGrpSpPr>
            <a:grpSpLocks/>
          </p:cNvGrpSpPr>
          <p:nvPr/>
        </p:nvGrpSpPr>
        <p:grpSpPr bwMode="auto">
          <a:xfrm>
            <a:off x="6908801" y="1935822"/>
            <a:ext cx="1516741" cy="1333500"/>
            <a:chOff x="4200" y="1712"/>
            <a:chExt cx="954" cy="840"/>
          </a:xfrm>
        </p:grpSpPr>
        <p:sp>
          <p:nvSpPr>
            <p:cNvPr id="722985" name="Oval 41"/>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2986" name="Text Box 42"/>
            <p:cNvSpPr txBox="1">
              <a:spLocks noChangeArrowheads="1"/>
            </p:cNvSpPr>
            <p:nvPr/>
          </p:nvSpPr>
          <p:spPr bwMode="auto">
            <a:xfrm>
              <a:off x="4260" y="1890"/>
              <a:ext cx="894" cy="446"/>
            </a:xfrm>
            <a:prstGeom prst="rect">
              <a:avLst/>
            </a:prstGeom>
            <a:noFill/>
            <a:ln w="9525">
              <a:noFill/>
              <a:miter lim="800000"/>
              <a:headEnd/>
              <a:tailEnd/>
            </a:ln>
            <a:effectLst/>
          </p:spPr>
          <p:txBody>
            <a:bodyPr wrap="none">
              <a:prstTxWarp prst="textNoShape">
                <a:avLst/>
              </a:prstTxWarp>
              <a:spAutoFit/>
            </a:bodyPr>
            <a:lstStyle/>
            <a:p>
              <a:r>
                <a:rPr lang="de-DE" sz="2000" dirty="0">
                  <a:latin typeface="Lucida Console" charset="0"/>
                </a:rPr>
                <a:t>x  </a:t>
              </a:r>
              <a:r>
                <a:rPr lang="de-DE" sz="2000" u="sng" dirty="0">
                  <a:latin typeface="Lucida Console" charset="0"/>
                </a:rPr>
                <a:t>0.0f</a:t>
              </a:r>
            </a:p>
            <a:p>
              <a:r>
                <a:rPr lang="de-DE" sz="2000" dirty="0">
                  <a:latin typeface="Lucida Console" charset="0"/>
                </a:rPr>
                <a:t>y  </a:t>
              </a:r>
              <a:r>
                <a:rPr lang="de-DE" sz="2000" u="sng" dirty="0">
                  <a:latin typeface="Lucida Console" charset="0"/>
                </a:rPr>
                <a:t>1.0f</a:t>
              </a:r>
            </a:p>
          </p:txBody>
        </p:sp>
      </p:grpSp>
      <p:grpSp>
        <p:nvGrpSpPr>
          <p:cNvPr id="722987" name="Group 43"/>
          <p:cNvGrpSpPr>
            <a:grpSpLocks/>
          </p:cNvGrpSpPr>
          <p:nvPr/>
        </p:nvGrpSpPr>
        <p:grpSpPr bwMode="auto">
          <a:xfrm>
            <a:off x="6846861" y="4006850"/>
            <a:ext cx="1527405" cy="1333500"/>
            <a:chOff x="4200" y="1712"/>
            <a:chExt cx="954" cy="840"/>
          </a:xfrm>
        </p:grpSpPr>
        <p:sp>
          <p:nvSpPr>
            <p:cNvPr id="722988" name="Oval 44"/>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2989" name="Text Box 45"/>
            <p:cNvSpPr txBox="1">
              <a:spLocks noChangeArrowheads="1"/>
            </p:cNvSpPr>
            <p:nvPr/>
          </p:nvSpPr>
          <p:spPr bwMode="auto">
            <a:xfrm>
              <a:off x="4260" y="1898"/>
              <a:ext cx="894" cy="446"/>
            </a:xfrm>
            <a:prstGeom prst="rect">
              <a:avLst/>
            </a:prstGeom>
            <a:noFill/>
            <a:ln w="9525">
              <a:noFill/>
              <a:miter lim="800000"/>
              <a:headEnd/>
              <a:tailEnd/>
            </a:ln>
            <a:effectLst/>
          </p:spPr>
          <p:txBody>
            <a:bodyPr wrap="none">
              <a:prstTxWarp prst="textNoShape">
                <a:avLst/>
              </a:prstTxWarp>
              <a:spAutoFit/>
            </a:bodyPr>
            <a:lstStyle/>
            <a:p>
              <a:r>
                <a:rPr lang="de-DE" sz="2000" dirty="0">
                  <a:latin typeface="Lucida Console" charset="0"/>
                </a:rPr>
                <a:t>x  </a:t>
              </a:r>
              <a:r>
                <a:rPr lang="de-DE" sz="2000" u="sng" dirty="0">
                  <a:latin typeface="Lucida Console" charset="0"/>
                </a:rPr>
                <a:t>0.0f</a:t>
              </a:r>
            </a:p>
            <a:p>
              <a:r>
                <a:rPr lang="de-DE" sz="2000" dirty="0">
                  <a:latin typeface="Lucida Console" charset="0"/>
                </a:rPr>
                <a:t>y  </a:t>
              </a:r>
              <a:r>
                <a:rPr lang="de-DE" sz="2000" u="sng" dirty="0">
                  <a:latin typeface="Lucida Console" charset="0"/>
                </a:rPr>
                <a:t>0.0f</a:t>
              </a:r>
            </a:p>
          </p:txBody>
        </p:sp>
      </p:grpSp>
      <p:grpSp>
        <p:nvGrpSpPr>
          <p:cNvPr id="722990" name="Group 46"/>
          <p:cNvGrpSpPr>
            <a:grpSpLocks/>
          </p:cNvGrpSpPr>
          <p:nvPr/>
        </p:nvGrpSpPr>
        <p:grpSpPr bwMode="auto">
          <a:xfrm>
            <a:off x="7083927" y="5099050"/>
            <a:ext cx="1471586" cy="1333500"/>
            <a:chOff x="4200" y="1712"/>
            <a:chExt cx="930" cy="840"/>
          </a:xfrm>
        </p:grpSpPr>
        <p:sp>
          <p:nvSpPr>
            <p:cNvPr id="722991" name="Oval 47"/>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2992" name="Text Box 48"/>
            <p:cNvSpPr txBox="1">
              <a:spLocks noChangeArrowheads="1"/>
            </p:cNvSpPr>
            <p:nvPr/>
          </p:nvSpPr>
          <p:spPr bwMode="auto">
            <a:xfrm>
              <a:off x="4236" y="1890"/>
              <a:ext cx="894" cy="446"/>
            </a:xfrm>
            <a:prstGeom prst="rect">
              <a:avLst/>
            </a:prstGeom>
            <a:noFill/>
            <a:ln w="9525">
              <a:noFill/>
              <a:miter lim="800000"/>
              <a:headEnd/>
              <a:tailEnd/>
            </a:ln>
            <a:effectLst/>
          </p:spPr>
          <p:txBody>
            <a:bodyPr wrap="none">
              <a:prstTxWarp prst="textNoShape">
                <a:avLst/>
              </a:prstTxWarp>
              <a:spAutoFit/>
            </a:bodyPr>
            <a:lstStyle/>
            <a:p>
              <a:r>
                <a:rPr lang="de-DE" sz="2000" dirty="0">
                  <a:latin typeface="Lucida Console" charset="0"/>
                </a:rPr>
                <a:t>x  </a:t>
              </a:r>
              <a:r>
                <a:rPr lang="de-DE" sz="2000" u="sng" dirty="0">
                  <a:latin typeface="Lucida Console" charset="0"/>
                </a:rPr>
                <a:t>0.0f</a:t>
              </a:r>
            </a:p>
            <a:p>
              <a:r>
                <a:rPr lang="de-DE" sz="2000" dirty="0">
                  <a:latin typeface="Lucida Console" charset="0"/>
                </a:rPr>
                <a:t>y  </a:t>
              </a:r>
              <a:r>
                <a:rPr lang="de-DE" sz="2000" u="sng" dirty="0">
                  <a:latin typeface="Lucida Console" charset="0"/>
                </a:rPr>
                <a:t>1.0f</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88" name="Rectangle 20"/>
          <p:cNvSpPr>
            <a:spLocks noGrp="1" noChangeArrowheads="1"/>
          </p:cNvSpPr>
          <p:nvPr>
            <p:ph type="title"/>
          </p:nvPr>
        </p:nvSpPr>
        <p:spPr/>
        <p:txBody>
          <a:bodyPr/>
          <a:lstStyle/>
          <a:p>
            <a:r>
              <a:rPr lang="de-DE" smtClean="0"/>
              <a:t>Zuweisung von Referenzen 2</a:t>
            </a:r>
            <a:endParaRPr lang="de-DE"/>
          </a:p>
        </p:txBody>
      </p:sp>
      <p:sp>
        <p:nvSpPr>
          <p:cNvPr id="723989" name="Rectangle 21"/>
          <p:cNvSpPr>
            <a:spLocks noGrp="1" noChangeArrowheads="1"/>
          </p:cNvSpPr>
          <p:nvPr>
            <p:ph idx="1"/>
          </p:nvPr>
        </p:nvSpPr>
        <p:spPr/>
        <p:txBody>
          <a:bodyPr/>
          <a:lstStyle/>
          <a:p>
            <a:r>
              <a:rPr lang="de-DE" dirty="0" smtClean="0"/>
              <a:t>Wenn wir die Werte von b ändern, wirkt die Änderung auch auf die Werte von a, da beide auf dasselbe Objekt zeigen. </a:t>
            </a:r>
          </a:p>
          <a:p>
            <a:pPr lvl="1"/>
            <a:r>
              <a:rPr lang="de-DE" dirty="0" smtClean="0">
                <a:latin typeface="Courier"/>
                <a:cs typeface="Courier"/>
              </a:rPr>
              <a:t>a = b;</a:t>
            </a:r>
          </a:p>
          <a:p>
            <a:pPr lvl="1"/>
            <a:r>
              <a:rPr lang="de-DE" dirty="0" err="1" smtClean="0">
                <a:latin typeface="Courier"/>
                <a:cs typeface="Courier"/>
              </a:rPr>
              <a:t>b.x</a:t>
            </a:r>
            <a:r>
              <a:rPr lang="de-DE" dirty="0" smtClean="0">
                <a:latin typeface="Courier"/>
                <a:cs typeface="Courier"/>
              </a:rPr>
              <a:t> = 3.0f;</a:t>
            </a:r>
          </a:p>
          <a:p>
            <a:r>
              <a:rPr lang="de-DE" dirty="0" err="1" smtClean="0"/>
              <a:t>a.x</a:t>
            </a:r>
            <a:r>
              <a:rPr lang="de-DE" dirty="0" smtClean="0"/>
              <a:t> hat jetzt den Wert 3.0f</a:t>
            </a:r>
            <a:br>
              <a:rPr lang="de-DE" dirty="0" smtClean="0"/>
            </a:br>
            <a:r>
              <a:rPr lang="de-DE" dirty="0" smtClean="0"/>
              <a:t>      (weil a = b)</a:t>
            </a:r>
            <a:endParaRPr lang="de-DE" dirty="0"/>
          </a:p>
        </p:txBody>
      </p:sp>
      <p:sp>
        <p:nvSpPr>
          <p:cNvPr id="723990" name="Rectangle 22"/>
          <p:cNvSpPr>
            <a:spLocks noChangeArrowheads="1"/>
          </p:cNvSpPr>
          <p:nvPr/>
        </p:nvSpPr>
        <p:spPr bwMode="auto">
          <a:xfrm>
            <a:off x="1524000" y="411480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3991" name="Text Box 23"/>
          <p:cNvSpPr txBox="1">
            <a:spLocks noChangeArrowheads="1"/>
          </p:cNvSpPr>
          <p:nvPr/>
        </p:nvSpPr>
        <p:spPr bwMode="auto">
          <a:xfrm>
            <a:off x="2133601" y="411480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3992" name="Text Box 24"/>
          <p:cNvSpPr txBox="1">
            <a:spLocks noChangeArrowheads="1"/>
          </p:cNvSpPr>
          <p:nvPr/>
        </p:nvSpPr>
        <p:spPr bwMode="auto">
          <a:xfrm>
            <a:off x="1219200" y="4114800"/>
            <a:ext cx="30649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a</a:t>
            </a:r>
          </a:p>
        </p:txBody>
      </p:sp>
      <p:sp>
        <p:nvSpPr>
          <p:cNvPr id="723993" name="Rectangle 25"/>
          <p:cNvSpPr>
            <a:spLocks noChangeArrowheads="1"/>
          </p:cNvSpPr>
          <p:nvPr/>
        </p:nvSpPr>
        <p:spPr bwMode="auto">
          <a:xfrm>
            <a:off x="1524000" y="4724400"/>
            <a:ext cx="609600" cy="304800"/>
          </a:xfrm>
          <a:prstGeom prst="rect">
            <a:avLst/>
          </a:prstGeom>
          <a:solidFill>
            <a:srgbClr val="E4EBFE"/>
          </a:solidFill>
          <a:ln w="9525">
            <a:solidFill>
              <a:schemeClr val="tx1"/>
            </a:solidFill>
            <a:miter lim="800000"/>
            <a:headEnd/>
            <a:tailEnd/>
          </a:ln>
          <a:effectLst/>
        </p:spPr>
        <p:txBody>
          <a:bodyPr wrap="none" anchor="ctr">
            <a:prstTxWarp prst="textNoShape">
              <a:avLst/>
            </a:prstTxWarp>
          </a:bodyPr>
          <a:lstStyle/>
          <a:p>
            <a:pPr algn="ctr"/>
            <a:endParaRPr lang="en-US" sz="1800">
              <a:latin typeface="Tahoma" charset="0"/>
            </a:endParaRPr>
          </a:p>
        </p:txBody>
      </p:sp>
      <p:sp>
        <p:nvSpPr>
          <p:cNvPr id="723994" name="Text Box 26"/>
          <p:cNvSpPr txBox="1">
            <a:spLocks noChangeArrowheads="1"/>
          </p:cNvSpPr>
          <p:nvPr/>
        </p:nvSpPr>
        <p:spPr bwMode="auto">
          <a:xfrm>
            <a:off x="2133601" y="4724400"/>
            <a:ext cx="689099"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Point</a:t>
            </a:r>
          </a:p>
        </p:txBody>
      </p:sp>
      <p:sp>
        <p:nvSpPr>
          <p:cNvPr id="723995" name="Text Box 27"/>
          <p:cNvSpPr txBox="1">
            <a:spLocks noChangeArrowheads="1"/>
          </p:cNvSpPr>
          <p:nvPr/>
        </p:nvSpPr>
        <p:spPr bwMode="auto">
          <a:xfrm>
            <a:off x="1219200" y="4724400"/>
            <a:ext cx="312906"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b</a:t>
            </a:r>
          </a:p>
        </p:txBody>
      </p:sp>
      <p:sp>
        <p:nvSpPr>
          <p:cNvPr id="723996" name="Oval 28"/>
          <p:cNvSpPr>
            <a:spLocks noChangeArrowheads="1"/>
          </p:cNvSpPr>
          <p:nvPr/>
        </p:nvSpPr>
        <p:spPr bwMode="auto">
          <a:xfrm>
            <a:off x="1752600" y="4191000"/>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3997" name="AutoShape 29"/>
          <p:cNvCxnSpPr>
            <a:cxnSpLocks noChangeShapeType="1"/>
            <a:stCxn id="723996" idx="6"/>
            <a:endCxn id="724004" idx="2"/>
          </p:cNvCxnSpPr>
          <p:nvPr/>
        </p:nvCxnSpPr>
        <p:spPr bwMode="auto">
          <a:xfrm>
            <a:off x="1905000" y="4267200"/>
            <a:ext cx="5048958" cy="704850"/>
          </a:xfrm>
          <a:prstGeom prst="curvedConnector3">
            <a:avLst>
              <a:gd name="adj1" fmla="val 50000"/>
            </a:avLst>
          </a:prstGeom>
          <a:noFill/>
          <a:ln w="9525">
            <a:solidFill>
              <a:schemeClr val="tx1"/>
            </a:solidFill>
            <a:round/>
            <a:headEnd/>
            <a:tailEnd type="triangle" w="med" len="med"/>
          </a:ln>
          <a:effectLst/>
        </p:spPr>
      </p:cxnSp>
      <p:sp>
        <p:nvSpPr>
          <p:cNvPr id="723998" name="Oval 30"/>
          <p:cNvSpPr>
            <a:spLocks noChangeArrowheads="1"/>
          </p:cNvSpPr>
          <p:nvPr/>
        </p:nvSpPr>
        <p:spPr bwMode="auto">
          <a:xfrm>
            <a:off x="1752600" y="4800600"/>
            <a:ext cx="152400" cy="1524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cxnSp>
        <p:nvCxnSpPr>
          <p:cNvPr id="723999" name="AutoShape 31"/>
          <p:cNvCxnSpPr>
            <a:cxnSpLocks noChangeShapeType="1"/>
            <a:stCxn id="723998" idx="6"/>
            <a:endCxn id="724004" idx="2"/>
          </p:cNvCxnSpPr>
          <p:nvPr/>
        </p:nvCxnSpPr>
        <p:spPr bwMode="auto">
          <a:xfrm>
            <a:off x="1905000" y="4876800"/>
            <a:ext cx="5048958" cy="95250"/>
          </a:xfrm>
          <a:prstGeom prst="curvedConnector3">
            <a:avLst>
              <a:gd name="adj1" fmla="val 50000"/>
            </a:avLst>
          </a:prstGeom>
          <a:noFill/>
          <a:ln w="9525">
            <a:solidFill>
              <a:schemeClr val="tx1"/>
            </a:solidFill>
            <a:round/>
            <a:headEnd/>
            <a:tailEnd type="triangle" w="med" len="med"/>
          </a:ln>
          <a:effectLst/>
        </p:spPr>
      </p:cxnSp>
      <p:grpSp>
        <p:nvGrpSpPr>
          <p:cNvPr id="724000" name="Group 32"/>
          <p:cNvGrpSpPr>
            <a:grpSpLocks/>
          </p:cNvGrpSpPr>
          <p:nvPr/>
        </p:nvGrpSpPr>
        <p:grpSpPr bwMode="auto">
          <a:xfrm>
            <a:off x="6716890" y="3213100"/>
            <a:ext cx="1583267" cy="1333500"/>
            <a:chOff x="4200" y="1712"/>
            <a:chExt cx="954" cy="840"/>
          </a:xfrm>
        </p:grpSpPr>
        <p:sp>
          <p:nvSpPr>
            <p:cNvPr id="724001" name="Oval 33"/>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4002" name="Text Box 34"/>
            <p:cNvSpPr txBox="1">
              <a:spLocks noChangeArrowheads="1"/>
            </p:cNvSpPr>
            <p:nvPr/>
          </p:nvSpPr>
          <p:spPr bwMode="auto">
            <a:xfrm>
              <a:off x="4260" y="1898"/>
              <a:ext cx="894" cy="446"/>
            </a:xfrm>
            <a:prstGeom prst="rect">
              <a:avLst/>
            </a:prstGeom>
            <a:noFill/>
            <a:ln w="9525">
              <a:noFill/>
              <a:miter lim="800000"/>
              <a:headEnd/>
              <a:tailEnd/>
            </a:ln>
            <a:effectLst/>
          </p:spPr>
          <p:txBody>
            <a:bodyPr wrap="none">
              <a:prstTxWarp prst="textNoShape">
                <a:avLst/>
              </a:prstTxWarp>
              <a:spAutoFit/>
            </a:bodyPr>
            <a:lstStyle/>
            <a:p>
              <a:r>
                <a:rPr lang="de-DE" sz="2000" dirty="0">
                  <a:latin typeface="Lucida Console" charset="0"/>
                </a:rPr>
                <a:t>x  </a:t>
              </a:r>
              <a:r>
                <a:rPr lang="de-DE" sz="2000" u="sng" dirty="0">
                  <a:latin typeface="Lucida Console" charset="0"/>
                </a:rPr>
                <a:t>0.0f</a:t>
              </a:r>
            </a:p>
            <a:p>
              <a:r>
                <a:rPr lang="de-DE" sz="2000" dirty="0">
                  <a:latin typeface="Lucida Console" charset="0"/>
                </a:rPr>
                <a:t>y  </a:t>
              </a:r>
              <a:r>
                <a:rPr lang="de-DE" sz="2000" u="sng" dirty="0">
                  <a:latin typeface="Lucida Console" charset="0"/>
                </a:rPr>
                <a:t>0.0f</a:t>
              </a:r>
            </a:p>
          </p:txBody>
        </p:sp>
      </p:grpSp>
      <p:grpSp>
        <p:nvGrpSpPr>
          <p:cNvPr id="724003" name="Group 35"/>
          <p:cNvGrpSpPr>
            <a:grpSpLocks/>
          </p:cNvGrpSpPr>
          <p:nvPr/>
        </p:nvGrpSpPr>
        <p:grpSpPr bwMode="auto">
          <a:xfrm>
            <a:off x="6953958" y="4305300"/>
            <a:ext cx="1493356" cy="1333500"/>
            <a:chOff x="4200" y="1712"/>
            <a:chExt cx="954" cy="840"/>
          </a:xfrm>
        </p:grpSpPr>
        <p:sp>
          <p:nvSpPr>
            <p:cNvPr id="724004" name="Oval 36"/>
            <p:cNvSpPr>
              <a:spLocks noChangeArrowheads="1"/>
            </p:cNvSpPr>
            <p:nvPr/>
          </p:nvSpPr>
          <p:spPr bwMode="auto">
            <a:xfrm>
              <a:off x="4200" y="1712"/>
              <a:ext cx="840" cy="840"/>
            </a:xfrm>
            <a:prstGeom prst="ellipse">
              <a:avLst/>
            </a:prstGeom>
            <a:solidFill>
              <a:srgbClr val="EAEA88"/>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724005" name="Text Box 37"/>
            <p:cNvSpPr txBox="1">
              <a:spLocks noChangeArrowheads="1"/>
            </p:cNvSpPr>
            <p:nvPr/>
          </p:nvSpPr>
          <p:spPr bwMode="auto">
            <a:xfrm>
              <a:off x="4260" y="1890"/>
              <a:ext cx="894" cy="446"/>
            </a:xfrm>
            <a:prstGeom prst="rect">
              <a:avLst/>
            </a:prstGeom>
            <a:noFill/>
            <a:ln w="9525">
              <a:noFill/>
              <a:miter lim="800000"/>
              <a:headEnd/>
              <a:tailEnd/>
            </a:ln>
            <a:effectLst/>
          </p:spPr>
          <p:txBody>
            <a:bodyPr wrap="none">
              <a:prstTxWarp prst="textNoShape">
                <a:avLst/>
              </a:prstTxWarp>
              <a:spAutoFit/>
            </a:bodyPr>
            <a:lstStyle/>
            <a:p>
              <a:r>
                <a:rPr lang="de-DE" sz="2000" dirty="0">
                  <a:latin typeface="Lucida Console" charset="0"/>
                </a:rPr>
                <a:t>x </a:t>
              </a:r>
              <a:r>
                <a:rPr lang="de-DE" sz="2000" dirty="0" smtClean="0">
                  <a:latin typeface="Lucida Console" charset="0"/>
                </a:rPr>
                <a:t> </a:t>
              </a:r>
              <a:r>
                <a:rPr lang="de-DE" sz="2000" u="sng" dirty="0" smtClean="0">
                  <a:latin typeface="Lucida Console" charset="0"/>
                </a:rPr>
                <a:t>3.0f</a:t>
              </a:r>
              <a:endParaRPr lang="de-DE" sz="2000" u="sng" dirty="0">
                <a:latin typeface="Lucida Console" charset="0"/>
              </a:endParaRPr>
            </a:p>
            <a:p>
              <a:r>
                <a:rPr lang="de-DE" sz="2000" dirty="0">
                  <a:latin typeface="Lucida Console" charset="0"/>
                </a:rPr>
                <a:t>y </a:t>
              </a:r>
              <a:r>
                <a:rPr lang="de-DE" sz="2000" dirty="0" smtClean="0">
                  <a:latin typeface="Lucida Console" charset="0"/>
                </a:rPr>
                <a:t> </a:t>
              </a:r>
              <a:r>
                <a:rPr lang="de-DE" sz="2000" u="sng" dirty="0" smtClean="0">
                  <a:latin typeface="Lucida Console" charset="0"/>
                </a:rPr>
                <a:t>1.0f</a:t>
              </a:r>
              <a:endParaRPr lang="de-DE" sz="2000" u="sng" dirty="0">
                <a:latin typeface="Lucida Console"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012" name="Rectangle 20"/>
          <p:cNvSpPr>
            <a:spLocks noGrp="1" noChangeArrowheads="1"/>
          </p:cNvSpPr>
          <p:nvPr>
            <p:ph type="title"/>
          </p:nvPr>
        </p:nvSpPr>
        <p:spPr/>
        <p:txBody>
          <a:bodyPr/>
          <a:lstStyle/>
          <a:p>
            <a:r>
              <a:rPr lang="de-DE" dirty="0" smtClean="0"/>
              <a:t>Speicherbereinigung </a:t>
            </a:r>
            <a:r>
              <a:rPr lang="de-DE" sz="2400" dirty="0" smtClean="0"/>
              <a:t>(</a:t>
            </a:r>
            <a:r>
              <a:rPr lang="de-DE" sz="2400" dirty="0" err="1" smtClean="0"/>
              <a:t>garbage</a:t>
            </a:r>
            <a:r>
              <a:rPr lang="de-DE" sz="2400" dirty="0" smtClean="0"/>
              <a:t> </a:t>
            </a:r>
            <a:r>
              <a:rPr lang="de-DE" sz="2400" dirty="0" err="1" smtClean="0"/>
              <a:t>collection</a:t>
            </a:r>
            <a:r>
              <a:rPr lang="de-DE" sz="2400" dirty="0" smtClean="0"/>
              <a:t>)</a:t>
            </a:r>
            <a:endParaRPr lang="de-DE" dirty="0"/>
          </a:p>
        </p:txBody>
      </p:sp>
      <p:sp>
        <p:nvSpPr>
          <p:cNvPr id="725013" name="Rectangle 21"/>
          <p:cNvSpPr>
            <a:spLocks noGrp="1" noChangeArrowheads="1"/>
          </p:cNvSpPr>
          <p:nvPr>
            <p:ph idx="1"/>
          </p:nvPr>
        </p:nvSpPr>
        <p:spPr/>
        <p:txBody>
          <a:bodyPr/>
          <a:lstStyle/>
          <a:p>
            <a:r>
              <a:rPr lang="de-DE" dirty="0" smtClean="0"/>
              <a:t>Nach der Zuweisung a = b wurde die Referenz überschrieben</a:t>
            </a:r>
          </a:p>
          <a:p>
            <a:r>
              <a:rPr lang="de-DE" dirty="0" smtClean="0"/>
              <a:t>Das Objekt ist zwar noch physisch vorhanden, aber nicht mehr zugreifbar.</a:t>
            </a:r>
          </a:p>
          <a:p>
            <a:r>
              <a:rPr lang="de-DE" dirty="0" smtClean="0"/>
              <a:t>Nicht </a:t>
            </a:r>
            <a:r>
              <a:rPr lang="de-DE" dirty="0" err="1" smtClean="0"/>
              <a:t>referenzierbare</a:t>
            </a:r>
            <a:r>
              <a:rPr lang="de-DE" dirty="0" smtClean="0"/>
              <a:t> Objekte werden als "</a:t>
            </a:r>
            <a:r>
              <a:rPr lang="de-DE" dirty="0" err="1" smtClean="0"/>
              <a:t>garbage</a:t>
            </a:r>
            <a:r>
              <a:rPr lang="de-DE" dirty="0" smtClean="0"/>
              <a:t>" (=Müll) bezeichnet.</a:t>
            </a:r>
          </a:p>
          <a:p>
            <a:r>
              <a:rPr lang="de-DE" dirty="0" smtClean="0"/>
              <a:t>Das Java-System enthält eine automatische Speicherbereinigung (</a:t>
            </a:r>
            <a:r>
              <a:rPr lang="de-DE" dirty="0" err="1" smtClean="0"/>
              <a:t>garbage</a:t>
            </a:r>
            <a:r>
              <a:rPr lang="de-DE" dirty="0" smtClean="0"/>
              <a:t> </a:t>
            </a:r>
            <a:r>
              <a:rPr lang="de-DE" dirty="0" err="1" smtClean="0"/>
              <a:t>collection</a:t>
            </a:r>
            <a:r>
              <a:rPr lang="de-DE" dirty="0" smtClean="0"/>
              <a:t>), die periodisch den Speicher durchsucht und nicht </a:t>
            </a:r>
            <a:r>
              <a:rPr lang="de-DE" dirty="0" err="1" smtClean="0"/>
              <a:t>referenzierbare</a:t>
            </a:r>
            <a:r>
              <a:rPr lang="de-DE" dirty="0" smtClean="0"/>
              <a:t> Objekte entfernt.</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2" name="Rectangle 4"/>
          <p:cNvSpPr>
            <a:spLocks noGrp="1" noChangeArrowheads="1"/>
          </p:cNvSpPr>
          <p:nvPr>
            <p:ph type="title"/>
          </p:nvPr>
        </p:nvSpPr>
        <p:spPr/>
        <p:txBody>
          <a:bodyPr/>
          <a:lstStyle/>
          <a:p>
            <a:r>
              <a:rPr lang="de-DE"/>
              <a:t>Objektorientierung</a:t>
            </a:r>
          </a:p>
        </p:txBody>
      </p:sp>
      <p:sp>
        <p:nvSpPr>
          <p:cNvPr id="713733" name="Rectangle 5"/>
          <p:cNvSpPr>
            <a:spLocks noGrp="1" noChangeArrowheads="1"/>
          </p:cNvSpPr>
          <p:nvPr>
            <p:ph idx="1"/>
          </p:nvPr>
        </p:nvSpPr>
        <p:spPr/>
        <p:txBody>
          <a:bodyPr/>
          <a:lstStyle/>
          <a:p>
            <a:pPr>
              <a:lnSpc>
                <a:spcPct val="90000"/>
              </a:lnSpc>
            </a:pPr>
            <a:r>
              <a:rPr lang="de-DE"/>
              <a:t>Modellierung:</a:t>
            </a:r>
          </a:p>
          <a:p>
            <a:pPr lvl="1">
              <a:lnSpc>
                <a:spcPct val="90000"/>
              </a:lnSpc>
            </a:pPr>
            <a:r>
              <a:rPr lang="de-DE"/>
              <a:t>Objekte der realen Welt (z.B. Gegenstände, Personen) werden im Programm repräsentiert</a:t>
            </a:r>
          </a:p>
          <a:p>
            <a:pPr>
              <a:lnSpc>
                <a:spcPct val="90000"/>
              </a:lnSpc>
            </a:pPr>
            <a:r>
              <a:rPr lang="de-DE"/>
              <a:t>Abstraktion: nur bestimmte Aspekte des realen Objekts interessieren:</a:t>
            </a:r>
          </a:p>
          <a:p>
            <a:pPr lvl="1">
              <a:lnSpc>
                <a:spcPct val="90000"/>
              </a:lnSpc>
            </a:pPr>
            <a:r>
              <a:rPr lang="de-DE"/>
              <a:t>Person: Name, Vorname, Adresse, Telefonnummer</a:t>
            </a:r>
          </a:p>
          <a:p>
            <a:pPr lvl="1">
              <a:lnSpc>
                <a:spcPct val="90000"/>
              </a:lnSpc>
            </a:pPr>
            <a:r>
              <a:rPr lang="de-DE"/>
              <a:t>Motor:  Drehzahl, Drehmoment, Temperatur</a:t>
            </a:r>
          </a:p>
          <a:p>
            <a:pPr>
              <a:lnSpc>
                <a:spcPct val="90000"/>
              </a:lnSpc>
            </a:pPr>
            <a:r>
              <a:rPr lang="de-DE"/>
              <a:t>Objekte gleichen Typs werden durch eine Klasse beschrieben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Rectangle 4"/>
          <p:cNvSpPr>
            <a:spLocks noGrp="1" noChangeArrowheads="1"/>
          </p:cNvSpPr>
          <p:nvPr>
            <p:ph type="title"/>
          </p:nvPr>
        </p:nvSpPr>
        <p:spPr/>
        <p:txBody>
          <a:bodyPr/>
          <a:lstStyle/>
          <a:p>
            <a:r>
              <a:rPr lang="de-DE" smtClean="0"/>
              <a:t>Initialisierung von Objekten</a:t>
            </a:r>
            <a:endParaRPr lang="de-DE"/>
          </a:p>
        </p:txBody>
      </p:sp>
      <p:sp>
        <p:nvSpPr>
          <p:cNvPr id="726021" name="Rectangle 5"/>
          <p:cNvSpPr>
            <a:spLocks noGrp="1" noChangeArrowheads="1"/>
          </p:cNvSpPr>
          <p:nvPr>
            <p:ph idx="1"/>
          </p:nvPr>
        </p:nvSpPr>
        <p:spPr/>
        <p:txBody>
          <a:bodyPr/>
          <a:lstStyle/>
          <a:p>
            <a:r>
              <a:rPr lang="de-DE" dirty="0" smtClean="0"/>
              <a:t>Standardmäßig erhalten die Objektattribute (Variablen) Initialwerte gemäß ihrem Typ:</a:t>
            </a:r>
          </a:p>
          <a:p>
            <a:pPr lvl="1"/>
            <a:r>
              <a:rPr lang="de-DE" dirty="0" err="1" smtClean="0"/>
              <a:t>byte</a:t>
            </a:r>
            <a:r>
              <a:rPr lang="de-DE" dirty="0" smtClean="0"/>
              <a:t>, </a:t>
            </a:r>
            <a:r>
              <a:rPr lang="de-DE" dirty="0" err="1" smtClean="0"/>
              <a:t>short</a:t>
            </a:r>
            <a:r>
              <a:rPr lang="de-DE" dirty="0" smtClean="0"/>
              <a:t>, </a:t>
            </a:r>
            <a:r>
              <a:rPr lang="de-DE" dirty="0" err="1" smtClean="0"/>
              <a:t>int</a:t>
            </a:r>
            <a:r>
              <a:rPr lang="de-DE" dirty="0" smtClean="0"/>
              <a:t>, </a:t>
            </a:r>
            <a:r>
              <a:rPr lang="de-DE" dirty="0" err="1" smtClean="0"/>
              <a:t>long</a:t>
            </a:r>
            <a:r>
              <a:rPr lang="de-DE" dirty="0" smtClean="0"/>
              <a:t>:		0</a:t>
            </a:r>
          </a:p>
          <a:p>
            <a:pPr lvl="1"/>
            <a:r>
              <a:rPr lang="de-DE" dirty="0" smtClean="0"/>
              <a:t>float, double:			0.0</a:t>
            </a:r>
          </a:p>
          <a:p>
            <a:pPr lvl="1"/>
            <a:r>
              <a:rPr lang="de-DE" dirty="0" err="1" smtClean="0"/>
              <a:t>boolean</a:t>
            </a:r>
            <a:r>
              <a:rPr lang="de-DE" dirty="0" smtClean="0"/>
              <a:t>:			</a:t>
            </a:r>
            <a:r>
              <a:rPr lang="de-DE" dirty="0" err="1" smtClean="0"/>
              <a:t>false</a:t>
            </a:r>
            <a:endParaRPr lang="de-DE" dirty="0" smtClean="0"/>
          </a:p>
          <a:p>
            <a:pPr lvl="1"/>
            <a:r>
              <a:rPr lang="de-DE" dirty="0" smtClean="0"/>
              <a:t>Objekt (z.B. der Klasse String):	null </a:t>
            </a:r>
          </a:p>
          <a:p>
            <a:pPr lvl="1"/>
            <a:r>
              <a:rPr lang="de-DE" dirty="0" smtClean="0"/>
              <a:t>(null ist ein Schlüsselwort und bezeichnet die "leere Referenz")</a:t>
            </a:r>
          </a:p>
          <a:p>
            <a:r>
              <a:rPr lang="de-DE" dirty="0" smtClean="0"/>
              <a:t>Man kann auch in der Klassendeklaration explizite Initialisierungen vornehmen</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5" name="Rectangle 5"/>
          <p:cNvSpPr>
            <a:spLocks noGrp="1" noChangeArrowheads="1"/>
          </p:cNvSpPr>
          <p:nvPr>
            <p:ph type="title"/>
          </p:nvPr>
        </p:nvSpPr>
        <p:spPr/>
        <p:txBody>
          <a:bodyPr/>
          <a:lstStyle/>
          <a:p>
            <a:r>
              <a:rPr lang="de-DE" smtClean="0"/>
              <a:t>Konstruktoren (constructors)</a:t>
            </a:r>
            <a:endParaRPr lang="de-DE"/>
          </a:p>
        </p:txBody>
      </p:sp>
      <p:sp>
        <p:nvSpPr>
          <p:cNvPr id="727046" name="Rectangle 6"/>
          <p:cNvSpPr>
            <a:spLocks noGrp="1" noChangeArrowheads="1"/>
          </p:cNvSpPr>
          <p:nvPr>
            <p:ph idx="1"/>
          </p:nvPr>
        </p:nvSpPr>
        <p:spPr/>
        <p:txBody>
          <a:bodyPr/>
          <a:lstStyle/>
          <a:p>
            <a:r>
              <a:rPr lang="de-DE" dirty="0" err="1" smtClean="0"/>
              <a:t>Konstruktoren</a:t>
            </a:r>
            <a:r>
              <a:rPr lang="de-DE" dirty="0" smtClean="0"/>
              <a:t> sind spezielle Methoden, die für die Initialisierung vorgesehen sind.</a:t>
            </a:r>
          </a:p>
          <a:p>
            <a:r>
              <a:rPr lang="de-DE" dirty="0" smtClean="0"/>
              <a:t>Sie tragen den Namen der Klasse und werden automatisch ausgeführt, wenn ein Objekt der Klasse erzeugt wird.</a:t>
            </a:r>
          </a:p>
          <a:p>
            <a:r>
              <a:rPr lang="de-DE" dirty="0" smtClean="0"/>
              <a:t>Sie sind weder Funktion (Rückgabewert) noch Prozedur (</a:t>
            </a:r>
            <a:r>
              <a:rPr lang="de-DE" dirty="0" err="1" smtClean="0"/>
              <a:t>void</a:t>
            </a:r>
            <a:r>
              <a:rPr lang="de-DE" dirty="0" smtClean="0"/>
              <a:t>).</a:t>
            </a:r>
          </a:p>
          <a:p>
            <a:r>
              <a:rPr lang="de-DE" dirty="0" smtClean="0"/>
              <a:t>Sie können parametrisiert werden, um dadurch Initialwerte festzulegen</a:t>
            </a:r>
          </a:p>
          <a:p>
            <a:r>
              <a:rPr lang="de-DE" dirty="0" smtClean="0"/>
              <a:t>Dadurch ist folgende Objekterzeugung möglich:</a:t>
            </a:r>
          </a:p>
          <a:p>
            <a:pPr lvl="1"/>
            <a:r>
              <a:rPr lang="de-DE" dirty="0" smtClean="0">
                <a:latin typeface="Courier"/>
                <a:cs typeface="Courier"/>
              </a:rPr>
              <a:t>Point c = </a:t>
            </a:r>
            <a:r>
              <a:rPr lang="de-DE" dirty="0" err="1" smtClean="0">
                <a:latin typeface="Courier"/>
                <a:cs typeface="Courier"/>
              </a:rPr>
              <a:t>new</a:t>
            </a:r>
            <a:r>
              <a:rPr lang="de-DE" dirty="0" smtClean="0">
                <a:latin typeface="Courier"/>
                <a:cs typeface="Courier"/>
              </a:rPr>
              <a:t> Point(2.0f,3.0f);</a:t>
            </a:r>
          </a:p>
          <a:p>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de-DE"/>
              <a:t>Code</a:t>
            </a:r>
          </a:p>
        </p:txBody>
      </p:sp>
      <p:sp>
        <p:nvSpPr>
          <p:cNvPr id="823299"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class Point {</a:t>
            </a:r>
          </a:p>
          <a:p>
            <a:pPr marL="533400" indent="-533400">
              <a:lnSpc>
                <a:spcPct val="90000"/>
              </a:lnSpc>
              <a:buFont typeface="Times" charset="0"/>
              <a:buAutoNum type="arabicPeriod"/>
            </a:pPr>
            <a:r>
              <a:rPr lang="de-DE" sz="1400">
                <a:latin typeface="Courier New" charset="0"/>
              </a:rPr>
              <a:t>   float x;</a:t>
            </a:r>
          </a:p>
          <a:p>
            <a:pPr marL="533400" indent="-533400">
              <a:lnSpc>
                <a:spcPct val="90000"/>
              </a:lnSpc>
              <a:buFont typeface="Times" charset="0"/>
              <a:buAutoNum type="arabicPeriod"/>
            </a:pPr>
            <a:r>
              <a:rPr lang="de-DE" sz="1400">
                <a:latin typeface="Courier New" charset="0"/>
              </a:rPr>
              <a:t>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Point( float tx, float ty ) {</a:t>
            </a:r>
          </a:p>
          <a:p>
            <a:pPr marL="533400" indent="-533400">
              <a:lnSpc>
                <a:spcPct val="90000"/>
              </a:lnSpc>
              <a:buFont typeface="Times" charset="0"/>
              <a:buAutoNum type="arabicPeriod"/>
            </a:pPr>
            <a:r>
              <a:rPr lang="de-DE" sz="1400">
                <a:latin typeface="Courier New" charset="0"/>
              </a:rPr>
              <a:t>      x = tx;</a:t>
            </a:r>
          </a:p>
          <a:p>
            <a:pPr marL="533400" indent="-533400">
              <a:lnSpc>
                <a:spcPct val="90000"/>
              </a:lnSpc>
              <a:buFont typeface="Times" charset="0"/>
              <a:buAutoNum type="arabicPeriod"/>
            </a:pPr>
            <a:r>
              <a:rPr lang="de-DE" sz="1400">
                <a:latin typeface="Courier New" charset="0"/>
              </a:rPr>
              <a:t>      y = ty;</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de-DE"/>
              <a:t>Code</a:t>
            </a:r>
          </a:p>
        </p:txBody>
      </p:sp>
      <p:sp>
        <p:nvSpPr>
          <p:cNvPr id="824323"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class LineSegment {</a:t>
            </a:r>
          </a:p>
          <a:p>
            <a:pPr marL="533400" indent="-533400">
              <a:lnSpc>
                <a:spcPct val="90000"/>
              </a:lnSpc>
              <a:buFont typeface="Times" charset="0"/>
              <a:buAutoNum type="arabicPeriod"/>
            </a:pPr>
            <a:r>
              <a:rPr lang="de-DE" sz="1400">
                <a:latin typeface="Courier New" charset="0"/>
              </a:rPr>
              <a:t>   Point a;</a:t>
            </a:r>
          </a:p>
          <a:p>
            <a:pPr marL="533400" indent="-533400">
              <a:lnSpc>
                <a:spcPct val="90000"/>
              </a:lnSpc>
              <a:buFont typeface="Times" charset="0"/>
              <a:buAutoNum type="arabicPeriod"/>
            </a:pPr>
            <a:r>
              <a:rPr lang="de-DE" sz="1400">
                <a:latin typeface="Courier New" charset="0"/>
              </a:rPr>
              <a:t>   Point b;</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void generateUnitXSegment() {</a:t>
            </a:r>
          </a:p>
          <a:p>
            <a:pPr marL="533400" indent="-533400">
              <a:lnSpc>
                <a:spcPct val="90000"/>
              </a:lnSpc>
              <a:buFont typeface="Times" charset="0"/>
              <a:buAutoNum type="arabicPeriod"/>
            </a:pPr>
            <a:r>
              <a:rPr lang="de-DE" sz="1400">
                <a:latin typeface="Courier New" charset="0"/>
              </a:rPr>
              <a:t>      a = new Point( 0.0f, 0.0f );</a:t>
            </a:r>
          </a:p>
          <a:p>
            <a:pPr marL="533400" indent="-533400">
              <a:lnSpc>
                <a:spcPct val="90000"/>
              </a:lnSpc>
              <a:buFont typeface="Times" charset="0"/>
              <a:buAutoNum type="arabicPeriod"/>
            </a:pPr>
            <a:r>
              <a:rPr lang="de-DE" sz="1400">
                <a:latin typeface="Courier New" charset="0"/>
              </a:rPr>
              <a:t>      b = new Point( 1.0f, 0.0f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Rectangle 4"/>
          <p:cNvSpPr>
            <a:spLocks noGrp="1" noChangeArrowheads="1"/>
          </p:cNvSpPr>
          <p:nvPr>
            <p:ph type="title"/>
          </p:nvPr>
        </p:nvSpPr>
        <p:spPr/>
        <p:txBody>
          <a:bodyPr/>
          <a:lstStyle/>
          <a:p>
            <a:r>
              <a:rPr lang="de-DE"/>
              <a:t>Selbstverweis</a:t>
            </a:r>
          </a:p>
        </p:txBody>
      </p:sp>
      <p:sp>
        <p:nvSpPr>
          <p:cNvPr id="728069" name="Rectangle 5"/>
          <p:cNvSpPr>
            <a:spLocks noGrp="1" noChangeArrowheads="1"/>
          </p:cNvSpPr>
          <p:nvPr>
            <p:ph idx="1"/>
          </p:nvPr>
        </p:nvSpPr>
        <p:spPr/>
        <p:txBody>
          <a:bodyPr/>
          <a:lstStyle/>
          <a:p>
            <a:r>
              <a:rPr lang="de-DE"/>
              <a:t>Manchmal ist es vorteilhaft, in einer Methode auf das Objekt verweisen zu können, zu dem es gehört.</a:t>
            </a:r>
          </a:p>
          <a:p>
            <a:r>
              <a:rPr lang="de-DE"/>
              <a:t>Dieser Selbstverweis heißt </a:t>
            </a:r>
            <a:r>
              <a:rPr lang="de-DE">
                <a:latin typeface="Courier New" charset="0"/>
              </a:rPr>
              <a:t>this</a:t>
            </a:r>
            <a:r>
              <a:rPr lang="de-DE"/>
              <a:t>.</a:t>
            </a:r>
          </a:p>
          <a:p>
            <a:r>
              <a:rPr lang="de-DE"/>
              <a:t>Damit kann der Konstruktor auch folgendermaßen formuliert werden...</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de-DE"/>
              <a:t>Code</a:t>
            </a:r>
          </a:p>
        </p:txBody>
      </p:sp>
      <p:sp>
        <p:nvSpPr>
          <p:cNvPr id="825347"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class Point {</a:t>
            </a:r>
          </a:p>
          <a:p>
            <a:pPr marL="533400" indent="-533400">
              <a:lnSpc>
                <a:spcPct val="90000"/>
              </a:lnSpc>
              <a:buFont typeface="Times" charset="0"/>
              <a:buAutoNum type="arabicPeriod"/>
            </a:pPr>
            <a:r>
              <a:rPr lang="de-DE" sz="1400">
                <a:latin typeface="Courier New" charset="0"/>
              </a:rPr>
              <a:t>   float x;</a:t>
            </a:r>
          </a:p>
          <a:p>
            <a:pPr marL="533400" indent="-533400">
              <a:lnSpc>
                <a:spcPct val="90000"/>
              </a:lnSpc>
              <a:buFont typeface="Times" charset="0"/>
              <a:buAutoNum type="arabicPeriod"/>
            </a:pPr>
            <a:r>
              <a:rPr lang="de-DE" sz="1400">
                <a:latin typeface="Courier New" charset="0"/>
              </a:rPr>
              <a:t>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Point( float x, float y ) {</a:t>
            </a:r>
          </a:p>
          <a:p>
            <a:pPr marL="533400" indent="-533400">
              <a:lnSpc>
                <a:spcPct val="90000"/>
              </a:lnSpc>
              <a:buFont typeface="Times" charset="0"/>
              <a:buAutoNum type="arabicPeriod"/>
            </a:pPr>
            <a:r>
              <a:rPr lang="de-DE" sz="1400">
                <a:latin typeface="Courier New" charset="0"/>
              </a:rPr>
              <a:t>      this.x = x;</a:t>
            </a:r>
          </a:p>
          <a:p>
            <a:pPr marL="533400" indent="-533400">
              <a:lnSpc>
                <a:spcPct val="90000"/>
              </a:lnSpc>
              <a:buFont typeface="Times" charset="0"/>
              <a:buAutoNum type="arabicPeriod"/>
            </a:pPr>
            <a:r>
              <a:rPr lang="de-DE" sz="1400">
                <a:latin typeface="Courier New" charset="0"/>
              </a:rPr>
              <a:t>      this.y = y;</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de-DE" smtClean="0"/>
              <a:t>Selbstverweis</a:t>
            </a:r>
            <a:endParaRPr lang="de-DE"/>
          </a:p>
        </p:txBody>
      </p:sp>
      <p:sp>
        <p:nvSpPr>
          <p:cNvPr id="826371" name="Rectangle 3"/>
          <p:cNvSpPr>
            <a:spLocks noGrp="1" noChangeArrowheads="1"/>
          </p:cNvSpPr>
          <p:nvPr>
            <p:ph idx="1"/>
          </p:nvPr>
        </p:nvSpPr>
        <p:spPr/>
        <p:txBody>
          <a:bodyPr/>
          <a:lstStyle/>
          <a:p>
            <a:r>
              <a:rPr lang="de-DE" dirty="0" smtClean="0"/>
              <a:t>Wir verwenden im </a:t>
            </a:r>
            <a:r>
              <a:rPr lang="de-DE" dirty="0" err="1" smtClean="0"/>
              <a:t>Konstruktor</a:t>
            </a:r>
            <a:r>
              <a:rPr lang="de-DE" dirty="0" smtClean="0"/>
              <a:t> für die Parameter die gleichen Namen wie in der Klasse und doch gibt es keine Verwirrung, da mit dem vorangestellten "</a:t>
            </a:r>
            <a:r>
              <a:rPr lang="de-DE" dirty="0" err="1" smtClean="0"/>
              <a:t>this</a:t>
            </a:r>
            <a:r>
              <a:rPr lang="de-DE" dirty="0" smtClean="0"/>
              <a:t>." deutlich wird, dass es sich um die Objektvariable, und nicht um den formalen Parameter </a:t>
            </a:r>
            <a:r>
              <a:rPr lang="de-DE" smtClean="0"/>
              <a:t>handelt.</a:t>
            </a:r>
            <a:endParaRPr lang="de-DE"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p:cNvSpPr>
            <a:spLocks noGrp="1" noChangeArrowheads="1"/>
          </p:cNvSpPr>
          <p:nvPr>
            <p:ph type="title"/>
          </p:nvPr>
        </p:nvSpPr>
        <p:spPr/>
        <p:txBody>
          <a:bodyPr/>
          <a:lstStyle/>
          <a:p>
            <a:r>
              <a:rPr lang="de-DE"/>
              <a:t>Zugriffsrechte</a:t>
            </a:r>
          </a:p>
        </p:txBody>
      </p:sp>
      <p:sp>
        <p:nvSpPr>
          <p:cNvPr id="732165" name="Rectangle 5"/>
          <p:cNvSpPr>
            <a:spLocks noGrp="1" noChangeArrowheads="1"/>
          </p:cNvSpPr>
          <p:nvPr>
            <p:ph idx="1"/>
          </p:nvPr>
        </p:nvSpPr>
        <p:spPr/>
        <p:txBody>
          <a:bodyPr/>
          <a:lstStyle/>
          <a:p>
            <a:r>
              <a:rPr lang="de-DE"/>
              <a:t>Kapselung, Information Hiding: </a:t>
            </a:r>
          </a:p>
          <a:p>
            <a:r>
              <a:rPr lang="de-DE"/>
              <a:t>Nur die Klassen und Elemente der Klassen zugreifbar machen, die zur Benutzung vorgesehen sind (Schnittstelle).</a:t>
            </a:r>
          </a:p>
          <a:p>
            <a:r>
              <a:rPr lang="de-DE"/>
              <a:t>Reduziert die Komplexität (Details nicht sichtbar).</a:t>
            </a:r>
          </a:p>
          <a:p>
            <a:r>
              <a:rPr lang="de-DE"/>
              <a:t>Erzwingt Zugriff nur über die vorgesehene Schnittstelle.</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de-DE" dirty="0" smtClean="0"/>
              <a:t>Zugriffsrechte</a:t>
            </a:r>
            <a:endParaRPr lang="de-DE" dirty="0"/>
          </a:p>
        </p:txBody>
      </p:sp>
      <p:sp>
        <p:nvSpPr>
          <p:cNvPr id="774147" name="Rectangle 3"/>
          <p:cNvSpPr>
            <a:spLocks noGrp="1" noChangeArrowheads="1"/>
          </p:cNvSpPr>
          <p:nvPr>
            <p:ph idx="1"/>
          </p:nvPr>
        </p:nvSpPr>
        <p:spPr/>
        <p:txBody>
          <a:bodyPr/>
          <a:lstStyle/>
          <a:p>
            <a:r>
              <a:rPr lang="de-DE" dirty="0" smtClean="0"/>
              <a:t>Zugriffsrechte für Klassen 			benutzbar:</a:t>
            </a:r>
          </a:p>
          <a:p>
            <a:pPr lvl="1"/>
            <a:r>
              <a:rPr lang="de-DE" dirty="0" err="1" smtClean="0">
                <a:latin typeface="Courier"/>
                <a:cs typeface="Courier"/>
              </a:rPr>
              <a:t>class</a:t>
            </a:r>
            <a:r>
              <a:rPr lang="de-DE" dirty="0" smtClean="0">
                <a:latin typeface="Courier"/>
                <a:cs typeface="Courier"/>
              </a:rPr>
              <a:t> Point {...}</a:t>
            </a:r>
            <a:r>
              <a:rPr lang="de-DE" dirty="0" smtClean="0"/>
              <a:t>			im gleichen </a:t>
            </a:r>
            <a:r>
              <a:rPr lang="de-DE" dirty="0" err="1" smtClean="0"/>
              <a:t>Package</a:t>
            </a:r>
            <a:endParaRPr lang="de-DE" dirty="0" smtClean="0"/>
          </a:p>
          <a:p>
            <a:pPr lvl="1"/>
            <a:r>
              <a:rPr lang="de-DE" dirty="0" err="1" smtClean="0">
                <a:latin typeface="Courier"/>
                <a:cs typeface="Courier"/>
              </a:rPr>
              <a:t>public</a:t>
            </a:r>
            <a:r>
              <a:rPr lang="de-DE" dirty="0" smtClean="0">
                <a:latin typeface="Courier"/>
                <a:cs typeface="Courier"/>
              </a:rPr>
              <a:t> </a:t>
            </a:r>
            <a:r>
              <a:rPr lang="de-DE" dirty="0" err="1" smtClean="0">
                <a:latin typeface="Courier"/>
                <a:cs typeface="Courier"/>
              </a:rPr>
              <a:t>class</a:t>
            </a:r>
            <a:r>
              <a:rPr lang="de-DE" dirty="0" smtClean="0">
                <a:latin typeface="Courier"/>
                <a:cs typeface="Courier"/>
              </a:rPr>
              <a:t> Point {...}</a:t>
            </a:r>
            <a:r>
              <a:rPr lang="de-DE" dirty="0" smtClean="0"/>
              <a:t>		in jedem </a:t>
            </a:r>
            <a:r>
              <a:rPr lang="de-DE" dirty="0" err="1" smtClean="0"/>
              <a:t>Package</a:t>
            </a:r>
            <a:endParaRPr lang="de-DE" dirty="0" smtClean="0"/>
          </a:p>
          <a:p>
            <a:r>
              <a:rPr lang="de-DE" dirty="0" err="1" smtClean="0"/>
              <a:t>Package</a:t>
            </a:r>
            <a:r>
              <a:rPr lang="de-DE" dirty="0" smtClean="0"/>
              <a:t> ist ein weiteres Konzept von Java, das eine Zusammenfassung von Klassen zu einer Einheit erlaubt.</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de-DE" dirty="0" smtClean="0"/>
              <a:t>Zugriffsrechte – </a:t>
            </a:r>
            <a:r>
              <a:rPr lang="de-DE" sz="2400" dirty="0" smtClean="0"/>
              <a:t>Daten und Methoden</a:t>
            </a:r>
            <a:endParaRPr lang="de-DE" dirty="0"/>
          </a:p>
        </p:txBody>
      </p:sp>
      <p:sp>
        <p:nvSpPr>
          <p:cNvPr id="774147" name="Rectangle 3"/>
          <p:cNvSpPr>
            <a:spLocks noGrp="1" noChangeArrowheads="1"/>
          </p:cNvSpPr>
          <p:nvPr>
            <p:ph idx="1"/>
          </p:nvPr>
        </p:nvSpPr>
        <p:spPr/>
        <p:txBody>
          <a:bodyPr/>
          <a:lstStyle/>
          <a:p>
            <a:r>
              <a:rPr lang="de-DE" dirty="0" err="1" smtClean="0">
                <a:latin typeface="Courier"/>
                <a:cs typeface="Courier"/>
              </a:rPr>
              <a:t>class</a:t>
            </a:r>
            <a:r>
              <a:rPr lang="de-DE" dirty="0" smtClean="0">
                <a:latin typeface="Courier"/>
                <a:cs typeface="Courier"/>
              </a:rPr>
              <a:t> Point {...</a:t>
            </a:r>
          </a:p>
          <a:p>
            <a:pPr lvl="1"/>
            <a:r>
              <a:rPr lang="de-DE" dirty="0" err="1" smtClean="0">
                <a:latin typeface="Courier"/>
                <a:cs typeface="Courier"/>
              </a:rPr>
              <a:t>void</a:t>
            </a:r>
            <a:r>
              <a:rPr lang="de-DE" dirty="0" smtClean="0">
                <a:latin typeface="Courier"/>
                <a:cs typeface="Courier"/>
              </a:rPr>
              <a:t> </a:t>
            </a:r>
            <a:r>
              <a:rPr lang="de-DE" dirty="0" err="1" smtClean="0">
                <a:latin typeface="Courier"/>
                <a:cs typeface="Courier"/>
              </a:rPr>
              <a:t>move</a:t>
            </a:r>
            <a:r>
              <a:rPr lang="de-DE" dirty="0" smtClean="0">
                <a:latin typeface="Courier"/>
                <a:cs typeface="Courier"/>
              </a:rPr>
              <a:t> (...) {...}</a:t>
            </a:r>
            <a:r>
              <a:rPr lang="de-DE" dirty="0" smtClean="0"/>
              <a:t>		im gleichen </a:t>
            </a:r>
            <a:r>
              <a:rPr lang="de-DE" dirty="0" err="1" smtClean="0"/>
              <a:t>Package</a:t>
            </a:r>
            <a:endParaRPr lang="de-DE" dirty="0" smtClean="0"/>
          </a:p>
          <a:p>
            <a:pPr lvl="1"/>
            <a:r>
              <a:rPr lang="de-DE" dirty="0" err="1" smtClean="0">
                <a:latin typeface="Courier"/>
                <a:cs typeface="Courier"/>
              </a:rPr>
              <a:t>public</a:t>
            </a:r>
            <a:r>
              <a:rPr lang="de-DE" dirty="0" smtClean="0">
                <a:latin typeface="Courier"/>
                <a:cs typeface="Courier"/>
              </a:rPr>
              <a:t> </a:t>
            </a:r>
            <a:r>
              <a:rPr lang="de-DE" dirty="0" err="1" smtClean="0">
                <a:latin typeface="Courier"/>
                <a:cs typeface="Courier"/>
              </a:rPr>
              <a:t>void</a:t>
            </a:r>
            <a:r>
              <a:rPr lang="de-DE" dirty="0" smtClean="0">
                <a:latin typeface="Courier"/>
                <a:cs typeface="Courier"/>
              </a:rPr>
              <a:t> </a:t>
            </a:r>
            <a:r>
              <a:rPr lang="de-DE" dirty="0" err="1" smtClean="0">
                <a:latin typeface="Courier"/>
                <a:cs typeface="Courier"/>
              </a:rPr>
              <a:t>move</a:t>
            </a:r>
            <a:r>
              <a:rPr lang="de-DE" dirty="0" smtClean="0">
                <a:latin typeface="Courier"/>
                <a:cs typeface="Courier"/>
              </a:rPr>
              <a:t> (...) {...}</a:t>
            </a:r>
            <a:r>
              <a:rPr lang="de-DE" dirty="0" smtClean="0"/>
              <a:t>	überall</a:t>
            </a:r>
          </a:p>
          <a:p>
            <a:pPr lvl="1"/>
            <a:r>
              <a:rPr lang="de-DE" dirty="0" smtClean="0">
                <a:latin typeface="Courier"/>
                <a:cs typeface="Courier"/>
              </a:rPr>
              <a:t>private </a:t>
            </a:r>
            <a:r>
              <a:rPr lang="de-DE" dirty="0" err="1" smtClean="0">
                <a:latin typeface="Courier"/>
                <a:cs typeface="Courier"/>
              </a:rPr>
              <a:t>void</a:t>
            </a:r>
            <a:r>
              <a:rPr lang="de-DE" dirty="0" smtClean="0">
                <a:latin typeface="Courier"/>
                <a:cs typeface="Courier"/>
              </a:rPr>
              <a:t> </a:t>
            </a:r>
            <a:r>
              <a:rPr lang="de-DE" dirty="0" err="1" smtClean="0">
                <a:latin typeface="Courier"/>
                <a:cs typeface="Courier"/>
              </a:rPr>
              <a:t>move</a:t>
            </a:r>
            <a:r>
              <a:rPr lang="de-DE" dirty="0" smtClean="0">
                <a:latin typeface="Courier"/>
                <a:cs typeface="Courier"/>
              </a:rPr>
              <a:t> (...) {...}</a:t>
            </a:r>
            <a:r>
              <a:rPr lang="de-DE" dirty="0" smtClean="0"/>
              <a:t>	in dieser Klasse</a:t>
            </a:r>
          </a:p>
          <a:p>
            <a:pPr lvl="1"/>
            <a:r>
              <a:rPr lang="de-DE" dirty="0" err="1" smtClean="0">
                <a:latin typeface="Courier"/>
                <a:cs typeface="Courier"/>
              </a:rPr>
              <a:t>protected</a:t>
            </a:r>
            <a:r>
              <a:rPr lang="de-DE" dirty="0" smtClean="0">
                <a:latin typeface="Courier"/>
                <a:cs typeface="Courier"/>
              </a:rPr>
              <a:t> </a:t>
            </a:r>
            <a:r>
              <a:rPr lang="de-DE" dirty="0" err="1" smtClean="0">
                <a:latin typeface="Courier"/>
                <a:cs typeface="Courier"/>
              </a:rPr>
              <a:t>void</a:t>
            </a:r>
            <a:r>
              <a:rPr lang="de-DE" dirty="0" smtClean="0">
                <a:latin typeface="Courier"/>
                <a:cs typeface="Courier"/>
              </a:rPr>
              <a:t> </a:t>
            </a:r>
            <a:r>
              <a:rPr lang="de-DE" dirty="0" err="1" smtClean="0">
                <a:latin typeface="Courier"/>
                <a:cs typeface="Courier"/>
              </a:rPr>
              <a:t>move</a:t>
            </a:r>
            <a:r>
              <a:rPr lang="de-DE" dirty="0" smtClean="0">
                <a:latin typeface="Courier"/>
                <a:cs typeface="Courier"/>
              </a:rPr>
              <a:t> (...) {...}</a:t>
            </a:r>
            <a:r>
              <a:rPr lang="de-DE" dirty="0" smtClean="0"/>
              <a:t>in dieser Klasse und in Unterklassen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1026"/>
          <p:cNvSpPr>
            <a:spLocks noGrp="1" noChangeArrowheads="1"/>
          </p:cNvSpPr>
          <p:nvPr>
            <p:ph type="title"/>
          </p:nvPr>
        </p:nvSpPr>
        <p:spPr/>
        <p:txBody>
          <a:bodyPr/>
          <a:lstStyle/>
          <a:p>
            <a:r>
              <a:rPr lang="de-DE" smtClean="0"/>
              <a:t>Objektorientierung</a:t>
            </a:r>
            <a:endParaRPr lang="de-DE"/>
          </a:p>
        </p:txBody>
      </p:sp>
      <p:sp>
        <p:nvSpPr>
          <p:cNvPr id="752643" name="Rectangle 1027"/>
          <p:cNvSpPr>
            <a:spLocks noGrp="1" noChangeArrowheads="1"/>
          </p:cNvSpPr>
          <p:nvPr>
            <p:ph idx="1"/>
          </p:nvPr>
        </p:nvSpPr>
        <p:spPr/>
        <p:txBody>
          <a:bodyPr/>
          <a:lstStyle/>
          <a:p>
            <a:r>
              <a:rPr lang="de-DE" smtClean="0"/>
              <a:t>Objekte können auch ein Verhalten zeigen: Es werden Operationen angeboten: </a:t>
            </a:r>
          </a:p>
          <a:p>
            <a:pPr lvl="1"/>
            <a:r>
              <a:rPr lang="de-DE" smtClean="0"/>
              <a:t>Flasche: öffnen, trinken, wegwerfen</a:t>
            </a:r>
          </a:p>
          <a:p>
            <a:pPr lvl="1"/>
            <a:r>
              <a:rPr lang="de-DE" smtClean="0"/>
              <a:t>Personenliste: sortieren, drucken</a:t>
            </a:r>
          </a:p>
          <a:p>
            <a:r>
              <a:rPr lang="de-DE" smtClean="0"/>
              <a:t>In gewisser Weise definiert sich das Objekt durch das, was man mit ihm „machen“ kann.</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de-DE"/>
              <a:t>Code</a:t>
            </a:r>
          </a:p>
        </p:txBody>
      </p:sp>
      <p:sp>
        <p:nvSpPr>
          <p:cNvPr id="827395"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Point {</a:t>
            </a:r>
          </a:p>
          <a:p>
            <a:pPr marL="533400" indent="-533400">
              <a:lnSpc>
                <a:spcPct val="90000"/>
              </a:lnSpc>
              <a:buFont typeface="Times" charset="0"/>
              <a:buAutoNum type="arabicPeriod"/>
            </a:pPr>
            <a:r>
              <a:rPr lang="de-DE" sz="1400">
                <a:latin typeface="Courier New" charset="0"/>
              </a:rPr>
              <a:t>   private float x;</a:t>
            </a:r>
          </a:p>
          <a:p>
            <a:pPr marL="533400" indent="-533400">
              <a:lnSpc>
                <a:spcPct val="90000"/>
              </a:lnSpc>
              <a:buFont typeface="Times" charset="0"/>
              <a:buAutoNum type="arabicPeriod"/>
            </a:pPr>
            <a:r>
              <a:rPr lang="de-DE" sz="1400">
                <a:latin typeface="Courier New" charset="0"/>
              </a:rPr>
              <a:t>   private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Point( float x, float y ) {</a:t>
            </a:r>
          </a:p>
          <a:p>
            <a:pPr marL="533400" indent="-533400">
              <a:lnSpc>
                <a:spcPct val="90000"/>
              </a:lnSpc>
              <a:buFont typeface="Times" charset="0"/>
              <a:buAutoNum type="arabicPeriod"/>
            </a:pPr>
            <a:r>
              <a:rPr lang="de-DE" sz="1400">
                <a:latin typeface="Courier New" charset="0"/>
              </a:rPr>
              <a:t>      this.x = x;</a:t>
            </a:r>
          </a:p>
          <a:p>
            <a:pPr marL="533400" indent="-533400">
              <a:lnSpc>
                <a:spcPct val="90000"/>
              </a:lnSpc>
              <a:buFont typeface="Times" charset="0"/>
              <a:buAutoNum type="arabicPeriod"/>
            </a:pPr>
            <a:r>
              <a:rPr lang="de-DE" sz="1400">
                <a:latin typeface="Courier New" charset="0"/>
              </a:rPr>
              <a:t>      this.y = y;</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de-DE"/>
              <a:t>Code</a:t>
            </a:r>
          </a:p>
        </p:txBody>
      </p:sp>
      <p:sp>
        <p:nvSpPr>
          <p:cNvPr id="828419"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LineSegment {</a:t>
            </a:r>
          </a:p>
          <a:p>
            <a:pPr marL="533400" indent="-533400">
              <a:lnSpc>
                <a:spcPct val="90000"/>
              </a:lnSpc>
              <a:buFont typeface="Times" charset="0"/>
              <a:buAutoNum type="arabicPeriod"/>
            </a:pPr>
            <a:r>
              <a:rPr lang="de-DE" sz="1400">
                <a:latin typeface="Courier New" charset="0"/>
              </a:rPr>
              <a:t>   private Point a;</a:t>
            </a:r>
          </a:p>
          <a:p>
            <a:pPr marL="533400" indent="-533400">
              <a:lnSpc>
                <a:spcPct val="90000"/>
              </a:lnSpc>
              <a:buFont typeface="Times" charset="0"/>
              <a:buAutoNum type="arabicPeriod"/>
            </a:pPr>
            <a:r>
              <a:rPr lang="de-DE" sz="1400">
                <a:latin typeface="Courier New" charset="0"/>
              </a:rPr>
              <a:t>   private Point b;</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void generate UnitXSegmentNoNo() {</a:t>
            </a:r>
          </a:p>
          <a:p>
            <a:pPr marL="533400" indent="-533400">
              <a:lnSpc>
                <a:spcPct val="90000"/>
              </a:lnSpc>
              <a:buFont typeface="Times" charset="0"/>
              <a:buAutoNum type="arabicPeriod"/>
            </a:pPr>
            <a:r>
              <a:rPr lang="de-DE" sz="1400">
                <a:latin typeface="Courier New" charset="0"/>
              </a:rPr>
              <a:t>      a = new Point();</a:t>
            </a:r>
          </a:p>
          <a:p>
            <a:pPr marL="533400" indent="-533400">
              <a:lnSpc>
                <a:spcPct val="90000"/>
              </a:lnSpc>
              <a:buFont typeface="Times" charset="0"/>
              <a:buAutoNum type="arabicPeriod"/>
            </a:pPr>
            <a:r>
              <a:rPr lang="de-DE" sz="1400">
                <a:latin typeface="Courier New" charset="0"/>
              </a:rPr>
              <a:t>      b = new Point();</a:t>
            </a:r>
          </a:p>
          <a:p>
            <a:pPr marL="533400" indent="-533400">
              <a:lnSpc>
                <a:spcPct val="90000"/>
              </a:lnSpc>
              <a:buFont typeface="Times" charset="0"/>
              <a:buAutoNum type="arabicPeriod"/>
            </a:pPr>
            <a:r>
              <a:rPr lang="de-DE" sz="1400">
                <a:latin typeface="Courier New" charset="0"/>
              </a:rPr>
              <a:t>      b.x = 1.0f;</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   void generateUnitXSegmentOhYes() {</a:t>
            </a:r>
          </a:p>
          <a:p>
            <a:pPr marL="533400" indent="-533400">
              <a:lnSpc>
                <a:spcPct val="90000"/>
              </a:lnSpc>
              <a:buFont typeface="Times" charset="0"/>
              <a:buAutoNum type="arabicPeriod"/>
            </a:pPr>
            <a:r>
              <a:rPr lang="de-DE" sz="1400">
                <a:latin typeface="Courier New" charset="0"/>
              </a:rPr>
              <a:t>      a = new Point( 0.0f, 0.0f );</a:t>
            </a:r>
          </a:p>
          <a:p>
            <a:pPr marL="533400" indent="-533400">
              <a:lnSpc>
                <a:spcPct val="90000"/>
              </a:lnSpc>
              <a:buFont typeface="Times" charset="0"/>
              <a:buAutoNum type="arabicPeriod"/>
            </a:pPr>
            <a:r>
              <a:rPr lang="de-DE" sz="1400">
                <a:latin typeface="Courier New" charset="0"/>
              </a:rPr>
              <a:t>      b = new Point( 1.0f, 0.0f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title"/>
          </p:nvPr>
        </p:nvSpPr>
        <p:spPr/>
        <p:txBody>
          <a:bodyPr/>
          <a:lstStyle/>
          <a:p>
            <a:r>
              <a:rPr lang="de-DE" smtClean="0"/>
              <a:t>Klassenvariable (static)</a:t>
            </a:r>
            <a:endParaRPr lang="de-DE"/>
          </a:p>
        </p:txBody>
      </p:sp>
      <p:sp>
        <p:nvSpPr>
          <p:cNvPr id="731141" name="Rectangle 5"/>
          <p:cNvSpPr>
            <a:spLocks noGrp="1" noChangeArrowheads="1"/>
          </p:cNvSpPr>
          <p:nvPr>
            <p:ph idx="1"/>
          </p:nvPr>
        </p:nvSpPr>
        <p:spPr/>
        <p:txBody>
          <a:bodyPr/>
          <a:lstStyle/>
          <a:p>
            <a:r>
              <a:rPr lang="de-DE" smtClean="0"/>
              <a:t>Klassenvariable und Klassenmethoden gehören zur Klasse als Ganzes.</a:t>
            </a:r>
          </a:p>
          <a:p>
            <a:r>
              <a:rPr lang="de-DE" smtClean="0"/>
              <a:t>Sie beziehen sich nicht auf ein spezielles Objekt.</a:t>
            </a:r>
          </a:p>
          <a:p>
            <a:r>
              <a:rPr lang="de-DE" smtClean="0"/>
              <a:t>Klassenvariable und Klassenmethoden werden durch static gekennzeichnet.</a:t>
            </a:r>
          </a:p>
          <a:p>
            <a:r>
              <a:rPr lang="de-DE" smtClean="0"/>
              <a:t>Eine Klassenmethode kann nicht auf Variable einzelner Objekte zugreifen.</a:t>
            </a:r>
          </a:p>
          <a:p>
            <a:r>
              <a:rPr lang="de-DE" smtClean="0"/>
              <a:t>Eine Klassenvariable existiert nur einmal pro Klasse, nicht für jedes Objekt.</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de-DE"/>
              <a:t>Code</a:t>
            </a:r>
          </a:p>
        </p:txBody>
      </p:sp>
      <p:sp>
        <p:nvSpPr>
          <p:cNvPr id="829443"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Point {</a:t>
            </a:r>
          </a:p>
          <a:p>
            <a:pPr marL="533400" indent="-533400">
              <a:lnSpc>
                <a:spcPct val="90000"/>
              </a:lnSpc>
              <a:buFont typeface="Times" charset="0"/>
              <a:buAutoNum type="arabicPeriod"/>
            </a:pPr>
            <a:r>
              <a:rPr lang="de-DE" sz="1400">
                <a:latin typeface="Courier New" charset="0"/>
              </a:rPr>
              <a:t>   private float x;</a:t>
            </a:r>
          </a:p>
          <a:p>
            <a:pPr marL="533400" indent="-533400">
              <a:lnSpc>
                <a:spcPct val="90000"/>
              </a:lnSpc>
              <a:buFont typeface="Times" charset="0"/>
              <a:buAutoNum type="arabicPeriod"/>
            </a:pPr>
            <a:r>
              <a:rPr lang="de-DE" sz="1400">
                <a:latin typeface="Courier New" charset="0"/>
              </a:rPr>
              <a:t>   private float y;</a:t>
            </a:r>
          </a:p>
          <a:p>
            <a:pPr marL="533400" indent="-533400">
              <a:lnSpc>
                <a:spcPct val="90000"/>
              </a:lnSpc>
              <a:buFont typeface="Times" charset="0"/>
              <a:buAutoNum type="arabicPeriod"/>
            </a:pPr>
            <a:r>
              <a:rPr lang="de-DE" sz="1400">
                <a:latin typeface="Courier New" charset="0"/>
              </a:rPr>
              <a:t>   static int numberOfInstances;</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Point () {</a:t>
            </a:r>
          </a:p>
          <a:p>
            <a:pPr marL="533400" indent="-533400">
              <a:lnSpc>
                <a:spcPct val="90000"/>
              </a:lnSpc>
              <a:buFont typeface="Times" charset="0"/>
              <a:buAutoNum type="arabicPeriod"/>
            </a:pPr>
            <a:r>
              <a:rPr lang="de-DE" sz="1400">
                <a:latin typeface="Courier New" charset="0"/>
              </a:rPr>
              <a:t>      numberOfInstances = numberOfInstances + 1;</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   Point( float x, float y ) {</a:t>
            </a:r>
          </a:p>
          <a:p>
            <a:pPr marL="533400" indent="-533400">
              <a:lnSpc>
                <a:spcPct val="90000"/>
              </a:lnSpc>
              <a:buFont typeface="Times" charset="0"/>
              <a:buAutoNum type="arabicPeriod"/>
            </a:pPr>
            <a:r>
              <a:rPr lang="de-DE" sz="1400">
                <a:latin typeface="Courier New" charset="0"/>
              </a:rPr>
              <a:t>      this.x = x;</a:t>
            </a:r>
          </a:p>
          <a:p>
            <a:pPr marL="533400" indent="-533400">
              <a:lnSpc>
                <a:spcPct val="90000"/>
              </a:lnSpc>
              <a:buFont typeface="Times" charset="0"/>
              <a:buAutoNum type="arabicPeriod"/>
            </a:pPr>
            <a:r>
              <a:rPr lang="de-DE" sz="1400">
                <a:latin typeface="Courier New" charset="0"/>
              </a:rPr>
              <a:t>      this.y = y;</a:t>
            </a:r>
          </a:p>
          <a:p>
            <a:pPr marL="533400" indent="-533400">
              <a:lnSpc>
                <a:spcPct val="90000"/>
              </a:lnSpc>
              <a:buFont typeface="Times" charset="0"/>
              <a:buAutoNum type="arabicPeriod"/>
            </a:pPr>
            <a:r>
              <a:rPr lang="de-DE" sz="1400">
                <a:latin typeface="Courier New" charset="0"/>
              </a:rPr>
              <a:t>      numberOfInstances = numberOfInstances + 1;</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de-DE" smtClean="0"/>
              <a:t>Spezielle Klassen und Datentypen</a:t>
            </a:r>
            <a:endParaRPr lang="de-DE"/>
          </a:p>
        </p:txBody>
      </p:sp>
      <p:sp>
        <p:nvSpPr>
          <p:cNvPr id="850947" name="Rectangle 3"/>
          <p:cNvSpPr>
            <a:spLocks noGrp="1" noChangeArrowheads="1"/>
          </p:cNvSpPr>
          <p:nvPr>
            <p:ph idx="1"/>
          </p:nvPr>
        </p:nvSpPr>
        <p:spPr/>
        <p:txBody>
          <a:bodyPr/>
          <a:lstStyle/>
          <a:p>
            <a:r>
              <a:rPr lang="de-DE" smtClean="0"/>
              <a:t>Mit den vorgestellten Konzepten können alle Programmierprobleme gelöst werden</a:t>
            </a:r>
          </a:p>
          <a:p>
            <a:r>
              <a:rPr lang="de-DE" smtClean="0"/>
              <a:t>Der Bequemlichkeit wegen biete Java viele vordefinierte Klassen</a:t>
            </a:r>
          </a:p>
          <a:p>
            <a:pPr lvl="1"/>
            <a:r>
              <a:rPr lang="de-DE" smtClean="0"/>
              <a:t>Wir betrachten gleich das Beispiel String</a:t>
            </a:r>
          </a:p>
          <a:p>
            <a:r>
              <a:rPr lang="de-DE" smtClean="0"/>
              <a:t>Darüber hinaus gibt es einen Container-Datentyp für Felder</a:t>
            </a:r>
          </a:p>
          <a:p>
            <a:pPr lvl="1"/>
            <a:r>
              <a:rPr lang="de-DE" smtClean="0"/>
              <a:t>Das vereinfacht die Definition von Klassen mit direktem Zugriff auf eine beliebige Anzahl von Elementen</a:t>
            </a:r>
          </a:p>
          <a:p>
            <a:pPr lvl="1"/>
            <a:r>
              <a:rPr lang="de-DE" smtClean="0"/>
              <a:t>Und orientiert sich an der typischen Rechnerarchitektur</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86" name="Rectangle 14"/>
          <p:cNvSpPr>
            <a:spLocks noGrp="1" noChangeArrowheads="1"/>
          </p:cNvSpPr>
          <p:nvPr>
            <p:ph type="title"/>
          </p:nvPr>
        </p:nvSpPr>
        <p:spPr/>
        <p:txBody>
          <a:bodyPr/>
          <a:lstStyle/>
          <a:p>
            <a:r>
              <a:rPr lang="de-DE" smtClean="0"/>
              <a:t>Felder (Arrays)</a:t>
            </a:r>
            <a:endParaRPr lang="de-DE"/>
          </a:p>
        </p:txBody>
      </p:sp>
      <p:sp>
        <p:nvSpPr>
          <p:cNvPr id="847887" name="Rectangle 15"/>
          <p:cNvSpPr>
            <a:spLocks noGrp="1" noChangeArrowheads="1"/>
          </p:cNvSpPr>
          <p:nvPr>
            <p:ph idx="1"/>
          </p:nvPr>
        </p:nvSpPr>
        <p:spPr/>
        <p:txBody>
          <a:bodyPr/>
          <a:lstStyle/>
          <a:p>
            <a:r>
              <a:rPr lang="de-DE" dirty="0" smtClean="0"/>
              <a:t>Felder bzw. Arrays geben die Möglichkeit, eine beliebig lange Folge von Variablen gleichen Typs simultan zu erzeugen und als Einheit aufzufassen. </a:t>
            </a:r>
          </a:p>
          <a:p>
            <a:pPr lvl="1"/>
            <a:r>
              <a:rPr lang="de-DE" sz="2000" dirty="0" smtClean="0">
                <a:latin typeface="Courier"/>
                <a:cs typeface="Courier"/>
              </a:rPr>
              <a:t>a[0]  a[1]  a[2]  a[3]  a[4]  a[5]  a[6]  a[7]</a:t>
            </a:r>
          </a:p>
          <a:p>
            <a:r>
              <a:rPr lang="de-DE" dirty="0" smtClean="0"/>
              <a:t>Auf ein einzelnes Element i der Folge wird durch Indizierung</a:t>
            </a:r>
            <a:br>
              <a:rPr lang="de-DE" dirty="0" smtClean="0"/>
            </a:br>
            <a:r>
              <a:rPr lang="de-DE" dirty="0" err="1" smtClean="0"/>
              <a:t>a[i</a:t>
            </a:r>
            <a:r>
              <a:rPr lang="de-DE" dirty="0" smtClean="0"/>
              <a:t>] zugegriffen.</a:t>
            </a:r>
          </a:p>
          <a:p>
            <a:r>
              <a:rPr lang="de-DE" dirty="0" smtClean="0"/>
              <a:t>Arrays beginnen mit dem Index 0.</a:t>
            </a:r>
          </a:p>
          <a:p>
            <a:r>
              <a:rPr lang="de-DE" dirty="0" smtClean="0"/>
              <a:t>Arrays werden mit dem </a:t>
            </a:r>
            <a:r>
              <a:rPr lang="de-DE" dirty="0" err="1" smtClean="0"/>
              <a:t>new-Operator</a:t>
            </a:r>
            <a:r>
              <a:rPr lang="de-DE" dirty="0" smtClean="0"/>
              <a:t> erzeugt.</a:t>
            </a:r>
          </a:p>
          <a:p>
            <a:r>
              <a:rPr lang="de-DE" dirty="0" smtClean="0"/>
              <a:t>Die Anzahl der Elemente eines Arrays a erhält man durch </a:t>
            </a:r>
            <a:r>
              <a:rPr lang="de-DE" dirty="0" err="1" smtClean="0"/>
              <a:t>a.length</a:t>
            </a:r>
            <a:r>
              <a:rPr lang="de-DE" dirty="0" smtClean="0"/>
              <a:t> </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900" name="AutoShape 4"/>
          <p:cNvSpPr>
            <a:spLocks noChangeArrowheads="1"/>
          </p:cNvSpPr>
          <p:nvPr/>
        </p:nvSpPr>
        <p:spPr bwMode="auto">
          <a:xfrm>
            <a:off x="4125686" y="3365500"/>
            <a:ext cx="838200" cy="3048000"/>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48901" name="Rectangle 5"/>
          <p:cNvSpPr>
            <a:spLocks noChangeArrowheads="1"/>
          </p:cNvSpPr>
          <p:nvPr/>
        </p:nvSpPr>
        <p:spPr bwMode="auto">
          <a:xfrm>
            <a:off x="2982686" y="4356100"/>
            <a:ext cx="4572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2" name="Text Box 6"/>
          <p:cNvSpPr txBox="1">
            <a:spLocks noChangeArrowheads="1"/>
          </p:cNvSpPr>
          <p:nvPr/>
        </p:nvSpPr>
        <p:spPr bwMode="auto">
          <a:xfrm>
            <a:off x="6781800" y="2413000"/>
            <a:ext cx="306494" cy="369332"/>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a:latin typeface="Tahoma" charset="0"/>
              </a:rPr>
              <a:t>a</a:t>
            </a:r>
            <a:endParaRPr lang="de-DE">
              <a:latin typeface="Tahoma" charset="0"/>
            </a:endParaRPr>
          </a:p>
        </p:txBody>
      </p:sp>
      <p:cxnSp>
        <p:nvCxnSpPr>
          <p:cNvPr id="848903" name="AutoShape 7"/>
          <p:cNvCxnSpPr>
            <a:cxnSpLocks noChangeShapeType="1"/>
            <a:stCxn id="848904" idx="6"/>
            <a:endCxn id="848905" idx="1"/>
          </p:cNvCxnSpPr>
          <p:nvPr/>
        </p:nvCxnSpPr>
        <p:spPr bwMode="auto">
          <a:xfrm flipV="1">
            <a:off x="3287486" y="3632200"/>
            <a:ext cx="914400" cy="838200"/>
          </a:xfrm>
          <a:prstGeom prst="curvedConnector3">
            <a:avLst>
              <a:gd name="adj1" fmla="val 50000"/>
            </a:avLst>
          </a:prstGeom>
          <a:noFill/>
          <a:ln w="9525">
            <a:solidFill>
              <a:schemeClr val="tx1"/>
            </a:solidFill>
            <a:round/>
            <a:headEnd/>
            <a:tailEnd type="triangle" w="med" len="med"/>
          </a:ln>
          <a:effectLst/>
        </p:spPr>
      </p:cxnSp>
      <p:sp>
        <p:nvSpPr>
          <p:cNvPr id="848904" name="Oval 8"/>
          <p:cNvSpPr>
            <a:spLocks noChangeArrowheads="1"/>
          </p:cNvSpPr>
          <p:nvPr/>
        </p:nvSpPr>
        <p:spPr bwMode="auto">
          <a:xfrm>
            <a:off x="3211286" y="4432300"/>
            <a:ext cx="76200" cy="762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848905" name="Rectangle 9"/>
          <p:cNvSpPr>
            <a:spLocks noChangeArrowheads="1"/>
          </p:cNvSpPr>
          <p:nvPr/>
        </p:nvSpPr>
        <p:spPr bwMode="auto">
          <a:xfrm>
            <a:off x="4201886" y="35179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6" name="Rectangle 10"/>
          <p:cNvSpPr>
            <a:spLocks noChangeArrowheads="1"/>
          </p:cNvSpPr>
          <p:nvPr/>
        </p:nvSpPr>
        <p:spPr bwMode="auto">
          <a:xfrm>
            <a:off x="4201886" y="37465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7" name="Rectangle 11"/>
          <p:cNvSpPr>
            <a:spLocks noChangeArrowheads="1"/>
          </p:cNvSpPr>
          <p:nvPr/>
        </p:nvSpPr>
        <p:spPr bwMode="auto">
          <a:xfrm>
            <a:off x="4201886" y="39751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8" name="Rectangle 12"/>
          <p:cNvSpPr>
            <a:spLocks noChangeArrowheads="1"/>
          </p:cNvSpPr>
          <p:nvPr/>
        </p:nvSpPr>
        <p:spPr bwMode="auto">
          <a:xfrm>
            <a:off x="4201886" y="42037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9" name="Rectangle 13"/>
          <p:cNvSpPr>
            <a:spLocks noChangeArrowheads="1"/>
          </p:cNvSpPr>
          <p:nvPr/>
        </p:nvSpPr>
        <p:spPr bwMode="auto">
          <a:xfrm>
            <a:off x="4201886" y="44323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0" name="Rectangle 14"/>
          <p:cNvSpPr>
            <a:spLocks noChangeArrowheads="1"/>
          </p:cNvSpPr>
          <p:nvPr/>
        </p:nvSpPr>
        <p:spPr bwMode="auto">
          <a:xfrm>
            <a:off x="4201886" y="46609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1" name="Rectangle 15"/>
          <p:cNvSpPr>
            <a:spLocks noChangeArrowheads="1"/>
          </p:cNvSpPr>
          <p:nvPr/>
        </p:nvSpPr>
        <p:spPr bwMode="auto">
          <a:xfrm>
            <a:off x="4201886" y="48895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2" name="Rectangle 16"/>
          <p:cNvSpPr>
            <a:spLocks noChangeArrowheads="1"/>
          </p:cNvSpPr>
          <p:nvPr/>
        </p:nvSpPr>
        <p:spPr bwMode="auto">
          <a:xfrm>
            <a:off x="4201886" y="51181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3" name="Rectangle 17"/>
          <p:cNvSpPr>
            <a:spLocks noChangeArrowheads="1"/>
          </p:cNvSpPr>
          <p:nvPr/>
        </p:nvSpPr>
        <p:spPr bwMode="auto">
          <a:xfrm>
            <a:off x="4201886" y="53467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4" name="Rectangle 18"/>
          <p:cNvSpPr>
            <a:spLocks noChangeArrowheads="1"/>
          </p:cNvSpPr>
          <p:nvPr/>
        </p:nvSpPr>
        <p:spPr bwMode="auto">
          <a:xfrm>
            <a:off x="4201886" y="55753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5" name="Rectangle 19"/>
          <p:cNvSpPr>
            <a:spLocks noChangeArrowheads="1"/>
          </p:cNvSpPr>
          <p:nvPr/>
        </p:nvSpPr>
        <p:spPr bwMode="auto">
          <a:xfrm>
            <a:off x="4201886" y="5803900"/>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6" name="Text Box 20"/>
          <p:cNvSpPr txBox="1">
            <a:spLocks noChangeArrowheads="1"/>
          </p:cNvSpPr>
          <p:nvPr/>
        </p:nvSpPr>
        <p:spPr bwMode="auto">
          <a:xfrm>
            <a:off x="4125686" y="6059488"/>
            <a:ext cx="925253" cy="338554"/>
          </a:xfrm>
          <a:prstGeom prst="rect">
            <a:avLst/>
          </a:prstGeom>
          <a:noFill/>
          <a:ln w="9525">
            <a:noFill/>
            <a:miter lim="800000"/>
            <a:headEnd/>
            <a:tailEnd/>
          </a:ln>
          <a:effectLst/>
        </p:spPr>
        <p:txBody>
          <a:bodyPr wrap="none">
            <a:prstTxWarp prst="textNoShape">
              <a:avLst/>
            </a:prstTxWarp>
            <a:spAutoFit/>
          </a:bodyPr>
          <a:lstStyle/>
          <a:p>
            <a:pPr eaLnBrk="0" hangingPunct="0"/>
            <a:r>
              <a:rPr lang="de-DE" sz="1600">
                <a:latin typeface="Lucida Console" charset="0"/>
              </a:rPr>
              <a:t>length</a:t>
            </a:r>
            <a:endParaRPr lang="de-DE" sz="2000">
              <a:latin typeface="Lucida Console" charset="0"/>
            </a:endParaRPr>
          </a:p>
        </p:txBody>
      </p:sp>
      <p:sp>
        <p:nvSpPr>
          <p:cNvPr id="848917" name="Rectangle 21"/>
          <p:cNvSpPr>
            <a:spLocks noGrp="1" noChangeArrowheads="1"/>
          </p:cNvSpPr>
          <p:nvPr>
            <p:ph type="title"/>
          </p:nvPr>
        </p:nvSpPr>
        <p:spPr/>
        <p:txBody>
          <a:bodyPr/>
          <a:lstStyle/>
          <a:p>
            <a:r>
              <a:rPr lang="de-DE" smtClean="0"/>
              <a:t>Array</a:t>
            </a:r>
            <a:endParaRPr lang="de-DE"/>
          </a:p>
        </p:txBody>
      </p:sp>
      <p:sp>
        <p:nvSpPr>
          <p:cNvPr id="848918" name="Rectangle 22"/>
          <p:cNvSpPr>
            <a:spLocks noGrp="1" noChangeArrowheads="1"/>
          </p:cNvSpPr>
          <p:nvPr>
            <p:ph idx="1"/>
          </p:nvPr>
        </p:nvSpPr>
        <p:spPr/>
        <p:txBody>
          <a:bodyPr/>
          <a:lstStyle/>
          <a:p>
            <a:r>
              <a:rPr lang="de-DE" dirty="0" smtClean="0"/>
              <a:t>Wie andere Klassen enthält das Array-Objekt nur eine Referenz auf die Daten.</a:t>
            </a:r>
          </a:p>
          <a:p>
            <a:r>
              <a:rPr lang="de-DE" dirty="0" smtClean="0"/>
              <a:t>Das Array muss mit </a:t>
            </a:r>
            <a:r>
              <a:rPr lang="de-DE" dirty="0" err="1" smtClean="0"/>
              <a:t>new</a:t>
            </a:r>
            <a:r>
              <a:rPr lang="de-DE" dirty="0" smtClean="0"/>
              <a:t> bereitgestellt werden. </a:t>
            </a:r>
          </a:p>
          <a:p>
            <a:pPr lvl="1"/>
            <a:r>
              <a:rPr lang="de-DE" dirty="0" smtClean="0">
                <a:latin typeface="Courier"/>
                <a:cs typeface="Courier"/>
              </a:rPr>
              <a:t>double[] a; // </a:t>
            </a:r>
            <a:r>
              <a:rPr lang="de-DE" dirty="0" err="1" smtClean="0">
                <a:latin typeface="Courier"/>
                <a:cs typeface="Courier"/>
              </a:rPr>
              <a:t>declaration</a:t>
            </a:r>
            <a:r>
              <a:rPr lang="de-DE" dirty="0" smtClean="0">
                <a:latin typeface="Courier"/>
                <a:cs typeface="Courier"/>
              </a:rPr>
              <a:t> of </a:t>
            </a:r>
            <a:r>
              <a:rPr lang="de-DE" dirty="0" err="1" smtClean="0">
                <a:latin typeface="Courier"/>
                <a:cs typeface="Courier"/>
              </a:rPr>
              <a:t>array</a:t>
            </a:r>
            <a:r>
              <a:rPr lang="de-DE" dirty="0" smtClean="0">
                <a:latin typeface="Courier"/>
                <a:cs typeface="Courier"/>
              </a:rPr>
              <a:t> variable</a:t>
            </a:r>
          </a:p>
          <a:p>
            <a:pPr lvl="1"/>
            <a:r>
              <a:rPr lang="de-DE" dirty="0" smtClean="0">
                <a:latin typeface="Courier"/>
                <a:cs typeface="Courier"/>
              </a:rPr>
              <a:t>a= </a:t>
            </a:r>
            <a:r>
              <a:rPr lang="de-DE" dirty="0" err="1" smtClean="0">
                <a:latin typeface="Courier"/>
                <a:cs typeface="Courier"/>
              </a:rPr>
              <a:t>new</a:t>
            </a:r>
            <a:r>
              <a:rPr lang="de-DE" dirty="0" smtClean="0">
                <a:latin typeface="Courier"/>
                <a:cs typeface="Courier"/>
              </a:rPr>
              <a:t> double[1000]; // </a:t>
            </a:r>
            <a:r>
              <a:rPr lang="de-DE" dirty="0" err="1" smtClean="0">
                <a:latin typeface="Courier"/>
                <a:cs typeface="Courier"/>
              </a:rPr>
              <a:t>reservation</a:t>
            </a:r>
            <a:r>
              <a:rPr lang="de-DE" dirty="0" smtClean="0">
                <a:latin typeface="Courier"/>
                <a:cs typeface="Courier"/>
              </a:rPr>
              <a:t> of </a:t>
            </a:r>
            <a:r>
              <a:rPr lang="de-DE" dirty="0" err="1" smtClean="0">
                <a:latin typeface="Courier"/>
                <a:cs typeface="Courier"/>
              </a:rPr>
              <a:t>space</a:t>
            </a:r>
            <a:endParaRPr lang="de-DE" dirty="0" smtClean="0">
              <a:latin typeface="Courier"/>
              <a:cs typeface="Courie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900" name="AutoShape 4"/>
          <p:cNvSpPr>
            <a:spLocks noChangeArrowheads="1"/>
          </p:cNvSpPr>
          <p:nvPr/>
        </p:nvSpPr>
        <p:spPr bwMode="auto">
          <a:xfrm>
            <a:off x="7162800" y="3267529"/>
            <a:ext cx="838200" cy="3048000"/>
          </a:xfrm>
          <a:prstGeom prst="roundRect">
            <a:avLst>
              <a:gd name="adj" fmla="val 16667"/>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48901" name="Rectangle 5"/>
          <p:cNvSpPr>
            <a:spLocks noChangeArrowheads="1"/>
          </p:cNvSpPr>
          <p:nvPr/>
        </p:nvSpPr>
        <p:spPr bwMode="auto">
          <a:xfrm>
            <a:off x="6019800" y="4258129"/>
            <a:ext cx="4572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2" name="Text Box 6"/>
          <p:cNvSpPr txBox="1">
            <a:spLocks noChangeArrowheads="1"/>
          </p:cNvSpPr>
          <p:nvPr/>
        </p:nvSpPr>
        <p:spPr bwMode="auto">
          <a:xfrm>
            <a:off x="6781800" y="2768600"/>
            <a:ext cx="306494" cy="369332"/>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a:latin typeface="Tahoma" charset="0"/>
              </a:rPr>
              <a:t>a</a:t>
            </a:r>
            <a:endParaRPr lang="de-DE">
              <a:latin typeface="Tahoma" charset="0"/>
            </a:endParaRPr>
          </a:p>
        </p:txBody>
      </p:sp>
      <p:cxnSp>
        <p:nvCxnSpPr>
          <p:cNvPr id="848903" name="AutoShape 7"/>
          <p:cNvCxnSpPr>
            <a:cxnSpLocks noChangeShapeType="1"/>
            <a:stCxn id="848904" idx="6"/>
            <a:endCxn id="848905" idx="1"/>
          </p:cNvCxnSpPr>
          <p:nvPr/>
        </p:nvCxnSpPr>
        <p:spPr bwMode="auto">
          <a:xfrm flipV="1">
            <a:off x="6324600" y="3534229"/>
            <a:ext cx="914400" cy="838200"/>
          </a:xfrm>
          <a:prstGeom prst="curvedConnector3">
            <a:avLst>
              <a:gd name="adj1" fmla="val 50000"/>
            </a:avLst>
          </a:prstGeom>
          <a:noFill/>
          <a:ln w="9525">
            <a:solidFill>
              <a:schemeClr val="tx1"/>
            </a:solidFill>
            <a:round/>
            <a:headEnd/>
            <a:tailEnd type="triangle" w="med" len="med"/>
          </a:ln>
          <a:effectLst/>
        </p:spPr>
      </p:cxnSp>
      <p:sp>
        <p:nvSpPr>
          <p:cNvPr id="848904" name="Oval 8"/>
          <p:cNvSpPr>
            <a:spLocks noChangeArrowheads="1"/>
          </p:cNvSpPr>
          <p:nvPr/>
        </p:nvSpPr>
        <p:spPr bwMode="auto">
          <a:xfrm>
            <a:off x="6248400" y="4334329"/>
            <a:ext cx="76200" cy="76200"/>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848905" name="Rectangle 9"/>
          <p:cNvSpPr>
            <a:spLocks noChangeArrowheads="1"/>
          </p:cNvSpPr>
          <p:nvPr/>
        </p:nvSpPr>
        <p:spPr bwMode="auto">
          <a:xfrm>
            <a:off x="7239000" y="34199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6" name="Rectangle 10"/>
          <p:cNvSpPr>
            <a:spLocks noChangeArrowheads="1"/>
          </p:cNvSpPr>
          <p:nvPr/>
        </p:nvSpPr>
        <p:spPr bwMode="auto">
          <a:xfrm>
            <a:off x="7239000" y="36485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7" name="Rectangle 11"/>
          <p:cNvSpPr>
            <a:spLocks noChangeArrowheads="1"/>
          </p:cNvSpPr>
          <p:nvPr/>
        </p:nvSpPr>
        <p:spPr bwMode="auto">
          <a:xfrm>
            <a:off x="7239000" y="38771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8" name="Rectangle 12"/>
          <p:cNvSpPr>
            <a:spLocks noChangeArrowheads="1"/>
          </p:cNvSpPr>
          <p:nvPr/>
        </p:nvSpPr>
        <p:spPr bwMode="auto">
          <a:xfrm>
            <a:off x="7239000" y="41057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09" name="Rectangle 13"/>
          <p:cNvSpPr>
            <a:spLocks noChangeArrowheads="1"/>
          </p:cNvSpPr>
          <p:nvPr/>
        </p:nvSpPr>
        <p:spPr bwMode="auto">
          <a:xfrm>
            <a:off x="7239000" y="43343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0" name="Rectangle 14"/>
          <p:cNvSpPr>
            <a:spLocks noChangeArrowheads="1"/>
          </p:cNvSpPr>
          <p:nvPr/>
        </p:nvSpPr>
        <p:spPr bwMode="auto">
          <a:xfrm>
            <a:off x="7239000" y="45629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1" name="Rectangle 15"/>
          <p:cNvSpPr>
            <a:spLocks noChangeArrowheads="1"/>
          </p:cNvSpPr>
          <p:nvPr/>
        </p:nvSpPr>
        <p:spPr bwMode="auto">
          <a:xfrm>
            <a:off x="7239000" y="47915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2" name="Rectangle 16"/>
          <p:cNvSpPr>
            <a:spLocks noChangeArrowheads="1"/>
          </p:cNvSpPr>
          <p:nvPr/>
        </p:nvSpPr>
        <p:spPr bwMode="auto">
          <a:xfrm>
            <a:off x="7239000" y="50201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3" name="Rectangle 17"/>
          <p:cNvSpPr>
            <a:spLocks noChangeArrowheads="1"/>
          </p:cNvSpPr>
          <p:nvPr/>
        </p:nvSpPr>
        <p:spPr bwMode="auto">
          <a:xfrm>
            <a:off x="7239000" y="52487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4" name="Rectangle 18"/>
          <p:cNvSpPr>
            <a:spLocks noChangeArrowheads="1"/>
          </p:cNvSpPr>
          <p:nvPr/>
        </p:nvSpPr>
        <p:spPr bwMode="auto">
          <a:xfrm>
            <a:off x="7239000" y="54773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5" name="Rectangle 19"/>
          <p:cNvSpPr>
            <a:spLocks noChangeArrowheads="1"/>
          </p:cNvSpPr>
          <p:nvPr/>
        </p:nvSpPr>
        <p:spPr bwMode="auto">
          <a:xfrm>
            <a:off x="7239000" y="5705929"/>
            <a:ext cx="6858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916" name="Text Box 20"/>
          <p:cNvSpPr txBox="1">
            <a:spLocks noChangeArrowheads="1"/>
          </p:cNvSpPr>
          <p:nvPr/>
        </p:nvSpPr>
        <p:spPr bwMode="auto">
          <a:xfrm>
            <a:off x="7162800" y="5961517"/>
            <a:ext cx="925253" cy="338554"/>
          </a:xfrm>
          <a:prstGeom prst="rect">
            <a:avLst/>
          </a:prstGeom>
          <a:noFill/>
          <a:ln w="9525">
            <a:noFill/>
            <a:miter lim="800000"/>
            <a:headEnd/>
            <a:tailEnd/>
          </a:ln>
          <a:effectLst/>
        </p:spPr>
        <p:txBody>
          <a:bodyPr wrap="none">
            <a:prstTxWarp prst="textNoShape">
              <a:avLst/>
            </a:prstTxWarp>
            <a:spAutoFit/>
          </a:bodyPr>
          <a:lstStyle/>
          <a:p>
            <a:pPr eaLnBrk="0" hangingPunct="0"/>
            <a:r>
              <a:rPr lang="de-DE" sz="1600">
                <a:latin typeface="Lucida Console" charset="0"/>
              </a:rPr>
              <a:t>length</a:t>
            </a:r>
            <a:endParaRPr lang="de-DE" sz="2000">
              <a:latin typeface="Lucida Console" charset="0"/>
            </a:endParaRPr>
          </a:p>
        </p:txBody>
      </p:sp>
      <p:sp>
        <p:nvSpPr>
          <p:cNvPr id="848917" name="Rectangle 21"/>
          <p:cNvSpPr>
            <a:spLocks noGrp="1" noChangeArrowheads="1"/>
          </p:cNvSpPr>
          <p:nvPr>
            <p:ph type="title"/>
          </p:nvPr>
        </p:nvSpPr>
        <p:spPr/>
        <p:txBody>
          <a:bodyPr/>
          <a:lstStyle/>
          <a:p>
            <a:r>
              <a:rPr lang="de-DE" smtClean="0"/>
              <a:t>Array</a:t>
            </a:r>
            <a:endParaRPr lang="de-DE"/>
          </a:p>
        </p:txBody>
      </p:sp>
      <p:sp>
        <p:nvSpPr>
          <p:cNvPr id="848918" name="Rectangle 22"/>
          <p:cNvSpPr>
            <a:spLocks noGrp="1" noChangeArrowheads="1"/>
          </p:cNvSpPr>
          <p:nvPr>
            <p:ph idx="1"/>
          </p:nvPr>
        </p:nvSpPr>
        <p:spPr/>
        <p:txBody>
          <a:bodyPr/>
          <a:lstStyle/>
          <a:p>
            <a:r>
              <a:rPr lang="de-DE" dirty="0" smtClean="0"/>
              <a:t>Zusammengefasste Deklaration und Initialisierung</a:t>
            </a:r>
          </a:p>
          <a:p>
            <a:pPr lvl="1"/>
            <a:r>
              <a:rPr lang="de-DE" dirty="0" smtClean="0">
                <a:latin typeface="Courier"/>
                <a:cs typeface="Courier"/>
              </a:rPr>
              <a:t>double[] a= </a:t>
            </a:r>
            <a:r>
              <a:rPr lang="de-DE" dirty="0" err="1" smtClean="0">
                <a:latin typeface="Courier"/>
                <a:cs typeface="Courier"/>
              </a:rPr>
              <a:t>new</a:t>
            </a:r>
            <a:r>
              <a:rPr lang="de-DE" dirty="0" smtClean="0">
                <a:latin typeface="Courier"/>
                <a:cs typeface="Courier"/>
              </a:rPr>
              <a:t> double[1000];</a:t>
            </a:r>
          </a:p>
          <a:p>
            <a:r>
              <a:rPr lang="de-DE" dirty="0" smtClean="0"/>
              <a:t>Eine alternative Syntax ist</a:t>
            </a:r>
          </a:p>
          <a:p>
            <a:pPr lvl="1"/>
            <a:r>
              <a:rPr lang="de-DE" dirty="0" smtClean="0">
                <a:latin typeface="Courier"/>
                <a:cs typeface="Courier"/>
              </a:rPr>
              <a:t>double a[]= </a:t>
            </a:r>
            <a:r>
              <a:rPr lang="de-DE" dirty="0" err="1" smtClean="0">
                <a:latin typeface="Courier"/>
                <a:cs typeface="Courier"/>
              </a:rPr>
              <a:t>new</a:t>
            </a:r>
            <a:r>
              <a:rPr lang="de-DE" dirty="0" smtClean="0">
                <a:latin typeface="Courier"/>
                <a:cs typeface="Courier"/>
              </a:rPr>
              <a:t> double[1000];</a:t>
            </a:r>
          </a:p>
          <a:p>
            <a:r>
              <a:rPr lang="de-DE" dirty="0" smtClean="0"/>
              <a:t>Arrays können auch direkt mit Werten vereinbart werden:</a:t>
            </a:r>
          </a:p>
          <a:p>
            <a:pPr lvl="1"/>
            <a:r>
              <a:rPr lang="de-DE" dirty="0" err="1" smtClean="0">
                <a:latin typeface="Courier"/>
                <a:cs typeface="Courier"/>
              </a:rPr>
              <a:t>int</a:t>
            </a:r>
            <a:r>
              <a:rPr lang="de-DE" dirty="0" smtClean="0">
                <a:latin typeface="Courier"/>
                <a:cs typeface="Courier"/>
              </a:rPr>
              <a:t> [] </a:t>
            </a:r>
            <a:r>
              <a:rPr lang="de-DE" dirty="0" err="1" smtClean="0">
                <a:latin typeface="Courier"/>
                <a:cs typeface="Courier"/>
              </a:rPr>
              <a:t>firstPrimes</a:t>
            </a:r>
            <a:r>
              <a:rPr lang="de-DE" dirty="0" smtClean="0">
                <a:latin typeface="Courier"/>
                <a:cs typeface="Courier"/>
              </a:rPr>
              <a:t>= </a:t>
            </a:r>
            <a:br>
              <a:rPr lang="de-DE" dirty="0" smtClean="0">
                <a:latin typeface="Courier"/>
                <a:cs typeface="Courier"/>
              </a:rPr>
            </a:br>
            <a:r>
              <a:rPr lang="de-DE" dirty="0" smtClean="0">
                <a:latin typeface="Courier"/>
                <a:cs typeface="Courier"/>
              </a:rPr>
              <a:t>	{1,2,3,5,7,11,13,17,19,23};</a:t>
            </a:r>
            <a:endParaRPr lang="de-DE" dirty="0">
              <a:latin typeface="Courier"/>
              <a:cs typeface="Courie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r>
              <a:rPr lang="de-DE"/>
              <a:t>Code</a:t>
            </a:r>
          </a:p>
        </p:txBody>
      </p:sp>
      <p:sp>
        <p:nvSpPr>
          <p:cNvPr id="851971"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PointSet {</a:t>
            </a:r>
          </a:p>
          <a:p>
            <a:pPr marL="533400" indent="-533400">
              <a:lnSpc>
                <a:spcPct val="90000"/>
              </a:lnSpc>
              <a:buFont typeface="Times" charset="0"/>
              <a:buAutoNum type="arabicPeriod"/>
            </a:pPr>
            <a:r>
              <a:rPr lang="de-DE" sz="1400">
                <a:latin typeface="Courier New" charset="0"/>
              </a:rPr>
              <a:t>   private Point[] p;</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   public PointSet ( int nrOfPoints ) {</a:t>
            </a:r>
          </a:p>
          <a:p>
            <a:pPr marL="533400" indent="-533400">
              <a:lnSpc>
                <a:spcPct val="90000"/>
              </a:lnSpc>
              <a:buFont typeface="Times" charset="0"/>
              <a:buAutoNum type="arabicPeriod"/>
            </a:pPr>
            <a:r>
              <a:rPr lang="de-DE" sz="1400">
                <a:latin typeface="Courier New" charset="0"/>
              </a:rPr>
              <a:t>      p = new Point[nrOfPoints];</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public void setPoint( int index, float x, float y ) {</a:t>
            </a:r>
          </a:p>
          <a:p>
            <a:pPr marL="533400" indent="-533400">
              <a:lnSpc>
                <a:spcPct val="90000"/>
              </a:lnSpc>
              <a:buFont typeface="Times" charset="0"/>
              <a:buAutoNum type="arabicPeriod"/>
            </a:pPr>
            <a:r>
              <a:rPr lang="de-DE" sz="1400">
                <a:latin typeface="Courier New" charset="0"/>
              </a:rPr>
              <a:t>      p[index] = new Point( x, y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Grp="1" noChangeArrowheads="1"/>
          </p:cNvSpPr>
          <p:nvPr>
            <p:ph type="title"/>
          </p:nvPr>
        </p:nvSpPr>
        <p:spPr/>
        <p:txBody>
          <a:bodyPr/>
          <a:lstStyle/>
          <a:p>
            <a:r>
              <a:rPr lang="de-DE"/>
              <a:t>Vordefinierte Klasse: String</a:t>
            </a:r>
          </a:p>
        </p:txBody>
      </p:sp>
      <p:sp>
        <p:nvSpPr>
          <p:cNvPr id="745477" name="Rectangle 5"/>
          <p:cNvSpPr>
            <a:spLocks noGrp="1" noChangeArrowheads="1"/>
          </p:cNvSpPr>
          <p:nvPr>
            <p:ph idx="1"/>
          </p:nvPr>
        </p:nvSpPr>
        <p:spPr/>
        <p:txBody>
          <a:bodyPr/>
          <a:lstStyle/>
          <a:p>
            <a:pPr marL="533400" indent="-533400">
              <a:lnSpc>
                <a:spcPct val="90000"/>
              </a:lnSpc>
            </a:pPr>
            <a:r>
              <a:rPr lang="de-DE" dirty="0"/>
              <a:t>Java besitzt eine vordefinierte Klasse für Zeichenketten und Operationen darauf.</a:t>
            </a:r>
          </a:p>
          <a:p>
            <a:pPr marL="533400" indent="-533400">
              <a:lnSpc>
                <a:spcPct val="90000"/>
              </a:lnSpc>
            </a:pPr>
            <a:r>
              <a:rPr lang="de-DE" dirty="0"/>
              <a:t>Ein String-Objekt repräsentiert eine unveränderliche Zeichenkette:</a:t>
            </a:r>
          </a:p>
          <a:p>
            <a:pPr marL="914400" lvl="1" indent="-457200">
              <a:lnSpc>
                <a:spcPct val="90000"/>
              </a:lnSpc>
            </a:pPr>
            <a:r>
              <a:rPr lang="de-DE" dirty="0"/>
              <a:t>"</a:t>
            </a:r>
            <a:r>
              <a:rPr lang="de-DE" dirty="0" err="1"/>
              <a:t>Hello</a:t>
            </a:r>
            <a:r>
              <a:rPr lang="de-DE" dirty="0"/>
              <a:t> World"    "Das Ergebnis lautet:"</a:t>
            </a:r>
          </a:p>
          <a:p>
            <a:pPr marL="533400" indent="-533400">
              <a:lnSpc>
                <a:spcPct val="90000"/>
              </a:lnSpc>
            </a:pPr>
            <a:r>
              <a:rPr lang="de-DE" dirty="0"/>
              <a:t>Variable der Klasse String werden wie üblich vereinbart:</a:t>
            </a:r>
          </a:p>
          <a:p>
            <a:pPr marL="914400" lvl="1" indent="-457200">
              <a:lnSpc>
                <a:spcPct val="90000"/>
              </a:lnSpc>
              <a:buFont typeface="Times" charset="0"/>
              <a:buAutoNum type="arabicPeriod"/>
            </a:pPr>
            <a:r>
              <a:rPr lang="de-DE" dirty="0">
                <a:latin typeface="Courier"/>
                <a:cs typeface="Courier"/>
              </a:rPr>
              <a:t>String </a:t>
            </a:r>
            <a:r>
              <a:rPr lang="de-DE" dirty="0" err="1">
                <a:latin typeface="Courier"/>
                <a:cs typeface="Courier"/>
              </a:rPr>
              <a:t>ausgabe</a:t>
            </a:r>
            <a:r>
              <a:rPr lang="de-DE" dirty="0">
                <a:latin typeface="Courier"/>
                <a:cs typeface="Courier"/>
              </a:rPr>
              <a:t>;</a:t>
            </a:r>
          </a:p>
          <a:p>
            <a:pPr marL="914400" lvl="1" indent="-457200">
              <a:lnSpc>
                <a:spcPct val="90000"/>
              </a:lnSpc>
              <a:buFont typeface="Times" charset="0"/>
              <a:buAutoNum type="arabicPeriod"/>
            </a:pPr>
            <a:r>
              <a:rPr lang="de-DE" dirty="0" err="1">
                <a:latin typeface="Courier"/>
                <a:cs typeface="Courier"/>
              </a:rPr>
              <a:t>ausgabe</a:t>
            </a:r>
            <a:r>
              <a:rPr lang="de-DE" dirty="0">
                <a:latin typeface="Courier"/>
                <a:cs typeface="Courier"/>
              </a:rPr>
              <a:t> = "Das Ergebnis lautet:";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de-DE"/>
              <a:t>Klassen und Objekte</a:t>
            </a:r>
          </a:p>
        </p:txBody>
      </p:sp>
      <p:sp>
        <p:nvSpPr>
          <p:cNvPr id="718851" name="Rectangle 3"/>
          <p:cNvSpPr>
            <a:spLocks noGrp="1" noChangeArrowheads="1"/>
          </p:cNvSpPr>
          <p:nvPr>
            <p:ph idx="1"/>
          </p:nvPr>
        </p:nvSpPr>
        <p:spPr>
          <a:xfrm>
            <a:off x="773289" y="4038600"/>
            <a:ext cx="7453489" cy="850900"/>
          </a:xfrm>
        </p:spPr>
        <p:txBody>
          <a:bodyPr/>
          <a:lstStyle/>
          <a:p>
            <a:pPr marL="0" indent="0">
              <a:lnSpc>
                <a:spcPct val="90000"/>
              </a:lnSpc>
              <a:buFont typeface="Wingdings" charset="2"/>
              <a:buNone/>
              <a:tabLst>
                <a:tab pos="1054100" algn="ctr"/>
                <a:tab pos="3619500" algn="ctr"/>
                <a:tab pos="6197600" algn="ctr"/>
              </a:tabLst>
            </a:pPr>
            <a:r>
              <a:rPr lang="de-DE" sz="2000" dirty="0"/>
              <a:t>	Reales Objekt	Abstraktes Objekt	Konkrete Objekte</a:t>
            </a:r>
            <a:endParaRPr lang="de-DE" sz="2000" dirty="0" smtClean="0"/>
          </a:p>
          <a:p>
            <a:pPr marL="0" indent="0" algn="ctr">
              <a:lnSpc>
                <a:spcPct val="90000"/>
              </a:lnSpc>
              <a:buFont typeface="Wingdings" charset="2"/>
              <a:buNone/>
              <a:tabLst>
                <a:tab pos="1054100" algn="ctr"/>
                <a:tab pos="3619500" algn="ctr"/>
                <a:tab pos="6197600" algn="ctr"/>
              </a:tabLst>
            </a:pPr>
            <a:r>
              <a:rPr lang="de-DE" sz="2000" b="1" dirty="0" smtClean="0"/>
              <a:t>	</a:t>
            </a:r>
            <a:r>
              <a:rPr lang="de-DE" sz="2000" b="1" dirty="0" smtClean="0"/>
              <a:t>                         </a:t>
            </a:r>
            <a:r>
              <a:rPr lang="de-DE" sz="2000" b="1" dirty="0" smtClean="0"/>
              <a:t>	</a:t>
            </a:r>
            <a:r>
              <a:rPr lang="de-DE" sz="2000" b="1" dirty="0" smtClean="0"/>
              <a:t>Klasse                  </a:t>
            </a:r>
            <a:r>
              <a:rPr lang="de-DE" sz="2000" b="1" dirty="0" smtClean="0"/>
              <a:t>O</a:t>
            </a:r>
            <a:r>
              <a:rPr lang="de-DE" sz="2000" b="1" dirty="0" smtClean="0"/>
              <a:t>bjekte</a:t>
            </a:r>
            <a:r>
              <a:rPr lang="de-DE" sz="2000" b="1" dirty="0"/>
              <a:t>, </a:t>
            </a:r>
            <a:r>
              <a:rPr lang="de-DE" sz="2000" b="1" dirty="0" smtClean="0"/>
              <a:t>Instanzen</a:t>
            </a:r>
            <a:endParaRPr lang="de-DE" sz="2000" dirty="0"/>
          </a:p>
        </p:txBody>
      </p:sp>
      <p:sp>
        <p:nvSpPr>
          <p:cNvPr id="718852" name="Line 4"/>
          <p:cNvSpPr>
            <a:spLocks noChangeShapeType="1"/>
          </p:cNvSpPr>
          <p:nvPr/>
        </p:nvSpPr>
        <p:spPr bwMode="auto">
          <a:xfrm>
            <a:off x="2590800" y="2895600"/>
            <a:ext cx="60960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718853" name="Line 5"/>
          <p:cNvSpPr>
            <a:spLocks noChangeShapeType="1"/>
          </p:cNvSpPr>
          <p:nvPr/>
        </p:nvSpPr>
        <p:spPr bwMode="auto">
          <a:xfrm>
            <a:off x="5181600" y="2895600"/>
            <a:ext cx="60960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pic>
        <p:nvPicPr>
          <p:cNvPr id="718854" name="Picture 6" descr="BD00003_"/>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a:stretch>
                <a:fillRect/>
              </a:stretch>
            </p:blipFill>
          </mc:Choice>
          <mc:Fallback>
            <p:blipFill>
              <a:blip r:embed="rId3"/>
              <a:srcRect/>
              <a:stretch>
                <a:fillRect/>
              </a:stretch>
            </p:blipFill>
          </mc:Fallback>
        </mc:AlternateContent>
        <p:spPr bwMode="auto">
          <a:xfrm>
            <a:off x="1219200" y="1981200"/>
            <a:ext cx="883356" cy="1811338"/>
          </a:xfrm>
          <a:prstGeom prst="rect">
            <a:avLst/>
          </a:prstGeom>
          <a:noFill/>
        </p:spPr>
      </p:pic>
      <p:sp>
        <p:nvSpPr>
          <p:cNvPr id="718855" name="File"/>
          <p:cNvSpPr>
            <a:spLocks noEditPoints="1" noChangeArrowheads="1"/>
          </p:cNvSpPr>
          <p:nvPr/>
        </p:nvSpPr>
        <p:spPr bwMode="auto">
          <a:xfrm>
            <a:off x="3276600" y="2286000"/>
            <a:ext cx="1752600" cy="13716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E4EBFE"/>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718856" name="Text Box 8"/>
          <p:cNvSpPr txBox="1">
            <a:spLocks noChangeArrowheads="1"/>
          </p:cNvSpPr>
          <p:nvPr/>
        </p:nvSpPr>
        <p:spPr bwMode="auto">
          <a:xfrm>
            <a:off x="3581400" y="2743200"/>
            <a:ext cx="1371600" cy="825500"/>
          </a:xfrm>
          <a:prstGeom prst="rect">
            <a:avLst/>
          </a:prstGeom>
          <a:noFill/>
          <a:ln w="9525">
            <a:noFill/>
            <a:miter lim="800000"/>
            <a:headEnd/>
            <a:tailEnd/>
          </a:ln>
          <a:effectLst/>
        </p:spPr>
        <p:txBody>
          <a:bodyPr>
            <a:prstTxWarp prst="textNoShape">
              <a:avLst/>
            </a:prstTxWarp>
            <a:spAutoFit/>
          </a:bodyPr>
          <a:lstStyle/>
          <a:p>
            <a:pPr>
              <a:tabLst>
                <a:tab pos="571500" algn="l"/>
              </a:tabLst>
            </a:pPr>
            <a:r>
              <a:rPr lang="de-DE" sz="1600">
                <a:latin typeface="Tahoma" charset="0"/>
              </a:rPr>
              <a:t>name	_____</a:t>
            </a:r>
          </a:p>
          <a:p>
            <a:pPr>
              <a:tabLst>
                <a:tab pos="571500" algn="l"/>
              </a:tabLst>
            </a:pPr>
            <a:r>
              <a:rPr lang="de-DE" sz="1600">
                <a:latin typeface="Tahoma" charset="0"/>
              </a:rPr>
              <a:t>sem	_____</a:t>
            </a:r>
          </a:p>
          <a:p>
            <a:pPr>
              <a:tabLst>
                <a:tab pos="571500" algn="l"/>
              </a:tabLst>
            </a:pPr>
            <a:r>
              <a:rPr lang="de-DE" sz="1600">
                <a:latin typeface="Tahoma" charset="0"/>
              </a:rPr>
              <a:t>matr	_____</a:t>
            </a:r>
          </a:p>
        </p:txBody>
      </p:sp>
      <p:sp>
        <p:nvSpPr>
          <p:cNvPr id="718857" name="Text Box 9"/>
          <p:cNvSpPr txBox="1">
            <a:spLocks noChangeArrowheads="1"/>
          </p:cNvSpPr>
          <p:nvPr/>
        </p:nvSpPr>
        <p:spPr bwMode="auto">
          <a:xfrm>
            <a:off x="3276600" y="2514600"/>
            <a:ext cx="885179"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Student</a:t>
            </a:r>
          </a:p>
        </p:txBody>
      </p:sp>
      <p:sp>
        <p:nvSpPr>
          <p:cNvPr id="718858" name="File"/>
          <p:cNvSpPr>
            <a:spLocks noEditPoints="1" noChangeArrowheads="1"/>
          </p:cNvSpPr>
          <p:nvPr/>
        </p:nvSpPr>
        <p:spPr bwMode="auto">
          <a:xfrm>
            <a:off x="5867400" y="2133600"/>
            <a:ext cx="1752600" cy="13716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718859" name="Text Box 11"/>
          <p:cNvSpPr txBox="1">
            <a:spLocks noChangeArrowheads="1"/>
          </p:cNvSpPr>
          <p:nvPr/>
        </p:nvSpPr>
        <p:spPr bwMode="auto">
          <a:xfrm>
            <a:off x="6172200" y="2590800"/>
            <a:ext cx="1371600" cy="825500"/>
          </a:xfrm>
          <a:prstGeom prst="rect">
            <a:avLst/>
          </a:prstGeom>
          <a:noFill/>
          <a:ln w="9525">
            <a:noFill/>
            <a:miter lim="800000"/>
            <a:headEnd/>
            <a:tailEnd/>
          </a:ln>
          <a:effectLst/>
        </p:spPr>
        <p:txBody>
          <a:bodyPr>
            <a:prstTxWarp prst="textNoShape">
              <a:avLst/>
            </a:prstTxWarp>
            <a:spAutoFit/>
          </a:bodyPr>
          <a:lstStyle/>
          <a:p>
            <a:pPr>
              <a:tabLst>
                <a:tab pos="571500" algn="l"/>
              </a:tabLst>
            </a:pPr>
            <a:r>
              <a:rPr lang="de-DE" sz="1600">
                <a:latin typeface="Tahoma" charset="0"/>
              </a:rPr>
              <a:t>name	_____</a:t>
            </a:r>
          </a:p>
          <a:p>
            <a:pPr>
              <a:tabLst>
                <a:tab pos="571500" algn="l"/>
              </a:tabLst>
            </a:pPr>
            <a:r>
              <a:rPr lang="de-DE" sz="1600">
                <a:latin typeface="Tahoma" charset="0"/>
              </a:rPr>
              <a:t>sem	_____</a:t>
            </a:r>
          </a:p>
          <a:p>
            <a:pPr>
              <a:tabLst>
                <a:tab pos="571500" algn="l"/>
              </a:tabLst>
            </a:pPr>
            <a:r>
              <a:rPr lang="de-DE" sz="1600">
                <a:latin typeface="Tahoma" charset="0"/>
              </a:rPr>
              <a:t>matr	_____</a:t>
            </a:r>
          </a:p>
        </p:txBody>
      </p:sp>
      <p:sp>
        <p:nvSpPr>
          <p:cNvPr id="718860" name="Text Box 12"/>
          <p:cNvSpPr txBox="1">
            <a:spLocks noChangeArrowheads="1"/>
          </p:cNvSpPr>
          <p:nvPr/>
        </p:nvSpPr>
        <p:spPr bwMode="auto">
          <a:xfrm>
            <a:off x="5867400" y="2362200"/>
            <a:ext cx="885179"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Student</a:t>
            </a:r>
          </a:p>
        </p:txBody>
      </p:sp>
      <p:sp>
        <p:nvSpPr>
          <p:cNvPr id="718861" name="File"/>
          <p:cNvSpPr>
            <a:spLocks noEditPoints="1" noChangeArrowheads="1"/>
          </p:cNvSpPr>
          <p:nvPr/>
        </p:nvSpPr>
        <p:spPr bwMode="auto">
          <a:xfrm>
            <a:off x="5943600" y="2286000"/>
            <a:ext cx="1752600" cy="13716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718862" name="Text Box 14"/>
          <p:cNvSpPr txBox="1">
            <a:spLocks noChangeArrowheads="1"/>
          </p:cNvSpPr>
          <p:nvPr/>
        </p:nvSpPr>
        <p:spPr bwMode="auto">
          <a:xfrm>
            <a:off x="6248400" y="2743200"/>
            <a:ext cx="1371600" cy="825500"/>
          </a:xfrm>
          <a:prstGeom prst="rect">
            <a:avLst/>
          </a:prstGeom>
          <a:noFill/>
          <a:ln w="9525">
            <a:noFill/>
            <a:miter lim="800000"/>
            <a:headEnd/>
            <a:tailEnd/>
          </a:ln>
          <a:effectLst/>
        </p:spPr>
        <p:txBody>
          <a:bodyPr>
            <a:prstTxWarp prst="textNoShape">
              <a:avLst/>
            </a:prstTxWarp>
            <a:spAutoFit/>
          </a:bodyPr>
          <a:lstStyle/>
          <a:p>
            <a:pPr>
              <a:tabLst>
                <a:tab pos="571500" algn="l"/>
              </a:tabLst>
            </a:pPr>
            <a:r>
              <a:rPr lang="de-DE" sz="1600">
                <a:latin typeface="Tahoma" charset="0"/>
              </a:rPr>
              <a:t>name	_____</a:t>
            </a:r>
          </a:p>
          <a:p>
            <a:pPr>
              <a:tabLst>
                <a:tab pos="571500" algn="l"/>
              </a:tabLst>
            </a:pPr>
            <a:r>
              <a:rPr lang="de-DE" sz="1600">
                <a:latin typeface="Tahoma" charset="0"/>
              </a:rPr>
              <a:t>sem	_____</a:t>
            </a:r>
          </a:p>
          <a:p>
            <a:pPr>
              <a:tabLst>
                <a:tab pos="571500" algn="l"/>
              </a:tabLst>
            </a:pPr>
            <a:r>
              <a:rPr lang="de-DE" sz="1600">
                <a:latin typeface="Tahoma" charset="0"/>
              </a:rPr>
              <a:t>matr	_____</a:t>
            </a:r>
          </a:p>
        </p:txBody>
      </p:sp>
      <p:sp>
        <p:nvSpPr>
          <p:cNvPr id="718863" name="Text Box 15"/>
          <p:cNvSpPr txBox="1">
            <a:spLocks noChangeArrowheads="1"/>
          </p:cNvSpPr>
          <p:nvPr/>
        </p:nvSpPr>
        <p:spPr bwMode="auto">
          <a:xfrm>
            <a:off x="5943600" y="2514600"/>
            <a:ext cx="885179"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Student</a:t>
            </a:r>
          </a:p>
        </p:txBody>
      </p:sp>
      <p:sp>
        <p:nvSpPr>
          <p:cNvPr id="718864" name="File"/>
          <p:cNvSpPr>
            <a:spLocks noEditPoints="1" noChangeArrowheads="1"/>
          </p:cNvSpPr>
          <p:nvPr/>
        </p:nvSpPr>
        <p:spPr bwMode="auto">
          <a:xfrm>
            <a:off x="6019800" y="2438400"/>
            <a:ext cx="1752600" cy="1371600"/>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718865" name="Text Box 17"/>
          <p:cNvSpPr txBox="1">
            <a:spLocks noChangeArrowheads="1"/>
          </p:cNvSpPr>
          <p:nvPr/>
        </p:nvSpPr>
        <p:spPr bwMode="auto">
          <a:xfrm>
            <a:off x="6324600" y="2895600"/>
            <a:ext cx="1371600" cy="825500"/>
          </a:xfrm>
          <a:prstGeom prst="rect">
            <a:avLst/>
          </a:prstGeom>
          <a:noFill/>
          <a:ln w="9525">
            <a:noFill/>
            <a:miter lim="800000"/>
            <a:headEnd/>
            <a:tailEnd/>
          </a:ln>
          <a:effectLst/>
        </p:spPr>
        <p:txBody>
          <a:bodyPr>
            <a:prstTxWarp prst="textNoShape">
              <a:avLst/>
            </a:prstTxWarp>
            <a:spAutoFit/>
          </a:bodyPr>
          <a:lstStyle/>
          <a:p>
            <a:pPr>
              <a:tabLst>
                <a:tab pos="571500" algn="l"/>
              </a:tabLst>
            </a:pPr>
            <a:r>
              <a:rPr lang="de-DE" sz="1600">
                <a:latin typeface="Tahoma" charset="0"/>
              </a:rPr>
              <a:t>"Emma"</a:t>
            </a:r>
          </a:p>
          <a:p>
            <a:pPr>
              <a:tabLst>
                <a:tab pos="571500" algn="l"/>
              </a:tabLst>
            </a:pPr>
            <a:r>
              <a:rPr lang="de-DE" sz="1600">
                <a:latin typeface="Tahoma" charset="0"/>
              </a:rPr>
              <a:t>2</a:t>
            </a:r>
          </a:p>
          <a:p>
            <a:pPr>
              <a:tabLst>
                <a:tab pos="571500" algn="l"/>
              </a:tabLst>
            </a:pPr>
            <a:r>
              <a:rPr lang="de-DE" sz="1600">
                <a:latin typeface="Tahoma" charset="0"/>
              </a:rPr>
              <a:t>11223344</a:t>
            </a:r>
          </a:p>
        </p:txBody>
      </p:sp>
      <p:sp>
        <p:nvSpPr>
          <p:cNvPr id="718866" name="Text Box 18"/>
          <p:cNvSpPr txBox="1">
            <a:spLocks noChangeArrowheads="1"/>
          </p:cNvSpPr>
          <p:nvPr/>
        </p:nvSpPr>
        <p:spPr bwMode="auto">
          <a:xfrm>
            <a:off x="6019800" y="2667000"/>
            <a:ext cx="885179" cy="338554"/>
          </a:xfrm>
          <a:prstGeom prst="rect">
            <a:avLst/>
          </a:prstGeom>
          <a:noFill/>
          <a:ln w="9525">
            <a:noFill/>
            <a:miter lim="800000"/>
            <a:headEnd/>
            <a:tailEnd/>
          </a:ln>
          <a:effectLst/>
        </p:spPr>
        <p:txBody>
          <a:bodyPr wrap="none">
            <a:prstTxWarp prst="textNoShape">
              <a:avLst/>
            </a:prstTxWarp>
            <a:spAutoFit/>
          </a:bodyPr>
          <a:lstStyle/>
          <a:p>
            <a:r>
              <a:rPr lang="de-DE" sz="1600">
                <a:latin typeface="Tahoma" charset="0"/>
              </a:rPr>
              <a:t>Student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de-DE" smtClean="0"/>
              <a:t>Vordefinierte Klasse: String</a:t>
            </a:r>
            <a:endParaRPr lang="de-DE"/>
          </a:p>
        </p:txBody>
      </p:sp>
      <p:sp>
        <p:nvSpPr>
          <p:cNvPr id="830467" name="Rectangle 3"/>
          <p:cNvSpPr>
            <a:spLocks noGrp="1" noChangeArrowheads="1"/>
          </p:cNvSpPr>
          <p:nvPr>
            <p:ph idx="1"/>
          </p:nvPr>
        </p:nvSpPr>
        <p:spPr/>
        <p:txBody>
          <a:bodyPr/>
          <a:lstStyle/>
          <a:p>
            <a:r>
              <a:rPr lang="de-DE" dirty="0" smtClean="0"/>
              <a:t>Einige Methoden der Klasse String:</a:t>
            </a:r>
          </a:p>
          <a:p>
            <a:pPr lvl="1"/>
            <a:r>
              <a:rPr lang="de-DE" dirty="0" err="1" smtClean="0">
                <a:latin typeface="Courier"/>
                <a:cs typeface="Courier"/>
              </a:rPr>
              <a:t>int</a:t>
            </a:r>
            <a:r>
              <a:rPr lang="de-DE" dirty="0" smtClean="0">
                <a:latin typeface="Courier"/>
                <a:cs typeface="Courier"/>
              </a:rPr>
              <a:t> </a:t>
            </a:r>
            <a:r>
              <a:rPr lang="de-DE" dirty="0" err="1" smtClean="0">
                <a:latin typeface="Courier"/>
                <a:cs typeface="Courier"/>
              </a:rPr>
              <a:t>length</a:t>
            </a:r>
            <a:r>
              <a:rPr lang="de-DE" dirty="0" smtClean="0">
                <a:latin typeface="Courier"/>
                <a:cs typeface="Courier"/>
              </a:rPr>
              <a:t>();</a:t>
            </a:r>
            <a:r>
              <a:rPr lang="de-DE" dirty="0" smtClean="0"/>
              <a:t>		Länge des Strings</a:t>
            </a:r>
          </a:p>
          <a:p>
            <a:pPr lvl="1"/>
            <a:r>
              <a:rPr lang="de-DE" dirty="0" err="1" smtClean="0">
                <a:latin typeface="Courier"/>
                <a:cs typeface="Courier"/>
              </a:rPr>
              <a:t>char</a:t>
            </a:r>
            <a:r>
              <a:rPr lang="de-DE" dirty="0" smtClean="0">
                <a:latin typeface="Courier"/>
                <a:cs typeface="Courier"/>
              </a:rPr>
              <a:t> </a:t>
            </a:r>
            <a:r>
              <a:rPr lang="de-DE" dirty="0" err="1" smtClean="0">
                <a:latin typeface="Courier"/>
                <a:cs typeface="Courier"/>
              </a:rPr>
              <a:t>charAt(int</a:t>
            </a:r>
            <a:r>
              <a:rPr lang="de-DE" dirty="0" smtClean="0">
                <a:latin typeface="Courier"/>
                <a:cs typeface="Courier"/>
              </a:rPr>
              <a:t> </a:t>
            </a:r>
            <a:r>
              <a:rPr lang="de-DE" dirty="0" err="1" smtClean="0">
                <a:latin typeface="Courier"/>
                <a:cs typeface="Courier"/>
              </a:rPr>
              <a:t>index</a:t>
            </a:r>
            <a:r>
              <a:rPr lang="de-DE" dirty="0" smtClean="0">
                <a:latin typeface="Courier"/>
                <a:cs typeface="Courier"/>
              </a:rPr>
              <a:t>);</a:t>
            </a:r>
            <a:r>
              <a:rPr lang="de-DE" dirty="0" smtClean="0"/>
              <a:t>	Zeichen an Position </a:t>
            </a:r>
            <a:r>
              <a:rPr lang="de-DE" dirty="0" err="1" smtClean="0"/>
              <a:t>index</a:t>
            </a:r>
            <a:r>
              <a:rPr lang="de-DE" dirty="0" smtClean="0"/>
              <a:t> des Strings</a:t>
            </a:r>
          </a:p>
          <a:p>
            <a:pPr lvl="1"/>
            <a:r>
              <a:rPr lang="de-DE" dirty="0" err="1" smtClean="0">
                <a:latin typeface="Courier"/>
                <a:cs typeface="Courier"/>
              </a:rPr>
              <a:t>boolean</a:t>
            </a:r>
            <a:r>
              <a:rPr lang="de-DE" dirty="0" smtClean="0">
                <a:latin typeface="Courier"/>
                <a:cs typeface="Courier"/>
              </a:rPr>
              <a:t> </a:t>
            </a:r>
            <a:r>
              <a:rPr lang="de-DE" dirty="0" err="1" smtClean="0">
                <a:latin typeface="Courier"/>
                <a:cs typeface="Courier"/>
              </a:rPr>
              <a:t>equals(String</a:t>
            </a:r>
            <a:r>
              <a:rPr lang="de-DE" dirty="0" smtClean="0">
                <a:latin typeface="Courier"/>
                <a:cs typeface="Courier"/>
              </a:rPr>
              <a:t> s); </a:t>
            </a:r>
            <a:r>
              <a:rPr lang="de-DE" dirty="0" smtClean="0"/>
              <a:t>Prüft auf Gleichheit mit Strings</a:t>
            </a:r>
          </a:p>
          <a:p>
            <a:pPr lvl="1"/>
            <a:r>
              <a:rPr lang="de-DE" dirty="0" smtClean="0">
                <a:latin typeface="Courier"/>
                <a:cs typeface="Courier"/>
              </a:rPr>
              <a:t>String </a:t>
            </a:r>
            <a:r>
              <a:rPr lang="de-DE" dirty="0" err="1" smtClean="0">
                <a:latin typeface="Courier"/>
                <a:cs typeface="Courier"/>
              </a:rPr>
              <a:t>substring(int</a:t>
            </a:r>
            <a:r>
              <a:rPr lang="de-DE" dirty="0" smtClean="0">
                <a:latin typeface="Courier"/>
                <a:cs typeface="Courier"/>
              </a:rPr>
              <a:t> </a:t>
            </a:r>
            <a:r>
              <a:rPr lang="de-DE" dirty="0" err="1" smtClean="0">
                <a:latin typeface="Courier"/>
                <a:cs typeface="Courier"/>
              </a:rPr>
              <a:t>begin</a:t>
            </a:r>
            <a:r>
              <a:rPr lang="de-DE" dirty="0" smtClean="0">
                <a:latin typeface="Courier"/>
                <a:cs typeface="Courier"/>
              </a:rPr>
              <a:t>, </a:t>
            </a:r>
            <a:r>
              <a:rPr lang="de-DE" dirty="0" err="1" smtClean="0">
                <a:latin typeface="Courier"/>
                <a:cs typeface="Courier"/>
              </a:rPr>
              <a:t>int</a:t>
            </a:r>
            <a:r>
              <a:rPr lang="de-DE" dirty="0" smtClean="0">
                <a:latin typeface="Courier"/>
                <a:cs typeface="Courier"/>
              </a:rPr>
              <a:t> end);</a:t>
            </a:r>
            <a:r>
              <a:rPr lang="de-DE" dirty="0" smtClean="0"/>
              <a:t> Ausschneiden eines Teilstrings von </a:t>
            </a:r>
            <a:r>
              <a:rPr lang="de-DE" dirty="0" err="1" smtClean="0"/>
              <a:t>begin</a:t>
            </a:r>
            <a:r>
              <a:rPr lang="de-DE" dirty="0" smtClean="0"/>
              <a:t> bis end-1)</a:t>
            </a:r>
          </a:p>
          <a:p>
            <a:pPr lvl="1"/>
            <a:r>
              <a:rPr lang="de-DE" dirty="0" err="1" smtClean="0">
                <a:latin typeface="Courier"/>
                <a:cs typeface="Courier"/>
              </a:rPr>
              <a:t>int</a:t>
            </a:r>
            <a:r>
              <a:rPr lang="de-DE" dirty="0" smtClean="0">
                <a:latin typeface="Courier"/>
                <a:cs typeface="Courier"/>
              </a:rPr>
              <a:t> </a:t>
            </a:r>
            <a:r>
              <a:rPr lang="de-DE" dirty="0" err="1" smtClean="0">
                <a:latin typeface="Courier"/>
                <a:cs typeface="Courier"/>
              </a:rPr>
              <a:t>indexOf</a:t>
            </a:r>
            <a:r>
              <a:rPr lang="de-DE" dirty="0" smtClean="0">
                <a:latin typeface="Courier"/>
                <a:cs typeface="Courier"/>
              </a:rPr>
              <a:t> (String s); </a:t>
            </a:r>
            <a:r>
              <a:rPr lang="de-DE" dirty="0" smtClean="0"/>
              <a:t>	Finden der Position eines Teilstrings s</a:t>
            </a:r>
          </a:p>
          <a:p>
            <a:pPr lvl="1"/>
            <a:r>
              <a:rPr lang="de-DE" dirty="0" err="1" smtClean="0">
                <a:latin typeface="Courier"/>
                <a:cs typeface="Courier"/>
              </a:rPr>
              <a:t>int</a:t>
            </a:r>
            <a:r>
              <a:rPr lang="de-DE" dirty="0" smtClean="0">
                <a:latin typeface="Courier"/>
                <a:cs typeface="Courier"/>
              </a:rPr>
              <a:t> </a:t>
            </a:r>
            <a:r>
              <a:rPr lang="de-DE" dirty="0" err="1" smtClean="0">
                <a:latin typeface="Courier"/>
                <a:cs typeface="Courier"/>
              </a:rPr>
              <a:t>compareTo(String</a:t>
            </a:r>
            <a:r>
              <a:rPr lang="de-DE" dirty="0" smtClean="0">
                <a:latin typeface="Courier"/>
                <a:cs typeface="Courier"/>
              </a:rPr>
              <a:t> s); </a:t>
            </a:r>
            <a:r>
              <a:rPr lang="de-DE" dirty="0" smtClean="0"/>
              <a:t>Vergleicht lexikographisch mit String s (&lt;0,=0,&gt;0)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de-DE" smtClean="0"/>
              <a:t>Vordefinierte Klasse: String</a:t>
            </a:r>
            <a:endParaRPr lang="de-DE"/>
          </a:p>
        </p:txBody>
      </p:sp>
      <p:sp>
        <p:nvSpPr>
          <p:cNvPr id="830467" name="Rectangle 3"/>
          <p:cNvSpPr>
            <a:spLocks noGrp="1" noChangeArrowheads="1"/>
          </p:cNvSpPr>
          <p:nvPr>
            <p:ph idx="1"/>
          </p:nvPr>
        </p:nvSpPr>
        <p:spPr/>
        <p:txBody>
          <a:bodyPr/>
          <a:lstStyle/>
          <a:p>
            <a:r>
              <a:rPr lang="de-DE" dirty="0" smtClean="0"/>
              <a:t>Zu den Grundtypen gibt es eine implizite Konversion in ein String-Objekt</a:t>
            </a:r>
          </a:p>
          <a:p>
            <a:pPr lvl="1"/>
            <a:r>
              <a:rPr lang="de-DE" dirty="0" smtClean="0"/>
              <a:t>"</a:t>
            </a:r>
            <a:r>
              <a:rPr lang="de-DE" dirty="0" err="1" smtClean="0"/>
              <a:t>The</a:t>
            </a:r>
            <a:r>
              <a:rPr lang="de-DE" dirty="0" smtClean="0"/>
              <a:t> total of </a:t>
            </a:r>
            <a:r>
              <a:rPr lang="de-DE" dirty="0" err="1" smtClean="0"/>
              <a:t>the</a:t>
            </a:r>
            <a:r>
              <a:rPr lang="de-DE" dirty="0" smtClean="0"/>
              <a:t> " + </a:t>
            </a:r>
            <a:r>
              <a:rPr lang="de-DE" dirty="0" err="1" smtClean="0"/>
              <a:t>count</a:t>
            </a:r>
            <a:r>
              <a:rPr lang="de-DE" dirty="0" smtClean="0"/>
              <a:t> + " </a:t>
            </a:r>
            <a:r>
              <a:rPr lang="de-DE" dirty="0" err="1" smtClean="0"/>
              <a:t>numbers</a:t>
            </a:r>
            <a:r>
              <a:rPr lang="de-DE" dirty="0" smtClean="0"/>
              <a:t> </a:t>
            </a:r>
            <a:r>
              <a:rPr lang="de-DE" dirty="0" err="1" smtClean="0"/>
              <a:t>is</a:t>
            </a:r>
            <a:r>
              <a:rPr lang="de-DE" dirty="0" smtClean="0"/>
              <a:t> " + </a:t>
            </a:r>
            <a:r>
              <a:rPr lang="de-DE" dirty="0" err="1" smtClean="0"/>
              <a:t>sum</a:t>
            </a:r>
            <a:r>
              <a:rPr lang="de-DE" dirty="0" smtClean="0"/>
              <a:t>;</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6" name="Rectangle 8"/>
          <p:cNvSpPr>
            <a:spLocks noGrp="1" noChangeArrowheads="1"/>
          </p:cNvSpPr>
          <p:nvPr>
            <p:ph idx="1"/>
          </p:nvPr>
        </p:nvSpPr>
        <p:spPr/>
        <p:txBody>
          <a:bodyPr/>
          <a:lstStyle/>
          <a:p>
            <a:r>
              <a:rPr lang="de-DE" smtClean="0"/>
              <a:t>Ein einfachstes Java Programm besteht aus einer Klasse und einer dazugehörigen statischen Methode   main.</a:t>
            </a:r>
          </a:p>
          <a:p>
            <a:r>
              <a:rPr lang="de-DE" smtClean="0"/>
              <a:t>Das untenstehende Programm ist ein korrektes Programm, das jedoch „leer“ ist, es tut nichts.</a:t>
            </a:r>
            <a:endParaRPr lang="de-DE" dirty="0"/>
          </a:p>
        </p:txBody>
      </p:sp>
      <p:sp>
        <p:nvSpPr>
          <p:cNvPr id="662531" name="Text Box 3"/>
          <p:cNvSpPr txBox="1">
            <a:spLocks noChangeArrowheads="1"/>
          </p:cNvSpPr>
          <p:nvPr/>
        </p:nvSpPr>
        <p:spPr bwMode="auto">
          <a:xfrm>
            <a:off x="1207911" y="4191001"/>
            <a:ext cx="6570133" cy="1477328"/>
          </a:xfrm>
          <a:prstGeom prst="rect">
            <a:avLst/>
          </a:prstGeom>
          <a:solidFill>
            <a:srgbClr val="EAEAEA"/>
          </a:solidFill>
          <a:ln w="9525">
            <a:noFill/>
            <a:miter lim="800000"/>
            <a:headEnd/>
            <a:tailEnd/>
          </a:ln>
          <a:effectLst/>
        </p:spPr>
        <p:txBody>
          <a:bodyPr wrap="square">
            <a:prstTxWarp prst="textNoShape">
              <a:avLst/>
            </a:prstTxWarp>
            <a:spAutoFit/>
          </a:bodyPr>
          <a:lstStyle/>
          <a:p>
            <a:pPr eaLnBrk="0" hangingPunct="0"/>
            <a:r>
              <a:rPr lang="de-DE" sz="1800" b="1">
                <a:latin typeface="Lucida Console" charset="0"/>
              </a:rPr>
              <a:t>public class</a:t>
            </a:r>
            <a:r>
              <a:rPr lang="de-DE" sz="1800">
                <a:latin typeface="Lucida Console" charset="0"/>
              </a:rPr>
              <a:t> Nothing{</a:t>
            </a:r>
          </a:p>
          <a:p>
            <a:pPr eaLnBrk="0" hangingPunct="0"/>
            <a:r>
              <a:rPr lang="de-DE" sz="1800">
                <a:latin typeface="Lucida Console" charset="0"/>
              </a:rPr>
              <a:t>   </a:t>
            </a:r>
            <a:r>
              <a:rPr lang="de-DE" sz="1800" b="1">
                <a:latin typeface="Lucida Console" charset="0"/>
              </a:rPr>
              <a:t>public static void</a:t>
            </a:r>
            <a:r>
              <a:rPr lang="de-DE" sz="1800">
                <a:latin typeface="Lucida Console" charset="0"/>
              </a:rPr>
              <a:t> main (String [] parameter){   </a:t>
            </a:r>
          </a:p>
          <a:p>
            <a:pPr eaLnBrk="0" hangingPunct="0"/>
            <a:r>
              <a:rPr lang="de-DE" sz="1800">
                <a:latin typeface="Lucida Console" charset="0"/>
              </a:rPr>
              <a:t>    }</a:t>
            </a:r>
          </a:p>
          <a:p>
            <a:pPr eaLnBrk="0" hangingPunct="0"/>
            <a:r>
              <a:rPr lang="de-DE" sz="1800">
                <a:latin typeface="Lucida Console" charset="0"/>
              </a:rPr>
              <a:t>}</a:t>
            </a:r>
          </a:p>
        </p:txBody>
      </p:sp>
      <p:sp>
        <p:nvSpPr>
          <p:cNvPr id="662535" name="Rectangle 7"/>
          <p:cNvSpPr>
            <a:spLocks noGrp="1" noChangeArrowheads="1"/>
          </p:cNvSpPr>
          <p:nvPr>
            <p:ph type="title"/>
          </p:nvPr>
        </p:nvSpPr>
        <p:spPr/>
        <p:txBody>
          <a:bodyPr/>
          <a:lstStyle/>
          <a:p>
            <a:r>
              <a:rPr lang="de-DE" smtClean="0"/>
              <a:t>Ein ausführbares Programm</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de-DE"/>
              <a:t>Code</a:t>
            </a:r>
          </a:p>
        </p:txBody>
      </p:sp>
      <p:sp>
        <p:nvSpPr>
          <p:cNvPr id="831491"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dirty="0" err="1">
                <a:latin typeface="Courier New" charset="0"/>
              </a:rPr>
              <a:t>public</a:t>
            </a:r>
            <a:r>
              <a:rPr lang="de-DE" sz="1400" dirty="0">
                <a:latin typeface="Courier New" charset="0"/>
              </a:rPr>
              <a:t> </a:t>
            </a:r>
            <a:r>
              <a:rPr lang="de-DE" sz="1400" dirty="0" err="1">
                <a:latin typeface="Courier New" charset="0"/>
              </a:rPr>
              <a:t>class</a:t>
            </a:r>
            <a:r>
              <a:rPr lang="de-DE" sz="1400" dirty="0">
                <a:latin typeface="Courier New" charset="0"/>
              </a:rPr>
              <a:t> </a:t>
            </a:r>
            <a:r>
              <a:rPr lang="de-DE" sz="1400" dirty="0" err="1">
                <a:latin typeface="Courier New" charset="0"/>
              </a:rPr>
              <a:t>MyPoints</a:t>
            </a:r>
            <a:r>
              <a:rPr lang="de-DE" sz="1400" dirty="0">
                <a:latin typeface="Courier New" charset="0"/>
              </a:rPr>
              <a:t> {</a:t>
            </a:r>
          </a:p>
          <a:p>
            <a:pPr marL="533400" indent="-533400">
              <a:lnSpc>
                <a:spcPct val="90000"/>
              </a:lnSpc>
              <a:buFont typeface="Times" charset="0"/>
              <a:buAutoNum type="arabicPeriod"/>
            </a:pPr>
            <a:endParaRPr lang="de-DE" sz="1400" dirty="0" smtClean="0">
              <a:latin typeface="Courier New" charset="0"/>
            </a:endParaRPr>
          </a:p>
          <a:p>
            <a:pPr marL="533400" indent="-533400">
              <a:lnSpc>
                <a:spcPct val="90000"/>
              </a:lnSpc>
              <a:buFont typeface="Times" charset="0"/>
              <a:buAutoNum type="arabicPeriod"/>
            </a:pPr>
            <a:r>
              <a:rPr lang="de-DE" sz="1400" dirty="0" err="1" smtClean="0">
                <a:latin typeface="Courier New" charset="0"/>
              </a:rPr>
              <a:t>public</a:t>
            </a:r>
            <a:r>
              <a:rPr lang="de-DE" sz="1400" dirty="0" smtClean="0">
                <a:latin typeface="Courier New" charset="0"/>
              </a:rPr>
              <a:t> </a:t>
            </a:r>
            <a:r>
              <a:rPr lang="de-DE" sz="1400" dirty="0" err="1">
                <a:latin typeface="Courier New" charset="0"/>
              </a:rPr>
              <a:t>static</a:t>
            </a:r>
            <a:r>
              <a:rPr lang="de-DE" sz="1400" dirty="0">
                <a:latin typeface="Courier New" charset="0"/>
              </a:rPr>
              <a:t> </a:t>
            </a:r>
            <a:r>
              <a:rPr lang="de-DE" sz="1400" dirty="0" err="1">
                <a:latin typeface="Courier New" charset="0"/>
              </a:rPr>
              <a:t>void</a:t>
            </a:r>
            <a:r>
              <a:rPr lang="de-DE" sz="1400" dirty="0">
                <a:latin typeface="Courier New" charset="0"/>
              </a:rPr>
              <a:t> </a:t>
            </a:r>
            <a:r>
              <a:rPr lang="de-DE" sz="1400" dirty="0" err="1">
                <a:latin typeface="Courier New" charset="0"/>
              </a:rPr>
              <a:t>main</a:t>
            </a:r>
            <a:r>
              <a:rPr lang="de-DE" sz="1400" dirty="0">
                <a:latin typeface="Courier New" charset="0"/>
              </a:rPr>
              <a:t>( String[] </a:t>
            </a:r>
            <a:r>
              <a:rPr lang="de-DE" sz="1400" dirty="0" err="1">
                <a:latin typeface="Courier New" charset="0"/>
              </a:rPr>
              <a:t>parameter</a:t>
            </a:r>
            <a:r>
              <a:rPr lang="de-DE" sz="1400" dirty="0">
                <a:latin typeface="Courier New" charset="0"/>
              </a:rPr>
              <a:t> ) {</a:t>
            </a:r>
          </a:p>
          <a:p>
            <a:pPr marL="533400" indent="-533400">
              <a:lnSpc>
                <a:spcPct val="90000"/>
              </a:lnSpc>
              <a:buFont typeface="Times" charset="0"/>
              <a:buAutoNum type="arabicPeriod"/>
            </a:pPr>
            <a:r>
              <a:rPr lang="de-DE" sz="1400" dirty="0">
                <a:latin typeface="Courier New" charset="0"/>
              </a:rPr>
              <a:t>   Point p = </a:t>
            </a:r>
            <a:r>
              <a:rPr lang="de-DE" sz="1400" dirty="0" err="1">
                <a:latin typeface="Courier New" charset="0"/>
              </a:rPr>
              <a:t>new</a:t>
            </a:r>
            <a:r>
              <a:rPr lang="de-DE" sz="1400" dirty="0">
                <a:latin typeface="Courier New" charset="0"/>
              </a:rPr>
              <a:t> Point( 2.0f, 3.0f );</a:t>
            </a:r>
          </a:p>
          <a:p>
            <a:pPr marL="533400" indent="-533400">
              <a:lnSpc>
                <a:spcPct val="90000"/>
              </a:lnSpc>
              <a:buFont typeface="Times" charset="0"/>
              <a:buAutoNum type="arabicPeriod"/>
            </a:pPr>
            <a:r>
              <a:rPr lang="de-DE" sz="1400" dirty="0">
                <a:latin typeface="Courier New" charset="0"/>
              </a:rPr>
              <a:t>   </a:t>
            </a:r>
            <a:r>
              <a:rPr lang="en-US" sz="1400" dirty="0" err="1">
                <a:latin typeface="Courier New" charset="0"/>
              </a:rPr>
              <a:t>System.out.println(“Position</a:t>
            </a:r>
            <a:r>
              <a:rPr lang="en-US" sz="1400" dirty="0">
                <a:latin typeface="Courier New" charset="0"/>
              </a:rPr>
              <a:t> of this point: “+ </a:t>
            </a:r>
            <a:r>
              <a:rPr lang="en-US" sz="1400" dirty="0" err="1">
                <a:latin typeface="Courier New" charset="0"/>
              </a:rPr>
              <a:t>p.x</a:t>
            </a:r>
            <a:r>
              <a:rPr lang="en-US" sz="1400" dirty="0">
                <a:latin typeface="Courier New" charset="0"/>
              </a:rPr>
              <a:t> +“, “+ </a:t>
            </a:r>
            <a:r>
              <a:rPr lang="en-US" sz="1400" dirty="0" err="1">
                <a:latin typeface="Courier New" charset="0"/>
              </a:rPr>
              <a:t>p.y</a:t>
            </a:r>
            <a:r>
              <a:rPr lang="en-US" sz="1400" dirty="0">
                <a:latin typeface="Courier New" charset="0"/>
              </a:rPr>
              <a:t> ); </a:t>
            </a:r>
          </a:p>
          <a:p>
            <a:pPr marL="533400" indent="-533400">
              <a:lnSpc>
                <a:spcPct val="90000"/>
              </a:lnSpc>
              <a:buFont typeface="Times" charset="0"/>
              <a:buAutoNum type="arabicPeriod"/>
            </a:pPr>
            <a:r>
              <a:rPr lang="de-DE" sz="1400" dirty="0">
                <a:latin typeface="Courier New" charset="0"/>
              </a:rPr>
              <a:t>}</a:t>
            </a:r>
            <a:endParaRPr lang="de-DE"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6" name="AutoShape 4"/>
          <p:cNvSpPr>
            <a:spLocks noChangeArrowheads="1"/>
          </p:cNvSpPr>
          <p:nvPr/>
        </p:nvSpPr>
        <p:spPr bwMode="auto">
          <a:xfrm>
            <a:off x="6544734" y="2133600"/>
            <a:ext cx="1752600" cy="6858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Oberklasse</a:t>
            </a:r>
          </a:p>
          <a:p>
            <a:pPr algn="ctr" eaLnBrk="0" hangingPunct="0"/>
            <a:r>
              <a:rPr lang="de-DE" sz="1800">
                <a:latin typeface="Tahoma" charset="0"/>
              </a:rPr>
              <a:t>(allgemeiner)</a:t>
            </a:r>
          </a:p>
        </p:txBody>
      </p:sp>
      <p:sp>
        <p:nvSpPr>
          <p:cNvPr id="735237" name="AutoShape 5"/>
          <p:cNvSpPr>
            <a:spLocks noChangeArrowheads="1"/>
          </p:cNvSpPr>
          <p:nvPr/>
        </p:nvSpPr>
        <p:spPr bwMode="auto">
          <a:xfrm>
            <a:off x="6544734" y="3276600"/>
            <a:ext cx="1752600" cy="6858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Unterklasse</a:t>
            </a:r>
          </a:p>
          <a:p>
            <a:pPr algn="ctr" eaLnBrk="0" hangingPunct="0"/>
            <a:r>
              <a:rPr lang="de-DE" sz="1800">
                <a:latin typeface="Tahoma" charset="0"/>
              </a:rPr>
              <a:t>(spezieller)</a:t>
            </a:r>
          </a:p>
        </p:txBody>
      </p:sp>
      <p:sp>
        <p:nvSpPr>
          <p:cNvPr id="735238" name="Line 6"/>
          <p:cNvSpPr>
            <a:spLocks noChangeShapeType="1"/>
          </p:cNvSpPr>
          <p:nvPr/>
        </p:nvSpPr>
        <p:spPr bwMode="auto">
          <a:xfrm flipV="1">
            <a:off x="7382933" y="2819400"/>
            <a:ext cx="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735240" name="AutoShape 8"/>
          <p:cNvSpPr>
            <a:spLocks noChangeArrowheads="1"/>
          </p:cNvSpPr>
          <p:nvPr/>
        </p:nvSpPr>
        <p:spPr bwMode="auto">
          <a:xfrm>
            <a:off x="5943600" y="4572000"/>
            <a:ext cx="1066800" cy="381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Motor</a:t>
            </a:r>
          </a:p>
        </p:txBody>
      </p:sp>
      <p:sp>
        <p:nvSpPr>
          <p:cNvPr id="735241" name="AutoShape 9"/>
          <p:cNvSpPr>
            <a:spLocks noChangeArrowheads="1"/>
          </p:cNvSpPr>
          <p:nvPr/>
        </p:nvSpPr>
        <p:spPr bwMode="auto">
          <a:xfrm>
            <a:off x="7239000" y="5410200"/>
            <a:ext cx="990600" cy="381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Elektro</a:t>
            </a:r>
          </a:p>
        </p:txBody>
      </p:sp>
      <p:sp>
        <p:nvSpPr>
          <p:cNvPr id="735242" name="AutoShape 10"/>
          <p:cNvSpPr>
            <a:spLocks noChangeArrowheads="1"/>
          </p:cNvSpPr>
          <p:nvPr/>
        </p:nvSpPr>
        <p:spPr bwMode="auto">
          <a:xfrm>
            <a:off x="5943600" y="5410200"/>
            <a:ext cx="1066800" cy="381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Benzin</a:t>
            </a:r>
          </a:p>
        </p:txBody>
      </p:sp>
      <p:sp>
        <p:nvSpPr>
          <p:cNvPr id="735243" name="AutoShape 11"/>
          <p:cNvSpPr>
            <a:spLocks noChangeArrowheads="1"/>
          </p:cNvSpPr>
          <p:nvPr/>
        </p:nvSpPr>
        <p:spPr bwMode="auto">
          <a:xfrm>
            <a:off x="4648200" y="5410200"/>
            <a:ext cx="1066800" cy="381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sz="1800">
                <a:latin typeface="Tahoma" charset="0"/>
              </a:rPr>
              <a:t>Diesel</a:t>
            </a:r>
          </a:p>
        </p:txBody>
      </p:sp>
      <p:cxnSp>
        <p:nvCxnSpPr>
          <p:cNvPr id="735244" name="AutoShape 12"/>
          <p:cNvCxnSpPr>
            <a:cxnSpLocks noChangeShapeType="1"/>
            <a:stCxn id="735243" idx="0"/>
            <a:endCxn id="735240" idx="2"/>
          </p:cNvCxnSpPr>
          <p:nvPr/>
        </p:nvCxnSpPr>
        <p:spPr bwMode="auto">
          <a:xfrm flipV="1">
            <a:off x="5181600" y="4953000"/>
            <a:ext cx="1295400" cy="457200"/>
          </a:xfrm>
          <a:prstGeom prst="straightConnector1">
            <a:avLst/>
          </a:prstGeom>
          <a:noFill/>
          <a:ln w="9525">
            <a:solidFill>
              <a:schemeClr val="tx1"/>
            </a:solidFill>
            <a:round/>
            <a:headEnd/>
            <a:tailEnd type="triangle" w="med" len="med"/>
          </a:ln>
          <a:effectLst/>
        </p:spPr>
      </p:cxnSp>
      <p:cxnSp>
        <p:nvCxnSpPr>
          <p:cNvPr id="735245" name="AutoShape 13"/>
          <p:cNvCxnSpPr>
            <a:cxnSpLocks noChangeShapeType="1"/>
            <a:stCxn id="735242" idx="0"/>
            <a:endCxn id="735240" idx="2"/>
          </p:cNvCxnSpPr>
          <p:nvPr/>
        </p:nvCxnSpPr>
        <p:spPr bwMode="auto">
          <a:xfrm flipV="1">
            <a:off x="6477000" y="4953000"/>
            <a:ext cx="0" cy="457200"/>
          </a:xfrm>
          <a:prstGeom prst="straightConnector1">
            <a:avLst/>
          </a:prstGeom>
          <a:noFill/>
          <a:ln w="9525">
            <a:solidFill>
              <a:schemeClr val="tx1"/>
            </a:solidFill>
            <a:round/>
            <a:headEnd/>
            <a:tailEnd type="triangle" w="med" len="med"/>
          </a:ln>
          <a:effectLst/>
        </p:spPr>
      </p:cxnSp>
      <p:cxnSp>
        <p:nvCxnSpPr>
          <p:cNvPr id="735246" name="AutoShape 14"/>
          <p:cNvCxnSpPr>
            <a:cxnSpLocks noChangeShapeType="1"/>
            <a:stCxn id="735241" idx="0"/>
            <a:endCxn id="735240" idx="2"/>
          </p:cNvCxnSpPr>
          <p:nvPr/>
        </p:nvCxnSpPr>
        <p:spPr bwMode="auto">
          <a:xfrm flipH="1" flipV="1">
            <a:off x="6477001" y="4953000"/>
            <a:ext cx="1257300" cy="457200"/>
          </a:xfrm>
          <a:prstGeom prst="straightConnector1">
            <a:avLst/>
          </a:prstGeom>
          <a:noFill/>
          <a:ln w="9525">
            <a:solidFill>
              <a:schemeClr val="tx1"/>
            </a:solidFill>
            <a:round/>
            <a:headEnd/>
            <a:tailEnd type="triangle" w="med" len="med"/>
          </a:ln>
          <a:effectLst/>
        </p:spPr>
      </p:cxnSp>
      <p:sp>
        <p:nvSpPr>
          <p:cNvPr id="735252" name="Rectangle 20"/>
          <p:cNvSpPr>
            <a:spLocks noGrp="1" noChangeArrowheads="1"/>
          </p:cNvSpPr>
          <p:nvPr>
            <p:ph type="title"/>
          </p:nvPr>
        </p:nvSpPr>
        <p:spPr/>
        <p:txBody>
          <a:bodyPr/>
          <a:lstStyle/>
          <a:p>
            <a:r>
              <a:rPr lang="de-DE" smtClean="0"/>
              <a:t>Vererbung (Inheritance)</a:t>
            </a:r>
            <a:endParaRPr lang="de-DE"/>
          </a:p>
        </p:txBody>
      </p:sp>
      <p:sp>
        <p:nvSpPr>
          <p:cNvPr id="735253" name="Rectangle 21"/>
          <p:cNvSpPr>
            <a:spLocks noGrp="1" noChangeArrowheads="1"/>
          </p:cNvSpPr>
          <p:nvPr>
            <p:ph idx="1"/>
          </p:nvPr>
        </p:nvSpPr>
        <p:spPr>
          <a:xfrm>
            <a:off x="383823" y="1714500"/>
            <a:ext cx="5994400" cy="4648200"/>
          </a:xfrm>
        </p:spPr>
        <p:txBody>
          <a:bodyPr/>
          <a:lstStyle/>
          <a:p>
            <a:r>
              <a:rPr lang="de-DE" dirty="0" smtClean="0"/>
              <a:t>Hierarchische Relation zwischen Klassen zur:</a:t>
            </a:r>
          </a:p>
          <a:p>
            <a:pPr lvl="1"/>
            <a:r>
              <a:rPr lang="de-DE" dirty="0" smtClean="0"/>
              <a:t>Spezialisierung: Objekte einer Unterklasse können wie Objekte der Oberklasse behandelt werden</a:t>
            </a:r>
          </a:p>
          <a:p>
            <a:pPr lvl="1"/>
            <a:r>
              <a:rPr lang="de-DE" dirty="0" smtClean="0"/>
              <a:t>Wiederverwendung: Unterklasse erbt die Implementierung der Oberklasse</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de-DE"/>
              <a:t>Code</a:t>
            </a:r>
          </a:p>
        </p:txBody>
      </p:sp>
      <p:sp>
        <p:nvSpPr>
          <p:cNvPr id="832515"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YellowPoint extends Point {</a:t>
            </a:r>
          </a:p>
          <a:p>
            <a:pPr marL="533400" indent="-533400">
              <a:lnSpc>
                <a:spcPct val="90000"/>
              </a:lnSpc>
              <a:buFont typeface="Times" charset="0"/>
              <a:buAutoNum type="arabicPeriod"/>
            </a:pPr>
            <a:r>
              <a:rPr lang="de-DE" sz="1400">
                <a:latin typeface="Courier New" charset="0"/>
              </a:rPr>
              <a:t>}</a:t>
            </a:r>
          </a:p>
          <a:p>
            <a:pPr marL="533400" indent="-533400">
              <a:lnSpc>
                <a:spcPct val="90000"/>
              </a:lnSpc>
              <a:buFont typeface="Times" charset="0"/>
              <a:buAutoNum type="arabicPeriod"/>
            </a:pPr>
            <a:r>
              <a:rPr lang="de-DE" sz="1400">
                <a:latin typeface="Courier New" charset="0"/>
              </a:rPr>
              <a:t>Public class GreenPoint extends Point {</a:t>
            </a:r>
          </a:p>
          <a:p>
            <a:pPr marL="533400" indent="-533400">
              <a:lnSpc>
                <a:spcPct val="90000"/>
              </a:lnSpc>
              <a:buFont typeface="Times" charset="0"/>
              <a:buAutoNum type="arabicPeriod"/>
            </a:pPr>
            <a:r>
              <a:rPr lang="de-DE" sz="1400">
                <a:latin typeface="Courier New" charset="0"/>
              </a:rPr>
              <a:t>}</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public class YGLine {</a:t>
            </a:r>
          </a:p>
          <a:p>
            <a:pPr marL="533400" indent="-533400">
              <a:lnSpc>
                <a:spcPct val="90000"/>
              </a:lnSpc>
              <a:buFont typeface="Times" charset="0"/>
              <a:buAutoNum type="arabicPeriod"/>
            </a:pPr>
            <a:r>
              <a:rPr lang="de-DE" sz="1400">
                <a:latin typeface="Courier New" charset="0"/>
              </a:rPr>
              <a:t>   private YelloPoint a;</a:t>
            </a:r>
          </a:p>
          <a:p>
            <a:pPr marL="533400" indent="-533400">
              <a:lnSpc>
                <a:spcPct val="90000"/>
              </a:lnSpc>
              <a:buFont typeface="Times" charset="0"/>
              <a:buAutoNum type="arabicPeriod"/>
            </a:pPr>
            <a:r>
              <a:rPr lang="de-DE" sz="1400">
                <a:latin typeface="Courier New" charset="0"/>
              </a:rPr>
              <a:t>   private GreenPoint b;</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public void translate( float tx, float ty ) {</a:t>
            </a:r>
          </a:p>
          <a:p>
            <a:pPr marL="533400" indent="-533400">
              <a:lnSpc>
                <a:spcPct val="90000"/>
              </a:lnSpc>
              <a:buFont typeface="Times" charset="0"/>
              <a:buAutoNum type="arabicPeriod"/>
            </a:pPr>
            <a:r>
              <a:rPr lang="de-DE" sz="1400">
                <a:latin typeface="Courier New" charset="0"/>
              </a:rPr>
              <a:t>      a.translate( tx, ty );</a:t>
            </a:r>
          </a:p>
          <a:p>
            <a:pPr marL="533400" indent="-533400">
              <a:lnSpc>
                <a:spcPct val="90000"/>
              </a:lnSpc>
              <a:buFont typeface="Times" charset="0"/>
              <a:buAutoNum type="arabicPeriod"/>
            </a:pPr>
            <a:r>
              <a:rPr lang="de-DE" sz="1400">
                <a:latin typeface="Courier New" charset="0"/>
              </a:rPr>
              <a:t>      b.translate( tx, ty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8" name="Rectangle 4"/>
          <p:cNvSpPr>
            <a:spLocks noGrp="1" noChangeArrowheads="1"/>
          </p:cNvSpPr>
          <p:nvPr>
            <p:ph type="title"/>
          </p:nvPr>
        </p:nvSpPr>
        <p:spPr/>
        <p:txBody>
          <a:bodyPr/>
          <a:lstStyle/>
          <a:p>
            <a:r>
              <a:rPr lang="de-DE"/>
              <a:t>Polymorphie: Variablentypen</a:t>
            </a:r>
          </a:p>
        </p:txBody>
      </p:sp>
      <p:sp>
        <p:nvSpPr>
          <p:cNvPr id="738309" name="Rectangle 5"/>
          <p:cNvSpPr>
            <a:spLocks noGrp="1" noChangeArrowheads="1"/>
          </p:cNvSpPr>
          <p:nvPr>
            <p:ph idx="1"/>
          </p:nvPr>
        </p:nvSpPr>
        <p:spPr/>
        <p:txBody>
          <a:bodyPr/>
          <a:lstStyle/>
          <a:p>
            <a:r>
              <a:rPr lang="de-DE"/>
              <a:t>Polymorphie (=Vielgestaltigkeit)</a:t>
            </a:r>
          </a:p>
          <a:p>
            <a:r>
              <a:rPr lang="de-DE"/>
              <a:t>Objekte verschiedener Unterklassen können wie ein Objekt der gemeinsamen Oberklasse behandelt werden, d.h. allgemeinere Methoden der Oberklasse können auf speziellere Objekte von Unterklassen angewendet werden.</a:t>
            </a:r>
          </a:p>
          <a:p>
            <a:endParaRPr lang="de-DE"/>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6" name="Rectangle 8"/>
          <p:cNvSpPr>
            <a:spLocks noGrp="1" noChangeArrowheads="1"/>
          </p:cNvSpPr>
          <p:nvPr>
            <p:ph idx="1"/>
          </p:nvPr>
        </p:nvSpPr>
        <p:spPr/>
        <p:txBody>
          <a:bodyPr/>
          <a:lstStyle/>
          <a:p>
            <a:r>
              <a:rPr lang="de-DE" dirty="0" smtClean="0"/>
              <a:t>Die Klassenzugehörigkeit des Objekts zur Laufzeit bestimmt, welche Methode aufgerufen wird - nicht der Typ der Variablen, die die Objektreferenz enthält.</a:t>
            </a:r>
          </a:p>
          <a:p>
            <a:endParaRPr lang="de-DE" dirty="0"/>
          </a:p>
        </p:txBody>
      </p:sp>
      <p:sp>
        <p:nvSpPr>
          <p:cNvPr id="739330" name="Rectangle 2"/>
          <p:cNvSpPr>
            <a:spLocks noChangeArrowheads="1"/>
          </p:cNvSpPr>
          <p:nvPr/>
        </p:nvSpPr>
        <p:spPr bwMode="auto">
          <a:xfrm>
            <a:off x="4635709" y="2540228"/>
            <a:ext cx="4216400" cy="2592387"/>
          </a:xfrm>
          <a:prstGeom prst="rect">
            <a:avLst/>
          </a:prstGeom>
          <a:solidFill>
            <a:schemeClr val="accent3">
              <a:lumMod val="40000"/>
              <a:lumOff val="60000"/>
            </a:schemeClr>
          </a:solidFill>
          <a:ln w="9525">
            <a:noFill/>
            <a:miter lim="800000"/>
            <a:headEnd/>
            <a:tailEnd/>
          </a:ln>
          <a:effectLst/>
        </p:spPr>
        <p:txBody>
          <a:bodyPr wrap="none" anchor="ctr">
            <a:prstTxWarp prst="textNoShape">
              <a:avLst/>
            </a:prstTxWarp>
          </a:bodyPr>
          <a:lstStyle/>
          <a:p>
            <a:endParaRPr lang="en-US"/>
          </a:p>
        </p:txBody>
      </p:sp>
      <p:sp>
        <p:nvSpPr>
          <p:cNvPr id="739331" name="Rectangle 3"/>
          <p:cNvSpPr>
            <a:spLocks noChangeArrowheads="1"/>
          </p:cNvSpPr>
          <p:nvPr/>
        </p:nvSpPr>
        <p:spPr bwMode="auto">
          <a:xfrm>
            <a:off x="826912" y="2540228"/>
            <a:ext cx="3426178" cy="2592387"/>
          </a:xfrm>
          <a:prstGeom prst="rect">
            <a:avLst/>
          </a:prstGeom>
          <a:solidFill>
            <a:schemeClr val="accent3">
              <a:lumMod val="40000"/>
              <a:lumOff val="60000"/>
            </a:schemeClr>
          </a:solidFill>
          <a:ln w="9525">
            <a:noFill/>
            <a:miter lim="800000"/>
            <a:headEnd/>
            <a:tailEnd/>
          </a:ln>
          <a:effectLst/>
        </p:spPr>
        <p:txBody>
          <a:bodyPr wrap="none" anchor="ctr">
            <a:prstTxWarp prst="textNoShape">
              <a:avLst/>
            </a:prstTxWarp>
          </a:bodyPr>
          <a:lstStyle/>
          <a:p>
            <a:endParaRPr lang="en-US"/>
          </a:p>
        </p:txBody>
      </p:sp>
      <p:sp>
        <p:nvSpPr>
          <p:cNvPr id="739334" name="Text Box 6"/>
          <p:cNvSpPr txBox="1">
            <a:spLocks noChangeArrowheads="1"/>
          </p:cNvSpPr>
          <p:nvPr/>
        </p:nvSpPr>
        <p:spPr bwMode="auto">
          <a:xfrm>
            <a:off x="826913" y="2540228"/>
            <a:ext cx="8317089" cy="2148280"/>
          </a:xfrm>
          <a:prstGeom prst="rect">
            <a:avLst/>
          </a:prstGeom>
          <a:noFill/>
          <a:ln w="9525">
            <a:noFill/>
            <a:miter lim="800000"/>
            <a:headEnd/>
            <a:tailEnd/>
          </a:ln>
          <a:effectLst/>
        </p:spPr>
        <p:txBody>
          <a:bodyPr>
            <a:prstTxWarp prst="textNoShape">
              <a:avLst/>
            </a:prstTxWarp>
            <a:spAutoFit/>
          </a:bodyPr>
          <a:lstStyle/>
          <a:p>
            <a:pPr>
              <a:spcBef>
                <a:spcPct val="5000"/>
              </a:spcBef>
              <a:buClr>
                <a:schemeClr val="hlink"/>
              </a:buClr>
              <a:buSzPct val="110000"/>
              <a:buFont typeface="Wingdings" charset="2"/>
              <a:buNone/>
              <a:tabLst>
                <a:tab pos="3949700" algn="l"/>
              </a:tabLst>
            </a:pPr>
            <a:r>
              <a:rPr lang="de-DE" sz="1600" b="1" dirty="0" err="1">
                <a:latin typeface="Courier New" charset="0"/>
              </a:rPr>
              <a:t>abstract</a:t>
            </a:r>
            <a:r>
              <a:rPr lang="de-DE" sz="1600" b="1" dirty="0">
                <a:latin typeface="Courier New" charset="0"/>
              </a:rPr>
              <a:t> </a:t>
            </a:r>
            <a:r>
              <a:rPr lang="de-DE" sz="1600" b="1" dirty="0" err="1">
                <a:latin typeface="Courier New" charset="0"/>
              </a:rPr>
              <a:t>class</a:t>
            </a:r>
            <a:r>
              <a:rPr lang="de-DE" sz="1600" dirty="0">
                <a:latin typeface="Courier New" charset="0"/>
              </a:rPr>
              <a:t> Engine {	</a:t>
            </a:r>
            <a:r>
              <a:rPr lang="de-DE" sz="1600" b="1" dirty="0" err="1">
                <a:latin typeface="Courier New" charset="0"/>
              </a:rPr>
              <a:t>class</a:t>
            </a:r>
            <a:r>
              <a:rPr lang="de-DE" sz="1600" dirty="0">
                <a:latin typeface="Courier New" charset="0"/>
              </a:rPr>
              <a:t> Diesel </a:t>
            </a:r>
            <a:r>
              <a:rPr lang="de-DE" sz="1600" b="1" dirty="0" err="1">
                <a:latin typeface="Courier New" charset="0"/>
              </a:rPr>
              <a:t>extends</a:t>
            </a:r>
            <a:r>
              <a:rPr lang="de-DE" sz="1600" dirty="0">
                <a:latin typeface="Courier New" charset="0"/>
              </a:rPr>
              <a:t> Engine {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on()  {..}	   </a:t>
            </a:r>
            <a:r>
              <a:rPr lang="de-DE" sz="1600" b="1" dirty="0" err="1">
                <a:latin typeface="Courier New" charset="0"/>
              </a:rPr>
              <a:t>void</a:t>
            </a:r>
            <a:r>
              <a:rPr lang="de-DE" sz="1600" dirty="0">
                <a:latin typeface="Courier New" charset="0"/>
              </a:rPr>
              <a:t> </a:t>
            </a:r>
            <a:r>
              <a:rPr lang="de-DE" sz="1600" dirty="0" err="1">
                <a:latin typeface="Courier New" charset="0"/>
              </a:rPr>
              <a:t>preheat</a:t>
            </a:r>
            <a:r>
              <a:rPr lang="de-DE" sz="1600" dirty="0">
                <a:latin typeface="Courier New" charset="0"/>
              </a:rPr>
              <a:t>()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off() {..}	   </a:t>
            </a:r>
            <a:r>
              <a:rPr lang="de-DE" sz="1600" b="1" dirty="0" err="1">
                <a:latin typeface="Courier New" charset="0"/>
              </a:rPr>
              <a:t>void</a:t>
            </a:r>
            <a:r>
              <a:rPr lang="de-DE" sz="1600" dirty="0">
                <a:latin typeface="Courier New" charset="0"/>
              </a:rPr>
              <a:t> on()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a:t>
            </a:r>
            <a:r>
              <a:rPr lang="de-DE" sz="1600" dirty="0" err="1">
                <a:latin typeface="Courier New" charset="0"/>
              </a:rPr>
              <a:t>accelerate</a:t>
            </a:r>
            <a:r>
              <a:rPr lang="de-DE" sz="1600" dirty="0">
                <a:latin typeface="Courier New" charset="0"/>
              </a:rPr>
              <a:t> (..) {..} 	      </a:t>
            </a:r>
            <a:r>
              <a:rPr lang="de-DE" sz="1600" dirty="0" err="1">
                <a:latin typeface="Courier New" charset="0"/>
              </a:rPr>
              <a:t>preheat</a:t>
            </a:r>
            <a:r>
              <a:rPr lang="de-DE" sz="1600" dirty="0">
                <a:latin typeface="Courier New" charset="0"/>
              </a:rPr>
              <a:t>(); </a:t>
            </a:r>
            <a:r>
              <a:rPr lang="de-DE" sz="1600" dirty="0" err="1">
                <a:latin typeface="Courier New" charset="0"/>
              </a:rPr>
              <a:t>super.on</a:t>
            </a:r>
            <a:r>
              <a:rPr lang="de-DE" sz="1600" dirty="0">
                <a:latin typeface="Courier New" charset="0"/>
              </a:rPr>
              <a:t>();}</a:t>
            </a:r>
          </a:p>
          <a:p>
            <a:pPr>
              <a:spcBef>
                <a:spcPct val="5000"/>
              </a:spcBef>
              <a:buClr>
                <a:schemeClr val="hlink"/>
              </a:buClr>
              <a:buSzPct val="110000"/>
              <a:buFont typeface="Wingdings" charset="2"/>
              <a:buNone/>
              <a:tabLst>
                <a:tab pos="3949700" algn="l"/>
              </a:tabLst>
            </a:pPr>
            <a:r>
              <a:rPr lang="de-DE" sz="1600" dirty="0">
                <a:latin typeface="Courier New" charset="0"/>
              </a:rPr>
              <a:t>   ...		...</a:t>
            </a:r>
          </a:p>
          <a:p>
            <a:pPr>
              <a:spcBef>
                <a:spcPct val="5000"/>
              </a:spcBef>
              <a:buClr>
                <a:schemeClr val="hlink"/>
              </a:buClr>
              <a:buSzPct val="110000"/>
              <a:buFont typeface="Wingdings" charset="2"/>
              <a:buNone/>
              <a:tabLst>
                <a:tab pos="3949700" algn="l"/>
              </a:tabLst>
            </a:pPr>
            <a:r>
              <a:rPr lang="de-DE" sz="1600" dirty="0">
                <a:latin typeface="Courier New" charset="0"/>
              </a:rPr>
              <a:t>}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class</a:t>
            </a:r>
            <a:r>
              <a:rPr lang="de-DE" sz="1600" dirty="0">
                <a:latin typeface="Courier New" charset="0"/>
              </a:rPr>
              <a:t> </a:t>
            </a:r>
            <a:r>
              <a:rPr lang="de-DE" sz="1600" dirty="0" err="1">
                <a:latin typeface="Courier New" charset="0"/>
              </a:rPr>
              <a:t>Electro</a:t>
            </a:r>
            <a:r>
              <a:rPr lang="de-DE" sz="1600" dirty="0">
                <a:latin typeface="Courier New" charset="0"/>
              </a:rPr>
              <a:t> </a:t>
            </a:r>
            <a:r>
              <a:rPr lang="de-DE" sz="1600" b="1" dirty="0" err="1">
                <a:latin typeface="Courier New" charset="0"/>
              </a:rPr>
              <a:t>extends</a:t>
            </a:r>
            <a:r>
              <a:rPr lang="de-DE" sz="1600" dirty="0">
                <a:latin typeface="Courier New" charset="0"/>
              </a:rPr>
              <a:t> Engine {</a:t>
            </a:r>
          </a:p>
          <a:p>
            <a:pPr>
              <a:spcBef>
                <a:spcPct val="5000"/>
              </a:spcBef>
              <a:buClr>
                <a:schemeClr val="hlink"/>
              </a:buClr>
              <a:buSzPct val="110000"/>
              <a:buFont typeface="Wingdings" charset="2"/>
              <a:buNone/>
              <a:tabLst>
                <a:tab pos="3949700" algn="l"/>
              </a:tabLst>
            </a:pPr>
            <a:r>
              <a:rPr lang="de-DE" sz="1600" dirty="0">
                <a:latin typeface="Courier New" charset="0"/>
              </a:rPr>
              <a:t>	...</a:t>
            </a:r>
          </a:p>
        </p:txBody>
      </p:sp>
      <p:sp>
        <p:nvSpPr>
          <p:cNvPr id="739335" name="Rectangle 7"/>
          <p:cNvSpPr>
            <a:spLocks noGrp="1" noChangeArrowheads="1"/>
          </p:cNvSpPr>
          <p:nvPr>
            <p:ph type="title"/>
          </p:nvPr>
        </p:nvSpPr>
        <p:spPr/>
        <p:txBody>
          <a:bodyPr/>
          <a:lstStyle/>
          <a:p>
            <a:r>
              <a:rPr lang="de-DE" dirty="0" smtClean="0"/>
              <a:t>Polymorphie</a:t>
            </a:r>
            <a:r>
              <a:rPr lang="de-DE" dirty="0"/>
              <a:t> </a:t>
            </a:r>
            <a:r>
              <a:rPr lang="de-DE" dirty="0" smtClean="0"/>
              <a:t>– </a:t>
            </a:r>
            <a:r>
              <a:rPr lang="de-DE" sz="2400" dirty="0" smtClean="0"/>
              <a:t>Dynamische Methodenbindung</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4592568" y="1262954"/>
            <a:ext cx="4171244" cy="2262187"/>
          </a:xfrm>
          <a:prstGeom prst="rect">
            <a:avLst/>
          </a:prstGeom>
          <a:solidFill>
            <a:schemeClr val="accent3">
              <a:lumMod val="40000"/>
              <a:lumOff val="60000"/>
            </a:schemeClr>
          </a:solidFill>
          <a:ln w="9525">
            <a:noFill/>
            <a:miter lim="800000"/>
            <a:headEnd/>
            <a:tailEnd/>
          </a:ln>
          <a:effectLst/>
        </p:spPr>
        <p:txBody>
          <a:bodyPr wrap="none" anchor="ctr">
            <a:prstTxWarp prst="textNoShape">
              <a:avLst/>
            </a:prstTxWarp>
          </a:bodyPr>
          <a:lstStyle/>
          <a:p>
            <a:endParaRPr lang="en-US"/>
          </a:p>
        </p:txBody>
      </p:sp>
      <p:sp>
        <p:nvSpPr>
          <p:cNvPr id="775171" name="Rectangle 3"/>
          <p:cNvSpPr>
            <a:spLocks noChangeArrowheads="1"/>
          </p:cNvSpPr>
          <p:nvPr/>
        </p:nvSpPr>
        <p:spPr bwMode="auto">
          <a:xfrm>
            <a:off x="696279" y="1262954"/>
            <a:ext cx="3381022" cy="2249487"/>
          </a:xfrm>
          <a:prstGeom prst="rect">
            <a:avLst/>
          </a:prstGeom>
          <a:solidFill>
            <a:schemeClr val="accent3">
              <a:lumMod val="40000"/>
              <a:lumOff val="60000"/>
            </a:schemeClr>
          </a:solidFill>
          <a:ln w="9525">
            <a:noFill/>
            <a:miter lim="800000"/>
            <a:headEnd/>
            <a:tailEnd/>
          </a:ln>
          <a:effectLst/>
        </p:spPr>
        <p:txBody>
          <a:bodyPr wrap="none" anchor="ctr">
            <a:prstTxWarp prst="textNoShape">
              <a:avLst/>
            </a:prstTxWarp>
          </a:bodyPr>
          <a:lstStyle/>
          <a:p>
            <a:endParaRPr lang="en-US"/>
          </a:p>
        </p:txBody>
      </p:sp>
      <p:sp>
        <p:nvSpPr>
          <p:cNvPr id="775172" name="Text Box 4"/>
          <p:cNvSpPr txBox="1">
            <a:spLocks noChangeArrowheads="1"/>
          </p:cNvSpPr>
          <p:nvPr/>
        </p:nvSpPr>
        <p:spPr bwMode="auto">
          <a:xfrm>
            <a:off x="685398" y="1295628"/>
            <a:ext cx="8317089" cy="1889748"/>
          </a:xfrm>
          <a:prstGeom prst="rect">
            <a:avLst/>
          </a:prstGeom>
          <a:noFill/>
          <a:ln w="9525">
            <a:noFill/>
            <a:miter lim="800000"/>
            <a:headEnd/>
            <a:tailEnd/>
          </a:ln>
          <a:effectLst/>
        </p:spPr>
        <p:txBody>
          <a:bodyPr wrap="square">
            <a:prstTxWarp prst="textNoShape">
              <a:avLst/>
            </a:prstTxWarp>
            <a:spAutoFit/>
          </a:bodyPr>
          <a:lstStyle/>
          <a:p>
            <a:pPr>
              <a:spcBef>
                <a:spcPct val="5000"/>
              </a:spcBef>
              <a:buClr>
                <a:schemeClr val="hlink"/>
              </a:buClr>
              <a:buSzPct val="110000"/>
              <a:buFont typeface="Wingdings" charset="2"/>
              <a:buNone/>
              <a:tabLst>
                <a:tab pos="3949700" algn="l"/>
              </a:tabLst>
            </a:pPr>
            <a:r>
              <a:rPr lang="de-DE" sz="1600" b="1" dirty="0" err="1">
                <a:latin typeface="Courier New" charset="0"/>
              </a:rPr>
              <a:t>abstract</a:t>
            </a:r>
            <a:r>
              <a:rPr lang="de-DE" sz="1600" b="1" dirty="0">
                <a:latin typeface="Courier New" charset="0"/>
              </a:rPr>
              <a:t> </a:t>
            </a:r>
            <a:r>
              <a:rPr lang="de-DE" sz="1600" b="1" dirty="0" err="1">
                <a:latin typeface="Courier New" charset="0"/>
              </a:rPr>
              <a:t>class</a:t>
            </a:r>
            <a:r>
              <a:rPr lang="de-DE" sz="1600" dirty="0">
                <a:latin typeface="Courier New" charset="0"/>
              </a:rPr>
              <a:t> </a:t>
            </a:r>
            <a:r>
              <a:rPr lang="de-DE" sz="1600" dirty="0" err="1">
                <a:latin typeface="Courier New" charset="0"/>
              </a:rPr>
              <a:t>Engine</a:t>
            </a:r>
            <a:r>
              <a:rPr lang="de-DE" sz="1600" dirty="0">
                <a:latin typeface="Courier New" charset="0"/>
              </a:rPr>
              <a:t> {	</a:t>
            </a:r>
            <a:r>
              <a:rPr lang="de-DE" sz="1600" b="1" dirty="0" err="1">
                <a:latin typeface="Courier New" charset="0"/>
              </a:rPr>
              <a:t>class</a:t>
            </a:r>
            <a:r>
              <a:rPr lang="de-DE" sz="1600" dirty="0">
                <a:latin typeface="Courier New" charset="0"/>
              </a:rPr>
              <a:t> Diesel </a:t>
            </a:r>
            <a:r>
              <a:rPr lang="de-DE" sz="1600" b="1" dirty="0" err="1">
                <a:latin typeface="Courier New" charset="0"/>
              </a:rPr>
              <a:t>extends</a:t>
            </a:r>
            <a:r>
              <a:rPr lang="de-DE" sz="1600" dirty="0">
                <a:latin typeface="Courier New" charset="0"/>
              </a:rPr>
              <a:t> </a:t>
            </a:r>
            <a:r>
              <a:rPr lang="de-DE" sz="1600" dirty="0" err="1">
                <a:latin typeface="Courier New" charset="0"/>
              </a:rPr>
              <a:t>Engine</a:t>
            </a:r>
            <a:r>
              <a:rPr lang="de-DE" sz="1600" dirty="0">
                <a:latin typeface="Courier New" charset="0"/>
              </a:rPr>
              <a:t> {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on()  {..}	   </a:t>
            </a:r>
            <a:r>
              <a:rPr lang="de-DE" sz="1600" b="1" dirty="0" err="1">
                <a:latin typeface="Courier New" charset="0"/>
              </a:rPr>
              <a:t>void</a:t>
            </a:r>
            <a:r>
              <a:rPr lang="de-DE" sz="1600" dirty="0">
                <a:latin typeface="Courier New" charset="0"/>
              </a:rPr>
              <a:t> </a:t>
            </a:r>
            <a:r>
              <a:rPr lang="de-DE" sz="1600" dirty="0" err="1">
                <a:latin typeface="Courier New" charset="0"/>
              </a:rPr>
              <a:t>preheat</a:t>
            </a:r>
            <a:r>
              <a:rPr lang="de-DE" sz="1600" dirty="0">
                <a:latin typeface="Courier New" charset="0"/>
              </a:rPr>
              <a:t>()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off() {..}	   </a:t>
            </a:r>
            <a:r>
              <a:rPr lang="de-DE" sz="1600" b="1" dirty="0" err="1">
                <a:latin typeface="Courier New" charset="0"/>
              </a:rPr>
              <a:t>void</a:t>
            </a:r>
            <a:r>
              <a:rPr lang="de-DE" sz="1600" dirty="0">
                <a:latin typeface="Courier New" charset="0"/>
              </a:rPr>
              <a:t> on()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a:t>
            </a:r>
            <a:r>
              <a:rPr lang="de-DE" sz="1600" dirty="0" err="1">
                <a:latin typeface="Courier New" charset="0"/>
              </a:rPr>
              <a:t>accelerate</a:t>
            </a:r>
            <a:r>
              <a:rPr lang="de-DE" sz="1600" dirty="0">
                <a:latin typeface="Courier New" charset="0"/>
              </a:rPr>
              <a:t> (..) {..} 	      </a:t>
            </a:r>
            <a:r>
              <a:rPr lang="de-DE" sz="1600" dirty="0" err="1">
                <a:latin typeface="Courier New" charset="0"/>
              </a:rPr>
              <a:t>preheat</a:t>
            </a:r>
            <a:r>
              <a:rPr lang="de-DE" sz="1600" dirty="0">
                <a:latin typeface="Courier New" charset="0"/>
              </a:rPr>
              <a:t>(); </a:t>
            </a:r>
            <a:r>
              <a:rPr lang="de-DE" sz="1600" dirty="0" err="1">
                <a:latin typeface="Courier New" charset="0"/>
              </a:rPr>
              <a:t>super.on</a:t>
            </a:r>
            <a:r>
              <a:rPr lang="de-DE" sz="1600" dirty="0">
                <a:latin typeface="Courier New" charset="0"/>
              </a:rPr>
              <a:t>();}</a:t>
            </a:r>
          </a:p>
          <a:p>
            <a:pPr>
              <a:spcBef>
                <a:spcPct val="5000"/>
              </a:spcBef>
              <a:buClr>
                <a:schemeClr val="hlink"/>
              </a:buClr>
              <a:buSzPct val="110000"/>
              <a:buFont typeface="Wingdings" charset="2"/>
              <a:buNone/>
              <a:tabLst>
                <a:tab pos="3949700" algn="l"/>
              </a:tabLst>
            </a:pPr>
            <a:r>
              <a:rPr lang="de-DE" sz="1600" dirty="0">
                <a:latin typeface="Courier New" charset="0"/>
              </a:rPr>
              <a:t>   ...		...</a:t>
            </a:r>
          </a:p>
          <a:p>
            <a:pPr>
              <a:spcBef>
                <a:spcPct val="5000"/>
              </a:spcBef>
              <a:buClr>
                <a:schemeClr val="hlink"/>
              </a:buClr>
              <a:buSzPct val="110000"/>
              <a:buFont typeface="Wingdings" charset="2"/>
              <a:buNone/>
              <a:tabLst>
                <a:tab pos="3949700" algn="l"/>
              </a:tabLst>
            </a:pPr>
            <a:r>
              <a:rPr lang="de-DE" sz="1600" dirty="0">
                <a:latin typeface="Courier New" charset="0"/>
              </a:rPr>
              <a:t>}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class</a:t>
            </a:r>
            <a:r>
              <a:rPr lang="de-DE" sz="1600" dirty="0">
                <a:latin typeface="Courier New" charset="0"/>
              </a:rPr>
              <a:t> </a:t>
            </a:r>
            <a:r>
              <a:rPr lang="de-DE" sz="1600" dirty="0" err="1">
                <a:latin typeface="Courier New" charset="0"/>
              </a:rPr>
              <a:t>Electro</a:t>
            </a:r>
            <a:r>
              <a:rPr lang="de-DE" sz="1600" dirty="0">
                <a:latin typeface="Courier New" charset="0"/>
              </a:rPr>
              <a:t> </a:t>
            </a:r>
            <a:r>
              <a:rPr lang="de-DE" sz="1600" b="1" dirty="0" err="1">
                <a:latin typeface="Courier New" charset="0"/>
              </a:rPr>
              <a:t>extends</a:t>
            </a:r>
            <a:r>
              <a:rPr lang="de-DE" sz="1600" dirty="0">
                <a:latin typeface="Courier New" charset="0"/>
              </a:rPr>
              <a:t> </a:t>
            </a:r>
            <a:r>
              <a:rPr lang="de-DE" sz="1600" dirty="0" err="1">
                <a:latin typeface="Courier New" charset="0"/>
              </a:rPr>
              <a:t>Engine</a:t>
            </a:r>
            <a:r>
              <a:rPr lang="de-DE" sz="1600" dirty="0">
                <a:latin typeface="Courier New" charset="0"/>
              </a:rPr>
              <a:t> </a:t>
            </a:r>
            <a:r>
              <a:rPr lang="de-DE" sz="1600" dirty="0" smtClean="0">
                <a:latin typeface="Courier New" charset="0"/>
              </a:rPr>
              <a:t>{..</a:t>
            </a:r>
            <a:r>
              <a:rPr lang="de-DE" sz="1600" dirty="0">
                <a:latin typeface="Courier New" charset="0"/>
              </a:rPr>
              <a:t>.</a:t>
            </a:r>
          </a:p>
        </p:txBody>
      </p:sp>
      <p:sp>
        <p:nvSpPr>
          <p:cNvPr id="775173" name="Rectangle 5"/>
          <p:cNvSpPr>
            <a:spLocks noGrp="1" noChangeArrowheads="1"/>
          </p:cNvSpPr>
          <p:nvPr>
            <p:ph type="title"/>
          </p:nvPr>
        </p:nvSpPr>
        <p:spPr/>
        <p:txBody>
          <a:bodyPr/>
          <a:lstStyle/>
          <a:p>
            <a:r>
              <a:rPr lang="de-DE" dirty="0" smtClean="0"/>
              <a:t>Polymorphie –  </a:t>
            </a:r>
            <a:r>
              <a:rPr lang="de-DE" sz="2400" dirty="0" smtClean="0"/>
              <a:t>Dynamische Methodenbindung</a:t>
            </a:r>
            <a:endParaRPr lang="de-DE" dirty="0"/>
          </a:p>
        </p:txBody>
      </p:sp>
      <p:sp>
        <p:nvSpPr>
          <p:cNvPr id="775174" name="Rectangle 6"/>
          <p:cNvSpPr>
            <a:spLocks noGrp="1" noChangeArrowheads="1"/>
          </p:cNvSpPr>
          <p:nvPr>
            <p:ph idx="1"/>
          </p:nvPr>
        </p:nvSpPr>
        <p:spPr>
          <a:xfrm>
            <a:off x="368504" y="3893457"/>
            <a:ext cx="8466666" cy="2197100"/>
          </a:xfrm>
        </p:spPr>
        <p:txBody>
          <a:bodyPr/>
          <a:lstStyle/>
          <a:p>
            <a:r>
              <a:rPr lang="de-DE" dirty="0" smtClean="0"/>
              <a:t>In einer Unterklasse können Methoden definiert werden, die mit gleichem Namen, gleichen Typen von Parametern und Ergebnis auch in der Oberklasse definiert sind. Sie überschreiben die der Oberklasse. Sie sollen konzeptuell das gleiche leisten, nur speziell bezogen auf die Unterklasse.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4614334" y="1348242"/>
            <a:ext cx="4159956" cy="2262187"/>
          </a:xfrm>
          <a:prstGeom prst="rect">
            <a:avLst/>
          </a:prstGeom>
          <a:solidFill>
            <a:schemeClr val="accent3">
              <a:lumMod val="40000"/>
              <a:lumOff val="60000"/>
            </a:schemeClr>
          </a:solidFill>
          <a:ln w="9525">
            <a:noFill/>
            <a:miter lim="800000"/>
            <a:headEnd/>
            <a:tailEnd/>
          </a:ln>
          <a:effectLst/>
        </p:spPr>
        <p:txBody>
          <a:bodyPr wrap="none" anchor="ctr">
            <a:prstTxWarp prst="textNoShape">
              <a:avLst/>
            </a:prstTxWarp>
          </a:bodyPr>
          <a:lstStyle/>
          <a:p>
            <a:endParaRPr lang="en-US"/>
          </a:p>
        </p:txBody>
      </p:sp>
      <p:sp>
        <p:nvSpPr>
          <p:cNvPr id="775171" name="Rectangle 3"/>
          <p:cNvSpPr>
            <a:spLocks noChangeArrowheads="1"/>
          </p:cNvSpPr>
          <p:nvPr/>
        </p:nvSpPr>
        <p:spPr bwMode="auto">
          <a:xfrm>
            <a:off x="826912" y="1360942"/>
            <a:ext cx="3381022" cy="2249487"/>
          </a:xfrm>
          <a:prstGeom prst="rect">
            <a:avLst/>
          </a:prstGeom>
          <a:solidFill>
            <a:schemeClr val="accent3">
              <a:lumMod val="40000"/>
              <a:lumOff val="60000"/>
            </a:schemeClr>
          </a:solidFill>
          <a:ln w="9525">
            <a:noFill/>
            <a:miter lim="800000"/>
            <a:headEnd/>
            <a:tailEnd/>
          </a:ln>
          <a:effectLst/>
        </p:spPr>
        <p:txBody>
          <a:bodyPr wrap="none" anchor="ctr">
            <a:prstTxWarp prst="textNoShape">
              <a:avLst/>
            </a:prstTxWarp>
          </a:bodyPr>
          <a:lstStyle/>
          <a:p>
            <a:endParaRPr lang="en-US"/>
          </a:p>
        </p:txBody>
      </p:sp>
      <p:sp>
        <p:nvSpPr>
          <p:cNvPr id="775172" name="Text Box 4"/>
          <p:cNvSpPr txBox="1">
            <a:spLocks noChangeArrowheads="1"/>
          </p:cNvSpPr>
          <p:nvPr/>
        </p:nvSpPr>
        <p:spPr bwMode="auto">
          <a:xfrm>
            <a:off x="826912" y="1360942"/>
            <a:ext cx="8317089" cy="1889748"/>
          </a:xfrm>
          <a:prstGeom prst="rect">
            <a:avLst/>
          </a:prstGeom>
          <a:noFill/>
          <a:ln w="9525">
            <a:noFill/>
            <a:miter lim="800000"/>
            <a:headEnd/>
            <a:tailEnd/>
          </a:ln>
          <a:effectLst/>
        </p:spPr>
        <p:txBody>
          <a:bodyPr>
            <a:prstTxWarp prst="textNoShape">
              <a:avLst/>
            </a:prstTxWarp>
            <a:spAutoFit/>
          </a:bodyPr>
          <a:lstStyle/>
          <a:p>
            <a:pPr>
              <a:spcBef>
                <a:spcPct val="5000"/>
              </a:spcBef>
              <a:buClr>
                <a:schemeClr val="hlink"/>
              </a:buClr>
              <a:buSzPct val="110000"/>
              <a:buFont typeface="Wingdings" charset="2"/>
              <a:buNone/>
              <a:tabLst>
                <a:tab pos="3949700" algn="l"/>
              </a:tabLst>
            </a:pPr>
            <a:r>
              <a:rPr lang="de-DE" sz="1600" b="1" dirty="0" err="1">
                <a:latin typeface="Courier New" charset="0"/>
              </a:rPr>
              <a:t>abstract</a:t>
            </a:r>
            <a:r>
              <a:rPr lang="de-DE" sz="1600" b="1" dirty="0">
                <a:latin typeface="Courier New" charset="0"/>
              </a:rPr>
              <a:t> </a:t>
            </a:r>
            <a:r>
              <a:rPr lang="de-DE" sz="1600" b="1" dirty="0" err="1">
                <a:latin typeface="Courier New" charset="0"/>
              </a:rPr>
              <a:t>class</a:t>
            </a:r>
            <a:r>
              <a:rPr lang="de-DE" sz="1600" dirty="0">
                <a:latin typeface="Courier New" charset="0"/>
              </a:rPr>
              <a:t> </a:t>
            </a:r>
            <a:r>
              <a:rPr lang="de-DE" sz="1600" dirty="0" err="1">
                <a:latin typeface="Courier New" charset="0"/>
              </a:rPr>
              <a:t>Engine</a:t>
            </a:r>
            <a:r>
              <a:rPr lang="de-DE" sz="1600" dirty="0">
                <a:latin typeface="Courier New" charset="0"/>
              </a:rPr>
              <a:t> {	</a:t>
            </a:r>
            <a:r>
              <a:rPr lang="de-DE" sz="1600" b="1" dirty="0" err="1">
                <a:latin typeface="Courier New" charset="0"/>
              </a:rPr>
              <a:t>class</a:t>
            </a:r>
            <a:r>
              <a:rPr lang="de-DE" sz="1600" dirty="0">
                <a:latin typeface="Courier New" charset="0"/>
              </a:rPr>
              <a:t> Diesel </a:t>
            </a:r>
            <a:r>
              <a:rPr lang="de-DE" sz="1600" b="1" dirty="0" err="1">
                <a:latin typeface="Courier New" charset="0"/>
              </a:rPr>
              <a:t>extends</a:t>
            </a:r>
            <a:r>
              <a:rPr lang="de-DE" sz="1600" dirty="0">
                <a:latin typeface="Courier New" charset="0"/>
              </a:rPr>
              <a:t> </a:t>
            </a:r>
            <a:r>
              <a:rPr lang="de-DE" sz="1600" dirty="0" err="1">
                <a:latin typeface="Courier New" charset="0"/>
              </a:rPr>
              <a:t>Engine</a:t>
            </a:r>
            <a:r>
              <a:rPr lang="de-DE" sz="1600" dirty="0">
                <a:latin typeface="Courier New" charset="0"/>
              </a:rPr>
              <a:t> {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on()  {..}	   </a:t>
            </a:r>
            <a:r>
              <a:rPr lang="de-DE" sz="1600" b="1" dirty="0" err="1">
                <a:latin typeface="Courier New" charset="0"/>
              </a:rPr>
              <a:t>void</a:t>
            </a:r>
            <a:r>
              <a:rPr lang="de-DE" sz="1600" dirty="0">
                <a:latin typeface="Courier New" charset="0"/>
              </a:rPr>
              <a:t> </a:t>
            </a:r>
            <a:r>
              <a:rPr lang="de-DE" sz="1600" dirty="0" err="1">
                <a:latin typeface="Courier New" charset="0"/>
              </a:rPr>
              <a:t>preheat</a:t>
            </a:r>
            <a:r>
              <a:rPr lang="de-DE" sz="1600" dirty="0">
                <a:latin typeface="Courier New" charset="0"/>
              </a:rPr>
              <a:t>()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off() {..}	   </a:t>
            </a:r>
            <a:r>
              <a:rPr lang="de-DE" sz="1600" b="1" dirty="0" err="1">
                <a:latin typeface="Courier New" charset="0"/>
              </a:rPr>
              <a:t>void</a:t>
            </a:r>
            <a:r>
              <a:rPr lang="de-DE" sz="1600" dirty="0">
                <a:latin typeface="Courier New" charset="0"/>
              </a:rPr>
              <a:t> on()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void</a:t>
            </a:r>
            <a:r>
              <a:rPr lang="de-DE" sz="1600" dirty="0">
                <a:latin typeface="Courier New" charset="0"/>
              </a:rPr>
              <a:t> </a:t>
            </a:r>
            <a:r>
              <a:rPr lang="de-DE" sz="1600" dirty="0" err="1">
                <a:latin typeface="Courier New" charset="0"/>
              </a:rPr>
              <a:t>accelerate</a:t>
            </a:r>
            <a:r>
              <a:rPr lang="de-DE" sz="1600" dirty="0">
                <a:latin typeface="Courier New" charset="0"/>
              </a:rPr>
              <a:t> (..) {..} 	      </a:t>
            </a:r>
            <a:r>
              <a:rPr lang="de-DE" sz="1600" dirty="0" err="1">
                <a:latin typeface="Courier New" charset="0"/>
              </a:rPr>
              <a:t>preheat</a:t>
            </a:r>
            <a:r>
              <a:rPr lang="de-DE" sz="1600" dirty="0">
                <a:latin typeface="Courier New" charset="0"/>
              </a:rPr>
              <a:t>(); </a:t>
            </a:r>
            <a:r>
              <a:rPr lang="de-DE" sz="1600" dirty="0" err="1">
                <a:latin typeface="Courier New" charset="0"/>
              </a:rPr>
              <a:t>super.on</a:t>
            </a:r>
            <a:r>
              <a:rPr lang="de-DE" sz="1600" dirty="0">
                <a:latin typeface="Courier New" charset="0"/>
              </a:rPr>
              <a:t>();}</a:t>
            </a:r>
          </a:p>
          <a:p>
            <a:pPr>
              <a:spcBef>
                <a:spcPct val="5000"/>
              </a:spcBef>
              <a:buClr>
                <a:schemeClr val="hlink"/>
              </a:buClr>
              <a:buSzPct val="110000"/>
              <a:buFont typeface="Wingdings" charset="2"/>
              <a:buNone/>
              <a:tabLst>
                <a:tab pos="3949700" algn="l"/>
              </a:tabLst>
            </a:pPr>
            <a:r>
              <a:rPr lang="de-DE" sz="1600" dirty="0">
                <a:latin typeface="Courier New" charset="0"/>
              </a:rPr>
              <a:t>   ...		...</a:t>
            </a:r>
          </a:p>
          <a:p>
            <a:pPr>
              <a:spcBef>
                <a:spcPct val="5000"/>
              </a:spcBef>
              <a:buClr>
                <a:schemeClr val="hlink"/>
              </a:buClr>
              <a:buSzPct val="110000"/>
              <a:buFont typeface="Wingdings" charset="2"/>
              <a:buNone/>
              <a:tabLst>
                <a:tab pos="3949700" algn="l"/>
              </a:tabLst>
            </a:pPr>
            <a:r>
              <a:rPr lang="de-DE" sz="1600" dirty="0">
                <a:latin typeface="Courier New" charset="0"/>
              </a:rPr>
              <a:t>}	}</a:t>
            </a:r>
          </a:p>
          <a:p>
            <a:pPr>
              <a:spcBef>
                <a:spcPct val="5000"/>
              </a:spcBef>
              <a:buClr>
                <a:schemeClr val="hlink"/>
              </a:buClr>
              <a:buSzPct val="110000"/>
              <a:buFont typeface="Wingdings" charset="2"/>
              <a:buNone/>
              <a:tabLst>
                <a:tab pos="3949700" algn="l"/>
              </a:tabLst>
            </a:pPr>
            <a:r>
              <a:rPr lang="de-DE" sz="1600" dirty="0">
                <a:latin typeface="Courier New" charset="0"/>
              </a:rPr>
              <a:t>	</a:t>
            </a:r>
            <a:r>
              <a:rPr lang="de-DE" sz="1600" b="1" dirty="0" err="1">
                <a:latin typeface="Courier New" charset="0"/>
              </a:rPr>
              <a:t>class</a:t>
            </a:r>
            <a:r>
              <a:rPr lang="de-DE" sz="1600" dirty="0">
                <a:latin typeface="Courier New" charset="0"/>
              </a:rPr>
              <a:t> </a:t>
            </a:r>
            <a:r>
              <a:rPr lang="de-DE" sz="1600" dirty="0" err="1">
                <a:latin typeface="Courier New" charset="0"/>
              </a:rPr>
              <a:t>Electro</a:t>
            </a:r>
            <a:r>
              <a:rPr lang="de-DE" sz="1600" dirty="0">
                <a:latin typeface="Courier New" charset="0"/>
              </a:rPr>
              <a:t> </a:t>
            </a:r>
            <a:r>
              <a:rPr lang="de-DE" sz="1600" b="1" dirty="0" err="1">
                <a:latin typeface="Courier New" charset="0"/>
              </a:rPr>
              <a:t>extends</a:t>
            </a:r>
            <a:r>
              <a:rPr lang="de-DE" sz="1600" dirty="0">
                <a:latin typeface="Courier New" charset="0"/>
              </a:rPr>
              <a:t> </a:t>
            </a:r>
            <a:r>
              <a:rPr lang="de-DE" sz="1600" dirty="0" err="1">
                <a:latin typeface="Courier New" charset="0"/>
              </a:rPr>
              <a:t>Engine</a:t>
            </a:r>
            <a:r>
              <a:rPr lang="de-DE" sz="1600" dirty="0">
                <a:latin typeface="Courier New" charset="0"/>
              </a:rPr>
              <a:t> </a:t>
            </a:r>
            <a:r>
              <a:rPr lang="de-DE" sz="1600" dirty="0" smtClean="0">
                <a:latin typeface="Courier New" charset="0"/>
              </a:rPr>
              <a:t>{.</a:t>
            </a:r>
            <a:r>
              <a:rPr lang="de-DE" sz="1600" dirty="0">
                <a:latin typeface="Courier New" charset="0"/>
              </a:rPr>
              <a:t>..</a:t>
            </a:r>
          </a:p>
        </p:txBody>
      </p:sp>
      <p:sp>
        <p:nvSpPr>
          <p:cNvPr id="775173" name="Rectangle 5"/>
          <p:cNvSpPr>
            <a:spLocks noGrp="1" noChangeArrowheads="1"/>
          </p:cNvSpPr>
          <p:nvPr>
            <p:ph type="title"/>
          </p:nvPr>
        </p:nvSpPr>
        <p:spPr/>
        <p:txBody>
          <a:bodyPr/>
          <a:lstStyle/>
          <a:p>
            <a:r>
              <a:rPr lang="de-DE" dirty="0" smtClean="0"/>
              <a:t>Polymorphie – </a:t>
            </a:r>
            <a:r>
              <a:rPr lang="de-DE" sz="2400" dirty="0" smtClean="0"/>
              <a:t>Dynamische Methodenbindung</a:t>
            </a:r>
            <a:endParaRPr lang="de-DE" dirty="0"/>
          </a:p>
        </p:txBody>
      </p:sp>
      <p:sp>
        <p:nvSpPr>
          <p:cNvPr id="775174" name="Rectangle 6"/>
          <p:cNvSpPr>
            <a:spLocks noGrp="1" noChangeArrowheads="1"/>
          </p:cNvSpPr>
          <p:nvPr>
            <p:ph idx="1"/>
          </p:nvPr>
        </p:nvSpPr>
        <p:spPr>
          <a:xfrm>
            <a:off x="383823" y="4445000"/>
            <a:ext cx="8466666" cy="1917700"/>
          </a:xfrm>
        </p:spPr>
        <p:txBody>
          <a:bodyPr/>
          <a:lstStyle/>
          <a:p>
            <a:r>
              <a:rPr lang="de-DE" dirty="0" smtClean="0"/>
              <a:t>Ein Aufruf von </a:t>
            </a:r>
            <a:r>
              <a:rPr lang="de-DE" dirty="0" err="1" smtClean="0"/>
              <a:t>m.on</a:t>
            </a:r>
            <a:r>
              <a:rPr lang="de-DE" dirty="0" smtClean="0"/>
              <a:t>() führt je nach aktuellem Inhalt von m auf die Motor-, Diesel- oder Elektromethode.</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79025" y="3464850"/>
            <a:ext cx="1932694" cy="3268577"/>
            <a:chOff x="1567543" y="688769"/>
            <a:chExt cx="4997536" cy="5830784"/>
          </a:xfrm>
        </p:grpSpPr>
        <p:sp>
          <p:nvSpPr>
            <p:cNvPr id="5" name="Rectangle 4"/>
            <p:cNvSpPr/>
            <p:nvPr/>
          </p:nvSpPr>
          <p:spPr>
            <a:xfrm>
              <a:off x="1567543" y="688769"/>
              <a:ext cx="4975761" cy="5830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6" name="Rectangle 5"/>
            <p:cNvSpPr/>
            <p:nvPr/>
          </p:nvSpPr>
          <p:spPr>
            <a:xfrm>
              <a:off x="1589318" y="1413164"/>
              <a:ext cx="4975761" cy="2280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7" name="TextBox 6"/>
            <p:cNvSpPr txBox="1"/>
            <p:nvPr/>
          </p:nvSpPr>
          <p:spPr>
            <a:xfrm>
              <a:off x="1589318" y="733738"/>
              <a:ext cx="3537721" cy="718127"/>
            </a:xfrm>
            <a:prstGeom prst="rect">
              <a:avLst/>
            </a:prstGeom>
            <a:noFill/>
          </p:spPr>
          <p:txBody>
            <a:bodyPr wrap="none" rtlCol="0">
              <a:spAutoFit/>
            </a:bodyPr>
            <a:lstStyle/>
            <a:p>
              <a:r>
                <a:rPr lang="en-US" sz="2800" dirty="0" err="1" smtClean="0"/>
                <a:t>InflatableBall</a:t>
              </a:r>
              <a:endParaRPr lang="de-DE" sz="2800" dirty="0"/>
            </a:p>
          </p:txBody>
        </p:sp>
        <p:sp>
          <p:nvSpPr>
            <p:cNvPr id="8" name="TextBox 7"/>
            <p:cNvSpPr txBox="1"/>
            <p:nvPr/>
          </p:nvSpPr>
          <p:spPr>
            <a:xfrm>
              <a:off x="1755700" y="1532469"/>
              <a:ext cx="3528245" cy="658848"/>
            </a:xfrm>
            <a:prstGeom prst="rect">
              <a:avLst/>
            </a:prstGeom>
            <a:noFill/>
          </p:spPr>
          <p:txBody>
            <a:bodyPr wrap="none" rtlCol="0">
              <a:spAutoFit/>
            </a:bodyPr>
            <a:lstStyle/>
            <a:p>
              <a:r>
                <a:rPr lang="en-US" dirty="0" err="1" smtClean="0"/>
                <a:t>airPressure</a:t>
              </a:r>
              <a:endParaRPr lang="en-US" dirty="0" smtClean="0"/>
            </a:p>
          </p:txBody>
        </p:sp>
        <p:sp>
          <p:nvSpPr>
            <p:cNvPr id="9" name="TextBox 8"/>
            <p:cNvSpPr txBox="1"/>
            <p:nvPr/>
          </p:nvSpPr>
          <p:spPr>
            <a:xfrm>
              <a:off x="1662674" y="3846177"/>
              <a:ext cx="4862943" cy="1262791"/>
            </a:xfrm>
            <a:prstGeom prst="rect">
              <a:avLst/>
            </a:prstGeom>
            <a:noFill/>
          </p:spPr>
          <p:txBody>
            <a:bodyPr wrap="none" rtlCol="0">
              <a:spAutoFit/>
            </a:bodyPr>
            <a:lstStyle/>
            <a:p>
              <a:r>
                <a:rPr lang="en-US" sz="2000" dirty="0" err="1" smtClean="0"/>
                <a:t>setAirPressure</a:t>
              </a:r>
              <a:endParaRPr lang="en-US" sz="2000" dirty="0" smtClean="0"/>
            </a:p>
            <a:p>
              <a:r>
                <a:rPr lang="en-US" sz="2000" dirty="0" err="1" smtClean="0"/>
                <a:t>getAirPressure</a:t>
              </a:r>
              <a:endParaRPr lang="en-US" sz="2000" dirty="0" smtClean="0"/>
            </a:p>
          </p:txBody>
        </p:sp>
      </p:grpSp>
      <p:grpSp>
        <p:nvGrpSpPr>
          <p:cNvPr id="11" name="Group 10"/>
          <p:cNvGrpSpPr/>
          <p:nvPr/>
        </p:nvGrpSpPr>
        <p:grpSpPr>
          <a:xfrm>
            <a:off x="5357772" y="3464849"/>
            <a:ext cx="1932694" cy="3268577"/>
            <a:chOff x="1567543" y="688769"/>
            <a:chExt cx="4997536" cy="5830784"/>
          </a:xfrm>
        </p:grpSpPr>
        <p:sp>
          <p:nvSpPr>
            <p:cNvPr id="12" name="Rectangle 11"/>
            <p:cNvSpPr/>
            <p:nvPr/>
          </p:nvSpPr>
          <p:spPr>
            <a:xfrm>
              <a:off x="1567543" y="688769"/>
              <a:ext cx="4975761" cy="5830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3" name="Rectangle 12"/>
            <p:cNvSpPr/>
            <p:nvPr/>
          </p:nvSpPr>
          <p:spPr>
            <a:xfrm>
              <a:off x="1589318" y="1413164"/>
              <a:ext cx="4975761" cy="2280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4" name="TextBox 13"/>
            <p:cNvSpPr txBox="1"/>
            <p:nvPr/>
          </p:nvSpPr>
          <p:spPr>
            <a:xfrm>
              <a:off x="1589318" y="733738"/>
              <a:ext cx="2496769" cy="718127"/>
            </a:xfrm>
            <a:prstGeom prst="rect">
              <a:avLst/>
            </a:prstGeom>
            <a:noFill/>
          </p:spPr>
          <p:txBody>
            <a:bodyPr wrap="none" rtlCol="0">
              <a:spAutoFit/>
            </a:bodyPr>
            <a:lstStyle/>
            <a:p>
              <a:r>
                <a:rPr lang="en-US" sz="2800" dirty="0" err="1" smtClean="0"/>
                <a:t>SolidBall</a:t>
              </a:r>
              <a:endParaRPr lang="de-DE" sz="2800" dirty="0"/>
            </a:p>
          </p:txBody>
        </p:sp>
        <p:sp>
          <p:nvSpPr>
            <p:cNvPr id="15" name="TextBox 14"/>
            <p:cNvSpPr txBox="1"/>
            <p:nvPr/>
          </p:nvSpPr>
          <p:spPr>
            <a:xfrm>
              <a:off x="1755700" y="1532469"/>
              <a:ext cx="4688852" cy="1152984"/>
            </a:xfrm>
            <a:prstGeom prst="rect">
              <a:avLst/>
            </a:prstGeom>
            <a:noFill/>
          </p:spPr>
          <p:txBody>
            <a:bodyPr wrap="none" rtlCol="0">
              <a:spAutoFit/>
            </a:bodyPr>
            <a:lstStyle/>
            <a:p>
              <a:r>
                <a:rPr lang="en-US" dirty="0" err="1" smtClean="0"/>
                <a:t>surfaceProperty</a:t>
              </a:r>
              <a:endParaRPr lang="en-US" dirty="0" smtClean="0"/>
            </a:p>
            <a:p>
              <a:r>
                <a:rPr lang="en-US" dirty="0" smtClean="0"/>
                <a:t>cleanliness</a:t>
              </a:r>
              <a:endParaRPr lang="de-DE" dirty="0"/>
            </a:p>
          </p:txBody>
        </p:sp>
        <p:sp>
          <p:nvSpPr>
            <p:cNvPr id="16" name="TextBox 15"/>
            <p:cNvSpPr txBox="1"/>
            <p:nvPr/>
          </p:nvSpPr>
          <p:spPr>
            <a:xfrm>
              <a:off x="1662674" y="3846177"/>
              <a:ext cx="4348961" cy="1262791"/>
            </a:xfrm>
            <a:prstGeom prst="rect">
              <a:avLst/>
            </a:prstGeom>
            <a:noFill/>
          </p:spPr>
          <p:txBody>
            <a:bodyPr wrap="none" rtlCol="0">
              <a:spAutoFit/>
            </a:bodyPr>
            <a:lstStyle/>
            <a:p>
              <a:r>
                <a:rPr lang="en-US" sz="2000" dirty="0" err="1" smtClean="0"/>
                <a:t>cleanSurface</a:t>
              </a:r>
              <a:endParaRPr lang="en-US" sz="2000" dirty="0" smtClean="0"/>
            </a:p>
            <a:p>
              <a:r>
                <a:rPr lang="en-US" sz="2000" smtClean="0"/>
                <a:t>isClean</a:t>
              </a:r>
              <a:endParaRPr lang="en-US" sz="2000" dirty="0" smtClean="0"/>
            </a:p>
          </p:txBody>
        </p:sp>
      </p:grpSp>
      <p:grpSp>
        <p:nvGrpSpPr>
          <p:cNvPr id="41" name="Group 40"/>
          <p:cNvGrpSpPr/>
          <p:nvPr/>
        </p:nvGrpSpPr>
        <p:grpSpPr>
          <a:xfrm>
            <a:off x="3497844" y="183108"/>
            <a:ext cx="1932694" cy="3268577"/>
            <a:chOff x="1567543" y="688769"/>
            <a:chExt cx="4997536" cy="5830784"/>
          </a:xfrm>
        </p:grpSpPr>
        <p:sp>
          <p:nvSpPr>
            <p:cNvPr id="42" name="Rectangle 41"/>
            <p:cNvSpPr/>
            <p:nvPr/>
          </p:nvSpPr>
          <p:spPr>
            <a:xfrm>
              <a:off x="1567543" y="688769"/>
              <a:ext cx="4975761" cy="5830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43" name="Rectangle 42"/>
            <p:cNvSpPr/>
            <p:nvPr/>
          </p:nvSpPr>
          <p:spPr>
            <a:xfrm>
              <a:off x="1589318" y="1413164"/>
              <a:ext cx="4975761" cy="2280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44" name="TextBox 43"/>
            <p:cNvSpPr txBox="1"/>
            <p:nvPr/>
          </p:nvSpPr>
          <p:spPr>
            <a:xfrm>
              <a:off x="1589318" y="733737"/>
              <a:ext cx="2027746" cy="933367"/>
            </a:xfrm>
            <a:prstGeom prst="rect">
              <a:avLst/>
            </a:prstGeom>
            <a:noFill/>
          </p:spPr>
          <p:txBody>
            <a:bodyPr wrap="none" rtlCol="0">
              <a:spAutoFit/>
            </a:bodyPr>
            <a:lstStyle/>
            <a:p>
              <a:r>
                <a:rPr lang="en-US" sz="2800" dirty="0" smtClean="0"/>
                <a:t>Ball</a:t>
              </a:r>
              <a:endParaRPr lang="de-DE" sz="2800" dirty="0"/>
            </a:p>
          </p:txBody>
        </p:sp>
        <p:sp>
          <p:nvSpPr>
            <p:cNvPr id="45" name="TextBox 44"/>
            <p:cNvSpPr txBox="1"/>
            <p:nvPr/>
          </p:nvSpPr>
          <p:spPr>
            <a:xfrm>
              <a:off x="1755700" y="1532469"/>
              <a:ext cx="2798722" cy="1152984"/>
            </a:xfrm>
            <a:prstGeom prst="rect">
              <a:avLst/>
            </a:prstGeom>
            <a:noFill/>
          </p:spPr>
          <p:txBody>
            <a:bodyPr wrap="none" rtlCol="0">
              <a:spAutoFit/>
            </a:bodyPr>
            <a:lstStyle/>
            <a:p>
              <a:r>
                <a:rPr lang="en-US" dirty="0"/>
                <a:t>c</a:t>
              </a:r>
              <a:r>
                <a:rPr lang="en-US" dirty="0" smtClean="0"/>
                <a:t>olor</a:t>
              </a:r>
            </a:p>
            <a:p>
              <a:r>
                <a:rPr lang="en-US" dirty="0" smtClean="0"/>
                <a:t>diameter</a:t>
              </a:r>
            </a:p>
          </p:txBody>
        </p:sp>
        <p:sp>
          <p:nvSpPr>
            <p:cNvPr id="46" name="TextBox 45"/>
            <p:cNvSpPr txBox="1"/>
            <p:nvPr/>
          </p:nvSpPr>
          <p:spPr>
            <a:xfrm>
              <a:off x="1662674" y="3846177"/>
              <a:ext cx="4087825" cy="2360870"/>
            </a:xfrm>
            <a:prstGeom prst="rect">
              <a:avLst/>
            </a:prstGeom>
            <a:noFill/>
          </p:spPr>
          <p:txBody>
            <a:bodyPr wrap="none" rtlCol="0">
              <a:spAutoFit/>
            </a:bodyPr>
            <a:lstStyle/>
            <a:p>
              <a:r>
                <a:rPr lang="en-US" sz="2000" dirty="0" err="1" smtClean="0"/>
                <a:t>getColor</a:t>
              </a:r>
              <a:endParaRPr lang="en-US" sz="2000" dirty="0" smtClean="0"/>
            </a:p>
            <a:p>
              <a:r>
                <a:rPr lang="en-US" sz="2000" dirty="0" err="1" smtClean="0"/>
                <a:t>setColor</a:t>
              </a:r>
              <a:endParaRPr lang="en-US" sz="2000" dirty="0" smtClean="0"/>
            </a:p>
            <a:p>
              <a:r>
                <a:rPr lang="en-US" sz="2000" dirty="0" err="1" smtClean="0"/>
                <a:t>getDiameter</a:t>
              </a:r>
              <a:r>
                <a:rPr lang="en-US" sz="2000" dirty="0" smtClean="0"/>
                <a:t/>
              </a:r>
              <a:br>
                <a:rPr lang="en-US" sz="2000" dirty="0" smtClean="0"/>
              </a:br>
              <a:r>
                <a:rPr lang="en-US" sz="2000" dirty="0" smtClean="0"/>
                <a:t>….</a:t>
              </a:r>
              <a:endParaRPr lang="de-DE" sz="2000" dirty="0"/>
            </a:p>
          </p:txBody>
        </p:sp>
      </p:grpSp>
    </p:spTree>
    <p:extLst>
      <p:ext uri="{BB962C8B-B14F-4D97-AF65-F5344CB8AC3E}">
        <p14:creationId xmlns:p14="http://schemas.microsoft.com/office/powerpoint/2010/main" val="22033930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de-DE"/>
              <a:t>Code</a:t>
            </a:r>
          </a:p>
        </p:txBody>
      </p:sp>
      <p:sp>
        <p:nvSpPr>
          <p:cNvPr id="834563" name="Rectangle 3"/>
          <p:cNvSpPr>
            <a:spLocks noGrp="1" noChangeArrowheads="1"/>
          </p:cNvSpPr>
          <p:nvPr>
            <p:ph idx="1"/>
          </p:nvPr>
        </p:nvSpPr>
        <p:spPr/>
        <p:txBody>
          <a:bodyPr/>
          <a:lstStyle/>
          <a:p>
            <a:pPr marL="533400" indent="-533400">
              <a:lnSpc>
                <a:spcPct val="90000"/>
              </a:lnSpc>
              <a:buFont typeface="Times" charset="0"/>
              <a:buAutoNum type="arabicPeriod"/>
            </a:pPr>
            <a:r>
              <a:rPr lang="de-DE" sz="1200">
                <a:latin typeface="Courier New" charset="0"/>
              </a:rPr>
              <a:t>public class YellowPoint extends Point {</a:t>
            </a:r>
          </a:p>
          <a:p>
            <a:pPr marL="533400" indent="-533400">
              <a:lnSpc>
                <a:spcPct val="90000"/>
              </a:lnSpc>
              <a:buFont typeface="Times" charset="0"/>
              <a:buAutoNum type="arabicPeriod"/>
            </a:pPr>
            <a:r>
              <a:rPr lang="de-DE" sz="1200">
                <a:latin typeface="Courier New" charset="0"/>
              </a:rPr>
              <a:t>   public void translate( float tx, float ty ) {</a:t>
            </a:r>
          </a:p>
          <a:p>
            <a:pPr marL="533400" indent="-533400">
              <a:lnSpc>
                <a:spcPct val="90000"/>
              </a:lnSpc>
              <a:buFont typeface="Times" charset="0"/>
              <a:buAutoNum type="arabicPeriod"/>
            </a:pPr>
            <a:r>
              <a:rPr lang="de-DE" sz="1200">
                <a:latin typeface="Courier New" charset="0"/>
              </a:rPr>
              <a:t>      super.translate( tx, ty );</a:t>
            </a:r>
          </a:p>
          <a:p>
            <a:pPr marL="533400" indent="-533400">
              <a:lnSpc>
                <a:spcPct val="90000"/>
              </a:lnSpc>
              <a:buFont typeface="Times" charset="0"/>
              <a:buAutoNum type="arabicPeriod"/>
            </a:pPr>
            <a:r>
              <a:rPr lang="de-DE" sz="1200">
                <a:latin typeface="Courier New" charset="0"/>
              </a:rPr>
              <a:t>      x = x + 1.0f;</a:t>
            </a:r>
          </a:p>
          <a:p>
            <a:pPr marL="533400" indent="-533400">
              <a:lnSpc>
                <a:spcPct val="90000"/>
              </a:lnSpc>
              <a:buFont typeface="Times" charset="0"/>
              <a:buAutoNum type="arabicPeriod"/>
            </a:pPr>
            <a:r>
              <a:rPr lang="de-DE" sz="1200">
                <a:latin typeface="Courier New" charset="0"/>
              </a:rPr>
              <a:t>   }</a:t>
            </a:r>
          </a:p>
          <a:p>
            <a:pPr marL="533400" indent="-533400">
              <a:lnSpc>
                <a:spcPct val="90000"/>
              </a:lnSpc>
              <a:buFont typeface="Times" charset="0"/>
              <a:buAutoNum type="arabicPeriod"/>
            </a:pPr>
            <a:r>
              <a:rPr lang="de-DE" sz="1200">
                <a:latin typeface="Courier New" charset="0"/>
              </a:rPr>
              <a:t>}</a:t>
            </a:r>
          </a:p>
          <a:p>
            <a:pPr marL="533400" indent="-533400">
              <a:lnSpc>
                <a:spcPct val="90000"/>
              </a:lnSpc>
              <a:buFont typeface="Times" charset="0"/>
              <a:buAutoNum type="arabicPeriod"/>
            </a:pPr>
            <a:r>
              <a:rPr lang="de-DE" sz="1200">
                <a:latin typeface="Courier New" charset="0"/>
              </a:rPr>
              <a:t>Public class GreenPoint extends Point {</a:t>
            </a:r>
          </a:p>
          <a:p>
            <a:pPr marL="533400" indent="-533400">
              <a:lnSpc>
                <a:spcPct val="90000"/>
              </a:lnSpc>
              <a:buFont typeface="Times" charset="0"/>
              <a:buAutoNum type="arabicPeriod"/>
            </a:pPr>
            <a:r>
              <a:rPr lang="de-DE" sz="1200">
                <a:latin typeface="Courier New" charset="0"/>
              </a:rPr>
              <a:t>}</a:t>
            </a:r>
          </a:p>
          <a:p>
            <a:pPr marL="533400" indent="-533400">
              <a:lnSpc>
                <a:spcPct val="90000"/>
              </a:lnSpc>
              <a:buFont typeface="Times" charset="0"/>
              <a:buAutoNum type="arabicPeriod"/>
            </a:pPr>
            <a:endParaRPr lang="de-DE" sz="1200">
              <a:latin typeface="Courier New" charset="0"/>
            </a:endParaRPr>
          </a:p>
          <a:p>
            <a:pPr marL="533400" indent="-533400">
              <a:lnSpc>
                <a:spcPct val="90000"/>
              </a:lnSpc>
              <a:buFont typeface="Times" charset="0"/>
              <a:buAutoNum type="arabicPeriod"/>
            </a:pPr>
            <a:r>
              <a:rPr lang="de-DE" sz="1200">
                <a:latin typeface="Courier New" charset="0"/>
              </a:rPr>
              <a:t>public class YGLine {</a:t>
            </a:r>
          </a:p>
          <a:p>
            <a:pPr marL="533400" indent="-533400">
              <a:lnSpc>
                <a:spcPct val="90000"/>
              </a:lnSpc>
              <a:buFont typeface="Times" charset="0"/>
              <a:buAutoNum type="arabicPeriod"/>
            </a:pPr>
            <a:r>
              <a:rPr lang="de-DE" sz="1200">
                <a:latin typeface="Courier New" charset="0"/>
              </a:rPr>
              <a:t>   private YelloPoint a;</a:t>
            </a:r>
          </a:p>
          <a:p>
            <a:pPr marL="533400" indent="-533400">
              <a:lnSpc>
                <a:spcPct val="90000"/>
              </a:lnSpc>
              <a:buFont typeface="Times" charset="0"/>
              <a:buAutoNum type="arabicPeriod"/>
            </a:pPr>
            <a:r>
              <a:rPr lang="de-DE" sz="1200">
                <a:latin typeface="Courier New" charset="0"/>
              </a:rPr>
              <a:t>   private GreenPoint b;</a:t>
            </a:r>
          </a:p>
          <a:p>
            <a:pPr marL="533400" indent="-533400">
              <a:lnSpc>
                <a:spcPct val="90000"/>
              </a:lnSpc>
              <a:buFont typeface="Times" charset="0"/>
              <a:buAutoNum type="arabicPeriod"/>
            </a:pPr>
            <a:endParaRPr lang="de-DE" sz="1200">
              <a:latin typeface="Courier New" charset="0"/>
            </a:endParaRPr>
          </a:p>
          <a:p>
            <a:pPr marL="533400" indent="-533400">
              <a:lnSpc>
                <a:spcPct val="90000"/>
              </a:lnSpc>
              <a:buFont typeface="Times" charset="0"/>
              <a:buAutoNum type="arabicPeriod"/>
            </a:pPr>
            <a:r>
              <a:rPr lang="de-DE" sz="1200">
                <a:latin typeface="Courier New" charset="0"/>
              </a:rPr>
              <a:t>   public void translate( float tx, float ty ) {</a:t>
            </a:r>
          </a:p>
          <a:p>
            <a:pPr marL="533400" indent="-533400">
              <a:lnSpc>
                <a:spcPct val="90000"/>
              </a:lnSpc>
              <a:buFont typeface="Times" charset="0"/>
              <a:buAutoNum type="arabicPeriod"/>
            </a:pPr>
            <a:r>
              <a:rPr lang="de-DE" sz="1200">
                <a:latin typeface="Courier New" charset="0"/>
              </a:rPr>
              <a:t>      a.translate( tx, ty );</a:t>
            </a:r>
          </a:p>
          <a:p>
            <a:pPr marL="533400" indent="-533400">
              <a:lnSpc>
                <a:spcPct val="90000"/>
              </a:lnSpc>
              <a:buFont typeface="Times" charset="0"/>
              <a:buAutoNum type="arabicPeriod"/>
            </a:pPr>
            <a:r>
              <a:rPr lang="de-DE" sz="1200">
                <a:latin typeface="Courier New" charset="0"/>
              </a:rPr>
              <a:t>      b.translate( tx, ty );</a:t>
            </a:r>
          </a:p>
          <a:p>
            <a:pPr marL="533400" indent="-533400">
              <a:lnSpc>
                <a:spcPct val="90000"/>
              </a:lnSpc>
              <a:buFont typeface="Times" charset="0"/>
              <a:buAutoNum type="arabicPeriod"/>
            </a:pPr>
            <a:r>
              <a:rPr lang="de-DE" sz="1200">
                <a:latin typeface="Courier New" charset="0"/>
              </a:rPr>
              <a:t>   }</a:t>
            </a:r>
          </a:p>
          <a:p>
            <a:pPr marL="533400" indent="-533400">
              <a:lnSpc>
                <a:spcPct val="90000"/>
              </a:lnSpc>
              <a:buFont typeface="Times" charset="0"/>
              <a:buAutoNum type="arabicPeriod"/>
            </a:pPr>
            <a:r>
              <a:rPr lang="de-DE" sz="1200">
                <a:latin typeface="Courier New" charset="0"/>
              </a:rPr>
              <a:t>}</a:t>
            </a:r>
          </a:p>
          <a:p>
            <a:pPr marL="533400" indent="-533400">
              <a:lnSpc>
                <a:spcPct val="90000"/>
              </a:lnSpc>
            </a:pPr>
            <a:endParaRPr lang="de-DE" sz="12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6" name="AutoShape 4"/>
          <p:cNvSpPr>
            <a:spLocks noChangeArrowheads="1"/>
          </p:cNvSpPr>
          <p:nvPr/>
        </p:nvSpPr>
        <p:spPr bwMode="auto">
          <a:xfrm>
            <a:off x="7543800" y="1778000"/>
            <a:ext cx="1219200" cy="762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a:latin typeface="Tahoma" charset="0"/>
              </a:rPr>
              <a:t>A</a:t>
            </a:r>
          </a:p>
        </p:txBody>
      </p:sp>
      <p:sp>
        <p:nvSpPr>
          <p:cNvPr id="740357" name="AutoShape 5"/>
          <p:cNvSpPr>
            <a:spLocks noChangeArrowheads="1"/>
          </p:cNvSpPr>
          <p:nvPr/>
        </p:nvSpPr>
        <p:spPr bwMode="auto">
          <a:xfrm>
            <a:off x="7543800" y="3302000"/>
            <a:ext cx="1219200" cy="762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a:latin typeface="Tahoma" charset="0"/>
              </a:rPr>
              <a:t>B</a:t>
            </a:r>
          </a:p>
        </p:txBody>
      </p:sp>
      <p:sp>
        <p:nvSpPr>
          <p:cNvPr id="740358" name="Line 6"/>
          <p:cNvSpPr>
            <a:spLocks noChangeShapeType="1"/>
          </p:cNvSpPr>
          <p:nvPr/>
        </p:nvSpPr>
        <p:spPr bwMode="auto">
          <a:xfrm flipV="1">
            <a:off x="8153400" y="2540000"/>
            <a:ext cx="0" cy="762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740359" name="Text Box 7"/>
          <p:cNvSpPr txBox="1">
            <a:spLocks noChangeArrowheads="1"/>
          </p:cNvSpPr>
          <p:nvPr/>
        </p:nvSpPr>
        <p:spPr bwMode="auto">
          <a:xfrm>
            <a:off x="6324600" y="1473201"/>
            <a:ext cx="1370888" cy="646331"/>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a:latin typeface="Tahoma" charset="0"/>
              </a:rPr>
              <a:t>Oberklasse </a:t>
            </a:r>
          </a:p>
          <a:p>
            <a:pPr eaLnBrk="0" hangingPunct="0"/>
            <a:r>
              <a:rPr lang="de-DE" sz="1800" b="1">
                <a:latin typeface="Tahoma" charset="0"/>
              </a:rPr>
              <a:t>class</a:t>
            </a:r>
            <a:r>
              <a:rPr lang="de-DE" sz="1800">
                <a:latin typeface="Tahoma" charset="0"/>
              </a:rPr>
              <a:t> A</a:t>
            </a:r>
          </a:p>
        </p:txBody>
      </p:sp>
      <p:sp>
        <p:nvSpPr>
          <p:cNvPr id="740360" name="Text Box 8"/>
          <p:cNvSpPr txBox="1">
            <a:spLocks noChangeArrowheads="1"/>
          </p:cNvSpPr>
          <p:nvPr/>
        </p:nvSpPr>
        <p:spPr bwMode="auto">
          <a:xfrm>
            <a:off x="6477000" y="4064001"/>
            <a:ext cx="2164375" cy="646331"/>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dirty="0">
                <a:latin typeface="Tahoma" charset="0"/>
              </a:rPr>
              <a:t>Unterklasse </a:t>
            </a:r>
          </a:p>
          <a:p>
            <a:pPr eaLnBrk="0" hangingPunct="0"/>
            <a:r>
              <a:rPr lang="de-DE" sz="1800" b="1" dirty="0" err="1">
                <a:latin typeface="Tahoma" charset="0"/>
              </a:rPr>
              <a:t>class</a:t>
            </a:r>
            <a:r>
              <a:rPr lang="de-DE" sz="1800" dirty="0">
                <a:latin typeface="Tahoma" charset="0"/>
              </a:rPr>
              <a:t> B </a:t>
            </a:r>
            <a:r>
              <a:rPr lang="de-DE" sz="1800" b="1" dirty="0" err="1">
                <a:latin typeface="Tahoma" charset="0"/>
              </a:rPr>
              <a:t>extends</a:t>
            </a:r>
            <a:r>
              <a:rPr lang="de-DE" sz="1800" dirty="0">
                <a:latin typeface="Tahoma" charset="0"/>
              </a:rPr>
              <a:t> A</a:t>
            </a:r>
          </a:p>
        </p:txBody>
      </p:sp>
      <p:sp>
        <p:nvSpPr>
          <p:cNvPr id="740361" name="Rectangle 9"/>
          <p:cNvSpPr>
            <a:spLocks noGrp="1" noChangeArrowheads="1"/>
          </p:cNvSpPr>
          <p:nvPr>
            <p:ph type="title"/>
          </p:nvPr>
        </p:nvSpPr>
        <p:spPr/>
        <p:txBody>
          <a:bodyPr/>
          <a:lstStyle/>
          <a:p>
            <a:r>
              <a:rPr lang="de-DE" smtClean="0"/>
              <a:t>Vererbung: Zusammenfassung</a:t>
            </a:r>
            <a:endParaRPr lang="de-DE"/>
          </a:p>
        </p:txBody>
      </p:sp>
      <p:sp>
        <p:nvSpPr>
          <p:cNvPr id="740362" name="Rectangle 10"/>
          <p:cNvSpPr>
            <a:spLocks noGrp="1" noChangeArrowheads="1"/>
          </p:cNvSpPr>
          <p:nvPr>
            <p:ph idx="1"/>
          </p:nvPr>
        </p:nvSpPr>
        <p:spPr>
          <a:xfrm>
            <a:off x="383824" y="1714500"/>
            <a:ext cx="6197599" cy="4648200"/>
          </a:xfrm>
        </p:spPr>
        <p:txBody>
          <a:bodyPr/>
          <a:lstStyle/>
          <a:p>
            <a:r>
              <a:rPr lang="de-DE" dirty="0" smtClean="0"/>
              <a:t>Die Unterklasse B erbt Methoden und Variable von der Oberklasse A: Die Methoden und Variablen sind auch für B definiert.</a:t>
            </a:r>
          </a:p>
          <a:p>
            <a:r>
              <a:rPr lang="de-DE" dirty="0" smtClean="0"/>
              <a:t>Ein B-Objekt kann wie ein A-Objekt behandelt werden:</a:t>
            </a:r>
          </a:p>
          <a:p>
            <a:pPr lvl="1"/>
            <a:r>
              <a:rPr lang="de-DE" dirty="0" smtClean="0"/>
              <a:t>zu einem B-Objekt Methoden aufrufen, die in A definiert sind</a:t>
            </a:r>
          </a:p>
          <a:p>
            <a:pPr lvl="1"/>
            <a:r>
              <a:rPr lang="de-DE" dirty="0" smtClean="0"/>
              <a:t>eine Referenz des B-Objekts an eine Variable vom Typ A zuweisen</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AutoShape 2"/>
          <p:cNvSpPr>
            <a:spLocks noChangeArrowheads="1"/>
          </p:cNvSpPr>
          <p:nvPr/>
        </p:nvSpPr>
        <p:spPr bwMode="auto">
          <a:xfrm>
            <a:off x="7543800" y="1841500"/>
            <a:ext cx="1219200" cy="762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a:latin typeface="Tahoma" charset="0"/>
              </a:rPr>
              <a:t>A</a:t>
            </a:r>
          </a:p>
        </p:txBody>
      </p:sp>
      <p:sp>
        <p:nvSpPr>
          <p:cNvPr id="776195" name="AutoShape 3"/>
          <p:cNvSpPr>
            <a:spLocks noChangeArrowheads="1"/>
          </p:cNvSpPr>
          <p:nvPr/>
        </p:nvSpPr>
        <p:spPr bwMode="auto">
          <a:xfrm>
            <a:off x="7543800" y="3365500"/>
            <a:ext cx="1219200" cy="762000"/>
          </a:xfrm>
          <a:prstGeom prst="roundRect">
            <a:avLst>
              <a:gd name="adj" fmla="val 16667"/>
            </a:avLst>
          </a:prstGeom>
          <a:solidFill>
            <a:srgbClr val="E4EBFE"/>
          </a:solid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eaLnBrk="0" hangingPunct="0"/>
            <a:r>
              <a:rPr lang="de-DE">
                <a:latin typeface="Tahoma" charset="0"/>
              </a:rPr>
              <a:t>B</a:t>
            </a:r>
          </a:p>
        </p:txBody>
      </p:sp>
      <p:sp>
        <p:nvSpPr>
          <p:cNvPr id="776196" name="Line 4"/>
          <p:cNvSpPr>
            <a:spLocks noChangeShapeType="1"/>
          </p:cNvSpPr>
          <p:nvPr/>
        </p:nvSpPr>
        <p:spPr bwMode="auto">
          <a:xfrm flipV="1">
            <a:off x="8153400" y="2603500"/>
            <a:ext cx="0" cy="762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776197" name="Text Box 5"/>
          <p:cNvSpPr txBox="1">
            <a:spLocks noChangeArrowheads="1"/>
          </p:cNvSpPr>
          <p:nvPr/>
        </p:nvSpPr>
        <p:spPr bwMode="auto">
          <a:xfrm>
            <a:off x="6324600" y="1536701"/>
            <a:ext cx="1370888" cy="646331"/>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a:latin typeface="Tahoma" charset="0"/>
              </a:rPr>
              <a:t>Oberklasse </a:t>
            </a:r>
          </a:p>
          <a:p>
            <a:pPr eaLnBrk="0" hangingPunct="0"/>
            <a:r>
              <a:rPr lang="de-DE" sz="1800" b="1">
                <a:latin typeface="Tahoma" charset="0"/>
              </a:rPr>
              <a:t>class</a:t>
            </a:r>
            <a:r>
              <a:rPr lang="de-DE" sz="1800">
                <a:latin typeface="Tahoma" charset="0"/>
              </a:rPr>
              <a:t> A</a:t>
            </a:r>
          </a:p>
        </p:txBody>
      </p:sp>
      <p:sp>
        <p:nvSpPr>
          <p:cNvPr id="776198" name="Text Box 6"/>
          <p:cNvSpPr txBox="1">
            <a:spLocks noChangeArrowheads="1"/>
          </p:cNvSpPr>
          <p:nvPr/>
        </p:nvSpPr>
        <p:spPr bwMode="auto">
          <a:xfrm>
            <a:off x="6477000" y="4127501"/>
            <a:ext cx="2164375" cy="646331"/>
          </a:xfrm>
          <a:prstGeom prst="rect">
            <a:avLst/>
          </a:prstGeom>
          <a:noFill/>
          <a:ln w="9525">
            <a:noFill/>
            <a:miter lim="800000"/>
            <a:headEnd/>
            <a:tailEnd/>
          </a:ln>
          <a:effectLst/>
        </p:spPr>
        <p:txBody>
          <a:bodyPr wrap="none">
            <a:prstTxWarp prst="textNoShape">
              <a:avLst/>
            </a:prstTxWarp>
            <a:spAutoFit/>
          </a:bodyPr>
          <a:lstStyle/>
          <a:p>
            <a:pPr eaLnBrk="0" hangingPunct="0"/>
            <a:r>
              <a:rPr lang="de-DE" sz="1800">
                <a:latin typeface="Tahoma" charset="0"/>
              </a:rPr>
              <a:t>Unterklasse </a:t>
            </a:r>
          </a:p>
          <a:p>
            <a:pPr eaLnBrk="0" hangingPunct="0"/>
            <a:r>
              <a:rPr lang="de-DE" sz="1800" b="1">
                <a:latin typeface="Tahoma" charset="0"/>
              </a:rPr>
              <a:t>class</a:t>
            </a:r>
            <a:r>
              <a:rPr lang="de-DE" sz="1800">
                <a:latin typeface="Tahoma" charset="0"/>
              </a:rPr>
              <a:t> B </a:t>
            </a:r>
            <a:r>
              <a:rPr lang="de-DE" sz="1800" b="1">
                <a:latin typeface="Tahoma" charset="0"/>
              </a:rPr>
              <a:t>extends</a:t>
            </a:r>
            <a:r>
              <a:rPr lang="de-DE" sz="1800">
                <a:latin typeface="Tahoma" charset="0"/>
              </a:rPr>
              <a:t> A</a:t>
            </a:r>
          </a:p>
        </p:txBody>
      </p:sp>
      <p:sp>
        <p:nvSpPr>
          <p:cNvPr id="776199" name="Rectangle 7"/>
          <p:cNvSpPr>
            <a:spLocks noGrp="1" noChangeArrowheads="1"/>
          </p:cNvSpPr>
          <p:nvPr>
            <p:ph type="title"/>
          </p:nvPr>
        </p:nvSpPr>
        <p:spPr/>
        <p:txBody>
          <a:bodyPr/>
          <a:lstStyle/>
          <a:p>
            <a:r>
              <a:rPr lang="de-DE" smtClean="0"/>
              <a:t>Vererbung: Zusammenfassung</a:t>
            </a:r>
            <a:endParaRPr lang="de-DE"/>
          </a:p>
        </p:txBody>
      </p:sp>
      <p:sp>
        <p:nvSpPr>
          <p:cNvPr id="776200" name="Rectangle 8"/>
          <p:cNvSpPr>
            <a:spLocks noGrp="1" noChangeArrowheads="1"/>
          </p:cNvSpPr>
          <p:nvPr>
            <p:ph idx="1"/>
          </p:nvPr>
        </p:nvSpPr>
        <p:spPr>
          <a:xfrm>
            <a:off x="383823" y="1714500"/>
            <a:ext cx="6016978" cy="4648200"/>
          </a:xfrm>
        </p:spPr>
        <p:txBody>
          <a:bodyPr/>
          <a:lstStyle/>
          <a:p>
            <a:r>
              <a:rPr lang="de-DE" dirty="0" smtClean="0"/>
              <a:t>Ein B-Objekt enthält auch Objektvariable, die in A definiert sind.</a:t>
            </a:r>
          </a:p>
          <a:p>
            <a:r>
              <a:rPr lang="de-DE" dirty="0" smtClean="0"/>
              <a:t>Ein B-Objekt bleibt immer ein B-Objekt, auch wenn seine Referenz an Variable eines anderen Typs zugewiesen wird.</a:t>
            </a:r>
          </a:p>
          <a:p>
            <a:r>
              <a:rPr lang="de-DE" dirty="0" smtClean="0"/>
              <a:t>In den Methodendefinitionen von B können Methoden von A aufgerufen und Variable von A benutzt werden, sofern sie nicht private sind.</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3" name="Rectangle 7"/>
          <p:cNvSpPr>
            <a:spLocks noGrp="1" noChangeArrowheads="1"/>
          </p:cNvSpPr>
          <p:nvPr>
            <p:ph type="title"/>
          </p:nvPr>
        </p:nvSpPr>
        <p:spPr/>
        <p:txBody>
          <a:bodyPr/>
          <a:lstStyle/>
          <a:p>
            <a:r>
              <a:rPr lang="de-DE" smtClean="0"/>
              <a:t>Abstrakte Methoden und Klassen</a:t>
            </a:r>
            <a:endParaRPr lang="de-DE"/>
          </a:p>
        </p:txBody>
      </p:sp>
      <p:sp>
        <p:nvSpPr>
          <p:cNvPr id="741384" name="Rectangle 8"/>
          <p:cNvSpPr>
            <a:spLocks noGrp="1" noChangeArrowheads="1"/>
          </p:cNvSpPr>
          <p:nvPr>
            <p:ph idx="1"/>
          </p:nvPr>
        </p:nvSpPr>
        <p:spPr/>
        <p:txBody>
          <a:bodyPr/>
          <a:lstStyle/>
          <a:p>
            <a:r>
              <a:rPr lang="de-DE" smtClean="0"/>
              <a:t>Abstrakte Methode: Spezifikation einer Methode ohne ihre Implementierung; d.h. nur Name, Ergebnistyp und Parametertypen, d.h. ihre Signatur wird angegeben. Sie muss in jeder Unterklasse implementiert werden.</a:t>
            </a:r>
          </a:p>
          <a:p>
            <a:r>
              <a:rPr lang="de-DE" smtClean="0"/>
              <a:t>Abstrakte Klasse: Eine Klasse, zu der keine Objekte gebildet werden können, nur zu deren Unterklassen. Nur abstrakte Klassen dürfen abstrakte Methoden besitzen.</a:t>
            </a:r>
          </a:p>
          <a:p>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r>
              <a:rPr lang="de-DE"/>
              <a:t>Code</a:t>
            </a:r>
          </a:p>
        </p:txBody>
      </p:sp>
      <p:sp>
        <p:nvSpPr>
          <p:cNvPr id="833539"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abstract class GeometricObject {</a:t>
            </a:r>
          </a:p>
          <a:p>
            <a:pPr marL="533400" indent="-533400">
              <a:lnSpc>
                <a:spcPct val="90000"/>
              </a:lnSpc>
              <a:buFont typeface="Times" charset="0"/>
              <a:buAutoNum type="arabicPeriod"/>
            </a:pPr>
            <a:r>
              <a:rPr lang="de-DE" sz="1400">
                <a:latin typeface="Courier New" charset="0"/>
              </a:rPr>
              <a:t>   public abstract void translate( float tx, float ty )</a:t>
            </a:r>
          </a:p>
          <a:p>
            <a:pPr marL="533400" indent="-533400">
              <a:lnSpc>
                <a:spcPct val="90000"/>
              </a:lnSpc>
              <a:buFont typeface="Times" charset="0"/>
              <a:buAutoNum type="arabicPeriod"/>
            </a:pPr>
            <a:r>
              <a:rPr lang="de-DE" sz="1400">
                <a:latin typeface="Courier New" charset="0"/>
              </a:rPr>
              <a:t>}</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public class Point extends GeometricObject {</a:t>
            </a:r>
          </a:p>
          <a:p>
            <a:pPr marL="533400" indent="-533400">
              <a:lnSpc>
                <a:spcPct val="90000"/>
              </a:lnSpc>
              <a:buFont typeface="Times" charset="0"/>
              <a:buAutoNum type="arabicPeriod"/>
            </a:pPr>
            <a:r>
              <a:rPr lang="de-DE" sz="1400">
                <a:latin typeface="Courier New" charset="0"/>
              </a:rPr>
              <a:t>   private float x;</a:t>
            </a:r>
          </a:p>
          <a:p>
            <a:pPr marL="533400" indent="-533400">
              <a:lnSpc>
                <a:spcPct val="90000"/>
              </a:lnSpc>
              <a:buFont typeface="Times" charset="0"/>
              <a:buAutoNum type="arabicPeriod"/>
            </a:pPr>
            <a:r>
              <a:rPr lang="de-DE" sz="1400">
                <a:latin typeface="Courier New" charset="0"/>
              </a:rPr>
              <a:t>   private float y;</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   public void translate( float tx, float ty ) {</a:t>
            </a:r>
          </a:p>
          <a:p>
            <a:pPr marL="533400" indent="-533400">
              <a:lnSpc>
                <a:spcPct val="90000"/>
              </a:lnSpc>
              <a:buFont typeface="Times" charset="0"/>
              <a:buAutoNum type="arabicPeriod"/>
            </a:pPr>
            <a:r>
              <a:rPr lang="de-DE" sz="1400">
                <a:latin typeface="Courier New" charset="0"/>
              </a:rPr>
              <a:t>   // ...</a:t>
            </a:r>
          </a:p>
          <a:p>
            <a:pPr marL="533400" indent="-533400">
              <a:lnSpc>
                <a:spcPct val="90000"/>
              </a:lnSpc>
              <a:buFont typeface="Times" charset="0"/>
              <a:buAutoNum type="arabicPeriod"/>
            </a:pPr>
            <a:r>
              <a:rPr lang="de-DE" sz="1400">
                <a:latin typeface="Courier New" charset="0"/>
              </a:rPr>
              <a:t>   }</a:t>
            </a:r>
          </a:p>
          <a:p>
            <a:pPr marL="533400" indent="-533400">
              <a:lnSpc>
                <a:spcPct val="90000"/>
              </a:lnSpc>
              <a:buFont typeface="Times" charset="0"/>
              <a:buAutoNum type="arabicPeriod"/>
            </a:pPr>
            <a:r>
              <a:rPr lang="de-DE" sz="1400">
                <a:latin typeface="Courier New" charset="0"/>
              </a:rPr>
              <a:t>}</a:t>
            </a:r>
          </a:p>
          <a:p>
            <a:pPr marL="533400" indent="-533400">
              <a:lnSpc>
                <a:spcPct val="90000"/>
              </a:lnSpc>
            </a:pP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de-DE"/>
              <a:t>Code</a:t>
            </a:r>
          </a:p>
        </p:txBody>
      </p:sp>
      <p:sp>
        <p:nvSpPr>
          <p:cNvPr id="858115" name="Rectangle 3"/>
          <p:cNvSpPr>
            <a:spLocks noGrp="1" noChangeArrowheads="1"/>
          </p:cNvSpPr>
          <p:nvPr>
            <p:ph idx="1"/>
          </p:nvPr>
        </p:nvSpPr>
        <p:spPr/>
        <p:txBody>
          <a:bodyPr/>
          <a:lstStyle/>
          <a:p>
            <a:pPr marL="533400" indent="-533400">
              <a:lnSpc>
                <a:spcPct val="90000"/>
              </a:lnSpc>
              <a:buFont typeface="Times" charset="0"/>
              <a:buAutoNum type="arabicPeriod"/>
            </a:pPr>
            <a:r>
              <a:rPr lang="de-DE" sz="1400">
                <a:latin typeface="Courier New" charset="0"/>
              </a:rPr>
              <a:t>public class MyPoints {</a:t>
            </a:r>
          </a:p>
          <a:p>
            <a:pPr marL="533400" indent="-533400">
              <a:lnSpc>
                <a:spcPct val="90000"/>
              </a:lnSpc>
              <a:buFont typeface="Times" charset="0"/>
              <a:buAutoNum type="arabicPeriod"/>
            </a:pPr>
            <a:endParaRPr lang="de-DE" sz="1400">
              <a:latin typeface="Courier New" charset="0"/>
            </a:endParaRPr>
          </a:p>
          <a:p>
            <a:pPr marL="533400" indent="-533400">
              <a:lnSpc>
                <a:spcPct val="90000"/>
              </a:lnSpc>
              <a:buFont typeface="Times" charset="0"/>
              <a:buAutoNum type="arabicPeriod"/>
            </a:pPr>
            <a:r>
              <a:rPr lang="de-DE" sz="1400">
                <a:latin typeface="Courier New" charset="0"/>
              </a:rPr>
              <a:t>Public static void main( String[] parameter ) {</a:t>
            </a:r>
          </a:p>
          <a:p>
            <a:pPr marL="533400" indent="-533400">
              <a:lnSpc>
                <a:spcPct val="90000"/>
              </a:lnSpc>
              <a:buFont typeface="Times" charset="0"/>
              <a:buAutoNum type="arabicPeriod"/>
            </a:pPr>
            <a:r>
              <a:rPr lang="de-DE" sz="1400">
                <a:latin typeface="Courier New" charset="0"/>
              </a:rPr>
              <a:t>   GeometricObject go;</a:t>
            </a:r>
          </a:p>
          <a:p>
            <a:pPr marL="533400" indent="-533400">
              <a:lnSpc>
                <a:spcPct val="90000"/>
              </a:lnSpc>
              <a:buFont typeface="Times" charset="0"/>
              <a:buAutoNum type="arabicPeriod"/>
            </a:pPr>
            <a:r>
              <a:rPr lang="de-DE" sz="1400">
                <a:latin typeface="Courier New" charset="0"/>
              </a:rPr>
              <a:t>   Point p = new Point( 2.0f, 3.0f );</a:t>
            </a:r>
          </a:p>
          <a:p>
            <a:pPr marL="533400" indent="-533400">
              <a:lnSpc>
                <a:spcPct val="90000"/>
              </a:lnSpc>
              <a:buFont typeface="Times" charset="0"/>
              <a:buAutoNum type="arabicPeriod"/>
            </a:pPr>
            <a:r>
              <a:rPr lang="de-DE" sz="1400">
                <a:latin typeface="Courier New" charset="0"/>
              </a:rPr>
              <a:t>   go = p;</a:t>
            </a:r>
          </a:p>
          <a:p>
            <a:pPr marL="533400" indent="-533400">
              <a:lnSpc>
                <a:spcPct val="90000"/>
              </a:lnSpc>
              <a:buFont typeface="Times" charset="0"/>
              <a:buAutoNum type="arabicPeriod"/>
            </a:pPr>
            <a:r>
              <a:rPr lang="de-DE" sz="1400">
                <a:latin typeface="Courier New" charset="0"/>
              </a:rPr>
              <a:t>   go.translate( 1.0f, 1.0f );</a:t>
            </a:r>
            <a:endParaRPr lang="en-US" sz="1400">
              <a:latin typeface="Courier New" charset="0"/>
            </a:endParaRPr>
          </a:p>
          <a:p>
            <a:pPr marL="533400" indent="-533400">
              <a:lnSpc>
                <a:spcPct val="90000"/>
              </a:lnSpc>
              <a:buFont typeface="Times" charset="0"/>
              <a:buAutoNum type="arabicPeriod"/>
            </a:pPr>
            <a:r>
              <a:rPr lang="de-DE" sz="1400">
                <a:latin typeface="Courier New" charset="0"/>
              </a:rPr>
              <a:t>}</a:t>
            </a:r>
            <a:endParaRPr lang="de-DE" sz="1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4" name="Rectangle 4"/>
          <p:cNvSpPr>
            <a:spLocks noGrp="1" noChangeArrowheads="1"/>
          </p:cNvSpPr>
          <p:nvPr>
            <p:ph type="title"/>
          </p:nvPr>
        </p:nvSpPr>
        <p:spPr/>
        <p:txBody>
          <a:bodyPr/>
          <a:lstStyle/>
          <a:p>
            <a:r>
              <a:rPr lang="de-DE" smtClean="0"/>
              <a:t>Schnittstellen (Interfaces)</a:t>
            </a:r>
            <a:endParaRPr lang="de-DE"/>
          </a:p>
        </p:txBody>
      </p:sp>
      <p:sp>
        <p:nvSpPr>
          <p:cNvPr id="742405" name="Rectangle 5"/>
          <p:cNvSpPr>
            <a:spLocks noGrp="1" noChangeArrowheads="1"/>
          </p:cNvSpPr>
          <p:nvPr>
            <p:ph idx="1"/>
          </p:nvPr>
        </p:nvSpPr>
        <p:spPr/>
        <p:txBody>
          <a:bodyPr/>
          <a:lstStyle/>
          <a:p>
            <a:r>
              <a:rPr lang="de-DE" smtClean="0"/>
              <a:t>Das Prinzip der Abstraktion und der Kapselung wird durch Schnittstellen (interfaces) noch weiter getrieben.</a:t>
            </a:r>
          </a:p>
          <a:p>
            <a:r>
              <a:rPr lang="de-DE" smtClean="0"/>
              <a:t>Ein Interface ist ähnlich einer abstrakten Klasse mit abstrakten Methoden.</a:t>
            </a:r>
          </a:p>
          <a:p>
            <a:r>
              <a:rPr lang="de-DE" smtClean="0"/>
              <a:t>Es werden nur die Signaturen der Methoden angegeben, die Methodenrümpfe müssen leer bleiben</a:t>
            </a:r>
          </a:p>
          <a:p>
            <a:r>
              <a:rPr lang="de-DE" smtClean="0"/>
              <a:t>Die Schnittstelle muss dann durch eine konkrete Klasse implementiert werden</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de-DE"/>
              <a:t>Code</a:t>
            </a:r>
          </a:p>
        </p:txBody>
      </p:sp>
      <p:sp>
        <p:nvSpPr>
          <p:cNvPr id="840707" name="Rectangle 3"/>
          <p:cNvSpPr>
            <a:spLocks noGrp="1" noChangeArrowheads="1"/>
          </p:cNvSpPr>
          <p:nvPr>
            <p:ph idx="1"/>
          </p:nvPr>
        </p:nvSpPr>
        <p:spPr/>
        <p:txBody>
          <a:bodyPr/>
          <a:lstStyle/>
          <a:p>
            <a:pPr marL="533400" indent="-533400">
              <a:lnSpc>
                <a:spcPct val="90000"/>
              </a:lnSpc>
              <a:buFont typeface="Times" charset="0"/>
              <a:buAutoNum type="arabicPeriod"/>
            </a:pPr>
            <a:r>
              <a:rPr lang="en-US" sz="1400" dirty="0" smtClean="0">
                <a:latin typeface="Courier New" charset="0"/>
              </a:rPr>
              <a:t>p</a:t>
            </a:r>
            <a:r>
              <a:rPr lang="de-DE" sz="1400" dirty="0" err="1" smtClean="0">
                <a:latin typeface="Courier New" charset="0"/>
              </a:rPr>
              <a:t>ublic</a:t>
            </a:r>
            <a:r>
              <a:rPr lang="de-DE" sz="1400" dirty="0" smtClean="0">
                <a:latin typeface="Courier New" charset="0"/>
              </a:rPr>
              <a:t> </a:t>
            </a:r>
            <a:r>
              <a:rPr lang="de-DE" sz="1400" dirty="0" err="1" smtClean="0">
                <a:latin typeface="Courier New" charset="0"/>
              </a:rPr>
              <a:t>interface</a:t>
            </a:r>
            <a:r>
              <a:rPr lang="de-DE" sz="1400" dirty="0" smtClean="0">
                <a:latin typeface="Courier New" charset="0"/>
              </a:rPr>
              <a:t> </a:t>
            </a:r>
            <a:r>
              <a:rPr lang="de-DE" sz="1400" dirty="0" err="1">
                <a:latin typeface="Courier New" charset="0"/>
              </a:rPr>
              <a:t>Drawable</a:t>
            </a:r>
            <a:r>
              <a:rPr lang="de-DE" sz="1400" dirty="0">
                <a:latin typeface="Courier New" charset="0"/>
              </a:rPr>
              <a:t> {</a:t>
            </a:r>
          </a:p>
          <a:p>
            <a:pPr marL="533400" indent="-533400">
              <a:lnSpc>
                <a:spcPct val="90000"/>
              </a:lnSpc>
              <a:buFont typeface="Times" charset="0"/>
              <a:buAutoNum type="arabicPeriod"/>
            </a:pPr>
            <a:r>
              <a:rPr lang="de-DE" sz="1400" dirty="0">
                <a:latin typeface="Courier New" charset="0"/>
              </a:rPr>
              <a:t>  </a:t>
            </a:r>
            <a:r>
              <a:rPr lang="de-DE" sz="1400" dirty="0" smtClean="0">
                <a:latin typeface="Courier New" charset="0"/>
              </a:rPr>
              <a:t> </a:t>
            </a:r>
            <a:r>
              <a:rPr lang="de-DE" sz="1400" dirty="0" err="1" smtClean="0">
                <a:latin typeface="Courier New" charset="0"/>
              </a:rPr>
              <a:t>public</a:t>
            </a:r>
            <a:r>
              <a:rPr lang="de-DE" sz="1400" dirty="0" smtClean="0">
                <a:latin typeface="Courier New" charset="0"/>
              </a:rPr>
              <a:t> </a:t>
            </a:r>
            <a:r>
              <a:rPr lang="de-DE" sz="1400" dirty="0" err="1" smtClean="0">
                <a:latin typeface="Courier New" charset="0"/>
              </a:rPr>
              <a:t>void</a:t>
            </a:r>
            <a:r>
              <a:rPr lang="de-DE" sz="1400" dirty="0" smtClean="0">
                <a:latin typeface="Courier New" charset="0"/>
              </a:rPr>
              <a:t> </a:t>
            </a:r>
            <a:r>
              <a:rPr lang="de-DE" sz="1400" dirty="0" err="1">
                <a:latin typeface="Courier New" charset="0"/>
              </a:rPr>
              <a:t>draw</a:t>
            </a:r>
            <a:r>
              <a:rPr lang="de-DE" sz="1400" dirty="0">
                <a:latin typeface="Courier New" charset="0"/>
              </a:rPr>
              <a:t>();</a:t>
            </a:r>
          </a:p>
          <a:p>
            <a:pPr marL="533400" indent="-533400">
              <a:lnSpc>
                <a:spcPct val="90000"/>
              </a:lnSpc>
              <a:buFont typeface="Times" charset="0"/>
              <a:buAutoNum type="arabicPeriod"/>
            </a:pPr>
            <a:r>
              <a:rPr lang="de-DE" sz="1400" dirty="0">
                <a:latin typeface="Courier New" charset="0"/>
              </a:rPr>
              <a:t>}</a:t>
            </a:r>
          </a:p>
          <a:p>
            <a:pPr marL="533400" indent="-533400">
              <a:lnSpc>
                <a:spcPct val="90000"/>
              </a:lnSpc>
              <a:buFont typeface="Times" charset="0"/>
              <a:buAutoNum type="arabicPeriod"/>
            </a:pPr>
            <a:endParaRPr lang="de-DE" sz="1400" dirty="0">
              <a:latin typeface="Courier New" charset="0"/>
            </a:endParaRPr>
          </a:p>
          <a:p>
            <a:pPr marL="533400" indent="-533400">
              <a:lnSpc>
                <a:spcPct val="90000"/>
              </a:lnSpc>
              <a:buFont typeface="Times" charset="0"/>
              <a:buAutoNum type="arabicPeriod"/>
            </a:pPr>
            <a:r>
              <a:rPr lang="de-DE" sz="1400" dirty="0" err="1">
                <a:latin typeface="Courier New" charset="0"/>
              </a:rPr>
              <a:t>public</a:t>
            </a:r>
            <a:r>
              <a:rPr lang="de-DE" sz="1400" dirty="0">
                <a:latin typeface="Courier New" charset="0"/>
              </a:rPr>
              <a:t> </a:t>
            </a:r>
            <a:r>
              <a:rPr lang="de-DE" sz="1400" dirty="0" err="1">
                <a:latin typeface="Courier New" charset="0"/>
              </a:rPr>
              <a:t>class</a:t>
            </a:r>
            <a:r>
              <a:rPr lang="de-DE" sz="1400" dirty="0">
                <a:latin typeface="Courier New" charset="0"/>
              </a:rPr>
              <a:t> Point </a:t>
            </a:r>
            <a:r>
              <a:rPr lang="de-DE" sz="1400" dirty="0" err="1">
                <a:latin typeface="Courier New" charset="0"/>
              </a:rPr>
              <a:t>implements</a:t>
            </a:r>
            <a:r>
              <a:rPr lang="de-DE" sz="1400" dirty="0">
                <a:latin typeface="Courier New" charset="0"/>
              </a:rPr>
              <a:t> </a:t>
            </a:r>
            <a:r>
              <a:rPr lang="de-DE" sz="1400" dirty="0" err="1">
                <a:latin typeface="Courier New" charset="0"/>
              </a:rPr>
              <a:t>Drawable</a:t>
            </a:r>
            <a:r>
              <a:rPr lang="de-DE" sz="1400" dirty="0">
                <a:latin typeface="Courier New" charset="0"/>
              </a:rPr>
              <a:t> {</a:t>
            </a:r>
          </a:p>
          <a:p>
            <a:pPr marL="533400" indent="-533400">
              <a:lnSpc>
                <a:spcPct val="90000"/>
              </a:lnSpc>
              <a:buFont typeface="Times" charset="0"/>
              <a:buAutoNum type="arabicPeriod"/>
            </a:pPr>
            <a:r>
              <a:rPr lang="de-DE" sz="1400" dirty="0">
                <a:latin typeface="Courier New" charset="0"/>
              </a:rPr>
              <a:t>   private float x;</a:t>
            </a:r>
          </a:p>
          <a:p>
            <a:pPr marL="533400" indent="-533400">
              <a:lnSpc>
                <a:spcPct val="90000"/>
              </a:lnSpc>
              <a:buFont typeface="Times" charset="0"/>
              <a:buAutoNum type="arabicPeriod"/>
            </a:pPr>
            <a:r>
              <a:rPr lang="de-DE" sz="1400" dirty="0">
                <a:latin typeface="Courier New" charset="0"/>
              </a:rPr>
              <a:t>   private float y;</a:t>
            </a:r>
          </a:p>
          <a:p>
            <a:pPr marL="533400" indent="-533400">
              <a:lnSpc>
                <a:spcPct val="90000"/>
              </a:lnSpc>
              <a:buFont typeface="Times" charset="0"/>
              <a:buAutoNum type="arabicPeriod"/>
            </a:pPr>
            <a:endParaRPr lang="de-DE" sz="1400" dirty="0">
              <a:latin typeface="Courier New" charset="0"/>
            </a:endParaRPr>
          </a:p>
          <a:p>
            <a:pPr marL="533400" indent="-533400">
              <a:lnSpc>
                <a:spcPct val="90000"/>
              </a:lnSpc>
              <a:buFont typeface="Times" charset="0"/>
              <a:buAutoNum type="arabicPeriod"/>
            </a:pPr>
            <a:r>
              <a:rPr lang="de-DE" sz="1400" dirty="0">
                <a:latin typeface="Courier New" charset="0"/>
              </a:rPr>
              <a:t>   </a:t>
            </a:r>
            <a:r>
              <a:rPr lang="de-DE" sz="1400" dirty="0" err="1">
                <a:latin typeface="Courier New" charset="0"/>
              </a:rPr>
              <a:t>public</a:t>
            </a:r>
            <a:r>
              <a:rPr lang="de-DE" sz="1400" dirty="0">
                <a:latin typeface="Courier New" charset="0"/>
              </a:rPr>
              <a:t> </a:t>
            </a:r>
            <a:r>
              <a:rPr lang="de-DE" sz="1400" dirty="0" err="1">
                <a:latin typeface="Courier New" charset="0"/>
              </a:rPr>
              <a:t>void</a:t>
            </a:r>
            <a:r>
              <a:rPr lang="de-DE" sz="1400" dirty="0">
                <a:latin typeface="Courier New" charset="0"/>
              </a:rPr>
              <a:t> </a:t>
            </a:r>
            <a:r>
              <a:rPr lang="de-DE" sz="1400" dirty="0" err="1">
                <a:latin typeface="Courier New" charset="0"/>
              </a:rPr>
              <a:t>draw</a:t>
            </a:r>
            <a:r>
              <a:rPr lang="de-DE" sz="1400" dirty="0">
                <a:latin typeface="Courier New" charset="0"/>
              </a:rPr>
              <a:t>() {</a:t>
            </a:r>
          </a:p>
          <a:p>
            <a:pPr marL="533400" indent="-533400">
              <a:lnSpc>
                <a:spcPct val="90000"/>
              </a:lnSpc>
              <a:buFont typeface="Times" charset="0"/>
              <a:buAutoNum type="arabicPeriod"/>
            </a:pPr>
            <a:r>
              <a:rPr lang="de-DE" sz="1400" dirty="0">
                <a:latin typeface="Courier New" charset="0"/>
              </a:rPr>
              <a:t>   // ...</a:t>
            </a:r>
          </a:p>
          <a:p>
            <a:pPr marL="533400" indent="-533400">
              <a:lnSpc>
                <a:spcPct val="90000"/>
              </a:lnSpc>
              <a:buFont typeface="Times" charset="0"/>
              <a:buAutoNum type="arabicPeriod"/>
            </a:pPr>
            <a:r>
              <a:rPr lang="de-DE" sz="1400" dirty="0">
                <a:latin typeface="Courier New" charset="0"/>
              </a:rPr>
              <a:t>   }</a:t>
            </a:r>
          </a:p>
          <a:p>
            <a:pPr marL="533400" indent="-533400">
              <a:lnSpc>
                <a:spcPct val="90000"/>
              </a:lnSpc>
              <a:buFont typeface="Times" charset="0"/>
              <a:buAutoNum type="arabicPeriod"/>
            </a:pPr>
            <a:r>
              <a:rPr lang="de-DE" sz="1400" dirty="0">
                <a:latin typeface="Courier New" charset="0"/>
              </a:rPr>
              <a:t>}</a:t>
            </a:r>
          </a:p>
          <a:p>
            <a:pPr marL="533400" indent="-533400">
              <a:lnSpc>
                <a:spcPct val="90000"/>
              </a:lnSpc>
            </a:pPr>
            <a:endParaRPr lang="de-DE"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40" name="Rectangle 16"/>
          <p:cNvSpPr>
            <a:spLocks noGrp="1" noChangeArrowheads="1"/>
          </p:cNvSpPr>
          <p:nvPr>
            <p:ph type="title"/>
          </p:nvPr>
        </p:nvSpPr>
        <p:spPr/>
        <p:txBody>
          <a:bodyPr/>
          <a:lstStyle/>
          <a:p>
            <a:r>
              <a:rPr lang="de-DE" smtClean="0"/>
              <a:t>Schnittstellen vs. Abstrakte Klassen</a:t>
            </a:r>
            <a:endParaRPr lang="de-DE"/>
          </a:p>
        </p:txBody>
      </p:sp>
      <p:sp>
        <p:nvSpPr>
          <p:cNvPr id="743441" name="Rectangle 17"/>
          <p:cNvSpPr>
            <a:spLocks noGrp="1" noChangeArrowheads="1"/>
          </p:cNvSpPr>
          <p:nvPr>
            <p:ph idx="1"/>
          </p:nvPr>
        </p:nvSpPr>
        <p:spPr>
          <a:xfrm>
            <a:off x="377630" y="1333499"/>
            <a:ext cx="5712178" cy="4648200"/>
          </a:xfrm>
        </p:spPr>
        <p:txBody>
          <a:bodyPr/>
          <a:lstStyle/>
          <a:p>
            <a:r>
              <a:rPr lang="de-DE" dirty="0" smtClean="0"/>
              <a:t>Im Gegensatz zu anderen OO-Sprachen (z.B. C++) kann in Java eine Klasse nur eine Oberklasse haben, d.h. sie kann nicht von mehreren Klassen erben (</a:t>
            </a:r>
            <a:r>
              <a:rPr lang="de-DE" dirty="0" err="1" smtClean="0"/>
              <a:t>single</a:t>
            </a:r>
            <a:r>
              <a:rPr lang="de-DE" dirty="0" smtClean="0"/>
              <a:t> </a:t>
            </a:r>
            <a:r>
              <a:rPr lang="de-DE" dirty="0" err="1" smtClean="0"/>
              <a:t>inheritence</a:t>
            </a:r>
            <a:r>
              <a:rPr lang="de-DE" dirty="0" smtClean="0"/>
              <a:t>), die Klassenhierarchie bildet einen Baum.</a:t>
            </a:r>
          </a:p>
          <a:p>
            <a:r>
              <a:rPr lang="de-DE" dirty="0" smtClean="0"/>
              <a:t>Eine Klasse kann jedoch mehrere Interfaces implementieren.</a:t>
            </a:r>
          </a:p>
          <a:p>
            <a:r>
              <a:rPr lang="de-DE" dirty="0" smtClean="0"/>
              <a:t>Interfaces können wie Klassen in Vererbungsbeziehung stehen:</a:t>
            </a:r>
          </a:p>
          <a:p>
            <a:endParaRPr lang="de-DE" dirty="0" smtClean="0"/>
          </a:p>
          <a:p>
            <a:endParaRPr lang="de-DE" dirty="0"/>
          </a:p>
        </p:txBody>
      </p:sp>
      <p:sp>
        <p:nvSpPr>
          <p:cNvPr id="18" name="AutoShape 2"/>
          <p:cNvSpPr>
            <a:spLocks noChangeArrowheads="1"/>
          </p:cNvSpPr>
          <p:nvPr/>
        </p:nvSpPr>
        <p:spPr bwMode="auto">
          <a:xfrm>
            <a:off x="7001098" y="1965099"/>
            <a:ext cx="649111"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A</a:t>
            </a:r>
          </a:p>
        </p:txBody>
      </p:sp>
      <p:sp>
        <p:nvSpPr>
          <p:cNvPr id="19" name="AutoShape 3"/>
          <p:cNvSpPr>
            <a:spLocks noChangeArrowheads="1"/>
          </p:cNvSpPr>
          <p:nvPr/>
        </p:nvSpPr>
        <p:spPr bwMode="auto">
          <a:xfrm>
            <a:off x="5918776" y="3331936"/>
            <a:ext cx="650522"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B</a:t>
            </a:r>
          </a:p>
        </p:txBody>
      </p:sp>
      <p:sp>
        <p:nvSpPr>
          <p:cNvPr id="20" name="AutoShape 4"/>
          <p:cNvSpPr>
            <a:spLocks noChangeArrowheads="1"/>
          </p:cNvSpPr>
          <p:nvPr/>
        </p:nvSpPr>
        <p:spPr bwMode="auto">
          <a:xfrm>
            <a:off x="8080598" y="3331936"/>
            <a:ext cx="649111"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C</a:t>
            </a:r>
          </a:p>
        </p:txBody>
      </p:sp>
      <p:sp>
        <p:nvSpPr>
          <p:cNvPr id="21" name="AutoShape 5"/>
          <p:cNvSpPr>
            <a:spLocks noChangeArrowheads="1"/>
          </p:cNvSpPr>
          <p:nvPr/>
        </p:nvSpPr>
        <p:spPr bwMode="auto">
          <a:xfrm>
            <a:off x="7001098" y="4773386"/>
            <a:ext cx="649111"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D</a:t>
            </a:r>
          </a:p>
        </p:txBody>
      </p:sp>
      <p:sp>
        <p:nvSpPr>
          <p:cNvPr id="22" name="Text Box 6"/>
          <p:cNvSpPr txBox="1">
            <a:spLocks noChangeArrowheads="1"/>
          </p:cNvSpPr>
          <p:nvPr/>
        </p:nvSpPr>
        <p:spPr bwMode="auto">
          <a:xfrm>
            <a:off x="7719354" y="2541361"/>
            <a:ext cx="978153"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extends</a:t>
            </a:r>
          </a:p>
        </p:txBody>
      </p:sp>
      <p:sp>
        <p:nvSpPr>
          <p:cNvPr id="23" name="Text Box 7"/>
          <p:cNvSpPr txBox="1">
            <a:spLocks noChangeArrowheads="1"/>
          </p:cNvSpPr>
          <p:nvPr/>
        </p:nvSpPr>
        <p:spPr bwMode="auto">
          <a:xfrm>
            <a:off x="5848220" y="2541361"/>
            <a:ext cx="978153"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extends</a:t>
            </a:r>
          </a:p>
        </p:txBody>
      </p:sp>
      <p:sp>
        <p:nvSpPr>
          <p:cNvPr id="24" name="Text Box 8"/>
          <p:cNvSpPr txBox="1">
            <a:spLocks noChangeArrowheads="1"/>
          </p:cNvSpPr>
          <p:nvPr/>
        </p:nvSpPr>
        <p:spPr bwMode="auto">
          <a:xfrm>
            <a:off x="5486976" y="4124099"/>
            <a:ext cx="135806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implements</a:t>
            </a:r>
          </a:p>
        </p:txBody>
      </p:sp>
      <p:sp>
        <p:nvSpPr>
          <p:cNvPr id="25" name="Text Box 9"/>
          <p:cNvSpPr txBox="1">
            <a:spLocks noChangeArrowheads="1"/>
          </p:cNvSpPr>
          <p:nvPr/>
        </p:nvSpPr>
        <p:spPr bwMode="auto">
          <a:xfrm>
            <a:off x="7791320" y="4124099"/>
            <a:ext cx="135806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implements</a:t>
            </a:r>
          </a:p>
        </p:txBody>
      </p:sp>
      <p:cxnSp>
        <p:nvCxnSpPr>
          <p:cNvPr id="26" name="AutoShape 10"/>
          <p:cNvCxnSpPr>
            <a:cxnSpLocks noChangeShapeType="1"/>
            <a:stCxn id="21" idx="0"/>
            <a:endCxn id="20" idx="2"/>
          </p:cNvCxnSpPr>
          <p:nvPr/>
        </p:nvCxnSpPr>
        <p:spPr bwMode="auto">
          <a:xfrm flipV="1">
            <a:off x="7325653" y="3763736"/>
            <a:ext cx="1079500" cy="1009650"/>
          </a:xfrm>
          <a:prstGeom prst="straightConnector1">
            <a:avLst/>
          </a:prstGeom>
          <a:noFill/>
          <a:ln w="9525">
            <a:solidFill>
              <a:schemeClr val="tx1"/>
            </a:solidFill>
            <a:round/>
            <a:headEnd/>
            <a:tailEnd type="triangle" w="med" len="med"/>
          </a:ln>
          <a:effectLst/>
        </p:spPr>
      </p:cxnSp>
      <p:cxnSp>
        <p:nvCxnSpPr>
          <p:cNvPr id="27" name="AutoShape 11"/>
          <p:cNvCxnSpPr>
            <a:cxnSpLocks noChangeShapeType="1"/>
            <a:stCxn id="21" idx="0"/>
            <a:endCxn id="19" idx="2"/>
          </p:cNvCxnSpPr>
          <p:nvPr/>
        </p:nvCxnSpPr>
        <p:spPr bwMode="auto">
          <a:xfrm flipH="1" flipV="1">
            <a:off x="6244743" y="3763736"/>
            <a:ext cx="1080911" cy="1009650"/>
          </a:xfrm>
          <a:prstGeom prst="straightConnector1">
            <a:avLst/>
          </a:prstGeom>
          <a:noFill/>
          <a:ln w="9525">
            <a:solidFill>
              <a:schemeClr val="tx1"/>
            </a:solidFill>
            <a:round/>
            <a:headEnd/>
            <a:tailEnd type="triangle" w="med" len="med"/>
          </a:ln>
          <a:effectLst/>
        </p:spPr>
      </p:cxnSp>
      <p:cxnSp>
        <p:nvCxnSpPr>
          <p:cNvPr id="28" name="AutoShape 12"/>
          <p:cNvCxnSpPr>
            <a:cxnSpLocks noChangeShapeType="1"/>
            <a:stCxn id="19" idx="0"/>
            <a:endCxn id="18" idx="2"/>
          </p:cNvCxnSpPr>
          <p:nvPr/>
        </p:nvCxnSpPr>
        <p:spPr bwMode="auto">
          <a:xfrm flipV="1">
            <a:off x="6244743" y="2396900"/>
            <a:ext cx="1080911" cy="935037"/>
          </a:xfrm>
          <a:prstGeom prst="straightConnector1">
            <a:avLst/>
          </a:prstGeom>
          <a:noFill/>
          <a:ln w="9525">
            <a:solidFill>
              <a:schemeClr val="tx1"/>
            </a:solidFill>
            <a:round/>
            <a:headEnd/>
            <a:tailEnd type="triangle" w="med" len="med"/>
          </a:ln>
          <a:effectLst/>
        </p:spPr>
      </p:cxnSp>
      <p:cxnSp>
        <p:nvCxnSpPr>
          <p:cNvPr id="29" name="AutoShape 13"/>
          <p:cNvCxnSpPr>
            <a:cxnSpLocks noChangeShapeType="1"/>
            <a:stCxn id="20" idx="0"/>
            <a:endCxn id="18" idx="2"/>
          </p:cNvCxnSpPr>
          <p:nvPr/>
        </p:nvCxnSpPr>
        <p:spPr bwMode="auto">
          <a:xfrm flipH="1" flipV="1">
            <a:off x="7325653" y="2396900"/>
            <a:ext cx="1079500" cy="935037"/>
          </a:xfrm>
          <a:prstGeom prst="straightConnector1">
            <a:avLst/>
          </a:prstGeom>
          <a:noFill/>
          <a:ln w="9525">
            <a:solidFill>
              <a:schemeClr val="tx1"/>
            </a:solidFill>
            <a:round/>
            <a:headEnd/>
            <a:tailEnd type="triangle" w="med" len="med"/>
          </a:ln>
          <a:effectLst/>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31" name="Rectangle 15"/>
          <p:cNvSpPr>
            <a:spLocks noGrp="1" noChangeArrowheads="1"/>
          </p:cNvSpPr>
          <p:nvPr>
            <p:ph idx="1"/>
          </p:nvPr>
        </p:nvSpPr>
        <p:spPr/>
        <p:txBody>
          <a:bodyPr/>
          <a:lstStyle/>
          <a:p>
            <a:r>
              <a:rPr lang="de-DE" sz="2400" dirty="0" err="1" smtClean="0">
                <a:latin typeface="Courier"/>
                <a:cs typeface="Courier"/>
              </a:rPr>
              <a:t>interface</a:t>
            </a:r>
            <a:r>
              <a:rPr lang="de-DE" sz="2400" dirty="0" smtClean="0">
                <a:latin typeface="Courier"/>
                <a:cs typeface="Courier"/>
              </a:rPr>
              <a:t> A { … }</a:t>
            </a:r>
          </a:p>
          <a:p>
            <a:r>
              <a:rPr lang="de-DE" sz="2400" dirty="0" err="1" smtClean="0">
                <a:latin typeface="Courier"/>
                <a:cs typeface="Courier"/>
              </a:rPr>
              <a:t>interface</a:t>
            </a:r>
            <a:r>
              <a:rPr lang="de-DE" sz="2400" dirty="0" smtClean="0">
                <a:latin typeface="Courier"/>
                <a:cs typeface="Courier"/>
              </a:rPr>
              <a:t> B </a:t>
            </a:r>
            <a:r>
              <a:rPr lang="de-DE" sz="2400" dirty="0" err="1" smtClean="0">
                <a:latin typeface="Courier"/>
                <a:cs typeface="Courier"/>
              </a:rPr>
              <a:t>extends</a:t>
            </a:r>
            <a:r>
              <a:rPr lang="de-DE" sz="2400" dirty="0" smtClean="0">
                <a:latin typeface="Courier"/>
                <a:cs typeface="Courier"/>
              </a:rPr>
              <a:t> A { … }</a:t>
            </a:r>
          </a:p>
          <a:p>
            <a:r>
              <a:rPr lang="de-DE" sz="2400" dirty="0" err="1" smtClean="0">
                <a:latin typeface="Courier"/>
                <a:cs typeface="Courier"/>
              </a:rPr>
              <a:t>interface</a:t>
            </a:r>
            <a:r>
              <a:rPr lang="de-DE" sz="2400" dirty="0" smtClean="0">
                <a:latin typeface="Courier"/>
                <a:cs typeface="Courier"/>
              </a:rPr>
              <a:t> C </a:t>
            </a:r>
            <a:r>
              <a:rPr lang="de-DE" sz="2400" dirty="0" err="1" smtClean="0">
                <a:latin typeface="Courier"/>
                <a:cs typeface="Courier"/>
              </a:rPr>
              <a:t>extends</a:t>
            </a:r>
            <a:r>
              <a:rPr lang="de-DE" sz="2400" dirty="0" smtClean="0">
                <a:latin typeface="Courier"/>
                <a:cs typeface="Courier"/>
              </a:rPr>
              <a:t> A { … }</a:t>
            </a:r>
          </a:p>
          <a:p>
            <a:r>
              <a:rPr lang="de-DE" sz="2400" dirty="0" err="1" smtClean="0">
                <a:latin typeface="Courier"/>
                <a:cs typeface="Courier"/>
              </a:rPr>
              <a:t>class</a:t>
            </a:r>
            <a:r>
              <a:rPr lang="de-DE" sz="2400" dirty="0" smtClean="0">
                <a:latin typeface="Courier"/>
                <a:cs typeface="Courier"/>
              </a:rPr>
              <a:t> D </a:t>
            </a:r>
            <a:r>
              <a:rPr lang="de-DE" sz="2400" dirty="0" err="1" smtClean="0">
                <a:latin typeface="Courier"/>
                <a:cs typeface="Courier"/>
              </a:rPr>
              <a:t>implements</a:t>
            </a:r>
            <a:r>
              <a:rPr lang="de-DE" sz="2400" dirty="0" smtClean="0">
                <a:latin typeface="Courier"/>
                <a:cs typeface="Courier"/>
              </a:rPr>
              <a:t> B, C { … }</a:t>
            </a:r>
          </a:p>
          <a:p>
            <a:endParaRPr lang="de-DE" dirty="0" smtClean="0"/>
          </a:p>
          <a:p>
            <a:r>
              <a:rPr lang="de-DE" dirty="0" smtClean="0"/>
              <a:t>Eine Klasse kann gleichzeitig von </a:t>
            </a:r>
          </a:p>
          <a:p>
            <a:pPr lvl="1"/>
            <a:r>
              <a:rPr lang="de-DE" dirty="0" smtClean="0"/>
              <a:t>einer Oberklasse erben und ein</a:t>
            </a:r>
          </a:p>
          <a:p>
            <a:pPr lvl="1"/>
            <a:r>
              <a:rPr lang="de-DE" dirty="0" smtClean="0"/>
              <a:t>Interface implementieren:</a:t>
            </a:r>
            <a:br>
              <a:rPr lang="de-DE" dirty="0" smtClean="0"/>
            </a:br>
            <a:endParaRPr lang="de-DE" dirty="0" smtClean="0"/>
          </a:p>
          <a:p>
            <a:pPr lvl="1"/>
            <a:r>
              <a:rPr lang="de-DE" dirty="0" err="1" smtClean="0">
                <a:latin typeface="Courier"/>
                <a:cs typeface="Courier"/>
              </a:rPr>
              <a:t>class</a:t>
            </a:r>
            <a:r>
              <a:rPr lang="de-DE" dirty="0" smtClean="0">
                <a:latin typeface="Courier"/>
                <a:cs typeface="Courier"/>
              </a:rPr>
              <a:t> X </a:t>
            </a:r>
            <a:r>
              <a:rPr lang="de-DE" dirty="0" err="1" smtClean="0">
                <a:latin typeface="Courier"/>
                <a:cs typeface="Courier"/>
              </a:rPr>
              <a:t>extends</a:t>
            </a:r>
            <a:r>
              <a:rPr lang="de-DE" dirty="0" smtClean="0">
                <a:latin typeface="Courier"/>
                <a:cs typeface="Courier"/>
              </a:rPr>
              <a:t> Y </a:t>
            </a:r>
            <a:r>
              <a:rPr lang="de-DE" dirty="0" err="1" smtClean="0">
                <a:latin typeface="Courier"/>
                <a:cs typeface="Courier"/>
              </a:rPr>
              <a:t>implements</a:t>
            </a:r>
            <a:r>
              <a:rPr lang="de-DE" dirty="0" smtClean="0">
                <a:latin typeface="Courier"/>
                <a:cs typeface="Courier"/>
              </a:rPr>
              <a:t> Z {…}</a:t>
            </a:r>
            <a:endParaRPr lang="de-DE" dirty="0">
              <a:latin typeface="Courier"/>
              <a:cs typeface="Courier"/>
            </a:endParaRPr>
          </a:p>
        </p:txBody>
      </p:sp>
      <p:sp>
        <p:nvSpPr>
          <p:cNvPr id="777218" name="AutoShape 2"/>
          <p:cNvSpPr>
            <a:spLocks noChangeArrowheads="1"/>
          </p:cNvSpPr>
          <p:nvPr/>
        </p:nvSpPr>
        <p:spPr bwMode="auto">
          <a:xfrm>
            <a:off x="7157156" y="2354263"/>
            <a:ext cx="649111"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A</a:t>
            </a:r>
          </a:p>
        </p:txBody>
      </p:sp>
      <p:sp>
        <p:nvSpPr>
          <p:cNvPr id="777219" name="AutoShape 3"/>
          <p:cNvSpPr>
            <a:spLocks noChangeArrowheads="1"/>
          </p:cNvSpPr>
          <p:nvPr/>
        </p:nvSpPr>
        <p:spPr bwMode="auto">
          <a:xfrm>
            <a:off x="6074834" y="3721100"/>
            <a:ext cx="650522"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B</a:t>
            </a:r>
          </a:p>
        </p:txBody>
      </p:sp>
      <p:sp>
        <p:nvSpPr>
          <p:cNvPr id="777220" name="AutoShape 4"/>
          <p:cNvSpPr>
            <a:spLocks noChangeArrowheads="1"/>
          </p:cNvSpPr>
          <p:nvPr/>
        </p:nvSpPr>
        <p:spPr bwMode="auto">
          <a:xfrm>
            <a:off x="8236656" y="3721100"/>
            <a:ext cx="649111"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C</a:t>
            </a:r>
          </a:p>
        </p:txBody>
      </p:sp>
      <p:sp>
        <p:nvSpPr>
          <p:cNvPr id="777221" name="AutoShape 5"/>
          <p:cNvSpPr>
            <a:spLocks noChangeArrowheads="1"/>
          </p:cNvSpPr>
          <p:nvPr/>
        </p:nvSpPr>
        <p:spPr bwMode="auto">
          <a:xfrm>
            <a:off x="7157156" y="5162550"/>
            <a:ext cx="649111" cy="431800"/>
          </a:xfrm>
          <a:prstGeom prst="roundRect">
            <a:avLst>
              <a:gd name="adj" fmla="val 16667"/>
            </a:avLst>
          </a:prstGeom>
          <a:solidFill>
            <a:schemeClr val="accent3">
              <a:lumMod val="60000"/>
              <a:lumOff val="40000"/>
            </a:schemeClr>
          </a:solidFill>
          <a:ln w="9525">
            <a:solidFill>
              <a:schemeClr val="tx1"/>
            </a:solidFill>
            <a:round/>
            <a:headEnd/>
            <a:tailEnd/>
          </a:ln>
          <a:effectLst/>
        </p:spPr>
        <p:txBody>
          <a:bodyPr wrap="none" anchor="ctr">
            <a:prstTxWarp prst="textNoShape">
              <a:avLst/>
            </a:prstTxWarp>
          </a:bodyPr>
          <a:lstStyle/>
          <a:p>
            <a:pPr algn="ctr"/>
            <a:r>
              <a:rPr lang="de-DE" sz="2000">
                <a:latin typeface="Tahoma" charset="0"/>
              </a:rPr>
              <a:t>D</a:t>
            </a:r>
          </a:p>
        </p:txBody>
      </p:sp>
      <p:sp>
        <p:nvSpPr>
          <p:cNvPr id="777222" name="Text Box 6"/>
          <p:cNvSpPr txBox="1">
            <a:spLocks noChangeArrowheads="1"/>
          </p:cNvSpPr>
          <p:nvPr/>
        </p:nvSpPr>
        <p:spPr bwMode="auto">
          <a:xfrm>
            <a:off x="7875412" y="2930525"/>
            <a:ext cx="978153"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extends</a:t>
            </a:r>
          </a:p>
        </p:txBody>
      </p:sp>
      <p:sp>
        <p:nvSpPr>
          <p:cNvPr id="777223" name="Text Box 7"/>
          <p:cNvSpPr txBox="1">
            <a:spLocks noChangeArrowheads="1"/>
          </p:cNvSpPr>
          <p:nvPr/>
        </p:nvSpPr>
        <p:spPr bwMode="auto">
          <a:xfrm>
            <a:off x="6004278" y="2930525"/>
            <a:ext cx="978153"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extends</a:t>
            </a:r>
          </a:p>
        </p:txBody>
      </p:sp>
      <p:sp>
        <p:nvSpPr>
          <p:cNvPr id="777224" name="Text Box 8"/>
          <p:cNvSpPr txBox="1">
            <a:spLocks noChangeArrowheads="1"/>
          </p:cNvSpPr>
          <p:nvPr/>
        </p:nvSpPr>
        <p:spPr bwMode="auto">
          <a:xfrm>
            <a:off x="5643034" y="4513263"/>
            <a:ext cx="135806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implements</a:t>
            </a:r>
          </a:p>
        </p:txBody>
      </p:sp>
      <p:sp>
        <p:nvSpPr>
          <p:cNvPr id="777225" name="Text Box 9"/>
          <p:cNvSpPr txBox="1">
            <a:spLocks noChangeArrowheads="1"/>
          </p:cNvSpPr>
          <p:nvPr/>
        </p:nvSpPr>
        <p:spPr bwMode="auto">
          <a:xfrm>
            <a:off x="7947378" y="4513263"/>
            <a:ext cx="1358064" cy="369332"/>
          </a:xfrm>
          <a:prstGeom prst="rect">
            <a:avLst/>
          </a:prstGeom>
          <a:noFill/>
          <a:ln w="9525">
            <a:noFill/>
            <a:miter lim="800000"/>
            <a:headEnd/>
            <a:tailEnd/>
          </a:ln>
          <a:effectLst/>
        </p:spPr>
        <p:txBody>
          <a:bodyPr wrap="none">
            <a:prstTxWarp prst="textNoShape">
              <a:avLst/>
            </a:prstTxWarp>
            <a:spAutoFit/>
          </a:bodyPr>
          <a:lstStyle/>
          <a:p>
            <a:r>
              <a:rPr lang="de-DE" sz="1800">
                <a:latin typeface="Tahoma" charset="0"/>
              </a:rPr>
              <a:t>implements</a:t>
            </a:r>
          </a:p>
        </p:txBody>
      </p:sp>
      <p:cxnSp>
        <p:nvCxnSpPr>
          <p:cNvPr id="777226" name="AutoShape 10"/>
          <p:cNvCxnSpPr>
            <a:cxnSpLocks noChangeShapeType="1"/>
            <a:stCxn id="777221" idx="0"/>
            <a:endCxn id="777220" idx="2"/>
          </p:cNvCxnSpPr>
          <p:nvPr/>
        </p:nvCxnSpPr>
        <p:spPr bwMode="auto">
          <a:xfrm flipV="1">
            <a:off x="7481711" y="4152900"/>
            <a:ext cx="1079500" cy="1009650"/>
          </a:xfrm>
          <a:prstGeom prst="straightConnector1">
            <a:avLst/>
          </a:prstGeom>
          <a:noFill/>
          <a:ln w="9525">
            <a:solidFill>
              <a:schemeClr val="tx1"/>
            </a:solidFill>
            <a:round/>
            <a:headEnd/>
            <a:tailEnd type="triangle" w="med" len="med"/>
          </a:ln>
          <a:effectLst/>
        </p:spPr>
      </p:cxnSp>
      <p:cxnSp>
        <p:nvCxnSpPr>
          <p:cNvPr id="777227" name="AutoShape 11"/>
          <p:cNvCxnSpPr>
            <a:cxnSpLocks noChangeShapeType="1"/>
            <a:stCxn id="777221" idx="0"/>
            <a:endCxn id="777219" idx="2"/>
          </p:cNvCxnSpPr>
          <p:nvPr/>
        </p:nvCxnSpPr>
        <p:spPr bwMode="auto">
          <a:xfrm flipH="1" flipV="1">
            <a:off x="6400801" y="4152900"/>
            <a:ext cx="1080911" cy="1009650"/>
          </a:xfrm>
          <a:prstGeom prst="straightConnector1">
            <a:avLst/>
          </a:prstGeom>
          <a:noFill/>
          <a:ln w="9525">
            <a:solidFill>
              <a:schemeClr val="tx1"/>
            </a:solidFill>
            <a:round/>
            <a:headEnd/>
            <a:tailEnd type="triangle" w="med" len="med"/>
          </a:ln>
          <a:effectLst/>
        </p:spPr>
      </p:cxnSp>
      <p:cxnSp>
        <p:nvCxnSpPr>
          <p:cNvPr id="777228" name="AutoShape 12"/>
          <p:cNvCxnSpPr>
            <a:cxnSpLocks noChangeShapeType="1"/>
            <a:stCxn id="777219" idx="0"/>
            <a:endCxn id="777218" idx="2"/>
          </p:cNvCxnSpPr>
          <p:nvPr/>
        </p:nvCxnSpPr>
        <p:spPr bwMode="auto">
          <a:xfrm flipV="1">
            <a:off x="6400801" y="2786064"/>
            <a:ext cx="1080911" cy="935037"/>
          </a:xfrm>
          <a:prstGeom prst="straightConnector1">
            <a:avLst/>
          </a:prstGeom>
          <a:noFill/>
          <a:ln w="9525">
            <a:solidFill>
              <a:schemeClr val="tx1"/>
            </a:solidFill>
            <a:round/>
            <a:headEnd/>
            <a:tailEnd type="triangle" w="med" len="med"/>
          </a:ln>
          <a:effectLst/>
        </p:spPr>
      </p:cxnSp>
      <p:cxnSp>
        <p:nvCxnSpPr>
          <p:cNvPr id="777229" name="AutoShape 13"/>
          <p:cNvCxnSpPr>
            <a:cxnSpLocks noChangeShapeType="1"/>
            <a:stCxn id="777220" idx="0"/>
            <a:endCxn id="777218" idx="2"/>
          </p:cNvCxnSpPr>
          <p:nvPr/>
        </p:nvCxnSpPr>
        <p:spPr bwMode="auto">
          <a:xfrm flipH="1" flipV="1">
            <a:off x="7481711" y="2786064"/>
            <a:ext cx="1079500" cy="935037"/>
          </a:xfrm>
          <a:prstGeom prst="straightConnector1">
            <a:avLst/>
          </a:prstGeom>
          <a:noFill/>
          <a:ln w="9525">
            <a:solidFill>
              <a:schemeClr val="tx1"/>
            </a:solidFill>
            <a:round/>
            <a:headEnd/>
            <a:tailEnd type="triangle" w="med" len="med"/>
          </a:ln>
          <a:effectLst/>
        </p:spPr>
      </p:cxnSp>
      <p:sp>
        <p:nvSpPr>
          <p:cNvPr id="777230" name="Rectangle 14"/>
          <p:cNvSpPr>
            <a:spLocks noGrp="1" noChangeArrowheads="1"/>
          </p:cNvSpPr>
          <p:nvPr>
            <p:ph type="title"/>
          </p:nvPr>
        </p:nvSpPr>
        <p:spPr/>
        <p:txBody>
          <a:bodyPr/>
          <a:lstStyle/>
          <a:p>
            <a:r>
              <a:rPr lang="de-DE" smtClean="0"/>
              <a:t>Schnittstellen vs. Abstrakte Klassen</a:t>
            </a: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OLIVER20BROCK@ELDGOBDFUVWYY57I" val="3547"/>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4820</Words>
  <Application>Microsoft Office PowerPoint</Application>
  <PresentationFormat>On-screen Show (4:3)</PresentationFormat>
  <Paragraphs>1122</Paragraphs>
  <Slides>108</Slides>
  <Notes>3</Notes>
  <HiddenSlides>29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108</vt:i4>
      </vt:variant>
    </vt:vector>
  </HeadingPairs>
  <TitlesOfParts>
    <vt:vector size="118" baseType="lpstr">
      <vt:lpstr>Arial</vt:lpstr>
      <vt:lpstr>Wingdings</vt:lpstr>
      <vt:lpstr>Times</vt:lpstr>
      <vt:lpstr>Tahoma</vt:lpstr>
      <vt:lpstr>Lucida Console</vt:lpstr>
      <vt:lpstr>Courier</vt:lpstr>
      <vt:lpstr>Symbol</vt:lpstr>
      <vt:lpstr>Calibri</vt:lpstr>
      <vt:lpstr>Courier New</vt:lpstr>
      <vt:lpstr>Larissa-Design</vt:lpstr>
      <vt:lpstr>MPGI 2 –  Java: Typen, Variablen, Objekte, Klassen</vt:lpstr>
      <vt:lpstr>Java</vt:lpstr>
      <vt:lpstr>Ausführung von Java-Programmen</vt:lpstr>
      <vt:lpstr>Programmierumgebung</vt:lpstr>
      <vt:lpstr>Ablauf des Programmierens</vt:lpstr>
      <vt:lpstr>Objektorientierung</vt:lpstr>
      <vt:lpstr>Objektorientierung</vt:lpstr>
      <vt:lpstr>Klassen und Objekte</vt:lpstr>
      <vt:lpstr>PowerPoint Presentation</vt:lpstr>
      <vt:lpstr>Klassen</vt:lpstr>
      <vt:lpstr>Erstes Beispiel einer Klasse</vt:lpstr>
      <vt:lpstr>Code</vt:lpstr>
      <vt:lpstr>Bezeichner</vt:lpstr>
      <vt:lpstr>Bezeichner</vt:lpstr>
      <vt:lpstr>Randbemerkung: Kommentare</vt:lpstr>
      <vt:lpstr>Erstes Beispiel einer Klasse</vt:lpstr>
      <vt:lpstr>Variable</vt:lpstr>
      <vt:lpstr>Code</vt:lpstr>
      <vt:lpstr>Variablen und Typen</vt:lpstr>
      <vt:lpstr>Basistypen</vt:lpstr>
      <vt:lpstr>Code</vt:lpstr>
      <vt:lpstr>Erinnerung: Objektorientierung</vt:lpstr>
      <vt:lpstr>Methoden</vt:lpstr>
      <vt:lpstr>Syntax einer Methodendeklaration</vt:lpstr>
      <vt:lpstr>Syntax einer Methodendeklaration</vt:lpstr>
      <vt:lpstr>Code</vt:lpstr>
      <vt:lpstr>Code</vt:lpstr>
      <vt:lpstr>Ausdrücke (expressions)</vt:lpstr>
      <vt:lpstr>Code</vt:lpstr>
      <vt:lpstr>Literale</vt:lpstr>
      <vt:lpstr>Operatoren</vt:lpstr>
      <vt:lpstr>Operatoren</vt:lpstr>
      <vt:lpstr>Zuweisung (assignment)</vt:lpstr>
      <vt:lpstr>Zuweisung</vt:lpstr>
      <vt:lpstr>Code</vt:lpstr>
      <vt:lpstr>Zuweisung: Merke</vt:lpstr>
      <vt:lpstr>Zuweisung: Merke</vt:lpstr>
      <vt:lpstr>Beispiel: Swap</vt:lpstr>
      <vt:lpstr>Beispiel: Swap</vt:lpstr>
      <vt:lpstr>Code</vt:lpstr>
      <vt:lpstr>Lokale Variable</vt:lpstr>
      <vt:lpstr>Methoden mit Parametern</vt:lpstr>
      <vt:lpstr>Code</vt:lpstr>
      <vt:lpstr>Parameterübergabe</vt:lpstr>
      <vt:lpstr>Code</vt:lpstr>
      <vt:lpstr>Return-Anweisung</vt:lpstr>
      <vt:lpstr>Code</vt:lpstr>
      <vt:lpstr>Funktionen</vt:lpstr>
      <vt:lpstr>Ablauf des Methodenaufrufs</vt:lpstr>
      <vt:lpstr>Ablauf eines Funktionsaufrufs</vt:lpstr>
      <vt:lpstr>Zusammenfassung: Klasse</vt:lpstr>
      <vt:lpstr>Umgang mit Objekten</vt:lpstr>
      <vt:lpstr>Umgang mit Objekten</vt:lpstr>
      <vt:lpstr>Erzeugung von Objekten</vt:lpstr>
      <vt:lpstr>Zugriffe auf Objektvariable</vt:lpstr>
      <vt:lpstr>Code</vt:lpstr>
      <vt:lpstr>Zuweisung von Referenzen</vt:lpstr>
      <vt:lpstr>Zuweisung von Referenzen 2</vt:lpstr>
      <vt:lpstr>Speicherbereinigung (garbage collection)</vt:lpstr>
      <vt:lpstr>Initialisierung von Objekten</vt:lpstr>
      <vt:lpstr>Konstruktoren (constructors)</vt:lpstr>
      <vt:lpstr>Code</vt:lpstr>
      <vt:lpstr>Code</vt:lpstr>
      <vt:lpstr>Selbstverweis</vt:lpstr>
      <vt:lpstr>Code</vt:lpstr>
      <vt:lpstr>Selbstverweis</vt:lpstr>
      <vt:lpstr>Zugriffsrechte</vt:lpstr>
      <vt:lpstr>Zugriffsrechte</vt:lpstr>
      <vt:lpstr>Zugriffsrechte – Daten und Methoden</vt:lpstr>
      <vt:lpstr>Code</vt:lpstr>
      <vt:lpstr>Code</vt:lpstr>
      <vt:lpstr>Klassenvariable (static)</vt:lpstr>
      <vt:lpstr>Code</vt:lpstr>
      <vt:lpstr>Spezielle Klassen und Datentypen</vt:lpstr>
      <vt:lpstr>Felder (Arrays)</vt:lpstr>
      <vt:lpstr>Array</vt:lpstr>
      <vt:lpstr>Array</vt:lpstr>
      <vt:lpstr>Code</vt:lpstr>
      <vt:lpstr>Vordefinierte Klasse: String</vt:lpstr>
      <vt:lpstr>Vordefinierte Klasse: String</vt:lpstr>
      <vt:lpstr>Vordefinierte Klasse: String</vt:lpstr>
      <vt:lpstr>Ein ausführbares Programm</vt:lpstr>
      <vt:lpstr>Code</vt:lpstr>
      <vt:lpstr>Vererbung (Inheritance)</vt:lpstr>
      <vt:lpstr>Code</vt:lpstr>
      <vt:lpstr>Polymorphie: Variablentypen</vt:lpstr>
      <vt:lpstr>Polymorphie – Dynamische Methodenbindung</vt:lpstr>
      <vt:lpstr>Polymorphie –  Dynamische Methodenbindung</vt:lpstr>
      <vt:lpstr>Polymorphie – Dynamische Methodenbindung</vt:lpstr>
      <vt:lpstr>Code</vt:lpstr>
      <vt:lpstr>Vererbung: Zusammenfassung</vt:lpstr>
      <vt:lpstr>Vererbung: Zusammenfassung</vt:lpstr>
      <vt:lpstr>Abstrakte Methoden und Klassen</vt:lpstr>
      <vt:lpstr>Code</vt:lpstr>
      <vt:lpstr>Code</vt:lpstr>
      <vt:lpstr>Schnittstellen (Interfaces)</vt:lpstr>
      <vt:lpstr>Code</vt:lpstr>
      <vt:lpstr>Schnittstellen vs. Abstrakte Klassen</vt:lpstr>
      <vt:lpstr>Schnittstellen vs. Abstrakte Klassen</vt:lpstr>
      <vt:lpstr>Code</vt:lpstr>
      <vt:lpstr>Typisierung</vt:lpstr>
      <vt:lpstr>Typwandlung</vt:lpstr>
      <vt:lpstr>Typwandlung</vt:lpstr>
      <vt:lpstr>Code</vt:lpstr>
      <vt:lpstr>Code</vt:lpstr>
      <vt:lpstr>Basistypen und Typwandlung</vt:lpstr>
      <vt:lpstr>Code</vt:lpstr>
      <vt:lpstr>Typwandlung: Übersicht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Factorization Approach  to Manipulation  in Unstructured Environments</dc:title>
  <cp:lastModifiedBy>Oliver Brock</cp:lastModifiedBy>
  <cp:revision>185</cp:revision>
  <dcterms:modified xsi:type="dcterms:W3CDTF">2011-04-15T07:50:55Z</dcterms:modified>
</cp:coreProperties>
</file>