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3" r:id="rId7"/>
    <p:sldId id="275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4" r:id="rId17"/>
    <p:sldId id="272" r:id="rId18"/>
    <p:sldId id="273" r:id="rId19"/>
    <p:sldId id="290" r:id="rId20"/>
    <p:sldId id="291" r:id="rId21"/>
    <p:sldId id="297" r:id="rId22"/>
    <p:sldId id="295" r:id="rId23"/>
    <p:sldId id="292" r:id="rId24"/>
    <p:sldId id="293" r:id="rId25"/>
    <p:sldId id="296" r:id="rId26"/>
  </p:sldIdLst>
  <p:sldSz cx="9144000" cy="6858000" type="screen4x3"/>
  <p:notesSz cx="6858000" cy="9144000"/>
  <p:embeddedFontLst>
    <p:embeddedFont>
      <p:font typeface="cmsy10" panose="020B0500000000000000" pitchFamily="34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custDataLst>
    <p:tags r:id="rId3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90"/>
    <a:srgbClr val="4290BC"/>
    <a:srgbClr val="990000"/>
    <a:srgbClr val="175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12" autoAdjust="0"/>
  </p:normalViewPr>
  <p:slideViewPr>
    <p:cSldViewPr snapToGrid="0">
      <p:cViewPr varScale="1">
        <p:scale>
          <a:sx n="93" d="100"/>
          <a:sy n="93" d="100"/>
        </p:scale>
        <p:origin x="-2070" y="-108"/>
      </p:cViewPr>
      <p:guideLst>
        <p:guide orient="horz" pos="2160"/>
        <p:guide orient="horz" pos="4207"/>
        <p:guide orient="horz" pos="367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1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6A19A7E-EEA9-4116-946B-0042122AFC12}" type="datetimeFigureOut">
              <a:rPr lang="en-US"/>
              <a:pPr>
                <a:defRPr/>
              </a:pPr>
              <a:t>6/1/2016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23699B-7972-42AB-9DD1-42952970C8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62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preadsheet" TargetMode="External"/><Relationship Id="rId3" Type="http://schemas.openxmlformats.org/officeDocument/2006/relationships/hyperlink" Target="https://en.wikipedia.org/wiki/Job_shop_scheduling" TargetMode="External"/><Relationship Id="rId7" Type="http://schemas.openxmlformats.org/officeDocument/2006/relationships/hyperlink" Target="https://en.wikipedia.org/wiki/Instruction_scheduling" TargetMode="External"/><Relationship Id="rId12" Type="http://schemas.openxmlformats.org/officeDocument/2006/relationships/hyperlink" Target="https://en.wikipedia.org/wiki/Linker_(computing)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opological_sorting#CITEREFJarnagin1960" TargetMode="External"/><Relationship Id="rId11" Type="http://schemas.openxmlformats.org/officeDocument/2006/relationships/hyperlink" Target="https://en.wikipedia.org/wiki/Serialization" TargetMode="External"/><Relationship Id="rId5" Type="http://schemas.openxmlformats.org/officeDocument/2006/relationships/hyperlink" Target="https://en.wikipedia.org/wiki/Project_management" TargetMode="External"/><Relationship Id="rId10" Type="http://schemas.openxmlformats.org/officeDocument/2006/relationships/hyperlink" Target="https://en.wikipedia.org/wiki/Makefile" TargetMode="External"/><Relationship Id="rId4" Type="http://schemas.openxmlformats.org/officeDocument/2006/relationships/hyperlink" Target="https://en.wikipedia.org/wiki/Program_Evaluation_and_Review_Technique" TargetMode="External"/><Relationship Id="rId9" Type="http://schemas.openxmlformats.org/officeDocument/2006/relationships/hyperlink" Target="https://en.wikipedia.org/wiki/Logic_synthesis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9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https://en.wikipedia.org/wiki/Topological_sorting</a:t>
            </a:r>
          </a:p>
          <a:p>
            <a:endParaRPr lang="en-US" dirty="0" smtClean="0"/>
          </a:p>
          <a:p>
            <a:r>
              <a:rPr lang="en-US" dirty="0" smtClean="0"/>
              <a:t>The canonical application of topological sorting (topological order) is in </a:t>
            </a:r>
            <a:r>
              <a:rPr lang="en-US" dirty="0" smtClean="0">
                <a:hlinkClick r:id="rId3" tooltip="Job shop scheduling"/>
              </a:rPr>
              <a:t>scheduling</a:t>
            </a:r>
            <a:r>
              <a:rPr lang="en-US" dirty="0" smtClean="0"/>
              <a:t> a sequence of jobs or tasks based on their dependencies; topological sorting algorithms were first studied in the early 1960s in the context of the </a:t>
            </a:r>
            <a:r>
              <a:rPr lang="en-US" dirty="0" smtClean="0">
                <a:hlinkClick r:id="rId4" tooltip="Program Evaluation and Review Technique"/>
              </a:rPr>
              <a:t>PERT</a:t>
            </a:r>
            <a:r>
              <a:rPr lang="en-US" dirty="0" smtClean="0"/>
              <a:t> technique for scheduling in </a:t>
            </a:r>
            <a:r>
              <a:rPr lang="en-US" dirty="0" smtClean="0">
                <a:hlinkClick r:id="rId5" tooltip="Project management"/>
              </a:rPr>
              <a:t>project management</a:t>
            </a:r>
            <a:r>
              <a:rPr lang="en-US" dirty="0" smtClean="0"/>
              <a:t> (</a:t>
            </a:r>
            <a:r>
              <a:rPr lang="en-US" dirty="0" err="1" smtClean="0">
                <a:hlinkClick r:id="rId6"/>
              </a:rPr>
              <a:t>Jarnagin</a:t>
            </a:r>
            <a:r>
              <a:rPr lang="en-US" dirty="0" smtClean="0">
                <a:hlinkClick r:id="rId6"/>
              </a:rPr>
              <a:t> 1960</a:t>
            </a:r>
            <a:r>
              <a:rPr lang="en-US" dirty="0" smtClean="0"/>
              <a:t>). The jobs are represented by vertices, and there is an edge from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y</a:t>
            </a:r>
            <a:r>
              <a:rPr lang="en-US" dirty="0" smtClean="0"/>
              <a:t> if job </a:t>
            </a:r>
            <a:r>
              <a:rPr lang="en-US" i="1" dirty="0" smtClean="0"/>
              <a:t>x</a:t>
            </a:r>
            <a:r>
              <a:rPr lang="en-US" dirty="0" smtClean="0"/>
              <a:t> must be completed before job </a:t>
            </a:r>
            <a:r>
              <a:rPr lang="en-US" i="1" dirty="0" smtClean="0"/>
              <a:t>y</a:t>
            </a:r>
            <a:r>
              <a:rPr lang="en-US" dirty="0" smtClean="0"/>
              <a:t> can be started (for example, when washing clothes, the washing machine must finish before we put the clothes in the dryer). Then, a topological sort gives an order in which to perform the jobs.</a:t>
            </a:r>
          </a:p>
          <a:p>
            <a:r>
              <a:rPr lang="en-US" dirty="0" smtClean="0"/>
              <a:t>In computer science, applications of this type arise in </a:t>
            </a:r>
            <a:r>
              <a:rPr lang="en-US" dirty="0" smtClean="0">
                <a:hlinkClick r:id="rId7" tooltip="Instruction scheduling"/>
              </a:rPr>
              <a:t>instruction scheduling</a:t>
            </a:r>
            <a:r>
              <a:rPr lang="en-US" dirty="0" smtClean="0"/>
              <a:t>, ordering of formula cell evaluation when </a:t>
            </a:r>
            <a:r>
              <a:rPr lang="en-US" dirty="0" err="1" smtClean="0"/>
              <a:t>recomputing</a:t>
            </a:r>
            <a:r>
              <a:rPr lang="en-US" dirty="0" smtClean="0"/>
              <a:t> formula values in </a:t>
            </a:r>
            <a:r>
              <a:rPr lang="en-US" dirty="0" smtClean="0">
                <a:hlinkClick r:id="rId8" tooltip="Spreadsheet"/>
              </a:rPr>
              <a:t>spreadsheets</a:t>
            </a:r>
            <a:r>
              <a:rPr lang="en-US" dirty="0" smtClean="0"/>
              <a:t>, </a:t>
            </a:r>
            <a:r>
              <a:rPr lang="en-US" dirty="0" smtClean="0">
                <a:hlinkClick r:id="rId9" tooltip="Logic synthesis"/>
              </a:rPr>
              <a:t>logic synthesis</a:t>
            </a:r>
            <a:r>
              <a:rPr lang="en-US" dirty="0" smtClean="0"/>
              <a:t>, determining the order of compilation tasks to perform in </a:t>
            </a:r>
            <a:r>
              <a:rPr lang="en-US" dirty="0" err="1" smtClean="0">
                <a:hlinkClick r:id="rId10" tooltip="Makefile"/>
              </a:rPr>
              <a:t>makefiles</a:t>
            </a:r>
            <a:r>
              <a:rPr lang="en-US" dirty="0" smtClean="0"/>
              <a:t>, data </a:t>
            </a:r>
            <a:r>
              <a:rPr lang="en-US" dirty="0" smtClean="0">
                <a:hlinkClick r:id="rId11" tooltip="Serialization"/>
              </a:rPr>
              <a:t>serialization</a:t>
            </a:r>
            <a:r>
              <a:rPr lang="en-US" dirty="0" smtClean="0"/>
              <a:t>, and resolving symbol dependencies in </a:t>
            </a:r>
            <a:r>
              <a:rPr lang="en-US" dirty="0" smtClean="0">
                <a:hlinkClick r:id="rId12" tooltip="Linker (computing)"/>
              </a:rPr>
              <a:t>linkers</a:t>
            </a:r>
            <a:r>
              <a:rPr lang="en-US" dirty="0" smtClean="0"/>
              <a:t>. It is also used to decide in which order to load tables with foreign keys in databases.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9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From:</a:t>
            </a:r>
            <a:r>
              <a:rPr lang="en-US" baseline="0" dirty="0" smtClean="0"/>
              <a:t> http://en.wikipedia.org/wiki/Dijkstra%27s_algorithm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From: http://en.wikipedia.org/wiki/Bellman–</a:t>
            </a:r>
            <a:r>
              <a:rPr lang="en-US" dirty="0" err="1" smtClean="0"/>
              <a:t>Ford_algorithm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47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https://en.wikipedia.org/wiki/Bellman%E2%80%93Ford_algorithm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47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From: http://en.wikipedia.org/wiki/Bellman–</a:t>
            </a:r>
            <a:r>
              <a:rPr lang="en-US" dirty="0" err="1" smtClean="0"/>
              <a:t>Ford_algorithm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47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From: http://en.wikipedia.org/wiki/Bellman–</a:t>
            </a:r>
            <a:r>
              <a:rPr lang="en-US" dirty="0" err="1" smtClean="0"/>
              <a:t>Ford_algorithm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23699B-7972-42AB-9DD1-42952970C81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4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RBO_logo_rgb_l_30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60875" y="238125"/>
            <a:ext cx="4418013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7"/>
          <p:cNvSpPr>
            <a:spLocks noChangeShapeType="1"/>
          </p:cNvSpPr>
          <p:nvPr userDrawn="1"/>
        </p:nvSpPr>
        <p:spPr bwMode="auto">
          <a:xfrm>
            <a:off x="450850" y="5138738"/>
            <a:ext cx="8240713" cy="0"/>
          </a:xfrm>
          <a:prstGeom prst="line">
            <a:avLst/>
          </a:prstGeom>
          <a:noFill/>
          <a:ln w="9525">
            <a:solidFill>
              <a:srgbClr val="4290B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8" descr="tu-logo_schriftzug_sw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3638" y="6010275"/>
            <a:ext cx="2493962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0" name="Titelplatzhalter 1"/>
          <p:cNvSpPr>
            <a:spLocks noGrp="1"/>
          </p:cNvSpPr>
          <p:nvPr>
            <p:ph type="ctrTitle"/>
          </p:nvPr>
        </p:nvSpPr>
        <p:spPr>
          <a:xfrm>
            <a:off x="450850" y="3914775"/>
            <a:ext cx="8247063" cy="1143000"/>
          </a:xfrm>
        </p:spPr>
        <p:txBody>
          <a:bodyPr anchor="b"/>
          <a:lstStyle>
            <a:lvl1pPr algn="l">
              <a:defRPr sz="3200" smtClean="0"/>
            </a:lvl1pPr>
          </a:lstStyle>
          <a:p>
            <a:r>
              <a:rPr lang="en-US" dirty="0" smtClean="0"/>
              <a:t>Click to edit Master title style</a:t>
            </a:r>
          </a:p>
        </p:txBody>
      </p:sp>
      <p:sp>
        <p:nvSpPr>
          <p:cNvPr id="94211" name="Textplatzhalter 2"/>
          <p:cNvSpPr>
            <a:spLocks noGrp="1"/>
          </p:cNvSpPr>
          <p:nvPr>
            <p:ph type="subTitle" idx="1"/>
          </p:nvPr>
        </p:nvSpPr>
        <p:spPr>
          <a:xfrm>
            <a:off x="450850" y="5226050"/>
            <a:ext cx="6240463" cy="1304925"/>
          </a:xfrm>
        </p:spPr>
        <p:txBody>
          <a:bodyPr/>
          <a:lstStyle>
            <a:lvl1pPr marL="0" indent="0">
              <a:spcBef>
                <a:spcPct val="10000"/>
              </a:spcBef>
              <a:buNone/>
              <a:defRPr sz="2000" smtClean="0"/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8F306D-5DC5-4341-A225-345DB770BFF5}" type="datetimeFigureOut">
              <a:rPr lang="de-DE"/>
              <a:pPr>
                <a:defRPr/>
              </a:pPr>
              <a:t>01.06.2016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0F0155-858A-4870-94CC-4F65E8FD262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A96F6-1016-4D16-A9ED-8E6C0FF741CE}" type="datetimeFigureOut">
              <a:rPr lang="de-DE"/>
              <a:pPr>
                <a:defRPr/>
              </a:pPr>
              <a:t>01.06.2016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DB766-72FE-4A35-B157-2A0EE7B2F85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70C3E-33AD-4B87-8E9D-054EDDDD0678}" type="datetimeFigureOut">
              <a:rPr lang="de-DE"/>
              <a:pPr>
                <a:defRPr/>
              </a:pPr>
              <a:t>01.06.2016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E0B55-AC75-4CD4-B8F5-059842DC5CF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450850" y="928003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6B179-DBC7-4A0D-955F-0C5FDDF70249}" type="datetimeFigureOut">
              <a:rPr lang="de-DE"/>
              <a:pPr>
                <a:defRPr/>
              </a:pPr>
              <a:t>01.06.2016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A5979-C73A-4FE5-9005-C3A792C2ED8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ED296-C870-45F5-A4C4-FE867AA8E843}" type="datetimeFigureOut">
              <a:rPr lang="de-DE"/>
              <a:pPr>
                <a:defRPr/>
              </a:pPr>
              <a:t>01.06.2016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C2198-EDB6-4DE8-91E4-4AAF7EA406DC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8D2A1-30F9-4F31-A0CB-1B9A35DF7195}" type="datetimeFigureOut">
              <a:rPr lang="de-DE"/>
              <a:pPr>
                <a:defRPr/>
              </a:pPr>
              <a:t>01.06.2016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D95C8-52BE-41E3-9971-CDA7EFE7844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450850" y="911225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4381F-2BBE-4326-AB92-F331EE97AC27}" type="datetimeFigureOut">
              <a:rPr lang="de-DE"/>
              <a:pPr>
                <a:defRPr/>
              </a:pPr>
              <a:t>01.06.2016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9D9D4-A983-46C7-BFC4-9D7069A00AC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6C26D-952B-49FB-ACF4-F3EAC7EC6CAF}" type="datetimeFigureOut">
              <a:rPr lang="de-DE"/>
              <a:pPr>
                <a:defRPr/>
              </a:pPr>
              <a:t>01.06.2016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DAEAB-AB1C-4F7C-9A1F-904EF79F2D1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8" name="Line 7"/>
          <p:cNvSpPr>
            <a:spLocks noChangeShapeType="1"/>
          </p:cNvSpPr>
          <p:nvPr userDrawn="1"/>
        </p:nvSpPr>
        <p:spPr bwMode="auto">
          <a:xfrm>
            <a:off x="450850" y="911225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1A4EF-E8B2-46F7-AB29-58C637F0D970}" type="datetimeFigureOut">
              <a:rPr lang="de-DE"/>
              <a:pPr>
                <a:defRPr/>
              </a:pPr>
              <a:t>01.06.2016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C57DF-8E65-4F87-B370-31BBD828F59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11" name="Line 7"/>
          <p:cNvSpPr>
            <a:spLocks noChangeShapeType="1"/>
          </p:cNvSpPr>
          <p:nvPr userDrawn="1"/>
        </p:nvSpPr>
        <p:spPr bwMode="auto">
          <a:xfrm>
            <a:off x="450850" y="911225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0A395-5833-498F-92B0-B69E74A9637C}" type="datetimeFigureOut">
              <a:rPr lang="de-DE"/>
              <a:pPr>
                <a:defRPr/>
              </a:pPr>
              <a:t>01.06.2016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FE107-22AC-4786-A69C-B8854FC2BF4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6" name="Line 7"/>
          <p:cNvSpPr>
            <a:spLocks noChangeShapeType="1"/>
          </p:cNvSpPr>
          <p:nvPr userDrawn="1"/>
        </p:nvSpPr>
        <p:spPr bwMode="auto">
          <a:xfrm>
            <a:off x="450850" y="911225"/>
            <a:ext cx="8240713" cy="0"/>
          </a:xfrm>
          <a:prstGeom prst="line">
            <a:avLst/>
          </a:prstGeom>
          <a:noFill/>
          <a:ln w="9525">
            <a:solidFill>
              <a:srgbClr val="00589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FE05F-9E8B-405E-B8CC-3E4C7DDDDF3B}" type="datetimeFigureOut">
              <a:rPr lang="de-DE"/>
              <a:pPr>
                <a:defRPr/>
              </a:pPr>
              <a:t>01.06.2016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4F84D-953E-4078-A342-39872C885E4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9D951-4E09-4827-B3B9-AF28ED3DB110}" type="datetimeFigureOut">
              <a:rPr lang="de-DE"/>
              <a:pPr>
                <a:defRPr/>
              </a:pPr>
              <a:t>01.06.2016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6F7B6-642A-43C5-9194-37DB2A5E630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RBO_logo_rgb_s_300dpi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3675" y="6162675"/>
            <a:ext cx="1370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450850" y="430213"/>
            <a:ext cx="82296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title style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0850" y="1047750"/>
            <a:ext cx="8229600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2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232C5A-0869-4CB8-BCCB-B970AC4E5B08}" type="datetimeFigureOut">
              <a:rPr lang="de-DE"/>
              <a:pPr>
                <a:defRPr/>
              </a:pPr>
              <a:t>01.06.2016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CCDE473-F9F5-4C52-BD65-8C644DD9976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A9B07EA-1E23-4FE1-9D2C-2D000F016DA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1033" name="Picture 11" descr="tu-logo_schriftzug_sw"/>
          <p:cNvPicPr>
            <a:picLocks noChangeAspect="1" noChangeArrowheads="1"/>
          </p:cNvPicPr>
          <p:nvPr userDrawn="1"/>
        </p:nvPicPr>
        <p:blipFill>
          <a:blip r:embed="rId15" cstate="print"/>
          <a:srcRect l="68941" b="1608"/>
          <a:stretch>
            <a:fillRect/>
          </a:stretch>
        </p:blipFill>
        <p:spPr bwMode="auto">
          <a:xfrm>
            <a:off x="8396288" y="6375400"/>
            <a:ext cx="547687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</a:defRPr>
      </a:lvl9pPr>
    </p:titleStyle>
    <p:bodyStyle>
      <a:lvl1pPr marL="574675" indent="-341313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85000"/>
        <a:buFont typeface="Arial" charset="0"/>
        <a:buChar char="►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38188" indent="-222250" algn="l" rtl="0" eaLnBrk="0" fontAlgn="base" hangingPunct="0">
        <a:spcBef>
          <a:spcPct val="20000"/>
        </a:spcBef>
        <a:spcAft>
          <a:spcPct val="0"/>
        </a:spcAft>
        <a:buClr>
          <a:srgbClr val="005890"/>
        </a:buClr>
        <a:buChar char="•"/>
        <a:defRPr sz="22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74725" indent="-176213" algn="l" rtl="0" eaLnBrk="0" fontAlgn="base" hangingPunct="0">
        <a:spcBef>
          <a:spcPct val="20000"/>
        </a:spcBef>
        <a:spcAft>
          <a:spcPct val="0"/>
        </a:spcAft>
        <a:buClr>
          <a:srgbClr val="4290BC"/>
        </a:buClr>
        <a:buFont typeface="Arial" charset="0"/>
        <a:buChar char="•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52538" indent="-163513" algn="l" rtl="0" eaLnBrk="0" fontAlgn="base" hangingPunct="0">
        <a:spcBef>
          <a:spcPct val="20000"/>
        </a:spcBef>
        <a:spcAft>
          <a:spcPct val="0"/>
        </a:spcAft>
        <a:buClr>
          <a:srgbClr val="4290BC"/>
        </a:buClr>
        <a:buChar char="•"/>
        <a:defRPr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546225" indent="-174625" algn="l" rtl="0" eaLnBrk="0" fontAlgn="base" hangingPunct="0">
        <a:spcBef>
          <a:spcPct val="20000"/>
        </a:spcBef>
        <a:spcAft>
          <a:spcPct val="0"/>
        </a:spcAft>
        <a:buClr>
          <a:srgbClr val="4290BC"/>
        </a:buClr>
        <a:buChar char="•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Graphalgorithmen</a:t>
            </a:r>
            <a:endParaRPr lang="en-US" dirty="0"/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Oliver Brock</a:t>
            </a:r>
            <a:endParaRPr lang="en-US" dirty="0"/>
          </a:p>
          <a:p>
            <a:pPr eaLnBrk="1" hangingPunct="1"/>
            <a:r>
              <a:rPr lang="en-US" dirty="0"/>
              <a:t>Robotics and Biology Laboratory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03E222-5F68-4833-9B7B-91A9625E72A6}" type="slidenum">
              <a:rPr lang="en-US"/>
              <a:pPr/>
              <a:t>10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Dijkstra</a:t>
            </a:r>
            <a:r>
              <a:rPr lang="en-US" dirty="0" smtClean="0"/>
              <a:t> Initialization</a:t>
            </a:r>
          </a:p>
        </p:txBody>
      </p:sp>
      <p:sp>
        <p:nvSpPr>
          <p:cNvPr id="40964" name="Text Box 31"/>
          <p:cNvSpPr txBox="1">
            <a:spLocks noChangeArrowheads="1"/>
          </p:cNvSpPr>
          <p:nvPr/>
        </p:nvSpPr>
        <p:spPr bwMode="auto">
          <a:xfrm>
            <a:off x="922338" y="5103813"/>
            <a:ext cx="18621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Current nodes:</a:t>
            </a:r>
          </a:p>
        </p:txBody>
      </p:sp>
      <p:sp>
        <p:nvSpPr>
          <p:cNvPr id="40965" name="Text Box 33"/>
          <p:cNvSpPr txBox="1">
            <a:spLocks noChangeArrowheads="1"/>
          </p:cNvSpPr>
          <p:nvPr/>
        </p:nvSpPr>
        <p:spPr bwMode="auto">
          <a:xfrm>
            <a:off x="889000" y="5838825"/>
            <a:ext cx="2230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Nodes completed:</a:t>
            </a:r>
          </a:p>
        </p:txBody>
      </p:sp>
      <p:sp>
        <p:nvSpPr>
          <p:cNvPr id="40966" name="Oval 34"/>
          <p:cNvSpPr>
            <a:spLocks noChangeArrowheads="1"/>
          </p:cNvSpPr>
          <p:nvPr/>
        </p:nvSpPr>
        <p:spPr bwMode="auto">
          <a:xfrm>
            <a:off x="1746250" y="2938463"/>
            <a:ext cx="431800" cy="4254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1</a:t>
            </a:r>
          </a:p>
        </p:txBody>
      </p:sp>
      <p:sp>
        <p:nvSpPr>
          <p:cNvPr id="40967" name="Oval 35"/>
          <p:cNvSpPr>
            <a:spLocks noChangeArrowheads="1"/>
          </p:cNvSpPr>
          <p:nvPr/>
        </p:nvSpPr>
        <p:spPr bwMode="auto">
          <a:xfrm>
            <a:off x="3811588" y="1520825"/>
            <a:ext cx="431800" cy="4254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2</a:t>
            </a:r>
          </a:p>
        </p:txBody>
      </p:sp>
      <p:sp>
        <p:nvSpPr>
          <p:cNvPr id="40968" name="Oval 36"/>
          <p:cNvSpPr>
            <a:spLocks noChangeArrowheads="1"/>
          </p:cNvSpPr>
          <p:nvPr/>
        </p:nvSpPr>
        <p:spPr bwMode="auto">
          <a:xfrm>
            <a:off x="3810000" y="4213225"/>
            <a:ext cx="431800" cy="4254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4</a:t>
            </a:r>
          </a:p>
        </p:txBody>
      </p:sp>
      <p:sp>
        <p:nvSpPr>
          <p:cNvPr id="40969" name="Oval 37"/>
          <p:cNvSpPr>
            <a:spLocks noChangeArrowheads="1"/>
          </p:cNvSpPr>
          <p:nvPr/>
        </p:nvSpPr>
        <p:spPr bwMode="auto">
          <a:xfrm>
            <a:off x="6353175" y="4214813"/>
            <a:ext cx="431800" cy="4254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5</a:t>
            </a:r>
          </a:p>
        </p:txBody>
      </p:sp>
      <p:sp>
        <p:nvSpPr>
          <p:cNvPr id="40970" name="Oval 38"/>
          <p:cNvSpPr>
            <a:spLocks noChangeArrowheads="1"/>
          </p:cNvSpPr>
          <p:nvPr/>
        </p:nvSpPr>
        <p:spPr bwMode="auto">
          <a:xfrm>
            <a:off x="6353175" y="1520825"/>
            <a:ext cx="431800" cy="4254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3</a:t>
            </a:r>
          </a:p>
        </p:txBody>
      </p:sp>
      <p:sp>
        <p:nvSpPr>
          <p:cNvPr id="40971" name="Line 39"/>
          <p:cNvSpPr>
            <a:spLocks noChangeShapeType="1"/>
          </p:cNvSpPr>
          <p:nvPr/>
        </p:nvSpPr>
        <p:spPr bwMode="auto">
          <a:xfrm flipV="1">
            <a:off x="2130425" y="1838325"/>
            <a:ext cx="1698625" cy="1174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40"/>
          <p:cNvSpPr>
            <a:spLocks noChangeShapeType="1"/>
          </p:cNvSpPr>
          <p:nvPr/>
        </p:nvSpPr>
        <p:spPr bwMode="auto">
          <a:xfrm>
            <a:off x="2130425" y="3298825"/>
            <a:ext cx="1689100" cy="1046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41"/>
          <p:cNvSpPr>
            <a:spLocks noChangeShapeType="1"/>
          </p:cNvSpPr>
          <p:nvPr/>
        </p:nvSpPr>
        <p:spPr bwMode="auto">
          <a:xfrm>
            <a:off x="4244975" y="1731963"/>
            <a:ext cx="2114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Line 42"/>
          <p:cNvSpPr>
            <a:spLocks noChangeShapeType="1"/>
          </p:cNvSpPr>
          <p:nvPr/>
        </p:nvSpPr>
        <p:spPr bwMode="auto">
          <a:xfrm flipV="1">
            <a:off x="4179888" y="1895475"/>
            <a:ext cx="2236787" cy="2374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43"/>
          <p:cNvSpPr>
            <a:spLocks noChangeShapeType="1"/>
          </p:cNvSpPr>
          <p:nvPr/>
        </p:nvSpPr>
        <p:spPr bwMode="auto">
          <a:xfrm flipH="1" flipV="1">
            <a:off x="2171700" y="3152775"/>
            <a:ext cx="4195763" cy="1166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44"/>
          <p:cNvSpPr>
            <a:spLocks noChangeShapeType="1"/>
          </p:cNvSpPr>
          <p:nvPr/>
        </p:nvSpPr>
        <p:spPr bwMode="auto">
          <a:xfrm>
            <a:off x="4237038" y="4433888"/>
            <a:ext cx="2106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Freeform 45"/>
          <p:cNvSpPr>
            <a:spLocks/>
          </p:cNvSpPr>
          <p:nvPr/>
        </p:nvSpPr>
        <p:spPr bwMode="auto">
          <a:xfrm>
            <a:off x="3597275" y="1903413"/>
            <a:ext cx="312738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Freeform 46"/>
          <p:cNvSpPr>
            <a:spLocks/>
          </p:cNvSpPr>
          <p:nvPr/>
        </p:nvSpPr>
        <p:spPr bwMode="auto">
          <a:xfrm>
            <a:off x="6157913" y="1917700"/>
            <a:ext cx="312737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Freeform 47"/>
          <p:cNvSpPr>
            <a:spLocks/>
          </p:cNvSpPr>
          <p:nvPr/>
        </p:nvSpPr>
        <p:spPr bwMode="auto">
          <a:xfrm flipH="1" flipV="1">
            <a:off x="6670675" y="1931988"/>
            <a:ext cx="312738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Freeform 48"/>
          <p:cNvSpPr>
            <a:spLocks/>
          </p:cNvSpPr>
          <p:nvPr/>
        </p:nvSpPr>
        <p:spPr bwMode="auto">
          <a:xfrm flipH="1" flipV="1">
            <a:off x="4144963" y="1928813"/>
            <a:ext cx="312737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Text Box 49"/>
          <p:cNvSpPr txBox="1">
            <a:spLocks noChangeArrowheads="1"/>
          </p:cNvSpPr>
          <p:nvPr/>
        </p:nvSpPr>
        <p:spPr bwMode="auto">
          <a:xfrm>
            <a:off x="2667000" y="2093913"/>
            <a:ext cx="3810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10</a:t>
            </a:r>
          </a:p>
        </p:txBody>
      </p:sp>
      <p:sp>
        <p:nvSpPr>
          <p:cNvPr id="40982" name="Text Box 50"/>
          <p:cNvSpPr txBox="1">
            <a:spLocks noChangeArrowheads="1"/>
          </p:cNvSpPr>
          <p:nvPr/>
        </p:nvSpPr>
        <p:spPr bwMode="auto">
          <a:xfrm>
            <a:off x="3365500" y="268763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40983" name="Text Box 51"/>
          <p:cNvSpPr txBox="1">
            <a:spLocks noChangeArrowheads="1"/>
          </p:cNvSpPr>
          <p:nvPr/>
        </p:nvSpPr>
        <p:spPr bwMode="auto">
          <a:xfrm>
            <a:off x="4406900" y="2619375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40984" name="Text Box 52"/>
          <p:cNvSpPr txBox="1">
            <a:spLocks noChangeArrowheads="1"/>
          </p:cNvSpPr>
          <p:nvPr/>
        </p:nvSpPr>
        <p:spPr bwMode="auto">
          <a:xfrm>
            <a:off x="5341938" y="2559050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9</a:t>
            </a:r>
          </a:p>
        </p:txBody>
      </p:sp>
      <p:sp>
        <p:nvSpPr>
          <p:cNvPr id="40985" name="Text Box 53"/>
          <p:cNvSpPr txBox="1">
            <a:spLocks noChangeArrowheads="1"/>
          </p:cNvSpPr>
          <p:nvPr/>
        </p:nvSpPr>
        <p:spPr bwMode="auto">
          <a:xfrm>
            <a:off x="5265738" y="1428750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40986" name="Text Box 54"/>
          <p:cNvSpPr txBox="1">
            <a:spLocks noChangeArrowheads="1"/>
          </p:cNvSpPr>
          <p:nvPr/>
        </p:nvSpPr>
        <p:spPr bwMode="auto">
          <a:xfrm>
            <a:off x="5254625" y="444658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40987" name="Text Box 55"/>
          <p:cNvSpPr txBox="1">
            <a:spLocks noChangeArrowheads="1"/>
          </p:cNvSpPr>
          <p:nvPr/>
        </p:nvSpPr>
        <p:spPr bwMode="auto">
          <a:xfrm>
            <a:off x="5322888" y="380523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7</a:t>
            </a:r>
          </a:p>
        </p:txBody>
      </p:sp>
      <p:sp>
        <p:nvSpPr>
          <p:cNvPr id="40988" name="Text Box 56"/>
          <p:cNvSpPr txBox="1">
            <a:spLocks noChangeArrowheads="1"/>
          </p:cNvSpPr>
          <p:nvPr/>
        </p:nvSpPr>
        <p:spPr bwMode="auto">
          <a:xfrm>
            <a:off x="5964238" y="3376613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40989" name="Text Box 57"/>
          <p:cNvSpPr txBox="1">
            <a:spLocks noChangeArrowheads="1"/>
          </p:cNvSpPr>
          <p:nvPr/>
        </p:nvSpPr>
        <p:spPr bwMode="auto">
          <a:xfrm>
            <a:off x="6883400" y="3414713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40990" name="Text Box 58"/>
          <p:cNvSpPr txBox="1">
            <a:spLocks noChangeArrowheads="1"/>
          </p:cNvSpPr>
          <p:nvPr/>
        </p:nvSpPr>
        <p:spPr bwMode="auto">
          <a:xfrm>
            <a:off x="2832100" y="383698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40991" name="Text Box 59"/>
          <p:cNvSpPr txBox="1">
            <a:spLocks noChangeArrowheads="1"/>
          </p:cNvSpPr>
          <p:nvPr/>
        </p:nvSpPr>
        <p:spPr bwMode="auto">
          <a:xfrm>
            <a:off x="1214438" y="2882900"/>
            <a:ext cx="420687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0992" name="Text Box 60"/>
          <p:cNvSpPr txBox="1">
            <a:spLocks noChangeArrowheads="1"/>
          </p:cNvSpPr>
          <p:nvPr/>
        </p:nvSpPr>
        <p:spPr bwMode="auto">
          <a:xfrm>
            <a:off x="2871788" y="5029200"/>
            <a:ext cx="553720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{e</a:t>
            </a:r>
            <a:r>
              <a:rPr lang="en-US" baseline="-25000"/>
              <a:t>1</a:t>
            </a:r>
            <a:r>
              <a:rPr lang="en-US"/>
              <a:t>=0, e</a:t>
            </a:r>
            <a:r>
              <a:rPr lang="en-US" baseline="-25000"/>
              <a:t>2</a:t>
            </a:r>
            <a:r>
              <a:rPr lang="en-US"/>
              <a:t>=</a:t>
            </a:r>
            <a:r>
              <a:rPr lang="en-US">
                <a:latin typeface="cmsy10" pitchFamily="34" charset="0"/>
              </a:rPr>
              <a:t>1</a:t>
            </a:r>
            <a:r>
              <a:rPr lang="en-US"/>
              <a:t>, e</a:t>
            </a:r>
            <a:r>
              <a:rPr lang="en-US" baseline="-25000"/>
              <a:t>3</a:t>
            </a:r>
            <a:r>
              <a:rPr lang="en-US"/>
              <a:t>=</a:t>
            </a:r>
            <a:r>
              <a:rPr lang="en-US">
                <a:latin typeface="cmsy10" pitchFamily="34" charset="0"/>
              </a:rPr>
              <a:t>1</a:t>
            </a:r>
            <a:r>
              <a:rPr lang="en-US"/>
              <a:t>, e</a:t>
            </a:r>
            <a:r>
              <a:rPr lang="en-US" baseline="-25000"/>
              <a:t>4</a:t>
            </a:r>
            <a:r>
              <a:rPr lang="en-US"/>
              <a:t>=</a:t>
            </a:r>
            <a:r>
              <a:rPr lang="en-US">
                <a:latin typeface="cmsy10" pitchFamily="34" charset="0"/>
              </a:rPr>
              <a:t>1</a:t>
            </a:r>
            <a:r>
              <a:rPr lang="en-US"/>
              <a:t>, e</a:t>
            </a:r>
            <a:r>
              <a:rPr lang="en-US" baseline="-25000"/>
              <a:t>5</a:t>
            </a:r>
            <a:r>
              <a:rPr lang="en-US"/>
              <a:t>=</a:t>
            </a:r>
            <a:r>
              <a:rPr lang="en-US">
                <a:latin typeface="cmsy10" pitchFamily="34" charset="0"/>
              </a:rPr>
              <a:t>1</a:t>
            </a:r>
            <a:r>
              <a:rPr lang="en-US"/>
              <a:t>}</a:t>
            </a:r>
          </a:p>
        </p:txBody>
      </p:sp>
      <p:sp>
        <p:nvSpPr>
          <p:cNvPr id="40993" name="Text Box 61"/>
          <p:cNvSpPr txBox="1">
            <a:spLocks noChangeArrowheads="1"/>
          </p:cNvSpPr>
          <p:nvPr/>
        </p:nvSpPr>
        <p:spPr bwMode="auto">
          <a:xfrm>
            <a:off x="3141663" y="5741988"/>
            <a:ext cx="595312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</a:t>
            </a:r>
            <a:r>
              <a:rPr lang="en-US">
                <a:latin typeface="cmsy10" pitchFamily="34" charset="0"/>
              </a:rPr>
              <a:t>;</a:t>
            </a:r>
            <a:r>
              <a:rPr lang="en-US"/>
              <a:t>}</a:t>
            </a:r>
          </a:p>
        </p:txBody>
      </p:sp>
      <p:sp>
        <p:nvSpPr>
          <p:cNvPr id="40994" name="Text Box 62"/>
          <p:cNvSpPr txBox="1">
            <a:spLocks noChangeArrowheads="1"/>
          </p:cNvSpPr>
          <p:nvPr/>
        </p:nvSpPr>
        <p:spPr bwMode="auto">
          <a:xfrm>
            <a:off x="1803400" y="2459038"/>
            <a:ext cx="382588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995" name="Text Box 64"/>
          <p:cNvSpPr txBox="1">
            <a:spLocks noChangeArrowheads="1"/>
          </p:cNvSpPr>
          <p:nvPr/>
        </p:nvSpPr>
        <p:spPr bwMode="auto">
          <a:xfrm>
            <a:off x="4195763" y="1249363"/>
            <a:ext cx="5397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msy10" pitchFamily="34" charset="0"/>
              </a:rPr>
              <a:t>1</a:t>
            </a:r>
          </a:p>
        </p:txBody>
      </p:sp>
      <p:sp>
        <p:nvSpPr>
          <p:cNvPr id="40996" name="Text Box 65"/>
          <p:cNvSpPr txBox="1">
            <a:spLocks noChangeArrowheads="1"/>
          </p:cNvSpPr>
          <p:nvPr/>
        </p:nvSpPr>
        <p:spPr bwMode="auto">
          <a:xfrm>
            <a:off x="4216400" y="4318000"/>
            <a:ext cx="5397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msy10" pitchFamily="34" charset="0"/>
              </a:rPr>
              <a:t>1</a:t>
            </a:r>
          </a:p>
        </p:txBody>
      </p:sp>
      <p:sp>
        <p:nvSpPr>
          <p:cNvPr id="40997" name="Text Box 66"/>
          <p:cNvSpPr txBox="1">
            <a:spLocks noChangeArrowheads="1"/>
          </p:cNvSpPr>
          <p:nvPr/>
        </p:nvSpPr>
        <p:spPr bwMode="auto">
          <a:xfrm>
            <a:off x="6750050" y="4246563"/>
            <a:ext cx="5397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msy10" pitchFamily="34" charset="0"/>
              </a:rPr>
              <a:t>1</a:t>
            </a:r>
          </a:p>
        </p:txBody>
      </p:sp>
      <p:sp>
        <p:nvSpPr>
          <p:cNvPr id="40998" name="Text Box 67"/>
          <p:cNvSpPr txBox="1">
            <a:spLocks noChangeArrowheads="1"/>
          </p:cNvSpPr>
          <p:nvPr/>
        </p:nvSpPr>
        <p:spPr bwMode="auto">
          <a:xfrm>
            <a:off x="6732588" y="1292225"/>
            <a:ext cx="5397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msy10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33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C7D149-8CE8-4DB1-A232-CEDF45ABC589}" type="slidenum">
              <a:rPr lang="en-US"/>
              <a:pPr/>
              <a:t>11</a:t>
            </a:fld>
            <a:endParaRPr lang="en-US"/>
          </a:p>
        </p:txBody>
      </p:sp>
      <p:sp>
        <p:nvSpPr>
          <p:cNvPr id="1247274" name="Text Box 42"/>
          <p:cNvSpPr txBox="1">
            <a:spLocks noChangeArrowheads="1"/>
          </p:cNvSpPr>
          <p:nvPr/>
        </p:nvSpPr>
        <p:spPr bwMode="auto">
          <a:xfrm>
            <a:off x="3140075" y="5724525"/>
            <a:ext cx="7556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{e</a:t>
            </a:r>
            <a:r>
              <a:rPr lang="en-US" baseline="-25000"/>
              <a:t>1</a:t>
            </a:r>
            <a:r>
              <a:rPr lang="en-US"/>
              <a:t>}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Dijkstra</a:t>
            </a:r>
            <a:r>
              <a:rPr lang="en-US" dirty="0" smtClean="0"/>
              <a:t> Relaxation 1</a:t>
            </a:r>
          </a:p>
        </p:txBody>
      </p:sp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922338" y="5103813"/>
            <a:ext cx="18621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Current nodes:</a:t>
            </a:r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889000" y="5838825"/>
            <a:ext cx="2230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Nodes completed:</a:t>
            </a:r>
          </a:p>
        </p:txBody>
      </p:sp>
      <p:sp>
        <p:nvSpPr>
          <p:cNvPr id="41991" name="Oval 5"/>
          <p:cNvSpPr>
            <a:spLocks noChangeArrowheads="1"/>
          </p:cNvSpPr>
          <p:nvPr/>
        </p:nvSpPr>
        <p:spPr bwMode="auto">
          <a:xfrm>
            <a:off x="1746250" y="2938463"/>
            <a:ext cx="431800" cy="42545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1</a:t>
            </a:r>
          </a:p>
        </p:txBody>
      </p:sp>
      <p:sp>
        <p:nvSpPr>
          <p:cNvPr id="41992" name="Oval 6"/>
          <p:cNvSpPr>
            <a:spLocks noChangeArrowheads="1"/>
          </p:cNvSpPr>
          <p:nvPr/>
        </p:nvSpPr>
        <p:spPr bwMode="auto">
          <a:xfrm>
            <a:off x="3811588" y="1520825"/>
            <a:ext cx="431800" cy="425450"/>
          </a:xfrm>
          <a:prstGeom prst="ellipse">
            <a:avLst/>
          </a:prstGeom>
          <a:noFill/>
          <a:ln w="19050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2</a:t>
            </a:r>
          </a:p>
        </p:txBody>
      </p:sp>
      <p:sp>
        <p:nvSpPr>
          <p:cNvPr id="41993" name="Oval 7"/>
          <p:cNvSpPr>
            <a:spLocks noChangeArrowheads="1"/>
          </p:cNvSpPr>
          <p:nvPr/>
        </p:nvSpPr>
        <p:spPr bwMode="auto">
          <a:xfrm>
            <a:off x="3810000" y="4213225"/>
            <a:ext cx="431800" cy="425450"/>
          </a:xfrm>
          <a:prstGeom prst="ellipse">
            <a:avLst/>
          </a:prstGeom>
          <a:noFill/>
          <a:ln w="19050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4</a:t>
            </a:r>
          </a:p>
        </p:txBody>
      </p:sp>
      <p:sp>
        <p:nvSpPr>
          <p:cNvPr id="41994" name="Oval 8"/>
          <p:cNvSpPr>
            <a:spLocks noChangeArrowheads="1"/>
          </p:cNvSpPr>
          <p:nvPr/>
        </p:nvSpPr>
        <p:spPr bwMode="auto">
          <a:xfrm>
            <a:off x="6353175" y="4214813"/>
            <a:ext cx="431800" cy="4254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5</a:t>
            </a:r>
          </a:p>
        </p:txBody>
      </p:sp>
      <p:sp>
        <p:nvSpPr>
          <p:cNvPr id="41995" name="Oval 9"/>
          <p:cNvSpPr>
            <a:spLocks noChangeArrowheads="1"/>
          </p:cNvSpPr>
          <p:nvPr/>
        </p:nvSpPr>
        <p:spPr bwMode="auto">
          <a:xfrm>
            <a:off x="6353175" y="1520825"/>
            <a:ext cx="431800" cy="4254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3</a:t>
            </a:r>
          </a:p>
        </p:txBody>
      </p:sp>
      <p:sp>
        <p:nvSpPr>
          <p:cNvPr id="41996" name="Line 10"/>
          <p:cNvSpPr>
            <a:spLocks noChangeShapeType="1"/>
          </p:cNvSpPr>
          <p:nvPr/>
        </p:nvSpPr>
        <p:spPr bwMode="auto">
          <a:xfrm flipV="1">
            <a:off x="2130425" y="1838325"/>
            <a:ext cx="1698625" cy="1174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1"/>
          <p:cNvSpPr>
            <a:spLocks noChangeShapeType="1"/>
          </p:cNvSpPr>
          <p:nvPr/>
        </p:nvSpPr>
        <p:spPr bwMode="auto">
          <a:xfrm>
            <a:off x="2130425" y="3298825"/>
            <a:ext cx="1689100" cy="1046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2"/>
          <p:cNvSpPr>
            <a:spLocks noChangeShapeType="1"/>
          </p:cNvSpPr>
          <p:nvPr/>
        </p:nvSpPr>
        <p:spPr bwMode="auto">
          <a:xfrm>
            <a:off x="4244975" y="1731963"/>
            <a:ext cx="2114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3"/>
          <p:cNvSpPr>
            <a:spLocks noChangeShapeType="1"/>
          </p:cNvSpPr>
          <p:nvPr/>
        </p:nvSpPr>
        <p:spPr bwMode="auto">
          <a:xfrm flipV="1">
            <a:off x="4179888" y="1895475"/>
            <a:ext cx="2236787" cy="2374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4"/>
          <p:cNvSpPr>
            <a:spLocks noChangeShapeType="1"/>
          </p:cNvSpPr>
          <p:nvPr/>
        </p:nvSpPr>
        <p:spPr bwMode="auto">
          <a:xfrm flipH="1" flipV="1">
            <a:off x="2171700" y="3152775"/>
            <a:ext cx="4195763" cy="1166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Line 15"/>
          <p:cNvSpPr>
            <a:spLocks noChangeShapeType="1"/>
          </p:cNvSpPr>
          <p:nvPr/>
        </p:nvSpPr>
        <p:spPr bwMode="auto">
          <a:xfrm>
            <a:off x="4237038" y="4433888"/>
            <a:ext cx="2106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Freeform 16"/>
          <p:cNvSpPr>
            <a:spLocks/>
          </p:cNvSpPr>
          <p:nvPr/>
        </p:nvSpPr>
        <p:spPr bwMode="auto">
          <a:xfrm>
            <a:off x="3597275" y="1903413"/>
            <a:ext cx="312738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Freeform 17"/>
          <p:cNvSpPr>
            <a:spLocks/>
          </p:cNvSpPr>
          <p:nvPr/>
        </p:nvSpPr>
        <p:spPr bwMode="auto">
          <a:xfrm>
            <a:off x="6157913" y="1917700"/>
            <a:ext cx="312737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Freeform 18"/>
          <p:cNvSpPr>
            <a:spLocks/>
          </p:cNvSpPr>
          <p:nvPr/>
        </p:nvSpPr>
        <p:spPr bwMode="auto">
          <a:xfrm flipH="1" flipV="1">
            <a:off x="6670675" y="1931988"/>
            <a:ext cx="312738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Freeform 19"/>
          <p:cNvSpPr>
            <a:spLocks/>
          </p:cNvSpPr>
          <p:nvPr/>
        </p:nvSpPr>
        <p:spPr bwMode="auto">
          <a:xfrm flipH="1" flipV="1">
            <a:off x="4144963" y="1928813"/>
            <a:ext cx="312737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Text Box 20"/>
          <p:cNvSpPr txBox="1">
            <a:spLocks noChangeArrowheads="1"/>
          </p:cNvSpPr>
          <p:nvPr/>
        </p:nvSpPr>
        <p:spPr bwMode="auto">
          <a:xfrm>
            <a:off x="2667000" y="2093913"/>
            <a:ext cx="3810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10</a:t>
            </a:r>
          </a:p>
        </p:txBody>
      </p:sp>
      <p:sp>
        <p:nvSpPr>
          <p:cNvPr id="42007" name="Text Box 21"/>
          <p:cNvSpPr txBox="1">
            <a:spLocks noChangeArrowheads="1"/>
          </p:cNvSpPr>
          <p:nvPr/>
        </p:nvSpPr>
        <p:spPr bwMode="auto">
          <a:xfrm>
            <a:off x="3365500" y="268763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42008" name="Text Box 22"/>
          <p:cNvSpPr txBox="1">
            <a:spLocks noChangeArrowheads="1"/>
          </p:cNvSpPr>
          <p:nvPr/>
        </p:nvSpPr>
        <p:spPr bwMode="auto">
          <a:xfrm>
            <a:off x="4406900" y="2619375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42009" name="Text Box 23"/>
          <p:cNvSpPr txBox="1">
            <a:spLocks noChangeArrowheads="1"/>
          </p:cNvSpPr>
          <p:nvPr/>
        </p:nvSpPr>
        <p:spPr bwMode="auto">
          <a:xfrm>
            <a:off x="5341938" y="2559050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9</a:t>
            </a:r>
          </a:p>
        </p:txBody>
      </p:sp>
      <p:sp>
        <p:nvSpPr>
          <p:cNvPr id="42010" name="Text Box 24"/>
          <p:cNvSpPr txBox="1">
            <a:spLocks noChangeArrowheads="1"/>
          </p:cNvSpPr>
          <p:nvPr/>
        </p:nvSpPr>
        <p:spPr bwMode="auto">
          <a:xfrm>
            <a:off x="5265738" y="1428750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42011" name="Text Box 25"/>
          <p:cNvSpPr txBox="1">
            <a:spLocks noChangeArrowheads="1"/>
          </p:cNvSpPr>
          <p:nvPr/>
        </p:nvSpPr>
        <p:spPr bwMode="auto">
          <a:xfrm>
            <a:off x="5254625" y="444658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42012" name="Text Box 26"/>
          <p:cNvSpPr txBox="1">
            <a:spLocks noChangeArrowheads="1"/>
          </p:cNvSpPr>
          <p:nvPr/>
        </p:nvSpPr>
        <p:spPr bwMode="auto">
          <a:xfrm>
            <a:off x="5322888" y="380523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7</a:t>
            </a:r>
          </a:p>
        </p:txBody>
      </p:sp>
      <p:sp>
        <p:nvSpPr>
          <p:cNvPr id="42013" name="Text Box 27"/>
          <p:cNvSpPr txBox="1">
            <a:spLocks noChangeArrowheads="1"/>
          </p:cNvSpPr>
          <p:nvPr/>
        </p:nvSpPr>
        <p:spPr bwMode="auto">
          <a:xfrm>
            <a:off x="5964238" y="3376613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42014" name="Text Box 28"/>
          <p:cNvSpPr txBox="1">
            <a:spLocks noChangeArrowheads="1"/>
          </p:cNvSpPr>
          <p:nvPr/>
        </p:nvSpPr>
        <p:spPr bwMode="auto">
          <a:xfrm>
            <a:off x="6883400" y="3414713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42015" name="Text Box 29"/>
          <p:cNvSpPr txBox="1">
            <a:spLocks noChangeArrowheads="1"/>
          </p:cNvSpPr>
          <p:nvPr/>
        </p:nvSpPr>
        <p:spPr bwMode="auto">
          <a:xfrm>
            <a:off x="2832100" y="383698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42016" name="Text Box 30"/>
          <p:cNvSpPr txBox="1">
            <a:spLocks noChangeArrowheads="1"/>
          </p:cNvSpPr>
          <p:nvPr/>
        </p:nvSpPr>
        <p:spPr bwMode="auto">
          <a:xfrm>
            <a:off x="1214438" y="2882900"/>
            <a:ext cx="420687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247263" name="Text Box 31"/>
          <p:cNvSpPr txBox="1">
            <a:spLocks noChangeArrowheads="1"/>
          </p:cNvSpPr>
          <p:nvPr/>
        </p:nvSpPr>
        <p:spPr bwMode="auto">
          <a:xfrm>
            <a:off x="2895600" y="5029200"/>
            <a:ext cx="553720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=0</a:t>
            </a:r>
            <a:r>
              <a:rPr lang="en-US" dirty="0"/>
              <a:t>, e</a:t>
            </a:r>
            <a:r>
              <a:rPr lang="en-US" baseline="-25000" dirty="0"/>
              <a:t>2</a:t>
            </a:r>
            <a:r>
              <a:rPr lang="en-US" dirty="0"/>
              <a:t>=</a:t>
            </a:r>
            <a:r>
              <a:rPr lang="en-US" dirty="0">
                <a:latin typeface="cmsy10" pitchFamily="34" charset="0"/>
              </a:rPr>
              <a:t>1</a:t>
            </a:r>
            <a:r>
              <a:rPr lang="en-US" dirty="0"/>
              <a:t>, e</a:t>
            </a:r>
            <a:r>
              <a:rPr lang="en-US" baseline="-25000" dirty="0"/>
              <a:t>3</a:t>
            </a:r>
            <a:r>
              <a:rPr lang="en-US" dirty="0"/>
              <a:t>=</a:t>
            </a:r>
            <a:r>
              <a:rPr lang="en-US" dirty="0">
                <a:latin typeface="cmsy10" pitchFamily="34" charset="0"/>
              </a:rPr>
              <a:t>1</a:t>
            </a:r>
            <a:r>
              <a:rPr lang="en-US" dirty="0"/>
              <a:t>, e</a:t>
            </a:r>
            <a:r>
              <a:rPr lang="en-US" baseline="-25000" dirty="0"/>
              <a:t>4</a:t>
            </a:r>
            <a:r>
              <a:rPr lang="en-US" dirty="0"/>
              <a:t>=</a:t>
            </a:r>
            <a:r>
              <a:rPr lang="en-US" dirty="0">
                <a:latin typeface="cmsy10" pitchFamily="34" charset="0"/>
              </a:rPr>
              <a:t>1</a:t>
            </a:r>
            <a:r>
              <a:rPr lang="en-US" dirty="0"/>
              <a:t>, e</a:t>
            </a:r>
            <a:r>
              <a:rPr lang="en-US" baseline="-25000" dirty="0"/>
              <a:t>5</a:t>
            </a:r>
            <a:r>
              <a:rPr lang="en-US" dirty="0"/>
              <a:t>=</a:t>
            </a:r>
            <a:r>
              <a:rPr lang="en-US" dirty="0">
                <a:latin typeface="cmsy10" pitchFamily="34" charset="0"/>
              </a:rPr>
              <a:t>1</a:t>
            </a:r>
            <a:r>
              <a:rPr lang="en-US" dirty="0"/>
              <a:t>}</a:t>
            </a:r>
          </a:p>
        </p:txBody>
      </p:sp>
      <p:sp>
        <p:nvSpPr>
          <p:cNvPr id="1247264" name="Text Box 32"/>
          <p:cNvSpPr txBox="1">
            <a:spLocks noChangeArrowheads="1"/>
          </p:cNvSpPr>
          <p:nvPr/>
        </p:nvSpPr>
        <p:spPr bwMode="auto">
          <a:xfrm>
            <a:off x="3141663" y="5741988"/>
            <a:ext cx="595312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</a:t>
            </a:r>
            <a:r>
              <a:rPr lang="en-US">
                <a:latin typeface="cmsy10" pitchFamily="34" charset="0"/>
              </a:rPr>
              <a:t>;</a:t>
            </a:r>
            <a:r>
              <a:rPr lang="en-US"/>
              <a:t>}</a:t>
            </a:r>
          </a:p>
        </p:txBody>
      </p:sp>
      <p:sp>
        <p:nvSpPr>
          <p:cNvPr id="42019" name="Text Box 33"/>
          <p:cNvSpPr txBox="1">
            <a:spLocks noChangeArrowheads="1"/>
          </p:cNvSpPr>
          <p:nvPr/>
        </p:nvSpPr>
        <p:spPr bwMode="auto">
          <a:xfrm>
            <a:off x="1803400" y="2459038"/>
            <a:ext cx="382588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47266" name="Text Box 34"/>
          <p:cNvSpPr txBox="1">
            <a:spLocks noChangeArrowheads="1"/>
          </p:cNvSpPr>
          <p:nvPr/>
        </p:nvSpPr>
        <p:spPr bwMode="auto">
          <a:xfrm>
            <a:off x="4195763" y="1249363"/>
            <a:ext cx="5397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msy10" pitchFamily="34" charset="0"/>
              </a:rPr>
              <a:t>1</a:t>
            </a:r>
          </a:p>
        </p:txBody>
      </p:sp>
      <p:sp>
        <p:nvSpPr>
          <p:cNvPr id="1247267" name="Text Box 35"/>
          <p:cNvSpPr txBox="1">
            <a:spLocks noChangeArrowheads="1"/>
          </p:cNvSpPr>
          <p:nvPr/>
        </p:nvSpPr>
        <p:spPr bwMode="auto">
          <a:xfrm>
            <a:off x="4216400" y="4318000"/>
            <a:ext cx="5397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msy10" pitchFamily="34" charset="0"/>
              </a:rPr>
              <a:t>1</a:t>
            </a:r>
          </a:p>
        </p:txBody>
      </p:sp>
      <p:sp>
        <p:nvSpPr>
          <p:cNvPr id="42022" name="Text Box 36"/>
          <p:cNvSpPr txBox="1">
            <a:spLocks noChangeArrowheads="1"/>
          </p:cNvSpPr>
          <p:nvPr/>
        </p:nvSpPr>
        <p:spPr bwMode="auto">
          <a:xfrm>
            <a:off x="6750050" y="4246563"/>
            <a:ext cx="5397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msy10" pitchFamily="34" charset="0"/>
              </a:rPr>
              <a:t>1</a:t>
            </a:r>
          </a:p>
        </p:txBody>
      </p:sp>
      <p:sp>
        <p:nvSpPr>
          <p:cNvPr id="42023" name="Text Box 37"/>
          <p:cNvSpPr txBox="1">
            <a:spLocks noChangeArrowheads="1"/>
          </p:cNvSpPr>
          <p:nvPr/>
        </p:nvSpPr>
        <p:spPr bwMode="auto">
          <a:xfrm>
            <a:off x="6732588" y="1292225"/>
            <a:ext cx="5397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msy10" pitchFamily="34" charset="0"/>
              </a:rPr>
              <a:t>1</a:t>
            </a:r>
          </a:p>
        </p:txBody>
      </p:sp>
      <p:sp>
        <p:nvSpPr>
          <p:cNvPr id="1247271" name="Text Box 39"/>
          <p:cNvSpPr txBox="1">
            <a:spLocks noChangeArrowheads="1"/>
          </p:cNvSpPr>
          <p:nvPr/>
        </p:nvSpPr>
        <p:spPr bwMode="auto">
          <a:xfrm>
            <a:off x="4170363" y="1308100"/>
            <a:ext cx="4667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47272" name="Text Box 40"/>
          <p:cNvSpPr txBox="1">
            <a:spLocks noChangeArrowheads="1"/>
          </p:cNvSpPr>
          <p:nvPr/>
        </p:nvSpPr>
        <p:spPr bwMode="auto">
          <a:xfrm>
            <a:off x="4216400" y="4375150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47273" name="Text Box 41"/>
          <p:cNvSpPr txBox="1">
            <a:spLocks noChangeArrowheads="1"/>
          </p:cNvSpPr>
          <p:nvPr/>
        </p:nvSpPr>
        <p:spPr bwMode="auto">
          <a:xfrm>
            <a:off x="2873375" y="5037138"/>
            <a:ext cx="2710999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</a:t>
            </a:r>
            <a:r>
              <a:rPr lang="en-US" dirty="0" smtClean="0"/>
              <a:t>e</a:t>
            </a:r>
            <a:r>
              <a:rPr lang="en-US" baseline="-25000" dirty="0" smtClean="0"/>
              <a:t>4</a:t>
            </a:r>
            <a:r>
              <a:rPr lang="en-US" dirty="0" smtClean="0"/>
              <a:t>=5, </a:t>
            </a:r>
            <a:r>
              <a:rPr lang="en-US" dirty="0"/>
              <a:t>e</a:t>
            </a:r>
            <a:r>
              <a:rPr lang="en-US" baseline="-25000" dirty="0"/>
              <a:t>2</a:t>
            </a:r>
            <a:r>
              <a:rPr lang="en-US" dirty="0"/>
              <a:t>=10, e</a:t>
            </a:r>
            <a:r>
              <a:rPr lang="en-US" baseline="-25000" dirty="0"/>
              <a:t>3</a:t>
            </a:r>
            <a:r>
              <a:rPr lang="en-US" dirty="0"/>
              <a:t>=</a:t>
            </a:r>
            <a:r>
              <a:rPr lang="en-US" dirty="0">
                <a:latin typeface="cmsy10" pitchFamily="34" charset="0"/>
              </a:rPr>
              <a:t>1</a:t>
            </a:r>
            <a:r>
              <a:rPr lang="en-US" dirty="0"/>
              <a:t>, e</a:t>
            </a:r>
            <a:r>
              <a:rPr lang="en-US" baseline="-25000" dirty="0"/>
              <a:t>5</a:t>
            </a:r>
            <a:r>
              <a:rPr lang="en-US" dirty="0"/>
              <a:t>=</a:t>
            </a:r>
            <a:r>
              <a:rPr lang="en-US" dirty="0">
                <a:latin typeface="cmsy10" pitchFamily="34" charset="0"/>
              </a:rPr>
              <a:t>1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238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7274" grpId="0"/>
      <p:bldP spid="1247263" grpId="0"/>
      <p:bldP spid="1247264" grpId="0"/>
      <p:bldP spid="1247266" grpId="0"/>
      <p:bldP spid="1247267" grpId="0"/>
      <p:bldP spid="12472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AEB73C-1554-49F2-AB88-F37BD3F57561}" type="slidenum">
              <a:rPr lang="en-US"/>
              <a:pPr/>
              <a:t>12</a:t>
            </a:fld>
            <a:endParaRPr lang="en-US"/>
          </a:p>
        </p:txBody>
      </p:sp>
      <p:sp>
        <p:nvSpPr>
          <p:cNvPr id="1251374" name="Text Box 46"/>
          <p:cNvSpPr txBox="1">
            <a:spLocks noChangeArrowheads="1"/>
          </p:cNvSpPr>
          <p:nvPr/>
        </p:nvSpPr>
        <p:spPr bwMode="auto">
          <a:xfrm>
            <a:off x="2874963" y="5038725"/>
            <a:ext cx="4484687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 baseline="-25000">
                <a:solidFill>
                  <a:srgbClr val="FF0000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=5</a:t>
            </a:r>
            <a:r>
              <a:rPr lang="en-US"/>
              <a:t>, e</a:t>
            </a:r>
            <a:r>
              <a:rPr lang="en-US" baseline="-25000"/>
              <a:t>2</a:t>
            </a:r>
            <a:r>
              <a:rPr lang="en-US"/>
              <a:t>=10, e</a:t>
            </a:r>
            <a:r>
              <a:rPr lang="en-US" baseline="-25000"/>
              <a:t>3</a:t>
            </a:r>
            <a:r>
              <a:rPr lang="en-US"/>
              <a:t>=</a:t>
            </a:r>
            <a:r>
              <a:rPr lang="en-US">
                <a:latin typeface="cmsy10" pitchFamily="34" charset="0"/>
              </a:rPr>
              <a:t>1</a:t>
            </a:r>
            <a:r>
              <a:rPr lang="en-US"/>
              <a:t>, e</a:t>
            </a:r>
            <a:r>
              <a:rPr lang="en-US" baseline="-25000"/>
              <a:t>5</a:t>
            </a:r>
            <a:r>
              <a:rPr lang="en-US"/>
              <a:t>=</a:t>
            </a:r>
            <a:r>
              <a:rPr lang="en-US">
                <a:latin typeface="cmsy10" pitchFamily="34" charset="0"/>
              </a:rPr>
              <a:t>1</a:t>
            </a:r>
            <a:r>
              <a:rPr lang="en-US"/>
              <a:t>}</a:t>
            </a:r>
          </a:p>
        </p:txBody>
      </p:sp>
      <p:sp>
        <p:nvSpPr>
          <p:cNvPr id="1251373" name="Text Box 45"/>
          <p:cNvSpPr txBox="1">
            <a:spLocks noChangeArrowheads="1"/>
          </p:cNvSpPr>
          <p:nvPr/>
        </p:nvSpPr>
        <p:spPr bwMode="auto">
          <a:xfrm>
            <a:off x="3141663" y="5726113"/>
            <a:ext cx="11874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{e</a:t>
            </a:r>
            <a:r>
              <a:rPr lang="en-US" baseline="-25000"/>
              <a:t>1</a:t>
            </a:r>
            <a:r>
              <a:rPr lang="en-US"/>
              <a:t>,e</a:t>
            </a:r>
            <a:r>
              <a:rPr lang="en-US" baseline="-25000"/>
              <a:t>4</a:t>
            </a:r>
            <a:r>
              <a:rPr lang="en-US"/>
              <a:t>}</a:t>
            </a:r>
          </a:p>
        </p:txBody>
      </p:sp>
      <p:sp>
        <p:nvSpPr>
          <p:cNvPr id="1251330" name="Text Box 2"/>
          <p:cNvSpPr txBox="1">
            <a:spLocks noChangeArrowheads="1"/>
          </p:cNvSpPr>
          <p:nvPr/>
        </p:nvSpPr>
        <p:spPr bwMode="auto">
          <a:xfrm>
            <a:off x="3140075" y="5724525"/>
            <a:ext cx="7556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{e</a:t>
            </a:r>
            <a:r>
              <a:rPr lang="en-US" baseline="-25000"/>
              <a:t>1</a:t>
            </a:r>
            <a:r>
              <a:rPr lang="en-US"/>
              <a:t>}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Dijkstra</a:t>
            </a:r>
            <a:r>
              <a:rPr lang="en-US" dirty="0" smtClean="0"/>
              <a:t> Relaxation 2</a:t>
            </a:r>
          </a:p>
        </p:txBody>
      </p:sp>
      <p:sp>
        <p:nvSpPr>
          <p:cNvPr id="43015" name="Text Box 4"/>
          <p:cNvSpPr txBox="1">
            <a:spLocks noChangeArrowheads="1"/>
          </p:cNvSpPr>
          <p:nvPr/>
        </p:nvSpPr>
        <p:spPr bwMode="auto">
          <a:xfrm>
            <a:off x="922338" y="5103813"/>
            <a:ext cx="18621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Current nodes:</a:t>
            </a:r>
          </a:p>
        </p:txBody>
      </p:sp>
      <p:sp>
        <p:nvSpPr>
          <p:cNvPr id="43016" name="Text Box 5"/>
          <p:cNvSpPr txBox="1">
            <a:spLocks noChangeArrowheads="1"/>
          </p:cNvSpPr>
          <p:nvPr/>
        </p:nvSpPr>
        <p:spPr bwMode="auto">
          <a:xfrm>
            <a:off x="889000" y="5838825"/>
            <a:ext cx="2230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Nodes completed:</a:t>
            </a:r>
          </a:p>
        </p:txBody>
      </p:sp>
      <p:sp>
        <p:nvSpPr>
          <p:cNvPr id="43017" name="Oval 6"/>
          <p:cNvSpPr>
            <a:spLocks noChangeArrowheads="1"/>
          </p:cNvSpPr>
          <p:nvPr/>
        </p:nvSpPr>
        <p:spPr bwMode="auto">
          <a:xfrm>
            <a:off x="1746250" y="2938463"/>
            <a:ext cx="431800" cy="4254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1</a:t>
            </a:r>
          </a:p>
        </p:txBody>
      </p:sp>
      <p:sp>
        <p:nvSpPr>
          <p:cNvPr id="43018" name="Oval 7"/>
          <p:cNvSpPr>
            <a:spLocks noChangeArrowheads="1"/>
          </p:cNvSpPr>
          <p:nvPr/>
        </p:nvSpPr>
        <p:spPr bwMode="auto">
          <a:xfrm>
            <a:off x="3811588" y="1520825"/>
            <a:ext cx="431800" cy="425450"/>
          </a:xfrm>
          <a:prstGeom prst="ellipse">
            <a:avLst/>
          </a:prstGeom>
          <a:noFill/>
          <a:ln w="19050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2</a:t>
            </a:r>
          </a:p>
        </p:txBody>
      </p:sp>
      <p:sp>
        <p:nvSpPr>
          <p:cNvPr id="43019" name="Oval 8"/>
          <p:cNvSpPr>
            <a:spLocks noChangeArrowheads="1"/>
          </p:cNvSpPr>
          <p:nvPr/>
        </p:nvSpPr>
        <p:spPr bwMode="auto">
          <a:xfrm>
            <a:off x="3810000" y="4213225"/>
            <a:ext cx="431800" cy="42545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4</a:t>
            </a:r>
          </a:p>
        </p:txBody>
      </p:sp>
      <p:sp>
        <p:nvSpPr>
          <p:cNvPr id="43020" name="Oval 9"/>
          <p:cNvSpPr>
            <a:spLocks noChangeArrowheads="1"/>
          </p:cNvSpPr>
          <p:nvPr/>
        </p:nvSpPr>
        <p:spPr bwMode="auto">
          <a:xfrm>
            <a:off x="6353175" y="4214813"/>
            <a:ext cx="431800" cy="425450"/>
          </a:xfrm>
          <a:prstGeom prst="ellipse">
            <a:avLst/>
          </a:prstGeom>
          <a:noFill/>
          <a:ln w="19050" algn="ctr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5</a:t>
            </a:r>
          </a:p>
        </p:txBody>
      </p:sp>
      <p:sp>
        <p:nvSpPr>
          <p:cNvPr id="43021" name="Oval 10"/>
          <p:cNvSpPr>
            <a:spLocks noChangeArrowheads="1"/>
          </p:cNvSpPr>
          <p:nvPr/>
        </p:nvSpPr>
        <p:spPr bwMode="auto">
          <a:xfrm>
            <a:off x="6353175" y="1520825"/>
            <a:ext cx="431800" cy="425450"/>
          </a:xfrm>
          <a:prstGeom prst="ellipse">
            <a:avLst/>
          </a:prstGeom>
          <a:noFill/>
          <a:ln w="19050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3</a:t>
            </a:r>
          </a:p>
        </p:txBody>
      </p:sp>
      <p:sp>
        <p:nvSpPr>
          <p:cNvPr id="43022" name="Line 11"/>
          <p:cNvSpPr>
            <a:spLocks noChangeShapeType="1"/>
          </p:cNvSpPr>
          <p:nvPr/>
        </p:nvSpPr>
        <p:spPr bwMode="auto">
          <a:xfrm flipV="1">
            <a:off x="2130425" y="1838325"/>
            <a:ext cx="1698625" cy="1174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12"/>
          <p:cNvSpPr>
            <a:spLocks noChangeShapeType="1"/>
          </p:cNvSpPr>
          <p:nvPr/>
        </p:nvSpPr>
        <p:spPr bwMode="auto">
          <a:xfrm>
            <a:off x="2130425" y="3298825"/>
            <a:ext cx="1689100" cy="1046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13"/>
          <p:cNvSpPr>
            <a:spLocks noChangeShapeType="1"/>
          </p:cNvSpPr>
          <p:nvPr/>
        </p:nvSpPr>
        <p:spPr bwMode="auto">
          <a:xfrm>
            <a:off x="4244975" y="1731963"/>
            <a:ext cx="2114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14"/>
          <p:cNvSpPr>
            <a:spLocks noChangeShapeType="1"/>
          </p:cNvSpPr>
          <p:nvPr/>
        </p:nvSpPr>
        <p:spPr bwMode="auto">
          <a:xfrm flipV="1">
            <a:off x="4179888" y="1895475"/>
            <a:ext cx="2236787" cy="2374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15"/>
          <p:cNvSpPr>
            <a:spLocks noChangeShapeType="1"/>
          </p:cNvSpPr>
          <p:nvPr/>
        </p:nvSpPr>
        <p:spPr bwMode="auto">
          <a:xfrm flipH="1" flipV="1">
            <a:off x="2171700" y="3152775"/>
            <a:ext cx="4195763" cy="1166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16"/>
          <p:cNvSpPr>
            <a:spLocks noChangeShapeType="1"/>
          </p:cNvSpPr>
          <p:nvPr/>
        </p:nvSpPr>
        <p:spPr bwMode="auto">
          <a:xfrm>
            <a:off x="4237038" y="4433888"/>
            <a:ext cx="2106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Freeform 17"/>
          <p:cNvSpPr>
            <a:spLocks/>
          </p:cNvSpPr>
          <p:nvPr/>
        </p:nvSpPr>
        <p:spPr bwMode="auto">
          <a:xfrm>
            <a:off x="3597275" y="1903413"/>
            <a:ext cx="312738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Freeform 18"/>
          <p:cNvSpPr>
            <a:spLocks/>
          </p:cNvSpPr>
          <p:nvPr/>
        </p:nvSpPr>
        <p:spPr bwMode="auto">
          <a:xfrm>
            <a:off x="6157913" y="1917700"/>
            <a:ext cx="312737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Freeform 19"/>
          <p:cNvSpPr>
            <a:spLocks/>
          </p:cNvSpPr>
          <p:nvPr/>
        </p:nvSpPr>
        <p:spPr bwMode="auto">
          <a:xfrm flipH="1" flipV="1">
            <a:off x="6670675" y="1931988"/>
            <a:ext cx="312738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Freeform 20"/>
          <p:cNvSpPr>
            <a:spLocks/>
          </p:cNvSpPr>
          <p:nvPr/>
        </p:nvSpPr>
        <p:spPr bwMode="auto">
          <a:xfrm flipH="1" flipV="1">
            <a:off x="4144963" y="1928813"/>
            <a:ext cx="312737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Text Box 21"/>
          <p:cNvSpPr txBox="1">
            <a:spLocks noChangeArrowheads="1"/>
          </p:cNvSpPr>
          <p:nvPr/>
        </p:nvSpPr>
        <p:spPr bwMode="auto">
          <a:xfrm>
            <a:off x="2667000" y="2093913"/>
            <a:ext cx="3810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10</a:t>
            </a:r>
          </a:p>
        </p:txBody>
      </p:sp>
      <p:sp>
        <p:nvSpPr>
          <p:cNvPr id="43033" name="Text Box 22"/>
          <p:cNvSpPr txBox="1">
            <a:spLocks noChangeArrowheads="1"/>
          </p:cNvSpPr>
          <p:nvPr/>
        </p:nvSpPr>
        <p:spPr bwMode="auto">
          <a:xfrm>
            <a:off x="3365500" y="268763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43034" name="Text Box 23"/>
          <p:cNvSpPr txBox="1">
            <a:spLocks noChangeArrowheads="1"/>
          </p:cNvSpPr>
          <p:nvPr/>
        </p:nvSpPr>
        <p:spPr bwMode="auto">
          <a:xfrm>
            <a:off x="4406900" y="2619375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43035" name="Text Box 24"/>
          <p:cNvSpPr txBox="1">
            <a:spLocks noChangeArrowheads="1"/>
          </p:cNvSpPr>
          <p:nvPr/>
        </p:nvSpPr>
        <p:spPr bwMode="auto">
          <a:xfrm>
            <a:off x="5341938" y="2559050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9</a:t>
            </a:r>
          </a:p>
        </p:txBody>
      </p:sp>
      <p:sp>
        <p:nvSpPr>
          <p:cNvPr id="43036" name="Text Box 25"/>
          <p:cNvSpPr txBox="1">
            <a:spLocks noChangeArrowheads="1"/>
          </p:cNvSpPr>
          <p:nvPr/>
        </p:nvSpPr>
        <p:spPr bwMode="auto">
          <a:xfrm>
            <a:off x="5265738" y="1428750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43037" name="Text Box 26"/>
          <p:cNvSpPr txBox="1">
            <a:spLocks noChangeArrowheads="1"/>
          </p:cNvSpPr>
          <p:nvPr/>
        </p:nvSpPr>
        <p:spPr bwMode="auto">
          <a:xfrm>
            <a:off x="5254625" y="444658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43038" name="Text Box 27"/>
          <p:cNvSpPr txBox="1">
            <a:spLocks noChangeArrowheads="1"/>
          </p:cNvSpPr>
          <p:nvPr/>
        </p:nvSpPr>
        <p:spPr bwMode="auto">
          <a:xfrm>
            <a:off x="5322888" y="380523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7</a:t>
            </a:r>
          </a:p>
        </p:txBody>
      </p:sp>
      <p:sp>
        <p:nvSpPr>
          <p:cNvPr id="43039" name="Text Box 28"/>
          <p:cNvSpPr txBox="1">
            <a:spLocks noChangeArrowheads="1"/>
          </p:cNvSpPr>
          <p:nvPr/>
        </p:nvSpPr>
        <p:spPr bwMode="auto">
          <a:xfrm>
            <a:off x="5964238" y="3376613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43040" name="Text Box 29"/>
          <p:cNvSpPr txBox="1">
            <a:spLocks noChangeArrowheads="1"/>
          </p:cNvSpPr>
          <p:nvPr/>
        </p:nvSpPr>
        <p:spPr bwMode="auto">
          <a:xfrm>
            <a:off x="6883400" y="3414713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43041" name="Text Box 30"/>
          <p:cNvSpPr txBox="1">
            <a:spLocks noChangeArrowheads="1"/>
          </p:cNvSpPr>
          <p:nvPr/>
        </p:nvSpPr>
        <p:spPr bwMode="auto">
          <a:xfrm>
            <a:off x="2832100" y="383698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43042" name="Text Box 31"/>
          <p:cNvSpPr txBox="1">
            <a:spLocks noChangeArrowheads="1"/>
          </p:cNvSpPr>
          <p:nvPr/>
        </p:nvSpPr>
        <p:spPr bwMode="auto">
          <a:xfrm>
            <a:off x="1214438" y="2882900"/>
            <a:ext cx="420687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3043" name="Text Box 34"/>
          <p:cNvSpPr txBox="1">
            <a:spLocks noChangeArrowheads="1"/>
          </p:cNvSpPr>
          <p:nvPr/>
        </p:nvSpPr>
        <p:spPr bwMode="auto">
          <a:xfrm>
            <a:off x="1803400" y="2459038"/>
            <a:ext cx="382588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51365" name="Text Box 37"/>
          <p:cNvSpPr txBox="1">
            <a:spLocks noChangeArrowheads="1"/>
          </p:cNvSpPr>
          <p:nvPr/>
        </p:nvSpPr>
        <p:spPr bwMode="auto">
          <a:xfrm>
            <a:off x="6750050" y="4246563"/>
            <a:ext cx="5397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msy10" pitchFamily="34" charset="0"/>
              </a:rPr>
              <a:t>1</a:t>
            </a:r>
          </a:p>
        </p:txBody>
      </p:sp>
      <p:sp>
        <p:nvSpPr>
          <p:cNvPr id="1251366" name="Text Box 38"/>
          <p:cNvSpPr txBox="1">
            <a:spLocks noChangeArrowheads="1"/>
          </p:cNvSpPr>
          <p:nvPr/>
        </p:nvSpPr>
        <p:spPr bwMode="auto">
          <a:xfrm>
            <a:off x="6732588" y="1292225"/>
            <a:ext cx="5397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msy10" pitchFamily="34" charset="0"/>
              </a:rPr>
              <a:t>1</a:t>
            </a:r>
          </a:p>
        </p:txBody>
      </p:sp>
      <p:sp>
        <p:nvSpPr>
          <p:cNvPr id="1251367" name="Text Box 39"/>
          <p:cNvSpPr txBox="1">
            <a:spLocks noChangeArrowheads="1"/>
          </p:cNvSpPr>
          <p:nvPr/>
        </p:nvSpPr>
        <p:spPr bwMode="auto">
          <a:xfrm>
            <a:off x="4170363" y="1308100"/>
            <a:ext cx="4667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3047" name="Text Box 40"/>
          <p:cNvSpPr txBox="1">
            <a:spLocks noChangeArrowheads="1"/>
          </p:cNvSpPr>
          <p:nvPr/>
        </p:nvSpPr>
        <p:spPr bwMode="auto">
          <a:xfrm>
            <a:off x="4216400" y="4375150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51369" name="Text Box 41"/>
          <p:cNvSpPr txBox="1">
            <a:spLocks noChangeArrowheads="1"/>
          </p:cNvSpPr>
          <p:nvPr/>
        </p:nvSpPr>
        <p:spPr bwMode="auto">
          <a:xfrm>
            <a:off x="2873375" y="5019675"/>
            <a:ext cx="3233738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{e</a:t>
            </a:r>
            <a:r>
              <a:rPr lang="en-US" baseline="-25000" dirty="0"/>
              <a:t>5</a:t>
            </a:r>
            <a:r>
              <a:rPr lang="en-US" dirty="0"/>
              <a:t>=7, e</a:t>
            </a:r>
            <a:r>
              <a:rPr lang="en-US" baseline="-25000" dirty="0"/>
              <a:t>2</a:t>
            </a:r>
            <a:r>
              <a:rPr lang="en-US" dirty="0"/>
              <a:t>=8, e</a:t>
            </a:r>
            <a:r>
              <a:rPr lang="en-US" baseline="-25000" dirty="0"/>
              <a:t>3</a:t>
            </a:r>
            <a:r>
              <a:rPr lang="en-US" dirty="0"/>
              <a:t>=14}</a:t>
            </a:r>
          </a:p>
        </p:txBody>
      </p:sp>
      <p:sp>
        <p:nvSpPr>
          <p:cNvPr id="1251370" name="Text Box 42"/>
          <p:cNvSpPr txBox="1">
            <a:spLocks noChangeArrowheads="1"/>
          </p:cNvSpPr>
          <p:nvPr/>
        </p:nvSpPr>
        <p:spPr bwMode="auto">
          <a:xfrm>
            <a:off x="4229100" y="1301750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51371" name="Text Box 43"/>
          <p:cNvSpPr txBox="1">
            <a:spLocks noChangeArrowheads="1"/>
          </p:cNvSpPr>
          <p:nvPr/>
        </p:nvSpPr>
        <p:spPr bwMode="auto">
          <a:xfrm>
            <a:off x="6802438" y="1390650"/>
            <a:ext cx="4667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251372" name="Text Box 44"/>
          <p:cNvSpPr txBox="1">
            <a:spLocks noChangeArrowheads="1"/>
          </p:cNvSpPr>
          <p:nvPr/>
        </p:nvSpPr>
        <p:spPr bwMode="auto">
          <a:xfrm>
            <a:off x="6875463" y="4291013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9775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374" grpId="0"/>
      <p:bldP spid="1251373" grpId="0"/>
      <p:bldP spid="1251330" grpId="0"/>
      <p:bldP spid="1251365" grpId="0"/>
      <p:bldP spid="1251366" grpId="0"/>
      <p:bldP spid="1251367" grpId="0"/>
      <p:bldP spid="1251369" grpId="0"/>
      <p:bldP spid="1251370" grpId="0"/>
      <p:bldP spid="1251371" grpId="0"/>
      <p:bldP spid="12513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61E9C9-BD4B-41F7-A3C9-FEB2930C49C4}" type="slidenum">
              <a:rPr lang="en-US"/>
              <a:pPr/>
              <a:t>13</a:t>
            </a:fld>
            <a:endParaRPr lang="en-US"/>
          </a:p>
        </p:txBody>
      </p:sp>
      <p:sp>
        <p:nvSpPr>
          <p:cNvPr id="1252355" name="Text Box 3"/>
          <p:cNvSpPr txBox="1">
            <a:spLocks noChangeArrowheads="1"/>
          </p:cNvSpPr>
          <p:nvPr/>
        </p:nvSpPr>
        <p:spPr bwMode="auto">
          <a:xfrm>
            <a:off x="3141663" y="5726113"/>
            <a:ext cx="11874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{e</a:t>
            </a:r>
            <a:r>
              <a:rPr lang="en-US" baseline="-25000"/>
              <a:t>1</a:t>
            </a:r>
            <a:r>
              <a:rPr lang="en-US"/>
              <a:t>,e</a:t>
            </a:r>
            <a:r>
              <a:rPr lang="en-US" baseline="-25000"/>
              <a:t>4</a:t>
            </a:r>
            <a:r>
              <a:rPr lang="en-US"/>
              <a:t>}</a:t>
            </a:r>
          </a:p>
        </p:txBody>
      </p:sp>
      <p:sp>
        <p:nvSpPr>
          <p:cNvPr id="4403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Dijkstra</a:t>
            </a:r>
            <a:r>
              <a:rPr lang="en-US" dirty="0" smtClean="0"/>
              <a:t> Relaxation 3</a:t>
            </a:r>
          </a:p>
        </p:txBody>
      </p:sp>
      <p:sp>
        <p:nvSpPr>
          <p:cNvPr id="44037" name="Text Box 6"/>
          <p:cNvSpPr txBox="1">
            <a:spLocks noChangeArrowheads="1"/>
          </p:cNvSpPr>
          <p:nvPr/>
        </p:nvSpPr>
        <p:spPr bwMode="auto">
          <a:xfrm>
            <a:off x="922338" y="5103813"/>
            <a:ext cx="18621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Current nodes:</a:t>
            </a:r>
          </a:p>
        </p:txBody>
      </p:sp>
      <p:sp>
        <p:nvSpPr>
          <p:cNvPr id="44038" name="Text Box 7"/>
          <p:cNvSpPr txBox="1">
            <a:spLocks noChangeArrowheads="1"/>
          </p:cNvSpPr>
          <p:nvPr/>
        </p:nvSpPr>
        <p:spPr bwMode="auto">
          <a:xfrm>
            <a:off x="889000" y="5838825"/>
            <a:ext cx="2230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Nodes completed:</a:t>
            </a:r>
          </a:p>
        </p:txBody>
      </p:sp>
      <p:sp>
        <p:nvSpPr>
          <p:cNvPr id="44039" name="Oval 8"/>
          <p:cNvSpPr>
            <a:spLocks noChangeArrowheads="1"/>
          </p:cNvSpPr>
          <p:nvPr/>
        </p:nvSpPr>
        <p:spPr bwMode="auto">
          <a:xfrm>
            <a:off x="1746250" y="2938463"/>
            <a:ext cx="431800" cy="425450"/>
          </a:xfrm>
          <a:prstGeom prst="ellipse">
            <a:avLst/>
          </a:prstGeom>
          <a:noFill/>
          <a:ln w="19050" algn="ctr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1</a:t>
            </a:r>
          </a:p>
        </p:txBody>
      </p:sp>
      <p:sp>
        <p:nvSpPr>
          <p:cNvPr id="44040" name="Oval 9"/>
          <p:cNvSpPr>
            <a:spLocks noChangeArrowheads="1"/>
          </p:cNvSpPr>
          <p:nvPr/>
        </p:nvSpPr>
        <p:spPr bwMode="auto">
          <a:xfrm>
            <a:off x="3811588" y="1520825"/>
            <a:ext cx="431800" cy="4254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2</a:t>
            </a:r>
          </a:p>
        </p:txBody>
      </p:sp>
      <p:sp>
        <p:nvSpPr>
          <p:cNvPr id="44041" name="Oval 10"/>
          <p:cNvSpPr>
            <a:spLocks noChangeArrowheads="1"/>
          </p:cNvSpPr>
          <p:nvPr/>
        </p:nvSpPr>
        <p:spPr bwMode="auto">
          <a:xfrm>
            <a:off x="3810000" y="4213225"/>
            <a:ext cx="431800" cy="4254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4</a:t>
            </a:r>
          </a:p>
        </p:txBody>
      </p:sp>
      <p:sp>
        <p:nvSpPr>
          <p:cNvPr id="44042" name="Oval 11"/>
          <p:cNvSpPr>
            <a:spLocks noChangeArrowheads="1"/>
          </p:cNvSpPr>
          <p:nvPr/>
        </p:nvSpPr>
        <p:spPr bwMode="auto">
          <a:xfrm>
            <a:off x="6353175" y="4214813"/>
            <a:ext cx="431800" cy="42545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5</a:t>
            </a:r>
          </a:p>
        </p:txBody>
      </p:sp>
      <p:sp>
        <p:nvSpPr>
          <p:cNvPr id="44043" name="Oval 12"/>
          <p:cNvSpPr>
            <a:spLocks noChangeArrowheads="1"/>
          </p:cNvSpPr>
          <p:nvPr/>
        </p:nvSpPr>
        <p:spPr bwMode="auto">
          <a:xfrm>
            <a:off x="6353175" y="1520825"/>
            <a:ext cx="431800" cy="425450"/>
          </a:xfrm>
          <a:prstGeom prst="ellipse">
            <a:avLst/>
          </a:prstGeom>
          <a:noFill/>
          <a:ln w="19050" algn="ctr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3</a:t>
            </a:r>
          </a:p>
        </p:txBody>
      </p:sp>
      <p:sp>
        <p:nvSpPr>
          <p:cNvPr id="44044" name="Line 13"/>
          <p:cNvSpPr>
            <a:spLocks noChangeShapeType="1"/>
          </p:cNvSpPr>
          <p:nvPr/>
        </p:nvSpPr>
        <p:spPr bwMode="auto">
          <a:xfrm flipV="1">
            <a:off x="2130425" y="1838325"/>
            <a:ext cx="1698625" cy="1174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4"/>
          <p:cNvSpPr>
            <a:spLocks noChangeShapeType="1"/>
          </p:cNvSpPr>
          <p:nvPr/>
        </p:nvSpPr>
        <p:spPr bwMode="auto">
          <a:xfrm>
            <a:off x="2130425" y="3298825"/>
            <a:ext cx="1689100" cy="1046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5"/>
          <p:cNvSpPr>
            <a:spLocks noChangeShapeType="1"/>
          </p:cNvSpPr>
          <p:nvPr/>
        </p:nvSpPr>
        <p:spPr bwMode="auto">
          <a:xfrm>
            <a:off x="4244975" y="1731963"/>
            <a:ext cx="2114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6"/>
          <p:cNvSpPr>
            <a:spLocks noChangeShapeType="1"/>
          </p:cNvSpPr>
          <p:nvPr/>
        </p:nvSpPr>
        <p:spPr bwMode="auto">
          <a:xfrm flipV="1">
            <a:off x="4179888" y="1895475"/>
            <a:ext cx="2236787" cy="2374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Line 17"/>
          <p:cNvSpPr>
            <a:spLocks noChangeShapeType="1"/>
          </p:cNvSpPr>
          <p:nvPr/>
        </p:nvSpPr>
        <p:spPr bwMode="auto">
          <a:xfrm flipH="1" flipV="1">
            <a:off x="2171700" y="3152775"/>
            <a:ext cx="4195763" cy="1166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Line 18"/>
          <p:cNvSpPr>
            <a:spLocks noChangeShapeType="1"/>
          </p:cNvSpPr>
          <p:nvPr/>
        </p:nvSpPr>
        <p:spPr bwMode="auto">
          <a:xfrm>
            <a:off x="4237038" y="4433888"/>
            <a:ext cx="2106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0" name="Freeform 19"/>
          <p:cNvSpPr>
            <a:spLocks/>
          </p:cNvSpPr>
          <p:nvPr/>
        </p:nvSpPr>
        <p:spPr bwMode="auto">
          <a:xfrm>
            <a:off x="3597275" y="1903413"/>
            <a:ext cx="312738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1" name="Freeform 20"/>
          <p:cNvSpPr>
            <a:spLocks/>
          </p:cNvSpPr>
          <p:nvPr/>
        </p:nvSpPr>
        <p:spPr bwMode="auto">
          <a:xfrm>
            <a:off x="6157913" y="1917700"/>
            <a:ext cx="312737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Freeform 21"/>
          <p:cNvSpPr>
            <a:spLocks/>
          </p:cNvSpPr>
          <p:nvPr/>
        </p:nvSpPr>
        <p:spPr bwMode="auto">
          <a:xfrm flipH="1" flipV="1">
            <a:off x="6670675" y="1931988"/>
            <a:ext cx="312738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Freeform 22"/>
          <p:cNvSpPr>
            <a:spLocks/>
          </p:cNvSpPr>
          <p:nvPr/>
        </p:nvSpPr>
        <p:spPr bwMode="auto">
          <a:xfrm flipH="1" flipV="1">
            <a:off x="4144963" y="1928813"/>
            <a:ext cx="312737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Text Box 23"/>
          <p:cNvSpPr txBox="1">
            <a:spLocks noChangeArrowheads="1"/>
          </p:cNvSpPr>
          <p:nvPr/>
        </p:nvSpPr>
        <p:spPr bwMode="auto">
          <a:xfrm>
            <a:off x="2667000" y="2093913"/>
            <a:ext cx="3810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10</a:t>
            </a:r>
          </a:p>
        </p:txBody>
      </p:sp>
      <p:sp>
        <p:nvSpPr>
          <p:cNvPr id="44055" name="Text Box 24"/>
          <p:cNvSpPr txBox="1">
            <a:spLocks noChangeArrowheads="1"/>
          </p:cNvSpPr>
          <p:nvPr/>
        </p:nvSpPr>
        <p:spPr bwMode="auto">
          <a:xfrm>
            <a:off x="3365500" y="268763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44056" name="Text Box 25"/>
          <p:cNvSpPr txBox="1">
            <a:spLocks noChangeArrowheads="1"/>
          </p:cNvSpPr>
          <p:nvPr/>
        </p:nvSpPr>
        <p:spPr bwMode="auto">
          <a:xfrm>
            <a:off x="4406900" y="2619375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44057" name="Text Box 26"/>
          <p:cNvSpPr txBox="1">
            <a:spLocks noChangeArrowheads="1"/>
          </p:cNvSpPr>
          <p:nvPr/>
        </p:nvSpPr>
        <p:spPr bwMode="auto">
          <a:xfrm>
            <a:off x="5341938" y="2559050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9</a:t>
            </a:r>
          </a:p>
        </p:txBody>
      </p:sp>
      <p:sp>
        <p:nvSpPr>
          <p:cNvPr id="44058" name="Text Box 27"/>
          <p:cNvSpPr txBox="1">
            <a:spLocks noChangeArrowheads="1"/>
          </p:cNvSpPr>
          <p:nvPr/>
        </p:nvSpPr>
        <p:spPr bwMode="auto">
          <a:xfrm>
            <a:off x="5265738" y="1428750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44059" name="Text Box 28"/>
          <p:cNvSpPr txBox="1">
            <a:spLocks noChangeArrowheads="1"/>
          </p:cNvSpPr>
          <p:nvPr/>
        </p:nvSpPr>
        <p:spPr bwMode="auto">
          <a:xfrm>
            <a:off x="5254625" y="444658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44060" name="Text Box 29"/>
          <p:cNvSpPr txBox="1">
            <a:spLocks noChangeArrowheads="1"/>
          </p:cNvSpPr>
          <p:nvPr/>
        </p:nvSpPr>
        <p:spPr bwMode="auto">
          <a:xfrm>
            <a:off x="5322888" y="380523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7</a:t>
            </a:r>
          </a:p>
        </p:txBody>
      </p:sp>
      <p:sp>
        <p:nvSpPr>
          <p:cNvPr id="44061" name="Text Box 30"/>
          <p:cNvSpPr txBox="1">
            <a:spLocks noChangeArrowheads="1"/>
          </p:cNvSpPr>
          <p:nvPr/>
        </p:nvSpPr>
        <p:spPr bwMode="auto">
          <a:xfrm>
            <a:off x="5964238" y="3376613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44062" name="Text Box 31"/>
          <p:cNvSpPr txBox="1">
            <a:spLocks noChangeArrowheads="1"/>
          </p:cNvSpPr>
          <p:nvPr/>
        </p:nvSpPr>
        <p:spPr bwMode="auto">
          <a:xfrm>
            <a:off x="6883400" y="3414713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44063" name="Text Box 32"/>
          <p:cNvSpPr txBox="1">
            <a:spLocks noChangeArrowheads="1"/>
          </p:cNvSpPr>
          <p:nvPr/>
        </p:nvSpPr>
        <p:spPr bwMode="auto">
          <a:xfrm>
            <a:off x="2832100" y="383698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44064" name="Text Box 33"/>
          <p:cNvSpPr txBox="1">
            <a:spLocks noChangeArrowheads="1"/>
          </p:cNvSpPr>
          <p:nvPr/>
        </p:nvSpPr>
        <p:spPr bwMode="auto">
          <a:xfrm>
            <a:off x="1214438" y="2882900"/>
            <a:ext cx="420687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4065" name="Text Box 34"/>
          <p:cNvSpPr txBox="1">
            <a:spLocks noChangeArrowheads="1"/>
          </p:cNvSpPr>
          <p:nvPr/>
        </p:nvSpPr>
        <p:spPr bwMode="auto">
          <a:xfrm>
            <a:off x="1803400" y="2459038"/>
            <a:ext cx="382588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066" name="Text Box 38"/>
          <p:cNvSpPr txBox="1">
            <a:spLocks noChangeArrowheads="1"/>
          </p:cNvSpPr>
          <p:nvPr/>
        </p:nvSpPr>
        <p:spPr bwMode="auto">
          <a:xfrm>
            <a:off x="4216400" y="4375150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52391" name="Text Box 39"/>
          <p:cNvSpPr txBox="1">
            <a:spLocks noChangeArrowheads="1"/>
          </p:cNvSpPr>
          <p:nvPr/>
        </p:nvSpPr>
        <p:spPr bwMode="auto">
          <a:xfrm>
            <a:off x="2873375" y="5019675"/>
            <a:ext cx="3233738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 baseline="-25000">
                <a:solidFill>
                  <a:srgbClr val="FF0000"/>
                </a:solidFill>
              </a:rPr>
              <a:t>5</a:t>
            </a:r>
            <a:r>
              <a:rPr lang="en-US">
                <a:solidFill>
                  <a:srgbClr val="FF0000"/>
                </a:solidFill>
              </a:rPr>
              <a:t>=7</a:t>
            </a:r>
            <a:r>
              <a:rPr lang="en-US"/>
              <a:t>, e</a:t>
            </a:r>
            <a:r>
              <a:rPr lang="en-US" baseline="-25000"/>
              <a:t>2</a:t>
            </a:r>
            <a:r>
              <a:rPr lang="en-US"/>
              <a:t>=8, e</a:t>
            </a:r>
            <a:r>
              <a:rPr lang="en-US" baseline="-25000"/>
              <a:t>3</a:t>
            </a:r>
            <a:r>
              <a:rPr lang="en-US"/>
              <a:t>=14}</a:t>
            </a:r>
          </a:p>
        </p:txBody>
      </p:sp>
      <p:sp>
        <p:nvSpPr>
          <p:cNvPr id="44068" name="Text Box 40"/>
          <p:cNvSpPr txBox="1">
            <a:spLocks noChangeArrowheads="1"/>
          </p:cNvSpPr>
          <p:nvPr/>
        </p:nvSpPr>
        <p:spPr bwMode="auto">
          <a:xfrm>
            <a:off x="4229100" y="1301750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52393" name="Text Box 41"/>
          <p:cNvSpPr txBox="1">
            <a:spLocks noChangeArrowheads="1"/>
          </p:cNvSpPr>
          <p:nvPr/>
        </p:nvSpPr>
        <p:spPr bwMode="auto">
          <a:xfrm>
            <a:off x="6802438" y="1390650"/>
            <a:ext cx="4667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44070" name="Text Box 42"/>
          <p:cNvSpPr txBox="1">
            <a:spLocks noChangeArrowheads="1"/>
          </p:cNvSpPr>
          <p:nvPr/>
        </p:nvSpPr>
        <p:spPr bwMode="auto">
          <a:xfrm>
            <a:off x="6875463" y="4291013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52395" name="Text Box 43"/>
          <p:cNvSpPr txBox="1">
            <a:spLocks noChangeArrowheads="1"/>
          </p:cNvSpPr>
          <p:nvPr/>
        </p:nvSpPr>
        <p:spPr bwMode="auto">
          <a:xfrm>
            <a:off x="6797675" y="1389063"/>
            <a:ext cx="4667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52396" name="Text Box 44"/>
          <p:cNvSpPr txBox="1">
            <a:spLocks noChangeArrowheads="1"/>
          </p:cNvSpPr>
          <p:nvPr/>
        </p:nvSpPr>
        <p:spPr bwMode="auto">
          <a:xfrm>
            <a:off x="3151188" y="5735638"/>
            <a:ext cx="16192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{e</a:t>
            </a:r>
            <a:r>
              <a:rPr lang="en-US" baseline="-25000"/>
              <a:t>1</a:t>
            </a:r>
            <a:r>
              <a:rPr lang="en-US"/>
              <a:t>,e</a:t>
            </a:r>
            <a:r>
              <a:rPr lang="en-US" baseline="-25000"/>
              <a:t>4</a:t>
            </a:r>
            <a:r>
              <a:rPr lang="en-US"/>
              <a:t>,e</a:t>
            </a:r>
            <a:r>
              <a:rPr lang="en-US" baseline="-25000"/>
              <a:t>5</a:t>
            </a:r>
            <a:r>
              <a:rPr lang="en-US"/>
              <a:t>}</a:t>
            </a:r>
          </a:p>
        </p:txBody>
      </p:sp>
      <p:sp>
        <p:nvSpPr>
          <p:cNvPr id="1252397" name="Text Box 45"/>
          <p:cNvSpPr txBox="1">
            <a:spLocks noChangeArrowheads="1"/>
          </p:cNvSpPr>
          <p:nvPr/>
        </p:nvSpPr>
        <p:spPr bwMode="auto">
          <a:xfrm>
            <a:off x="2882900" y="5029200"/>
            <a:ext cx="2297113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{e</a:t>
            </a:r>
            <a:r>
              <a:rPr lang="en-US" baseline="-25000"/>
              <a:t>2</a:t>
            </a:r>
            <a:r>
              <a:rPr lang="en-US"/>
              <a:t>=8, e</a:t>
            </a:r>
            <a:r>
              <a:rPr lang="en-US" baseline="-25000"/>
              <a:t>3</a:t>
            </a:r>
            <a:r>
              <a:rPr lang="en-US"/>
              <a:t>=13}</a:t>
            </a:r>
          </a:p>
        </p:txBody>
      </p:sp>
    </p:spTree>
    <p:extLst>
      <p:ext uri="{BB962C8B-B14F-4D97-AF65-F5344CB8AC3E}">
        <p14:creationId xmlns:p14="http://schemas.microsoft.com/office/powerpoint/2010/main" val="13571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2355" grpId="0"/>
      <p:bldP spid="1252391" grpId="0"/>
      <p:bldP spid="1252393" grpId="0"/>
      <p:bldP spid="1252395" grpId="0"/>
      <p:bldP spid="1252396" grpId="0"/>
      <p:bldP spid="12523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939D3B-526C-4B4E-914C-376135C92196}" type="slidenum">
              <a:rPr lang="en-US"/>
              <a:pPr/>
              <a:t>14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Dijkstra</a:t>
            </a:r>
            <a:r>
              <a:rPr lang="en-US" dirty="0" smtClean="0"/>
              <a:t> Relaxation 4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922338" y="5103813"/>
            <a:ext cx="18621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Current nodes: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889000" y="5838825"/>
            <a:ext cx="2230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Nodes completed:</a:t>
            </a:r>
          </a:p>
        </p:txBody>
      </p:sp>
      <p:sp>
        <p:nvSpPr>
          <p:cNvPr id="45062" name="Oval 5"/>
          <p:cNvSpPr>
            <a:spLocks noChangeArrowheads="1"/>
          </p:cNvSpPr>
          <p:nvPr/>
        </p:nvSpPr>
        <p:spPr bwMode="auto">
          <a:xfrm>
            <a:off x="1746250" y="2938463"/>
            <a:ext cx="431800" cy="4254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1</a:t>
            </a:r>
          </a:p>
        </p:txBody>
      </p:sp>
      <p:sp>
        <p:nvSpPr>
          <p:cNvPr id="45063" name="Oval 6"/>
          <p:cNvSpPr>
            <a:spLocks noChangeArrowheads="1"/>
          </p:cNvSpPr>
          <p:nvPr/>
        </p:nvSpPr>
        <p:spPr bwMode="auto">
          <a:xfrm>
            <a:off x="3811588" y="1520825"/>
            <a:ext cx="431800" cy="42545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2</a:t>
            </a:r>
          </a:p>
        </p:txBody>
      </p:sp>
      <p:sp>
        <p:nvSpPr>
          <p:cNvPr id="45064" name="Oval 7"/>
          <p:cNvSpPr>
            <a:spLocks noChangeArrowheads="1"/>
          </p:cNvSpPr>
          <p:nvPr/>
        </p:nvSpPr>
        <p:spPr bwMode="auto">
          <a:xfrm>
            <a:off x="3810000" y="4213225"/>
            <a:ext cx="431800" cy="425450"/>
          </a:xfrm>
          <a:prstGeom prst="ellipse">
            <a:avLst/>
          </a:prstGeom>
          <a:noFill/>
          <a:ln w="19050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4</a:t>
            </a:r>
          </a:p>
        </p:txBody>
      </p:sp>
      <p:sp>
        <p:nvSpPr>
          <p:cNvPr id="45065" name="Oval 8"/>
          <p:cNvSpPr>
            <a:spLocks noChangeArrowheads="1"/>
          </p:cNvSpPr>
          <p:nvPr/>
        </p:nvSpPr>
        <p:spPr bwMode="auto">
          <a:xfrm>
            <a:off x="6353175" y="4214813"/>
            <a:ext cx="431800" cy="4254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5</a:t>
            </a:r>
          </a:p>
        </p:txBody>
      </p:sp>
      <p:sp>
        <p:nvSpPr>
          <p:cNvPr id="45066" name="Oval 9"/>
          <p:cNvSpPr>
            <a:spLocks noChangeArrowheads="1"/>
          </p:cNvSpPr>
          <p:nvPr/>
        </p:nvSpPr>
        <p:spPr bwMode="auto">
          <a:xfrm>
            <a:off x="6353175" y="1520825"/>
            <a:ext cx="431800" cy="425450"/>
          </a:xfrm>
          <a:prstGeom prst="ellipse">
            <a:avLst/>
          </a:prstGeom>
          <a:noFill/>
          <a:ln w="19050" algn="ctr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3</a:t>
            </a:r>
          </a:p>
        </p:txBody>
      </p:sp>
      <p:sp>
        <p:nvSpPr>
          <p:cNvPr id="45067" name="Line 10"/>
          <p:cNvSpPr>
            <a:spLocks noChangeShapeType="1"/>
          </p:cNvSpPr>
          <p:nvPr/>
        </p:nvSpPr>
        <p:spPr bwMode="auto">
          <a:xfrm flipV="1">
            <a:off x="2130425" y="1838325"/>
            <a:ext cx="1698625" cy="1174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1"/>
          <p:cNvSpPr>
            <a:spLocks noChangeShapeType="1"/>
          </p:cNvSpPr>
          <p:nvPr/>
        </p:nvSpPr>
        <p:spPr bwMode="auto">
          <a:xfrm>
            <a:off x="2130425" y="3298825"/>
            <a:ext cx="1689100" cy="1046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9" name="Line 12"/>
          <p:cNvSpPr>
            <a:spLocks noChangeShapeType="1"/>
          </p:cNvSpPr>
          <p:nvPr/>
        </p:nvSpPr>
        <p:spPr bwMode="auto">
          <a:xfrm>
            <a:off x="4244975" y="1731963"/>
            <a:ext cx="2114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Line 13"/>
          <p:cNvSpPr>
            <a:spLocks noChangeShapeType="1"/>
          </p:cNvSpPr>
          <p:nvPr/>
        </p:nvSpPr>
        <p:spPr bwMode="auto">
          <a:xfrm flipV="1">
            <a:off x="4179888" y="1895475"/>
            <a:ext cx="2236787" cy="2374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14"/>
          <p:cNvSpPr>
            <a:spLocks noChangeShapeType="1"/>
          </p:cNvSpPr>
          <p:nvPr/>
        </p:nvSpPr>
        <p:spPr bwMode="auto">
          <a:xfrm flipH="1" flipV="1">
            <a:off x="2171700" y="3152775"/>
            <a:ext cx="4195763" cy="1166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5"/>
          <p:cNvSpPr>
            <a:spLocks noChangeShapeType="1"/>
          </p:cNvSpPr>
          <p:nvPr/>
        </p:nvSpPr>
        <p:spPr bwMode="auto">
          <a:xfrm>
            <a:off x="4237038" y="4433888"/>
            <a:ext cx="2106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Freeform 16"/>
          <p:cNvSpPr>
            <a:spLocks/>
          </p:cNvSpPr>
          <p:nvPr/>
        </p:nvSpPr>
        <p:spPr bwMode="auto">
          <a:xfrm>
            <a:off x="3597275" y="1903413"/>
            <a:ext cx="312738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4" name="Freeform 17"/>
          <p:cNvSpPr>
            <a:spLocks/>
          </p:cNvSpPr>
          <p:nvPr/>
        </p:nvSpPr>
        <p:spPr bwMode="auto">
          <a:xfrm>
            <a:off x="6157913" y="1917700"/>
            <a:ext cx="312737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Freeform 18"/>
          <p:cNvSpPr>
            <a:spLocks/>
          </p:cNvSpPr>
          <p:nvPr/>
        </p:nvSpPr>
        <p:spPr bwMode="auto">
          <a:xfrm flipH="1" flipV="1">
            <a:off x="6670675" y="1931988"/>
            <a:ext cx="312738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Freeform 19"/>
          <p:cNvSpPr>
            <a:spLocks/>
          </p:cNvSpPr>
          <p:nvPr/>
        </p:nvSpPr>
        <p:spPr bwMode="auto">
          <a:xfrm flipH="1" flipV="1">
            <a:off x="4144963" y="1928813"/>
            <a:ext cx="312737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Text Box 20"/>
          <p:cNvSpPr txBox="1">
            <a:spLocks noChangeArrowheads="1"/>
          </p:cNvSpPr>
          <p:nvPr/>
        </p:nvSpPr>
        <p:spPr bwMode="auto">
          <a:xfrm>
            <a:off x="2667000" y="2093913"/>
            <a:ext cx="3810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10</a:t>
            </a:r>
          </a:p>
        </p:txBody>
      </p:sp>
      <p:sp>
        <p:nvSpPr>
          <p:cNvPr id="45078" name="Text Box 21"/>
          <p:cNvSpPr txBox="1">
            <a:spLocks noChangeArrowheads="1"/>
          </p:cNvSpPr>
          <p:nvPr/>
        </p:nvSpPr>
        <p:spPr bwMode="auto">
          <a:xfrm>
            <a:off x="3365500" y="268763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45079" name="Text Box 22"/>
          <p:cNvSpPr txBox="1">
            <a:spLocks noChangeArrowheads="1"/>
          </p:cNvSpPr>
          <p:nvPr/>
        </p:nvSpPr>
        <p:spPr bwMode="auto">
          <a:xfrm>
            <a:off x="4406900" y="2619375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45080" name="Text Box 23"/>
          <p:cNvSpPr txBox="1">
            <a:spLocks noChangeArrowheads="1"/>
          </p:cNvSpPr>
          <p:nvPr/>
        </p:nvSpPr>
        <p:spPr bwMode="auto">
          <a:xfrm>
            <a:off x="5341938" y="2559050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9</a:t>
            </a:r>
          </a:p>
        </p:txBody>
      </p:sp>
      <p:sp>
        <p:nvSpPr>
          <p:cNvPr id="45081" name="Text Box 24"/>
          <p:cNvSpPr txBox="1">
            <a:spLocks noChangeArrowheads="1"/>
          </p:cNvSpPr>
          <p:nvPr/>
        </p:nvSpPr>
        <p:spPr bwMode="auto">
          <a:xfrm>
            <a:off x="5265738" y="1428750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45082" name="Text Box 25"/>
          <p:cNvSpPr txBox="1">
            <a:spLocks noChangeArrowheads="1"/>
          </p:cNvSpPr>
          <p:nvPr/>
        </p:nvSpPr>
        <p:spPr bwMode="auto">
          <a:xfrm>
            <a:off x="5254625" y="444658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45083" name="Text Box 26"/>
          <p:cNvSpPr txBox="1">
            <a:spLocks noChangeArrowheads="1"/>
          </p:cNvSpPr>
          <p:nvPr/>
        </p:nvSpPr>
        <p:spPr bwMode="auto">
          <a:xfrm>
            <a:off x="5322888" y="380523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7</a:t>
            </a:r>
          </a:p>
        </p:txBody>
      </p:sp>
      <p:sp>
        <p:nvSpPr>
          <p:cNvPr id="45084" name="Text Box 27"/>
          <p:cNvSpPr txBox="1">
            <a:spLocks noChangeArrowheads="1"/>
          </p:cNvSpPr>
          <p:nvPr/>
        </p:nvSpPr>
        <p:spPr bwMode="auto">
          <a:xfrm>
            <a:off x="5964238" y="3376613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45085" name="Text Box 28"/>
          <p:cNvSpPr txBox="1">
            <a:spLocks noChangeArrowheads="1"/>
          </p:cNvSpPr>
          <p:nvPr/>
        </p:nvSpPr>
        <p:spPr bwMode="auto">
          <a:xfrm>
            <a:off x="6883400" y="3414713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45086" name="Text Box 29"/>
          <p:cNvSpPr txBox="1">
            <a:spLocks noChangeArrowheads="1"/>
          </p:cNvSpPr>
          <p:nvPr/>
        </p:nvSpPr>
        <p:spPr bwMode="auto">
          <a:xfrm>
            <a:off x="2832100" y="383698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45087" name="Text Box 30"/>
          <p:cNvSpPr txBox="1">
            <a:spLocks noChangeArrowheads="1"/>
          </p:cNvSpPr>
          <p:nvPr/>
        </p:nvSpPr>
        <p:spPr bwMode="auto">
          <a:xfrm>
            <a:off x="1214438" y="2882900"/>
            <a:ext cx="420687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5088" name="Text Box 31"/>
          <p:cNvSpPr txBox="1">
            <a:spLocks noChangeArrowheads="1"/>
          </p:cNvSpPr>
          <p:nvPr/>
        </p:nvSpPr>
        <p:spPr bwMode="auto">
          <a:xfrm>
            <a:off x="1803400" y="2459038"/>
            <a:ext cx="382588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089" name="Text Box 32"/>
          <p:cNvSpPr txBox="1">
            <a:spLocks noChangeArrowheads="1"/>
          </p:cNvSpPr>
          <p:nvPr/>
        </p:nvSpPr>
        <p:spPr bwMode="auto">
          <a:xfrm>
            <a:off x="4216400" y="4375150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5090" name="Text Box 33"/>
          <p:cNvSpPr txBox="1">
            <a:spLocks noChangeArrowheads="1"/>
          </p:cNvSpPr>
          <p:nvPr/>
        </p:nvSpPr>
        <p:spPr bwMode="auto">
          <a:xfrm>
            <a:off x="4229100" y="1301750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54434" name="Text Box 34"/>
          <p:cNvSpPr txBox="1">
            <a:spLocks noChangeArrowheads="1"/>
          </p:cNvSpPr>
          <p:nvPr/>
        </p:nvSpPr>
        <p:spPr bwMode="auto">
          <a:xfrm>
            <a:off x="6802438" y="1390650"/>
            <a:ext cx="466725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45092" name="Text Box 35"/>
          <p:cNvSpPr txBox="1">
            <a:spLocks noChangeArrowheads="1"/>
          </p:cNvSpPr>
          <p:nvPr/>
        </p:nvSpPr>
        <p:spPr bwMode="auto">
          <a:xfrm>
            <a:off x="6875463" y="4291013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54436" name="Text Box 36"/>
          <p:cNvSpPr txBox="1">
            <a:spLocks noChangeArrowheads="1"/>
          </p:cNvSpPr>
          <p:nvPr/>
        </p:nvSpPr>
        <p:spPr bwMode="auto">
          <a:xfrm>
            <a:off x="3135313" y="5721350"/>
            <a:ext cx="16192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{e</a:t>
            </a:r>
            <a:r>
              <a:rPr lang="en-US" baseline="-25000"/>
              <a:t>1</a:t>
            </a:r>
            <a:r>
              <a:rPr lang="en-US"/>
              <a:t>,e</a:t>
            </a:r>
            <a:r>
              <a:rPr lang="en-US" baseline="-25000"/>
              <a:t>4</a:t>
            </a:r>
            <a:r>
              <a:rPr lang="en-US"/>
              <a:t>,e</a:t>
            </a:r>
            <a:r>
              <a:rPr lang="en-US" baseline="-25000"/>
              <a:t>5</a:t>
            </a:r>
            <a:r>
              <a:rPr lang="en-US"/>
              <a:t>}</a:t>
            </a:r>
          </a:p>
        </p:txBody>
      </p:sp>
      <p:sp>
        <p:nvSpPr>
          <p:cNvPr id="1254437" name="Text Box 37"/>
          <p:cNvSpPr txBox="1">
            <a:spLocks noChangeArrowheads="1"/>
          </p:cNvSpPr>
          <p:nvPr/>
        </p:nvSpPr>
        <p:spPr bwMode="auto">
          <a:xfrm>
            <a:off x="2882900" y="5029200"/>
            <a:ext cx="2297113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=8</a:t>
            </a:r>
            <a:r>
              <a:rPr lang="en-US"/>
              <a:t>, e</a:t>
            </a:r>
            <a:r>
              <a:rPr lang="en-US" baseline="-25000"/>
              <a:t>3</a:t>
            </a:r>
            <a:r>
              <a:rPr lang="en-US"/>
              <a:t>=13}</a:t>
            </a:r>
          </a:p>
        </p:txBody>
      </p:sp>
      <p:sp>
        <p:nvSpPr>
          <p:cNvPr id="1254438" name="Text Box 38"/>
          <p:cNvSpPr txBox="1">
            <a:spLocks noChangeArrowheads="1"/>
          </p:cNvSpPr>
          <p:nvPr/>
        </p:nvSpPr>
        <p:spPr bwMode="auto">
          <a:xfrm>
            <a:off x="6811963" y="1384300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54439" name="Text Box 39"/>
          <p:cNvSpPr txBox="1">
            <a:spLocks noChangeArrowheads="1"/>
          </p:cNvSpPr>
          <p:nvPr/>
        </p:nvSpPr>
        <p:spPr bwMode="auto">
          <a:xfrm>
            <a:off x="2871788" y="5040313"/>
            <a:ext cx="11620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{e</a:t>
            </a:r>
            <a:r>
              <a:rPr lang="en-US" baseline="-25000"/>
              <a:t>3</a:t>
            </a:r>
            <a:r>
              <a:rPr lang="en-US"/>
              <a:t>=9}</a:t>
            </a:r>
          </a:p>
        </p:txBody>
      </p:sp>
      <p:sp>
        <p:nvSpPr>
          <p:cNvPr id="1254440" name="Text Box 40"/>
          <p:cNvSpPr txBox="1">
            <a:spLocks noChangeArrowheads="1"/>
          </p:cNvSpPr>
          <p:nvPr/>
        </p:nvSpPr>
        <p:spPr bwMode="auto">
          <a:xfrm>
            <a:off x="3122613" y="5727700"/>
            <a:ext cx="20510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{e</a:t>
            </a:r>
            <a:r>
              <a:rPr lang="en-US" baseline="-25000"/>
              <a:t>1</a:t>
            </a:r>
            <a:r>
              <a:rPr lang="en-US"/>
              <a:t>,e</a:t>
            </a:r>
            <a:r>
              <a:rPr lang="en-US" baseline="-25000"/>
              <a:t>2</a:t>
            </a:r>
            <a:r>
              <a:rPr lang="en-US"/>
              <a:t>,e</a:t>
            </a:r>
            <a:r>
              <a:rPr lang="en-US" baseline="-25000"/>
              <a:t>4</a:t>
            </a:r>
            <a:r>
              <a:rPr lang="en-US"/>
              <a:t>,e</a:t>
            </a:r>
            <a:r>
              <a:rPr lang="en-US" baseline="-25000"/>
              <a:t>5</a:t>
            </a: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48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4434" grpId="0"/>
      <p:bldP spid="1254436" grpId="0"/>
      <p:bldP spid="1254437" grpId="0"/>
      <p:bldP spid="1254438" grpId="0"/>
      <p:bldP spid="1254439" grpId="0"/>
      <p:bldP spid="12544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9907D1-C2CA-41B6-8DA6-563FC8772FF4}" type="slidenum">
              <a:rPr lang="en-US"/>
              <a:pPr/>
              <a:t>15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Dijkstra</a:t>
            </a:r>
            <a:r>
              <a:rPr lang="en-US" dirty="0" smtClean="0"/>
              <a:t> Relaxation 5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922338" y="5103813"/>
            <a:ext cx="18621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Current nodes: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889000" y="5838825"/>
            <a:ext cx="2230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Nodes completed:</a:t>
            </a:r>
          </a:p>
        </p:txBody>
      </p:sp>
      <p:sp>
        <p:nvSpPr>
          <p:cNvPr id="46086" name="Oval 5"/>
          <p:cNvSpPr>
            <a:spLocks noChangeArrowheads="1"/>
          </p:cNvSpPr>
          <p:nvPr/>
        </p:nvSpPr>
        <p:spPr bwMode="auto">
          <a:xfrm>
            <a:off x="1746250" y="2938463"/>
            <a:ext cx="431800" cy="4254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1</a:t>
            </a:r>
          </a:p>
        </p:txBody>
      </p:sp>
      <p:sp>
        <p:nvSpPr>
          <p:cNvPr id="46087" name="Oval 6"/>
          <p:cNvSpPr>
            <a:spLocks noChangeArrowheads="1"/>
          </p:cNvSpPr>
          <p:nvPr/>
        </p:nvSpPr>
        <p:spPr bwMode="auto">
          <a:xfrm>
            <a:off x="3811588" y="1520825"/>
            <a:ext cx="431800" cy="4254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2</a:t>
            </a:r>
          </a:p>
        </p:txBody>
      </p:sp>
      <p:sp>
        <p:nvSpPr>
          <p:cNvPr id="46088" name="Oval 7"/>
          <p:cNvSpPr>
            <a:spLocks noChangeArrowheads="1"/>
          </p:cNvSpPr>
          <p:nvPr/>
        </p:nvSpPr>
        <p:spPr bwMode="auto">
          <a:xfrm>
            <a:off x="3810000" y="4213225"/>
            <a:ext cx="431800" cy="4254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4</a:t>
            </a:r>
          </a:p>
        </p:txBody>
      </p:sp>
      <p:sp>
        <p:nvSpPr>
          <p:cNvPr id="46089" name="Oval 8"/>
          <p:cNvSpPr>
            <a:spLocks noChangeArrowheads="1"/>
          </p:cNvSpPr>
          <p:nvPr/>
        </p:nvSpPr>
        <p:spPr bwMode="auto">
          <a:xfrm>
            <a:off x="6353175" y="4214813"/>
            <a:ext cx="431800" cy="4254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5</a:t>
            </a:r>
          </a:p>
        </p:txBody>
      </p:sp>
      <p:sp>
        <p:nvSpPr>
          <p:cNvPr id="46090" name="Oval 9"/>
          <p:cNvSpPr>
            <a:spLocks noChangeArrowheads="1"/>
          </p:cNvSpPr>
          <p:nvPr/>
        </p:nvSpPr>
        <p:spPr bwMode="auto">
          <a:xfrm>
            <a:off x="6353175" y="1520825"/>
            <a:ext cx="431800" cy="4254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3</a:t>
            </a:r>
          </a:p>
        </p:txBody>
      </p:sp>
      <p:sp>
        <p:nvSpPr>
          <p:cNvPr id="46091" name="Line 10"/>
          <p:cNvSpPr>
            <a:spLocks noChangeShapeType="1"/>
          </p:cNvSpPr>
          <p:nvPr/>
        </p:nvSpPr>
        <p:spPr bwMode="auto">
          <a:xfrm flipV="1">
            <a:off x="2130425" y="1838325"/>
            <a:ext cx="1698625" cy="1174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Line 11"/>
          <p:cNvSpPr>
            <a:spLocks noChangeShapeType="1"/>
          </p:cNvSpPr>
          <p:nvPr/>
        </p:nvSpPr>
        <p:spPr bwMode="auto">
          <a:xfrm>
            <a:off x="2130425" y="3298825"/>
            <a:ext cx="1689100" cy="1046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2"/>
          <p:cNvSpPr>
            <a:spLocks noChangeShapeType="1"/>
          </p:cNvSpPr>
          <p:nvPr/>
        </p:nvSpPr>
        <p:spPr bwMode="auto">
          <a:xfrm>
            <a:off x="4244975" y="1731963"/>
            <a:ext cx="2114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Line 13"/>
          <p:cNvSpPr>
            <a:spLocks noChangeShapeType="1"/>
          </p:cNvSpPr>
          <p:nvPr/>
        </p:nvSpPr>
        <p:spPr bwMode="auto">
          <a:xfrm flipV="1">
            <a:off x="4179888" y="1895475"/>
            <a:ext cx="2236787" cy="2374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Line 14"/>
          <p:cNvSpPr>
            <a:spLocks noChangeShapeType="1"/>
          </p:cNvSpPr>
          <p:nvPr/>
        </p:nvSpPr>
        <p:spPr bwMode="auto">
          <a:xfrm flipH="1" flipV="1">
            <a:off x="2171700" y="3152775"/>
            <a:ext cx="4195763" cy="1166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Line 15"/>
          <p:cNvSpPr>
            <a:spLocks noChangeShapeType="1"/>
          </p:cNvSpPr>
          <p:nvPr/>
        </p:nvSpPr>
        <p:spPr bwMode="auto">
          <a:xfrm>
            <a:off x="4237038" y="4433888"/>
            <a:ext cx="2106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Freeform 16"/>
          <p:cNvSpPr>
            <a:spLocks/>
          </p:cNvSpPr>
          <p:nvPr/>
        </p:nvSpPr>
        <p:spPr bwMode="auto">
          <a:xfrm>
            <a:off x="3597275" y="1903413"/>
            <a:ext cx="312738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8" name="Freeform 17"/>
          <p:cNvSpPr>
            <a:spLocks/>
          </p:cNvSpPr>
          <p:nvPr/>
        </p:nvSpPr>
        <p:spPr bwMode="auto">
          <a:xfrm>
            <a:off x="6157913" y="1917700"/>
            <a:ext cx="312737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Freeform 18"/>
          <p:cNvSpPr>
            <a:spLocks/>
          </p:cNvSpPr>
          <p:nvPr/>
        </p:nvSpPr>
        <p:spPr bwMode="auto">
          <a:xfrm flipH="1" flipV="1">
            <a:off x="6670675" y="1931988"/>
            <a:ext cx="312738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Freeform 19"/>
          <p:cNvSpPr>
            <a:spLocks/>
          </p:cNvSpPr>
          <p:nvPr/>
        </p:nvSpPr>
        <p:spPr bwMode="auto">
          <a:xfrm flipH="1" flipV="1">
            <a:off x="4144963" y="1928813"/>
            <a:ext cx="312737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Text Box 20"/>
          <p:cNvSpPr txBox="1">
            <a:spLocks noChangeArrowheads="1"/>
          </p:cNvSpPr>
          <p:nvPr/>
        </p:nvSpPr>
        <p:spPr bwMode="auto">
          <a:xfrm>
            <a:off x="2667000" y="2093913"/>
            <a:ext cx="3810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10</a:t>
            </a:r>
          </a:p>
        </p:txBody>
      </p:sp>
      <p:sp>
        <p:nvSpPr>
          <p:cNvPr id="46102" name="Text Box 21"/>
          <p:cNvSpPr txBox="1">
            <a:spLocks noChangeArrowheads="1"/>
          </p:cNvSpPr>
          <p:nvPr/>
        </p:nvSpPr>
        <p:spPr bwMode="auto">
          <a:xfrm>
            <a:off x="3365500" y="268763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46103" name="Text Box 22"/>
          <p:cNvSpPr txBox="1">
            <a:spLocks noChangeArrowheads="1"/>
          </p:cNvSpPr>
          <p:nvPr/>
        </p:nvSpPr>
        <p:spPr bwMode="auto">
          <a:xfrm>
            <a:off x="4406900" y="2619375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46104" name="Text Box 23"/>
          <p:cNvSpPr txBox="1">
            <a:spLocks noChangeArrowheads="1"/>
          </p:cNvSpPr>
          <p:nvPr/>
        </p:nvSpPr>
        <p:spPr bwMode="auto">
          <a:xfrm>
            <a:off x="5341938" y="2559050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9</a:t>
            </a:r>
          </a:p>
        </p:txBody>
      </p:sp>
      <p:sp>
        <p:nvSpPr>
          <p:cNvPr id="46105" name="Text Box 24"/>
          <p:cNvSpPr txBox="1">
            <a:spLocks noChangeArrowheads="1"/>
          </p:cNvSpPr>
          <p:nvPr/>
        </p:nvSpPr>
        <p:spPr bwMode="auto">
          <a:xfrm>
            <a:off x="5265738" y="1428750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46106" name="Text Box 25"/>
          <p:cNvSpPr txBox="1">
            <a:spLocks noChangeArrowheads="1"/>
          </p:cNvSpPr>
          <p:nvPr/>
        </p:nvSpPr>
        <p:spPr bwMode="auto">
          <a:xfrm>
            <a:off x="5254625" y="444658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46107" name="Text Box 26"/>
          <p:cNvSpPr txBox="1">
            <a:spLocks noChangeArrowheads="1"/>
          </p:cNvSpPr>
          <p:nvPr/>
        </p:nvSpPr>
        <p:spPr bwMode="auto">
          <a:xfrm>
            <a:off x="5322888" y="380523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7</a:t>
            </a:r>
          </a:p>
        </p:txBody>
      </p:sp>
      <p:sp>
        <p:nvSpPr>
          <p:cNvPr id="46108" name="Text Box 27"/>
          <p:cNvSpPr txBox="1">
            <a:spLocks noChangeArrowheads="1"/>
          </p:cNvSpPr>
          <p:nvPr/>
        </p:nvSpPr>
        <p:spPr bwMode="auto">
          <a:xfrm>
            <a:off x="5964238" y="3376613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46109" name="Text Box 28"/>
          <p:cNvSpPr txBox="1">
            <a:spLocks noChangeArrowheads="1"/>
          </p:cNvSpPr>
          <p:nvPr/>
        </p:nvSpPr>
        <p:spPr bwMode="auto">
          <a:xfrm>
            <a:off x="6883400" y="3414713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46110" name="Text Box 29"/>
          <p:cNvSpPr txBox="1">
            <a:spLocks noChangeArrowheads="1"/>
          </p:cNvSpPr>
          <p:nvPr/>
        </p:nvSpPr>
        <p:spPr bwMode="auto">
          <a:xfrm>
            <a:off x="2832100" y="383698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46111" name="Text Box 30"/>
          <p:cNvSpPr txBox="1">
            <a:spLocks noChangeArrowheads="1"/>
          </p:cNvSpPr>
          <p:nvPr/>
        </p:nvSpPr>
        <p:spPr bwMode="auto">
          <a:xfrm>
            <a:off x="1214438" y="2882900"/>
            <a:ext cx="420687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6112" name="Text Box 31"/>
          <p:cNvSpPr txBox="1">
            <a:spLocks noChangeArrowheads="1"/>
          </p:cNvSpPr>
          <p:nvPr/>
        </p:nvSpPr>
        <p:spPr bwMode="auto">
          <a:xfrm>
            <a:off x="1803400" y="2459038"/>
            <a:ext cx="382588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113" name="Text Box 32"/>
          <p:cNvSpPr txBox="1">
            <a:spLocks noChangeArrowheads="1"/>
          </p:cNvSpPr>
          <p:nvPr/>
        </p:nvSpPr>
        <p:spPr bwMode="auto">
          <a:xfrm>
            <a:off x="4216400" y="4375150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114" name="Text Box 33"/>
          <p:cNvSpPr txBox="1">
            <a:spLocks noChangeArrowheads="1"/>
          </p:cNvSpPr>
          <p:nvPr/>
        </p:nvSpPr>
        <p:spPr bwMode="auto">
          <a:xfrm>
            <a:off x="4229100" y="1301750"/>
            <a:ext cx="325438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6875463" y="4291013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116" name="Text Box 38"/>
          <p:cNvSpPr txBox="1">
            <a:spLocks noChangeArrowheads="1"/>
          </p:cNvSpPr>
          <p:nvPr/>
        </p:nvSpPr>
        <p:spPr bwMode="auto">
          <a:xfrm>
            <a:off x="6811963" y="1384300"/>
            <a:ext cx="325437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55463" name="Text Box 39"/>
          <p:cNvSpPr txBox="1">
            <a:spLocks noChangeArrowheads="1"/>
          </p:cNvSpPr>
          <p:nvPr/>
        </p:nvSpPr>
        <p:spPr bwMode="auto">
          <a:xfrm>
            <a:off x="2871788" y="5040313"/>
            <a:ext cx="11620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 baseline="-25000">
                <a:solidFill>
                  <a:srgbClr val="FF0000"/>
                </a:solidFill>
              </a:rPr>
              <a:t>3</a:t>
            </a:r>
            <a:r>
              <a:rPr lang="en-US">
                <a:solidFill>
                  <a:srgbClr val="FF0000"/>
                </a:solidFill>
              </a:rPr>
              <a:t>=9</a:t>
            </a:r>
            <a:r>
              <a:rPr lang="en-US"/>
              <a:t>}</a:t>
            </a:r>
          </a:p>
        </p:txBody>
      </p:sp>
      <p:sp>
        <p:nvSpPr>
          <p:cNvPr id="1255464" name="Text Box 40"/>
          <p:cNvSpPr txBox="1">
            <a:spLocks noChangeArrowheads="1"/>
          </p:cNvSpPr>
          <p:nvPr/>
        </p:nvSpPr>
        <p:spPr bwMode="auto">
          <a:xfrm>
            <a:off x="3132138" y="5751513"/>
            <a:ext cx="2051050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{e</a:t>
            </a:r>
            <a:r>
              <a:rPr lang="en-US" baseline="-25000"/>
              <a:t>1</a:t>
            </a:r>
            <a:r>
              <a:rPr lang="en-US"/>
              <a:t>,e</a:t>
            </a:r>
            <a:r>
              <a:rPr lang="en-US" baseline="-25000"/>
              <a:t>2</a:t>
            </a:r>
            <a:r>
              <a:rPr lang="en-US"/>
              <a:t>,e</a:t>
            </a:r>
            <a:r>
              <a:rPr lang="en-US" baseline="-25000"/>
              <a:t>4</a:t>
            </a:r>
            <a:r>
              <a:rPr lang="en-US"/>
              <a:t>,e</a:t>
            </a:r>
            <a:r>
              <a:rPr lang="en-US" baseline="-25000"/>
              <a:t>5</a:t>
            </a:r>
            <a:r>
              <a:rPr lang="en-US"/>
              <a:t>}</a:t>
            </a:r>
          </a:p>
        </p:txBody>
      </p:sp>
      <p:sp>
        <p:nvSpPr>
          <p:cNvPr id="1255465" name="Text Box 41"/>
          <p:cNvSpPr txBox="1">
            <a:spLocks noChangeArrowheads="1"/>
          </p:cNvSpPr>
          <p:nvPr/>
        </p:nvSpPr>
        <p:spPr bwMode="auto">
          <a:xfrm>
            <a:off x="2909888" y="5046663"/>
            <a:ext cx="422275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{}</a:t>
            </a:r>
          </a:p>
        </p:txBody>
      </p:sp>
      <p:sp>
        <p:nvSpPr>
          <p:cNvPr id="1255467" name="Text Box 43"/>
          <p:cNvSpPr txBox="1">
            <a:spLocks noChangeArrowheads="1"/>
          </p:cNvSpPr>
          <p:nvPr/>
        </p:nvSpPr>
        <p:spPr bwMode="auto">
          <a:xfrm>
            <a:off x="3179763" y="5756275"/>
            <a:ext cx="248285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{e</a:t>
            </a:r>
            <a:r>
              <a:rPr lang="en-US" baseline="-25000"/>
              <a:t>1</a:t>
            </a:r>
            <a:r>
              <a:rPr lang="en-US"/>
              <a:t>,e</a:t>
            </a:r>
            <a:r>
              <a:rPr lang="en-US" baseline="-25000"/>
              <a:t>2</a:t>
            </a:r>
            <a:r>
              <a:rPr lang="en-US"/>
              <a:t>,e</a:t>
            </a:r>
            <a:r>
              <a:rPr lang="en-US" baseline="-25000"/>
              <a:t>3</a:t>
            </a:r>
            <a:r>
              <a:rPr lang="en-US"/>
              <a:t>,e</a:t>
            </a:r>
            <a:r>
              <a:rPr lang="en-US" baseline="-25000"/>
              <a:t>4</a:t>
            </a:r>
            <a:r>
              <a:rPr lang="en-US"/>
              <a:t>,e</a:t>
            </a:r>
            <a:r>
              <a:rPr lang="en-US" baseline="-25000"/>
              <a:t>5</a:t>
            </a: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661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63" grpId="0"/>
      <p:bldP spid="1255464" grpId="0"/>
      <p:bldP spid="1255465" grpId="0"/>
      <p:bldP spid="12554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8" name="Rectangle 38"/>
          <p:cNvSpPr>
            <a:spLocks noChangeArrowheads="1"/>
          </p:cNvSpPr>
          <p:nvPr/>
        </p:nvSpPr>
        <p:spPr bwMode="auto">
          <a:xfrm>
            <a:off x="3968985" y="3183467"/>
            <a:ext cx="4267200" cy="16002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Relaxation</a:t>
            </a:r>
            <a:endParaRPr lang="de-DE"/>
          </a:p>
        </p:txBody>
      </p:sp>
      <p:sp>
        <p:nvSpPr>
          <p:cNvPr id="419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Gegeben sei ein Graph G= (V,E) mit Kantengewicht </a:t>
            </a:r>
            <a:br>
              <a:rPr lang="de-DE" dirty="0" smtClean="0"/>
            </a:br>
            <a:r>
              <a:rPr lang="de-DE" dirty="0" smtClean="0"/>
              <a:t>c (</a:t>
            </a:r>
            <a:r>
              <a:rPr lang="de-DE" dirty="0" err="1" smtClean="0"/>
              <a:t>u,v</a:t>
            </a:r>
            <a:r>
              <a:rPr lang="de-DE" dirty="0" smtClean="0"/>
              <a:t>) und einem Ausgangsknoten v</a:t>
            </a:r>
            <a:r>
              <a:rPr lang="de-DE" baseline="-25000" dirty="0" smtClean="0"/>
              <a:t>0</a:t>
            </a:r>
            <a:r>
              <a:rPr lang="de-DE" dirty="0" smtClean="0"/>
              <a:t>.</a:t>
            </a:r>
          </a:p>
          <a:p>
            <a:r>
              <a:rPr lang="de-DE" dirty="0" smtClean="0"/>
              <a:t>Dann gilt für alle Kanten (</a:t>
            </a:r>
            <a:r>
              <a:rPr lang="de-DE" dirty="0" err="1" smtClean="0"/>
              <a:t>u,v</a:t>
            </a:r>
            <a:r>
              <a:rPr lang="de-DE" dirty="0" smtClean="0"/>
              <a:t>)</a:t>
            </a:r>
            <a:r>
              <a:rPr lang="de-DE" dirty="0" smtClean="0">
                <a:sym typeface="Symbol" pitchFamily="-108" charset="2"/>
              </a:rPr>
              <a:t> </a:t>
            </a:r>
            <a:r>
              <a:rPr lang="de-DE" smtClean="0">
                <a:sym typeface="Symbol" pitchFamily="-108" charset="2"/>
              </a:rPr>
              <a:t>:   </a:t>
            </a:r>
            <a:br>
              <a:rPr lang="de-DE" smtClean="0">
                <a:sym typeface="Symbol" pitchFamily="-108" charset="2"/>
              </a:rPr>
            </a:br>
            <a:r>
              <a:rPr lang="de-DE" smtClean="0">
                <a:sym typeface="Symbol" pitchFamily="-108" charset="2"/>
              </a:rPr>
              <a:t>d </a:t>
            </a:r>
            <a:r>
              <a:rPr lang="de-DE" dirty="0" smtClean="0">
                <a:sym typeface="Symbol" pitchFamily="-108" charset="2"/>
              </a:rPr>
              <a:t>(</a:t>
            </a:r>
            <a:r>
              <a:rPr lang="de-DE" dirty="0" smtClean="0"/>
              <a:t>v</a:t>
            </a:r>
            <a:r>
              <a:rPr lang="de-DE" baseline="-25000" dirty="0" smtClean="0"/>
              <a:t>0</a:t>
            </a:r>
            <a:r>
              <a:rPr lang="de-DE" dirty="0" smtClean="0">
                <a:sym typeface="Symbol" pitchFamily="-108" charset="2"/>
              </a:rPr>
              <a:t>,v) ≤ d (</a:t>
            </a:r>
            <a:r>
              <a:rPr lang="de-DE" dirty="0" smtClean="0"/>
              <a:t>v</a:t>
            </a:r>
            <a:r>
              <a:rPr lang="de-DE" baseline="-25000" dirty="0" smtClean="0"/>
              <a:t>0</a:t>
            </a:r>
            <a:r>
              <a:rPr lang="de-DE" dirty="0" smtClean="0">
                <a:sym typeface="Symbol" pitchFamily="-108" charset="2"/>
              </a:rPr>
              <a:t>,u) + c (</a:t>
            </a:r>
            <a:r>
              <a:rPr lang="de-DE" dirty="0" err="1" smtClean="0">
                <a:sym typeface="Symbol" pitchFamily="-108" charset="2"/>
              </a:rPr>
              <a:t>u,v</a:t>
            </a:r>
            <a:r>
              <a:rPr lang="de-DE" dirty="0" smtClean="0">
                <a:sym typeface="Symbol" pitchFamily="-108" charset="2"/>
              </a:rPr>
              <a:t>)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Relaxation</a:t>
            </a:r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19846" name="Freeform 6"/>
          <p:cNvSpPr>
            <a:spLocks/>
          </p:cNvSpPr>
          <p:nvPr/>
        </p:nvSpPr>
        <p:spPr bwMode="auto">
          <a:xfrm>
            <a:off x="889000" y="4775200"/>
            <a:ext cx="2552700" cy="1219200"/>
          </a:xfrm>
          <a:custGeom>
            <a:avLst/>
            <a:gdLst/>
            <a:ahLst/>
            <a:cxnLst>
              <a:cxn ang="0">
                <a:pos x="0" y="272"/>
              </a:cxn>
              <a:cxn ang="0">
                <a:pos x="448" y="744"/>
              </a:cxn>
              <a:cxn ang="0">
                <a:pos x="472" y="768"/>
              </a:cxn>
              <a:cxn ang="0">
                <a:pos x="520" y="720"/>
              </a:cxn>
              <a:cxn ang="0">
                <a:pos x="880" y="40"/>
              </a:cxn>
              <a:cxn ang="0">
                <a:pos x="928" y="0"/>
              </a:cxn>
              <a:cxn ang="0">
                <a:pos x="968" y="16"/>
              </a:cxn>
              <a:cxn ang="0">
                <a:pos x="1608" y="272"/>
              </a:cxn>
            </a:cxnLst>
            <a:rect l="0" t="0" r="r" b="b"/>
            <a:pathLst>
              <a:path w="1608" h="768">
                <a:moveTo>
                  <a:pt x="0" y="272"/>
                </a:moveTo>
                <a:lnTo>
                  <a:pt x="448" y="744"/>
                </a:lnTo>
                <a:lnTo>
                  <a:pt x="472" y="768"/>
                </a:lnTo>
                <a:lnTo>
                  <a:pt x="520" y="720"/>
                </a:lnTo>
                <a:lnTo>
                  <a:pt x="880" y="40"/>
                </a:lnTo>
                <a:lnTo>
                  <a:pt x="928" y="0"/>
                </a:lnTo>
                <a:lnTo>
                  <a:pt x="968" y="16"/>
                </a:lnTo>
                <a:lnTo>
                  <a:pt x="1608" y="272"/>
                </a:lnTo>
              </a:path>
            </a:pathLst>
          </a:custGeom>
          <a:noFill/>
          <a:ln w="57150" cmpd="sng">
            <a:solidFill>
              <a:srgbClr val="FF7C8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47" name="Oval 7"/>
          <p:cNvSpPr>
            <a:spLocks noChangeArrowheads="1"/>
          </p:cNvSpPr>
          <p:nvPr/>
        </p:nvSpPr>
        <p:spPr bwMode="auto">
          <a:xfrm>
            <a:off x="2305050" y="478155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48" name="Oval 8"/>
          <p:cNvSpPr>
            <a:spLocks noChangeArrowheads="1"/>
          </p:cNvSpPr>
          <p:nvPr/>
        </p:nvSpPr>
        <p:spPr bwMode="auto">
          <a:xfrm>
            <a:off x="1581151" y="586105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49" name="Oval 9"/>
          <p:cNvSpPr>
            <a:spLocks noChangeArrowheads="1"/>
          </p:cNvSpPr>
          <p:nvPr/>
        </p:nvSpPr>
        <p:spPr bwMode="auto">
          <a:xfrm>
            <a:off x="869950" y="5149850"/>
            <a:ext cx="635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50" name="Oval 10"/>
          <p:cNvSpPr>
            <a:spLocks noChangeArrowheads="1"/>
          </p:cNvSpPr>
          <p:nvPr/>
        </p:nvSpPr>
        <p:spPr bwMode="auto">
          <a:xfrm>
            <a:off x="3384551" y="5149850"/>
            <a:ext cx="76200" cy="635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51" name="Freeform 11"/>
          <p:cNvSpPr>
            <a:spLocks/>
          </p:cNvSpPr>
          <p:nvPr/>
        </p:nvSpPr>
        <p:spPr bwMode="auto">
          <a:xfrm>
            <a:off x="5943600" y="4800600"/>
            <a:ext cx="2552700" cy="393700"/>
          </a:xfrm>
          <a:custGeom>
            <a:avLst/>
            <a:gdLst/>
            <a:ahLst/>
            <a:cxnLst>
              <a:cxn ang="0">
                <a:pos x="0" y="248"/>
              </a:cxn>
              <a:cxn ang="0">
                <a:pos x="928" y="0"/>
              </a:cxn>
              <a:cxn ang="0">
                <a:pos x="1608" y="248"/>
              </a:cxn>
            </a:cxnLst>
            <a:rect l="0" t="0" r="r" b="b"/>
            <a:pathLst>
              <a:path w="1608" h="248">
                <a:moveTo>
                  <a:pt x="0" y="248"/>
                </a:moveTo>
                <a:lnTo>
                  <a:pt x="928" y="0"/>
                </a:lnTo>
                <a:lnTo>
                  <a:pt x="1608" y="248"/>
                </a:lnTo>
              </a:path>
            </a:pathLst>
          </a:custGeom>
          <a:noFill/>
          <a:ln w="57150" cmpd="sng">
            <a:solidFill>
              <a:srgbClr val="FF7C8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53" name="Oval 13"/>
          <p:cNvSpPr>
            <a:spLocks noChangeArrowheads="1"/>
          </p:cNvSpPr>
          <p:nvPr/>
        </p:nvSpPr>
        <p:spPr bwMode="auto">
          <a:xfrm>
            <a:off x="7397750" y="4806950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54" name="Oval 14"/>
          <p:cNvSpPr>
            <a:spLocks noChangeArrowheads="1"/>
          </p:cNvSpPr>
          <p:nvPr/>
        </p:nvSpPr>
        <p:spPr bwMode="auto">
          <a:xfrm>
            <a:off x="5949951" y="516255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55" name="Oval 15"/>
          <p:cNvSpPr>
            <a:spLocks noChangeArrowheads="1"/>
          </p:cNvSpPr>
          <p:nvPr/>
        </p:nvSpPr>
        <p:spPr bwMode="auto">
          <a:xfrm>
            <a:off x="8477250" y="5162550"/>
            <a:ext cx="635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56" name="Rectangle 16"/>
          <p:cNvSpPr>
            <a:spLocks noChangeArrowheads="1"/>
          </p:cNvSpPr>
          <p:nvPr/>
        </p:nvSpPr>
        <p:spPr bwMode="auto">
          <a:xfrm>
            <a:off x="2489200" y="5600701"/>
            <a:ext cx="125675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800">
                <a:solidFill>
                  <a:srgbClr val="000000"/>
                </a:solidFill>
              </a:rPr>
              <a:t>Gummiband</a:t>
            </a:r>
            <a:endParaRPr lang="de-DE"/>
          </a:p>
        </p:txBody>
      </p:sp>
      <p:sp>
        <p:nvSpPr>
          <p:cNvPr id="419857" name="Line 17"/>
          <p:cNvSpPr>
            <a:spLocks noChangeShapeType="1"/>
          </p:cNvSpPr>
          <p:nvPr/>
        </p:nvSpPr>
        <p:spPr bwMode="auto">
          <a:xfrm>
            <a:off x="2044700" y="5422900"/>
            <a:ext cx="393700" cy="25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58" name="Rectangle 18"/>
          <p:cNvSpPr>
            <a:spLocks noChangeArrowheads="1"/>
          </p:cNvSpPr>
          <p:nvPr/>
        </p:nvSpPr>
        <p:spPr bwMode="auto">
          <a:xfrm>
            <a:off x="1955801" y="6248401"/>
            <a:ext cx="20518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800">
                <a:solidFill>
                  <a:srgbClr val="000000"/>
                </a:solidFill>
              </a:rPr>
              <a:t>Zapfen wird entfernt</a:t>
            </a:r>
            <a:endParaRPr lang="de-DE"/>
          </a:p>
        </p:txBody>
      </p:sp>
      <p:sp>
        <p:nvSpPr>
          <p:cNvPr id="419859" name="Line 19"/>
          <p:cNvSpPr>
            <a:spLocks noChangeShapeType="1"/>
          </p:cNvSpPr>
          <p:nvPr/>
        </p:nvSpPr>
        <p:spPr bwMode="auto">
          <a:xfrm>
            <a:off x="1689101" y="6007100"/>
            <a:ext cx="17780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60" name="Rectangle 20"/>
          <p:cNvSpPr>
            <a:spLocks noChangeArrowheads="1"/>
          </p:cNvSpPr>
          <p:nvPr/>
        </p:nvSpPr>
        <p:spPr bwMode="auto">
          <a:xfrm>
            <a:off x="6159499" y="5524501"/>
            <a:ext cx="28725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800">
                <a:solidFill>
                  <a:srgbClr val="000000"/>
                </a:solidFill>
              </a:rPr>
              <a:t>Gummiband entspannt sich </a:t>
            </a:r>
            <a:endParaRPr lang="de-DE"/>
          </a:p>
        </p:txBody>
      </p:sp>
      <p:sp>
        <p:nvSpPr>
          <p:cNvPr id="419861" name="Rectangle 21"/>
          <p:cNvSpPr>
            <a:spLocks noChangeArrowheads="1"/>
          </p:cNvSpPr>
          <p:nvPr/>
        </p:nvSpPr>
        <p:spPr bwMode="auto">
          <a:xfrm>
            <a:off x="6159501" y="5765801"/>
            <a:ext cx="12439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800">
                <a:solidFill>
                  <a:srgbClr val="000000"/>
                </a:solidFill>
              </a:rPr>
              <a:t>(Relaxation)</a:t>
            </a:r>
            <a:endParaRPr lang="de-DE"/>
          </a:p>
        </p:txBody>
      </p:sp>
      <p:sp>
        <p:nvSpPr>
          <p:cNvPr id="419862" name="Freeform 22"/>
          <p:cNvSpPr>
            <a:spLocks/>
          </p:cNvSpPr>
          <p:nvPr/>
        </p:nvSpPr>
        <p:spPr bwMode="auto">
          <a:xfrm>
            <a:off x="4318001" y="5181600"/>
            <a:ext cx="749300" cy="495300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352" y="104"/>
              </a:cxn>
              <a:cxn ang="0">
                <a:pos x="352" y="0"/>
              </a:cxn>
              <a:cxn ang="0">
                <a:pos x="472" y="152"/>
              </a:cxn>
              <a:cxn ang="0">
                <a:pos x="352" y="312"/>
              </a:cxn>
              <a:cxn ang="0">
                <a:pos x="352" y="208"/>
              </a:cxn>
              <a:cxn ang="0">
                <a:pos x="0" y="208"/>
              </a:cxn>
              <a:cxn ang="0">
                <a:pos x="0" y="104"/>
              </a:cxn>
            </a:cxnLst>
            <a:rect l="0" t="0" r="r" b="b"/>
            <a:pathLst>
              <a:path w="472" h="312">
                <a:moveTo>
                  <a:pt x="0" y="104"/>
                </a:moveTo>
                <a:lnTo>
                  <a:pt x="352" y="104"/>
                </a:lnTo>
                <a:lnTo>
                  <a:pt x="352" y="0"/>
                </a:lnTo>
                <a:lnTo>
                  <a:pt x="472" y="152"/>
                </a:lnTo>
                <a:lnTo>
                  <a:pt x="352" y="312"/>
                </a:lnTo>
                <a:lnTo>
                  <a:pt x="352" y="208"/>
                </a:lnTo>
                <a:lnTo>
                  <a:pt x="0" y="208"/>
                </a:lnTo>
                <a:lnTo>
                  <a:pt x="0" y="104"/>
                </a:lnTo>
                <a:close/>
              </a:path>
            </a:pathLst>
          </a:custGeom>
          <a:solidFill>
            <a:schemeClr val="folHlink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65" name="Rectangle 25"/>
          <p:cNvSpPr>
            <a:spLocks noChangeArrowheads="1"/>
          </p:cNvSpPr>
          <p:nvPr/>
        </p:nvSpPr>
        <p:spPr bwMode="auto">
          <a:xfrm>
            <a:off x="8699500" y="6403976"/>
            <a:ext cx="4328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de-DE" sz="1200">
                <a:solidFill>
                  <a:srgbClr val="000000"/>
                </a:solidFill>
              </a:rPr>
              <a:t> </a:t>
            </a:r>
            <a:endParaRPr lang="de-DE"/>
          </a:p>
        </p:txBody>
      </p:sp>
      <p:sp>
        <p:nvSpPr>
          <p:cNvPr id="419866" name="Oval 26"/>
          <p:cNvSpPr>
            <a:spLocks noChangeArrowheads="1"/>
          </p:cNvSpPr>
          <p:nvPr/>
        </p:nvSpPr>
        <p:spPr bwMode="auto">
          <a:xfrm>
            <a:off x="4502385" y="3869267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67" name="Oval 27"/>
          <p:cNvSpPr>
            <a:spLocks noChangeArrowheads="1"/>
          </p:cNvSpPr>
          <p:nvPr/>
        </p:nvSpPr>
        <p:spPr bwMode="auto">
          <a:xfrm>
            <a:off x="6940785" y="3488267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68" name="Oval 28"/>
          <p:cNvSpPr>
            <a:spLocks noChangeArrowheads="1"/>
          </p:cNvSpPr>
          <p:nvPr/>
        </p:nvSpPr>
        <p:spPr bwMode="auto">
          <a:xfrm>
            <a:off x="7169385" y="4097867"/>
            <a:ext cx="152400" cy="152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69" name="Text Box 29"/>
          <p:cNvSpPr txBox="1">
            <a:spLocks noChangeArrowheads="1"/>
          </p:cNvSpPr>
          <p:nvPr/>
        </p:nvSpPr>
        <p:spPr bwMode="auto">
          <a:xfrm>
            <a:off x="4197585" y="3488268"/>
            <a:ext cx="3850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800"/>
              <a:t>v</a:t>
            </a:r>
            <a:r>
              <a:rPr lang="de-DE" sz="1800" baseline="-25000"/>
              <a:t>0</a:t>
            </a:r>
          </a:p>
        </p:txBody>
      </p:sp>
      <p:sp>
        <p:nvSpPr>
          <p:cNvPr id="419870" name="Text Box 30"/>
          <p:cNvSpPr txBox="1">
            <a:spLocks noChangeArrowheads="1"/>
          </p:cNvSpPr>
          <p:nvPr/>
        </p:nvSpPr>
        <p:spPr bwMode="auto">
          <a:xfrm>
            <a:off x="7321785" y="4021669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800"/>
              <a:t>v</a:t>
            </a:r>
          </a:p>
        </p:txBody>
      </p:sp>
      <p:sp>
        <p:nvSpPr>
          <p:cNvPr id="419871" name="Text Box 31"/>
          <p:cNvSpPr txBox="1">
            <a:spLocks noChangeArrowheads="1"/>
          </p:cNvSpPr>
          <p:nvPr/>
        </p:nvSpPr>
        <p:spPr bwMode="auto">
          <a:xfrm>
            <a:off x="7016985" y="3259668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800"/>
              <a:t>u</a:t>
            </a:r>
          </a:p>
        </p:txBody>
      </p:sp>
      <p:cxnSp>
        <p:nvCxnSpPr>
          <p:cNvPr id="419872" name="AutoShape 32"/>
          <p:cNvCxnSpPr>
            <a:cxnSpLocks noChangeShapeType="1"/>
            <a:stCxn id="419867" idx="5"/>
            <a:endCxn id="419868" idx="0"/>
          </p:cNvCxnSpPr>
          <p:nvPr/>
        </p:nvCxnSpPr>
        <p:spPr bwMode="auto">
          <a:xfrm>
            <a:off x="7070961" y="3618444"/>
            <a:ext cx="174625" cy="479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19873" name="Text Box 33"/>
          <p:cNvSpPr txBox="1">
            <a:spLocks noChangeArrowheads="1"/>
          </p:cNvSpPr>
          <p:nvPr/>
        </p:nvSpPr>
        <p:spPr bwMode="auto">
          <a:xfrm>
            <a:off x="6026386" y="4250268"/>
            <a:ext cx="8467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800"/>
              <a:t>d(v</a:t>
            </a:r>
            <a:r>
              <a:rPr lang="de-DE" sz="1800" baseline="-25000"/>
              <a:t>0</a:t>
            </a:r>
            <a:r>
              <a:rPr lang="de-DE" sz="1800"/>
              <a:t>,v)</a:t>
            </a:r>
          </a:p>
        </p:txBody>
      </p:sp>
      <p:sp>
        <p:nvSpPr>
          <p:cNvPr id="419874" name="Text Box 34"/>
          <p:cNvSpPr txBox="1">
            <a:spLocks noChangeArrowheads="1"/>
          </p:cNvSpPr>
          <p:nvPr/>
        </p:nvSpPr>
        <p:spPr bwMode="auto">
          <a:xfrm>
            <a:off x="5569186" y="3335868"/>
            <a:ext cx="8595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800"/>
              <a:t>d(v</a:t>
            </a:r>
            <a:r>
              <a:rPr lang="de-DE" sz="1800" baseline="-25000"/>
              <a:t>0</a:t>
            </a:r>
            <a:r>
              <a:rPr lang="de-DE" sz="1800"/>
              <a:t>,u)</a:t>
            </a:r>
          </a:p>
        </p:txBody>
      </p:sp>
      <p:sp>
        <p:nvSpPr>
          <p:cNvPr id="419875" name="Text Box 35"/>
          <p:cNvSpPr txBox="1">
            <a:spLocks noChangeArrowheads="1"/>
          </p:cNvSpPr>
          <p:nvPr/>
        </p:nvSpPr>
        <p:spPr bwMode="auto">
          <a:xfrm>
            <a:off x="7169386" y="3640668"/>
            <a:ext cx="7617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800"/>
              <a:t>c(u,v)</a:t>
            </a:r>
          </a:p>
        </p:txBody>
      </p:sp>
      <p:sp>
        <p:nvSpPr>
          <p:cNvPr id="419876" name="Freeform 36"/>
          <p:cNvSpPr>
            <a:spLocks/>
          </p:cNvSpPr>
          <p:nvPr/>
        </p:nvSpPr>
        <p:spPr bwMode="auto">
          <a:xfrm>
            <a:off x="4645260" y="3547005"/>
            <a:ext cx="2286000" cy="455612"/>
          </a:xfrm>
          <a:custGeom>
            <a:avLst/>
            <a:gdLst/>
            <a:ahLst/>
            <a:cxnLst>
              <a:cxn ang="0">
                <a:pos x="0" y="251"/>
              </a:cxn>
              <a:cxn ang="0">
                <a:pos x="150" y="179"/>
              </a:cxn>
              <a:cxn ang="0">
                <a:pos x="210" y="155"/>
              </a:cxn>
              <a:cxn ang="0">
                <a:pos x="246" y="143"/>
              </a:cxn>
              <a:cxn ang="0">
                <a:pos x="486" y="167"/>
              </a:cxn>
              <a:cxn ang="0">
                <a:pos x="606" y="263"/>
              </a:cxn>
              <a:cxn ang="0">
                <a:pos x="690" y="269"/>
              </a:cxn>
              <a:cxn ang="0">
                <a:pos x="804" y="287"/>
              </a:cxn>
              <a:cxn ang="0">
                <a:pos x="918" y="233"/>
              </a:cxn>
              <a:cxn ang="0">
                <a:pos x="942" y="215"/>
              </a:cxn>
              <a:cxn ang="0">
                <a:pos x="1026" y="203"/>
              </a:cxn>
              <a:cxn ang="0">
                <a:pos x="1098" y="167"/>
              </a:cxn>
              <a:cxn ang="0">
                <a:pos x="1140" y="65"/>
              </a:cxn>
              <a:cxn ang="0">
                <a:pos x="1398" y="11"/>
              </a:cxn>
              <a:cxn ang="0">
                <a:pos x="1440" y="11"/>
              </a:cxn>
            </a:cxnLst>
            <a:rect l="0" t="0" r="r" b="b"/>
            <a:pathLst>
              <a:path w="1440" h="287">
                <a:moveTo>
                  <a:pt x="0" y="251"/>
                </a:moveTo>
                <a:cubicBezTo>
                  <a:pt x="43" y="186"/>
                  <a:pt x="64" y="195"/>
                  <a:pt x="150" y="179"/>
                </a:cubicBezTo>
                <a:cubicBezTo>
                  <a:pt x="208" y="150"/>
                  <a:pt x="164" y="169"/>
                  <a:pt x="210" y="155"/>
                </a:cubicBezTo>
                <a:cubicBezTo>
                  <a:pt x="222" y="151"/>
                  <a:pt x="246" y="143"/>
                  <a:pt x="246" y="143"/>
                </a:cubicBezTo>
                <a:cubicBezTo>
                  <a:pt x="450" y="149"/>
                  <a:pt x="381" y="141"/>
                  <a:pt x="486" y="167"/>
                </a:cubicBezTo>
                <a:cubicBezTo>
                  <a:pt x="527" y="199"/>
                  <a:pt x="563" y="235"/>
                  <a:pt x="606" y="263"/>
                </a:cubicBezTo>
                <a:cubicBezTo>
                  <a:pt x="629" y="279"/>
                  <a:pt x="662" y="266"/>
                  <a:pt x="690" y="269"/>
                </a:cubicBezTo>
                <a:cubicBezTo>
                  <a:pt x="748" y="275"/>
                  <a:pt x="759" y="278"/>
                  <a:pt x="804" y="287"/>
                </a:cubicBezTo>
                <a:cubicBezTo>
                  <a:pt x="847" y="278"/>
                  <a:pt x="881" y="255"/>
                  <a:pt x="918" y="233"/>
                </a:cubicBezTo>
                <a:cubicBezTo>
                  <a:pt x="927" y="228"/>
                  <a:pt x="932" y="218"/>
                  <a:pt x="942" y="215"/>
                </a:cubicBezTo>
                <a:cubicBezTo>
                  <a:pt x="969" y="207"/>
                  <a:pt x="998" y="207"/>
                  <a:pt x="1026" y="203"/>
                </a:cubicBezTo>
                <a:cubicBezTo>
                  <a:pt x="1052" y="193"/>
                  <a:pt x="1075" y="182"/>
                  <a:pt x="1098" y="167"/>
                </a:cubicBezTo>
                <a:cubicBezTo>
                  <a:pt x="1119" y="135"/>
                  <a:pt x="1118" y="96"/>
                  <a:pt x="1140" y="65"/>
                </a:cubicBezTo>
                <a:cubicBezTo>
                  <a:pt x="1186" y="0"/>
                  <a:pt x="1349" y="13"/>
                  <a:pt x="1398" y="11"/>
                </a:cubicBezTo>
                <a:cubicBezTo>
                  <a:pt x="1412" y="11"/>
                  <a:pt x="1426" y="11"/>
                  <a:pt x="1440" y="1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877" name="Freeform 37"/>
          <p:cNvSpPr>
            <a:spLocks/>
          </p:cNvSpPr>
          <p:nvPr/>
        </p:nvSpPr>
        <p:spPr bwMode="auto">
          <a:xfrm>
            <a:off x="4645260" y="3974042"/>
            <a:ext cx="2533650" cy="419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12"/>
              </a:cxn>
              <a:cxn ang="0">
                <a:pos x="294" y="42"/>
              </a:cxn>
              <a:cxn ang="0">
                <a:pos x="444" y="144"/>
              </a:cxn>
              <a:cxn ang="0">
                <a:pos x="534" y="204"/>
              </a:cxn>
              <a:cxn ang="0">
                <a:pos x="708" y="264"/>
              </a:cxn>
              <a:cxn ang="0">
                <a:pos x="864" y="234"/>
              </a:cxn>
              <a:cxn ang="0">
                <a:pos x="1062" y="162"/>
              </a:cxn>
              <a:cxn ang="0">
                <a:pos x="1212" y="138"/>
              </a:cxn>
              <a:cxn ang="0">
                <a:pos x="1428" y="150"/>
              </a:cxn>
              <a:cxn ang="0">
                <a:pos x="1482" y="174"/>
              </a:cxn>
              <a:cxn ang="0">
                <a:pos x="1566" y="168"/>
              </a:cxn>
              <a:cxn ang="0">
                <a:pos x="1578" y="150"/>
              </a:cxn>
              <a:cxn ang="0">
                <a:pos x="1596" y="150"/>
              </a:cxn>
            </a:cxnLst>
            <a:rect l="0" t="0" r="r" b="b"/>
            <a:pathLst>
              <a:path w="1596" h="264">
                <a:moveTo>
                  <a:pt x="0" y="0"/>
                </a:moveTo>
                <a:cubicBezTo>
                  <a:pt x="30" y="4"/>
                  <a:pt x="60" y="8"/>
                  <a:pt x="90" y="12"/>
                </a:cubicBezTo>
                <a:cubicBezTo>
                  <a:pt x="158" y="22"/>
                  <a:pt x="294" y="42"/>
                  <a:pt x="294" y="42"/>
                </a:cubicBezTo>
                <a:cubicBezTo>
                  <a:pt x="364" y="65"/>
                  <a:pt x="400" y="82"/>
                  <a:pt x="444" y="144"/>
                </a:cubicBezTo>
                <a:cubicBezTo>
                  <a:pt x="460" y="167"/>
                  <a:pt x="517" y="190"/>
                  <a:pt x="534" y="204"/>
                </a:cubicBezTo>
                <a:cubicBezTo>
                  <a:pt x="573" y="237"/>
                  <a:pt x="676" y="262"/>
                  <a:pt x="708" y="264"/>
                </a:cubicBezTo>
                <a:cubicBezTo>
                  <a:pt x="773" y="260"/>
                  <a:pt x="811" y="252"/>
                  <a:pt x="864" y="234"/>
                </a:cubicBezTo>
                <a:cubicBezTo>
                  <a:pt x="925" y="173"/>
                  <a:pt x="968" y="186"/>
                  <a:pt x="1062" y="162"/>
                </a:cubicBezTo>
                <a:cubicBezTo>
                  <a:pt x="1120" y="141"/>
                  <a:pt x="1151" y="140"/>
                  <a:pt x="1212" y="138"/>
                </a:cubicBezTo>
                <a:cubicBezTo>
                  <a:pt x="1284" y="145"/>
                  <a:pt x="1356" y="146"/>
                  <a:pt x="1428" y="150"/>
                </a:cubicBezTo>
                <a:cubicBezTo>
                  <a:pt x="1448" y="157"/>
                  <a:pt x="1462" y="167"/>
                  <a:pt x="1482" y="174"/>
                </a:cubicBezTo>
                <a:cubicBezTo>
                  <a:pt x="1510" y="172"/>
                  <a:pt x="1539" y="175"/>
                  <a:pt x="1566" y="168"/>
                </a:cubicBezTo>
                <a:cubicBezTo>
                  <a:pt x="1573" y="166"/>
                  <a:pt x="1572" y="154"/>
                  <a:pt x="1578" y="150"/>
                </a:cubicBezTo>
                <a:cubicBezTo>
                  <a:pt x="1583" y="147"/>
                  <a:pt x="1590" y="150"/>
                  <a:pt x="1596" y="15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552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EF8879-C042-4435-B508-3FB31E40287E}" type="slidenum">
              <a:rPr lang="en-US"/>
              <a:pPr/>
              <a:t>17</a:t>
            </a:fld>
            <a:endParaRPr lang="en-US"/>
          </a:p>
        </p:txBody>
      </p:sp>
      <p:sp>
        <p:nvSpPr>
          <p:cNvPr id="47107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Dijkstra</a:t>
            </a:r>
            <a:r>
              <a:rPr lang="en-US" dirty="0" smtClean="0"/>
              <a:t> cont. III</a:t>
            </a:r>
          </a:p>
        </p:txBody>
      </p:sp>
      <p:sp>
        <p:nvSpPr>
          <p:cNvPr id="47108" name="Rectangle 3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Dijkstra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G,w,s</a:t>
            </a:r>
            <a:r>
              <a:rPr lang="en-US" sz="1600" b="1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i="1" dirty="0" smtClean="0">
                <a:latin typeface="Courier New" pitchFamily="49" charset="0"/>
              </a:rPr>
              <a:t>Initialize-Single-Source</a:t>
            </a:r>
            <a:r>
              <a:rPr lang="en-US" sz="1600" dirty="0" smtClean="0">
                <a:latin typeface="Courier New" pitchFamily="49" charset="0"/>
              </a:rPr>
              <a:t>(G,s)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 smtClean="0">
                <a:latin typeface="Courier New" pitchFamily="49" charset="0"/>
              </a:rPr>
              <a:t>S </a:t>
            </a:r>
            <a:r>
              <a:rPr lang="en-US" sz="1600" dirty="0" smtClean="0">
                <a:latin typeface="cmsy10" pitchFamily="34" charset="0"/>
              </a:rPr>
              <a:t>Ã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latin typeface="cmsy10" pitchFamily="34" charset="0"/>
              </a:rPr>
              <a:t>; </a:t>
            </a:r>
            <a:r>
              <a:rPr lang="en-US" sz="1600" i="1" dirty="0" smtClean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// explored vertices</a:t>
            </a:r>
            <a:endParaRPr lang="en-US" sz="1600" dirty="0" smtClean="0">
              <a:latin typeface="cmsy10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Q </a:t>
            </a:r>
            <a:r>
              <a:rPr lang="en-US" sz="1600" dirty="0" smtClean="0">
                <a:latin typeface="cmsy10" pitchFamily="34" charset="0"/>
              </a:rPr>
              <a:t>Ã</a:t>
            </a:r>
            <a:r>
              <a:rPr lang="en-US" sz="1600" dirty="0" smtClean="0">
                <a:latin typeface="Courier New" pitchFamily="49" charset="0"/>
              </a:rPr>
              <a:t> V[G]  // Q is a priority queue; to be explored: all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while </a:t>
            </a:r>
            <a:r>
              <a:rPr lang="en-US" sz="1600" dirty="0" smtClean="0">
                <a:latin typeface="Courier New" pitchFamily="49" charset="0"/>
              </a:rPr>
              <a:t>Q </a:t>
            </a:r>
            <a:r>
              <a:rPr lang="en-US" sz="1600" dirty="0" smtClean="0">
                <a:latin typeface="Courier New" pitchFamily="49" charset="0"/>
                <a:sym typeface="Symbol" pitchFamily="18" charset="2"/>
              </a:rPr>
              <a:t></a:t>
            </a:r>
            <a:r>
              <a:rPr lang="en-US" sz="1600" dirty="0" smtClean="0">
                <a:latin typeface="Courier New" pitchFamily="49" charset="0"/>
              </a:rPr>
              <a:t> 0  // while queue is not empty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do </a:t>
            </a:r>
            <a:r>
              <a:rPr lang="en-US" sz="1600" dirty="0" smtClean="0">
                <a:latin typeface="Courier New" pitchFamily="49" charset="0"/>
              </a:rPr>
              <a:t>u </a:t>
            </a:r>
            <a:r>
              <a:rPr lang="en-US" sz="1600" dirty="0" smtClean="0">
                <a:latin typeface="cmsy10" pitchFamily="34" charset="0"/>
              </a:rPr>
              <a:t>Ã</a:t>
            </a:r>
            <a:r>
              <a:rPr lang="en-US" sz="1600" dirty="0" smtClean="0">
                <a:latin typeface="Courier New" pitchFamily="49" charset="0"/>
              </a:rPr>
              <a:t> E</a:t>
            </a:r>
            <a:r>
              <a:rPr lang="en-US" sz="1600" i="1" dirty="0" smtClean="0">
                <a:latin typeface="Courier New" pitchFamily="49" charset="0"/>
              </a:rPr>
              <a:t>xtract-Min</a:t>
            </a:r>
            <a:r>
              <a:rPr lang="en-US" sz="1600" dirty="0" smtClean="0">
                <a:latin typeface="Courier New" pitchFamily="49" charset="0"/>
              </a:rPr>
              <a:t>(Q)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		</a:t>
            </a:r>
            <a:r>
              <a:rPr lang="en-US" sz="1600" dirty="0" smtClean="0">
                <a:latin typeface="Courier New" pitchFamily="49" charset="0"/>
              </a:rPr>
              <a:t>S </a:t>
            </a:r>
            <a:r>
              <a:rPr lang="en-US" sz="1600" dirty="0" smtClean="0">
                <a:latin typeface="cmsy10" pitchFamily="34" charset="0"/>
              </a:rPr>
              <a:t>Ã</a:t>
            </a:r>
            <a:r>
              <a:rPr lang="en-US" sz="1600" dirty="0" smtClean="0">
                <a:latin typeface="Courier New" pitchFamily="49" charset="0"/>
              </a:rPr>
              <a:t> S </a:t>
            </a:r>
            <a:r>
              <a:rPr lang="en-US" sz="1600" dirty="0" smtClean="0">
                <a:latin typeface="cmsy10" pitchFamily="34" charset="0"/>
              </a:rPr>
              <a:t>[</a:t>
            </a:r>
            <a:r>
              <a:rPr lang="en-US" sz="1600" dirty="0" smtClean="0">
                <a:latin typeface="Courier New" pitchFamily="49" charset="0"/>
              </a:rPr>
              <a:t> {u}  // add to explored vertices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</a:rPr>
              <a:t>for</a:t>
            </a:r>
            <a:r>
              <a:rPr lang="en-US" sz="1600" dirty="0" smtClean="0">
                <a:latin typeface="Courier New" pitchFamily="49" charset="0"/>
              </a:rPr>
              <a:t> each vertex v </a:t>
            </a:r>
            <a:r>
              <a:rPr lang="en-US" sz="1600" dirty="0" smtClean="0">
                <a:latin typeface="cmsy10" pitchFamily="34" charset="0"/>
              </a:rPr>
              <a:t>2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</a:rPr>
              <a:t>Adj</a:t>
            </a:r>
            <a:r>
              <a:rPr lang="en-US" sz="1600" dirty="0" smtClean="0">
                <a:latin typeface="Courier New" pitchFamily="49" charset="0"/>
              </a:rPr>
              <a:t>[u]  // for all adjacent vertices</a:t>
            </a:r>
            <a:br>
              <a:rPr lang="en-US" sz="1600" dirty="0" smtClean="0">
                <a:latin typeface="Courier New" pitchFamily="49" charset="0"/>
              </a:rPr>
            </a:br>
            <a:r>
              <a:rPr lang="en-US" sz="1600" dirty="0" smtClean="0">
                <a:latin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</a:rPr>
              <a:t>do</a:t>
            </a:r>
            <a:r>
              <a:rPr lang="en-US" sz="1600" dirty="0" smtClean="0">
                <a:latin typeface="Courier New" pitchFamily="49" charset="0"/>
              </a:rPr>
              <a:t> R</a:t>
            </a:r>
            <a:r>
              <a:rPr lang="en-US" sz="1600" i="1" dirty="0" smtClean="0">
                <a:latin typeface="Courier New" pitchFamily="49" charset="0"/>
              </a:rPr>
              <a:t>elax</a:t>
            </a:r>
            <a:r>
              <a:rPr lang="en-US" sz="1600" dirty="0" smtClean="0">
                <a:latin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</a:rPr>
              <a:t>u,v,w</a:t>
            </a:r>
            <a:r>
              <a:rPr lang="en-US" sz="1600" dirty="0" smtClean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b="1" dirty="0" err="1" smtClean="0">
                <a:latin typeface="Courier New" pitchFamily="49" charset="0"/>
              </a:rPr>
              <a:t>Intialize</a:t>
            </a:r>
            <a:r>
              <a:rPr lang="en-US" sz="1600" b="1" dirty="0" smtClean="0">
                <a:latin typeface="Courier New" pitchFamily="49" charset="0"/>
              </a:rPr>
              <a:t>-Single-Source</a:t>
            </a:r>
            <a:r>
              <a:rPr lang="en-US" sz="1600" dirty="0" smtClean="0">
                <a:latin typeface="Courier New" pitchFamily="49" charset="0"/>
              </a:rPr>
              <a:t>(G,s)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</a:rPr>
              <a:t>for </a:t>
            </a:r>
            <a:r>
              <a:rPr lang="en-US" sz="1600" dirty="0" smtClean="0">
                <a:latin typeface="Courier New" pitchFamily="49" charset="0"/>
              </a:rPr>
              <a:t>each vertex v </a:t>
            </a:r>
            <a:r>
              <a:rPr lang="en-US" sz="1600" dirty="0" smtClean="0">
                <a:latin typeface="cmsy10" pitchFamily="34" charset="0"/>
              </a:rPr>
              <a:t>2</a:t>
            </a:r>
            <a:r>
              <a:rPr lang="en-US" sz="1600" dirty="0" smtClean="0">
                <a:latin typeface="Courier New" pitchFamily="49" charset="0"/>
              </a:rPr>
              <a:t> V[G]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</a:rPr>
              <a:t>do </a:t>
            </a:r>
            <a:r>
              <a:rPr lang="en-US" sz="1600" dirty="0" smtClean="0">
                <a:latin typeface="Courier New" pitchFamily="49" charset="0"/>
              </a:rPr>
              <a:t>d[v]</a:t>
            </a:r>
            <a:r>
              <a:rPr lang="en-US" sz="1600" dirty="0" smtClean="0">
                <a:latin typeface="cmsy10" pitchFamily="34" charset="0"/>
              </a:rPr>
              <a:t>Ã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 smtClean="0">
                <a:latin typeface="cmsy10" pitchFamily="34" charset="0"/>
              </a:rPr>
              <a:t>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dirty="0" smtClean="0">
                <a:latin typeface="Courier New" pitchFamily="49" charset="0"/>
              </a:rPr>
              <a:t>		   </a:t>
            </a:r>
            <a:r>
              <a:rPr lang="en-US" sz="1600" dirty="0" smtClean="0">
                <a:latin typeface="Courier New" pitchFamily="49" charset="0"/>
                <a:sym typeface="Symbol" pitchFamily="18" charset="2"/>
              </a:rPr>
              <a:t></a:t>
            </a:r>
            <a:r>
              <a:rPr lang="en-US" sz="1600" dirty="0" smtClean="0">
                <a:latin typeface="Courier New" pitchFamily="49" charset="0"/>
              </a:rPr>
              <a:t>[v] </a:t>
            </a:r>
            <a:r>
              <a:rPr lang="en-US" sz="1600" dirty="0" smtClean="0">
                <a:latin typeface="cmsy10" pitchFamily="34" charset="0"/>
              </a:rPr>
              <a:t>Ã</a:t>
            </a:r>
            <a:r>
              <a:rPr lang="en-US" sz="1600" dirty="0" smtClean="0">
                <a:latin typeface="Courier New" pitchFamily="49" charset="0"/>
              </a:rPr>
              <a:t> NIL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600" smtClean="0">
                <a:latin typeface="Courier New" pitchFamily="49" charset="0"/>
              </a:rPr>
              <a:t>    d[s</a:t>
            </a:r>
            <a:r>
              <a:rPr lang="en-US" sz="1600" dirty="0" smtClean="0">
                <a:latin typeface="Courier New" pitchFamily="49" charset="0"/>
              </a:rPr>
              <a:t>] </a:t>
            </a:r>
            <a:r>
              <a:rPr lang="en-US" sz="1600" dirty="0" smtClean="0">
                <a:latin typeface="cmsy10" pitchFamily="34" charset="0"/>
              </a:rPr>
              <a:t>Ã</a:t>
            </a:r>
            <a:r>
              <a:rPr lang="en-US" sz="1600" dirty="0" smtClean="0">
                <a:latin typeface="Courier New" pitchFamily="49" charset="0"/>
              </a:rPr>
              <a:t> 0</a:t>
            </a: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600" dirty="0" smtClean="0">
              <a:latin typeface="Courier New" pitchFamily="49" charset="0"/>
            </a:endParaRPr>
          </a:p>
        </p:txBody>
      </p:sp>
      <p:sp>
        <p:nvSpPr>
          <p:cNvPr id="47109" name="Text Box 32"/>
          <p:cNvSpPr txBox="1">
            <a:spLocks noChangeArrowheads="1"/>
          </p:cNvSpPr>
          <p:nvPr/>
        </p:nvSpPr>
        <p:spPr bwMode="auto">
          <a:xfrm>
            <a:off x="4649788" y="4508500"/>
            <a:ext cx="4233862" cy="180498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Relax</a:t>
            </a:r>
            <a:r>
              <a:rPr lang="en-US" sz="1600">
                <a:latin typeface="Courier New" pitchFamily="49" charset="0"/>
              </a:rPr>
              <a:t>(u,v,w)</a:t>
            </a:r>
          </a:p>
          <a:p>
            <a:r>
              <a:rPr lang="en-US" sz="1600">
                <a:latin typeface="Courier New" pitchFamily="49" charset="0"/>
              </a:rPr>
              <a:t>//Is it shorter to reach v via u?</a:t>
            </a:r>
          </a:p>
          <a:p>
            <a:r>
              <a:rPr lang="en-US" sz="1600">
                <a:latin typeface="Courier New" pitchFamily="49" charset="0"/>
              </a:rPr>
              <a:t>	</a:t>
            </a:r>
            <a:r>
              <a:rPr lang="en-US" sz="1600" b="1">
                <a:latin typeface="Courier New" pitchFamily="49" charset="0"/>
              </a:rPr>
              <a:t>if </a:t>
            </a:r>
            <a:r>
              <a:rPr lang="en-US" sz="1600">
                <a:latin typeface="Courier New" pitchFamily="49" charset="0"/>
              </a:rPr>
              <a:t>d[v] &gt; d[u] + w(u,v)</a:t>
            </a:r>
          </a:p>
          <a:p>
            <a:r>
              <a:rPr lang="en-US" sz="1600">
                <a:latin typeface="Courier New" pitchFamily="49" charset="0"/>
              </a:rPr>
              <a:t>	</a:t>
            </a:r>
            <a:r>
              <a:rPr lang="en-US" sz="1600" b="1">
                <a:latin typeface="Courier New" pitchFamily="49" charset="0"/>
              </a:rPr>
              <a:t>then</a:t>
            </a:r>
            <a:r>
              <a:rPr lang="en-US" sz="1600">
                <a:latin typeface="Courier New" pitchFamily="49" charset="0"/>
              </a:rPr>
              <a:t> d[v] </a:t>
            </a:r>
            <a:r>
              <a:rPr lang="en-US" sz="1600">
                <a:latin typeface="cmsy10" pitchFamily="34" charset="0"/>
              </a:rPr>
              <a:t>Ã</a:t>
            </a:r>
            <a:r>
              <a:rPr lang="en-US" sz="1600">
                <a:latin typeface="Courier New" pitchFamily="49" charset="0"/>
              </a:rPr>
              <a:t> d[u] + w(u,v)</a:t>
            </a:r>
          </a:p>
          <a:p>
            <a:r>
              <a:rPr lang="en-US" sz="1600">
                <a:latin typeface="Courier New" pitchFamily="49" charset="0"/>
              </a:rPr>
              <a:t>	     </a:t>
            </a:r>
            <a:r>
              <a:rPr lang="en-US" sz="1600">
                <a:latin typeface="Courier New" pitchFamily="49" charset="0"/>
                <a:sym typeface="Symbol" pitchFamily="18" charset="2"/>
              </a:rPr>
              <a:t></a:t>
            </a:r>
            <a:r>
              <a:rPr lang="en-US" sz="1600">
                <a:latin typeface="Courier New" pitchFamily="49" charset="0"/>
              </a:rPr>
              <a:t>[v] </a:t>
            </a:r>
            <a:r>
              <a:rPr lang="en-US" sz="1600">
                <a:latin typeface="cmsy10" pitchFamily="34" charset="0"/>
              </a:rPr>
              <a:t>Ã</a:t>
            </a:r>
            <a:r>
              <a:rPr lang="en-US" sz="1600">
                <a:latin typeface="Courier New" pitchFamily="49" charset="0"/>
              </a:rPr>
              <a:t> u</a:t>
            </a:r>
          </a:p>
          <a:p>
            <a:endParaRPr lang="en-US" sz="16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7030-57DE-42A0-9C1C-14B7062375B3}" type="slidenum">
              <a:rPr lang="en-US"/>
              <a:pPr/>
              <a:t>18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Nochmal</a:t>
            </a:r>
            <a:r>
              <a:rPr lang="en-US" dirty="0" smtClean="0"/>
              <a:t> </a:t>
            </a:r>
            <a:r>
              <a:rPr lang="en-US" dirty="0" err="1" smtClean="0"/>
              <a:t>Dijkstra’s</a:t>
            </a:r>
            <a:r>
              <a:rPr lang="en-US" dirty="0" smtClean="0"/>
              <a:t> shortest path algorithm</a:t>
            </a:r>
            <a:endParaRPr lang="en-US" dirty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760516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537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Nochmal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90500" y="1181100"/>
            <a:ext cx="89535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49" charset="0"/>
              </a:rPr>
              <a:t> 1  function </a:t>
            </a:r>
            <a:r>
              <a:rPr lang="en-US" sz="1200" dirty="0" err="1">
                <a:latin typeface="Courier" pitchFamily="49" charset="0"/>
              </a:rPr>
              <a:t>Dijkstra</a:t>
            </a:r>
            <a:r>
              <a:rPr lang="en-US" sz="1200" dirty="0">
                <a:latin typeface="Courier" pitchFamily="49" charset="0"/>
              </a:rPr>
              <a:t>(Graph, source):</a:t>
            </a:r>
          </a:p>
          <a:p>
            <a:r>
              <a:rPr lang="en-US" sz="1200" dirty="0">
                <a:latin typeface="Courier" pitchFamily="49" charset="0"/>
              </a:rPr>
              <a:t> 2      for each vertex v in Graph:           // Initializations</a:t>
            </a:r>
          </a:p>
          <a:p>
            <a:r>
              <a:rPr lang="en-US" sz="1200" dirty="0">
                <a:latin typeface="Courier" pitchFamily="49" charset="0"/>
              </a:rPr>
              <a:t> 3          </a:t>
            </a:r>
            <a:r>
              <a:rPr lang="en-US" sz="1200" dirty="0" err="1">
                <a:latin typeface="Courier" pitchFamily="49" charset="0"/>
              </a:rPr>
              <a:t>dist</a:t>
            </a:r>
            <a:r>
              <a:rPr lang="en-US" sz="1200" dirty="0">
                <a:latin typeface="Courier" pitchFamily="49" charset="0"/>
              </a:rPr>
              <a:t>[v] := infinity ;              // Unknown distance function </a:t>
            </a:r>
            <a:r>
              <a:rPr lang="en-US" sz="1200" dirty="0" smtClean="0">
                <a:latin typeface="Courier" pitchFamily="49" charset="0"/>
              </a:rPr>
              <a:t>from source </a:t>
            </a:r>
            <a:r>
              <a:rPr lang="en-US" sz="1200" dirty="0">
                <a:latin typeface="Courier" pitchFamily="49" charset="0"/>
              </a:rPr>
              <a:t>to v</a:t>
            </a:r>
          </a:p>
          <a:p>
            <a:r>
              <a:rPr lang="en-US" sz="1200" dirty="0">
                <a:latin typeface="Courier" pitchFamily="49" charset="0"/>
              </a:rPr>
              <a:t> 4          previous[v] := undefined ;         // Previous node in optimal path from source</a:t>
            </a:r>
          </a:p>
          <a:p>
            <a:r>
              <a:rPr lang="en-US" sz="1200" dirty="0">
                <a:latin typeface="Courier" pitchFamily="49" charset="0"/>
              </a:rPr>
              <a:t> 5      end for ;</a:t>
            </a:r>
          </a:p>
          <a:p>
            <a:r>
              <a:rPr lang="en-US" sz="1200" dirty="0">
                <a:latin typeface="Courier" pitchFamily="49" charset="0"/>
              </a:rPr>
              <a:t> 6      </a:t>
            </a:r>
            <a:r>
              <a:rPr lang="en-US" sz="1200" dirty="0" err="1">
                <a:latin typeface="Courier" pitchFamily="49" charset="0"/>
              </a:rPr>
              <a:t>dist</a:t>
            </a:r>
            <a:r>
              <a:rPr lang="en-US" sz="1200" dirty="0">
                <a:latin typeface="Courier" pitchFamily="49" charset="0"/>
              </a:rPr>
              <a:t>[source] := 0 ;                    // Distance from source to source</a:t>
            </a:r>
          </a:p>
          <a:p>
            <a:r>
              <a:rPr lang="en-US" sz="1200" dirty="0">
                <a:latin typeface="Courier" pitchFamily="49" charset="0"/>
              </a:rPr>
              <a:t> 7      Q := the set of all nodes in Graph ;</a:t>
            </a:r>
          </a:p>
          <a:p>
            <a:r>
              <a:rPr lang="en-US" sz="1200" dirty="0">
                <a:latin typeface="Courier" pitchFamily="49" charset="0"/>
              </a:rPr>
              <a:t>        // All nodes in the graph are </a:t>
            </a:r>
            <a:r>
              <a:rPr lang="en-US" sz="1200" dirty="0" err="1">
                <a:latin typeface="Courier" pitchFamily="49" charset="0"/>
              </a:rPr>
              <a:t>unoptimized</a:t>
            </a:r>
            <a:r>
              <a:rPr lang="en-US" sz="1200" dirty="0">
                <a:latin typeface="Courier" pitchFamily="49" charset="0"/>
              </a:rPr>
              <a:t> - thus are in Q</a:t>
            </a:r>
          </a:p>
          <a:p>
            <a:r>
              <a:rPr lang="en-US" sz="1200" dirty="0">
                <a:latin typeface="Courier" pitchFamily="49" charset="0"/>
              </a:rPr>
              <a:t> 8      while Q is not empty:                 // The main loop</a:t>
            </a:r>
          </a:p>
          <a:p>
            <a:r>
              <a:rPr lang="en-US" sz="1200" dirty="0">
                <a:latin typeface="Courier" pitchFamily="49" charset="0"/>
              </a:rPr>
              <a:t> 9          u := vertex in Q with smallest </a:t>
            </a:r>
            <a:r>
              <a:rPr lang="en-US" sz="1200" dirty="0" err="1">
                <a:latin typeface="Courier" pitchFamily="49" charset="0"/>
              </a:rPr>
              <a:t>dist</a:t>
            </a:r>
            <a:r>
              <a:rPr lang="en-US" sz="1200" dirty="0">
                <a:latin typeface="Courier" pitchFamily="49" charset="0"/>
              </a:rPr>
              <a:t>[] ;</a:t>
            </a:r>
          </a:p>
          <a:p>
            <a:r>
              <a:rPr lang="en-US" sz="1200" dirty="0">
                <a:latin typeface="Courier" pitchFamily="49" charset="0"/>
              </a:rPr>
              <a:t>10          if </a:t>
            </a:r>
            <a:r>
              <a:rPr lang="en-US" sz="1200" dirty="0" err="1">
                <a:latin typeface="Courier" pitchFamily="49" charset="0"/>
              </a:rPr>
              <a:t>dist</a:t>
            </a:r>
            <a:r>
              <a:rPr lang="en-US" sz="1200" dirty="0">
                <a:latin typeface="Courier" pitchFamily="49" charset="0"/>
              </a:rPr>
              <a:t>[u] = infinity:</a:t>
            </a:r>
          </a:p>
          <a:p>
            <a:r>
              <a:rPr lang="en-US" sz="1200" dirty="0">
                <a:latin typeface="Courier" pitchFamily="49" charset="0"/>
              </a:rPr>
              <a:t>11              break ;                        // </a:t>
            </a:r>
            <a:r>
              <a:rPr lang="en-US" sz="1200" dirty="0" smtClean="0">
                <a:latin typeface="Courier" pitchFamily="49" charset="0"/>
              </a:rPr>
              <a:t>cannot reach remaining </a:t>
            </a:r>
            <a:r>
              <a:rPr lang="en-US" sz="1200" dirty="0">
                <a:latin typeface="Courier" pitchFamily="49" charset="0"/>
              </a:rPr>
              <a:t>vertices </a:t>
            </a:r>
            <a:r>
              <a:rPr lang="en-US" sz="1200" dirty="0" smtClean="0">
                <a:latin typeface="Courier" pitchFamily="49" charset="0"/>
              </a:rPr>
              <a:t>from </a:t>
            </a:r>
            <a:r>
              <a:rPr lang="en-US" sz="1200" dirty="0">
                <a:latin typeface="Courier" pitchFamily="49" charset="0"/>
              </a:rPr>
              <a:t>source</a:t>
            </a:r>
          </a:p>
          <a:p>
            <a:r>
              <a:rPr lang="en-US" sz="1200" dirty="0">
                <a:latin typeface="Courier" pitchFamily="49" charset="0"/>
              </a:rPr>
              <a:t>12          end if ;</a:t>
            </a:r>
          </a:p>
          <a:p>
            <a:r>
              <a:rPr lang="en-US" sz="1200" dirty="0">
                <a:latin typeface="Courier" pitchFamily="49" charset="0"/>
              </a:rPr>
              <a:t>13          remove u from Q ;</a:t>
            </a:r>
          </a:p>
          <a:p>
            <a:r>
              <a:rPr lang="en-US" sz="1200" dirty="0">
                <a:latin typeface="Courier" pitchFamily="49" charset="0"/>
              </a:rPr>
              <a:t>14          for each neighbor v of u:         // where v has not yet been removed from Q.</a:t>
            </a:r>
          </a:p>
          <a:p>
            <a:r>
              <a:rPr lang="en-US" sz="1200" dirty="0">
                <a:latin typeface="Courier" pitchFamily="49" charset="0"/>
              </a:rPr>
              <a:t>15              alt := </a:t>
            </a:r>
            <a:r>
              <a:rPr lang="en-US" sz="1200" dirty="0" err="1">
                <a:latin typeface="Courier" pitchFamily="49" charset="0"/>
              </a:rPr>
              <a:t>dist</a:t>
            </a:r>
            <a:r>
              <a:rPr lang="en-US" sz="1200" dirty="0">
                <a:latin typeface="Courier" pitchFamily="49" charset="0"/>
              </a:rPr>
              <a:t>[u] + </a:t>
            </a:r>
            <a:r>
              <a:rPr lang="en-US" sz="1200" dirty="0" err="1">
                <a:latin typeface="Courier" pitchFamily="49" charset="0"/>
              </a:rPr>
              <a:t>dist_between</a:t>
            </a:r>
            <a:r>
              <a:rPr lang="en-US" sz="1200" dirty="0">
                <a:latin typeface="Courier" pitchFamily="49" charset="0"/>
              </a:rPr>
              <a:t>(u, v) ;</a:t>
            </a:r>
          </a:p>
          <a:p>
            <a:r>
              <a:rPr lang="en-US" sz="1200" dirty="0">
                <a:latin typeface="Courier" pitchFamily="49" charset="0"/>
              </a:rPr>
              <a:t>16              if alt &lt; </a:t>
            </a:r>
            <a:r>
              <a:rPr lang="en-US" sz="1200" dirty="0" err="1">
                <a:latin typeface="Courier" pitchFamily="49" charset="0"/>
              </a:rPr>
              <a:t>dist</a:t>
            </a:r>
            <a:r>
              <a:rPr lang="en-US" sz="1200" dirty="0">
                <a:latin typeface="Courier" pitchFamily="49" charset="0"/>
              </a:rPr>
              <a:t>[v]:             // Relax (</a:t>
            </a:r>
            <a:r>
              <a:rPr lang="en-US" sz="1200" dirty="0" err="1">
                <a:latin typeface="Courier" pitchFamily="49" charset="0"/>
              </a:rPr>
              <a:t>u,v,a</a:t>
            </a:r>
            <a:r>
              <a:rPr lang="en-US" sz="1200" dirty="0">
                <a:latin typeface="Courier" pitchFamily="49" charset="0"/>
              </a:rPr>
              <a:t>)</a:t>
            </a:r>
          </a:p>
          <a:p>
            <a:r>
              <a:rPr lang="en-US" sz="1200" dirty="0">
                <a:latin typeface="Courier" pitchFamily="49" charset="0"/>
              </a:rPr>
              <a:t>17                  </a:t>
            </a:r>
            <a:r>
              <a:rPr lang="en-US" sz="1200" dirty="0" err="1">
                <a:latin typeface="Courier" pitchFamily="49" charset="0"/>
              </a:rPr>
              <a:t>dist</a:t>
            </a:r>
            <a:r>
              <a:rPr lang="en-US" sz="1200" dirty="0">
                <a:latin typeface="Courier" pitchFamily="49" charset="0"/>
              </a:rPr>
              <a:t>[v] := alt ;</a:t>
            </a:r>
          </a:p>
          <a:p>
            <a:r>
              <a:rPr lang="en-US" sz="1200" dirty="0">
                <a:latin typeface="Courier" pitchFamily="49" charset="0"/>
              </a:rPr>
              <a:t>18                  previous[v] := u ;</a:t>
            </a:r>
          </a:p>
          <a:p>
            <a:r>
              <a:rPr lang="en-US" sz="1200" dirty="0">
                <a:latin typeface="Courier" pitchFamily="49" charset="0"/>
              </a:rPr>
              <a:t>19                  decrease-key v in Q;      // Reorder v in the Queue</a:t>
            </a:r>
          </a:p>
          <a:p>
            <a:r>
              <a:rPr lang="en-US" sz="1200" dirty="0">
                <a:latin typeface="Courier" pitchFamily="49" charset="0"/>
              </a:rPr>
              <a:t>20              end if ;</a:t>
            </a:r>
          </a:p>
          <a:p>
            <a:r>
              <a:rPr lang="en-US" sz="1200" dirty="0">
                <a:latin typeface="Courier" pitchFamily="49" charset="0"/>
              </a:rPr>
              <a:t>21          end for ;</a:t>
            </a:r>
          </a:p>
          <a:p>
            <a:r>
              <a:rPr lang="en-US" sz="1200" dirty="0">
                <a:latin typeface="Courier" pitchFamily="49" charset="0"/>
              </a:rPr>
              <a:t>22      end while ;</a:t>
            </a:r>
          </a:p>
          <a:p>
            <a:r>
              <a:rPr lang="en-US" sz="1200" dirty="0">
                <a:latin typeface="Courier" pitchFamily="49" charset="0"/>
              </a:rPr>
              <a:t>23      return </a:t>
            </a:r>
            <a:r>
              <a:rPr lang="en-US" sz="1200" dirty="0" err="1">
                <a:latin typeface="Courier" pitchFamily="49" charset="0"/>
              </a:rPr>
              <a:t>dist</a:t>
            </a:r>
            <a:r>
              <a:rPr lang="en-US" sz="1200" dirty="0">
                <a:latin typeface="Courier" pitchFamily="49" charset="0"/>
              </a:rPr>
              <a:t>[] ;</a:t>
            </a:r>
          </a:p>
          <a:p>
            <a:r>
              <a:rPr lang="en-US" sz="1200" dirty="0">
                <a:latin typeface="Courier" pitchFamily="49" charset="0"/>
              </a:rPr>
              <a:t>24  end </a:t>
            </a:r>
            <a:r>
              <a:rPr lang="en-US" sz="1200" dirty="0" err="1">
                <a:latin typeface="Courier" pitchFamily="49" charset="0"/>
              </a:rPr>
              <a:t>Dijkstra</a:t>
            </a:r>
            <a:r>
              <a:rPr lang="en-US" sz="1200" dirty="0">
                <a:latin typeface="Courier" pitchFamily="49" charset="0"/>
              </a:rPr>
              <a:t>.</a:t>
            </a:r>
            <a:endParaRPr lang="de-DE" sz="12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 t="25731"/>
          <a:stretch>
            <a:fillRect/>
          </a:stretch>
        </p:blipFill>
        <p:spPr bwMode="auto">
          <a:xfrm>
            <a:off x="1545772" y="1171445"/>
            <a:ext cx="6411686" cy="50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Breadth-First Search (BFS)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7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</a:t>
            </a:r>
            <a:r>
              <a:rPr lang="en-US" dirty="0" err="1" smtClean="0"/>
              <a:t>Algorithmus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711200" y="1181100"/>
            <a:ext cx="843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49" charset="0"/>
              </a:rPr>
              <a:t>procedure </a:t>
            </a:r>
            <a:r>
              <a:rPr lang="en-US" sz="1200" dirty="0" err="1">
                <a:latin typeface="Courier" pitchFamily="49" charset="0"/>
              </a:rPr>
              <a:t>BellmanFord</a:t>
            </a:r>
            <a:r>
              <a:rPr lang="en-US" sz="1200" dirty="0">
                <a:latin typeface="Courier" pitchFamily="49" charset="0"/>
              </a:rPr>
              <a:t>(list vertices, list edges, vertex source)</a:t>
            </a:r>
          </a:p>
          <a:p>
            <a:r>
              <a:rPr lang="en-US" sz="1200" dirty="0">
                <a:latin typeface="Courier" pitchFamily="49" charset="0"/>
              </a:rPr>
              <a:t>   // This implementation takes in a graph, represented as lists of vertices</a:t>
            </a:r>
          </a:p>
          <a:p>
            <a:r>
              <a:rPr lang="en-US" sz="1200" dirty="0">
                <a:latin typeface="Courier" pitchFamily="49" charset="0"/>
              </a:rPr>
              <a:t>   // and edges, and modifies the vertices so that their distance and</a:t>
            </a:r>
          </a:p>
          <a:p>
            <a:r>
              <a:rPr lang="en-US" sz="1200" dirty="0">
                <a:latin typeface="Courier" pitchFamily="49" charset="0"/>
              </a:rPr>
              <a:t>   // predecessor attributes store the shortest paths.</a:t>
            </a:r>
          </a:p>
          <a:p>
            <a:endParaRPr lang="en-US" sz="1200" dirty="0">
              <a:latin typeface="Courier" pitchFamily="49" charset="0"/>
            </a:endParaRPr>
          </a:p>
          <a:p>
            <a:r>
              <a:rPr lang="en-US" sz="1200" dirty="0">
                <a:latin typeface="Courier" pitchFamily="49" charset="0"/>
              </a:rPr>
              <a:t>   // Step 1: initialize graph</a:t>
            </a:r>
          </a:p>
          <a:p>
            <a:r>
              <a:rPr lang="en-US" sz="1200" dirty="0">
                <a:latin typeface="Courier" pitchFamily="49" charset="0"/>
              </a:rPr>
              <a:t>   for each vertex v in vertices:</a:t>
            </a:r>
          </a:p>
          <a:p>
            <a:r>
              <a:rPr lang="en-US" sz="1200" dirty="0">
                <a:latin typeface="Courier" pitchFamily="49" charset="0"/>
              </a:rPr>
              <a:t>       if v is source then </a:t>
            </a:r>
            <a:r>
              <a:rPr lang="en-US" sz="1200" dirty="0" err="1">
                <a:latin typeface="Courier" pitchFamily="49" charset="0"/>
              </a:rPr>
              <a:t>v.distance</a:t>
            </a:r>
            <a:r>
              <a:rPr lang="en-US" sz="1200" dirty="0">
                <a:latin typeface="Courier" pitchFamily="49" charset="0"/>
              </a:rPr>
              <a:t> := 0</a:t>
            </a:r>
          </a:p>
          <a:p>
            <a:r>
              <a:rPr lang="en-US" sz="1200" dirty="0">
                <a:latin typeface="Courier" pitchFamily="49" charset="0"/>
              </a:rPr>
              <a:t>       else </a:t>
            </a:r>
            <a:r>
              <a:rPr lang="en-US" sz="1200" dirty="0" err="1">
                <a:latin typeface="Courier" pitchFamily="49" charset="0"/>
              </a:rPr>
              <a:t>v.distance</a:t>
            </a:r>
            <a:r>
              <a:rPr lang="en-US" sz="1200" dirty="0">
                <a:latin typeface="Courier" pitchFamily="49" charset="0"/>
              </a:rPr>
              <a:t> := infinity</a:t>
            </a:r>
          </a:p>
          <a:p>
            <a:r>
              <a:rPr lang="en-US" sz="1200" dirty="0">
                <a:latin typeface="Courier" pitchFamily="49" charset="0"/>
              </a:rPr>
              <a:t>       </a:t>
            </a:r>
            <a:r>
              <a:rPr lang="en-US" sz="1200" dirty="0" err="1">
                <a:latin typeface="Courier" pitchFamily="49" charset="0"/>
              </a:rPr>
              <a:t>v.predecessor</a:t>
            </a:r>
            <a:r>
              <a:rPr lang="en-US" sz="1200" dirty="0">
                <a:latin typeface="Courier" pitchFamily="49" charset="0"/>
              </a:rPr>
              <a:t> := null</a:t>
            </a:r>
          </a:p>
          <a:p>
            <a:endParaRPr lang="en-US" sz="1200" dirty="0">
              <a:latin typeface="Courier" pitchFamily="49" charset="0"/>
            </a:endParaRPr>
          </a:p>
          <a:p>
            <a:r>
              <a:rPr lang="en-US" sz="1200" dirty="0">
                <a:latin typeface="Courier" pitchFamily="49" charset="0"/>
              </a:rPr>
              <a:t>   // Step 2: relax edges repeatedly</a:t>
            </a:r>
          </a:p>
          <a:p>
            <a:r>
              <a:rPr lang="en-US" sz="1200" dirty="0">
                <a:latin typeface="Courier" pitchFamily="49" charset="0"/>
              </a:rPr>
              <a:t>   for i from 1 to size(vertices)-1:</a:t>
            </a:r>
          </a:p>
          <a:p>
            <a:r>
              <a:rPr lang="en-US" sz="1200" dirty="0">
                <a:latin typeface="Courier" pitchFamily="49" charset="0"/>
              </a:rPr>
              <a:t>       for each edge </a:t>
            </a:r>
            <a:r>
              <a:rPr lang="en-US" sz="1200" dirty="0" err="1">
                <a:latin typeface="Courier" pitchFamily="49" charset="0"/>
              </a:rPr>
              <a:t>uv</a:t>
            </a:r>
            <a:r>
              <a:rPr lang="en-US" sz="1200" dirty="0">
                <a:latin typeface="Courier" pitchFamily="49" charset="0"/>
              </a:rPr>
              <a:t> in edges: // </a:t>
            </a:r>
            <a:r>
              <a:rPr lang="en-US" sz="1200" dirty="0" err="1">
                <a:latin typeface="Courier" pitchFamily="49" charset="0"/>
              </a:rPr>
              <a:t>uv</a:t>
            </a:r>
            <a:r>
              <a:rPr lang="en-US" sz="1200" dirty="0">
                <a:latin typeface="Courier" pitchFamily="49" charset="0"/>
              </a:rPr>
              <a:t> is the edge from u to v</a:t>
            </a:r>
          </a:p>
          <a:p>
            <a:r>
              <a:rPr lang="en-US" sz="1200" dirty="0">
                <a:latin typeface="Courier" pitchFamily="49" charset="0"/>
              </a:rPr>
              <a:t>           u := </a:t>
            </a:r>
            <a:r>
              <a:rPr lang="en-US" sz="1200" dirty="0" err="1">
                <a:latin typeface="Courier" pitchFamily="49" charset="0"/>
              </a:rPr>
              <a:t>uv.source</a:t>
            </a:r>
            <a:endParaRPr lang="en-US" sz="1200" dirty="0">
              <a:latin typeface="Courier" pitchFamily="49" charset="0"/>
            </a:endParaRPr>
          </a:p>
          <a:p>
            <a:r>
              <a:rPr lang="en-US" sz="1200" dirty="0">
                <a:latin typeface="Courier" pitchFamily="49" charset="0"/>
              </a:rPr>
              <a:t>           v := </a:t>
            </a:r>
            <a:r>
              <a:rPr lang="en-US" sz="1200" dirty="0" err="1">
                <a:latin typeface="Courier" pitchFamily="49" charset="0"/>
              </a:rPr>
              <a:t>uv.destination</a:t>
            </a:r>
            <a:endParaRPr lang="en-US" sz="1200" dirty="0">
              <a:latin typeface="Courier" pitchFamily="49" charset="0"/>
            </a:endParaRPr>
          </a:p>
          <a:p>
            <a:r>
              <a:rPr lang="en-US" sz="1200" dirty="0">
                <a:latin typeface="Courier" pitchFamily="49" charset="0"/>
              </a:rPr>
              <a:t>           if </a:t>
            </a:r>
            <a:r>
              <a:rPr lang="en-US" sz="1200" dirty="0" err="1">
                <a:latin typeface="Courier" pitchFamily="49" charset="0"/>
              </a:rPr>
              <a:t>u.distance</a:t>
            </a:r>
            <a:r>
              <a:rPr lang="en-US" sz="1200" dirty="0">
                <a:latin typeface="Courier" pitchFamily="49" charset="0"/>
              </a:rPr>
              <a:t> + </a:t>
            </a:r>
            <a:r>
              <a:rPr lang="en-US" sz="1200" dirty="0" err="1">
                <a:latin typeface="Courier" pitchFamily="49" charset="0"/>
              </a:rPr>
              <a:t>uv.weight</a:t>
            </a:r>
            <a:r>
              <a:rPr lang="en-US" sz="1200" dirty="0">
                <a:latin typeface="Courier" pitchFamily="49" charset="0"/>
              </a:rPr>
              <a:t> &lt; </a:t>
            </a:r>
            <a:r>
              <a:rPr lang="en-US" sz="1200" dirty="0" err="1">
                <a:latin typeface="Courier" pitchFamily="49" charset="0"/>
              </a:rPr>
              <a:t>v.distance</a:t>
            </a:r>
            <a:r>
              <a:rPr lang="en-US" sz="1200" dirty="0">
                <a:latin typeface="Courier" pitchFamily="49" charset="0"/>
              </a:rPr>
              <a:t>:</a:t>
            </a:r>
          </a:p>
          <a:p>
            <a:r>
              <a:rPr lang="en-US" sz="1200" dirty="0">
                <a:latin typeface="Courier" pitchFamily="49" charset="0"/>
              </a:rPr>
              <a:t>               </a:t>
            </a:r>
            <a:r>
              <a:rPr lang="en-US" sz="1200" dirty="0" err="1">
                <a:latin typeface="Courier" pitchFamily="49" charset="0"/>
              </a:rPr>
              <a:t>v.distance</a:t>
            </a:r>
            <a:r>
              <a:rPr lang="en-US" sz="1200" dirty="0">
                <a:latin typeface="Courier" pitchFamily="49" charset="0"/>
              </a:rPr>
              <a:t> := </a:t>
            </a:r>
            <a:r>
              <a:rPr lang="en-US" sz="1200" dirty="0" err="1">
                <a:latin typeface="Courier" pitchFamily="49" charset="0"/>
              </a:rPr>
              <a:t>u.distance</a:t>
            </a:r>
            <a:r>
              <a:rPr lang="en-US" sz="1200" dirty="0">
                <a:latin typeface="Courier" pitchFamily="49" charset="0"/>
              </a:rPr>
              <a:t> + </a:t>
            </a:r>
            <a:r>
              <a:rPr lang="en-US" sz="1200" dirty="0" err="1">
                <a:latin typeface="Courier" pitchFamily="49" charset="0"/>
              </a:rPr>
              <a:t>uv.weight</a:t>
            </a:r>
            <a:endParaRPr lang="en-US" sz="1200" dirty="0">
              <a:latin typeface="Courier" pitchFamily="49" charset="0"/>
            </a:endParaRPr>
          </a:p>
          <a:p>
            <a:r>
              <a:rPr lang="en-US" sz="1200" dirty="0">
                <a:latin typeface="Courier" pitchFamily="49" charset="0"/>
              </a:rPr>
              <a:t>               </a:t>
            </a:r>
            <a:r>
              <a:rPr lang="en-US" sz="1200" dirty="0" err="1">
                <a:latin typeface="Courier" pitchFamily="49" charset="0"/>
              </a:rPr>
              <a:t>v.predecessor</a:t>
            </a:r>
            <a:r>
              <a:rPr lang="en-US" sz="1200" dirty="0">
                <a:latin typeface="Courier" pitchFamily="49" charset="0"/>
              </a:rPr>
              <a:t> := u</a:t>
            </a:r>
          </a:p>
          <a:p>
            <a:endParaRPr lang="en-US" sz="1200" dirty="0">
              <a:latin typeface="Courier" pitchFamily="49" charset="0"/>
            </a:endParaRPr>
          </a:p>
          <a:p>
            <a:r>
              <a:rPr lang="en-US" sz="1200" dirty="0">
                <a:latin typeface="Courier" pitchFamily="49" charset="0"/>
              </a:rPr>
              <a:t>   // Step 3: check for negative-weight cycles</a:t>
            </a:r>
          </a:p>
          <a:p>
            <a:r>
              <a:rPr lang="en-US" sz="1200" dirty="0">
                <a:latin typeface="Courier" pitchFamily="49" charset="0"/>
              </a:rPr>
              <a:t>   for each edge </a:t>
            </a:r>
            <a:r>
              <a:rPr lang="en-US" sz="1200" dirty="0" err="1">
                <a:latin typeface="Courier" pitchFamily="49" charset="0"/>
              </a:rPr>
              <a:t>uv</a:t>
            </a:r>
            <a:r>
              <a:rPr lang="en-US" sz="1200" dirty="0">
                <a:latin typeface="Courier" pitchFamily="49" charset="0"/>
              </a:rPr>
              <a:t> in edges:</a:t>
            </a:r>
          </a:p>
          <a:p>
            <a:r>
              <a:rPr lang="en-US" sz="1200" dirty="0">
                <a:latin typeface="Courier" pitchFamily="49" charset="0"/>
              </a:rPr>
              <a:t>       u := </a:t>
            </a:r>
            <a:r>
              <a:rPr lang="en-US" sz="1200" dirty="0" err="1">
                <a:latin typeface="Courier" pitchFamily="49" charset="0"/>
              </a:rPr>
              <a:t>uv.source</a:t>
            </a:r>
            <a:endParaRPr lang="en-US" sz="1200" dirty="0">
              <a:latin typeface="Courier" pitchFamily="49" charset="0"/>
            </a:endParaRPr>
          </a:p>
          <a:p>
            <a:r>
              <a:rPr lang="en-US" sz="1200" dirty="0">
                <a:latin typeface="Courier" pitchFamily="49" charset="0"/>
              </a:rPr>
              <a:t>       v := </a:t>
            </a:r>
            <a:r>
              <a:rPr lang="en-US" sz="1200" dirty="0" err="1">
                <a:latin typeface="Courier" pitchFamily="49" charset="0"/>
              </a:rPr>
              <a:t>uv.destination</a:t>
            </a:r>
            <a:endParaRPr lang="en-US" sz="1200" dirty="0">
              <a:latin typeface="Courier" pitchFamily="49" charset="0"/>
            </a:endParaRPr>
          </a:p>
          <a:p>
            <a:r>
              <a:rPr lang="en-US" sz="1200" dirty="0">
                <a:latin typeface="Courier" pitchFamily="49" charset="0"/>
              </a:rPr>
              <a:t>       if </a:t>
            </a:r>
            <a:r>
              <a:rPr lang="en-US" sz="1200" dirty="0" err="1">
                <a:latin typeface="Courier" pitchFamily="49" charset="0"/>
              </a:rPr>
              <a:t>u.distance</a:t>
            </a:r>
            <a:r>
              <a:rPr lang="en-US" sz="1200" dirty="0">
                <a:latin typeface="Courier" pitchFamily="49" charset="0"/>
              </a:rPr>
              <a:t> + </a:t>
            </a:r>
            <a:r>
              <a:rPr lang="en-US" sz="1200" dirty="0" err="1">
                <a:latin typeface="Courier" pitchFamily="49" charset="0"/>
              </a:rPr>
              <a:t>uv.weight</a:t>
            </a:r>
            <a:r>
              <a:rPr lang="en-US" sz="1200" dirty="0">
                <a:latin typeface="Courier" pitchFamily="49" charset="0"/>
              </a:rPr>
              <a:t> &lt; </a:t>
            </a:r>
            <a:r>
              <a:rPr lang="en-US" sz="1200" dirty="0" err="1">
                <a:latin typeface="Courier" pitchFamily="49" charset="0"/>
              </a:rPr>
              <a:t>v.distance</a:t>
            </a:r>
            <a:r>
              <a:rPr lang="en-US" sz="1200" dirty="0">
                <a:latin typeface="Courier" pitchFamily="49" charset="0"/>
              </a:rPr>
              <a:t>:</a:t>
            </a:r>
          </a:p>
          <a:p>
            <a:r>
              <a:rPr lang="en-US" sz="1200" dirty="0">
                <a:latin typeface="Courier" pitchFamily="49" charset="0"/>
              </a:rPr>
              <a:t>           error "Graph contains a negative-weight cycle"</a:t>
            </a:r>
            <a:endParaRPr lang="de-DE" sz="12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4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Bellman-Ford </a:t>
            </a:r>
            <a:r>
              <a:rPr lang="en-US" dirty="0" err="1" smtClean="0"/>
              <a:t>Algorithmus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30824" y="1068512"/>
            <a:ext cx="95138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49" charset="0"/>
              </a:rPr>
              <a:t>function </a:t>
            </a:r>
            <a:r>
              <a:rPr lang="en-US" sz="1200" dirty="0" err="1">
                <a:latin typeface="Courier" pitchFamily="49" charset="0"/>
              </a:rPr>
              <a:t>BellmanFord</a:t>
            </a:r>
            <a:r>
              <a:rPr lang="en-US" sz="1200" dirty="0">
                <a:latin typeface="Courier" pitchFamily="49" charset="0"/>
              </a:rPr>
              <a:t>(list vertices, list edges, vertex source)</a:t>
            </a:r>
          </a:p>
          <a:p>
            <a:r>
              <a:rPr lang="en-US" sz="1200" dirty="0">
                <a:latin typeface="Courier" pitchFamily="49" charset="0"/>
              </a:rPr>
              <a:t>   ::distance[],predecessor[]</a:t>
            </a:r>
          </a:p>
          <a:p>
            <a:endParaRPr lang="en-US" sz="1200" dirty="0">
              <a:latin typeface="Courier" pitchFamily="49" charset="0"/>
            </a:endParaRPr>
          </a:p>
          <a:p>
            <a:r>
              <a:rPr lang="en-US" sz="1200" dirty="0">
                <a:latin typeface="Courier" pitchFamily="49" charset="0"/>
              </a:rPr>
              <a:t>   // This implementation takes in a graph, represented as</a:t>
            </a:r>
          </a:p>
          <a:p>
            <a:r>
              <a:rPr lang="en-US" sz="1200" dirty="0">
                <a:latin typeface="Courier" pitchFamily="49" charset="0"/>
              </a:rPr>
              <a:t>   // lists of vertices and edges, and fills two arrays</a:t>
            </a:r>
          </a:p>
          <a:p>
            <a:r>
              <a:rPr lang="en-US" sz="1200" dirty="0">
                <a:latin typeface="Courier" pitchFamily="49" charset="0"/>
              </a:rPr>
              <a:t>   // (distance and predecessor) with shortest-path</a:t>
            </a:r>
          </a:p>
          <a:p>
            <a:r>
              <a:rPr lang="en-US" sz="1200" dirty="0">
                <a:latin typeface="Courier" pitchFamily="49" charset="0"/>
              </a:rPr>
              <a:t>   // (less cost/distance/metric) information</a:t>
            </a:r>
          </a:p>
          <a:p>
            <a:endParaRPr lang="en-US" sz="1200" dirty="0">
              <a:latin typeface="Courier" pitchFamily="49" charset="0"/>
            </a:endParaRPr>
          </a:p>
          <a:p>
            <a:r>
              <a:rPr lang="en-US" sz="1200" dirty="0">
                <a:latin typeface="Courier" pitchFamily="49" charset="0"/>
              </a:rPr>
              <a:t>   // Step 1: initialize graph</a:t>
            </a:r>
          </a:p>
          <a:p>
            <a:r>
              <a:rPr lang="en-US" sz="1200" dirty="0">
                <a:latin typeface="Courier" pitchFamily="49" charset="0"/>
              </a:rPr>
              <a:t>   for each vertex v in vertices:</a:t>
            </a:r>
          </a:p>
          <a:p>
            <a:r>
              <a:rPr lang="en-US" sz="1200" dirty="0">
                <a:latin typeface="Courier" pitchFamily="49" charset="0"/>
              </a:rPr>
              <a:t>       distance[v] := </a:t>
            </a:r>
            <a:r>
              <a:rPr lang="en-US" sz="1200" dirty="0" err="1">
                <a:latin typeface="Courier" pitchFamily="49" charset="0"/>
              </a:rPr>
              <a:t>inf</a:t>
            </a:r>
            <a:r>
              <a:rPr lang="en-US" sz="1200" dirty="0">
                <a:latin typeface="Courier" pitchFamily="49" charset="0"/>
              </a:rPr>
              <a:t>             // At the beginning , all vertices have a weight of infinity</a:t>
            </a:r>
          </a:p>
          <a:p>
            <a:r>
              <a:rPr lang="en-US" sz="1200" dirty="0">
                <a:latin typeface="Courier" pitchFamily="49" charset="0"/>
              </a:rPr>
              <a:t>       predecessor[v] := null         // And a null predecessor</a:t>
            </a:r>
          </a:p>
          <a:p>
            <a:r>
              <a:rPr lang="en-US" sz="1200" dirty="0">
                <a:latin typeface="Courier" pitchFamily="49" charset="0"/>
              </a:rPr>
              <a:t>   </a:t>
            </a:r>
          </a:p>
          <a:p>
            <a:r>
              <a:rPr lang="en-US" sz="1200" dirty="0">
                <a:latin typeface="Courier" pitchFamily="49" charset="0"/>
              </a:rPr>
              <a:t>   distance[source] := 0              // Except for the Source, where the Weight is zero </a:t>
            </a:r>
          </a:p>
          <a:p>
            <a:r>
              <a:rPr lang="en-US" sz="1200" dirty="0">
                <a:latin typeface="Courier" pitchFamily="49" charset="0"/>
              </a:rPr>
              <a:t>   </a:t>
            </a:r>
          </a:p>
          <a:p>
            <a:r>
              <a:rPr lang="en-US" sz="1200" dirty="0">
                <a:latin typeface="Courier" pitchFamily="49" charset="0"/>
              </a:rPr>
              <a:t>   // Step 2: relax edges repeatedly</a:t>
            </a:r>
          </a:p>
          <a:p>
            <a:r>
              <a:rPr lang="en-US" sz="1200" dirty="0">
                <a:latin typeface="Courier" pitchFamily="49" charset="0"/>
              </a:rPr>
              <a:t>   for i from 1 to size(vertices)-1:</a:t>
            </a:r>
          </a:p>
          <a:p>
            <a:r>
              <a:rPr lang="en-US" sz="1200" dirty="0">
                <a:latin typeface="Courier" pitchFamily="49" charset="0"/>
              </a:rPr>
              <a:t>       for each edge (u, v) with weight w in edges:</a:t>
            </a:r>
          </a:p>
          <a:p>
            <a:r>
              <a:rPr lang="en-US" sz="1200" dirty="0">
                <a:latin typeface="Courier" pitchFamily="49" charset="0"/>
              </a:rPr>
              <a:t>           if distance[u] + w &lt; distance[v]:</a:t>
            </a:r>
          </a:p>
          <a:p>
            <a:r>
              <a:rPr lang="en-US" sz="1200" dirty="0">
                <a:latin typeface="Courier" pitchFamily="49" charset="0"/>
              </a:rPr>
              <a:t>               distance[v] := distance[u] + w</a:t>
            </a:r>
          </a:p>
          <a:p>
            <a:r>
              <a:rPr lang="en-US" sz="1200" dirty="0">
                <a:latin typeface="Courier" pitchFamily="49" charset="0"/>
              </a:rPr>
              <a:t>               predecessor[v] := u</a:t>
            </a:r>
          </a:p>
          <a:p>
            <a:endParaRPr lang="en-US" sz="1200" dirty="0">
              <a:latin typeface="Courier" pitchFamily="49" charset="0"/>
            </a:endParaRPr>
          </a:p>
          <a:p>
            <a:r>
              <a:rPr lang="en-US" sz="1200" dirty="0">
                <a:latin typeface="Courier" pitchFamily="49" charset="0"/>
              </a:rPr>
              <a:t>   // Step 3: check for negative-weight cycles</a:t>
            </a:r>
          </a:p>
          <a:p>
            <a:r>
              <a:rPr lang="en-US" sz="1200" dirty="0">
                <a:latin typeface="Courier" pitchFamily="49" charset="0"/>
              </a:rPr>
              <a:t>   for each edge (u, v) with weight w in edges:</a:t>
            </a:r>
          </a:p>
          <a:p>
            <a:r>
              <a:rPr lang="en-US" sz="1200" dirty="0">
                <a:latin typeface="Courier" pitchFamily="49" charset="0"/>
              </a:rPr>
              <a:t>       if distance[u] + w &lt; distance[v]:</a:t>
            </a:r>
          </a:p>
          <a:p>
            <a:r>
              <a:rPr lang="en-US" sz="1200" dirty="0">
                <a:latin typeface="Courier" pitchFamily="49" charset="0"/>
              </a:rPr>
              <a:t>           error "Graph contains a negative-weight cycle"</a:t>
            </a:r>
          </a:p>
          <a:p>
            <a:r>
              <a:rPr lang="en-US" sz="1200" dirty="0">
                <a:latin typeface="Courier" pitchFamily="49" charset="0"/>
              </a:rPr>
              <a:t>   return distance[], predecessor[]</a:t>
            </a:r>
            <a:endParaRPr lang="de-DE" sz="12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4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endParaRPr lang="de-DE" dirty="0"/>
          </a:p>
        </p:txBody>
      </p:sp>
      <p:pic>
        <p:nvPicPr>
          <p:cNvPr id="2051" name="Picture 3" descr="C:\Users\oli\Desktop\6220fbea8b4cb1da219d7384cca22e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5" y="2898856"/>
            <a:ext cx="8381380" cy="92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63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31800" y="1181100"/>
            <a:ext cx="8712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 pitchFamily="49" charset="0"/>
              </a:rPr>
              <a:t> 1 /* </a:t>
            </a:r>
            <a:r>
              <a:rPr lang="en-US" sz="1600" dirty="0" smtClean="0">
                <a:latin typeface="Courier" pitchFamily="49" charset="0"/>
              </a:rPr>
              <a:t>Assume function </a:t>
            </a:r>
            <a:r>
              <a:rPr lang="en-US" sz="1600" dirty="0" err="1">
                <a:latin typeface="Courier" pitchFamily="49" charset="0"/>
              </a:rPr>
              <a:t>edgeCost</a:t>
            </a:r>
            <a:r>
              <a:rPr lang="en-US" sz="1600" dirty="0">
                <a:latin typeface="Courier" pitchFamily="49" charset="0"/>
              </a:rPr>
              <a:t>(</a:t>
            </a:r>
            <a:r>
              <a:rPr lang="en-US" sz="1600" dirty="0" err="1">
                <a:latin typeface="Courier" pitchFamily="49" charset="0"/>
              </a:rPr>
              <a:t>i,j</a:t>
            </a:r>
            <a:r>
              <a:rPr lang="en-US" sz="1600" dirty="0">
                <a:latin typeface="Courier" pitchFamily="49" charset="0"/>
              </a:rPr>
              <a:t>) which returns </a:t>
            </a:r>
            <a:r>
              <a:rPr lang="en-US" sz="1600" dirty="0" smtClean="0">
                <a:latin typeface="Courier" pitchFamily="49" charset="0"/>
              </a:rPr>
              <a:t>cost </a:t>
            </a:r>
            <a:r>
              <a:rPr lang="en-US" sz="1600" dirty="0">
                <a:latin typeface="Courier" pitchFamily="49" charset="0"/>
              </a:rPr>
              <a:t>of </a:t>
            </a:r>
            <a:r>
              <a:rPr lang="en-US" sz="1600" dirty="0" smtClean="0">
                <a:latin typeface="Courier" pitchFamily="49" charset="0"/>
              </a:rPr>
              <a:t>edge </a:t>
            </a:r>
            <a:r>
              <a:rPr lang="en-US" sz="1600" dirty="0" err="1" smtClean="0">
                <a:latin typeface="Courier" pitchFamily="49" charset="0"/>
              </a:rPr>
              <a:t>ij</a:t>
            </a:r>
            <a:endParaRPr lang="en-US" sz="1600" dirty="0">
              <a:latin typeface="Courier" pitchFamily="49" charset="0"/>
            </a:endParaRPr>
          </a:p>
          <a:p>
            <a:r>
              <a:rPr lang="en-US" sz="1600" dirty="0">
                <a:latin typeface="Courier" pitchFamily="49" charset="0"/>
              </a:rPr>
              <a:t> 2    (infinity if there is none).</a:t>
            </a:r>
          </a:p>
          <a:p>
            <a:r>
              <a:rPr lang="en-US" sz="1600" dirty="0">
                <a:latin typeface="Courier" pitchFamily="49" charset="0"/>
              </a:rPr>
              <a:t> 3    Also assume that n is </a:t>
            </a:r>
            <a:r>
              <a:rPr lang="en-US" sz="1600" dirty="0" smtClean="0">
                <a:latin typeface="Courier" pitchFamily="49" charset="0"/>
              </a:rPr>
              <a:t>number </a:t>
            </a:r>
            <a:r>
              <a:rPr lang="en-US" sz="1600" dirty="0">
                <a:latin typeface="Courier" pitchFamily="49" charset="0"/>
              </a:rPr>
              <a:t>of vertices and </a:t>
            </a:r>
            <a:r>
              <a:rPr lang="en-US" sz="1600" dirty="0" err="1">
                <a:latin typeface="Courier" pitchFamily="49" charset="0"/>
              </a:rPr>
              <a:t>edgeCost</a:t>
            </a:r>
            <a:r>
              <a:rPr lang="en-US" sz="1600" dirty="0">
                <a:latin typeface="Courier" pitchFamily="49" charset="0"/>
              </a:rPr>
              <a:t>(</a:t>
            </a:r>
            <a:r>
              <a:rPr lang="en-US" sz="1600" dirty="0" err="1">
                <a:latin typeface="Courier" pitchFamily="49" charset="0"/>
              </a:rPr>
              <a:t>i,i</a:t>
            </a:r>
            <a:r>
              <a:rPr lang="en-US" sz="1600" dirty="0">
                <a:latin typeface="Courier" pitchFamily="49" charset="0"/>
              </a:rPr>
              <a:t>) = 0</a:t>
            </a:r>
          </a:p>
          <a:p>
            <a:r>
              <a:rPr lang="en-US" sz="1600" dirty="0">
                <a:latin typeface="Courier" pitchFamily="49" charset="0"/>
              </a:rPr>
              <a:t> 4 */</a:t>
            </a:r>
          </a:p>
          <a:p>
            <a:r>
              <a:rPr lang="en-US" sz="1600" dirty="0">
                <a:latin typeface="Courier" pitchFamily="49" charset="0"/>
              </a:rPr>
              <a:t> 5</a:t>
            </a:r>
          </a:p>
          <a:p>
            <a:r>
              <a:rPr lang="en-US" sz="1600" dirty="0">
                <a:latin typeface="Courier" pitchFamily="49" charset="0"/>
              </a:rPr>
              <a:t> 6 </a:t>
            </a:r>
            <a:r>
              <a:rPr lang="en-US" sz="1600" dirty="0" err="1">
                <a:latin typeface="Courier" pitchFamily="49" charset="0"/>
              </a:rPr>
              <a:t>int</a:t>
            </a:r>
            <a:r>
              <a:rPr lang="en-US" sz="1600" dirty="0">
                <a:latin typeface="Courier" pitchFamily="49" charset="0"/>
              </a:rPr>
              <a:t> path[][];</a:t>
            </a:r>
          </a:p>
          <a:p>
            <a:r>
              <a:rPr lang="en-US" sz="1600" dirty="0">
                <a:latin typeface="Courier" pitchFamily="49" charset="0"/>
              </a:rPr>
              <a:t> 7 /* A 2-dimensional matrix. At each step in the </a:t>
            </a:r>
            <a:r>
              <a:rPr lang="en-US" sz="1600" dirty="0" smtClean="0">
                <a:latin typeface="Courier" pitchFamily="49" charset="0"/>
              </a:rPr>
              <a:t>algorithm, </a:t>
            </a:r>
            <a:br>
              <a:rPr lang="en-US" sz="1600" dirty="0" smtClean="0">
                <a:latin typeface="Courier" pitchFamily="49" charset="0"/>
              </a:rPr>
            </a:br>
            <a:r>
              <a:rPr lang="en-US" sz="1600" dirty="0" smtClean="0">
                <a:latin typeface="Courier" pitchFamily="49" charset="0"/>
              </a:rPr>
              <a:t> 8    path[i</a:t>
            </a:r>
            <a:r>
              <a:rPr lang="en-US" sz="1600" dirty="0">
                <a:latin typeface="Courier" pitchFamily="49" charset="0"/>
              </a:rPr>
              <a:t>][j] is the shortest </a:t>
            </a:r>
            <a:r>
              <a:rPr lang="en-US" sz="1600" dirty="0" smtClean="0">
                <a:latin typeface="Courier" pitchFamily="49" charset="0"/>
              </a:rPr>
              <a:t>path from </a:t>
            </a:r>
            <a:r>
              <a:rPr lang="en-US" sz="1600" dirty="0">
                <a:latin typeface="Courier" pitchFamily="49" charset="0"/>
              </a:rPr>
              <a:t>i to j using </a:t>
            </a:r>
            <a:r>
              <a:rPr lang="en-US" sz="1600" dirty="0" smtClean="0">
                <a:latin typeface="Courier" pitchFamily="49" charset="0"/>
              </a:rPr>
              <a:t/>
            </a:r>
            <a:br>
              <a:rPr lang="en-US" sz="1600" dirty="0" smtClean="0">
                <a:latin typeface="Courier" pitchFamily="49" charset="0"/>
              </a:rPr>
            </a:br>
            <a:r>
              <a:rPr lang="en-US" sz="1600" dirty="0" smtClean="0">
                <a:latin typeface="Courier" pitchFamily="49" charset="0"/>
              </a:rPr>
              <a:t> 9    intermediate </a:t>
            </a:r>
            <a:r>
              <a:rPr lang="en-US" sz="1600" dirty="0">
                <a:latin typeface="Courier" pitchFamily="49" charset="0"/>
              </a:rPr>
              <a:t>vertices (1..k−1).  Each </a:t>
            </a:r>
            <a:r>
              <a:rPr lang="en-US" sz="1600" dirty="0" smtClean="0">
                <a:latin typeface="Courier" pitchFamily="49" charset="0"/>
              </a:rPr>
              <a:t>path[i</a:t>
            </a:r>
            <a:r>
              <a:rPr lang="en-US" sz="1600" dirty="0">
                <a:latin typeface="Courier" pitchFamily="49" charset="0"/>
              </a:rPr>
              <a:t>][j] is </a:t>
            </a:r>
            <a:endParaRPr lang="en-US" sz="1600" dirty="0" smtClean="0">
              <a:latin typeface="Courier" pitchFamily="49" charset="0"/>
            </a:endParaRPr>
          </a:p>
          <a:p>
            <a:r>
              <a:rPr lang="en-US" sz="1600" dirty="0" smtClean="0">
                <a:latin typeface="Courier" pitchFamily="49" charset="0"/>
              </a:rPr>
              <a:t>10    initialized to </a:t>
            </a:r>
            <a:r>
              <a:rPr lang="en-US" sz="1600" dirty="0" err="1">
                <a:latin typeface="Courier" pitchFamily="49" charset="0"/>
              </a:rPr>
              <a:t>edgeCost</a:t>
            </a:r>
            <a:r>
              <a:rPr lang="en-US" sz="1600" dirty="0">
                <a:latin typeface="Courier" pitchFamily="49" charset="0"/>
              </a:rPr>
              <a:t>(</a:t>
            </a:r>
            <a:r>
              <a:rPr lang="en-US" sz="1600" dirty="0" err="1">
                <a:latin typeface="Courier" pitchFamily="49" charset="0"/>
              </a:rPr>
              <a:t>i,j</a:t>
            </a:r>
            <a:r>
              <a:rPr lang="en-US" sz="1600" dirty="0">
                <a:latin typeface="Courier" pitchFamily="49" charset="0"/>
              </a:rPr>
              <a:t>).</a:t>
            </a:r>
          </a:p>
          <a:p>
            <a:r>
              <a:rPr lang="en-US" sz="1600" dirty="0" smtClean="0">
                <a:latin typeface="Courier" pitchFamily="49" charset="0"/>
              </a:rPr>
              <a:t>11 </a:t>
            </a:r>
            <a:r>
              <a:rPr lang="en-US" sz="1600" dirty="0">
                <a:latin typeface="Courier" pitchFamily="49" charset="0"/>
              </a:rPr>
              <a:t>*/</a:t>
            </a:r>
          </a:p>
          <a:p>
            <a:r>
              <a:rPr lang="en-US" sz="1600" dirty="0" smtClean="0">
                <a:latin typeface="Courier" pitchFamily="49" charset="0"/>
              </a:rPr>
              <a:t>12</a:t>
            </a:r>
            <a:endParaRPr lang="en-US" sz="1600" dirty="0">
              <a:latin typeface="Courier" pitchFamily="49" charset="0"/>
            </a:endParaRPr>
          </a:p>
          <a:p>
            <a:r>
              <a:rPr lang="en-US" sz="1600" dirty="0" smtClean="0">
                <a:latin typeface="Courier" pitchFamily="49" charset="0"/>
              </a:rPr>
              <a:t>13 </a:t>
            </a:r>
            <a:r>
              <a:rPr lang="en-US" sz="1600" dirty="0">
                <a:latin typeface="Courier" pitchFamily="49" charset="0"/>
              </a:rPr>
              <a:t>procedure </a:t>
            </a:r>
            <a:r>
              <a:rPr lang="en-US" sz="1600" dirty="0" err="1">
                <a:latin typeface="Courier" pitchFamily="49" charset="0"/>
              </a:rPr>
              <a:t>FloydWarshall</a:t>
            </a:r>
            <a:r>
              <a:rPr lang="en-US" sz="1600" dirty="0">
                <a:latin typeface="Courier" pitchFamily="49" charset="0"/>
              </a:rPr>
              <a:t> ()</a:t>
            </a:r>
          </a:p>
          <a:p>
            <a:r>
              <a:rPr lang="en-US" sz="1600" dirty="0" smtClean="0">
                <a:latin typeface="Courier" pitchFamily="49" charset="0"/>
              </a:rPr>
              <a:t>14    </a:t>
            </a:r>
            <a:r>
              <a:rPr lang="en-US" sz="1600" dirty="0">
                <a:latin typeface="Courier" pitchFamily="49" charset="0"/>
              </a:rPr>
              <a:t>for k := 1 to n</a:t>
            </a:r>
          </a:p>
          <a:p>
            <a:r>
              <a:rPr lang="en-US" sz="1600" dirty="0" smtClean="0">
                <a:latin typeface="Courier" pitchFamily="49" charset="0"/>
              </a:rPr>
              <a:t>15       </a:t>
            </a:r>
            <a:r>
              <a:rPr lang="en-US" sz="1600" dirty="0">
                <a:latin typeface="Courier" pitchFamily="49" charset="0"/>
              </a:rPr>
              <a:t>for i := 1 to n</a:t>
            </a:r>
          </a:p>
          <a:p>
            <a:r>
              <a:rPr lang="en-US" sz="1600" dirty="0" smtClean="0">
                <a:latin typeface="Courier" pitchFamily="49" charset="0"/>
              </a:rPr>
              <a:t>16          </a:t>
            </a:r>
            <a:r>
              <a:rPr lang="en-US" sz="1600" dirty="0">
                <a:latin typeface="Courier" pitchFamily="49" charset="0"/>
              </a:rPr>
              <a:t>for j := 1 to n</a:t>
            </a:r>
          </a:p>
          <a:p>
            <a:r>
              <a:rPr lang="en-US" sz="1600" dirty="0" smtClean="0">
                <a:latin typeface="Courier" pitchFamily="49" charset="0"/>
              </a:rPr>
              <a:t>17             </a:t>
            </a:r>
            <a:r>
              <a:rPr lang="en-US" sz="1600" dirty="0">
                <a:latin typeface="Courier" pitchFamily="49" charset="0"/>
              </a:rPr>
              <a:t>path[i][j] = </a:t>
            </a:r>
            <a:r>
              <a:rPr lang="en-US" sz="1600" dirty="0" smtClean="0">
                <a:latin typeface="Courier" pitchFamily="49" charset="0"/>
              </a:rPr>
              <a:t>min( </a:t>
            </a:r>
            <a:r>
              <a:rPr lang="en-US" sz="1600" dirty="0">
                <a:latin typeface="Courier" pitchFamily="49" charset="0"/>
              </a:rPr>
              <a:t>path[i][j], path[i][k]+path[k][j] );</a:t>
            </a:r>
            <a:endParaRPr lang="de-DE" sz="1600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9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Wegausgabe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431800" y="1181100"/>
            <a:ext cx="8712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49" charset="0"/>
              </a:rPr>
              <a:t> 1 procedure </a:t>
            </a:r>
            <a:r>
              <a:rPr lang="en-US" dirty="0" err="1">
                <a:latin typeface="Courier" pitchFamily="49" charset="0"/>
              </a:rPr>
              <a:t>FloydWarshallWithPathReconstruction</a:t>
            </a:r>
            <a:r>
              <a:rPr lang="en-US" dirty="0">
                <a:latin typeface="Courier" pitchFamily="49" charset="0"/>
              </a:rPr>
              <a:t> ()</a:t>
            </a:r>
          </a:p>
          <a:p>
            <a:r>
              <a:rPr lang="en-US" dirty="0">
                <a:latin typeface="Courier" pitchFamily="49" charset="0"/>
              </a:rPr>
              <a:t> 2    for k := 1 to n</a:t>
            </a:r>
          </a:p>
          <a:p>
            <a:r>
              <a:rPr lang="en-US" dirty="0">
                <a:latin typeface="Courier" pitchFamily="49" charset="0"/>
              </a:rPr>
              <a:t> 3       for i := 1 to n</a:t>
            </a:r>
          </a:p>
          <a:p>
            <a:r>
              <a:rPr lang="en-US" dirty="0">
                <a:latin typeface="Courier" pitchFamily="49" charset="0"/>
              </a:rPr>
              <a:t> 4          for j := 1 to n</a:t>
            </a:r>
          </a:p>
          <a:p>
            <a:r>
              <a:rPr lang="en-US" dirty="0">
                <a:latin typeface="Courier" pitchFamily="49" charset="0"/>
              </a:rPr>
              <a:t> 5             if path[i][k] + path[k][j] &lt; path[i][j] then</a:t>
            </a:r>
          </a:p>
          <a:p>
            <a:r>
              <a:rPr lang="en-US" dirty="0">
                <a:latin typeface="Courier" pitchFamily="49" charset="0"/>
              </a:rPr>
              <a:t> 6                path[i][j] := path[i][k]+path[k][j];</a:t>
            </a:r>
          </a:p>
          <a:p>
            <a:r>
              <a:rPr lang="en-US" dirty="0">
                <a:latin typeface="Courier" pitchFamily="49" charset="0"/>
              </a:rPr>
              <a:t> 7                next[i][j] := k;</a:t>
            </a:r>
          </a:p>
          <a:p>
            <a:r>
              <a:rPr lang="en-US" dirty="0">
                <a:latin typeface="Courier" pitchFamily="49" charset="0"/>
              </a:rPr>
              <a:t> 8</a:t>
            </a:r>
          </a:p>
          <a:p>
            <a:r>
              <a:rPr lang="en-US" dirty="0">
                <a:latin typeface="Courier" pitchFamily="49" charset="0"/>
              </a:rPr>
              <a:t> 9 procedure </a:t>
            </a:r>
            <a:r>
              <a:rPr lang="en-US" dirty="0" err="1">
                <a:latin typeface="Courier" pitchFamily="49" charset="0"/>
              </a:rPr>
              <a:t>GetPath</a:t>
            </a:r>
            <a:r>
              <a:rPr lang="en-US" dirty="0">
                <a:latin typeface="Courier" pitchFamily="49" charset="0"/>
              </a:rPr>
              <a:t> (</a:t>
            </a:r>
            <a:r>
              <a:rPr lang="en-US" dirty="0" err="1">
                <a:latin typeface="Courier" pitchFamily="49" charset="0"/>
              </a:rPr>
              <a:t>i,j</a:t>
            </a:r>
            <a:r>
              <a:rPr lang="en-US" dirty="0">
                <a:latin typeface="Courier" pitchFamily="49" charset="0"/>
              </a:rPr>
              <a:t>)</a:t>
            </a:r>
          </a:p>
          <a:p>
            <a:r>
              <a:rPr lang="en-US" dirty="0">
                <a:latin typeface="Courier" pitchFamily="49" charset="0"/>
              </a:rPr>
              <a:t>10    if path[i][j] equals infinity then</a:t>
            </a:r>
          </a:p>
          <a:p>
            <a:r>
              <a:rPr lang="en-US" dirty="0">
                <a:latin typeface="Courier" pitchFamily="49" charset="0"/>
              </a:rPr>
              <a:t>11      return "no path";</a:t>
            </a:r>
          </a:p>
          <a:p>
            <a:r>
              <a:rPr lang="en-US" dirty="0">
                <a:latin typeface="Courier" pitchFamily="49" charset="0"/>
              </a:rPr>
              <a:t>12    </a:t>
            </a:r>
            <a:r>
              <a:rPr lang="en-US" dirty="0" err="1">
                <a:latin typeface="Courier" pitchFamily="49" charset="0"/>
              </a:rPr>
              <a:t>int</a:t>
            </a:r>
            <a:r>
              <a:rPr lang="en-US" dirty="0">
                <a:latin typeface="Courier" pitchFamily="49" charset="0"/>
              </a:rPr>
              <a:t> intermediate := next[i][j];</a:t>
            </a:r>
          </a:p>
          <a:p>
            <a:r>
              <a:rPr lang="en-US" dirty="0">
                <a:latin typeface="Courier" pitchFamily="49" charset="0"/>
              </a:rPr>
              <a:t>13    if intermediate equals 'null' then</a:t>
            </a:r>
          </a:p>
          <a:p>
            <a:r>
              <a:rPr lang="en-US" dirty="0">
                <a:latin typeface="Courier" pitchFamily="49" charset="0"/>
              </a:rPr>
              <a:t>14      return " ";   /* </a:t>
            </a:r>
            <a:r>
              <a:rPr lang="en-US" dirty="0" smtClean="0">
                <a:latin typeface="Courier" pitchFamily="49" charset="0"/>
              </a:rPr>
              <a:t>direct edge exists </a:t>
            </a:r>
            <a:r>
              <a:rPr lang="en-US" dirty="0">
                <a:latin typeface="Courier" pitchFamily="49" charset="0"/>
              </a:rPr>
              <a:t>*/</a:t>
            </a:r>
          </a:p>
          <a:p>
            <a:r>
              <a:rPr lang="en-US" dirty="0">
                <a:latin typeface="Courier" pitchFamily="49" charset="0"/>
              </a:rPr>
              <a:t>15    else</a:t>
            </a:r>
          </a:p>
          <a:p>
            <a:r>
              <a:rPr lang="en-US" dirty="0">
                <a:latin typeface="Courier" pitchFamily="49" charset="0"/>
              </a:rPr>
              <a:t>16      return </a:t>
            </a:r>
            <a:r>
              <a:rPr lang="en-US" dirty="0" err="1">
                <a:latin typeface="Courier" pitchFamily="49" charset="0"/>
              </a:rPr>
              <a:t>GetPath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 err="1">
                <a:latin typeface="Courier" pitchFamily="49" charset="0"/>
              </a:rPr>
              <a:t>i,intermediate</a:t>
            </a:r>
            <a:r>
              <a:rPr lang="en-US" dirty="0">
                <a:latin typeface="Courier" pitchFamily="49" charset="0"/>
              </a:rPr>
              <a:t>) + intermediate + </a:t>
            </a:r>
            <a:r>
              <a:rPr lang="en-US" dirty="0" err="1">
                <a:latin typeface="Courier" pitchFamily="49" charset="0"/>
              </a:rPr>
              <a:t>GetPath</a:t>
            </a:r>
            <a:r>
              <a:rPr lang="en-US" dirty="0">
                <a:latin typeface="Courier" pitchFamily="49" charset="0"/>
              </a:rPr>
              <a:t>(</a:t>
            </a:r>
            <a:r>
              <a:rPr lang="en-US" dirty="0" err="1">
                <a:latin typeface="Courier" pitchFamily="49" charset="0"/>
              </a:rPr>
              <a:t>intermediate,j</a:t>
            </a:r>
            <a:r>
              <a:rPr lang="en-US" dirty="0">
                <a:latin typeface="Courier" pitchFamily="49" charset="0"/>
              </a:rPr>
              <a:t>);</a:t>
            </a:r>
            <a:endParaRPr lang="de-DE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22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Zusammenfassung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BFS, DFS: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,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Senken</a:t>
            </a:r>
            <a:r>
              <a:rPr lang="en-US" dirty="0" smtClean="0"/>
              <a:t>, </a:t>
            </a:r>
            <a:r>
              <a:rPr lang="en-US" dirty="0" err="1" smtClean="0"/>
              <a:t>Pfade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gefunden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Qualitätszusage</a:t>
            </a:r>
            <a:endParaRPr lang="en-US" b="1" dirty="0" smtClean="0"/>
          </a:p>
          <a:p>
            <a:r>
              <a:rPr lang="en-US" b="1" dirty="0" err="1" smtClean="0"/>
              <a:t>Dijkstra</a:t>
            </a:r>
            <a:r>
              <a:rPr lang="en-US" dirty="0" smtClean="0"/>
              <a:t>: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,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Senken</a:t>
            </a:r>
            <a:r>
              <a:rPr lang="en-US" dirty="0" smtClean="0"/>
              <a:t>, </a:t>
            </a:r>
            <a:r>
              <a:rPr lang="en-US" dirty="0" err="1" smtClean="0"/>
              <a:t>kürzeste</a:t>
            </a:r>
            <a:r>
              <a:rPr lang="en-US" dirty="0" smtClean="0"/>
              <a:t> </a:t>
            </a:r>
            <a:r>
              <a:rPr lang="en-US" dirty="0" err="1" smtClean="0"/>
              <a:t>Pfade</a:t>
            </a:r>
            <a:r>
              <a:rPr lang="en-US" dirty="0" smtClean="0"/>
              <a:t>, nur positive </a:t>
            </a:r>
            <a:r>
              <a:rPr lang="en-US" dirty="0" err="1" smtClean="0"/>
              <a:t>Kantengewichte</a:t>
            </a:r>
            <a:endParaRPr lang="en-US" dirty="0" smtClean="0"/>
          </a:p>
          <a:p>
            <a:r>
              <a:rPr lang="en-US" b="1" dirty="0" smtClean="0"/>
              <a:t>Bellman Ford: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,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Senken</a:t>
            </a:r>
            <a:r>
              <a:rPr lang="en-US" dirty="0" smtClean="0"/>
              <a:t>, </a:t>
            </a:r>
            <a:r>
              <a:rPr lang="en-US" dirty="0" err="1" smtClean="0"/>
              <a:t>kürzeste</a:t>
            </a:r>
            <a:r>
              <a:rPr lang="en-US" dirty="0" smtClean="0"/>
              <a:t> </a:t>
            </a:r>
            <a:r>
              <a:rPr lang="en-US" dirty="0" err="1" smtClean="0"/>
              <a:t>Pfade</a:t>
            </a:r>
            <a:r>
              <a:rPr lang="en-US" dirty="0" smtClean="0"/>
              <a:t>, </a:t>
            </a:r>
            <a:r>
              <a:rPr lang="en-US" dirty="0" err="1" smtClean="0"/>
              <a:t>auch</a:t>
            </a:r>
            <a:r>
              <a:rPr lang="en-US" dirty="0" smtClean="0"/>
              <a:t> negative </a:t>
            </a:r>
            <a:r>
              <a:rPr lang="en-US" dirty="0" err="1" smtClean="0"/>
              <a:t>Kantengewichte</a:t>
            </a:r>
            <a:endParaRPr lang="en-US" dirty="0" smtClean="0"/>
          </a:p>
          <a:p>
            <a:r>
              <a:rPr lang="en-US" b="1" dirty="0" smtClean="0"/>
              <a:t>Floyd </a:t>
            </a:r>
            <a:r>
              <a:rPr lang="en-US" b="1" dirty="0" err="1" smtClean="0"/>
              <a:t>Warshal</a:t>
            </a:r>
            <a:r>
              <a:rPr lang="en-US" b="1" dirty="0" smtClean="0"/>
              <a:t>: 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Quellen</a:t>
            </a:r>
            <a:r>
              <a:rPr lang="en-US" dirty="0" smtClean="0"/>
              <a:t>,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Senken</a:t>
            </a:r>
            <a:r>
              <a:rPr lang="en-US" dirty="0" smtClean="0"/>
              <a:t>, </a:t>
            </a:r>
            <a:r>
              <a:rPr lang="en-US" dirty="0" err="1" smtClean="0"/>
              <a:t>kürzeste</a:t>
            </a:r>
            <a:r>
              <a:rPr lang="en-US" dirty="0" smtClean="0"/>
              <a:t> </a:t>
            </a:r>
            <a:r>
              <a:rPr lang="en-US" dirty="0" err="1" smtClean="0"/>
              <a:t>Pfade</a:t>
            </a:r>
            <a:r>
              <a:rPr lang="en-US" smtClean="0"/>
              <a:t>, </a:t>
            </a:r>
            <a:r>
              <a:rPr lang="en-US" dirty="0" err="1" smtClean="0"/>
              <a:t>auch</a:t>
            </a:r>
            <a:r>
              <a:rPr lang="en-US" dirty="0" smtClean="0"/>
              <a:t> negative </a:t>
            </a:r>
            <a:r>
              <a:rPr lang="en-US" dirty="0" err="1" smtClean="0"/>
              <a:t>Kantengewichte</a:t>
            </a:r>
            <a:endParaRPr lang="en-US" dirty="0" smtClean="0"/>
          </a:p>
          <a:p>
            <a:r>
              <a:rPr lang="en-US" b="1" dirty="0" smtClean="0"/>
              <a:t>A*: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Quelle</a:t>
            </a:r>
            <a:r>
              <a:rPr lang="en-US" dirty="0" smtClean="0"/>
              <a:t>,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Senke</a:t>
            </a:r>
            <a:r>
              <a:rPr lang="en-US" dirty="0" smtClean="0"/>
              <a:t>, </a:t>
            </a:r>
            <a:r>
              <a:rPr lang="en-US" dirty="0" err="1" smtClean="0"/>
              <a:t>kürzeste</a:t>
            </a:r>
            <a:r>
              <a:rPr lang="en-US" dirty="0" smtClean="0"/>
              <a:t> </a:t>
            </a:r>
            <a:r>
              <a:rPr lang="en-US" dirty="0" err="1" smtClean="0"/>
              <a:t>Pfade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die </a:t>
            </a:r>
            <a:r>
              <a:rPr lang="en-US" dirty="0" err="1" smtClean="0"/>
              <a:t>Heuristik</a:t>
            </a:r>
            <a:r>
              <a:rPr lang="en-US" dirty="0" smtClean="0"/>
              <a:t> </a:t>
            </a:r>
            <a:r>
              <a:rPr lang="en-US" dirty="0" err="1" smtClean="0"/>
              <a:t>konservativ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b="1" dirty="0"/>
          </a:p>
          <a:p>
            <a:endParaRPr lang="en-US" b="1" dirty="0" smtClean="0"/>
          </a:p>
          <a:p>
            <a:endParaRPr lang="en-US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for Breadth-First Search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33600"/>
            <a:ext cx="7572375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084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82936-16F9-4C49-83E7-37D384CABE17}" type="slidenum">
              <a:rPr lang="en-US"/>
              <a:pPr/>
              <a:t>4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Algorithm for Breadth-First Search (continued)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76400"/>
            <a:ext cx="6172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772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b="31695"/>
          <a:stretch>
            <a:fillRect/>
          </a:stretch>
        </p:blipFill>
        <p:spPr bwMode="auto">
          <a:xfrm>
            <a:off x="544286" y="1143000"/>
            <a:ext cx="7543800" cy="507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20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Topological Sorting (Getting Dressed)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5479" y="1601561"/>
            <a:ext cx="7541207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1445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7, 5, 3, 11, 8, 2, 9, 10 </a:t>
            </a:r>
            <a:r>
              <a:rPr lang="en-US" sz="1800" dirty="0"/>
              <a:t>(visual left-to-right, top-to-bottom)</a:t>
            </a:r>
          </a:p>
          <a:p>
            <a:r>
              <a:rPr lang="en-US" sz="2400" dirty="0"/>
              <a:t>3, 5, 7, 8, 11, 2, 9, 10 </a:t>
            </a:r>
            <a:r>
              <a:rPr lang="en-US" sz="1800" dirty="0"/>
              <a:t>(smallest-numbered available vertex first)</a:t>
            </a:r>
            <a:endParaRPr lang="en-US" sz="2400" dirty="0"/>
          </a:p>
          <a:p>
            <a:r>
              <a:rPr lang="en-US" sz="2400" dirty="0"/>
              <a:t>3, 7, 8, 5, 11, 10, 2, 9</a:t>
            </a:r>
          </a:p>
          <a:p>
            <a:r>
              <a:rPr lang="en-US" sz="2400" dirty="0"/>
              <a:t>5, 7, 3, 8, 11, 10, 9, 2 </a:t>
            </a:r>
            <a:r>
              <a:rPr lang="en-US" sz="1800" dirty="0"/>
              <a:t>(fewest edges first)</a:t>
            </a:r>
          </a:p>
          <a:p>
            <a:r>
              <a:rPr lang="en-US" sz="2400" dirty="0"/>
              <a:t>7, 5, 11, 3, 10, 8, 9, 2 </a:t>
            </a:r>
            <a:r>
              <a:rPr lang="en-US" sz="1800" dirty="0"/>
              <a:t>(largest-numbered available vertex first)</a:t>
            </a:r>
            <a:endParaRPr lang="en-US" sz="2400" dirty="0"/>
          </a:p>
          <a:p>
            <a:r>
              <a:rPr lang="en-US" sz="2400" dirty="0"/>
              <a:t>7, 5, 11, 2, 3, 8, 9, 10</a:t>
            </a:r>
          </a:p>
          <a:p>
            <a:endParaRPr lang="de-DE" sz="2400" dirty="0"/>
          </a:p>
        </p:txBody>
      </p:sp>
      <p:pic>
        <p:nvPicPr>
          <p:cNvPr id="1027" name="Picture 3" descr="C:\Users\oli\Desktop\Directed_acyclic_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6" y="1734797"/>
            <a:ext cx="3837839" cy="340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66358" y="6361783"/>
            <a:ext cx="55932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/>
              <a:t>http://en.wikipedia.org/wiki/Topological_sorting</a:t>
            </a:r>
          </a:p>
        </p:txBody>
      </p:sp>
    </p:spTree>
    <p:extLst>
      <p:ext uri="{BB962C8B-B14F-4D97-AF65-F5344CB8AC3E}">
        <p14:creationId xmlns:p14="http://schemas.microsoft.com/office/powerpoint/2010/main" val="386942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A95FAB-2DD1-4686-B3D9-2C6A2C7FD329}" type="slidenum">
              <a:rPr lang="en-US"/>
              <a:pPr/>
              <a:t>8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/>
              <a:t>E.W. </a:t>
            </a:r>
            <a:r>
              <a:rPr lang="en-US" sz="2000" dirty="0" err="1" smtClean="0"/>
              <a:t>Dijkstra</a:t>
            </a:r>
            <a:r>
              <a:rPr lang="en-US" sz="2000" dirty="0" smtClean="0"/>
              <a:t>, A Note on Two Problems in Connection with Graphs, </a:t>
            </a:r>
            <a:r>
              <a:rPr lang="en-US" sz="2000" i="1" dirty="0" err="1" smtClean="0"/>
              <a:t>Numerische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Mathematik</a:t>
            </a:r>
            <a:r>
              <a:rPr lang="en-US" sz="2000" dirty="0" smtClean="0"/>
              <a:t>, Vol. 1, pages 269-271, 1959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Single-source shortest-path problem</a:t>
            </a:r>
          </a:p>
          <a:p>
            <a:pPr eaLnBrk="1" hangingPunct="1"/>
            <a:r>
              <a:rPr lang="en-US" dirty="0" smtClean="0"/>
              <a:t>Weighted (only positive weights), directed graph G(V,E)</a:t>
            </a:r>
          </a:p>
          <a:p>
            <a:pPr eaLnBrk="1" hangingPunct="1"/>
            <a:r>
              <a:rPr lang="en-US" dirty="0" smtClean="0"/>
              <a:t>Given a node n </a:t>
            </a:r>
            <a:r>
              <a:rPr lang="en-US" dirty="0" smtClean="0">
                <a:latin typeface="cmsy10" pitchFamily="34" charset="0"/>
              </a:rPr>
              <a:t>2</a:t>
            </a:r>
            <a:r>
              <a:rPr lang="en-US" dirty="0" smtClean="0"/>
              <a:t> N, what is the shortest path to all other reachable nodes?</a:t>
            </a:r>
          </a:p>
        </p:txBody>
      </p:sp>
      <p:sp>
        <p:nvSpPr>
          <p:cNvPr id="2" name="Rectangle 1"/>
          <p:cNvSpPr/>
          <p:nvPr/>
        </p:nvSpPr>
        <p:spPr>
          <a:xfrm>
            <a:off x="406400" y="4907930"/>
            <a:ext cx="82168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de-DE" sz="1600" dirty="0"/>
              <a:t>http://optlab-server.sce.carleton.ca/POAnimations2007/DijkstrasAlgo.html</a:t>
            </a:r>
          </a:p>
        </p:txBody>
      </p:sp>
    </p:spTree>
    <p:extLst>
      <p:ext uri="{BB962C8B-B14F-4D97-AF65-F5344CB8AC3E}">
        <p14:creationId xmlns:p14="http://schemas.microsoft.com/office/powerpoint/2010/main" val="381890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E7ECE3-0FF5-43E2-BFD0-622E2B5F6B48}" type="slidenum">
              <a:rPr lang="en-US"/>
              <a:pPr/>
              <a:t>9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Dijkstra</a:t>
            </a:r>
            <a:r>
              <a:rPr lang="en-US" dirty="0" smtClean="0"/>
              <a:t> cont.</a:t>
            </a:r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1779588" y="3663950"/>
            <a:ext cx="431800" cy="4254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1</a:t>
            </a:r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3844925" y="2246313"/>
            <a:ext cx="431800" cy="4254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2</a:t>
            </a: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3843338" y="4938713"/>
            <a:ext cx="431800" cy="4254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4</a:t>
            </a:r>
          </a:p>
        </p:txBody>
      </p:sp>
      <p:sp>
        <p:nvSpPr>
          <p:cNvPr id="39943" name="Oval 8"/>
          <p:cNvSpPr>
            <a:spLocks noChangeArrowheads="1"/>
          </p:cNvSpPr>
          <p:nvPr/>
        </p:nvSpPr>
        <p:spPr bwMode="auto">
          <a:xfrm>
            <a:off x="6386513" y="4940300"/>
            <a:ext cx="431800" cy="4254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5</a:t>
            </a:r>
          </a:p>
        </p:txBody>
      </p:sp>
      <p:sp>
        <p:nvSpPr>
          <p:cNvPr id="39944" name="Oval 9"/>
          <p:cNvSpPr>
            <a:spLocks noChangeArrowheads="1"/>
          </p:cNvSpPr>
          <p:nvPr/>
        </p:nvSpPr>
        <p:spPr bwMode="auto">
          <a:xfrm>
            <a:off x="6386513" y="2246313"/>
            <a:ext cx="431800" cy="42545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  <a:r>
              <a:rPr lang="en-US" sz="2000" baseline="-25000"/>
              <a:t>3</a:t>
            </a:r>
          </a:p>
        </p:txBody>
      </p:sp>
      <p:sp>
        <p:nvSpPr>
          <p:cNvPr id="39945" name="Line 11"/>
          <p:cNvSpPr>
            <a:spLocks noChangeShapeType="1"/>
          </p:cNvSpPr>
          <p:nvPr/>
        </p:nvSpPr>
        <p:spPr bwMode="auto">
          <a:xfrm flipV="1">
            <a:off x="2163763" y="2563813"/>
            <a:ext cx="1698625" cy="1174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Line 12"/>
          <p:cNvSpPr>
            <a:spLocks noChangeShapeType="1"/>
          </p:cNvSpPr>
          <p:nvPr/>
        </p:nvSpPr>
        <p:spPr bwMode="auto">
          <a:xfrm>
            <a:off x="2163763" y="4024313"/>
            <a:ext cx="1689100" cy="1046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Line 13"/>
          <p:cNvSpPr>
            <a:spLocks noChangeShapeType="1"/>
          </p:cNvSpPr>
          <p:nvPr/>
        </p:nvSpPr>
        <p:spPr bwMode="auto">
          <a:xfrm>
            <a:off x="4278313" y="2457450"/>
            <a:ext cx="2114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14"/>
          <p:cNvSpPr>
            <a:spLocks noChangeShapeType="1"/>
          </p:cNvSpPr>
          <p:nvPr/>
        </p:nvSpPr>
        <p:spPr bwMode="auto">
          <a:xfrm flipV="1">
            <a:off x="4213225" y="2620963"/>
            <a:ext cx="2236788" cy="2374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5"/>
          <p:cNvSpPr>
            <a:spLocks noChangeShapeType="1"/>
          </p:cNvSpPr>
          <p:nvPr/>
        </p:nvSpPr>
        <p:spPr bwMode="auto">
          <a:xfrm flipH="1" flipV="1">
            <a:off x="2205038" y="3878263"/>
            <a:ext cx="4195762" cy="1166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Line 16"/>
          <p:cNvSpPr>
            <a:spLocks noChangeShapeType="1"/>
          </p:cNvSpPr>
          <p:nvPr/>
        </p:nvSpPr>
        <p:spPr bwMode="auto">
          <a:xfrm>
            <a:off x="4270375" y="5159375"/>
            <a:ext cx="21066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Freeform 17"/>
          <p:cNvSpPr>
            <a:spLocks/>
          </p:cNvSpPr>
          <p:nvPr/>
        </p:nvSpPr>
        <p:spPr bwMode="auto">
          <a:xfrm>
            <a:off x="3630613" y="2628900"/>
            <a:ext cx="312737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Freeform 18"/>
          <p:cNvSpPr>
            <a:spLocks/>
          </p:cNvSpPr>
          <p:nvPr/>
        </p:nvSpPr>
        <p:spPr bwMode="auto">
          <a:xfrm>
            <a:off x="6191250" y="2643188"/>
            <a:ext cx="312738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Freeform 19"/>
          <p:cNvSpPr>
            <a:spLocks/>
          </p:cNvSpPr>
          <p:nvPr/>
        </p:nvSpPr>
        <p:spPr bwMode="auto">
          <a:xfrm flipH="1" flipV="1">
            <a:off x="6704013" y="2657475"/>
            <a:ext cx="312737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Freeform 21"/>
          <p:cNvSpPr>
            <a:spLocks/>
          </p:cNvSpPr>
          <p:nvPr/>
        </p:nvSpPr>
        <p:spPr bwMode="auto">
          <a:xfrm flipH="1" flipV="1">
            <a:off x="4178300" y="2654300"/>
            <a:ext cx="312738" cy="2327275"/>
          </a:xfrm>
          <a:custGeom>
            <a:avLst/>
            <a:gdLst>
              <a:gd name="T0" fmla="*/ 197 w 197"/>
              <a:gd name="T1" fmla="*/ 1466 h 1466"/>
              <a:gd name="T2" fmla="*/ 2 w 197"/>
              <a:gd name="T3" fmla="*/ 797 h 1466"/>
              <a:gd name="T4" fmla="*/ 187 w 197"/>
              <a:gd name="T5" fmla="*/ 0 h 1466"/>
              <a:gd name="T6" fmla="*/ 0 60000 65536"/>
              <a:gd name="T7" fmla="*/ 0 60000 65536"/>
              <a:gd name="T8" fmla="*/ 0 60000 65536"/>
              <a:gd name="T9" fmla="*/ 0 w 197"/>
              <a:gd name="T10" fmla="*/ 0 h 1466"/>
              <a:gd name="T11" fmla="*/ 197 w 197"/>
              <a:gd name="T12" fmla="*/ 1466 h 14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7" h="1466">
                <a:moveTo>
                  <a:pt x="197" y="1466"/>
                </a:moveTo>
                <a:cubicBezTo>
                  <a:pt x="100" y="1253"/>
                  <a:pt x="4" y="1041"/>
                  <a:pt x="2" y="797"/>
                </a:cubicBezTo>
                <a:cubicBezTo>
                  <a:pt x="0" y="553"/>
                  <a:pt x="93" y="276"/>
                  <a:pt x="187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Text Box 22"/>
          <p:cNvSpPr txBox="1">
            <a:spLocks noChangeArrowheads="1"/>
          </p:cNvSpPr>
          <p:nvPr/>
        </p:nvSpPr>
        <p:spPr bwMode="auto">
          <a:xfrm>
            <a:off x="2700338" y="2819400"/>
            <a:ext cx="381000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10</a:t>
            </a:r>
          </a:p>
        </p:txBody>
      </p:sp>
      <p:sp>
        <p:nvSpPr>
          <p:cNvPr id="39956" name="Text Box 23"/>
          <p:cNvSpPr txBox="1">
            <a:spLocks noChangeArrowheads="1"/>
          </p:cNvSpPr>
          <p:nvPr/>
        </p:nvSpPr>
        <p:spPr bwMode="auto">
          <a:xfrm>
            <a:off x="3398838" y="3413125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39957" name="Text Box 24"/>
          <p:cNvSpPr txBox="1">
            <a:spLocks noChangeArrowheads="1"/>
          </p:cNvSpPr>
          <p:nvPr/>
        </p:nvSpPr>
        <p:spPr bwMode="auto">
          <a:xfrm>
            <a:off x="4440238" y="3344863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3</a:t>
            </a:r>
          </a:p>
        </p:txBody>
      </p:sp>
      <p:sp>
        <p:nvSpPr>
          <p:cNvPr id="39958" name="Text Box 25"/>
          <p:cNvSpPr txBox="1">
            <a:spLocks noChangeArrowheads="1"/>
          </p:cNvSpPr>
          <p:nvPr/>
        </p:nvSpPr>
        <p:spPr bwMode="auto">
          <a:xfrm>
            <a:off x="5375275" y="328453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9</a:t>
            </a:r>
          </a:p>
        </p:txBody>
      </p:sp>
      <p:sp>
        <p:nvSpPr>
          <p:cNvPr id="39959" name="Text Box 26"/>
          <p:cNvSpPr txBox="1">
            <a:spLocks noChangeArrowheads="1"/>
          </p:cNvSpPr>
          <p:nvPr/>
        </p:nvSpPr>
        <p:spPr bwMode="auto">
          <a:xfrm>
            <a:off x="5299075" y="2154238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39960" name="Text Box 27"/>
          <p:cNvSpPr txBox="1">
            <a:spLocks noChangeArrowheads="1"/>
          </p:cNvSpPr>
          <p:nvPr/>
        </p:nvSpPr>
        <p:spPr bwMode="auto">
          <a:xfrm>
            <a:off x="5287963" y="5172075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39961" name="Text Box 32"/>
          <p:cNvSpPr txBox="1">
            <a:spLocks noChangeArrowheads="1"/>
          </p:cNvSpPr>
          <p:nvPr/>
        </p:nvSpPr>
        <p:spPr bwMode="auto">
          <a:xfrm>
            <a:off x="5356225" y="4530725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7</a:t>
            </a:r>
          </a:p>
        </p:txBody>
      </p:sp>
      <p:sp>
        <p:nvSpPr>
          <p:cNvPr id="39962" name="Text Box 33"/>
          <p:cNvSpPr txBox="1">
            <a:spLocks noChangeArrowheads="1"/>
          </p:cNvSpPr>
          <p:nvPr/>
        </p:nvSpPr>
        <p:spPr bwMode="auto">
          <a:xfrm>
            <a:off x="5997575" y="4102100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39963" name="Text Box 34"/>
          <p:cNvSpPr txBox="1">
            <a:spLocks noChangeArrowheads="1"/>
          </p:cNvSpPr>
          <p:nvPr/>
        </p:nvSpPr>
        <p:spPr bwMode="auto">
          <a:xfrm>
            <a:off x="6916738" y="4140200"/>
            <a:ext cx="282575" cy="3048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39964" name="Text Box 35"/>
          <p:cNvSpPr txBox="1">
            <a:spLocks noChangeArrowheads="1"/>
          </p:cNvSpPr>
          <p:nvPr/>
        </p:nvSpPr>
        <p:spPr bwMode="auto">
          <a:xfrm>
            <a:off x="2865438" y="4562475"/>
            <a:ext cx="284052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1241124" name="Text Box 36"/>
          <p:cNvSpPr txBox="1">
            <a:spLocks noChangeArrowheads="1"/>
          </p:cNvSpPr>
          <p:nvPr/>
        </p:nvSpPr>
        <p:spPr bwMode="auto">
          <a:xfrm>
            <a:off x="1247775" y="3608388"/>
            <a:ext cx="420688" cy="5191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50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1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OLIVER20BROCK@ELDGOBDFUVWYY57I" val="3547"/>
</p:tagLst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1745</Words>
  <Application>Microsoft Office PowerPoint</Application>
  <PresentationFormat>On-screen Show (4:3)</PresentationFormat>
  <Paragraphs>400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cmsy10</vt:lpstr>
      <vt:lpstr>Courier</vt:lpstr>
      <vt:lpstr>Calibri</vt:lpstr>
      <vt:lpstr>Symbol</vt:lpstr>
      <vt:lpstr>Courier New</vt:lpstr>
      <vt:lpstr>Larissa-Design</vt:lpstr>
      <vt:lpstr>Graphalgorithmen</vt:lpstr>
      <vt:lpstr>Breadth-First Search (BFS)</vt:lpstr>
      <vt:lpstr>Algorithm for Breadth-First Search</vt:lpstr>
      <vt:lpstr>Algorithm for Breadth-First Search (continued)</vt:lpstr>
      <vt:lpstr>Depth-First Search (DFS)</vt:lpstr>
      <vt:lpstr>Topological Sorting (Getting Dressed)</vt:lpstr>
      <vt:lpstr>Topological Sort</vt:lpstr>
      <vt:lpstr>Dijkstra’s Algorithm</vt:lpstr>
      <vt:lpstr>Dijkstra cont.</vt:lpstr>
      <vt:lpstr>Dijkstra Initialization</vt:lpstr>
      <vt:lpstr>Dijkstra Relaxation 1</vt:lpstr>
      <vt:lpstr>Dijkstra Relaxation 2</vt:lpstr>
      <vt:lpstr>Dijkstra Relaxation 3</vt:lpstr>
      <vt:lpstr>Dijkstra Relaxation 4</vt:lpstr>
      <vt:lpstr>Dijkstra Relaxation 5</vt:lpstr>
      <vt:lpstr>Relaxation</vt:lpstr>
      <vt:lpstr>Dijkstra cont. III</vt:lpstr>
      <vt:lpstr>Nochmal Dijkstra’s shortest path algorithm</vt:lpstr>
      <vt:lpstr>Nochmal Dijkstra</vt:lpstr>
      <vt:lpstr>Bellman-Ford Algorithmus</vt:lpstr>
      <vt:lpstr>Bellman-Ford Algorithmus</vt:lpstr>
      <vt:lpstr>Floyd Warshall</vt:lpstr>
      <vt:lpstr>Floyd Warshall</vt:lpstr>
      <vt:lpstr>Floyd Warshall mit Wegausgabe</vt:lpstr>
      <vt:lpstr>Zusammenfassung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Factorization Approach  to Manipulation  in Unstructured Environments</dc:title>
  <dc:creator>oli</dc:creator>
  <cp:lastModifiedBy>Oliver Brock</cp:lastModifiedBy>
  <cp:revision>198</cp:revision>
  <dcterms:modified xsi:type="dcterms:W3CDTF">2016-06-01T13:45:34Z</dcterms:modified>
</cp:coreProperties>
</file>